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294" r:id="rId5"/>
    <p:sldId id="326" r:id="rId6"/>
    <p:sldId id="325" r:id="rId7"/>
    <p:sldId id="298" r:id="rId8"/>
    <p:sldId id="265" r:id="rId9"/>
    <p:sldId id="286" r:id="rId10"/>
    <p:sldId id="282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7" r:id="rId32"/>
    <p:sldId id="322" r:id="rId33"/>
    <p:sldId id="323" r:id="rId34"/>
    <p:sldId id="324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3ADC1-0C30-4781-92F3-F763076C2EEC}" v="3" dt="2021-09-20T10:05:19.172"/>
    <p1510:client id="{7DCEA4B9-94A5-9E1B-983B-175EBC1770A0}" v="2" dt="2021-09-21T10:38:53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94" autoAdjust="0"/>
  </p:normalViewPr>
  <p:slideViewPr>
    <p:cSldViewPr showGuides="1">
      <p:cViewPr varScale="1">
        <p:scale>
          <a:sx n="121" d="100"/>
          <a:sy n="121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iberto Capano" userId="S::giliberto.capano@unibo.it::bc02fa5c-47a4-473d-8e32-79611ba8f3ad" providerId="AD" clId="Web-{27D3ADC1-0C30-4781-92F3-F763076C2EEC}"/>
    <pc:docChg chg="modSld">
      <pc:chgData name="Giliberto Capano" userId="S::giliberto.capano@unibo.it::bc02fa5c-47a4-473d-8e32-79611ba8f3ad" providerId="AD" clId="Web-{27D3ADC1-0C30-4781-92F3-F763076C2EEC}" dt="2021-09-20T10:05:19.172" v="2" actId="20577"/>
      <pc:docMkLst>
        <pc:docMk/>
      </pc:docMkLst>
      <pc:sldChg chg="modSp">
        <pc:chgData name="Giliberto Capano" userId="S::giliberto.capano@unibo.it::bc02fa5c-47a4-473d-8e32-79611ba8f3ad" providerId="AD" clId="Web-{27D3ADC1-0C30-4781-92F3-F763076C2EEC}" dt="2021-09-20T10:05:19.172" v="2" actId="20577"/>
        <pc:sldMkLst>
          <pc:docMk/>
          <pc:sldMk cId="1718616773" sldId="325"/>
        </pc:sldMkLst>
        <pc:spChg chg="mod">
          <ac:chgData name="Giliberto Capano" userId="S::giliberto.capano@unibo.it::bc02fa5c-47a4-473d-8e32-79611ba8f3ad" providerId="AD" clId="Web-{27D3ADC1-0C30-4781-92F3-F763076C2EEC}" dt="2021-09-20T10:05:19.172" v="2" actId="20577"/>
          <ac:spMkLst>
            <pc:docMk/>
            <pc:sldMk cId="1718616773" sldId="325"/>
            <ac:spMk id="3" creationId="{00000000-0000-0000-0000-000000000000}"/>
          </ac:spMkLst>
        </pc:spChg>
      </pc:sldChg>
    </pc:docChg>
  </pc:docChgLst>
  <pc:docChgLst>
    <pc:chgData name="Giliberto Capano" userId="S::giliberto.capano@unibo.it::bc02fa5c-47a4-473d-8e32-79611ba8f3ad" providerId="AD" clId="Web-{7DCEA4B9-94A5-9E1B-983B-175EBC1770A0}"/>
    <pc:docChg chg="modSld">
      <pc:chgData name="Giliberto Capano" userId="S::giliberto.capano@unibo.it::bc02fa5c-47a4-473d-8e32-79611ba8f3ad" providerId="AD" clId="Web-{7DCEA4B9-94A5-9E1B-983B-175EBC1770A0}" dt="2021-09-21T10:38:53.026" v="1" actId="20577"/>
      <pc:docMkLst>
        <pc:docMk/>
      </pc:docMkLst>
      <pc:sldChg chg="modSp">
        <pc:chgData name="Giliberto Capano" userId="S::giliberto.capano@unibo.it::bc02fa5c-47a4-473d-8e32-79611ba8f3ad" providerId="AD" clId="Web-{7DCEA4B9-94A5-9E1B-983B-175EBC1770A0}" dt="2021-09-21T10:38:53.026" v="1" actId="20577"/>
        <pc:sldMkLst>
          <pc:docMk/>
          <pc:sldMk cId="1373000121" sldId="319"/>
        </pc:sldMkLst>
        <pc:spChg chg="mod">
          <ac:chgData name="Giliberto Capano" userId="S::giliberto.capano@unibo.it::bc02fa5c-47a4-473d-8e32-79611ba8f3ad" providerId="AD" clId="Web-{7DCEA4B9-94A5-9E1B-983B-175EBC1770A0}" dt="2021-09-21T10:38:53.026" v="1" actId="20577"/>
          <ac:spMkLst>
            <pc:docMk/>
            <pc:sldMk cId="1373000121" sldId="319"/>
            <ac:spMk id="2" creationId="{B0D7B1CE-8EB2-1043-B75B-31E189DEF3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/imgres?imgurl=https%3A%2F%2Fi.postimg.cc%2Fpdz6m7c9%2Fpericloso.jpg&amp;imgrefurl=http%3A%2F%2Fwww.destradipopolo.net%2F%3Fp%3D46988&amp;docid=RdqR9pcfaLQqhM&amp;tbnid=aRTQRi6rkD8GxM%3A&amp;vet=10ahUKEwihye656cXkAhWlxIsKHVxxCTIQMwg0KAIwAg..i&amp;w=196&amp;h=171&amp;client=firefox-b-d&amp;bih=644&amp;biw=1280&amp;q=economist%20salvini&amp;ved=0ahUKEwihye656cXkAhWlxIsKHVxxCTIQMwg0KAIwAg&amp;iact=mrc&amp;uact=8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1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Introduzione  al corso.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Concetto di sistema politico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Evoluzione del sistema politico italiano</a:t>
            </a: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modello di sistema politico complesso (Almond e Powell)</a:t>
            </a:r>
            <a:endParaRPr lang="en-GB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FEED54-2B11-F045-BBDA-69E84111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Il sistema politico oltre lo stato nazione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D4156-9645-864B-93EE-730E33743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19"/>
            <a:ext cx="9144000" cy="5112569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Passaggio dal sistema politico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internazionale 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(netta separazione tra sfera domestica e sfera della politica tra gli stati) a sistema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globale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Processo di svuotamento dello stato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(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Hollowing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out of the state)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Spostamenti di sovranità verticali e orizzontali verso altri livelli politici (sub-nazionali, sovranazionali) e verso i diversi attori pubblici e semipubblici che compongono la nuova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governance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(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vertical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e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horizontal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shifts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</a:rPr>
              <a:t>Superamento della tradizionale visione per cui i sistemi politici sono necessariamente </a:t>
            </a:r>
            <a:r>
              <a:rPr lang="it-IT" sz="3000" i="1" dirty="0">
                <a:latin typeface="Garamond" panose="02020404030301010803" pitchFamily="18" charset="0"/>
              </a:rPr>
              <a:t>sistemi di stati nazionali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i="1" dirty="0">
                <a:latin typeface="Garamond" panose="02020404030301010803" pitchFamily="18" charset="0"/>
              </a:rPr>
              <a:t>Il caso del Sistema Politico dell’Unione Europea</a:t>
            </a:r>
            <a:endParaRPr lang="it-IT" sz="30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548680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Il sistema politico italiano: un ritorno di attenzione 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882015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La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transizione intra-democratica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degli anni novanta aveva aperto vari fronti di ricerca: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sulle spiegazioni della crisi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sulla “destinazione” del modello italiano di democrazia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sugli </a:t>
            </a:r>
            <a:r>
              <a:rPr lang="it-IT" sz="2400" i="1" dirty="0" err="1">
                <a:latin typeface="Garamond" panose="02020404030301010803" pitchFamily="18" charset="0"/>
                <a:cs typeface="Arial" pitchFamily="34" charset="0"/>
              </a:rPr>
              <a:t>outcomes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: riforme strutturali e nuovi corsi di politiche  	   pubbliche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Difficile ristrutturazione del sistema partitico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Nuova ondata di lavori sul “significato della transizione” e mix di fattori endogeni/esogeni: il SPI è cambiato per fattori interni o a causa dell’ambiente sovranazionale e globale?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Grande attenzione anche della componente di “italianisti” all’estero (</a:t>
            </a:r>
            <a:r>
              <a:rPr lang="it-IT" sz="2400" b="1" i="1" dirty="0">
                <a:latin typeface="Garamond" panose="02020404030301010803" pitchFamily="18" charset="0"/>
                <a:cs typeface="Arial" pitchFamily="34" charset="0"/>
              </a:rPr>
              <a:t>Berlusconismo,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2400" b="1" i="1" dirty="0">
                <a:latin typeface="Garamond" panose="02020404030301010803" pitchFamily="18" charset="0"/>
                <a:cs typeface="Arial" pitchFamily="34" charset="0"/>
              </a:rPr>
              <a:t>Protesta, Populismo, …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Il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terremoto 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del 2013 e lo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Tsunami 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del 2018. Nuovo azzeramento del sistema partitico.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L’Italia e gli altri. Il cambiamento italiano come un aspetto di un più ampio fenomeno di evoluzione delle democrazie.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E la riforma costituzionale?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1847D0A-25B8-9B48-ABE3-47571BCC8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6633"/>
            <a:ext cx="8568630" cy="5760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Vecchi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recenti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titoli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sul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SPI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80535-6BEF-EA4A-9ECF-EB8243D0E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04664"/>
            <a:ext cx="8784654" cy="5616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republic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government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Allum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, 1973)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Surviving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(Di Palma 1978)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Esiste un governo in Italia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Cassese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1980)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difficult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democracy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Spotts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&amp;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Wieser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1986)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Surviving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(Capano- Giuliani 2001)</a:t>
            </a:r>
            <a:endParaRPr lang="en-GB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The </a:t>
            </a:r>
            <a:r>
              <a:rPr lang="it-IT" i="1" dirty="0" err="1">
                <a:latin typeface="Garamond" panose="02020404030301010803" pitchFamily="18" charset="0"/>
                <a:cs typeface="Arial" pitchFamily="34" charset="0"/>
              </a:rPr>
              <a:t>sick</a:t>
            </a:r>
            <a:r>
              <a:rPr lang="it-IT" i="1" dirty="0">
                <a:latin typeface="Garamond" panose="02020404030301010803" pitchFamily="18" charset="0"/>
                <a:cs typeface="Arial" pitchFamily="34" charset="0"/>
              </a:rPr>
              <a:t> man of Europe</a:t>
            </a:r>
            <a:r>
              <a:rPr lang="it-IT" dirty="0">
                <a:latin typeface="Arial" pitchFamily="34" charset="0"/>
                <a:cs typeface="Arial" pitchFamily="34" charset="0"/>
              </a:rPr>
              <a:t>….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Picture 17" descr=" (foto: ANSA)">
            <a:extLst>
              <a:ext uri="{FF2B5EF4-FFF2-40B4-BE49-F238E27FC236}">
                <a16:creationId xmlns:a16="http://schemas.microsoft.com/office/drawing/2014/main" id="{77C35400-036A-D644-846A-58D73E5F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0107"/>
            <a:ext cx="273598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EF4057A-D79C-7B4C-A03E-63F8A081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9"/>
            <a:ext cx="1874838" cy="193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31.media.tumblr.com/f222197705e2afb8d702457bad8a4bd3/tumblr_mixybwfEeT1qd65vgo1_400.jpg">
            <a:extLst>
              <a:ext uri="{FF2B5EF4-FFF2-40B4-BE49-F238E27FC236}">
                <a16:creationId xmlns:a16="http://schemas.microsoft.com/office/drawing/2014/main" id="{61DCD0A2-44AF-9847-A6B0-766E6A8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369" y="2120777"/>
            <a:ext cx="2482813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>
            <a:hlinkClick r:id="rId5"/>
            <a:extLst>
              <a:ext uri="{FF2B5EF4-FFF2-40B4-BE49-F238E27FC236}">
                <a16:creationId xmlns:a16="http://schemas.microsoft.com/office/drawing/2014/main" id="{BEE4B84E-4099-844A-A72E-479A856E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50" y="3895824"/>
            <a:ext cx="23806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8" name="Immagine 3" descr="/var/folders/3b/f3f4p_7d16b2qtq5try1jwbh0000gn/T/com.microsoft.Word/Content.MSO/74466074.tmp">
            <a:extLst>
              <a:ext uri="{FF2B5EF4-FFF2-40B4-BE49-F238E27FC236}">
                <a16:creationId xmlns:a16="http://schemas.microsoft.com/office/drawing/2014/main" id="{20FF2F04-9C60-A949-8645-5A19CDB6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4419"/>
            <a:ext cx="3240360" cy="23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D8A9F1-F758-9B4E-A34A-06FF801BECCD}"/>
              </a:ext>
            </a:extLst>
          </p:cNvPr>
          <p:cNvSpPr txBox="1"/>
          <p:nvPr/>
        </p:nvSpPr>
        <p:spPr>
          <a:xfrm>
            <a:off x="1460938" y="554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0B95E9-062C-2A42-821C-C1C6833B1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78468"/>
            <a:ext cx="6228184" cy="24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r>
              <a:rPr lang="en-GB" dirty="0" err="1">
                <a:latin typeface="Garamond" panose="02020404030301010803" pitchFamily="18" charset="0"/>
              </a:rPr>
              <a:t>Quali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questioni</a:t>
            </a:r>
            <a:r>
              <a:rPr lang="en-GB" dirty="0">
                <a:latin typeface="Garamond" panose="02020404030301010803" pitchFamily="18" charset="0"/>
              </a:rPr>
              <a:t> al </a:t>
            </a:r>
            <a:r>
              <a:rPr lang="en-GB" dirty="0" err="1">
                <a:latin typeface="Garamond" panose="02020404030301010803" pitchFamily="18" charset="0"/>
              </a:rPr>
              <a:t>centro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dell’analisi</a:t>
            </a:r>
            <a:r>
              <a:rPr lang="en-GB" dirty="0">
                <a:latin typeface="Garamond" panose="02020404030301010803" pitchFamily="18" charset="0"/>
              </a:rPr>
              <a:t> del </a:t>
            </a:r>
            <a:r>
              <a:rPr lang="en-GB" dirty="0" err="1">
                <a:latin typeface="Garamond" panose="02020404030301010803" pitchFamily="18" charset="0"/>
              </a:rPr>
              <a:t>SistPol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Italiano</a:t>
            </a:r>
            <a:r>
              <a:rPr lang="en-GB" dirty="0"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26FDAC-784A-3945-9EDD-AFBB45BB0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656692"/>
            <a:ext cx="8856984" cy="5940660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Come sono cambiati, e quanto profondamente, i rapporti sul versante degli </a:t>
            </a:r>
            <a:r>
              <a:rPr lang="it-IT" sz="2400" u="sng" dirty="0">
                <a:latin typeface="Garamond" panose="02020404030301010803" pitchFamily="18" charset="0"/>
                <a:cs typeface="Arial" pitchFamily="34" charset="0"/>
              </a:rPr>
              <a:t>input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del sistema politico?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Quali livelli di </a:t>
            </a:r>
            <a:r>
              <a:rPr lang="it-IT" sz="2400" u="sng" dirty="0">
                <a:latin typeface="Garamond" panose="02020404030301010803" pitchFamily="18" charset="0"/>
                <a:cs typeface="Arial" pitchFamily="34" charset="0"/>
              </a:rPr>
              <a:t>capacità istituzionale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, trasparenza e responsabilità raggiungono oggi le istituzioni centrali di governo?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 è stato il reale impatto dei fattori interni? In particolare la crisi dei partiti storici, l’adozione di diversi sistemi elettorali e di altre riforme istituzionali come quelle che hanno cambiato il sistema di governo locale e regionale?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Quale l’impatto esercitato da fattori esogeni, come la fine della guerra fredda, l’accelerazione del processo di integrazione europea, il </a:t>
            </a:r>
            <a:r>
              <a:rPr lang="it-IT" sz="2400" u="sng" dirty="0">
                <a:latin typeface="Garamond" panose="02020404030301010803" pitchFamily="18" charset="0"/>
                <a:cs typeface="Arial" pitchFamily="34" charset="0"/>
              </a:rPr>
              <a:t>Covid19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, la guerra in Ucraina, e la sfida cinese?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Quali dei vari settori istituzionali e di politica pubblica sono particolarmente bisognosi di adattamenti o riforme?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537098-654E-E443-A0FB-58BABC86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politico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italiano</a:t>
            </a:r>
            <a:endParaRPr lang="en-GB" altLang="it-IT" sz="3200" dirty="0">
              <a:solidFill>
                <a:srgbClr val="C00000"/>
              </a:solidFill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6DA60-E857-3A45-9CA5-FBA721E0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latin typeface="Garamond" panose="02020404030301010803" pitchFamily="18" charset="0"/>
              </a:rPr>
              <a:t>Le </a:t>
            </a:r>
            <a:r>
              <a:rPr lang="en-GB" sz="3200" b="1" dirty="0" err="1">
                <a:latin typeface="Garamond" panose="02020404030301010803" pitchFamily="18" charset="0"/>
              </a:rPr>
              <a:t>caratteristiche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principali</a:t>
            </a:r>
            <a:r>
              <a:rPr lang="en-GB" sz="3200" b="1" dirty="0">
                <a:latin typeface="Garamond" panose="02020404030301010803" pitchFamily="18" charset="0"/>
              </a:rPr>
              <a:t> del </a:t>
            </a:r>
            <a:r>
              <a:rPr lang="en-GB" sz="3200" b="1" dirty="0" err="1">
                <a:latin typeface="Garamond" panose="02020404030301010803" pitchFamily="18" charset="0"/>
              </a:rPr>
              <a:t>sistema</a:t>
            </a:r>
            <a:r>
              <a:rPr lang="en-GB" sz="3200" b="1" dirty="0">
                <a:latin typeface="Garamond" panose="02020404030301010803" pitchFamily="18" charset="0"/>
              </a:rPr>
              <a:t> politico </a:t>
            </a:r>
            <a:r>
              <a:rPr lang="en-GB" sz="3200" b="1" dirty="0" err="1">
                <a:latin typeface="Garamond" panose="02020404030301010803" pitchFamily="18" charset="0"/>
              </a:rPr>
              <a:t>italiano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latin typeface="Garamond" panose="02020404030301010803" pitchFamily="18" charset="0"/>
            </a:endParaRPr>
          </a:p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latin typeface="Garamond" panose="02020404030301010803" pitchFamily="18" charset="0"/>
              </a:rPr>
              <a:t>Le </a:t>
            </a:r>
            <a:r>
              <a:rPr lang="en-GB" sz="3200" b="1" dirty="0" err="1">
                <a:latin typeface="Garamond" panose="02020404030301010803" pitchFamily="18" charset="0"/>
              </a:rPr>
              <a:t>tappe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che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hanno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segnato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il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suo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sviluppo</a:t>
            </a:r>
            <a:r>
              <a:rPr lang="en-GB" sz="3200" dirty="0">
                <a:latin typeface="Garamond" panose="02020404030301010803" pitchFamily="18" charset="0"/>
              </a:rPr>
              <a:t>:</a:t>
            </a:r>
          </a:p>
          <a:p>
            <a:pPr marL="739775" lvl="1" indent="-282575" defTabSz="449263">
              <a:lnSpc>
                <a:spcPct val="101000"/>
              </a:lnSpc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la </a:t>
            </a:r>
            <a:r>
              <a:rPr lang="en-GB" dirty="0" err="1">
                <a:latin typeface="Garamond" panose="02020404030301010803" pitchFamily="18" charset="0"/>
              </a:rPr>
              <a:t>formazione</a:t>
            </a:r>
            <a:r>
              <a:rPr lang="en-GB" dirty="0">
                <a:latin typeface="Garamond" panose="02020404030301010803" pitchFamily="18" charset="0"/>
              </a:rPr>
              <a:t> di </a:t>
            </a:r>
            <a:r>
              <a:rPr lang="en-GB" dirty="0" err="1">
                <a:latin typeface="Garamond" panose="02020404030301010803" pitchFamily="18" charset="0"/>
              </a:rPr>
              <a:t>uno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stato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unitario</a:t>
            </a:r>
            <a:endParaRPr lang="en-GB" dirty="0">
              <a:latin typeface="Garamond" panose="02020404030301010803" pitchFamily="18" charset="0"/>
            </a:endParaRPr>
          </a:p>
          <a:p>
            <a:pPr marL="739775" lvl="1" indent="-282575" defTabSz="449263">
              <a:lnSpc>
                <a:spcPct val="101000"/>
              </a:lnSpc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la </a:t>
            </a:r>
            <a:r>
              <a:rPr lang="en-GB" dirty="0" err="1">
                <a:latin typeface="Garamond" panose="02020404030301010803" pitchFamily="18" charset="0"/>
              </a:rPr>
              <a:t>sua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tortuosa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democratizzazione</a:t>
            </a:r>
            <a:endParaRPr lang="en-GB" dirty="0">
              <a:latin typeface="Garamond" panose="02020404030301010803" pitchFamily="18" charset="0"/>
            </a:endParaRPr>
          </a:p>
          <a:p>
            <a:pPr marL="739775" lvl="1" indent="-282575" defTabSz="449263">
              <a:lnSpc>
                <a:spcPct val="101000"/>
              </a:lnSpc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la </a:t>
            </a:r>
            <a:r>
              <a:rPr lang="en-GB" dirty="0" err="1">
                <a:latin typeface="Garamond" panose="02020404030301010803" pitchFamily="18" charset="0"/>
              </a:rPr>
              <a:t>collocazione</a:t>
            </a:r>
            <a:r>
              <a:rPr lang="en-GB" dirty="0">
                <a:latin typeface="Garamond" panose="02020404030301010803" pitchFamily="18" charset="0"/>
              </a:rPr>
              <a:t> del </a:t>
            </a:r>
            <a:r>
              <a:rPr lang="en-GB" dirty="0" err="1">
                <a:latin typeface="Garamond" panose="02020404030301010803" pitchFamily="18" charset="0"/>
              </a:rPr>
              <a:t>paese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nello</a:t>
            </a:r>
            <a:r>
              <a:rPr lang="en-GB" dirty="0">
                <a:latin typeface="Garamond" panose="02020404030301010803" pitchFamily="18" charset="0"/>
              </a:rPr>
              <a:t> scenario </a:t>
            </a:r>
            <a:r>
              <a:rPr lang="en-GB" dirty="0" err="1">
                <a:latin typeface="Garamond" panose="02020404030301010803" pitchFamily="18" charset="0"/>
              </a:rPr>
              <a:t>internazionale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10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432147"/>
          </a:xfrm>
        </p:spPr>
        <p:txBody>
          <a:bodyPr/>
          <a:lstStyle/>
          <a:p>
            <a:pPr algn="ctr"/>
            <a:r>
              <a:rPr lang="en-GB" sz="3200" dirty="0" err="1">
                <a:latin typeface="Garamond" panose="02020404030301010803" pitchFamily="18" charset="0"/>
              </a:rPr>
              <a:t>L’Italia</a:t>
            </a:r>
            <a:r>
              <a:rPr lang="en-GB" sz="3200" dirty="0">
                <a:latin typeface="Garamond" panose="02020404030301010803" pitchFamily="18" charset="0"/>
              </a:rPr>
              <a:t> pre-</a:t>
            </a:r>
            <a:r>
              <a:rPr lang="en-GB" sz="3200" dirty="0" err="1">
                <a:latin typeface="Garamond" panose="02020404030301010803" pitchFamily="18" charset="0"/>
              </a:rPr>
              <a:t>unitaria</a:t>
            </a:r>
            <a:r>
              <a:rPr lang="en-GB" sz="3200" dirty="0">
                <a:latin typeface="Garamond" panose="02020404030301010803" pitchFamily="18" charset="0"/>
              </a:rPr>
              <a:t> (1815)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5139A-30A8-7840-899F-91D548E2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99B7A0A-50A1-D641-8C0E-A150AC462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720079"/>
          </a:xfrm>
        </p:spPr>
        <p:txBody>
          <a:bodyPr/>
          <a:lstStyle/>
          <a:p>
            <a:pPr algn="ctr"/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costituzione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dello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unitario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7D1769-8DCC-D748-8DD6-8851FAC9E1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20689"/>
            <a:ext cx="8820150" cy="5400600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L'Italia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è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uno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relativamente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giovane</a:t>
            </a:r>
            <a:r>
              <a:rPr lang="en-GB" altLang="it-IT" sz="3200" dirty="0">
                <a:latin typeface="Garamond" panose="02020404030301010803" pitchFamily="18" charset="0"/>
              </a:rPr>
              <a:t> se </a:t>
            </a:r>
            <a:r>
              <a:rPr lang="en-GB" altLang="it-IT" sz="3200" dirty="0" err="1">
                <a:latin typeface="Garamond" panose="02020404030301010803" pitchFamily="18" charset="0"/>
              </a:rPr>
              <a:t>comparato</a:t>
            </a:r>
            <a:r>
              <a:rPr lang="en-GB" altLang="it-IT" sz="3200" dirty="0">
                <a:latin typeface="Garamond" panose="02020404030301010803" pitchFamily="18" charset="0"/>
              </a:rPr>
              <a:t> con </a:t>
            </a:r>
            <a:r>
              <a:rPr lang="en-GB" altLang="it-IT" sz="3200" dirty="0" err="1">
                <a:latin typeface="Garamond" panose="02020404030301010803" pitchFamily="18" charset="0"/>
              </a:rPr>
              <a:t>gli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altri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grandi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europei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L'unificazione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dell'Italia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avvenne</a:t>
            </a:r>
            <a:r>
              <a:rPr lang="en-GB" altLang="it-IT" sz="3200" dirty="0">
                <a:latin typeface="Garamond" panose="02020404030301010803" pitchFamily="18" charset="0"/>
              </a:rPr>
              <a:t> per “</a:t>
            </a:r>
            <a:r>
              <a:rPr lang="en-GB" altLang="it-IT" sz="3200" dirty="0" err="1">
                <a:latin typeface="Garamond" panose="02020404030301010803" pitchFamily="18" charset="0"/>
              </a:rPr>
              <a:t>incorporazione</a:t>
            </a:r>
            <a:r>
              <a:rPr lang="en-GB" altLang="it-IT" sz="3200" dirty="0">
                <a:latin typeface="Garamond" panose="02020404030301010803" pitchFamily="18" charset="0"/>
              </a:rPr>
              <a:t>” </a:t>
            </a:r>
            <a:r>
              <a:rPr lang="en-GB" altLang="it-IT" sz="3200" dirty="0" err="1">
                <a:latin typeface="Garamond" panose="02020404030301010803" pitchFamily="18" charset="0"/>
              </a:rPr>
              <a:t>nello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sabaudo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latin typeface="Garamond" panose="02020404030301010803" pitchFamily="18" charset="0"/>
              </a:rPr>
              <a:t>parte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più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significativa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processo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avvenne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1861, ma Roma </a:t>
            </a:r>
            <a:r>
              <a:rPr lang="en-GB" altLang="it-IT" sz="3200" dirty="0" err="1">
                <a:latin typeface="Garamond" panose="02020404030301010803" pitchFamily="18" charset="0"/>
              </a:rPr>
              <a:t>fu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annessa</a:t>
            </a:r>
            <a:r>
              <a:rPr lang="en-GB" altLang="it-IT" sz="3200" dirty="0">
                <a:latin typeface="Garamond" panose="02020404030301010803" pitchFamily="18" charset="0"/>
              </a:rPr>
              <a:t> solo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1870 e </a:t>
            </a:r>
            <a:r>
              <a:rPr lang="en-GB" altLang="it-IT" sz="3200" dirty="0" err="1">
                <a:latin typeface="Garamond" panose="02020404030301010803" pitchFamily="18" charset="0"/>
              </a:rPr>
              <a:t>altri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territori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attesero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sino</a:t>
            </a:r>
            <a:r>
              <a:rPr lang="en-GB" altLang="it-IT" sz="3200" dirty="0">
                <a:latin typeface="Garamond" panose="02020404030301010803" pitchFamily="18" charset="0"/>
              </a:rPr>
              <a:t> al 1918</a:t>
            </a: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I </a:t>
            </a:r>
            <a:r>
              <a:rPr lang="en-GB" altLang="it-IT" sz="3200" dirty="0" err="1">
                <a:latin typeface="Garamond" panose="02020404030301010803" pitchFamily="18" charset="0"/>
              </a:rPr>
              <a:t>confini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paese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furono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fissati</a:t>
            </a:r>
            <a:r>
              <a:rPr lang="en-GB" altLang="it-IT" sz="3200" dirty="0">
                <a:latin typeface="Garamond" panose="02020404030301010803" pitchFamily="18" charset="0"/>
              </a:rPr>
              <a:t> con </a:t>
            </a:r>
            <a:r>
              <a:rPr lang="en-GB" altLang="it-IT" sz="3200" dirty="0" err="1">
                <a:latin typeface="Garamond" panose="02020404030301010803" pitchFamily="18" charset="0"/>
              </a:rPr>
              <a:t>difficoltà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legati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alla</a:t>
            </a:r>
            <a:r>
              <a:rPr lang="en-GB" altLang="it-IT" sz="3200" dirty="0">
                <a:latin typeface="Garamond" panose="02020404030301010803" pitchFamily="18" charset="0"/>
              </a:rPr>
              <a:t> non </a:t>
            </a:r>
            <a:r>
              <a:rPr lang="en-GB" altLang="it-IT" sz="3200" dirty="0" err="1">
                <a:latin typeface="Garamond" panose="02020404030301010803" pitchFamily="18" charset="0"/>
              </a:rPr>
              <a:t>coincidenza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confini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naturali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linguistici</a:t>
            </a:r>
            <a:r>
              <a:rPr lang="en-GB" altLang="it-IT" sz="3200" dirty="0">
                <a:latin typeface="Garamond" panose="02020404030301010803" pitchFamily="18" charset="0"/>
              </a:rPr>
              <a:t> e </a:t>
            </a:r>
            <a:r>
              <a:rPr lang="en-GB" altLang="it-IT" sz="3200" dirty="0" err="1">
                <a:latin typeface="Garamond" panose="02020404030301010803" pitchFamily="18" charset="0"/>
              </a:rPr>
              <a:t>culturali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7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L'Italia</a:t>
            </a:r>
            <a:r>
              <a:rPr lang="en-GB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gli</a:t>
            </a:r>
            <a:r>
              <a:rPr lang="en-GB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Italiani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5"/>
            <a:ext cx="8640638" cy="4896544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Larghi</a:t>
            </a:r>
            <a:r>
              <a:rPr lang="en-GB" altLang="it-IT" sz="3200" dirty="0">
                <a:latin typeface="Garamond" panose="02020404030301010803" pitchFamily="18" charset="0"/>
              </a:rPr>
              <a:t> strati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popolazione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rimasero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legati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alle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vecchie</a:t>
            </a:r>
            <a:r>
              <a:rPr lang="en-GB" altLang="it-IT" sz="3200" dirty="0">
                <a:latin typeface="Garamond" panose="02020404030301010803" pitchFamily="18" charset="0"/>
              </a:rPr>
              <a:t> case </a:t>
            </a:r>
            <a:r>
              <a:rPr lang="en-GB" altLang="it-IT" sz="3200" dirty="0" err="1">
                <a:latin typeface="Garamond" panose="02020404030301010803" pitchFamily="18" charset="0"/>
              </a:rPr>
              <a:t>regnanti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L'opposizione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più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decisa</a:t>
            </a:r>
            <a:r>
              <a:rPr lang="en-GB" altLang="it-IT" sz="3200" dirty="0">
                <a:latin typeface="Garamond" panose="02020404030301010803" pitchFamily="18" charset="0"/>
              </a:rPr>
              <a:t> fu </a:t>
            </a:r>
            <a:r>
              <a:rPr lang="en-GB" altLang="it-IT" sz="3200" dirty="0" err="1">
                <a:latin typeface="Garamond" panose="02020404030301010803" pitchFamily="18" charset="0"/>
              </a:rPr>
              <a:t>quella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cattolica</a:t>
            </a:r>
            <a:r>
              <a:rPr lang="en-GB" altLang="it-IT" sz="3200" dirty="0">
                <a:latin typeface="Garamond" panose="02020404030301010803" pitchFamily="18" charset="0"/>
              </a:rPr>
              <a:t> (a </a:t>
            </a:r>
            <a:r>
              <a:rPr lang="en-GB" altLang="it-IT" sz="3200" dirty="0" err="1">
                <a:latin typeface="Garamond" panose="02020404030301010803" pitchFamily="18" charset="0"/>
              </a:rPr>
              <a:t>seguito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presa di Roma e a causa del </a:t>
            </a:r>
            <a:r>
              <a:rPr lang="en-GB" altLang="it-IT" sz="3200" i="1" dirty="0">
                <a:latin typeface="Garamond" panose="02020404030301010803" pitchFamily="18" charset="0"/>
              </a:rPr>
              <a:t>Non </a:t>
            </a:r>
            <a:r>
              <a:rPr lang="en-GB" altLang="it-IT" sz="3200" i="1" dirty="0" err="1">
                <a:latin typeface="Garamond" panose="02020404030301010803" pitchFamily="18" charset="0"/>
              </a:rPr>
              <a:t>expedit</a:t>
            </a:r>
            <a:r>
              <a:rPr lang="en-GB" altLang="it-IT" sz="3200" dirty="0">
                <a:latin typeface="Garamond" panose="02020404030301010803" pitchFamily="18" charset="0"/>
              </a:rPr>
              <a:t>)</a:t>
            </a:r>
            <a:r>
              <a:rPr lang="ar-SA" altLang="it-IT" sz="3200" dirty="0">
                <a:latin typeface="Garamond" panose="02020404030301010803" pitchFamily="18" charset="0"/>
              </a:rPr>
              <a:t>‏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latin typeface="Garamond" panose="02020404030301010803" pitchFamily="18" charset="0"/>
              </a:rPr>
              <a:t>questione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cattolica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fu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ricomposta</a:t>
            </a:r>
            <a:r>
              <a:rPr lang="en-GB" altLang="it-IT" sz="3200" dirty="0">
                <a:latin typeface="Garamond" panose="02020404030301010803" pitchFamily="18" charset="0"/>
              </a:rPr>
              <a:t> solo con </a:t>
            </a:r>
            <a:r>
              <a:rPr lang="en-GB" altLang="it-IT" sz="3200" dirty="0" err="1">
                <a:latin typeface="Garamond" panose="02020404030301010803" pitchFamily="18" charset="0"/>
              </a:rPr>
              <a:t>il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Patto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Gentiloni</a:t>
            </a:r>
            <a:r>
              <a:rPr lang="en-GB" altLang="it-IT" sz="3200" dirty="0">
                <a:latin typeface="Garamond" panose="02020404030301010803" pitchFamily="18" charset="0"/>
              </a:rPr>
              <a:t> (1913) e con </a:t>
            </a:r>
            <a:r>
              <a:rPr lang="en-GB" altLang="it-IT" sz="3200" dirty="0" err="1">
                <a:latin typeface="Garamond" panose="02020404030301010803" pitchFamily="18" charset="0"/>
              </a:rPr>
              <a:t>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patti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lateranensi</a:t>
            </a:r>
            <a:r>
              <a:rPr lang="en-GB" altLang="it-IT" sz="3200" dirty="0">
                <a:latin typeface="Garamond" panose="02020404030301010803" pitchFamily="18" charset="0"/>
              </a:rPr>
              <a:t> (1929)</a:t>
            </a:r>
            <a:r>
              <a:rPr lang="ar-SA" altLang="it-IT" sz="3200" dirty="0">
                <a:latin typeface="Garamond" panose="02020404030301010803" pitchFamily="18" charset="0"/>
              </a:rPr>
              <a:t>‏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Le élite </a:t>
            </a:r>
            <a:r>
              <a:rPr lang="en-GB" altLang="it-IT" sz="3200" dirty="0" err="1">
                <a:latin typeface="Garamond" panose="02020404030301010803" pitchFamily="18" charset="0"/>
              </a:rPr>
              <a:t>meridionali</a:t>
            </a:r>
            <a:r>
              <a:rPr lang="en-GB" altLang="it-IT" sz="3200" dirty="0">
                <a:latin typeface="Garamond" panose="02020404030301010803" pitchFamily="18" charset="0"/>
              </a:rPr>
              <a:t> e </a:t>
            </a:r>
            <a:r>
              <a:rPr lang="en-GB" altLang="it-IT" sz="3200" dirty="0" err="1">
                <a:latin typeface="Garamond" panose="02020404030301010803" pitchFamily="18" charset="0"/>
              </a:rPr>
              <a:t>parte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popolazione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guardavano</a:t>
            </a:r>
            <a:r>
              <a:rPr lang="en-GB" altLang="it-IT" sz="3200" dirty="0">
                <a:latin typeface="Garamond" panose="02020404030301010803" pitchFamily="18" charset="0"/>
              </a:rPr>
              <a:t> con nostalgia </a:t>
            </a:r>
            <a:r>
              <a:rPr lang="en-GB" altLang="it-IT" sz="3200" dirty="0" err="1">
                <a:latin typeface="Garamond" panose="02020404030301010803" pitchFamily="18" charset="0"/>
              </a:rPr>
              <a:t>ai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Borbone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4BD17D6-F80E-D94C-B55A-6F43807A8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I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caratteri</a:t>
            </a:r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nuovo</a:t>
            </a:r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endParaRPr lang="en-GB" sz="3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6033C9-F20A-BF44-889D-8C55D31C6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5"/>
            <a:ext cx="8640638" cy="489654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Inizialmente la struttura dello stato unitario ricalcava quella dello stato sabaudo: </a:t>
            </a:r>
            <a:r>
              <a:rPr lang="it-IT" altLang="it-IT" sz="2800" i="1" dirty="0">
                <a:latin typeface="Garamond" panose="02020404030301010803" pitchFamily="18" charset="0"/>
              </a:rPr>
              <a:t>stessa casa regnante, costituzione, burocrazia e parlamento</a:t>
            </a:r>
            <a:r>
              <a:rPr lang="it-IT" altLang="it-IT" sz="2800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processo di “nazionalizzazione” delle élite fu molto lento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sistema amministrativo fu imposto dalla monarchia piemontese. La così detta “meridionalizzazione” della burocrazia cominciò solo nel XX secolo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Lo stato era accentrato: non esistevano le regioni, e gli enti locali erano largamente subordinati alla figura del  prefetto. Tuttavia </a:t>
            </a:r>
            <a:r>
              <a:rPr lang="it-IT" altLang="it-IT" sz="2800" i="1" dirty="0">
                <a:latin typeface="Garamond" panose="02020404030301010803" pitchFamily="18" charset="0"/>
              </a:rPr>
              <a:t>grandi differenze nord-sud </a:t>
            </a:r>
            <a:r>
              <a:rPr lang="it-IT" altLang="it-IT" sz="2800" dirty="0">
                <a:latin typeface="Garamond" panose="02020404030301010803" pitchFamily="18" charset="0"/>
              </a:rPr>
              <a:t>e dentro </a:t>
            </a:r>
            <a:r>
              <a:rPr lang="it-IT" altLang="it-IT" sz="2800" i="1" dirty="0">
                <a:latin typeface="Garamond" panose="02020404030301010803" pitchFamily="18" charset="0"/>
              </a:rPr>
              <a:t>le macro-aree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1052736"/>
          </a:xfrm>
        </p:spPr>
        <p:txBody>
          <a:bodyPr/>
          <a:lstStyle/>
          <a:p>
            <a:pPr algn="ctr"/>
            <a:endParaRPr lang="it-IT" sz="3600" dirty="0">
              <a:latin typeface="Garamond" panose="02020404030301010803" pitchFamily="18" charset="0"/>
            </a:endParaRPr>
          </a:p>
          <a:p>
            <a:pPr algn="ctr"/>
            <a:r>
              <a:rPr lang="it-IT" sz="3600" dirty="0">
                <a:latin typeface="Garamond" panose="02020404030301010803" pitchFamily="18" charset="0"/>
              </a:rPr>
              <a:t>Contenuto del corso</a:t>
            </a:r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052736"/>
            <a:ext cx="9107934" cy="525658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Introduzione al sistema politico italiano </a:t>
            </a:r>
            <a:r>
              <a:rPr lang="it-IT" sz="3200" dirty="0">
                <a:latin typeface="Garamond" panose="02020404030301010803" pitchFamily="18" charset="0"/>
              </a:rPr>
              <a:t>(lezioni 1-5)</a:t>
            </a:r>
          </a:p>
          <a:p>
            <a:pPr algn="just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Concetti e metodi per l’Analisi delle Politiche Pubbliche</a:t>
            </a:r>
            <a:r>
              <a:rPr lang="it-IT" sz="3200" dirty="0">
                <a:latin typeface="Garamond" panose="02020404030301010803" pitchFamily="18" charset="0"/>
              </a:rPr>
              <a:t> (lezioni 6-13)</a:t>
            </a:r>
          </a:p>
          <a:p>
            <a:pPr algn="just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Le principali politiche pubbliche in Italia </a:t>
            </a:r>
          </a:p>
          <a:p>
            <a:pPr algn="just"/>
            <a:r>
              <a:rPr lang="it-IT" sz="3200" dirty="0">
                <a:latin typeface="Garamond" panose="02020404030301010803" pitchFamily="18" charset="0"/>
              </a:rPr>
              <a:t>    (lezioni 14-20)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prima democratizzazione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L’affermarsi del sistema parlamentare è stato piuttosto rapido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Due principali fattori di debolezza:</a:t>
            </a:r>
          </a:p>
          <a:p>
            <a:pPr lvl="1"/>
            <a:r>
              <a:rPr lang="it-IT" altLang="it-IT" sz="3000" i="1" dirty="0">
                <a:latin typeface="Garamond" panose="02020404030301010803" pitchFamily="18" charset="0"/>
              </a:rPr>
              <a:t>L’opposizione cattolica diminuiva la legittimità dello stato</a:t>
            </a:r>
          </a:p>
          <a:p>
            <a:pPr lvl="1"/>
            <a:r>
              <a:rPr lang="it-IT" altLang="it-IT" sz="3000" i="1" dirty="0">
                <a:latin typeface="Garamond" panose="02020404030301010803" pitchFamily="18" charset="0"/>
              </a:rPr>
              <a:t>I partiti liberali non erano radicati sul territorio </a:t>
            </a:r>
            <a:r>
              <a:rPr lang="it-IT" altLang="it-IT" sz="3000" dirty="0">
                <a:latin typeface="Garamond" panose="02020404030301010803" pitchFamily="18" charset="0"/>
              </a:rPr>
              <a:t>(il suffragio rimaneva molto ristretto)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Dopo la prima guerra mondiale, con l’allargamento del suffragio, il parlamento era paralizzato dalla divisione tra i nuovi partiti di massa e vecchia élite liberale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L’avvento del fascismo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Mussolini fu nominato capo del governo in modo legale, sebbene la nomina seguisse esibizioni di forza e violenza come la marcia su Roma (1922)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Dal 1925 il Partito Nazionale Fascista fu l’unico ammesso alle elezioni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Nel suo sviluppo, il regime fascista rimase sospeso tra autoritarismo e totalitarismo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A differenza che nei totalitarismi, alcuni attori sociali mantennero la propria autonomia e contribuirono alla caduta di Mussolini (1943)</a:t>
            </a:r>
            <a:endParaRPr lang="en-GB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Dopo il fascismo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994A17-6D2C-6A4F-92A0-57AE26E9F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764705"/>
            <a:ext cx="8424862" cy="525658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 partiti erano in larga misura contrari alla monarchia, e volevano guidare il processo di transizione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Dal 1944 al 1946 una coalizione di tutti partiti guidò il paese rinviando la soluzione delle questioni più spinose (monarchia e costituzione)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1946: referendum per la Repubblica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Democrazia cristiana guidata da De Gasperi emerge come il partito maggiore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006247-3BE5-8D46-A831-2E1A406C2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50" y="73867"/>
            <a:ext cx="8478800" cy="1050877"/>
          </a:xfrm>
        </p:spPr>
        <p:txBody>
          <a:bodyPr/>
          <a:lstStyle/>
          <a:p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Elementi condivisi in Assemblea costituente (1946-47)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2FDF4C6E-8F2C-AD4E-B1EC-D2A2E52B74D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95288" y="1412875"/>
            <a:ext cx="3384624" cy="719981"/>
          </a:xfrm>
          <a:prstGeom prst="rightArrow">
            <a:avLst>
              <a:gd name="adj1" fmla="val 91046"/>
              <a:gd name="adj2" fmla="val 595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Eredità del difficile processo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di costruzione stato-nazione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0E115916-862A-CC4E-BD1C-1C22A0DC8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0" y="2132856"/>
            <a:ext cx="3492500" cy="936625"/>
          </a:xfrm>
          <a:prstGeom prst="rightArrow">
            <a:avLst>
              <a:gd name="adj1" fmla="val 66639"/>
              <a:gd name="adj2" fmla="val 709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Eredità di un ventennio di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Autoritarismo fascista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675C886C-9D78-A247-BD29-81906B25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412875"/>
            <a:ext cx="4752206" cy="165660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a) complesso del tiranno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b) ricerca di un sistema complesso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     di garanzie</a:t>
            </a:r>
            <a:r>
              <a:rPr lang="it-IT" altLang="it-IT" sz="22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4F6A2E20-E3CA-B245-A9FC-32F0C7E4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752724"/>
            <a:ext cx="1152525" cy="1655763"/>
          </a:xfrm>
          <a:prstGeom prst="downArrow">
            <a:avLst>
              <a:gd name="adj1" fmla="val 50000"/>
              <a:gd name="adj2" fmla="val 359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624CCC5-39C1-E142-8821-0C2393D4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70" y="4408488"/>
            <a:ext cx="9144000" cy="2449512"/>
          </a:xfrm>
          <a:prstGeom prst="roundRect">
            <a:avLst>
              <a:gd name="adj" fmla="val 16667"/>
            </a:avLst>
          </a:prstGeom>
          <a:solidFill>
            <a:srgbClr val="1111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Rafforzamento e ampia regolazione costituzionale del parlamentarismo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Riconoscimento “tacito” del ruolo dei partiti, protagonisti della transizione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Convivenza di elementi di unitarismo e regionalismo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Bilanciamento tra i vari poteri e garanzie attraverso istituzioni intervenienti</a:t>
            </a:r>
          </a:p>
        </p:txBody>
      </p:sp>
    </p:spTree>
    <p:extLst>
      <p:ext uri="{BB962C8B-B14F-4D97-AF65-F5344CB8AC3E}">
        <p14:creationId xmlns:p14="http://schemas.microsoft.com/office/powerpoint/2010/main" val="26708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28933-27FC-F740-A749-4CCC371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Elementi innovativi nella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struttura istituzionale del 1948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B5DA9D-358D-C44C-931C-82DD0DF94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4"/>
            <a:ext cx="8964488" cy="5256583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Un presidente della repubblica con poteri limitati ma che vanno ben oltre l’elemento simbolico dell’unità nazionale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due tipi di regione: a statuto speciale e ordinario (ma quest’ultime verranno implementate solo nel 1970)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un istituto come il referendum abrogativo (implementato solo nel 1970)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un organo di autogoverno della magistratura (il CSM, attivato solo nel 1958)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della Corte costituzionale (attivata solo nel 1956).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AF654D-40B9-1F41-8411-F859398B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nuova democrazia ed il problema dell’opposizione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DB96D0-D016-E046-B552-C0C5AEE79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692697"/>
            <a:ext cx="8712646" cy="532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L’accordo tra Democrazia cristiana, socialisti e comunisti produsse una costituzione con molti compromessi: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Sistema di democrazia parlamentare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Bicameralismo simmetrico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Esecutivo debole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Dopo il 1948 la DC divenne forza di governo occupando il centro dello schieramento politico, mentre il PCI radicalizzava le sue posizioni stando all’opposizione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6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7B1CE-8EB2-1043-B75B-31E189DEF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720079"/>
          </a:xfrm>
        </p:spPr>
        <p:txBody>
          <a:bodyPr lIns="91440" tIns="45720" rIns="91440" bIns="45720" anchor="t"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/>
              </a:rPr>
              <a:t>Cosa è importante conoscere </a:t>
            </a:r>
            <a:br>
              <a:rPr lang="it-IT" altLang="it-IT" sz="3200" dirty="0"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/>
              </a:rPr>
              <a:t>della “prima repubblica"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2D48E-E3B7-8848-8151-58B102BE2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modello (stabile) di comportamento elettorale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sistema 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dimensione organizzativa 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consolidamento del </a:t>
            </a:r>
            <a:r>
              <a:rPr lang="it-IT" altLang="it-IT" sz="3200" i="1" dirty="0">
                <a:latin typeface="Garamond" panose="02020404030301010803" pitchFamily="18" charset="0"/>
              </a:rPr>
              <a:t>governo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i="1" dirty="0">
                <a:latin typeface="Garamond" panose="02020404030301010803" pitchFamily="18" charset="0"/>
              </a:rPr>
              <a:t>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 cicli di coalizione politica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centralità del parlamento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00C3840-2F0E-C741-86D9-5FA4D6BBB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7920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grande stabilità politica della prima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F56BB3-21C6-B74E-BC64-264E7492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4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43204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crisi degli anni novanta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D738F3-1C63-4040-9A74-E9324B623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548681"/>
            <a:ext cx="8712646" cy="5472608"/>
          </a:xfrm>
        </p:spPr>
        <p:txBody>
          <a:bodyPr/>
          <a:lstStyle/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Le inchieste giudiziarie sulla corruzione politica portarono al collasso del sistema partitico, ma ciò non sarebbe stato possibile senza il concorso di due fattori esogeni: </a:t>
            </a:r>
          </a:p>
          <a:p>
            <a:pPr marL="647700" lvl="1" indent="-215900" algn="just">
              <a:lnSpc>
                <a:spcPct val="92000"/>
              </a:lnSpc>
            </a:pPr>
            <a:r>
              <a:rPr lang="it-IT" altLang="it-IT" sz="3000" i="1" dirty="0">
                <a:latin typeface="Garamond" panose="02020404030301010803" pitchFamily="18" charset="0"/>
              </a:rPr>
              <a:t>La caduta del muro di Berlino e la fine della guerra fredda;</a:t>
            </a:r>
          </a:p>
          <a:p>
            <a:pPr marL="647700" lvl="1" indent="-215900" algn="just">
              <a:lnSpc>
                <a:spcPct val="92000"/>
              </a:lnSpc>
            </a:pPr>
            <a:r>
              <a:rPr lang="it-IT" altLang="it-IT" sz="3000" i="1" dirty="0">
                <a:latin typeface="Garamond" panose="02020404030301010803" pitchFamily="18" charset="0"/>
              </a:rPr>
              <a:t>La crisi della finanza pubblica e la decisione di introdurre una Unione economica monetaria nell’EU</a:t>
            </a:r>
            <a:r>
              <a:rPr lang="it-IT" altLang="it-IT" sz="3000" dirty="0"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La Democrazia Cristiana non era più l’unico baluardo contro l’avvento del comunismo, ed il governo non poteva più contare sulle risorse distributive per preservare il proprio consenso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43204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L’infinita </a:t>
            </a:r>
            <a:r>
              <a:rPr lang="it-IT" altLang="it-IT" sz="3200">
                <a:solidFill>
                  <a:srgbClr val="C00000"/>
                </a:solidFill>
                <a:latin typeface="Garamond" panose="02020404030301010803" pitchFamily="18" charset="0"/>
              </a:rPr>
              <a:t>transizione della </a:t>
            </a: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II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D738F3-1C63-4040-9A74-E9324B623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548681"/>
            <a:ext cx="8712646" cy="5472608"/>
          </a:xfrm>
        </p:spPr>
        <p:txBody>
          <a:bodyPr/>
          <a:lstStyle/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Elezioni del 1994 spartiacque di sistema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Bipolarismo gracile 1994-2012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L’incapacità di istituzionalizzarsi della II repubblica, l’emergere del populismo e le elezioni critiche del 2013 e 2018. 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Le elezioni del 2023…..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C119B2F-5521-FC58-8901-7733FB73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08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D540ACE-6375-664B-9560-7EA8AD0C5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L’Italia nel sistema internazionale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3D4BB5-8770-6440-835A-DBECC291A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836713"/>
            <a:ext cx="8568630" cy="518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ruolo internazionale dello stato italiano era stato storicamente limitato dal maggiore potere degli altri grandi stati europei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L’incompleta unificazione e la mancanza di colonie erano stati avvertiti come svantaggi da colmare, e questo aveva guidato la politica estera italiana fino al secondo dopoguerra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Le ambizioni da cambiare lo </a:t>
            </a:r>
            <a:r>
              <a:rPr lang="it-IT" altLang="it-IT" sz="2800" i="1" dirty="0">
                <a:latin typeface="Garamond" panose="02020404030301010803" pitchFamily="18" charset="0"/>
              </a:rPr>
              <a:t>status quo</a:t>
            </a:r>
            <a:r>
              <a:rPr lang="it-IT" altLang="it-IT" sz="2800" dirty="0">
                <a:latin typeface="Garamond" panose="02020404030301010803" pitchFamily="18" charset="0"/>
              </a:rPr>
              <a:t> vennero infine abbandonate dopo la sconfitta nella seconda guerra mondiale</a:t>
            </a:r>
          </a:p>
          <a:p>
            <a:pPr algn="ctr">
              <a:buFont typeface="Wingdings" pitchFamily="2" charset="2"/>
              <a:buChar char="à"/>
            </a:pPr>
            <a:r>
              <a:rPr lang="it-IT" altLang="it-IT" sz="3200" i="1" dirty="0">
                <a:solidFill>
                  <a:srgbClr val="FF0000"/>
                </a:solidFill>
                <a:latin typeface="Garamond" panose="02020404030301010803" pitchFamily="18" charset="0"/>
                <a:sym typeface="Wingdings" pitchFamily="2" charset="2"/>
              </a:rPr>
              <a:t>Politica di media potenza.</a:t>
            </a:r>
            <a:endParaRPr lang="it-IT" altLang="it-IT" sz="32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39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CEBB35-16E9-4646-ACD8-34446B19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Linee guida del secondo dopoguerra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655C5F-323B-DF4D-BFF4-6BAFBF82D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Nel mondo diviso in due blocchi l’Italia scelse l’Alleanza atlantica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Questo non precludeva un certo margine di autonomia economica (affari con l’URSS, in medio oriente, con i non allineati 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Il PCI, schierato con Mosca, era sistematicamente escluso dal governo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Tradizionalmente l’Italia è stata tra i paesi più favorevoli all’integrazione europea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Parziale ritorno ad una politica estera più attiva negli anni ‘80</a:t>
            </a:r>
            <a:r>
              <a:rPr lang="it-IT" altLang="it-IT" sz="3200" dirty="0">
                <a:latin typeface="Garamond" panose="02020404030301010803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5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F899EDB-462C-CC48-8F8D-315A93B566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Cambiamenti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passati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futuri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2B55E-C865-C34F-9575-09E7A7D3EE5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1556792"/>
            <a:ext cx="3923928" cy="468600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3200" b="1" dirty="0">
                <a:solidFill>
                  <a:srgbClr val="00B050"/>
                </a:solidFill>
                <a:latin typeface="Garamond" panose="02020404030301010803" pitchFamily="18" charset="0"/>
              </a:rPr>
              <a:t>Cambiamenti avvenuti </a:t>
            </a:r>
          </a:p>
          <a:p>
            <a:pPr eaLnBrk="1" hangingPunct="1">
              <a:lnSpc>
                <a:spcPct val="90000"/>
              </a:lnSpc>
            </a:pPr>
            <a:endParaRPr lang="it-IT" alt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Decentramento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Crisi ed evoluzione della rappresentanza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Impatto dell’appartenenza all’UE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68C17-15E0-2345-AECE-D5262B4051C1}"/>
              </a:ext>
            </a:extLst>
          </p:cNvPr>
          <p:cNvSpPr txBox="1">
            <a:spLocks noChangeArrowheads="1"/>
          </p:cNvSpPr>
          <p:nvPr/>
        </p:nvSpPr>
        <p:spPr>
          <a:xfrm>
            <a:off x="4499992" y="1412875"/>
            <a:ext cx="4464621" cy="50514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Nuove Sfide</a:t>
            </a:r>
          </a:p>
          <a:p>
            <a:pPr>
              <a:lnSpc>
                <a:spcPct val="90000"/>
              </a:lnSpc>
            </a:pPr>
            <a:endParaRPr lang="it-IT" altLang="it-IT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Immigrazione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Invecchiamento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Globalizzazione dei mercati </a:t>
            </a:r>
          </a:p>
          <a:p>
            <a:pPr>
              <a:lnSpc>
                <a:spcPct val="90000"/>
              </a:lnSpc>
            </a:pPr>
            <a:r>
              <a:rPr lang="it-IT" altLang="it-IT" i="1" dirty="0">
                <a:latin typeface="Garamond" panose="02020404030301010803" pitchFamily="18" charset="0"/>
              </a:rPr>
              <a:t>Pandemie?</a:t>
            </a:r>
          </a:p>
          <a:p>
            <a:pPr>
              <a:lnSpc>
                <a:spcPct val="90000"/>
              </a:lnSpc>
            </a:pPr>
            <a:r>
              <a:rPr lang="it-IT" altLang="it-IT" i="1" dirty="0" err="1">
                <a:latin typeface="Garamond" panose="02020404030301010803" pitchFamily="18" charset="0"/>
              </a:rPr>
              <a:t>Climate</a:t>
            </a:r>
            <a:r>
              <a:rPr lang="it-IT" altLang="it-IT" i="1" dirty="0">
                <a:latin typeface="Garamond" panose="02020404030301010803" pitchFamily="18" charset="0"/>
              </a:rPr>
              <a:t> </a:t>
            </a:r>
            <a:r>
              <a:rPr lang="it-IT" altLang="it-IT" i="1" dirty="0" err="1">
                <a:latin typeface="Garamond" panose="02020404030301010803" pitchFamily="18" charset="0"/>
              </a:rPr>
              <a:t>Change</a:t>
            </a:r>
            <a:endParaRPr lang="it-IT" altLang="it-IT" i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i="1" dirty="0">
                <a:latin typeface="Garamond" panose="02020404030301010803" pitchFamily="18" charset="0"/>
              </a:rPr>
              <a:t>Indebolimento della democrazia?</a:t>
            </a:r>
          </a:p>
        </p:txBody>
      </p:sp>
    </p:spTree>
    <p:extLst>
      <p:ext uri="{BB962C8B-B14F-4D97-AF65-F5344CB8AC3E}">
        <p14:creationId xmlns:p14="http://schemas.microsoft.com/office/powerpoint/2010/main" val="30340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548680"/>
          </a:xfrm>
        </p:spPr>
        <p:txBody>
          <a:bodyPr/>
          <a:lstStyle/>
          <a:p>
            <a:pPr algn="ctr"/>
            <a:endParaRPr lang="it-IT" sz="3600" dirty="0">
              <a:latin typeface="Garamond" panose="02020404030301010803" pitchFamily="18" charset="0"/>
            </a:endParaRPr>
          </a:p>
          <a:p>
            <a:pPr algn="ctr"/>
            <a:r>
              <a:rPr lang="it-IT" sz="3600" dirty="0">
                <a:latin typeface="Garamond" panose="02020404030301010803" pitchFamily="18" charset="0"/>
              </a:rPr>
              <a:t>Prove di esame</a:t>
            </a:r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07934" cy="5760640"/>
          </a:xfrm>
        </p:spPr>
        <p:txBody>
          <a:bodyPr lIns="91440" tIns="45720" rIns="91440" bIns="4572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2 prove intermedie scritte – </a:t>
            </a:r>
            <a:r>
              <a:rPr lang="it-IT" sz="2200" b="1" dirty="0">
                <a:highlight>
                  <a:srgbClr val="00FF00"/>
                </a:highlight>
                <a:latin typeface="Garamond" panose="02020404030301010803" pitchFamily="18" charset="0"/>
              </a:rPr>
              <a:t>3 Novembre </a:t>
            </a:r>
            <a:r>
              <a:rPr lang="it-IT" sz="2200" dirty="0">
                <a:latin typeface="Garamond" panose="02020404030301010803" pitchFamily="18" charset="0"/>
              </a:rPr>
              <a:t>e</a:t>
            </a:r>
            <a:r>
              <a:rPr lang="it-IT" sz="2200" b="1" dirty="0">
                <a:latin typeface="Garamond" panose="02020404030301010803" pitchFamily="18" charset="0"/>
              </a:rPr>
              <a:t>  </a:t>
            </a:r>
            <a:r>
              <a:rPr lang="it-IT" sz="2200" b="1" dirty="0">
                <a:highlight>
                  <a:srgbClr val="00FF00"/>
                </a:highlight>
                <a:latin typeface="Garamond" panose="02020404030301010803" pitchFamily="18" charset="0"/>
              </a:rPr>
              <a:t>22 Dicembre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Le prove consistono ciascuna in  </a:t>
            </a:r>
            <a:r>
              <a:rPr lang="it-IT" sz="2200" b="1" dirty="0">
                <a:latin typeface="Garamond" panose="02020404030301010803" pitchFamily="18" charset="0"/>
              </a:rPr>
              <a:t>5</a:t>
            </a:r>
            <a:r>
              <a:rPr lang="it-IT" sz="2200" dirty="0">
                <a:latin typeface="Garamond" panose="02020404030301010803" pitchFamily="18" charset="0"/>
              </a:rPr>
              <a:t> domande aperte a cui rispondere in </a:t>
            </a:r>
            <a:r>
              <a:rPr lang="it-IT" sz="2200" b="1" dirty="0">
                <a:latin typeface="Garamond" panose="02020404030301010803" pitchFamily="18" charset="0"/>
              </a:rPr>
              <a:t>45</a:t>
            </a:r>
            <a:r>
              <a:rPr lang="it-IT" sz="2200" dirty="0">
                <a:latin typeface="Garamond" panose="02020404030301010803" pitchFamily="18" charset="0"/>
              </a:rPr>
              <a:t> minuti di tempo.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Il voto assegnato alla prova risulterà dalla media dei punteggi in trentesimi ottenuti sulle singole domande.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La valutazione terrà conto di: a) la conoscenza delle tematiche oggetto di studio; b) la capacità di padroneggiare in maniera appropriata un linguaggio rigoroso e scientificamente adeguato; c) la chiarezza espositiva e la capacità di rielaborare in maniera critica le nozioni apprese durante il corso.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Un risultato sufficiente in entrambe le prove comporta il superamento dell'esame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Il </a:t>
            </a:r>
            <a:r>
              <a:rPr lang="it-IT" sz="2200" b="1" dirty="0">
                <a:latin typeface="Garamond" panose="02020404030301010803" pitchFamily="18" charset="0"/>
              </a:rPr>
              <a:t>17 gennaio 2023  </a:t>
            </a:r>
            <a:r>
              <a:rPr lang="it-IT" sz="2200" dirty="0">
                <a:latin typeface="Garamond" panose="02020404030301010803" pitchFamily="18" charset="0"/>
              </a:rPr>
              <a:t>si svolgeranno le prove del </a:t>
            </a:r>
            <a:r>
              <a:rPr lang="it-IT" sz="2200" u="sng" dirty="0">
                <a:latin typeface="Garamond" panose="02020404030301010803" pitchFamily="18" charset="0"/>
              </a:rPr>
              <a:t>secondo II parziale </a:t>
            </a:r>
            <a:r>
              <a:rPr lang="it-IT" sz="2200" dirty="0">
                <a:latin typeface="Garamond" panose="02020404030301010803" pitchFamily="18" charset="0"/>
              </a:rPr>
              <a:t>e della </a:t>
            </a:r>
            <a:r>
              <a:rPr lang="it-IT" sz="2200" u="sng" dirty="0">
                <a:latin typeface="Garamond" panose="02020404030301010803" pitchFamily="18" charset="0"/>
              </a:rPr>
              <a:t>prova totale</a:t>
            </a:r>
            <a:r>
              <a:rPr lang="it-IT" sz="2200" dirty="0">
                <a:latin typeface="Garamond" panose="02020404030301010803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L'intero esame consta di </a:t>
            </a:r>
            <a:r>
              <a:rPr lang="it-IT" sz="2200" b="1" dirty="0">
                <a:latin typeface="Garamond" panose="02020404030301010803" pitchFamily="18" charset="0"/>
              </a:rPr>
              <a:t>6</a:t>
            </a:r>
            <a:r>
              <a:rPr lang="it-IT" sz="2200" dirty="0">
                <a:latin typeface="Garamond" panose="02020404030301010803" pitchFamily="18" charset="0"/>
              </a:rPr>
              <a:t>  domande aperte a cui rispondere nel tempo massimo di 55  minuti. I criteri di valutazione sono gli stessi utilizzati nelle prove intermedie.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1861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Il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sistema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politico</a:t>
            </a:r>
          </a:p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Come e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perchè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studiarlo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9"/>
            <a:ext cx="8731696" cy="3376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Uso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corrente</a:t>
            </a:r>
            <a:r>
              <a:rPr lang="en-GB" sz="2800" dirty="0">
                <a:latin typeface="Garamond" panose="02020404030301010803" pitchFamily="18" charset="0"/>
              </a:rPr>
              <a:t> del </a:t>
            </a:r>
            <a:r>
              <a:rPr lang="en-GB" sz="2800" dirty="0" err="1">
                <a:latin typeface="Garamond" panose="02020404030301010803" pitchFamily="18" charset="0"/>
              </a:rPr>
              <a:t>termine</a:t>
            </a:r>
            <a:r>
              <a:rPr lang="en-GB" sz="2800" dirty="0">
                <a:latin typeface="Garamond" panose="02020404030301010803" pitchFamily="18" charset="0"/>
              </a:rPr>
              <a:t>, </a:t>
            </a:r>
            <a:r>
              <a:rPr lang="en-GB" sz="2800" dirty="0" err="1">
                <a:latin typeface="Garamond" panose="02020404030301010803" pitchFamily="18" charset="0"/>
              </a:rPr>
              <a:t>spesso</a:t>
            </a:r>
            <a:r>
              <a:rPr lang="en-GB" sz="2800" dirty="0">
                <a:latin typeface="Garamond" panose="02020404030301010803" pitchFamily="18" charset="0"/>
              </a:rPr>
              <a:t> come </a:t>
            </a:r>
            <a:r>
              <a:rPr lang="en-GB" sz="2800" dirty="0" err="1">
                <a:latin typeface="Garamond" panose="02020404030301010803" pitchFamily="18" charset="0"/>
              </a:rPr>
              <a:t>sinonimo</a:t>
            </a:r>
            <a:r>
              <a:rPr lang="en-GB" sz="2800" dirty="0">
                <a:latin typeface="Garamond" panose="02020404030301010803" pitchFamily="18" charset="0"/>
              </a:rPr>
              <a:t> di </a:t>
            </a:r>
            <a:r>
              <a:rPr lang="en-GB" sz="2800" i="1" dirty="0" err="1">
                <a:latin typeface="Garamond" panose="02020404030301010803" pitchFamily="18" charset="0"/>
              </a:rPr>
              <a:t>stato</a:t>
            </a:r>
            <a:r>
              <a:rPr lang="en-GB" sz="2800" i="1" dirty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o di </a:t>
            </a:r>
            <a:r>
              <a:rPr lang="en-GB" sz="2800" i="1" dirty="0">
                <a:latin typeface="Garamond" panose="02020404030301010803" pitchFamily="18" charset="0"/>
              </a:rPr>
              <a:t>regime politico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Uso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accademico</a:t>
            </a:r>
            <a:r>
              <a:rPr lang="en-GB" sz="2800" dirty="0">
                <a:latin typeface="Garamond" panose="02020404030301010803" pitchFamily="18" charset="0"/>
              </a:rPr>
              <a:t> e </a:t>
            </a:r>
            <a:r>
              <a:rPr lang="en-GB" sz="2800" dirty="0" err="1">
                <a:latin typeface="Garamond" panose="02020404030301010803" pitchFamily="18" charset="0"/>
              </a:rPr>
              <a:t>scientifico</a:t>
            </a:r>
            <a:r>
              <a:rPr lang="en-GB" sz="2800" dirty="0">
                <a:latin typeface="Garamond" panose="02020404030301010803" pitchFamily="18" charset="0"/>
              </a:rPr>
              <a:t> (studio </a:t>
            </a:r>
            <a:r>
              <a:rPr lang="en-GB" sz="2800" dirty="0" err="1">
                <a:latin typeface="Garamond" panose="02020404030301010803" pitchFamily="18" charset="0"/>
              </a:rPr>
              <a:t>dei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sistemi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politici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comparati</a:t>
            </a:r>
            <a:r>
              <a:rPr lang="en-GB" sz="2800" dirty="0">
                <a:latin typeface="Garamond" panose="02020404030301010803" pitchFamily="18" charset="0"/>
              </a:rPr>
              <a:t>)</a:t>
            </a:r>
            <a:r>
              <a:rPr lang="ar-SA" sz="2800" dirty="0">
                <a:latin typeface="Garamond" panose="02020404030301010803" pitchFamily="18" charset="0"/>
              </a:rPr>
              <a:t>‏</a:t>
            </a:r>
            <a:endParaRPr lang="en-GB" sz="2800" dirty="0">
              <a:latin typeface="Garamond" panose="02020404030301010803" pitchFamily="18" charset="0"/>
            </a:endParaRP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Concetto</a:t>
            </a:r>
            <a:r>
              <a:rPr lang="en-GB" sz="2800" dirty="0">
                <a:latin typeface="Garamond" panose="02020404030301010803" pitchFamily="18" charset="0"/>
              </a:rPr>
              <a:t> con </a:t>
            </a:r>
            <a:r>
              <a:rPr lang="en-GB" sz="2800" dirty="0" err="1">
                <a:latin typeface="Garamond" panose="02020404030301010803" pitchFamily="18" charset="0"/>
              </a:rPr>
              <a:t>una</a:t>
            </a:r>
            <a:r>
              <a:rPr lang="en-GB" sz="2800" dirty="0">
                <a:latin typeface="Garamond" panose="02020404030301010803" pitchFamily="18" charset="0"/>
              </a:rPr>
              <a:t> propria </a:t>
            </a:r>
            <a:r>
              <a:rPr lang="en-GB" sz="2800" dirty="0" err="1">
                <a:latin typeface="Garamond" panose="02020404030301010803" pitchFamily="18" charset="0"/>
              </a:rPr>
              <a:t>rilevanza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ed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uno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spazio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semantico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diverso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rispetto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alle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nozioni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vicine</a:t>
            </a:r>
            <a:r>
              <a:rPr lang="en-GB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1446E2C-0333-F144-86A1-6367060D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9063"/>
            <a:ext cx="9144000" cy="23574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560">
            <a:solidFill>
              <a:srgbClr val="49BC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Garamond" panose="02020404030301010803" pitchFamily="18" charset="0"/>
              </a:rPr>
              <a:t>Una </a:t>
            </a:r>
            <a:r>
              <a:rPr lang="it-IT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definizione di sistema politico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Nella sua accezione più generale, l’espressione sistema politico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si riferisce a qualsiasi insieme di istituzioni, gruppi e processi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politici caratterizzati da un certo grado di interdipendenza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reciproca </a:t>
            </a:r>
            <a:r>
              <a:rPr lang="it-IT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(Urbani 1983)</a:t>
            </a:r>
            <a:r>
              <a:rPr lang="ar-SA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‏</a:t>
            </a:r>
            <a:endParaRPr lang="it-IT" sz="2400" i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7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77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6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46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Elementi Costitutivi del sistema politico (</a:t>
            </a:r>
            <a:r>
              <a:rPr lang="it-IT" sz="3200" dirty="0" err="1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Easton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 1965)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i="1" dirty="0">
                <a:latin typeface="Garamond" panose="02020404030301010803" pitchFamily="18" charset="0"/>
                <a:cs typeface="Arial" pitchFamily="34" charset="0"/>
              </a:rPr>
              <a:t>Comunità politica: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la dimensione orizzontale della politica (cittadini e </a:t>
            </a:r>
            <a:r>
              <a:rPr lang="it-IT" sz="3600" i="1" dirty="0">
                <a:latin typeface="Garamond" panose="02020404030301010803" pitchFamily="18" charset="0"/>
                <a:cs typeface="Arial" pitchFamily="34" charset="0"/>
              </a:rPr>
              <a:t>policy </a:t>
            </a:r>
            <a:r>
              <a:rPr lang="it-IT" sz="3600" i="1" dirty="0" err="1">
                <a:latin typeface="Garamond" panose="02020404030301010803" pitchFamily="18" charset="0"/>
                <a:cs typeface="Arial" pitchFamily="34" charset="0"/>
              </a:rPr>
              <a:t>takers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i="1" dirty="0">
                <a:latin typeface="Garamond" panose="02020404030301010803" pitchFamily="18" charset="0"/>
                <a:cs typeface="Arial" pitchFamily="34" charset="0"/>
              </a:rPr>
              <a:t>Regime politico: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l’insieme di norme e procedure che rendono effettive le “assegnazioni imperative di valori”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dirty="0">
                <a:latin typeface="Garamond" panose="02020404030301010803" pitchFamily="18" charset="0"/>
                <a:cs typeface="Arial" pitchFamily="34" charset="0"/>
              </a:rPr>
              <a:t>Autorità: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l’insieme dei soggetti che sono chiamati a prendere le decisioni e le scelte politiche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936104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Cosa è un sistema politico?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504" y="764705"/>
            <a:ext cx="8712646" cy="5256584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 err="1">
                <a:latin typeface="Garamond" panose="02020404030301010803" pitchFamily="18" charset="0"/>
                <a:cs typeface="Arial" pitchFamily="34" charset="0"/>
              </a:rPr>
              <a:t>Easton</a:t>
            </a:r>
            <a:r>
              <a:rPr lang="it-IT" sz="2800" dirty="0">
                <a:latin typeface="Garamond" panose="02020404030301010803" pitchFamily="18" charset="0"/>
                <a:cs typeface="Arial" pitchFamily="34" charset="0"/>
              </a:rPr>
              <a:t>: </a:t>
            </a:r>
            <a:r>
              <a:rPr lang="it-IT" sz="2800" i="1" dirty="0">
                <a:latin typeface="Garamond" panose="02020404030301010803" pitchFamily="18" charset="0"/>
                <a:cs typeface="Arial" pitchFamily="34" charset="0"/>
              </a:rPr>
              <a:t>un sistema di interazioni dove si realizza la politica come è nel suo insieme di rapporti, ovvero la assegnazione autoritativa di valori all’interno di una comunità sociale.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800" i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8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>
              <a:latin typeface="Garamond" panose="02020404030301010803" pitchFamily="18" charset="0"/>
            </a:endParaRPr>
          </a:p>
        </p:txBody>
      </p:sp>
      <p:sp>
        <p:nvSpPr>
          <p:cNvPr id="4" name="Pentagono 3">
            <a:extLst>
              <a:ext uri="{FF2B5EF4-FFF2-40B4-BE49-F238E27FC236}">
                <a16:creationId xmlns:a16="http://schemas.microsoft.com/office/drawing/2014/main" id="{8DEE6842-F6DA-7740-AFDE-93F90AC49CB2}"/>
              </a:ext>
            </a:extLst>
          </p:cNvPr>
          <p:cNvSpPr/>
          <p:nvPr/>
        </p:nvSpPr>
        <p:spPr bwMode="auto">
          <a:xfrm>
            <a:off x="107505" y="2788431"/>
            <a:ext cx="4676836" cy="1569171"/>
          </a:xfrm>
          <a:prstGeom prst="homePlate">
            <a:avLst>
              <a:gd name="adj" fmla="val 37071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Stato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Istituzioni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Regime Politico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903A55A-81FF-5440-B2DD-966707437E50}"/>
              </a:ext>
            </a:extLst>
          </p:cNvPr>
          <p:cNvSpPr/>
          <p:nvPr/>
        </p:nvSpPr>
        <p:spPr>
          <a:xfrm>
            <a:off x="4788024" y="2348880"/>
            <a:ext cx="40321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kern="0" dirty="0">
                <a:solidFill>
                  <a:srgbClr val="FF0000"/>
                </a:solidFill>
                <a:latin typeface="Garamond" panose="02020404030301010803" pitchFamily="18" charset="0"/>
              </a:rPr>
              <a:t>Il concetto si distingue rispetto alla definizione di ordinamento giuridico e comprende istituzioni formalizzate e non.</a:t>
            </a:r>
          </a:p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i="1" kern="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kern="0" dirty="0">
                <a:solidFill>
                  <a:srgbClr val="FF0000"/>
                </a:solidFill>
                <a:latin typeface="Garamond" panose="02020404030301010803" pitchFamily="18" charset="0"/>
              </a:rPr>
              <a:t>Il concetto non si limita a catturare le caratteristiche di una serie di interazioni ma comprende gli effetti di tali interazioni. </a:t>
            </a:r>
            <a:endParaRPr lang="it-IT" sz="2400" kern="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504056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Lo schema di </a:t>
            </a:r>
            <a:r>
              <a:rPr lang="it-IT" sz="3200" dirty="0" err="1">
                <a:latin typeface="Garamond" panose="02020404030301010803" pitchFamily="18" charset="0"/>
              </a:rPr>
              <a:t>SistPol</a:t>
            </a:r>
            <a:r>
              <a:rPr lang="it-IT" sz="3200" dirty="0">
                <a:latin typeface="Garamond" panose="02020404030301010803" pitchFamily="18" charset="0"/>
              </a:rPr>
              <a:t> di David </a:t>
            </a:r>
            <a:r>
              <a:rPr lang="it-IT" sz="3200" dirty="0" err="1">
                <a:latin typeface="Garamond" panose="02020404030301010803" pitchFamily="18" charset="0"/>
              </a:rPr>
              <a:t>Easton</a:t>
            </a:r>
            <a:endParaRPr lang="it-IT" sz="3200" dirty="0">
              <a:latin typeface="Garamond" panose="020204040303010108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4D2BC8-ED06-C54E-BA60-8A2AE6F9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24744"/>
            <a:ext cx="9108505" cy="4392488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50405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Sistema politico come insieme di funzioni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692697"/>
            <a:ext cx="8820150" cy="5328592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sistema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(socializzazione e mobilitazione politica, selezione e reclutamento del personale politico)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processo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(aggregazione e articolazione degli interessi, messa in opera delle decisioni)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politica pubblica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(estrazione, regolazione e distribuzione/re-distribuzione delle risorse)</a:t>
            </a:r>
          </a:p>
          <a:p>
            <a:endParaRPr 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2003</Words>
  <Application>Microsoft Macintosh PowerPoint</Application>
  <PresentationFormat>Presentazione su schermo (4:3)</PresentationFormat>
  <Paragraphs>194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Garamond</vt:lpstr>
      <vt:lpstr>Verdana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132</cp:revision>
  <dcterms:created xsi:type="dcterms:W3CDTF">2017-11-13T10:11:35Z</dcterms:created>
  <dcterms:modified xsi:type="dcterms:W3CDTF">2022-09-19T08:17:27Z</dcterms:modified>
</cp:coreProperties>
</file>