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sldIdLst>
    <p:sldId id="263" r:id="rId4"/>
    <p:sldId id="329" r:id="rId5"/>
    <p:sldId id="294" r:id="rId6"/>
    <p:sldId id="301" r:id="rId7"/>
    <p:sldId id="298" r:id="rId8"/>
    <p:sldId id="265" r:id="rId9"/>
    <p:sldId id="272" r:id="rId10"/>
    <p:sldId id="325" r:id="rId11"/>
    <p:sldId id="282" r:id="rId12"/>
    <p:sldId id="302" r:id="rId13"/>
    <p:sldId id="303" r:id="rId14"/>
    <p:sldId id="304" r:id="rId15"/>
    <p:sldId id="338" r:id="rId16"/>
    <p:sldId id="306" r:id="rId17"/>
    <p:sldId id="307" r:id="rId18"/>
    <p:sldId id="308" r:id="rId19"/>
    <p:sldId id="309" r:id="rId20"/>
    <p:sldId id="275" r:id="rId21"/>
    <p:sldId id="311" r:id="rId22"/>
    <p:sldId id="330" r:id="rId23"/>
    <p:sldId id="313" r:id="rId24"/>
    <p:sldId id="339" r:id="rId25"/>
    <p:sldId id="341" r:id="rId26"/>
    <p:sldId id="314" r:id="rId27"/>
    <p:sldId id="317" r:id="rId28"/>
    <p:sldId id="318" r:id="rId29"/>
    <p:sldId id="319" r:id="rId30"/>
    <p:sldId id="321" r:id="rId31"/>
    <p:sldId id="322" r:id="rId32"/>
    <p:sldId id="323" r:id="rId33"/>
    <p:sldId id="331" r:id="rId34"/>
    <p:sldId id="332" r:id="rId35"/>
    <p:sldId id="287" r:id="rId36"/>
    <p:sldId id="284" r:id="rId37"/>
    <p:sldId id="337" r:id="rId38"/>
    <p:sldId id="288" r:id="rId39"/>
    <p:sldId id="290" r:id="rId4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5123EC-1868-9A80-F61D-9F267D77A00D}" v="193" dt="2021-09-21T10:49:04.975"/>
    <p1510:client id="{CE71DCD0-3E1F-7D2E-98DE-CB7A09C4EC07}" v="64" dt="2021-09-21T11:41:20.815"/>
    <p1510:client id="{FA89D2FB-DCE0-CDE9-49F4-CD921746B6AD}" v="369" dt="2021-09-19T14:53:28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694" autoAdjust="0"/>
  </p:normalViewPr>
  <p:slideViewPr>
    <p:cSldViewPr showGuides="1">
      <p:cViewPr varScale="1">
        <p:scale>
          <a:sx n="121" d="100"/>
          <a:sy n="121" d="100"/>
        </p:scale>
        <p:origin x="18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microsoft.com/office/2015/10/relationships/revisionInfo" Target="revisionInfo.xml"/><Relationship Id="rId20" Type="http://schemas.openxmlformats.org/officeDocument/2006/relationships/slide" Target="slides/slide17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iberto Capano" userId="S::giliberto.capano@unibo.it::bc02fa5c-47a4-473d-8e32-79611ba8f3ad" providerId="AD" clId="Web-{FA89D2FB-DCE0-CDE9-49F4-CD921746B6AD}"/>
    <pc:docChg chg="modSld">
      <pc:chgData name="Giliberto Capano" userId="S::giliberto.capano@unibo.it::bc02fa5c-47a4-473d-8e32-79611ba8f3ad" providerId="AD" clId="Web-{FA89D2FB-DCE0-CDE9-49F4-CD921746B6AD}" dt="2021-09-19T14:53:28.650" v="198" actId="20577"/>
      <pc:docMkLst>
        <pc:docMk/>
      </pc:docMkLst>
      <pc:sldChg chg="modSp">
        <pc:chgData name="Giliberto Capano" userId="S::giliberto.capano@unibo.it::bc02fa5c-47a4-473d-8e32-79611ba8f3ad" providerId="AD" clId="Web-{FA89D2FB-DCE0-CDE9-49F4-CD921746B6AD}" dt="2021-09-19T14:53:28.650" v="198" actId="20577"/>
        <pc:sldMkLst>
          <pc:docMk/>
          <pc:sldMk cId="1223556462" sldId="287"/>
        </pc:sldMkLst>
        <pc:spChg chg="mod">
          <ac:chgData name="Giliberto Capano" userId="S::giliberto.capano@unibo.it::bc02fa5c-47a4-473d-8e32-79611ba8f3ad" providerId="AD" clId="Web-{FA89D2FB-DCE0-CDE9-49F4-CD921746B6AD}" dt="2021-09-19T14:53:28.650" v="198" actId="20577"/>
          <ac:spMkLst>
            <pc:docMk/>
            <pc:sldMk cId="1223556462" sldId="287"/>
            <ac:spMk id="9" creationId="{AEC8D9EB-7E4A-E347-94D0-8C42A16EC546}"/>
          </ac:spMkLst>
        </pc:spChg>
      </pc:sldChg>
      <pc:sldChg chg="modSp">
        <pc:chgData name="Giliberto Capano" userId="S::giliberto.capano@unibo.it::bc02fa5c-47a4-473d-8e32-79611ba8f3ad" providerId="AD" clId="Web-{FA89D2FB-DCE0-CDE9-49F4-CD921746B6AD}" dt="2021-09-19T14:45:04.668" v="113" actId="20577"/>
        <pc:sldMkLst>
          <pc:docMk/>
          <pc:sldMk cId="1882396111" sldId="321"/>
        </pc:sldMkLst>
        <pc:spChg chg="mod">
          <ac:chgData name="Giliberto Capano" userId="S::giliberto.capano@unibo.it::bc02fa5c-47a4-473d-8e32-79611ba8f3ad" providerId="AD" clId="Web-{FA89D2FB-DCE0-CDE9-49F4-CD921746B6AD}" dt="2021-09-19T14:44:37.542" v="102" actId="20577"/>
          <ac:spMkLst>
            <pc:docMk/>
            <pc:sldMk cId="1882396111" sldId="321"/>
            <ac:spMk id="4" creationId="{E5D3AF37-92BB-6B49-9A4A-DBF6D67B98AA}"/>
          </ac:spMkLst>
        </pc:spChg>
        <pc:spChg chg="mod">
          <ac:chgData name="Giliberto Capano" userId="S::giliberto.capano@unibo.it::bc02fa5c-47a4-473d-8e32-79611ba8f3ad" providerId="AD" clId="Web-{FA89D2FB-DCE0-CDE9-49F4-CD921746B6AD}" dt="2021-09-19T14:44:43.292" v="103" actId="20577"/>
          <ac:spMkLst>
            <pc:docMk/>
            <pc:sldMk cId="1882396111" sldId="321"/>
            <ac:spMk id="5" creationId="{1CE84611-4E64-2145-81AB-87767685E5CA}"/>
          </ac:spMkLst>
        </pc:spChg>
        <pc:spChg chg="mod">
          <ac:chgData name="Giliberto Capano" userId="S::giliberto.capano@unibo.it::bc02fa5c-47a4-473d-8e32-79611ba8f3ad" providerId="AD" clId="Web-{FA89D2FB-DCE0-CDE9-49F4-CD921746B6AD}" dt="2021-09-19T14:45:04.668" v="113" actId="20577"/>
          <ac:spMkLst>
            <pc:docMk/>
            <pc:sldMk cId="1882396111" sldId="321"/>
            <ac:spMk id="7" creationId="{1FA06AD2-C4BF-2043-9AAB-4434F75EBAF9}"/>
          </ac:spMkLst>
        </pc:spChg>
      </pc:sldChg>
      <pc:sldChg chg="addSp modSp">
        <pc:chgData name="Giliberto Capano" userId="S::giliberto.capano@unibo.it::bc02fa5c-47a4-473d-8e32-79611ba8f3ad" providerId="AD" clId="Web-{FA89D2FB-DCE0-CDE9-49F4-CD921746B6AD}" dt="2021-09-19T14:51:02.548" v="119" actId="14100"/>
        <pc:sldMkLst>
          <pc:docMk/>
          <pc:sldMk cId="1729778698" sldId="332"/>
        </pc:sldMkLst>
        <pc:picChg chg="add mod">
          <ac:chgData name="Giliberto Capano" userId="S::giliberto.capano@unibo.it::bc02fa5c-47a4-473d-8e32-79611ba8f3ad" providerId="AD" clId="Web-{FA89D2FB-DCE0-CDE9-49F4-CD921746B6AD}" dt="2021-09-19T14:51:02.548" v="119" actId="14100"/>
          <ac:picMkLst>
            <pc:docMk/>
            <pc:sldMk cId="1729778698" sldId="332"/>
            <ac:picMk id="3" creationId="{E6F7A72F-BA59-4895-A729-6522F19C2D13}"/>
          </ac:picMkLst>
        </pc:picChg>
      </pc:sldChg>
      <pc:sldChg chg="addSp delSp modSp">
        <pc:chgData name="Giliberto Capano" userId="S::giliberto.capano@unibo.it::bc02fa5c-47a4-473d-8e32-79611ba8f3ad" providerId="AD" clId="Web-{FA89D2FB-DCE0-CDE9-49F4-CD921746B6AD}" dt="2021-09-19T14:33:44.411" v="85" actId="20577"/>
        <pc:sldMkLst>
          <pc:docMk/>
          <pc:sldMk cId="3256823373" sldId="338"/>
        </pc:sldMkLst>
        <pc:spChg chg="mod">
          <ac:chgData name="Giliberto Capano" userId="S::giliberto.capano@unibo.it::bc02fa5c-47a4-473d-8e32-79611ba8f3ad" providerId="AD" clId="Web-{FA89D2FB-DCE0-CDE9-49F4-CD921746B6AD}" dt="2021-09-19T14:33:44.411" v="85" actId="20577"/>
          <ac:spMkLst>
            <pc:docMk/>
            <pc:sldMk cId="3256823373" sldId="338"/>
            <ac:spMk id="4" creationId="{3038EDFC-BE3D-8448-87A3-82450087E1E4}"/>
          </ac:spMkLst>
        </pc:spChg>
        <pc:spChg chg="add">
          <ac:chgData name="Giliberto Capano" userId="S::giliberto.capano@unibo.it::bc02fa5c-47a4-473d-8e32-79611ba8f3ad" providerId="AD" clId="Web-{FA89D2FB-DCE0-CDE9-49F4-CD921746B6AD}" dt="2021-09-19T14:33:06.518" v="76"/>
          <ac:spMkLst>
            <pc:docMk/>
            <pc:sldMk cId="3256823373" sldId="338"/>
            <ac:spMk id="6" creationId="{27093445-9430-4E3E-986D-349C4824C1B4}"/>
          </ac:spMkLst>
        </pc:spChg>
        <pc:spChg chg="add">
          <ac:chgData name="Giliberto Capano" userId="S::giliberto.capano@unibo.it::bc02fa5c-47a4-473d-8e32-79611ba8f3ad" providerId="AD" clId="Web-{FA89D2FB-DCE0-CDE9-49F4-CD921746B6AD}" dt="2021-09-19T14:33:08.034" v="77"/>
          <ac:spMkLst>
            <pc:docMk/>
            <pc:sldMk cId="3256823373" sldId="338"/>
            <ac:spMk id="7" creationId="{A8959D4D-8AFA-441B-B715-6146581CD737}"/>
          </ac:spMkLst>
        </pc:spChg>
        <pc:picChg chg="mod">
          <ac:chgData name="Giliberto Capano" userId="S::giliberto.capano@unibo.it::bc02fa5c-47a4-473d-8e32-79611ba8f3ad" providerId="AD" clId="Web-{FA89D2FB-DCE0-CDE9-49F4-CD921746B6AD}" dt="2021-09-19T14:31:10.824" v="2" actId="1076"/>
          <ac:picMkLst>
            <pc:docMk/>
            <pc:sldMk cId="3256823373" sldId="338"/>
            <ac:picMk id="5" creationId="{006D436A-4673-084F-B118-97F707D3B54B}"/>
          </ac:picMkLst>
        </pc:picChg>
        <pc:picChg chg="add del mod">
          <ac:chgData name="Giliberto Capano" userId="S::giliberto.capano@unibo.it::bc02fa5c-47a4-473d-8e32-79611ba8f3ad" providerId="AD" clId="Web-{FA89D2FB-DCE0-CDE9-49F4-CD921746B6AD}" dt="2021-09-19T14:33:12.956" v="79"/>
          <ac:picMkLst>
            <pc:docMk/>
            <pc:sldMk cId="3256823373" sldId="338"/>
            <ac:picMk id="8" creationId="{5FD0887F-95D2-40F6-B5DA-C2D8FD458EC2}"/>
          </ac:picMkLst>
        </pc:picChg>
        <pc:picChg chg="add mod">
          <ac:chgData name="Giliberto Capano" userId="S::giliberto.capano@unibo.it::bc02fa5c-47a4-473d-8e32-79611ba8f3ad" providerId="AD" clId="Web-{FA89D2FB-DCE0-CDE9-49F4-CD921746B6AD}" dt="2021-09-19T14:33:38.629" v="83" actId="14100"/>
          <ac:picMkLst>
            <pc:docMk/>
            <pc:sldMk cId="3256823373" sldId="338"/>
            <ac:picMk id="9" creationId="{7B833DC4-221D-4BF7-A294-3E41C14E2444}"/>
          </ac:picMkLst>
        </pc:picChg>
      </pc:sldChg>
    </pc:docChg>
  </pc:docChgLst>
  <pc:docChgLst>
    <pc:chgData name="Giliberto Capano" userId="S::giliberto.capano@unibo.it::bc02fa5c-47a4-473d-8e32-79611ba8f3ad" providerId="AD" clId="Web-{C85123EC-1868-9A80-F61D-9F267D77A00D}"/>
    <pc:docChg chg="modSld">
      <pc:chgData name="Giliberto Capano" userId="S::giliberto.capano@unibo.it::bc02fa5c-47a4-473d-8e32-79611ba8f3ad" providerId="AD" clId="Web-{C85123EC-1868-9A80-F61D-9F267D77A00D}" dt="2021-09-21T10:49:04.975" v="90" actId="20577"/>
      <pc:docMkLst>
        <pc:docMk/>
      </pc:docMkLst>
      <pc:sldChg chg="modSp">
        <pc:chgData name="Giliberto Capano" userId="S::giliberto.capano@unibo.it::bc02fa5c-47a4-473d-8e32-79611ba8f3ad" providerId="AD" clId="Web-{C85123EC-1868-9A80-F61D-9F267D77A00D}" dt="2021-09-21T10:41:42.370" v="2" actId="20577"/>
        <pc:sldMkLst>
          <pc:docMk/>
          <pc:sldMk cId="2021276916" sldId="304"/>
        </pc:sldMkLst>
        <pc:spChg chg="mod">
          <ac:chgData name="Giliberto Capano" userId="S::giliberto.capano@unibo.it::bc02fa5c-47a4-473d-8e32-79611ba8f3ad" providerId="AD" clId="Web-{C85123EC-1868-9A80-F61D-9F267D77A00D}" dt="2021-09-21T10:41:42.370" v="2" actId="20577"/>
          <ac:spMkLst>
            <pc:docMk/>
            <pc:sldMk cId="2021276916" sldId="304"/>
            <ac:spMk id="3" creationId="{769D4156-9645-864B-93EE-730E3374360A}"/>
          </ac:spMkLst>
        </pc:spChg>
      </pc:sldChg>
      <pc:sldChg chg="modSp">
        <pc:chgData name="Giliberto Capano" userId="S::giliberto.capano@unibo.it::bc02fa5c-47a4-473d-8e32-79611ba8f3ad" providerId="AD" clId="Web-{C85123EC-1868-9A80-F61D-9F267D77A00D}" dt="2021-09-21T10:49:04.975" v="90" actId="20577"/>
        <pc:sldMkLst>
          <pc:docMk/>
          <pc:sldMk cId="3269200307" sldId="311"/>
        </pc:sldMkLst>
        <pc:spChg chg="mod">
          <ac:chgData name="Giliberto Capano" userId="S::giliberto.capano@unibo.it::bc02fa5c-47a4-473d-8e32-79611ba8f3ad" providerId="AD" clId="Web-{C85123EC-1868-9A80-F61D-9F267D77A00D}" dt="2021-09-21T10:49:04.975" v="90" actId="20577"/>
          <ac:spMkLst>
            <pc:docMk/>
            <pc:sldMk cId="3269200307" sldId="311"/>
            <ac:spMk id="4" creationId="{AA61FB4D-3B4C-6A48-BF07-6A6E49EF5ADC}"/>
          </ac:spMkLst>
        </pc:spChg>
      </pc:sldChg>
      <pc:sldChg chg="delSp modSp">
        <pc:chgData name="Giliberto Capano" userId="S::giliberto.capano@unibo.it::bc02fa5c-47a4-473d-8e32-79611ba8f3ad" providerId="AD" clId="Web-{C85123EC-1868-9A80-F61D-9F267D77A00D}" dt="2021-09-21T10:43:12.498" v="39" actId="20577"/>
        <pc:sldMkLst>
          <pc:docMk/>
          <pc:sldMk cId="3256823373" sldId="338"/>
        </pc:sldMkLst>
        <pc:spChg chg="mod">
          <ac:chgData name="Giliberto Capano" userId="S::giliberto.capano@unibo.it::bc02fa5c-47a4-473d-8e32-79611ba8f3ad" providerId="AD" clId="Web-{C85123EC-1868-9A80-F61D-9F267D77A00D}" dt="2021-09-21T10:43:12.498" v="39" actId="20577"/>
          <ac:spMkLst>
            <pc:docMk/>
            <pc:sldMk cId="3256823373" sldId="338"/>
            <ac:spMk id="2" creationId="{023438C4-4BE7-7B44-92A4-DFFCB77B4106}"/>
          </ac:spMkLst>
        </pc:spChg>
        <pc:spChg chg="mod">
          <ac:chgData name="Giliberto Capano" userId="S::giliberto.capano@unibo.it::bc02fa5c-47a4-473d-8e32-79611ba8f3ad" providerId="AD" clId="Web-{C85123EC-1868-9A80-F61D-9F267D77A00D}" dt="2021-09-21T10:43:09.513" v="38" actId="20577"/>
          <ac:spMkLst>
            <pc:docMk/>
            <pc:sldMk cId="3256823373" sldId="338"/>
            <ac:spMk id="4" creationId="{3038EDFC-BE3D-8448-87A3-82450087E1E4}"/>
          </ac:spMkLst>
        </pc:spChg>
        <pc:spChg chg="mod">
          <ac:chgData name="Giliberto Capano" userId="S::giliberto.capano@unibo.it::bc02fa5c-47a4-473d-8e32-79611ba8f3ad" providerId="AD" clId="Web-{C85123EC-1868-9A80-F61D-9F267D77A00D}" dt="2021-09-21T10:42:20.981" v="11" actId="20577"/>
          <ac:spMkLst>
            <pc:docMk/>
            <pc:sldMk cId="3256823373" sldId="338"/>
            <ac:spMk id="6" creationId="{27093445-9430-4E3E-986D-349C4824C1B4}"/>
          </ac:spMkLst>
        </pc:spChg>
        <pc:spChg chg="del">
          <ac:chgData name="Giliberto Capano" userId="S::giliberto.capano@unibo.it::bc02fa5c-47a4-473d-8e32-79611ba8f3ad" providerId="AD" clId="Web-{C85123EC-1868-9A80-F61D-9F267D77A00D}" dt="2021-09-21T10:42:08.340" v="8"/>
          <ac:spMkLst>
            <pc:docMk/>
            <pc:sldMk cId="3256823373" sldId="338"/>
            <ac:spMk id="7" creationId="{A8959D4D-8AFA-441B-B715-6146581CD737}"/>
          </ac:spMkLst>
        </pc:spChg>
      </pc:sldChg>
    </pc:docChg>
  </pc:docChgLst>
  <pc:docChgLst>
    <pc:chgData name="Giliberto Capano" userId="S::giliberto.capano@unibo.it::bc02fa5c-47a4-473d-8e32-79611ba8f3ad" providerId="AD" clId="Web-{CE71DCD0-3E1F-7D2E-98DE-CB7A09C4EC07}"/>
    <pc:docChg chg="modSld">
      <pc:chgData name="Giliberto Capano" userId="S::giliberto.capano@unibo.it::bc02fa5c-47a4-473d-8e32-79611ba8f3ad" providerId="AD" clId="Web-{CE71DCD0-3E1F-7D2E-98DE-CB7A09C4EC07}" dt="2021-09-21T11:41:20.799" v="30" actId="20577"/>
      <pc:docMkLst>
        <pc:docMk/>
      </pc:docMkLst>
      <pc:sldChg chg="modSp">
        <pc:chgData name="Giliberto Capano" userId="S::giliberto.capano@unibo.it::bc02fa5c-47a4-473d-8e32-79611ba8f3ad" providerId="AD" clId="Web-{CE71DCD0-3E1F-7D2E-98DE-CB7A09C4EC07}" dt="2021-09-21T11:41:20.799" v="30" actId="20577"/>
        <pc:sldMkLst>
          <pc:docMk/>
          <pc:sldMk cId="1223556462" sldId="287"/>
        </pc:sldMkLst>
        <pc:spChg chg="mod">
          <ac:chgData name="Giliberto Capano" userId="S::giliberto.capano@unibo.it::bc02fa5c-47a4-473d-8e32-79611ba8f3ad" providerId="AD" clId="Web-{CE71DCD0-3E1F-7D2E-98DE-CB7A09C4EC07}" dt="2021-09-21T11:41:20.799" v="30" actId="20577"/>
          <ac:spMkLst>
            <pc:docMk/>
            <pc:sldMk cId="1223556462" sldId="287"/>
            <ac:spMk id="9" creationId="{AEC8D9EB-7E4A-E347-94D0-8C42A16EC54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Luca\Documents\DATI\parlamento%20italia\Outputs%20dati\ITAELE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cked"/>
        <c:varyColors val="0"/>
        <c:ser>
          <c:idx val="2"/>
          <c:order val="0"/>
          <c:spPr>
            <a:ln w="50800"/>
          </c:spPr>
          <c:marker>
            <c:symbol val="none"/>
          </c:marker>
          <c:cat>
            <c:numRef>
              <c:f>Foglio1!$A$29:$A$46</c:f>
              <c:numCache>
                <c:formatCode>General</c:formatCode>
                <c:ptCount val="18"/>
                <c:pt idx="0">
                  <c:v>1946</c:v>
                </c:pt>
                <c:pt idx="1">
                  <c:v>1948</c:v>
                </c:pt>
                <c:pt idx="2">
                  <c:v>1953</c:v>
                </c:pt>
                <c:pt idx="3">
                  <c:v>1958</c:v>
                </c:pt>
                <c:pt idx="4">
                  <c:v>1963</c:v>
                </c:pt>
                <c:pt idx="5">
                  <c:v>1968</c:v>
                </c:pt>
                <c:pt idx="6">
                  <c:v>1972</c:v>
                </c:pt>
                <c:pt idx="7">
                  <c:v>1976</c:v>
                </c:pt>
                <c:pt idx="8">
                  <c:v>1979</c:v>
                </c:pt>
                <c:pt idx="9">
                  <c:v>1983</c:v>
                </c:pt>
                <c:pt idx="10">
                  <c:v>1987</c:v>
                </c:pt>
                <c:pt idx="11">
                  <c:v>1992</c:v>
                </c:pt>
                <c:pt idx="12">
                  <c:v>1994</c:v>
                </c:pt>
                <c:pt idx="13">
                  <c:v>1996</c:v>
                </c:pt>
                <c:pt idx="14">
                  <c:v>2001</c:v>
                </c:pt>
                <c:pt idx="15">
                  <c:v>2006</c:v>
                </c:pt>
                <c:pt idx="16">
                  <c:v>2008</c:v>
                </c:pt>
                <c:pt idx="17">
                  <c:v>2013</c:v>
                </c:pt>
              </c:numCache>
            </c:numRef>
          </c:cat>
          <c:val>
            <c:numRef>
              <c:f>Foglio1!$C$29:$C$46</c:f>
              <c:numCache>
                <c:formatCode>0.00%</c:formatCode>
                <c:ptCount val="18"/>
                <c:pt idx="0">
                  <c:v>0.89078657514114457</c:v>
                </c:pt>
                <c:pt idx="1">
                  <c:v>0.92231995173770298</c:v>
                </c:pt>
                <c:pt idx="2">
                  <c:v>0.93836738719928059</c:v>
                </c:pt>
                <c:pt idx="3">
                  <c:v>0.89868992691195149</c:v>
                </c:pt>
                <c:pt idx="4">
                  <c:v>0.92878188496181202</c:v>
                </c:pt>
                <c:pt idx="5">
                  <c:v>0.92734513457480272</c:v>
                </c:pt>
                <c:pt idx="6">
                  <c:v>0.93183342548893977</c:v>
                </c:pt>
                <c:pt idx="7">
                  <c:v>0.93411996557913268</c:v>
                </c:pt>
                <c:pt idx="8">
                  <c:v>0.86892010423636401</c:v>
                </c:pt>
                <c:pt idx="9">
                  <c:v>0.88968049430662066</c:v>
                </c:pt>
                <c:pt idx="10">
                  <c:v>0.88858923065787865</c:v>
                </c:pt>
                <c:pt idx="11">
                  <c:v>0.87166122389533884</c:v>
                </c:pt>
                <c:pt idx="12">
                  <c:v>0.86118545801798363</c:v>
                </c:pt>
                <c:pt idx="13">
                  <c:v>0.82712155808938126</c:v>
                </c:pt>
                <c:pt idx="14">
                  <c:v>0.81381267105047184</c:v>
                </c:pt>
                <c:pt idx="15">
                  <c:v>0.83507653816356964</c:v>
                </c:pt>
                <c:pt idx="16">
                  <c:v>0.80537262760521577</c:v>
                </c:pt>
                <c:pt idx="17">
                  <c:v>0.75197580632610539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C74-CA49-A258-F2A53D3C9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8857472"/>
        <c:axId val="1838848224"/>
      </c:lineChart>
      <c:catAx>
        <c:axId val="183885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 sz="1400"/>
            </a:pPr>
            <a:endParaRPr lang="it-IT"/>
          </a:p>
        </c:txPr>
        <c:crossAx val="1838848224"/>
        <c:crosses val="autoZero"/>
        <c:auto val="1"/>
        <c:lblAlgn val="ctr"/>
        <c:lblOffset val="100"/>
        <c:noMultiLvlLbl val="0"/>
      </c:catAx>
      <c:valAx>
        <c:axId val="1838848224"/>
        <c:scaling>
          <c:orientation val="minMax"/>
          <c:max val="1"/>
          <c:min val="0.75000000000000167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lang="en-GB" sz="1400"/>
            </a:pPr>
            <a:endParaRPr lang="it-IT"/>
          </a:p>
        </c:txPr>
        <c:crossAx val="1838857472"/>
        <c:crosses val="autoZero"/>
        <c:crossBetween val="between"/>
      </c:valAx>
    </c:plotArea>
    <c:plotVisOnly val="1"/>
    <c:dispBlanksAs val="zero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0.1878</cdr:x>
      <cdr:y>0.50423</cdr:y>
    </cdr:from>
    <cdr:to>
      <cdr:x>0.64946</cdr:x>
      <cdr:y>1</cdr:y>
    </cdr:to>
    <cdr:sp macro="" textlink="">
      <cdr:nvSpPr>
        <cdr:cNvPr id="2" name="Fumetto 3 1">
          <a:extLst xmlns:a="http://schemas.openxmlformats.org/drawingml/2006/main">
            <a:ext uri="{FF2B5EF4-FFF2-40B4-BE49-F238E27FC236}">
              <a16:creationId xmlns:a16="http://schemas.microsoft.com/office/drawing/2014/main" id="{CE021A31-E872-F749-A5D1-AA8F18FD4CE0}"/>
            </a:ext>
          </a:extLst>
        </cdr:cNvPr>
        <cdr:cNvSpPr/>
      </cdr:nvSpPr>
      <cdr:spPr>
        <a:xfrm xmlns:a="http://schemas.openxmlformats.org/drawingml/2006/main">
          <a:off x="1670050" y="1679575"/>
          <a:ext cx="4105275" cy="1152525"/>
        </a:xfrm>
        <a:prstGeom xmlns:a="http://schemas.openxmlformats.org/drawingml/2006/main" prst="wedgeEllipseCallout">
          <a:avLst>
            <a:gd name="adj1" fmla="val 65383"/>
            <a:gd name="adj2" fmla="val -41509"/>
          </a:avLst>
        </a:prstGeom>
        <a:noFill xmlns:a="http://schemas.openxmlformats.org/drawingml/2006/main"/>
        <a:ln xmlns:a="http://schemas.openxmlformats.org/drawingml/2006/main" w="381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it-IT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defRPr/>
          </a:pPr>
          <a:r>
            <a:rPr lang="it-IT" b="1" dirty="0">
              <a:solidFill>
                <a:srgbClr val="FF0000"/>
              </a:solidFill>
            </a:rPr>
            <a:t>Inizio di una nuova fase di declino della partecipazione elettorale</a:t>
          </a:r>
          <a:endParaRPr lang="en-GB" b="1" dirty="0">
            <a:solidFill>
              <a:srgbClr val="FF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548680"/>
            <a:ext cx="5185023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inserire </a:t>
            </a:r>
          </a:p>
          <a:p>
            <a:pPr lvl="0"/>
            <a:r>
              <a:rPr lang="it-IT" dirty="0"/>
              <a:t>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5379814"/>
            <a:ext cx="525621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8" y="5877942"/>
            <a:ext cx="5329237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989138"/>
            <a:ext cx="8424862" cy="3960812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entury Gothic" panose="020B050202020202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60841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69" y="2781300"/>
            <a:ext cx="7777163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7" y="1700808"/>
            <a:ext cx="6842125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56A8A0-328D-D64C-96DA-28A0A026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3A4B5-2C14-0545-B984-3A2EADD712C4}" type="datetimeFigureOut">
              <a:rPr lang="it-IT"/>
              <a:pPr>
                <a:defRPr/>
              </a:pPr>
              <a:t>20/09/22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2F1926-D31E-9E4E-A18B-933547FEB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B8DB13-A2DC-864A-9157-3806262B3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9BA9-46CA-5E4B-BE3B-5D813B00F8A9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55641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B6121885-536D-734A-978E-FA984270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7D475-7788-E74E-8294-F4704E7DB676}" type="datetime1">
              <a:rPr lang="it-IT"/>
              <a:pPr>
                <a:defRPr/>
              </a:pPr>
              <a:t>20/09/22</a:t>
            </a:fld>
            <a:endParaRPr lang="en-US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9054BDCF-4799-704B-8AAA-5FEA3C0B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Luca Verzichelli        Sistema Politico Italiano</a:t>
            </a:r>
            <a:endParaRPr lang="en-US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D669F4AF-98E5-C14C-AF96-1080EA89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6E0E0-242B-E14C-9178-22C959C0DDC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2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E7AF86-56C1-694F-81AB-20D77B6EA8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85750" y="6357938"/>
            <a:ext cx="5734050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Luca Verzichelli        Sistema Politico Italiano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9EACC1-E13B-DA4E-8597-1D1DB7B28C6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6C710D-0C16-624E-8DC2-E36E6B92D7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89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780928"/>
            <a:ext cx="6912768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3573016"/>
            <a:ext cx="6984776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4725144"/>
            <a:ext cx="7058025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808312" cy="2808312"/>
          </a:xfrm>
          <a:prstGeom prst="rect">
            <a:avLst/>
          </a:prstGeom>
        </p:spPr>
      </p:pic>
      <p:cxnSp>
        <p:nvCxnSpPr>
          <p:cNvPr id="12" name="Connettore 1 11"/>
          <p:cNvCxnSpPr/>
          <p:nvPr userDrawn="1"/>
        </p:nvCxnSpPr>
        <p:spPr>
          <a:xfrm>
            <a:off x="3275856" y="188640"/>
            <a:ext cx="0" cy="64087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6580262" y="6173407"/>
            <a:ext cx="2411760" cy="54868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"/>
          <a:stretch/>
        </p:blipFill>
        <p:spPr>
          <a:xfrm>
            <a:off x="6782011" y="6182111"/>
            <a:ext cx="2008262" cy="5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  <p:sldLayoutId id="2147483673" r:id="rId5"/>
    <p:sldLayoutId id="2147483674" r:id="rId6"/>
    <p:sldLayoutId id="214748367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6" y="620688"/>
            <a:ext cx="2052228" cy="2052228"/>
          </a:xfrm>
          <a:prstGeom prst="rect">
            <a:avLst/>
          </a:prstGeom>
        </p:spPr>
      </p:pic>
      <p:sp>
        <p:nvSpPr>
          <p:cNvPr id="9" name="CasellaDiTesto 8"/>
          <p:cNvSpPr txBox="1"/>
          <p:nvPr userDrawn="1"/>
        </p:nvSpPr>
        <p:spPr>
          <a:xfrm>
            <a:off x="3131840" y="645333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www.unibo.it</a:t>
            </a:r>
          </a:p>
        </p:txBody>
      </p:sp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File:Italian_Parliament,_1919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563888" y="548680"/>
            <a:ext cx="5472608" cy="4536504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Lezione 2</a:t>
            </a: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i="1" dirty="0">
                <a:solidFill>
                  <a:srgbClr val="FFFF00"/>
                </a:solidFill>
                <a:latin typeface="Garamond" panose="02020404030301010803" pitchFamily="18" charset="0"/>
              </a:rPr>
              <a:t>Sistema dei partiti  (</a:t>
            </a:r>
            <a:r>
              <a:rPr lang="it-IT" sz="2400" dirty="0">
                <a:solidFill>
                  <a:srgbClr val="FFFF00"/>
                </a:solidFill>
                <a:latin typeface="Garamond" panose="02020404030301010803" pitchFamily="18" charset="0"/>
              </a:rPr>
              <a:t>sistema irrimediabilmente polarizzato)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i="1" dirty="0">
                <a:solidFill>
                  <a:srgbClr val="FFFF00"/>
                </a:solidFill>
                <a:latin typeface="Garamond" panose="02020404030301010803" pitchFamily="18" charset="0"/>
              </a:rPr>
              <a:t>Elezioni e culture politiche</a:t>
            </a:r>
          </a:p>
          <a:p>
            <a:endParaRPr lang="it-IT" sz="4400" i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79512" y="0"/>
            <a:ext cx="8640638" cy="692697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Il sistema partitico della seconda repubblica</a:t>
            </a:r>
            <a:b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fase di formazione (1993-1996)</a:t>
            </a: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79512" y="1268759"/>
            <a:ext cx="8640638" cy="4752529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3200" b="1" dirty="0">
              <a:latin typeface="Garamond" panose="02020404030301010803" pitchFamily="18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3200" b="1" dirty="0">
              <a:latin typeface="Garamond" panose="02020404030301010803" pitchFamily="18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3200" b="1" dirty="0">
              <a:latin typeface="Garamond" panose="02020404030301010803" pitchFamily="18" charset="0"/>
              <a:cs typeface="Arial" pitchFamily="34" charset="0"/>
            </a:endParaRPr>
          </a:p>
          <a:p>
            <a:endParaRPr lang="it-IT" sz="32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B59671F-B84F-CB42-A54E-B9042A752143}"/>
              </a:ext>
            </a:extLst>
          </p:cNvPr>
          <p:cNvSpPr/>
          <p:nvPr/>
        </p:nvSpPr>
        <p:spPr>
          <a:xfrm>
            <a:off x="0" y="548680"/>
            <a:ext cx="9036496" cy="5882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Disintegrazione della Dc-Ppi: scissione a destra (Ccd, 1993), insuccesso del Ppi nel 1994 e riposizionamento nel centro-sinistra (Ppi) o nel centro-destra (Cdu)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Scomparsa del Psi e dei </a:t>
            </a:r>
            <a:r>
              <a:rPr lang="it-IT" altLang="it-IT" sz="3000" i="1" dirty="0">
                <a:latin typeface="Garamond" panose="02020404030301010803" pitchFamily="18" charset="0"/>
              </a:rPr>
              <a:t>partiti laici </a:t>
            </a:r>
            <a:r>
              <a:rPr lang="it-IT" altLang="it-IT" sz="3000" dirty="0">
                <a:latin typeface="Garamond" panose="02020404030301010803" pitchFamily="18" charset="0"/>
              </a:rPr>
              <a:t>(1994).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Mancata affermazione del </a:t>
            </a:r>
            <a:r>
              <a:rPr lang="it-IT" altLang="it-IT" sz="3000" i="1" dirty="0">
                <a:latin typeface="Garamond" panose="02020404030301010803" pitchFamily="18" charset="0"/>
              </a:rPr>
              <a:t>Patto Segni al centro e di Alleanza Democratica </a:t>
            </a:r>
            <a:r>
              <a:rPr lang="it-IT" altLang="it-IT" sz="3000" dirty="0">
                <a:latin typeface="Garamond" panose="02020404030301010803" pitchFamily="18" charset="0"/>
              </a:rPr>
              <a:t>sul centro-sinistra  (1994).</a:t>
            </a:r>
            <a:r>
              <a:rPr lang="it-IT" altLang="it-IT" sz="3000" i="1" dirty="0">
                <a:latin typeface="Garamond" panose="02020404030301010803" pitchFamily="18" charset="0"/>
              </a:rPr>
              <a:t> </a:t>
            </a:r>
            <a:endParaRPr lang="it-IT" altLang="it-IT" sz="3000" dirty="0">
              <a:latin typeface="Garamond" panose="02020404030301010803" pitchFamily="18" charset="0"/>
            </a:endParaRP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Mancato recupero di Pds e tenuta di RC a sinistra (1994)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Trionfo di Forza Italia (1994) e successo dei suoi “alleati alternativi”, Ln e Msi (ribattezzatosi An con la svolta di Fiuggi).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Recupero dei partiti del centro-sinistra (1996) con ulteriore frammentazione (Socialisti, Rinnovamento Italiano) </a:t>
            </a:r>
            <a:endParaRPr lang="en-GB" sz="3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8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0E6BF74-9365-234F-B80D-9A9012BCF0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16633"/>
            <a:ext cx="8424862" cy="648071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Offerta elettorale (partiti e coalizioni) 1994-2018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57958A7-E253-EB47-A08D-7F49D2F5E9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338231"/>
              </p:ext>
            </p:extLst>
          </p:nvPr>
        </p:nvGraphicFramePr>
        <p:xfrm>
          <a:off x="0" y="764704"/>
          <a:ext cx="9144002" cy="5976664"/>
        </p:xfrm>
        <a:graphic>
          <a:graphicData uri="http://schemas.openxmlformats.org/drawingml/2006/table">
            <a:tbl>
              <a:tblPr/>
              <a:tblGrid>
                <a:gridCol w="395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23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5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75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Calibri"/>
                          <a:ea typeface="Calibri"/>
                          <a:cs typeface="Times New Roman"/>
                        </a:rPr>
                        <a:t>Estrema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Calibri"/>
                          <a:ea typeface="Calibri"/>
                          <a:cs typeface="Times New Roman"/>
                        </a:rPr>
                        <a:t>Sinistra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Calibri"/>
                          <a:ea typeface="Calibri"/>
                          <a:cs typeface="Times New Roman"/>
                        </a:rPr>
                        <a:t>Sinistra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Calibri"/>
                          <a:ea typeface="Calibri"/>
                          <a:cs typeface="Times New Roman"/>
                        </a:rPr>
                        <a:t>Centro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Calibri"/>
                          <a:ea typeface="Calibri"/>
                          <a:cs typeface="Times New Roman"/>
                        </a:rPr>
                        <a:t>Destra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Calibri"/>
                          <a:ea typeface="Calibri"/>
                          <a:cs typeface="Times New Roman"/>
                        </a:rPr>
                        <a:t>Estrema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Calibri"/>
                          <a:ea typeface="Calibri"/>
                          <a:cs typeface="Times New Roman"/>
                        </a:rPr>
                        <a:t> Destra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Calibri"/>
                          <a:ea typeface="Calibri"/>
                          <a:cs typeface="Times New Roman"/>
                        </a:rPr>
                        <a:t>Fuori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Calibri"/>
                          <a:ea typeface="Calibri"/>
                          <a:cs typeface="Times New Roman"/>
                        </a:rPr>
                        <a:t>schema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8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Calibri"/>
                          <a:ea typeface="Calibri"/>
                          <a:cs typeface="Times New Roman"/>
                        </a:rPr>
                        <a:t>1994</a:t>
                      </a:r>
                    </a:p>
                  </a:txBody>
                  <a:tcPr marL="68580" marR="68580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latin typeface="Calibri"/>
                          <a:ea typeface="Calibri"/>
                          <a:cs typeface="Times New Roman"/>
                        </a:rPr>
                        <a:t>Progressisti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0" dirty="0"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it-IT" sz="1600" i="0" dirty="0" err="1">
                          <a:latin typeface="Calibri"/>
                          <a:ea typeface="Calibri"/>
                          <a:cs typeface="Times New Roman"/>
                        </a:rPr>
                        <a:t>Pds-Rc-Rete-Verdi-Si-Ad</a:t>
                      </a:r>
                      <a:r>
                        <a:rPr lang="it-IT" sz="1600" i="0" dirty="0"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Patto</a:t>
                      </a:r>
                      <a:r>
                        <a:rPr lang="it-IT" sz="1600" baseline="0" dirty="0">
                          <a:latin typeface="Calibri"/>
                          <a:ea typeface="Calibri"/>
                          <a:cs typeface="Times New Roman"/>
                        </a:rPr>
                        <a:t> Italia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aseline="0" dirty="0"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it-IT" sz="1600" baseline="0" dirty="0" err="1">
                          <a:latin typeface="Calibri"/>
                          <a:ea typeface="Calibri"/>
                          <a:cs typeface="Times New Roman"/>
                        </a:rPr>
                        <a:t>Ppi</a:t>
                      </a:r>
                      <a:r>
                        <a:rPr lang="it-IT" sz="1600" baseline="0" dirty="0">
                          <a:latin typeface="Calibri"/>
                          <a:ea typeface="Calibri"/>
                          <a:cs typeface="Times New Roman"/>
                        </a:rPr>
                        <a:t>, Segni]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latin typeface="Calibri"/>
                          <a:ea typeface="Calibri"/>
                          <a:cs typeface="Times New Roman"/>
                        </a:rPr>
                        <a:t>Polo delle libertà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0" dirty="0"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it-IT" sz="1600" i="0" dirty="0" err="1">
                          <a:latin typeface="Calibri"/>
                          <a:ea typeface="Calibri"/>
                          <a:cs typeface="Times New Roman"/>
                        </a:rPr>
                        <a:t>Fi</a:t>
                      </a:r>
                      <a:r>
                        <a:rPr lang="it-IT" sz="1600" i="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it-IT" sz="1600" i="0" dirty="0" err="1">
                          <a:latin typeface="Calibri"/>
                          <a:ea typeface="Calibri"/>
                          <a:cs typeface="Times New Roman"/>
                        </a:rPr>
                        <a:t>Ln</a:t>
                      </a:r>
                      <a:r>
                        <a:rPr lang="it-IT" sz="1600" i="0" dirty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it-IT" sz="1600" i="0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600" i="0" baseline="0" dirty="0" err="1">
                          <a:latin typeface="Calibri"/>
                          <a:ea typeface="Calibri"/>
                          <a:cs typeface="Times New Roman"/>
                        </a:rPr>
                        <a:t>Ccd</a:t>
                      </a:r>
                      <a:r>
                        <a:rPr lang="it-IT" sz="1600" i="0" baseline="0" dirty="0">
                          <a:latin typeface="Calibri"/>
                          <a:ea typeface="Calibri"/>
                          <a:cs typeface="Times New Roman"/>
                        </a:rPr>
                        <a:t>] </a:t>
                      </a:r>
                      <a:r>
                        <a:rPr lang="it-IT" sz="1600" b="1" i="0" baseline="0" dirty="0">
                          <a:latin typeface="Calibri"/>
                          <a:ea typeface="Calibri"/>
                          <a:cs typeface="Times New Roman"/>
                        </a:rPr>
                        <a:t>(a Nord)</a:t>
                      </a:r>
                      <a:endParaRPr lang="it-IT" sz="1600" b="1" i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latin typeface="Calibri"/>
                          <a:ea typeface="Calibri"/>
                          <a:cs typeface="Times New Roman"/>
                        </a:rPr>
                        <a:t>Polo del buongoverno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0" dirty="0"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it-IT" sz="1600" i="0" dirty="0" err="1">
                          <a:latin typeface="+mn-lt"/>
                          <a:ea typeface="Calibri"/>
                          <a:cs typeface="Times New Roman"/>
                        </a:rPr>
                        <a:t>Fi</a:t>
                      </a:r>
                      <a:r>
                        <a:rPr lang="it-IT" sz="1600" i="0" dirty="0">
                          <a:latin typeface="+mn-lt"/>
                          <a:ea typeface="Calibri"/>
                          <a:cs typeface="Times New Roman"/>
                        </a:rPr>
                        <a:t>, An,</a:t>
                      </a:r>
                      <a:r>
                        <a:rPr lang="it-IT" sz="1600" i="0" baseline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600" i="0" baseline="0" dirty="0" err="1">
                          <a:latin typeface="+mn-lt"/>
                          <a:ea typeface="Calibri"/>
                          <a:cs typeface="Times New Roman"/>
                        </a:rPr>
                        <a:t>Ccd</a:t>
                      </a:r>
                      <a:r>
                        <a:rPr lang="it-IT" sz="1600" i="0" baseline="0" dirty="0">
                          <a:latin typeface="+mn-lt"/>
                          <a:ea typeface="Calibri"/>
                          <a:cs typeface="Times New Roman"/>
                        </a:rPr>
                        <a:t>] </a:t>
                      </a:r>
                      <a:r>
                        <a:rPr lang="it-IT" sz="1600" b="1" i="0" baseline="0" dirty="0">
                          <a:latin typeface="+mn-lt"/>
                          <a:ea typeface="Calibri"/>
                          <a:cs typeface="Times New Roman"/>
                        </a:rPr>
                        <a:t>(a Sud)</a:t>
                      </a:r>
                      <a:endParaRPr lang="it-IT" sz="16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Calibri"/>
                          <a:ea typeface="Calibri"/>
                          <a:cs typeface="Times New Roman"/>
                        </a:rPr>
                        <a:t>1996</a:t>
                      </a:r>
                    </a:p>
                  </a:txBody>
                  <a:tcPr marL="68580" marR="68580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RC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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latin typeface="Calibri"/>
                          <a:ea typeface="Calibri"/>
                          <a:cs typeface="Times New Roman"/>
                        </a:rPr>
                        <a:t>Ulivo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Pd-Verdi-Ppi-Si-Ri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Ln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latin typeface="Calibri"/>
                          <a:ea typeface="Calibri"/>
                          <a:cs typeface="Times New Roman"/>
                        </a:rPr>
                        <a:t>Polo delle Libertà</a:t>
                      </a:r>
                      <a:r>
                        <a:rPr lang="it-IT" sz="1600" i="0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Ccd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, Cdu, </a:t>
                      </a: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Fi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, An]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Msft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Calibri"/>
                          <a:ea typeface="Calibri"/>
                          <a:cs typeface="Times New Roman"/>
                        </a:rPr>
                        <a:t>2001</a:t>
                      </a:r>
                    </a:p>
                  </a:txBody>
                  <a:tcPr marL="68580" marR="68580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RC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>
                          <a:latin typeface="Calibri"/>
                          <a:ea typeface="Calibri"/>
                          <a:cs typeface="Times New Roman"/>
                        </a:rPr>
                        <a:t>Ulivo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Calibri"/>
                          <a:ea typeface="Calibri"/>
                          <a:cs typeface="Times New Roman"/>
                        </a:rPr>
                        <a:t>[Pdci, Ds, Verdi, Sdi, Dl]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Idv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Radicali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latin typeface="Calibri"/>
                          <a:ea typeface="Calibri"/>
                          <a:cs typeface="Times New Roman"/>
                        </a:rPr>
                        <a:t>Casa delle Libertà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1600" dirty="0" err="1">
                          <a:latin typeface="Calibri"/>
                          <a:ea typeface="Calibri"/>
                          <a:cs typeface="Times New Roman"/>
                        </a:rPr>
                        <a:t>Udc</a:t>
                      </a: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600" dirty="0" err="1">
                          <a:latin typeface="Calibri"/>
                          <a:ea typeface="Calibri"/>
                          <a:cs typeface="Times New Roman"/>
                        </a:rPr>
                        <a:t>Ln</a:t>
                      </a: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600" dirty="0" err="1">
                          <a:latin typeface="Calibri"/>
                          <a:ea typeface="Calibri"/>
                          <a:cs typeface="Times New Roman"/>
                        </a:rPr>
                        <a:t>NPsi</a:t>
                      </a: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600" dirty="0" err="1">
                          <a:latin typeface="Calibri"/>
                          <a:ea typeface="Calibri"/>
                          <a:cs typeface="Times New Roman"/>
                        </a:rPr>
                        <a:t>Fi</a:t>
                      </a: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, An]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latin typeface="Calibri"/>
                          <a:ea typeface="Calibri"/>
                          <a:cs typeface="Times New Roman"/>
                        </a:rPr>
                        <a:t>Msft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1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Calibri"/>
                          <a:ea typeface="Calibri"/>
                          <a:cs typeface="Times New Roman"/>
                        </a:rPr>
                        <a:t>2006</a:t>
                      </a:r>
                    </a:p>
                  </a:txBody>
                  <a:tcPr marL="68580" marR="68580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>
                          <a:latin typeface="Calibri"/>
                          <a:ea typeface="Calibri"/>
                          <a:cs typeface="Times New Roman"/>
                        </a:rPr>
                        <a:t>L'Unione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Calibri"/>
                          <a:ea typeface="Calibri"/>
                          <a:cs typeface="Times New Roman"/>
                        </a:rPr>
                        <a:t>[Ds-Rc-Pdci-Verdi-Idv-Dl-Rnp-Udeur]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latin typeface="Calibri"/>
                          <a:ea typeface="Calibri"/>
                          <a:cs typeface="Times New Roman"/>
                        </a:rPr>
                        <a:t>Casa delle  Libertà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1600" dirty="0" err="1">
                          <a:latin typeface="Calibri"/>
                          <a:ea typeface="Calibri"/>
                          <a:cs typeface="Times New Roman"/>
                        </a:rPr>
                        <a:t>Udc</a:t>
                      </a: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, Dc-</a:t>
                      </a:r>
                      <a:r>
                        <a:rPr lang="en-GB" sz="1600" dirty="0" err="1">
                          <a:latin typeface="Calibri"/>
                          <a:ea typeface="Calibri"/>
                          <a:cs typeface="Times New Roman"/>
                        </a:rPr>
                        <a:t>Npsi</a:t>
                      </a: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600" dirty="0" err="1">
                          <a:latin typeface="Calibri"/>
                          <a:ea typeface="Calibri"/>
                          <a:cs typeface="Times New Roman"/>
                        </a:rPr>
                        <a:t>Mpa-Ln</a:t>
                      </a: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600" dirty="0" err="1">
                          <a:latin typeface="Calibri"/>
                          <a:ea typeface="Calibri"/>
                          <a:cs typeface="Times New Roman"/>
                        </a:rPr>
                        <a:t>Fi</a:t>
                      </a: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, An, As, Ft] 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Calibri"/>
                          <a:ea typeface="Calibri"/>
                          <a:cs typeface="Times New Roman"/>
                        </a:rPr>
                        <a:t>2008</a:t>
                      </a:r>
                    </a:p>
                  </a:txBody>
                  <a:tcPr marL="68580" marR="68580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latin typeface="Calibri"/>
                          <a:ea typeface="Calibri"/>
                          <a:cs typeface="Times New Roman"/>
                        </a:rPr>
                        <a:t>Sin. Arcobaleno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Rc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, Pdci, Verdi]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latin typeface="Calibri"/>
                          <a:ea typeface="Calibri"/>
                          <a:cs typeface="Times New Roman"/>
                        </a:rPr>
                        <a:t>Coalizione Veltroni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[Pd, </a:t>
                      </a: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Idv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Udc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latin typeface="Calibri"/>
                          <a:ea typeface="Calibri"/>
                          <a:cs typeface="Times New Roman"/>
                        </a:rPr>
                        <a:t>Coalizione Berlusconi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it-IT" sz="1600" i="1" dirty="0" err="1">
                          <a:latin typeface="Calibri"/>
                          <a:ea typeface="Calibri"/>
                          <a:cs typeface="Times New Roman"/>
                        </a:rPr>
                        <a:t>Ln</a:t>
                      </a:r>
                      <a:r>
                        <a:rPr lang="it-IT" sz="16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it-IT" sz="1600" i="1" dirty="0" err="1">
                          <a:latin typeface="Calibri"/>
                          <a:ea typeface="Calibri"/>
                          <a:cs typeface="Times New Roman"/>
                        </a:rPr>
                        <a:t>Mpa</a:t>
                      </a:r>
                      <a:r>
                        <a:rPr lang="it-IT" sz="16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it-IT" sz="1600" i="1" dirty="0" err="1">
                          <a:latin typeface="Calibri"/>
                          <a:ea typeface="Calibri"/>
                          <a:cs typeface="Times New Roman"/>
                        </a:rPr>
                        <a:t>Pdl</a:t>
                      </a:r>
                      <a:r>
                        <a:rPr lang="it-IT" sz="1600" i="1" dirty="0"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LD-FT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Rc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latin typeface="Calibri"/>
                          <a:ea typeface="Calibri"/>
                          <a:cs typeface="Times New Roman"/>
                        </a:rPr>
                        <a:t>Coalizione Bersani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Sel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, Pd, </a:t>
                      </a: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Cd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 err="1">
                          <a:latin typeface="Calibri"/>
                          <a:ea typeface="Calibri"/>
                          <a:cs typeface="Times New Roman"/>
                        </a:rPr>
                        <a:t>Coal</a:t>
                      </a:r>
                      <a:r>
                        <a:rPr lang="it-IT" sz="1600" i="1" dirty="0">
                          <a:latin typeface="Calibri"/>
                          <a:ea typeface="Calibri"/>
                          <a:cs typeface="Times New Roman"/>
                        </a:rPr>
                        <a:t>. Monti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[Sc, Udc-</a:t>
                      </a: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Fli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latin typeface="Calibri"/>
                          <a:ea typeface="Calibri"/>
                          <a:cs typeface="Times New Roman"/>
                        </a:rPr>
                        <a:t>Coalizione Berlusconi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Pdl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Ln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Fdi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, LD]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M5S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8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Calibri"/>
                          <a:ea typeface="Calibri"/>
                          <a:cs typeface="Times New Roman"/>
                        </a:rPr>
                        <a:t>2018</a:t>
                      </a:r>
                    </a:p>
                  </a:txBody>
                  <a:tcPr marL="68580" marR="68580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PaP</a:t>
                      </a: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  <a:r>
                        <a:rPr lang="it-IT" sz="1600" dirty="0" err="1">
                          <a:latin typeface="Calibri"/>
                          <a:ea typeface="Calibri"/>
                          <a:cs typeface="Times New Roman"/>
                        </a:rPr>
                        <a:t>LeU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latin typeface="Calibri"/>
                          <a:ea typeface="Calibri"/>
                          <a:cs typeface="Times New Roman"/>
                        </a:rPr>
                        <a:t>Centro Sinistra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0" dirty="0">
                          <a:latin typeface="Calibri"/>
                          <a:ea typeface="Calibri"/>
                          <a:cs typeface="Times New Roman"/>
                        </a:rPr>
                        <a:t>[Pd, +Europa,</a:t>
                      </a:r>
                      <a:r>
                        <a:rPr lang="it-IT" sz="1600" i="0" baseline="0" dirty="0">
                          <a:latin typeface="Calibri"/>
                          <a:ea typeface="Calibri"/>
                          <a:cs typeface="Times New Roman"/>
                        </a:rPr>
                        <a:t> CP, Insieme]</a:t>
                      </a:r>
                      <a:endParaRPr lang="it-IT" sz="16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latin typeface="Calibri"/>
                          <a:ea typeface="Calibri"/>
                          <a:cs typeface="Times New Roman"/>
                        </a:rPr>
                        <a:t>Centro Destra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i="0" dirty="0"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it-IT" sz="1600" i="0" dirty="0" err="1">
                          <a:latin typeface="Calibri"/>
                          <a:ea typeface="Calibri"/>
                          <a:cs typeface="Times New Roman"/>
                        </a:rPr>
                        <a:t>L,FI,FdI,NcI</a:t>
                      </a:r>
                      <a:r>
                        <a:rPr lang="it-IT" sz="1600" i="0" dirty="0"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Calibri"/>
                          <a:ea typeface="Calibri"/>
                          <a:cs typeface="Times New Roman"/>
                        </a:rPr>
                        <a:t>M5S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541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74B1538-630B-DC42-8E26-4EA2602567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69" y="260648"/>
            <a:ext cx="8424862" cy="648071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Gli sviluppi nel Sistema Partitico (2008-2013)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9D4156-9645-864B-93EE-730E337436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92697"/>
            <a:ext cx="9144000" cy="5328592"/>
          </a:xfrm>
        </p:spPr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200" dirty="0">
                <a:latin typeface="Garamond"/>
                <a:cs typeface="Arial"/>
              </a:rPr>
              <a:t>Le mancate occasioni per consolidare il </a:t>
            </a:r>
            <a:r>
              <a:rPr lang="it-IT" sz="2200" i="1" dirty="0">
                <a:latin typeface="Garamond"/>
                <a:cs typeface="Arial"/>
              </a:rPr>
              <a:t>quasi-bipartitismo: </a:t>
            </a:r>
            <a:r>
              <a:rPr lang="it-IT" sz="2200" dirty="0">
                <a:latin typeface="Garamond"/>
                <a:cs typeface="Arial"/>
              </a:rPr>
              <a:t>europee 2009 e Regionali 2010: Lega &gt;10%, recuperano Idv, Udc e </a:t>
            </a:r>
            <a:r>
              <a:rPr lang="it-IT" sz="2200" dirty="0" err="1">
                <a:latin typeface="Garamond"/>
                <a:cs typeface="Arial"/>
              </a:rPr>
              <a:t>Sel</a:t>
            </a:r>
            <a:endParaRPr lang="it-IT" sz="2200" dirty="0">
              <a:latin typeface="Garamond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200" dirty="0">
                <a:latin typeface="Garamond" panose="02020404030301010803" pitchFamily="18" charset="0"/>
                <a:cs typeface="Arial" charset="0"/>
              </a:rPr>
              <a:t>Centro destra strutturalmente maggioritario ma…</a:t>
            </a:r>
          </a:p>
          <a:p>
            <a:pPr>
              <a:defRPr/>
            </a:pPr>
            <a:r>
              <a:rPr lang="it-IT" sz="2200" dirty="0">
                <a:latin typeface="Garamond"/>
                <a:cs typeface="Arial"/>
              </a:rPr>
              <a:t>	1)</a:t>
            </a:r>
            <a:r>
              <a:rPr lang="it-IT" sz="2200" u="sng" dirty="0">
                <a:latin typeface="Garamond"/>
                <a:cs typeface="Arial"/>
              </a:rPr>
              <a:t> frizioni sulla leadership</a:t>
            </a:r>
            <a:r>
              <a:rPr lang="it-IT" sz="2200" dirty="0">
                <a:latin typeface="Garamond"/>
                <a:cs typeface="Arial"/>
              </a:rPr>
              <a:t> fino alla rottura con Fini e </a:t>
            </a:r>
            <a:r>
              <a:rPr lang="it-IT" sz="2200" b="1" dirty="0">
                <a:solidFill>
                  <a:srgbClr val="FF0000"/>
                </a:solidFill>
                <a:latin typeface="Garamond"/>
                <a:cs typeface="Arial"/>
              </a:rPr>
              <a:t>nascita di </a:t>
            </a:r>
            <a:r>
              <a:rPr lang="it-IT" sz="2200" b="1" dirty="0" err="1">
                <a:solidFill>
                  <a:srgbClr val="FF0000"/>
                </a:solidFill>
                <a:latin typeface="Garamond"/>
                <a:cs typeface="Arial"/>
              </a:rPr>
              <a:t>Fli</a:t>
            </a:r>
            <a:r>
              <a:rPr lang="it-IT" sz="2200" b="1" dirty="0">
                <a:solidFill>
                  <a:srgbClr val="FF0000"/>
                </a:solidFill>
                <a:latin typeface="Garamond"/>
                <a:cs typeface="Arial"/>
              </a:rPr>
              <a:t> 		</a:t>
            </a:r>
            <a:r>
              <a:rPr lang="it-IT" sz="2200" dirty="0">
                <a:latin typeface="Garamond"/>
                <a:cs typeface="Arial"/>
              </a:rPr>
              <a:t>(2010) che però non sfonda e  si rifugia nel </a:t>
            </a:r>
            <a:r>
              <a:rPr lang="it-IT" sz="2200" b="1" i="1" dirty="0">
                <a:solidFill>
                  <a:srgbClr val="FF0000"/>
                </a:solidFill>
                <a:latin typeface="Garamond"/>
                <a:cs typeface="Arial"/>
              </a:rPr>
              <a:t>terzo polo</a:t>
            </a:r>
            <a:endParaRPr lang="it-IT" sz="2200" b="1" dirty="0">
              <a:solidFill>
                <a:srgbClr val="FF0000"/>
              </a:solidFill>
              <a:latin typeface="Garamond"/>
              <a:cs typeface="Arial"/>
            </a:endParaRPr>
          </a:p>
          <a:p>
            <a:pPr>
              <a:defRPr/>
            </a:pPr>
            <a:r>
              <a:rPr lang="it-IT" sz="2200" dirty="0">
                <a:latin typeface="Garamond"/>
                <a:cs typeface="Arial"/>
              </a:rPr>
              <a:t>	2) </a:t>
            </a:r>
            <a:r>
              <a:rPr lang="it-IT" sz="2200" u="sng" dirty="0">
                <a:latin typeface="Garamond"/>
                <a:cs typeface="Arial"/>
              </a:rPr>
              <a:t>Declino legato anche ai problemi di Berlusconi e alla successione</a:t>
            </a:r>
            <a:r>
              <a:rPr lang="it-IT" sz="2200" dirty="0">
                <a:latin typeface="Garamond"/>
                <a:cs typeface="Arial"/>
              </a:rPr>
              <a:t> 		(partito del Sud, Scajola, polemiche su Alfano…)</a:t>
            </a:r>
          </a:p>
          <a:p>
            <a:pPr>
              <a:defRPr/>
            </a:pPr>
            <a:r>
              <a:rPr lang="it-IT" sz="2200" dirty="0">
                <a:latin typeface="Garamond" panose="02020404030301010803" pitchFamily="18" charset="0"/>
                <a:cs typeface="Arial" charset="0"/>
              </a:rPr>
              <a:t>	3) Ipotesi di rafforzamento del </a:t>
            </a:r>
            <a:r>
              <a:rPr lang="it-IT" sz="2200" i="1" dirty="0">
                <a:latin typeface="Garamond" panose="02020404030301010803" pitchFamily="18" charset="0"/>
                <a:cs typeface="Arial" charset="0"/>
              </a:rPr>
              <a:t>polo centrale</a:t>
            </a:r>
            <a:r>
              <a:rPr lang="it-IT" sz="2200" dirty="0">
                <a:latin typeface="Garamond" panose="02020404030301010803" pitchFamily="18" charset="0"/>
                <a:cs typeface="Arial" charset="0"/>
              </a:rPr>
              <a:t> che trae forza anche dal 		Pd (fuoriuscita Rutelli ed altri) poi formalizzato con la 	“discesa in 	politica” di Monti alla fine del suo governo (dic. 2012)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200" dirty="0">
                <a:latin typeface="Garamond" panose="02020404030301010803" pitchFamily="18" charset="0"/>
                <a:cs typeface="Arial" charset="0"/>
              </a:rPr>
              <a:t>Lento ritorno alla competitività di un cartello a sinistra del Pd (</a:t>
            </a:r>
            <a:r>
              <a:rPr lang="it-IT" sz="2200" dirty="0" err="1">
                <a:latin typeface="Garamond" panose="02020404030301010803" pitchFamily="18" charset="0"/>
                <a:cs typeface="Arial" charset="0"/>
              </a:rPr>
              <a:t>Sel</a:t>
            </a:r>
            <a:r>
              <a:rPr lang="it-IT" sz="2200" dirty="0">
                <a:latin typeface="Garamond" panose="02020404030301010803" pitchFamily="18" charset="0"/>
                <a:cs typeface="Arial" charset="0"/>
              </a:rPr>
              <a:t>-Vendola) tuttavia disturbato da altre liste (Rivoluzione Civile)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200" dirty="0">
                <a:latin typeface="Garamond"/>
                <a:cs typeface="Arial"/>
              </a:rPr>
              <a:t>Successo di </a:t>
            </a:r>
            <a:r>
              <a:rPr lang="it-IT" sz="2200" b="1" dirty="0">
                <a:solidFill>
                  <a:srgbClr val="FF0000"/>
                </a:solidFill>
                <a:latin typeface="Garamond"/>
                <a:cs typeface="Arial"/>
              </a:rPr>
              <a:t>candidature alternative </a:t>
            </a:r>
            <a:r>
              <a:rPr lang="it-IT" sz="2200" dirty="0">
                <a:latin typeface="Garamond"/>
                <a:cs typeface="Arial"/>
              </a:rPr>
              <a:t>di sindaci di centro-sinistra (da Renzi a Pisapia) e successo referendario del 2011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200" dirty="0">
                <a:latin typeface="Garamond" panose="02020404030301010803" pitchFamily="18" charset="0"/>
                <a:cs typeface="Arial" charset="0"/>
              </a:rPr>
              <a:t>L’incubazione del M5S dai </a:t>
            </a:r>
            <a:r>
              <a:rPr lang="it-IT" sz="2200" i="1" dirty="0" err="1">
                <a:latin typeface="Garamond" panose="02020404030301010803" pitchFamily="18" charset="0"/>
                <a:cs typeface="Arial" charset="0"/>
              </a:rPr>
              <a:t>Vaffaday</a:t>
            </a:r>
            <a:r>
              <a:rPr lang="it-IT" sz="2200" i="1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it-IT" sz="2200" dirty="0">
                <a:latin typeface="Garamond" panose="02020404030301010803" pitchFamily="18" charset="0"/>
                <a:cs typeface="Arial" charset="0"/>
              </a:rPr>
              <a:t>alla sorpresa della vittoria a Parma nel 2012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Garamond" panose="02020404030301010803" pitchFamily="18" charset="0"/>
                <a:cs typeface="Arial" charset="0"/>
              </a:rPr>
              <a:t> Tutto questo porta al ritorno di un turno di </a:t>
            </a:r>
            <a:r>
              <a:rPr lang="it-IT" sz="2400" b="1" dirty="0">
                <a:latin typeface="Garamond" panose="02020404030301010803" pitchFamily="18" charset="0"/>
                <a:cs typeface="Arial" charset="0"/>
              </a:rPr>
              <a:t>elezioni critiche nel 2013</a:t>
            </a:r>
            <a:endParaRPr lang="it-IT" sz="2400" dirty="0">
              <a:latin typeface="Garamond" panose="02020404030301010803" pitchFamily="18" charset="0"/>
              <a:cs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27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23438C4-4BE7-7B44-92A4-DFFCB77B41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88640"/>
            <a:ext cx="8820150" cy="360040"/>
          </a:xfrm>
        </p:spPr>
        <p:txBody>
          <a:bodyPr lIns="91440" tIns="45720" rIns="91440" bIns="45720" anchor="t"/>
          <a:lstStyle/>
          <a:p>
            <a:pPr algn="ctr">
              <a:spcBef>
                <a:spcPct val="0"/>
              </a:spcBef>
            </a:pPr>
            <a:r>
              <a:rPr lang="en-GB" altLang="it-IT" sz="3200" dirty="0">
                <a:solidFill>
                  <a:srgbClr val="C00000"/>
                </a:solidFill>
                <a:latin typeface="Garamond"/>
              </a:rPr>
              <a:t>2013-2021: </a:t>
            </a:r>
            <a:r>
              <a:rPr lang="en-GB" altLang="it-IT" sz="3200" dirty="0" err="1">
                <a:solidFill>
                  <a:srgbClr val="C00000"/>
                </a:solidFill>
                <a:latin typeface="Garamond"/>
              </a:rPr>
              <a:t>ancora</a:t>
            </a:r>
            <a:r>
              <a:rPr lang="en-GB" altLang="it-IT" sz="3200" dirty="0">
                <a:solidFill>
                  <a:srgbClr val="C00000"/>
                </a:solidFill>
                <a:latin typeface="Garamond"/>
              </a:rPr>
              <a:t> </a:t>
            </a:r>
            <a:r>
              <a:rPr lang="en-GB" altLang="it-IT" sz="3200" dirty="0" err="1">
                <a:solidFill>
                  <a:srgbClr val="C00000"/>
                </a:solidFill>
                <a:latin typeface="Garamond"/>
              </a:rPr>
              <a:t>movimenti</a:t>
            </a:r>
            <a:r>
              <a:rPr lang="en-GB" altLang="it-IT" sz="3200" dirty="0">
                <a:solidFill>
                  <a:srgbClr val="C00000"/>
                </a:solidFill>
                <a:latin typeface="Garamond"/>
              </a:rPr>
              <a:t> </a:t>
            </a:r>
            <a:r>
              <a:rPr lang="en-GB" altLang="it-IT" sz="3200" dirty="0" err="1">
                <a:solidFill>
                  <a:srgbClr val="C00000"/>
                </a:solidFill>
                <a:latin typeface="Garamond"/>
              </a:rPr>
              <a:t>nel</a:t>
            </a:r>
            <a:r>
              <a:rPr lang="en-GB" altLang="it-IT" sz="3200" dirty="0">
                <a:solidFill>
                  <a:srgbClr val="C00000"/>
                </a:solidFill>
                <a:latin typeface="Garamond"/>
              </a:rPr>
              <a:t> </a:t>
            </a:r>
            <a:r>
              <a:rPr lang="en-GB" altLang="it-IT" sz="3200" dirty="0" err="1">
                <a:solidFill>
                  <a:srgbClr val="C00000"/>
                </a:solidFill>
                <a:latin typeface="Garamond"/>
              </a:rPr>
              <a:t>sistema</a:t>
            </a:r>
            <a:r>
              <a:rPr lang="en-GB" altLang="it-IT" sz="3200" dirty="0">
                <a:solidFill>
                  <a:srgbClr val="C00000"/>
                </a:solidFill>
                <a:latin typeface="Garamond"/>
              </a:rPr>
              <a:t> </a:t>
            </a:r>
            <a:r>
              <a:rPr lang="en-GB" altLang="it-IT" sz="3200" dirty="0" err="1">
                <a:solidFill>
                  <a:srgbClr val="C00000"/>
                </a:solidFill>
                <a:latin typeface="Garamond"/>
              </a:rPr>
              <a:t>partitico</a:t>
            </a:r>
            <a:endParaRPr lang="en-GB" altLang="it-IT" sz="3200" dirty="0">
              <a:solidFill>
                <a:srgbClr val="C00000"/>
              </a:solidFill>
              <a:latin typeface="Garamond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en-GB" altLang="it-IT" sz="2800" dirty="0">
              <a:latin typeface="Arial" panose="020B060402020202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7DF9DE-C14E-BF4D-B4E9-4E6DD1B083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92696"/>
            <a:ext cx="9144000" cy="5832648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sz="2400" dirty="0">
              <a:latin typeface="Garamond" panose="02020404030301010803" pitchFamily="18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038EDFC-BE3D-8448-87A3-82450087E1E4}"/>
              </a:ext>
            </a:extLst>
          </p:cNvPr>
          <p:cNvSpPr/>
          <p:nvPr/>
        </p:nvSpPr>
        <p:spPr>
          <a:xfrm>
            <a:off x="0" y="692696"/>
            <a:ext cx="8820150" cy="489364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it-IT" sz="2400" dirty="0" err="1">
                <a:latin typeface="Garamond"/>
              </a:rPr>
              <a:t>Sgretolamento</a:t>
            </a:r>
            <a:r>
              <a:rPr lang="en-GB" altLang="it-IT" sz="2400" dirty="0">
                <a:latin typeface="Garamond"/>
              </a:rPr>
              <a:t> del </a:t>
            </a:r>
            <a:r>
              <a:rPr lang="en-GB" altLang="it-IT" sz="2400" dirty="0" err="1">
                <a:latin typeface="Garamond"/>
              </a:rPr>
              <a:t>PdL</a:t>
            </a:r>
            <a:r>
              <a:rPr lang="en-GB" altLang="it-IT" sz="2400" dirty="0">
                <a:latin typeface="Garamond"/>
              </a:rPr>
              <a:t>: Forza Italia vs. Nuovo Centro Destra e </a:t>
            </a:r>
            <a:r>
              <a:rPr lang="en-GB" altLang="it-IT" sz="2400" dirty="0" err="1">
                <a:latin typeface="Garamond"/>
              </a:rPr>
              <a:t>altre</a:t>
            </a:r>
            <a:r>
              <a:rPr lang="en-GB" altLang="it-IT" sz="2400" dirty="0">
                <a:latin typeface="Garamond"/>
              </a:rPr>
              <a:t> </a:t>
            </a:r>
            <a:r>
              <a:rPr lang="en-GB" altLang="it-IT" sz="2400" dirty="0" err="1">
                <a:latin typeface="Garamond"/>
              </a:rPr>
              <a:t>uscite</a:t>
            </a:r>
            <a:r>
              <a:rPr lang="en-GB" altLang="it-IT" sz="2400" dirty="0">
                <a:latin typeface="Garamond"/>
              </a:rPr>
              <a:t> (</a:t>
            </a:r>
            <a:r>
              <a:rPr lang="en-GB" altLang="it-IT" sz="2400" dirty="0" err="1">
                <a:latin typeface="Garamond"/>
              </a:rPr>
              <a:t>Fitto</a:t>
            </a:r>
            <a:r>
              <a:rPr lang="en-GB" altLang="it-IT" sz="2400" dirty="0">
                <a:latin typeface="Garamond"/>
              </a:rPr>
              <a:t>, Verdini ...). </a:t>
            </a:r>
            <a:endParaRPr lang="en-GB" altLang="it-IT" sz="2400" dirty="0">
              <a:latin typeface="Garamond" panose="02020404030301010803" pitchFamily="18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it-IT" sz="2400" dirty="0" err="1">
                <a:latin typeface="Garamond"/>
              </a:rPr>
              <a:t>Sciolta</a:t>
            </a:r>
            <a:r>
              <a:rPr lang="en-GB" altLang="it-IT" sz="2400" dirty="0">
                <a:latin typeface="Garamond"/>
              </a:rPr>
              <a:t> </a:t>
            </a:r>
            <a:r>
              <a:rPr lang="en-GB" altLang="it-IT" sz="2400" dirty="0" err="1">
                <a:latin typeface="Garamond"/>
              </a:rPr>
              <a:t>Scelta</a:t>
            </a:r>
            <a:r>
              <a:rPr lang="en-GB" altLang="it-IT" sz="2400" dirty="0">
                <a:latin typeface="Garamond"/>
              </a:rPr>
              <a:t> Civica. Nuova </a:t>
            </a:r>
            <a:r>
              <a:rPr lang="en-GB" altLang="it-IT" sz="2400" dirty="0" err="1">
                <a:latin typeface="Garamond"/>
              </a:rPr>
              <a:t>implosione</a:t>
            </a:r>
            <a:r>
              <a:rPr lang="en-GB" altLang="it-IT" sz="2400" dirty="0">
                <a:latin typeface="Garamond"/>
              </a:rPr>
              <a:t> del </a:t>
            </a:r>
            <a:r>
              <a:rPr lang="en-GB" altLang="it-IT" sz="2400" dirty="0" err="1">
                <a:latin typeface="Garamond"/>
              </a:rPr>
              <a:t>centro</a:t>
            </a:r>
            <a:r>
              <a:rPr lang="en-GB" altLang="it-IT" sz="2400" dirty="0">
                <a:latin typeface="Garamond"/>
              </a:rPr>
              <a:t>.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it-IT" sz="2400" dirty="0">
                <a:latin typeface="Garamond"/>
              </a:rPr>
              <a:t>Il PD di Renzi. Dal 40% alle </a:t>
            </a:r>
            <a:r>
              <a:rPr lang="en-GB" altLang="it-IT" sz="2400" dirty="0" err="1">
                <a:latin typeface="Garamond"/>
              </a:rPr>
              <a:t>Europee</a:t>
            </a:r>
            <a:r>
              <a:rPr lang="en-GB" altLang="it-IT" sz="2400" dirty="0">
                <a:latin typeface="Garamond"/>
              </a:rPr>
              <a:t> 2014, </a:t>
            </a:r>
            <a:r>
              <a:rPr lang="en-GB" altLang="it-IT" sz="2400" dirty="0" err="1">
                <a:latin typeface="Garamond"/>
              </a:rPr>
              <a:t>attraendo</a:t>
            </a:r>
            <a:r>
              <a:rPr lang="en-GB" altLang="it-IT" sz="2400" dirty="0">
                <a:latin typeface="Garamond"/>
              </a:rPr>
              <a:t> </a:t>
            </a:r>
            <a:r>
              <a:rPr lang="en-GB" altLang="it-IT" sz="2400" dirty="0" err="1">
                <a:latin typeface="Garamond"/>
              </a:rPr>
              <a:t>parlamentari</a:t>
            </a:r>
            <a:r>
              <a:rPr lang="en-GB" altLang="it-IT" sz="2400" dirty="0">
                <a:latin typeface="Garamond"/>
              </a:rPr>
              <a:t> e </a:t>
            </a:r>
            <a:r>
              <a:rPr lang="en-GB" altLang="it-IT" sz="2400" dirty="0" err="1">
                <a:latin typeface="Garamond"/>
              </a:rPr>
              <a:t>partitini</a:t>
            </a:r>
            <a:r>
              <a:rPr lang="en-GB" altLang="it-IT" sz="2400" dirty="0">
                <a:latin typeface="Garamond"/>
              </a:rPr>
              <a:t> </a:t>
            </a:r>
            <a:r>
              <a:rPr lang="en-GB" altLang="it-IT" sz="2400" dirty="0" err="1">
                <a:latin typeface="Garamond"/>
              </a:rPr>
              <a:t>minori</a:t>
            </a:r>
            <a:r>
              <a:rPr lang="en-GB" altLang="it-IT" sz="2400" dirty="0">
                <a:latin typeface="Garamond"/>
              </a:rPr>
              <a:t>, poi decline  e </a:t>
            </a:r>
            <a:r>
              <a:rPr lang="en-GB" altLang="it-IT" sz="2400" dirty="0" err="1">
                <a:latin typeface="Garamond"/>
              </a:rPr>
              <a:t>sconfitta</a:t>
            </a:r>
            <a:r>
              <a:rPr lang="en-GB" altLang="it-IT" sz="2400" dirty="0">
                <a:latin typeface="Garamond"/>
              </a:rPr>
              <a:t> </a:t>
            </a:r>
            <a:r>
              <a:rPr lang="en-GB" altLang="it-IT" sz="2400" dirty="0" err="1">
                <a:latin typeface="Garamond"/>
              </a:rPr>
              <a:t>referendaria</a:t>
            </a:r>
            <a:endParaRPr lang="en-GB" altLang="it-IT" sz="2400" dirty="0">
              <a:latin typeface="Garamond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it-IT" sz="2400" dirty="0">
                <a:latin typeface="Garamond"/>
              </a:rPr>
              <a:t>Il M5S </a:t>
            </a:r>
            <a:r>
              <a:rPr lang="en-GB" altLang="it-IT" sz="2400" dirty="0" err="1">
                <a:latin typeface="Garamond"/>
              </a:rPr>
              <a:t>perde</a:t>
            </a:r>
            <a:r>
              <a:rPr lang="en-GB" altLang="it-IT" sz="2400" dirty="0">
                <a:latin typeface="Garamond"/>
              </a:rPr>
              <a:t> </a:t>
            </a:r>
            <a:r>
              <a:rPr lang="en-GB" altLang="it-IT" sz="2400" dirty="0" err="1">
                <a:latin typeface="Garamond"/>
              </a:rPr>
              <a:t>i</a:t>
            </a:r>
            <a:r>
              <a:rPr lang="en-GB" altLang="it-IT" sz="2400" dirty="0">
                <a:latin typeface="Garamond"/>
              </a:rPr>
              <a:t> </a:t>
            </a:r>
            <a:r>
              <a:rPr lang="en-GB" altLang="it-IT" sz="2400" dirty="0" err="1">
                <a:latin typeface="Garamond"/>
              </a:rPr>
              <a:t>parlamentari</a:t>
            </a:r>
            <a:r>
              <a:rPr lang="en-GB" altLang="it-IT" sz="2400" dirty="0">
                <a:latin typeface="Garamond"/>
              </a:rPr>
              <a:t> </a:t>
            </a:r>
            <a:r>
              <a:rPr lang="en-GB" altLang="it-IT" sz="2400" dirty="0" err="1">
                <a:latin typeface="Garamond"/>
              </a:rPr>
              <a:t>dissidenti</a:t>
            </a:r>
            <a:r>
              <a:rPr lang="en-GB" altLang="it-IT" sz="2400" dirty="0">
                <a:latin typeface="Garamond"/>
              </a:rPr>
              <a:t> (il 24% </a:t>
            </a:r>
            <a:r>
              <a:rPr lang="en-GB" altLang="it-IT" sz="2400" dirty="0" err="1">
                <a:latin typeface="Garamond"/>
              </a:rPr>
              <a:t>alla</a:t>
            </a:r>
            <a:r>
              <a:rPr lang="en-GB" altLang="it-IT" sz="2400" dirty="0">
                <a:latin typeface="Garamond"/>
              </a:rPr>
              <a:t> fine </a:t>
            </a:r>
            <a:r>
              <a:rPr lang="en-GB" altLang="it-IT" sz="2400" dirty="0" err="1">
                <a:latin typeface="Garamond"/>
              </a:rPr>
              <a:t>della</a:t>
            </a:r>
            <a:r>
              <a:rPr lang="en-GB" altLang="it-IT" sz="2400" dirty="0">
                <a:latin typeface="Garamond"/>
              </a:rPr>
              <a:t> XVII leg.))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it-IT" sz="2400" dirty="0" err="1">
                <a:latin typeface="Garamond"/>
              </a:rPr>
              <a:t>Complessivamente</a:t>
            </a:r>
            <a:r>
              <a:rPr lang="en-GB" altLang="it-IT" sz="2400" dirty="0">
                <a:latin typeface="Garamond"/>
              </a:rPr>
              <a:t>, </a:t>
            </a:r>
            <a:r>
              <a:rPr lang="en-GB" altLang="it-IT" sz="2400" dirty="0" err="1">
                <a:latin typeface="Garamond"/>
              </a:rPr>
              <a:t>oltre</a:t>
            </a:r>
            <a:r>
              <a:rPr lang="en-GB" altLang="it-IT" sz="2400" dirty="0">
                <a:latin typeface="Garamond"/>
              </a:rPr>
              <a:t> un </a:t>
            </a:r>
            <a:r>
              <a:rPr lang="en-GB" altLang="it-IT" sz="2400" dirty="0" err="1">
                <a:latin typeface="Garamond"/>
              </a:rPr>
              <a:t>terzo</a:t>
            </a:r>
            <a:r>
              <a:rPr lang="en-GB" altLang="it-IT" sz="2400" dirty="0">
                <a:latin typeface="Garamond"/>
              </a:rPr>
              <a:t> </a:t>
            </a:r>
            <a:r>
              <a:rPr lang="en-GB" altLang="it-IT" sz="2400" dirty="0" err="1">
                <a:latin typeface="Garamond"/>
              </a:rPr>
              <a:t>dei</a:t>
            </a:r>
            <a:r>
              <a:rPr lang="en-GB" altLang="it-IT" sz="2400" dirty="0">
                <a:latin typeface="Garamond"/>
              </a:rPr>
              <a:t> </a:t>
            </a:r>
            <a:r>
              <a:rPr lang="en-GB" altLang="it-IT" sz="2400" dirty="0" err="1">
                <a:latin typeface="Garamond"/>
              </a:rPr>
              <a:t>parlamentari</a:t>
            </a:r>
            <a:r>
              <a:rPr lang="en-GB" altLang="it-IT" sz="2400" dirty="0">
                <a:latin typeface="Garamond"/>
              </a:rPr>
              <a:t> cambia </a:t>
            </a:r>
            <a:r>
              <a:rPr lang="en-GB" altLang="it-IT" sz="2400" dirty="0" err="1">
                <a:latin typeface="Garamond"/>
              </a:rPr>
              <a:t>gruppo</a:t>
            </a:r>
            <a:r>
              <a:rPr lang="en-GB" altLang="it-IT" sz="2400" dirty="0">
                <a:latin typeface="Garamond"/>
              </a:rPr>
              <a:t> </a:t>
            </a:r>
            <a:r>
              <a:rPr lang="en-GB" altLang="it-IT" sz="2400" dirty="0" err="1">
                <a:latin typeface="Garamond"/>
              </a:rPr>
              <a:t>nella</a:t>
            </a:r>
            <a:r>
              <a:rPr lang="en-GB" altLang="it-IT" sz="2400" dirty="0">
                <a:latin typeface="Garamond"/>
              </a:rPr>
              <a:t> XVII </a:t>
            </a:r>
            <a:r>
              <a:rPr lang="en-GB" altLang="it-IT" sz="2400" dirty="0" err="1">
                <a:latin typeface="Garamond"/>
              </a:rPr>
              <a:t>legislatura</a:t>
            </a:r>
            <a:endParaRPr lang="en-GB" altLang="it-IT" sz="2400" dirty="0">
              <a:latin typeface="Garamond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it-IT" sz="2400" dirty="0">
                <a:latin typeface="Garamond"/>
              </a:rPr>
              <a:t>La </a:t>
            </a:r>
            <a:r>
              <a:rPr lang="en-GB" altLang="it-IT" sz="2400" dirty="0" err="1">
                <a:latin typeface="Garamond"/>
              </a:rPr>
              <a:t>conquista</a:t>
            </a:r>
            <a:r>
              <a:rPr lang="en-GB" altLang="it-IT" sz="2400" dirty="0">
                <a:latin typeface="Garamond"/>
              </a:rPr>
              <a:t> </a:t>
            </a:r>
            <a:r>
              <a:rPr lang="en-GB" altLang="it-IT" sz="2400" dirty="0" err="1">
                <a:latin typeface="Garamond"/>
              </a:rPr>
              <a:t>della</a:t>
            </a:r>
            <a:r>
              <a:rPr lang="en-GB" altLang="it-IT" sz="2400" dirty="0">
                <a:latin typeface="Garamond"/>
              </a:rPr>
              <a:t> Lega da </a:t>
            </a:r>
            <a:r>
              <a:rPr lang="en-GB" altLang="it-IT" sz="2400" dirty="0" err="1">
                <a:latin typeface="Garamond"/>
              </a:rPr>
              <a:t>parte</a:t>
            </a:r>
            <a:r>
              <a:rPr lang="en-GB" altLang="it-IT" sz="2400" dirty="0">
                <a:latin typeface="Garamond"/>
              </a:rPr>
              <a:t> di Matteo Salvini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it-IT" sz="2400" dirty="0">
                <a:latin typeface="Garamond"/>
              </a:rPr>
              <a:t>M5S </a:t>
            </a:r>
            <a:r>
              <a:rPr lang="en-GB" altLang="it-IT" sz="2400" dirty="0" err="1">
                <a:latin typeface="Garamond"/>
              </a:rPr>
              <a:t>conquista</a:t>
            </a:r>
            <a:r>
              <a:rPr lang="en-GB" altLang="it-IT" sz="2400" dirty="0">
                <a:latin typeface="Garamond"/>
              </a:rPr>
              <a:t> Roma e Torino </a:t>
            </a:r>
            <a:r>
              <a:rPr lang="en-GB" altLang="it-IT" sz="2400" dirty="0" err="1">
                <a:latin typeface="Garamond"/>
              </a:rPr>
              <a:t>nel</a:t>
            </a:r>
            <a:r>
              <a:rPr lang="en-GB" altLang="it-IT" sz="2400" dirty="0">
                <a:latin typeface="Garamond"/>
              </a:rPr>
              <a:t> 2016 (ma le </a:t>
            </a:r>
            <a:r>
              <a:rPr lang="en-GB" altLang="it-IT" sz="2400" dirty="0" err="1">
                <a:latin typeface="Garamond"/>
              </a:rPr>
              <a:t>perderà</a:t>
            </a:r>
            <a:r>
              <a:rPr lang="en-GB" altLang="it-IT" sz="2400" dirty="0">
                <a:latin typeface="Garamond"/>
              </a:rPr>
              <a:t> </a:t>
            </a:r>
            <a:r>
              <a:rPr lang="en-GB" altLang="it-IT" sz="2400" dirty="0" err="1">
                <a:latin typeface="Garamond"/>
              </a:rPr>
              <a:t>nel</a:t>
            </a:r>
            <a:r>
              <a:rPr lang="en-GB" altLang="it-IT" sz="2400" dirty="0">
                <a:latin typeface="Garamond"/>
              </a:rPr>
              <a:t> 2021)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it-IT" sz="2400" dirty="0">
                <a:latin typeface="Garamond"/>
              </a:rPr>
              <a:t> </a:t>
            </a:r>
            <a:r>
              <a:rPr lang="en-GB" altLang="it-IT" sz="2400" dirty="0" err="1">
                <a:latin typeface="Garamond"/>
              </a:rPr>
              <a:t>Nascita</a:t>
            </a:r>
            <a:r>
              <a:rPr lang="en-GB" altLang="it-IT" sz="2400" dirty="0">
                <a:latin typeface="Garamond"/>
              </a:rPr>
              <a:t> </a:t>
            </a:r>
            <a:r>
              <a:rPr lang="en-GB" altLang="it-IT" sz="2400" dirty="0" err="1">
                <a:latin typeface="Garamond"/>
              </a:rPr>
              <a:t>dei</a:t>
            </a:r>
            <a:r>
              <a:rPr lang="en-GB" altLang="it-IT" sz="2400" dirty="0">
                <a:latin typeface="Garamond"/>
              </a:rPr>
              <a:t> </a:t>
            </a:r>
            <a:r>
              <a:rPr lang="en-GB" altLang="it-IT" sz="2400" dirty="0" err="1">
                <a:latin typeface="Garamond"/>
              </a:rPr>
              <a:t>partiti</a:t>
            </a:r>
            <a:r>
              <a:rPr lang="en-GB" altLang="it-IT" sz="2400" dirty="0">
                <a:latin typeface="Garamond"/>
              </a:rPr>
              <a:t> di Calenda e Renzi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it-IT" sz="2400" dirty="0">
                <a:latin typeface="Garamond"/>
              </a:rPr>
              <a:t>Crisi </a:t>
            </a:r>
            <a:r>
              <a:rPr lang="en-GB" altLang="it-IT" sz="2400" dirty="0" err="1">
                <a:latin typeface="Garamond"/>
              </a:rPr>
              <a:t>dei</a:t>
            </a:r>
            <a:r>
              <a:rPr lang="en-GB" altLang="it-IT" sz="2400" dirty="0">
                <a:latin typeface="Garamond"/>
              </a:rPr>
              <a:t> 5 Stelle?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it-IT" sz="2400" dirty="0">
                <a:latin typeface="Garamond"/>
              </a:rPr>
              <a:t>Forte </a:t>
            </a:r>
            <a:r>
              <a:rPr lang="en-GB" altLang="it-IT" sz="2400" dirty="0" err="1">
                <a:latin typeface="Garamond"/>
              </a:rPr>
              <a:t>crescita</a:t>
            </a:r>
            <a:r>
              <a:rPr lang="en-GB" altLang="it-IT" sz="2400" dirty="0">
                <a:latin typeface="Garamond"/>
              </a:rPr>
              <a:t> di Fratelli </a:t>
            </a:r>
            <a:r>
              <a:rPr lang="en-GB" altLang="it-IT" sz="2400" dirty="0" err="1">
                <a:latin typeface="Garamond"/>
              </a:rPr>
              <a:t>d'Italia</a:t>
            </a:r>
            <a:endParaRPr lang="en-GB" altLang="it-IT" sz="2400" dirty="0">
              <a:latin typeface="Garamond"/>
            </a:endParaRPr>
          </a:p>
        </p:txBody>
      </p:sp>
      <p:pic>
        <p:nvPicPr>
          <p:cNvPr id="5" name="Picture 2" descr="Image result for personalizzazione politica">
            <a:extLst>
              <a:ext uri="{FF2B5EF4-FFF2-40B4-BE49-F238E27FC236}">
                <a16:creationId xmlns:a16="http://schemas.microsoft.com/office/drawing/2014/main" id="{006D436A-4673-084F-B118-97F707D3B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99" y="4903760"/>
            <a:ext cx="33432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093445-9430-4E3E-986D-349C4824C1B4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7B833DC4-221D-4BF7-A294-3E41C14E2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837" y="4895805"/>
            <a:ext cx="1597763" cy="20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2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1847D0A-25B8-9B48-ABE3-47571BCC81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16633"/>
            <a:ext cx="8568630" cy="576063"/>
          </a:xfrm>
        </p:spPr>
        <p:txBody>
          <a:bodyPr/>
          <a:lstStyle/>
          <a:p>
            <a:pPr algn="ctr"/>
            <a: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  <a:t>Dal 2013 al 2018: l’offerta politica</a:t>
            </a:r>
            <a:endParaRPr lang="en-GB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F85A113-0710-5B46-9A45-32E059C47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6165304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580535-6BEF-EA4A-9ECF-EB8243D0E6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836712"/>
            <a:ext cx="9036174" cy="518457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351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CE002F7-4B75-D640-B7DC-D6D2241535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88641"/>
            <a:ext cx="8568630" cy="936104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Elezioni 2013-2018: risultati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3D33ACB-3236-F94F-9FDE-3F461F553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" y="1124745"/>
            <a:ext cx="4000500" cy="42037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05FA67B-F199-FF49-B000-FD1E09240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835" y="1132186"/>
            <a:ext cx="40005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23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4537098-654E-E443-A0FB-58BABC8673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29413" y="188640"/>
            <a:ext cx="2414587" cy="648071"/>
          </a:xfrm>
        </p:spPr>
        <p:txBody>
          <a:bodyPr/>
          <a:lstStyle/>
          <a:p>
            <a:pPr algn="ctr"/>
            <a:r>
              <a:rPr lang="en-US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Indici</a:t>
            </a:r>
            <a:r>
              <a:rPr lang="en-US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di  </a:t>
            </a:r>
            <a:r>
              <a:rPr lang="en-US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Bipolarismo</a:t>
            </a:r>
            <a:endParaRPr lang="en-GB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36DA60-E857-3A45-9CA5-FBA721E02F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39725" indent="-339725" defTabSz="449263">
              <a:lnSpc>
                <a:spcPct val="101000"/>
              </a:lnSpc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b="1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299258B4-D9A8-2A4B-9811-E8955BD10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9413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9916308-22FE-2246-A159-C9E4B4488141}"/>
              </a:ext>
            </a:extLst>
          </p:cNvPr>
          <p:cNvSpPr/>
          <p:nvPr/>
        </p:nvSpPr>
        <p:spPr>
          <a:xfrm>
            <a:off x="0" y="464157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2008: Dal Bipolarismo frammentato al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Bipolarismo limitato. </a:t>
            </a:r>
            <a:r>
              <a:rPr lang="it-IT" altLang="it-IT" sz="2400" dirty="0">
                <a:latin typeface="Garamond" panose="02020404030301010803" pitchFamily="18" charset="0"/>
              </a:rPr>
              <a:t>Ma difficile processo di consolidamento </a:t>
            </a:r>
            <a:r>
              <a:rPr lang="it-IT" altLang="it-IT" sz="2400" dirty="0" err="1">
                <a:latin typeface="Garamond" panose="02020404030301010803" pitchFamily="18" charset="0"/>
              </a:rPr>
              <a:t>organizativo</a:t>
            </a:r>
            <a:r>
              <a:rPr lang="it-IT" altLang="it-IT" sz="2400" dirty="0">
                <a:latin typeface="Garamond" panose="02020404030301010803" pitchFamily="18" charset="0"/>
              </a:rPr>
              <a:t> dei partiti più grandi.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2013: Dalla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semplificazione </a:t>
            </a:r>
            <a:r>
              <a:rPr lang="it-IT" altLang="it-IT" sz="2400" dirty="0">
                <a:latin typeface="Garamond" panose="02020404030301010803" pitchFamily="18" charset="0"/>
              </a:rPr>
              <a:t>al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Tripolarismo e Mezzo.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2018: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Conferma del tripolarismo. </a:t>
            </a:r>
            <a:r>
              <a:rPr lang="it-IT" altLang="it-IT" sz="2400" dirty="0">
                <a:latin typeface="Garamond" panose="02020404030301010803" pitchFamily="18" charset="0"/>
              </a:rPr>
              <a:t>Senza centro, massima polarizzazione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Dall’alternanza al susseguirsi di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Elezioni “critiche”?</a:t>
            </a:r>
            <a:r>
              <a:rPr lang="it-IT" altLang="it-IT" sz="2400" dirty="0">
                <a:latin typeface="Garamond" panose="020204040303010108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31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C8E2EB5-32E5-014C-9CE9-30D25BF50F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44016"/>
            <a:ext cx="8424862" cy="1268859"/>
          </a:xfrm>
        </p:spPr>
        <p:txBody>
          <a:bodyPr/>
          <a:lstStyle/>
          <a:p>
            <a:pPr algn="ctr"/>
            <a:r>
              <a:rPr lang="en-US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Indice</a:t>
            </a:r>
            <a:r>
              <a:rPr lang="en-US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 di  </a:t>
            </a:r>
            <a:r>
              <a:rPr lang="en-US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volatilità</a:t>
            </a:r>
            <a:r>
              <a:rPr lang="en-US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totale</a:t>
            </a:r>
            <a:endParaRPr lang="en-GB" sz="3200" dirty="0" err="1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8B572F-578B-CD4F-805F-2AA259EF6C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194597"/>
            <a:ext cx="8820150" cy="1826691"/>
          </a:xfrm>
        </p:spPr>
        <p:txBody>
          <a:bodyPr/>
          <a:lstStyle/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Le elezioni del 2018 si confermano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critiche</a:t>
            </a:r>
            <a:r>
              <a:rPr lang="it-IT" altLang="it-IT" sz="2400" b="1" dirty="0">
                <a:latin typeface="Garamond" panose="02020404030301010803" pitchFamily="18" charset="0"/>
              </a:rPr>
              <a:t>, </a:t>
            </a:r>
            <a:r>
              <a:rPr lang="it-IT" altLang="it-IT" sz="2400" dirty="0">
                <a:latin typeface="Garamond" panose="02020404030301010803" pitchFamily="18" charset="0"/>
              </a:rPr>
              <a:t>con una volatilità totale seconda solo a 1994 e 2013. La volatilità inter-blocco si riduce, ma l’impatto rimane critico.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La curva ad U mostra che la </a:t>
            </a:r>
            <a:r>
              <a:rPr lang="it-IT" altLang="it-IT" sz="2400" i="1" dirty="0">
                <a:latin typeface="Garamond" panose="02020404030301010803" pitchFamily="18" charset="0"/>
              </a:rPr>
              <a:t>seconda repubblica </a:t>
            </a:r>
            <a:r>
              <a:rPr lang="it-IT" altLang="it-IT" sz="2400" dirty="0">
                <a:latin typeface="Garamond" panose="02020404030301010803" pitchFamily="18" charset="0"/>
              </a:rPr>
              <a:t>ha costituito una fase di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illusione bipolare </a:t>
            </a:r>
            <a:r>
              <a:rPr lang="it-IT" altLang="it-IT" sz="2400" dirty="0">
                <a:latin typeface="Garamond" panose="02020404030301010803" pitchFamily="18" charset="0"/>
              </a:rPr>
              <a:t>con un controllo sulla volatilità simile alla prima, ma i partiti non sono riusciti a consolidarsi, cedendo ad una nuova esplosione di volatilità dopo meno di venti anni.</a:t>
            </a:r>
            <a:endParaRPr lang="en-GB" altLang="it-IT" sz="2400" dirty="0">
              <a:latin typeface="Garamond" panose="02020404030301010803" pitchFamily="18" charset="0"/>
            </a:endParaRPr>
          </a:p>
        </p:txBody>
      </p:sp>
      <p:pic>
        <p:nvPicPr>
          <p:cNvPr id="5" name="Immagine 1">
            <a:extLst>
              <a:ext uri="{FF2B5EF4-FFF2-40B4-BE49-F238E27FC236}">
                <a16:creationId xmlns:a16="http://schemas.microsoft.com/office/drawing/2014/main" id="{03788900-B3BB-B249-9469-87D3FDEEB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53244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86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6" name="Picture 16" descr="https://petpassion.tbtv.net/s/user/0/284/photo/45944/full/284_45944_mario-monti-con-il-cane-empatia.jpg">
            <a:extLst>
              <a:ext uri="{FF2B5EF4-FFF2-40B4-BE49-F238E27FC236}">
                <a16:creationId xmlns:a16="http://schemas.microsoft.com/office/drawing/2014/main" id="{08C7612B-E093-F641-A0A6-79D1BFA8A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552825"/>
            <a:ext cx="37338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20" descr="http://garbo.ilcannocchiale.it/mediamanager/sys.user/18380/08mbbv.jpg">
            <a:extLst>
              <a:ext uri="{FF2B5EF4-FFF2-40B4-BE49-F238E27FC236}">
                <a16:creationId xmlns:a16="http://schemas.microsoft.com/office/drawing/2014/main" id="{5C73CEFC-75CE-824A-B55E-D84BE4478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00438"/>
            <a:ext cx="2843212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olo 1">
            <a:extLst>
              <a:ext uri="{FF2B5EF4-FFF2-40B4-BE49-F238E27FC236}">
                <a16:creationId xmlns:a16="http://schemas.microsoft.com/office/drawing/2014/main" id="{61959183-07FA-B740-8B09-6A6C05128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32363" cy="620713"/>
          </a:xfrm>
        </p:spPr>
        <p:txBody>
          <a:bodyPr/>
          <a:lstStyle/>
          <a:p>
            <a:r>
              <a:rPr lang="en-US" altLang="it-IT" sz="2800"/>
              <a:t>c’era una volta la partitocrazia ..</a:t>
            </a:r>
          </a:p>
        </p:txBody>
      </p:sp>
      <p:pic>
        <p:nvPicPr>
          <p:cNvPr id="18435" name="Picture 2" descr="http://www.termometropolitico.it/media/2012/11/renzi_matteo_leopolda01-300x225.jpg">
            <a:extLst>
              <a:ext uri="{FF2B5EF4-FFF2-40B4-BE49-F238E27FC236}">
                <a16:creationId xmlns:a16="http://schemas.microsoft.com/office/drawing/2014/main" id="{50AB68F0-0B8B-D347-AA9A-B48F180D8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AutoShape 4" descr="data:image/jpeg;base64,/9j/4AAQSkZJRgABAQAAAQABAAD/2wCEAAkGBxMTEhUTExQVFhUXGSIaGRcYGR4dHxwdHx0YGh8eIhwgHCggHxonHB0cITEhJSkrLi4uGR8zODMsNygtLiwBCgoKDg0OGxAQGywkICQ0LCwsLCwsLCwsLCwsLCwsLCwsLCwsLCwsLCwsLCwsLCwsLCwsLCwsLCwsLCwsLCwsLP/AABEIAKcBLQMBIgACEQEDEQH/xAAbAAACAwEBAQAAAAAAAAAAAAAEBQIDBgABB//EADsQAAIBAwMCBQEGBQQCAQUAAAECEQADIQQSMQVBEyJRYXGBBjKRobHBFCNC0fBScuHxM2IVByQ0gpL/xAAZAQADAQEBAAAAAAAAAAAAAAABAgMABAX/xAAjEQACAgICAwEBAQEBAAAAAAAAAQIRAyESMSJBURMEMnFh/9oADAMBAAIRAxEAPwDGaFP5a/Aoq2uRUOnnyJ8D9KMUVeDoWje6W7uRSMSKvVqR9H6iq2ip5Bx6fj2o1OpLHmEZjBn84r1oZIuJzNNMZC7UhcoOzeDcZqOr1QtLuaYkD6nAp7XYtDCvDWdPWLkjyn73oeAcjiiH64eAh/A/2pP0iNxGziq2U0lvdbcHKkA4EA8zVy3bhQnxIz2rfovRuIzFtqkENImR1uQzPxIaT6kRVi9dNtlS4pbcSFbg/HvWWddMPFjrw698Kk2s6lqC0Wgqgf6gSaGN/V5JfJEYX9vWhLOl0gcRtc1U2vEtwwz+Rg/nSLVdQuOM7hmMRH4T+eaE6Ndu7WQMdoc7h8ksfzmi748pkmN445rkzZpS0WhBA1u2NrghiWjzd8UTpdY6d2PtH7zmk+p6g287J2D1Of0ppp2DAlWYjb37H8K5ozaZXin2O9BrTcBJWMxV5NV9Ftfy8+v7CjLihQWOAOTXrY3cEzjlp0URVOo1KJG9gs8Sag/UrVu2GuOoYjcFGTEmMVjOs9T8dgcgD4xSTzRitBSZuSgiRVOysvZ+0bJaRB5mEyWHbtEGpaf7Vv8A1op+MUq/oh7NTNMFr3bQfTev6d1852N6Hj6U+tbD93acTzVYzjLpgehZ4ZrmtGmLFSoKxB4IoSzfV52MrRzB4p9AsG8Gp29Ma9v6kL/Us+k0IOrgnaD+AJ/alcooAeNLU/CFLLvUMTuYDPmgRjGSfeqtNqbjJuW5u79p+oil/aKdBpjV7YqBsTSy31fbu8RhjjjnntQDdWuElgSAcgFxAFaX9EEgcWxvrWKRAGaUPrHJbOBPA9IoYdVZog25/wDZjUgbzf12wPbP71x5M7k9FY4/oNqL9xrasAxJMRPb1qRtD61Aq5aDdMROIFVtowTlm/GajJtj0gfQD+Wn+0fpRQShNE8W0P8A6j9BRtsGYmop0i9B+hQzHr9f8zRiabxAZ5XIHbJyaAsX9pBnvH1mmGl1A38wDIPHpzXVikqJ5IkbrPYuGDIycz3o9dUl1RvHmUAwDJIkdqU6/UFgpkFoM/Tj6mqdDnUDMeUo0d5GIPzFFZa0Iomgt2kMgbhDFZIxxIIzwKqtbcSH+6DwOQSCOeTzUXCxIiBsaS2PLG/vEc0U5Ei3ILvvCj6BgKe7VmrYF1G0VWUgwTJMcYj6Zj6V5orvluI5AyCIPtV66hbiQZLT5lUZG3yuIIzgTQ2ltOz3gFYQMGM5+6T8jNJz8rQ7joYDUAlQGBhYI/Csv9q2jUWjPAB/Bq02n0xVFLqxBxv4kxMfMZrPfazQu9y14aliQQFGSSPN+gJ+lLkmmjKL9D99QVS48SQCwHriagdc38g7f/IRP/rImg9BqC1oMPvFAQJ5McGmQLyp/pjn/wBgcj8KpGdoDRmvs5qT4moUgDzEiPZv+acWILQYjeKSdC/8zggA+bK+syZ+gp41jnPNRlb2NAos9HV90AAScZ7UUtlBaXaAMHj/ALry3cuKCF4HJ+aut6fyFuAB2JOf2qd3pItxE17qly1fVVubU8IMQeJmP7VV1fr1w22XepB7Yqv7VWNltLpB8yhF9Oc/hXXfs0Ftrdu3PIYgKM5E+8VSH6PRKcY3szYvFiZYR6mo2kZp2gmPStJ4di0yqlpCxIAN3cTnvBWPyq/qun1KMtvcm9h5AsiPMB9PpR/MkZAP7174lbJtHqNqW7lu3eunczLdUHySIi4oDg/NL9R0ew9w2UW4t0CWVTvUHE8gGB896V42GzPi4aM0PU7lslkZlJEHPavNb0VrYdt4IRgrAAggkSBQCAzFLJOLDxTNHpPtXdCC2YIVdo+fU0P9nOrCzeZ2kgqRA9Zmf89aV/wpXJj/ADNUuCpo85dg4H0n+LsOC1tYO0EkgkZ/pGOZzS3QX5dTuuEEzGyBAz6UD0I3FtMYaGiACPQzPp2FMdExDTsuYBjzz7cetVTbimxXGmAfaVLzGQHZEUEmIknvA+RSuz07UDG1k3QPNiZMQf1rUWb8swIuDdcUTunAzI9BIANE9ZuNuDZAyw2kGfkcitKEW7sKWjEpobjOEgSe/bv3+lQudOuyZiAY+tOLTHx5O8AYJPHoDXupa4SMg4zjjn+9ScVYaVC7T9GvCWjj7sjk0ys9P2RMme/afSKIsG4ygs0ewHHtSu49xr+2TCgn0j0plFLoAVvGwvt5MD3zFD63UC1t3d+3xUtRZueVVbETwP3qo2G/qdj6YH9qEtGQPprX8pN3GwZ+YH6046b025dyg3G3z9faq+h6cXtOtpzHkAEHMxgx7Grug9Vu2NyXb+zYduV3SBwcHNPHAnFMZZWivWqbYKBSzMZiOPWp2Eukgiz97mZkH49KtvdfLlm/iJWYkALj6+9LtR1lpJVm8sSxzNGMYQM8kphl5HUCUQZg+YAT7E/pUAHV9wsqSBuLb/uif9IzWkt/aeybOy4pYd1CoB8gf81nruvti6SlttvfImPnH4UWosCbsNS+94Npytq2hUruDHIOfL7T8VqOg9OtrdW/euM7KPIsYBIgsI9q+bvrS10kSLY4YRI+R81b/FPuEOQkAeUkAAf9zSLIumM030fUbOn0di894Btzzg8CcGAeJqsfazTQWCxJ2kmP6cduwr5wiC9dtWwXIZtpZm3RmJA71T1KwqXntqCAjFSJOSpInPE4P1oSdPQijfbNvrOu279p721QLI8oDEFsgfkD6Vntf1pLqhfDYEHDBsgwRgjPc0vv2h4am32SWDHlt3A/Kp6jQlbTMZDqQSBxtMiPdhINGWNcrKxnJKkWJrERwoO5FAEiRIHPORT8/aayyC34exV+6RJjBkz/AH5msjvypGSeW+cfhV9q+FJDMZ7R7ftRjoV22O9N1LTDcPAWScvJLD39Kr6n1BJCLjAM5OCOfr6Ut1V4M+9JRCJ2zMRg+mZoe9dO7HHB+laTSVWY1/TftFoktPZ8MnePMzTmOOBj6Ur6hrwLj27JdEPKDiNsnnnFJA42F1KyH+6e6gAifaQRXG47OXOSxzA7n/IpGqQYt2F9Vvm8ltI2xBEkZHH0zU9VcIVTugMQoETE+lBuS0nbEeuM81Dqt8EJDhApkknAkZxVI1ToGS2Q6vf2W7dwkszMRnsBGZn/ACKi3U5YHlhBDEmQCZGfzqrr9lmSwuBtUmZHmXcRuPvI/Cut6IgqgKsr2l80jzSCD+A4+KV8hVRoun6i+9m46sJMc8mPQ9gYpLY6621tobB3bt39RhT2ngCium6i7bQlSMNG3BxEg8Un6hpHhztbzNu2rxJ4+APSnydBixldIe0ZJHiXVYnnIUnvUrHR0abgDQOZGOYrzQadBoZubg4uSg9SfLB+h/Kq3vOMTjspB5mDP5fjU2m6djxaRXqOmkFyB5W8u4gwCCCdp4n+9HdINu3AZt0CDHJEyfrRb9SAtgKpYgRugAADOFiInEzNJiQxgeWBHMfpQcFF2gcl8Govgh9qhlzuG5V3NJ4B/pjuanb1A8ysAFUgAhsH1I9pxjmlZZkQgMSjewOSD3Ix8TV1+2iM6XN7bRiNoh4ETjKjNU9Aovt30xJKhpIz85P4Vct9XOXZVJAlRMY/0j/M0o2gKNueZx6+n0o/pnTb1wShUBn2gyRmJOY4gfjSOFvQedKijUWgcl98xnOPYj1FEabT2nByyFRB5Mmuv/ZrUyzbVVQcEvz7wKO6/pWC21GzaqwGDeae/GOPeh+Mn06oznFehVf6e1u0rkyHmAGkiDyQOM0CmnLLkkbjiJmKIYvhSGgdv0xXqXyMgMqg/dPcD+9OtCaO8Pau47oPlAgzQ97TQSGYg+hwauvatzAkiB6GJOf+PpVTa1+xH1Wf1oTWjIH6RqBut7TtIUR+Gc0brbsmbu0mADAgn72DHMetJ9CG2AH7pAzExIgZ7Z7UYsBfPMg85xPGKSMnVDcS6wJJS1ABWRwJnHHY1MQoI8sgAMPWeDmo66yqAuGUTxBypgyoxIqek4driyIEY5xPPrnimSMddPK8gQGPvj+/avSvmABAgEmeARx9eKGvFdglWQAboIIIbIGZgGAD9a4bSEJO0sgbJ8piZMe8UP8AozYQq7iCGEkycnEnvOIM/Srrtnw3CmIywHOQRIPz2oT+JQrOIZhAAgCDM8ZE/vV9y294MZBUMQqyRJAEms51sWidi4FaQQrHKgdp+swAY+lM+na23blbg3lmPn2AnzAe8jvShiLbAMuAO3aRyOwiY+ldeMK2QUBC7SSp4yQQOBzM96KyeVmqkX6e41rzITCnBYYEkYINWX9ZdiDG0iT9M4PcYOKX3rsplto4AGYjI9CZ9aKOACwkkQNzDytzKiT7n8aPJrobVk7dtyrnG22AS8/0kA8QeDAquwiFS5cSWAUbgZU8nFMfsVcXxrjbgf5cH0wykQPian1roQt7r9j/AMT/AHhzsJkGV9CCYI4p6fHkhOW6FVyADC+wUSfrPz2qu1emSQBMlh2JxPPHb8K5LuzGdpVeDkjcO3bnmpsiYuHc4HYx5uQT/uyOcVJsfRFwWUEKPOQBPZcyT7gn8qKXygbJg+8bgP8ASfWcR71TcdnFsCF8x4GSIDRP+qKrsTtgA/08kiTmIB4xk0qCF6C2912Xb5lQsc9xET8zE/PpTG/oNJeQgPcE7pEjBxjK1f0GbbsCPNcMTz5FGc/7zAqvqiXl1QSVZLhnzoGhOGiIOPrXVjxvgQlJ2edb+zll7Wnti8yqtuATEsNzGTPzS+79nVVRtvk7YiFBjaCQMNAmTWp6hae8ts2dMty2uADc2EKI2kDg/jSzTXL4bZc0V2yGIAZjvEgH/TgDJ70fFaa2BKTFjdL/APu7trcqbYIkTPlTt9as6h9jGfi8gG6YO70iO/vXv2luW7et8RnaSqMQqgx5QCCZkHA7U0XqumeJuA/7lZf1EVsUIu1IRSkJ36X4dlNPhn8RYwY80xJIxx3oG/cMshY7xmJJgkfkYA/Cmd/qCnVWUt5BYERkGAxMzwRAIo+5YGEKbyqkhgYdQrEAMxMNicEUJRT1EqpV2ZfSL5k2sSIO4ZEmRiD6DP1qLmJE52yA3GMCY/TvWks9DW45Be6NwBK7FaAQCfNuHYgUS3Q9OoLC3cdEkb3YAAjnyKQCJxz2OKm8M2NyiZtCdyhAXxhT3wPT+1N+pa4MHttaKOAskx7Fp9GgfnT/AE2m2o20kTc2AiBjcB2+TWX6zdU6m8SAQbhXGe5H3TyTA7iqNfnESPkwZlIQqxA3GVY9sQePUfNXL1a4sFTsRFChQwifeBgs2c0G92QPIo3QFWSIyZie5+atc7Ao3RmYic5gwBmBUeVdFGkzy11PUEwt1uZjAB9uK91utvXoDHP9I7SSvYccc1LoemZrlkNJjDSvAGROY9Pxq+81o3Lz71EMLdsAT5FgPJ4yZIE96opNq7EdLsWm6xJEhieMzkYJY9h+NUh4G6efSSCf8NG6HTKAzFVR2BUGIj35zIAHpk0HdtkKMgKMCIn3qTTMt6PTeLKCDgensY/CqL0cg5PIHAqbWpG5fFJCwogFQf7x6TQ6WmJjckgCd3M59qMnoJT0+4AqeY7X5Cn0Hf0/4r1AQx2kBScbj6dqq0WocqqyYCTAAwPb1MnNEW9pe3HP9RYYH/NSTQ5NW3uA3mUMJzlpMc/6qOug2WYNO9vIIMgDGZ+KEF4L5bo3AywZZBkYGe49q6wbgJAhrayxgbwJkxPqPyqnrsBPxjdxMluXdjnbMBu0wOKtdFCIywNq7fNAGZB/HtQtuygtyjNLHdE4BH0rtbd3AO6SPuHZkgDO4ZxyeaVS+hcfYRfSQV3IRbXAOAfSPTuPc1BLbt4g3QRBK8cxJjsREyOYq8+VA6lm3CEZ+VIkwYxnt2pTcLk79p/0naTk/rmg1YXIN1ElGYEtGJnkcg/EV5pL7EMq53LJDZ78r8/tUkPlcsYGwKPUHIgg9zUbmt2JbPLBSCSBxxtxnHrRVWbZcpQgMWggtCtJA9APoZ+ld/8AHho33JuCNscRz+mKX6bXqvhiPMDEnzSDjMnMCYppNtWAVmggspKgywxA7hROQa3iwXs96BfW1qHaT911X/8AnH/E963entC3ZjbuTZBU/wBQOT+tYDSEszG7IRYBb7sEMCBPxX01rW5CimQ0AEf6YH7V0YWpKkTmvZ891vSgdRcWyWaWCAA+ZdwUhT/6D19qpe0wW6kr5fLI+7A/UkH8q86jqv595tyoFZgGIEOAwAUtzmJntigdcyC1bNvewM7jM59D7xUZtNukGEX2FX12gkttU/dWDKkiN2P096nptO11AoEywG/E7oxGZ2DBNBfxVvAyyAywIzJic80Z0918+2FsrlDmQT6GeY70E0mh2bK6gtudvAQBQfUGZ9hJJ+tIxrL2pZbrAi2j+RisQSApXngzz8VoVsI1uWbcpABPBfA78xVWvt+I+msJ5FE3WjsEwgI9Cx/KuueN1aZG0N+hWnVGtzJQ8+uBTJ7zqOJ+tYzq2ue0xIDEq67hbaBleTEGB+tI7v2k1lqbhus6Axkgj449xSvLFPYrhJ7Q4+2i2fEY3NoOwMpz7eUke+fpWTusSdu5Qg/qAOBMd/Wnv2j1H8SbFxSpwdwJjjAwOe/4ik4uqbl3O1dgKqBIAgCO3HrUJuLZbHFpBH2UtzrlZidqByATmFSJ/wCa21rWqS0W1DNg+bkn1xxnmsh9m9R5y9xiQltt8gQC20AAnnHvWvt3tK53C/aUuQYLLmPuiJ+ldH81RQmTbPC9sbyqwbflIFwicj6kcZq65ftq+zw1Zo3eUkjkknOOxM/FR1Oo00ru1NkFTjKCOMevbg138VpGb/8AItlipBO8ZUgA+3arOV+ybYy0TTyoGBcj3Yk/jgmvnb23u3CVlm3G54ajIO5vNP8Ap4P7VttR1WyEdrd62zG2doDDO0ECPqayOhskWFawpZ1ZS4ZuQVIABPp3HGahlqSopDQB1HcDuuieTghgARE++Yir9JbYjDPCgZcQciAPiKov6YOWsbVYWzkiCZgE55gExFBXboJgPG1QIz/Tj8q5a4otQy1eruIx2nyjLYk7TAODwCYNC6ja9uAjqIJDcg++O88z61f0Yq7FZLBVO45LAeWccQeR3qNzSiEtb2A3EBjxIAMFeZmJNazNb0V6Cyp4LB4CAiAozBnd+3rXtxrYl1XMmSuYPEQo9QasN1H3IAfEBgbQYkHJ/wBsZ9aGQEkOHEklQVBIWDkkenvTN0ZJIkiCETcCzTBE5Jzj0Papa3TFG2sDugbs/WJ7x60y6O6I73AiAgEKVnJJzE98Ur1mqN9iwcADiCPxM1m1xtiSxyfTSFOm3EIE2nyhSWMAH5OKY+HA2AbgBxu/qxJFCfxamwiSOPu/vFEadBb2uVUjuO9SiOy3piGXkLbBEjfyeeK63YvgFnwXXxFOOI9u9LddeGzeAd9xiSSICiZhfn9q90thnhCTbYmZLE4jiOwoqSBTLNRdLLKA7AI7fe+KkLOdyAqoKh888Tj05oZrzWn2qdgB7d57yaJvoFJfztbJkSefwNAe/oTc06qbgtsuQGCk5WSREzzgH6ioHUm2uf5dwNjidsDOO5zzXqaoLbJYFHYxt2wCnI7ZPvNR0otNvLAFm4knyj0+f70U9CpWRttuW7JUhiAN5nGR6TNQ6dorjC6GBdkUAHcPL7+4ih2QF4Qg9qtugtaFu0BvAZ3IwQs8E95x5fii1qzbugcaYSQ/39wiM4H3p7U2Nhbj+GICgnaxmQOfSTP70ImmFy0GRfMrQFBAMRnd6n0qGo1viMLS3iQCBb3YicEExNLro1EtRqDhdwUbiSWOFjE95/5rc9B+1qNbCXSRcQZwSD3BkCJPpWF1PR3S5bUEEXJUe/4jjihtNee0xRtwKk4ODMEZkehp4ZHB6BJckMtDbFwstzaC5Pm5jJMx60X0jSsqvv8ADewrQZwXgTgDjnv8UJql8RDqVhApiIyYgE+lU2NUXOGOwHP+2ZIj15oOX0aMb0F3NGwNu2FW5buedSDHl7kkZBAwfiieiXGuFUHlLGE3LIMnbn1A5qzqN+0bq2rbMqEbRIEpMk+0EYoPqfUmW5bdDItnaDGIx9OwppNKSQvd0b7WsiBdxVUSBubERGY4kmrdNdVt93/V5V/2rP6tNfPeq3L+pK7xFqRkkDkwDHp3ohetX18NSWUSx3KwIZJMCDI7V1fvBMlxfoffaUsbfiWxLqwLxyVAIn39KSNrDc0iWNqESWICyd2cn6wKdfZLWfxNty53PacgtxIPBgY4xSrX2bOmvFVACMpKmTuUsMAZOA360mWKlFTXTDGVaANCxSwrMpIViC3cKQGB+JkV1nVW/Cu3GwSYXAyJAj1mCanqbptrdDOWJ2wo4AhlA9B2pemkC7GR1ZTnYx4j3+RXJKvR083VDFrtk23t22IDBJJOJJz+EA0MNMVUeJtfb87YHAB9MyaMl7i3DCGRLQw3bZE7QRztByak1hNtu9p2e5bZ9qi4OCAAQfUj96bjIm2l2LtXZtm4CzlhzCxjmOOFohJi4ituhJBAndPIMcCgdDs8S4jAhm7jhTMmKvuTZZVVgfEwTHEc4780Ld6CkqDb1hNwugrs2BPDEDES231nE1Ta1GxSR5CFxJy0nyH5Fe39PbCsglti5YwSJPI9/au0tvTeDFxGe+DglmgiYjYMfd/Oi2wJA4V1uIRksJ5iTx2yTXmnsP4u4DAB8TIkCcme/wCtX6VBcm3btqrI58zmPUAeuD+lUaXTMR4Ju7W3MWgTOTmRk/8ANI2xr+hWrJtkkt5CQu/bLcifcVO6lvduYjzDuJLDiQOzEelBJcNxraiF2yGY9+0+/rXmvTcTtl2kqHAAAMmIPA9frWe9AugjTqoug2yVMgkFYwe0njsR81Xc0+ZZ9kltxGfNuxj0IqF/UJ67mgbg3qvpQpvi5cLkKLZIJE5P0pkvoG/gbdtqwAS6JUmCTAMdwIkUuuNcxI2wojHIyZ/OjNYoRSbZADGIHMETBoW3fudyPk/9Uz2gFHTrts2mD4cDytOY9I9KsuaoEqJlcSPT1FV6TS79gIVVAEucSPmtt07rWlX+TatWESPObh3T6mdsmkhFS1dDKfH0ZfW3FRdm3yHzCT6+g7UBadpUxmR3/wAxTrW9OS9ddNK6tZUABrk4bvt7kehozU9LuXdvmChV24zPufb2o/nL0jKVuxJ1I24ckq7nAg/d96n0lrQAa4RtUQEP9XJ/Cjb/ANmHYAbwc5kR8x9JpHqLY/8AEFEgwDEH8DQ8oqmga9DNNduuW2IxJJHMYMD3qjqIM+IFME8UDeuEFcQV4NN+m3BfJVn2KokkDJzxQNG0KrutJCrtBA+7603W8qWBsKpeGCSoMkHdE9zxPwKUPe8MsAO8iefamuitWbd5LjjxFQKxQlskkbogg4yf1pkgOzmMKpZdj3IcxI3MJgz2EziuPUrYW4No3uZJC5xHeMZzUOu66x4huaYMLbjKGfKQc/jzSq2qm2bhubru8AW+5B5NBpoydhehUHz3LtwFT/KkEqW5ILcDtV9iydTeBd43cwBIAHPvV5VWK2bf3XyVPrE8kc0MvRrxui3bGf8AVMCO/m+KMZRW2M02Wnbbvm0W8SymYjmROR880It50VlQkqxOIgEf3pt1rSqNzogUWoVxtgEe5HfE/Wkl9vEO8LtR3O0DjESB+NJGcX0Zl7WQbe4uVc52xyJ9at/+RlPCCZLTmCDnivNS7h107BcEKrc84+e9RNtrN8gQWQyD/SabS2zR+INOoe+wJKo+Au3jy4AI9hx9al1e2ENp1tkaeYIMkT35yB8UPp2UljcQg3JZXEiCPTtz71TqOpu1rwXiOx+s/jNFeRN6Zbo9T/MNuw5tJcczHZY9+e9H6vp9qylm4w3m4kRzlGKyIMgnn8aW9P0CG14jMQd0KAQO34zP0qPTB5i8k7Afpn/DR67DWyXULNslhZLEkgBTPHyfT3q09OVdignjzgyCMgkgfE4oHVXWa5IOR3HeKbr1GWVjjH1/GhVjL6e6/pm3xVtQwZhsOWfbGBgY9TRfTOp2jo2sM3hXEMr2JYAZ45ORRGvvWbDWz4oN9o3WwMKhzn3mBPzSTqmqS411UVf5kZA4K+nzVF4OhXUinQbkFy4qgkchuYb/AAmufXIWUlZiBPsP8zRF7p2y0NpJdgGccxtXJBn8qC6o3h+Qggzj05yRSOVBJ9TvbnL25CGOBAJFT0rsrqyupdgT+/f8KVjWMAVnynMVOxd2+YAEn1Ex3x70teg2OtNbKCGRg8FiIJJOSTicVHSswZLhVdxEHOIPf/divV655wY8oEGO/wDhrzTP4toszC34RkQOT6R6VnowYxhfCbnmfmlIa4JSCJPA/wA9aNTpGqbTPrIHhr5jLDcRgSB6e3NX6C8lxFUkBuSFw0/MR6UzpKxVIH6NprZuXPF3ArHMSPU5og2Bfc/dJGAFMQs4yR96M0svdPYkvvLSYJPPpV+pARA1skNOc8/SKVMzdsZ6v7M2ENtv4r+W2GBHmDR2jtPqMVnet3WsXTbtuWQHDRE006TdDL/MO4g4+K7qFpdUFZAVCyPvAA+4EHHvVG4uOgJMT9H1rC4kgkARHrjFd1K4GckrtP4Uz04c2kK7VbyhTgHgjsMyast6Z2V9/mJ4eRjn29agk+qKUwDpDeVyv3sCO3zJrSafWWfKrMCwHrFK7zbQrbABMHIEyuMxjOZqOtsMwZVAMMoAJH+kSPXkziqRnKO1sFWPbj2FG4kD/wDb/mspqdSHvkrt2sRkj07z8UY2kXZi2VcCJkQWBzg88Gr/AOH2mDayU4hcEQC05/CjKbn2jKHEV9TCFwEAAmJ+vNXHpZW4wG3ZBl+0e/vTAacHmyDIHYHMT7ds/WrdasW2VUILCYxyP2j9q0U6DRkzqTvBbzZH4Dt+FPuijF67bSE4G5sjuQJMmiR06ywyntMHOBnHHmxQvRrdwo6W4gZM8kmcCB7Vo2mxWvQE17ysV8u44EYPr/3VlzZp7i3FO9fTE5HrEUL1KwyZZCp9DXr9J2or3WgtkIMkAiQT/apuT/yGh19mrdlzcZ5B5UKY2zOJPP0pppeg3msvfLBQAWAMywE8duB61neh2TvhiQhGSPY/linC6h7wezbNzZO1lkxim4JrZWGZx/yNNMlq7a8t3dMA+XM8ZXvjAofqvgW9OGsbXI3BCR91z5ScjDUq0/U7NtTZbyQQA6rJZcwWjuJPA7Ut6nbbTtCMSpJKn19/mIqP48XaFnK2edT1Ie3pzAW4obxGH9UEbf3oO7qBvZlBEzmc5r1boYoGiS2ewzin8IrHeoLWwPINpAPGCMH1+tVk/YsYuidvTxaXe24kTA/pkDnjNLusaJbVsEglmwGnCmZII7yP0pomsts2CQG7N6+0A4obXnxUaygZ2DBoUSQBz+ePrTLrQGq7FiO62Q4tsv8ASLkYaSZ+kV2mwoUQN4M8EkevOO+MUxu6tjaFiCvlggiIgSf0qGmJfRuQPuMiL6zmfyYVuLpI17B7PSrrMwRQUQffJA7fPPsKB/iYVUAberHJOIPaPWe9X2OqPbBUz/nrVDagE7mAOZjifwrI3Q909hbbm+t03GKxcleCSAI9u1B9V0zPsuqMuSgH9TFe4HcZAmqh1a0J22QARETz3g5yJitLe6uqNZuLbtgi2RgR5X24GMRB/Gmju9it0Z+1pXa46X227Enlee2RI+ala1q6l7YdYRFkjMExBPss5r19LatW8yXbKswMST27EDuczWn+z1/+AJ8putdOXAABj+kZOJz2peNvTG6VmO12itB3MwuNsAnvnv2GZqK3F8LwlEy+7cRwJGT9MUZrrDnV3VVSu4mVjIBOZHx9KH1Kfw7zaDMrLt9TIycR8UrjxNYb0/UKTDW7ZBJ2hV8sT2/Cgr5SzcOAefKe01ZpVugByds5grRt8pcWIDMR3An+4q/NcUqJRi+TdjJTeu6Y2bZ3KACqbhEjzAQfQ5ie1ZdL0XQ5wwJDL+/zVmi1QAClZjPuDz2qGj0ZYvdcjarAGe+4mOPg5pJU1oamP9MVIMFYIOJpPbsW2ZgxYtxzEEcx60T1HTMiPd0wUW0jes7ipPBg5ANL+hK927iJ7seBPxSxj6+m1FWFaewu47Q5X13ASPgirlIT/wAYZh6eh9MUZ1fpQsoG3yC0E7YAxjv60t0mmu58JlPE9o9Oa6cuNY/EjGUpbEmlvOgDSdoxV7dVaABj9690+mZ7O0EAAyB6yJoL+HIMNiuHo67fQ00/VQLZB+/MgnIH40d1FioDK7Fo8xgASeSKz97RsomMetcb7EZJrOTRg4X7jQC5yeZ4nE0TeuXBd8MXCwCzPBI/ztQVs8VC7qGS5vBnH5elTwze7Hyx6C7uuuTtG4d+SK2GnfTWE8S85veKALSKJ+ecTOJ9qw1zXFwO1FdP8zqzHyWgW+B/2a7oSj20c0k+kE9fN3xj4Hiosf8Aj3THc5jI7xR2h6de09m3fubER4gTLtMkEDsIzV+hu+LdF2RC8T3wRH50XrtUDZteLAexMenB4HecCiock5Adp0KDafXXFsqR3Ysx4A/el1h2s33XUAyvkE9o49cRU9TrVXz2/Lc7FcR68Ut1V0uZySTJ+TzUNcR2qdjbSdSRbsqAB7d/8FWdT3geIlySTMKYI+BS37PaLxNTbRsAmT8DJH5VpOvWF0moW7bIJaWVWE7OPfIzgU8YylC/SFupGW1F8759FFWDUNcIDHH+Ci+raa0LFtwW8Usdx7NOfoRS7QX9lxHInawMfFLpDUFWenS7qoLEDg4I4zH7e9R0Fy7b3PbB4IOAYHrH711rqri8zqILwIP5U4vKNPdRgxafK4I9s/nSNjpUZv8AiMcmvof/ANPdOiwypFwp52JztYyIE+wr59rFUMdoAHoOImB+VFdLYbvEuEwg8pn+rsPjn8KKexTSfbnWRrWbB2oEz6EH8814iBemhlwWuAz6+YAfktA9VRb0kPLqJDEjJ7L7mKK6xqQOnosiVa3jvgT+tXxu7sVqmZrXFi53/e+Ipl0Doq3t3iMyqBiOZ+tUa7xHNt7qFEJBDRyD7/HaiNFr3RW2pKzMzx8+tSS5Kx+nQt6ho/CuMmWA4PE1rbH2cfU2BdYqhAACkE4juZwfpSjSXPNvdgJDHPcwRA96u6XcvMXdHAYmCCe3YCcU0FFbl0LLekd120ALO+N6rtZVPlwcH0BjmOaJa5ctm1dZlhWG4bcxxPocYn3pLc1L7mDZP41G/wBRD21Qk/8AsPYRGaE2uXiGPWzQ9R6krXTc3AOQF5zAkgD15pLqNW9kbkFweISRcdSOY+7ODgc0b0HSht1xjmIUEfn+1T1Qa7bNmD7fI4qrhKlP6InfiLU60fD2HJ7k5nM0UbjXEuahRlQE2DJ7Atj549qz50rjlSPkRxj8KfdI0121a8UECcwfT196513sf0U9G1HhuHM5wDxRL3bTXyzSVOWzyYjt9KH65rvECACGGTHGaA09ok/zCVX2Ek/H/NM3Wwf+DjS662LbWth33QVe5u4X0Aj2HJqjoTC1bdZIuO0LjsveTgTmtHo9Rphb2KmwERLDJ+WFKb+rDWGQRgEif6SMmlxf0ufqqGlipW2V6rqdywCNwvW27XBke2MGmPQNbb8LdaS2hZiXBzntzwPisa5JCy4YkTA7ex96N0vW3tSABFW/eT09k3jTFul1TCQDANdqdUDgfWg612g0dizbBKb7hAncMA+wrkSbZZMX2LqNZlvgD4pYok4qevYbzAgeg4FMOj9Me6CUIx6+tGlYGDWliudQQRVt+y9skOpBoZmmpYl5srkdxPdFpg11EPBOT7d/yrT9Wu2/Ktu2EX7p+DjPqazOk1G1pHxTI6y4gIdJQnMjv7HkGutrgkQWyzTXvCRQcxn60o1mtZ2JJ5NWdRu8ehEiaAIo5JvpCxSCmeQGj24xGO/rUPHPGKu/jj4XhY2zP5zR1voo8PeXElZCwZ4nNJy0OogGk1Do4eRK5FHfaHXm7eVp3KqgDPfk/nRNnpdtLHiNu8Upu2MIjuD74zVHSeiPeVrp8tpJlj3IzA/vVuMox4/RO3Z2o0Opa2LrW4txPIwPWJmKDlLjqVSBtAKrndHJ+TTjW6lzbhoVV7jkiIj/AD1q9NMunS3qlUqGxEyVmYIPvH6UjgvTCm/ZnNQQHlRtAMhZ4pynTdUym9cRtkY3cQZzHaqDet3NQjESCQSP+veK3r3FNvbunEH5NceTP+ckiiVo+cNo2bO0hVmT6AZP5UtZuY4nFfUdP05dpDZDCCPasJ9pOiHT3PKZtnj29j/eh+6nKgVR38Ne8AXYi2BMiBHbPerdZYJ27iDuVaKs67+WqgCAoHyKXabXASrD0jtBEZ/Ku3DbkrFnVBms163La2wCYjuYECJqeitXbym3atjYPvOcAfWhgrATsMdjRWn61d8M21IVFHAxInPzXU8KT4p7YnO9jhenWPANsqHc/duDme0e09qyo1L2gwiNx7jgj2pt0jXDxk8RoQGRHb0qH2ysFb87tyv5lP5RXNPFkj/paKcovaFLI7Ibn4mhtFY3XFUzBOaZWOoBbewrPP51TaRmHlgbfNnEVJqzDZNEyOEQllYGR6RxXtjXjeADHvPJ9KT3Oo3GO5iciBzFUtZcKHKsFPBIgVdZnGHERw8rNDYFq4rPcIJBIMsRj2PagtQxt29iHDSMn3Pf4NKy0EEz2MHvUtfqy8RgDgelSi97GfWg/ounRi3iN5hERUNeArFQQYpYtwjipRVIv0hWktjH/wCQlPDPpzSu9eIkTg80XotDcuNFsSR9KG12huIxVxtI/wAx61OSGXQZ0LTA7rh/ogR8zn8vzozqAtGCwE59qUdL8QP5DBOPY0R1TT3mYE+b4EAfSltV0FKgDTaYhgGEkiVyKL1/UnYBSAoAiB39ye5rq6leugp2DaEr4i7xKzkeor6Hd1tu2uy2oA7ACK6urmzvxHiKtVpvFBJJwPWs7f6c8FhBAyc11dT/AMzuLBNbKNEkNJMQJ4nimuq10xmfWffFdXV05ZPjFDYorZBGU7ZHBwYmKK6qA6M0eYCTAAFdXUqNNGds2xInimz6i4wVSTt4Ga6upb8qDjSaDvtD1UsQDgqmz2+abWHR9KthJCtbgds+v1NdXV2KTcqOaXRl9Pobl28LDtlZk8xGcVsTbUWhpjLApAJ59BXV1TxLsE2YnQaW4bpRBua2ZOQOD7n2rV2+sW3ttClGBKtmc+xrq6ubJji3bRWLYpvdXfZ5br2yOAODzIkGQao12v8AG04DEs4J59uM/Wva6lywikqRo7bDNAUFuIGBGRniZml3UrCwfXbuBrq6qxkxskEognTeohSweSCIEf56SKotZOK6up4SfPkJXjQZoQWcLEn+1Ndehe7btXfNjy5iB6fSurqtPNOd8gRgl0JdZZCOVzAOJiY+lM+maLxAWH3FjdPvwIryuqUdsD7HPUrlttLtCiBBGODM1netdTV1Cru5mDx6cdq6upJPQ70QDs1mXAM4U98ftmp9E09svDicGJ4+o711dWXQqDdb0hNyBPLvmMkjjn15pl0/7N2Cnma5u7kED8or2urq/nSb2SzOir+EXTP5WYg8ExNBdeu7yCckD9a6urZYpTaNGT4CnQXoaCfina9SgZg/SvK6uRdlo9H/2Q==">
            <a:extLst>
              <a:ext uri="{FF2B5EF4-FFF2-40B4-BE49-F238E27FC236}">
                <a16:creationId xmlns:a16="http://schemas.microsoft.com/office/drawing/2014/main" id="{246D2E07-C918-2F4D-BDEC-3E18133B6F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20487" name="AutoShape 6" descr="data:image/jpeg;base64,/9j/4AAQSkZJRgABAQAAAQABAAD/2wCEAAkGBxMTEhUTExQVFhUXGSIaGRcYGR4dHxwdHx0YGh8eIhwgHCggHxonHB0cITEhJSkrLi4uGR8zODMsNygtLiwBCgoKDg0OGxAQGywkICQ0LCwsLCwsLCwsLCwsLCwsLCwsLCwsLCwsLCwsLCwsLCwsLCwsLCwsLCwsLCwsLCwsLP/AABEIAKcBLQMBIgACEQEDEQH/xAAbAAACAwEBAQAAAAAAAAAAAAAEBQIDBgABB//EADsQAAIBAwMCBQEGBQQCAQUAAAECEQADIQQSMQVBEyJRYXGBBjKRobHBFCNC0fBScuHxM2IVByQ0gpL/xAAZAQADAQEBAAAAAAAAAAAAAAABAgMABAX/xAAjEQACAgICAwEBAQEBAAAAAAAAAQIRAyESMSJBURMEMnFh/9oADAMBAAIRAxEAPwDGaFP5a/Aoq2uRUOnnyJ8D9KMUVeDoWje6W7uRSMSKvVqR9H6iq2ip5Bx6fj2o1OpLHmEZjBn84r1oZIuJzNNMZC7UhcoOzeDcZqOr1QtLuaYkD6nAp7XYtDCvDWdPWLkjyn73oeAcjiiH64eAh/A/2pP0iNxGziq2U0lvdbcHKkA4EA8zVy3bhQnxIz2rfovRuIzFtqkENImR1uQzPxIaT6kRVi9dNtlS4pbcSFbg/HvWWddMPFjrw698Kk2s6lqC0Wgqgf6gSaGN/V5JfJEYX9vWhLOl0gcRtc1U2vEtwwz+Rg/nSLVdQuOM7hmMRH4T+eaE6Ndu7WQMdoc7h8ksfzmi748pkmN445rkzZpS0WhBA1u2NrghiWjzd8UTpdY6d2PtH7zmk+p6g287J2D1Of0ppp2DAlWYjb37H8K5ozaZXin2O9BrTcBJWMxV5NV9Ftfy8+v7CjLihQWOAOTXrY3cEzjlp0URVOo1KJG9gs8Sag/UrVu2GuOoYjcFGTEmMVjOs9T8dgcgD4xSTzRitBSZuSgiRVOysvZ+0bJaRB5mEyWHbtEGpaf7Vv8A1op+MUq/oh7NTNMFr3bQfTev6d1852N6Hj6U+tbD93acTzVYzjLpgehZ4ZrmtGmLFSoKxB4IoSzfV52MrRzB4p9AsG8Gp29Ma9v6kL/Us+k0IOrgnaD+AJ/alcooAeNLU/CFLLvUMTuYDPmgRjGSfeqtNqbjJuW5u79p+oil/aKdBpjV7YqBsTSy31fbu8RhjjjnntQDdWuElgSAcgFxAFaX9EEgcWxvrWKRAGaUPrHJbOBPA9IoYdVZog25/wDZjUgbzf12wPbP71x5M7k9FY4/oNqL9xrasAxJMRPb1qRtD61Aq5aDdMROIFVtowTlm/GajJtj0gfQD+Wn+0fpRQShNE8W0P8A6j9BRtsGYmop0i9B+hQzHr9f8zRiabxAZ5XIHbJyaAsX9pBnvH1mmGl1A38wDIPHpzXVikqJ5IkbrPYuGDIycz3o9dUl1RvHmUAwDJIkdqU6/UFgpkFoM/Tj6mqdDnUDMeUo0d5GIPzFFZa0Iomgt2kMgbhDFZIxxIIzwKqtbcSH+6DwOQSCOeTzUXCxIiBsaS2PLG/vEc0U5Ei3ILvvCj6BgKe7VmrYF1G0VWUgwTJMcYj6Zj6V5orvluI5AyCIPtV66hbiQZLT5lUZG3yuIIzgTQ2ltOz3gFYQMGM5+6T8jNJz8rQ7joYDUAlQGBhYI/Csv9q2jUWjPAB/Bq02n0xVFLqxBxv4kxMfMZrPfazQu9y14aliQQFGSSPN+gJ+lLkmmjKL9D99QVS48SQCwHriagdc38g7f/IRP/rImg9BqC1oMPvFAQJ5McGmQLyp/pjn/wBgcj8KpGdoDRmvs5qT4moUgDzEiPZv+acWILQYjeKSdC/8zggA+bK+syZ+gp41jnPNRlb2NAos9HV90AAScZ7UUtlBaXaAMHj/ALry3cuKCF4HJ+aut6fyFuAB2JOf2qd3pItxE17qly1fVVubU8IMQeJmP7VV1fr1w22XepB7Yqv7VWNltLpB8yhF9Oc/hXXfs0Ftrdu3PIYgKM5E+8VSH6PRKcY3szYvFiZYR6mo2kZp2gmPStJ4di0yqlpCxIAN3cTnvBWPyq/qun1KMtvcm9h5AsiPMB9PpR/MkZAP7174lbJtHqNqW7lu3eunczLdUHySIi4oDg/NL9R0ew9w2UW4t0CWVTvUHE8gGB896V42GzPi4aM0PU7lslkZlJEHPavNb0VrYdt4IRgrAAggkSBQCAzFLJOLDxTNHpPtXdCC2YIVdo+fU0P9nOrCzeZ2kgqRA9Zmf89aV/wpXJj/ADNUuCpo85dg4H0n+LsOC1tYO0EkgkZ/pGOZzS3QX5dTuuEEzGyBAz6UD0I3FtMYaGiACPQzPp2FMdExDTsuYBjzz7cetVTbimxXGmAfaVLzGQHZEUEmIknvA+RSuz07UDG1k3QPNiZMQf1rUWb8swIuDdcUTunAzI9BIANE9ZuNuDZAyw2kGfkcitKEW7sKWjEpobjOEgSe/bv3+lQudOuyZiAY+tOLTHx5O8AYJPHoDXupa4SMg4zjjn+9ScVYaVC7T9GvCWjj7sjk0ys9P2RMme/afSKIsG4ygs0ewHHtSu49xr+2TCgn0j0plFLoAVvGwvt5MD3zFD63UC1t3d+3xUtRZueVVbETwP3qo2G/qdj6YH9qEtGQPprX8pN3GwZ+YH6046b025dyg3G3z9faq+h6cXtOtpzHkAEHMxgx7Grug9Vu2NyXb+zYduV3SBwcHNPHAnFMZZWivWqbYKBSzMZiOPWp2Eukgiz97mZkH49KtvdfLlm/iJWYkALj6+9LtR1lpJVm8sSxzNGMYQM8kphl5HUCUQZg+YAT7E/pUAHV9wsqSBuLb/uif9IzWkt/aeybOy4pYd1CoB8gf81nruvti6SlttvfImPnH4UWosCbsNS+94Npytq2hUruDHIOfL7T8VqOg9OtrdW/euM7KPIsYBIgsI9q+bvrS10kSLY4YRI+R81b/FPuEOQkAeUkAAf9zSLIumM030fUbOn0di894Btzzg8CcGAeJqsfazTQWCxJ2kmP6cduwr5wiC9dtWwXIZtpZm3RmJA71T1KwqXntqCAjFSJOSpInPE4P1oSdPQijfbNvrOu279p721QLI8oDEFsgfkD6Vntf1pLqhfDYEHDBsgwRgjPc0vv2h4am32SWDHlt3A/Kp6jQlbTMZDqQSBxtMiPdhINGWNcrKxnJKkWJrERwoO5FAEiRIHPORT8/aayyC34exV+6RJjBkz/AH5msjvypGSeW+cfhV9q+FJDMZ7R7ftRjoV22O9N1LTDcPAWScvJLD39Kr6n1BJCLjAM5OCOfr6Ut1V4M+9JRCJ2zMRg+mZoe9dO7HHB+laTSVWY1/TftFoktPZ8MnePMzTmOOBj6Ur6hrwLj27JdEPKDiNsnnnFJA42F1KyH+6e6gAifaQRXG47OXOSxzA7n/IpGqQYt2F9Vvm8ltI2xBEkZHH0zU9VcIVTugMQoETE+lBuS0nbEeuM81Dqt8EJDhApkknAkZxVI1ToGS2Q6vf2W7dwkszMRnsBGZn/ACKi3U5YHlhBDEmQCZGfzqrr9lmSwuBtUmZHmXcRuPvI/Cut6IgqgKsr2l80jzSCD+A4+KV8hVRoun6i+9m46sJMc8mPQ9gYpLY6621tobB3bt39RhT2ngCium6i7bQlSMNG3BxEg8Un6hpHhztbzNu2rxJ4+APSnydBixldIe0ZJHiXVYnnIUnvUrHR0abgDQOZGOYrzQadBoZubg4uSg9SfLB+h/Kq3vOMTjspB5mDP5fjU2m6djxaRXqOmkFyB5W8u4gwCCCdp4n+9HdINu3AZt0CDHJEyfrRb9SAtgKpYgRugAADOFiInEzNJiQxgeWBHMfpQcFF2gcl8Govgh9qhlzuG5V3NJ4B/pjuanb1A8ysAFUgAhsH1I9pxjmlZZkQgMSjewOSD3Ix8TV1+2iM6XN7bRiNoh4ETjKjNU9Aovt30xJKhpIz85P4Vct9XOXZVJAlRMY/0j/M0o2gKNueZx6+n0o/pnTb1wShUBn2gyRmJOY4gfjSOFvQedKijUWgcl98xnOPYj1FEabT2nByyFRB5Mmuv/ZrUyzbVVQcEvz7wKO6/pWC21GzaqwGDeae/GOPeh+Mn06oznFehVf6e1u0rkyHmAGkiDyQOM0CmnLLkkbjiJmKIYvhSGgdv0xXqXyMgMqg/dPcD+9OtCaO8Pau47oPlAgzQ97TQSGYg+hwauvatzAkiB6GJOf+PpVTa1+xH1Wf1oTWjIH6RqBut7TtIUR+Gc0brbsmbu0mADAgn72DHMetJ9CG2AH7pAzExIgZ7Z7UYsBfPMg85xPGKSMnVDcS6wJJS1ABWRwJnHHY1MQoI8sgAMPWeDmo66yqAuGUTxBypgyoxIqek4driyIEY5xPPrnimSMddPK8gQGPvj+/avSvmABAgEmeARx9eKGvFdglWQAboIIIbIGZgGAD9a4bSEJO0sgbJ8piZMe8UP8AozYQq7iCGEkycnEnvOIM/Srrtnw3CmIywHOQRIPz2oT+JQrOIZhAAgCDM8ZE/vV9y294MZBUMQqyRJAEms51sWidi4FaQQrHKgdp+swAY+lM+na23blbg3lmPn2AnzAe8jvShiLbAMuAO3aRyOwiY+ldeMK2QUBC7SSp4yQQOBzM96KyeVmqkX6e41rzITCnBYYEkYINWX9ZdiDG0iT9M4PcYOKX3rsplto4AGYjI9CZ9aKOACwkkQNzDytzKiT7n8aPJrobVk7dtyrnG22AS8/0kA8QeDAquwiFS5cSWAUbgZU8nFMfsVcXxrjbgf5cH0wykQPian1roQt7r9j/AMT/AHhzsJkGV9CCYI4p6fHkhOW6FVyADC+wUSfrPz2qu1emSQBMlh2JxPPHb8K5LuzGdpVeDkjcO3bnmpsiYuHc4HYx5uQT/uyOcVJsfRFwWUEKPOQBPZcyT7gn8qKXygbJg+8bgP8ASfWcR71TcdnFsCF8x4GSIDRP+qKrsTtgA/08kiTmIB4xk0qCF6C2912Xb5lQsc9xET8zE/PpTG/oNJeQgPcE7pEjBxjK1f0GbbsCPNcMTz5FGc/7zAqvqiXl1QSVZLhnzoGhOGiIOPrXVjxvgQlJ2edb+zll7Wnti8yqtuATEsNzGTPzS+79nVVRtvk7YiFBjaCQMNAmTWp6hae8ts2dMty2uADc2EKI2kDg/jSzTXL4bZc0V2yGIAZjvEgH/TgDJ70fFaa2BKTFjdL/APu7trcqbYIkTPlTt9as6h9jGfi8gG6YO70iO/vXv2luW7et8RnaSqMQqgx5QCCZkHA7U0XqumeJuA/7lZf1EVsUIu1IRSkJ36X4dlNPhn8RYwY80xJIxx3oG/cMshY7xmJJgkfkYA/Cmd/qCnVWUt5BYERkGAxMzwRAIo+5YGEKbyqkhgYdQrEAMxMNicEUJRT1EqpV2ZfSL5k2sSIO4ZEmRiD6DP1qLmJE52yA3GMCY/TvWks9DW45Be6NwBK7FaAQCfNuHYgUS3Q9OoLC3cdEkb3YAAjnyKQCJxz2OKm8M2NyiZtCdyhAXxhT3wPT+1N+pa4MHttaKOAskx7Fp9GgfnT/AE2m2o20kTc2AiBjcB2+TWX6zdU6m8SAQbhXGe5H3TyTA7iqNfnESPkwZlIQqxA3GVY9sQePUfNXL1a4sFTsRFChQwifeBgs2c0G92QPIo3QFWSIyZie5+atc7Ao3RmYic5gwBmBUeVdFGkzy11PUEwt1uZjAB9uK91utvXoDHP9I7SSvYccc1LoemZrlkNJjDSvAGROY9Pxq+81o3Lz71EMLdsAT5FgPJ4yZIE96opNq7EdLsWm6xJEhieMzkYJY9h+NUh4G6efSSCf8NG6HTKAzFVR2BUGIj35zIAHpk0HdtkKMgKMCIn3qTTMt6PTeLKCDgensY/CqL0cg5PIHAqbWpG5fFJCwogFQf7x6TQ6WmJjckgCd3M59qMnoJT0+4AqeY7X5Cn0Hf0/4r1AQx2kBScbj6dqq0WocqqyYCTAAwPb1MnNEW9pe3HP9RYYH/NSTQ5NW3uA3mUMJzlpMc/6qOug2WYNO9vIIMgDGZ+KEF4L5bo3AywZZBkYGe49q6wbgJAhrayxgbwJkxPqPyqnrsBPxjdxMluXdjnbMBu0wOKtdFCIywNq7fNAGZB/HtQtuygtyjNLHdE4BH0rtbd3AO6SPuHZkgDO4ZxyeaVS+hcfYRfSQV3IRbXAOAfSPTuPc1BLbt4g3QRBK8cxJjsREyOYq8+VA6lm3CEZ+VIkwYxnt2pTcLk79p/0naTk/rmg1YXIN1ElGYEtGJnkcg/EV5pL7EMq53LJDZ78r8/tUkPlcsYGwKPUHIgg9zUbmt2JbPLBSCSBxxtxnHrRVWbZcpQgMWggtCtJA9APoZ+ld/8AHho33JuCNscRz+mKX6bXqvhiPMDEnzSDjMnMCYppNtWAVmggspKgywxA7hROQa3iwXs96BfW1qHaT911X/8AnH/E963entC3ZjbuTZBU/wBQOT+tYDSEszG7IRYBb7sEMCBPxX01rW5CimQ0AEf6YH7V0YWpKkTmvZ891vSgdRcWyWaWCAA+ZdwUhT/6D19qpe0wW6kr5fLI+7A/UkH8q86jqv595tyoFZgGIEOAwAUtzmJntigdcyC1bNvewM7jM59D7xUZtNukGEX2FX12gkttU/dWDKkiN2P096nptO11AoEywG/E7oxGZ2DBNBfxVvAyyAywIzJic80Z0918+2FsrlDmQT6GeY70E0mh2bK6gtudvAQBQfUGZ9hJJ+tIxrL2pZbrAi2j+RisQSApXngzz8VoVsI1uWbcpABPBfA78xVWvt+I+msJ5FE3WjsEwgI9Cx/KuueN1aZG0N+hWnVGtzJQ8+uBTJ7zqOJ+tYzq2ue0xIDEq67hbaBleTEGB+tI7v2k1lqbhus6Axkgj449xSvLFPYrhJ7Q4+2i2fEY3NoOwMpz7eUke+fpWTusSdu5Qg/qAOBMd/Wnv2j1H8SbFxSpwdwJjjAwOe/4ik4uqbl3O1dgKqBIAgCO3HrUJuLZbHFpBH2UtzrlZidqByATmFSJ/wCa21rWqS0W1DNg+bkn1xxnmsh9m9R5y9xiQltt8gQC20AAnnHvWvt3tK53C/aUuQYLLmPuiJ+ldH81RQmTbPC9sbyqwbflIFwicj6kcZq65ftq+zw1Zo3eUkjkknOOxM/FR1Oo00ru1NkFTjKCOMevbg138VpGb/8AItlipBO8ZUgA+3arOV+ybYy0TTyoGBcj3Yk/jgmvnb23u3CVlm3G54ajIO5vNP8Ap4P7VttR1WyEdrd62zG2doDDO0ECPqayOhskWFawpZ1ZS4ZuQVIABPp3HGahlqSopDQB1HcDuuieTghgARE++Yir9JbYjDPCgZcQciAPiKov6YOWsbVYWzkiCZgE55gExFBXboJgPG1QIz/Tj8q5a4otQy1eruIx2nyjLYk7TAODwCYNC6ja9uAjqIJDcg++O88z61f0Yq7FZLBVO45LAeWccQeR3qNzSiEtb2A3EBjxIAMFeZmJNazNb0V6Cyp4LB4CAiAozBnd+3rXtxrYl1XMmSuYPEQo9QasN1H3IAfEBgbQYkHJ/wBsZ9aGQEkOHEklQVBIWDkkenvTN0ZJIkiCETcCzTBE5Jzj0Papa3TFG2sDugbs/WJ7x60y6O6I73AiAgEKVnJJzE98Ur1mqN9iwcADiCPxM1m1xtiSxyfTSFOm3EIE2nyhSWMAH5OKY+HA2AbgBxu/qxJFCfxamwiSOPu/vFEadBb2uVUjuO9SiOy3piGXkLbBEjfyeeK63YvgFnwXXxFOOI9u9LddeGzeAd9xiSSICiZhfn9q90thnhCTbYmZLE4jiOwoqSBTLNRdLLKA7AI7fe+KkLOdyAqoKh888Tj05oZrzWn2qdgB7d57yaJvoFJfztbJkSefwNAe/oTc06qbgtsuQGCk5WSREzzgH6ioHUm2uf5dwNjidsDOO5zzXqaoLbJYFHYxt2wCnI7ZPvNR0otNvLAFm4knyj0+f70U9CpWRttuW7JUhiAN5nGR6TNQ6dorjC6GBdkUAHcPL7+4ih2QF4Qg9qtugtaFu0BvAZ3IwQs8E95x5fii1qzbugcaYSQ/39wiM4H3p7U2Nhbj+GICgnaxmQOfSTP70ImmFy0GRfMrQFBAMRnd6n0qGo1viMLS3iQCBb3YicEExNLro1EtRqDhdwUbiSWOFjE95/5rc9B+1qNbCXSRcQZwSD3BkCJPpWF1PR3S5bUEEXJUe/4jjihtNee0xRtwKk4ODMEZkehp4ZHB6BJckMtDbFwstzaC5Pm5jJMx60X0jSsqvv8ADewrQZwXgTgDjnv8UJql8RDqVhApiIyYgE+lU2NUXOGOwHP+2ZIj15oOX0aMb0F3NGwNu2FW5buedSDHl7kkZBAwfiieiXGuFUHlLGE3LIMnbn1A5qzqN+0bq2rbMqEbRIEpMk+0EYoPqfUmW5bdDItnaDGIx9OwppNKSQvd0b7WsiBdxVUSBubERGY4kmrdNdVt93/V5V/2rP6tNfPeq3L+pK7xFqRkkDkwDHp3ohetX18NSWUSx3KwIZJMCDI7V1fvBMlxfoffaUsbfiWxLqwLxyVAIn39KSNrDc0iWNqESWICyd2cn6wKdfZLWfxNty53PacgtxIPBgY4xSrX2bOmvFVACMpKmTuUsMAZOA360mWKlFTXTDGVaANCxSwrMpIViC3cKQGB+JkV1nVW/Cu3GwSYXAyJAj1mCanqbptrdDOWJ2wo4AhlA9B2pemkC7GR1ZTnYx4j3+RXJKvR083VDFrtk23t22IDBJJOJJz+EA0MNMVUeJtfb87YHAB9MyaMl7i3DCGRLQw3bZE7QRztByak1hNtu9p2e5bZ9qi4OCAAQfUj96bjIm2l2LtXZtm4CzlhzCxjmOOFohJi4ituhJBAndPIMcCgdDs8S4jAhm7jhTMmKvuTZZVVgfEwTHEc4780Ld6CkqDb1hNwugrs2BPDEDES231nE1Ta1GxSR5CFxJy0nyH5Fe39PbCsglti5YwSJPI9/au0tvTeDFxGe+DglmgiYjYMfd/Oi2wJA4V1uIRksJ5iTx2yTXmnsP4u4DAB8TIkCcme/wCtX6VBcm3btqrI58zmPUAeuD+lUaXTMR4Ju7W3MWgTOTmRk/8ANI2xr+hWrJtkkt5CQu/bLcifcVO6lvduYjzDuJLDiQOzEelBJcNxraiF2yGY9+0+/rXmvTcTtl2kqHAAAMmIPA9frWe9AugjTqoug2yVMgkFYwe0njsR81Xc0+ZZ9kltxGfNuxj0IqF/UJ67mgbg3qvpQpvi5cLkKLZIJE5P0pkvoG/gbdtqwAS6JUmCTAMdwIkUuuNcxI2wojHIyZ/OjNYoRSbZADGIHMETBoW3fudyPk/9Uz2gFHTrts2mD4cDytOY9I9KsuaoEqJlcSPT1FV6TS79gIVVAEucSPmtt07rWlX+TatWESPObh3T6mdsmkhFS1dDKfH0ZfW3FRdm3yHzCT6+g7UBadpUxmR3/wAxTrW9OS9ddNK6tZUABrk4bvt7kehozU9LuXdvmChV24zPufb2o/nL0jKVuxJ1I24ckq7nAg/d96n0lrQAa4RtUQEP9XJ/Cjb/ANmHYAbwc5kR8x9JpHqLY/8AEFEgwDEH8DQ8oqmga9DNNduuW2IxJJHMYMD3qjqIM+IFME8UDeuEFcQV4NN+m3BfJVn2KokkDJzxQNG0KrutJCrtBA+7603W8qWBsKpeGCSoMkHdE9zxPwKUPe8MsAO8iefamuitWbd5LjjxFQKxQlskkbogg4yf1pkgOzmMKpZdj3IcxI3MJgz2EziuPUrYW4No3uZJC5xHeMZzUOu66x4huaYMLbjKGfKQc/jzSq2qm2bhubru8AW+5B5NBpoydhehUHz3LtwFT/KkEqW5ILcDtV9iydTeBd43cwBIAHPvV5VWK2bf3XyVPrE8kc0MvRrxui3bGf8AVMCO/m+KMZRW2M02Wnbbvm0W8SymYjmROR880It50VlQkqxOIgEf3pt1rSqNzogUWoVxtgEe5HfE/Wkl9vEO8LtR3O0DjESB+NJGcX0Zl7WQbe4uVc52xyJ9at/+RlPCCZLTmCDnivNS7h107BcEKrc84+e9RNtrN8gQWQyD/SabS2zR+INOoe+wJKo+Au3jy4AI9hx9al1e2ENp1tkaeYIMkT35yB8UPp2UljcQg3JZXEiCPTtz71TqOpu1rwXiOx+s/jNFeRN6Zbo9T/MNuw5tJcczHZY9+e9H6vp9qylm4w3m4kRzlGKyIMgnn8aW9P0CG14jMQd0KAQO34zP0qPTB5i8k7Afpn/DR67DWyXULNslhZLEkgBTPHyfT3q09OVdignjzgyCMgkgfE4oHVXWa5IOR3HeKbr1GWVjjH1/GhVjL6e6/pm3xVtQwZhsOWfbGBgY9TRfTOp2jo2sM3hXEMr2JYAZ45ORRGvvWbDWz4oN9o3WwMKhzn3mBPzSTqmqS411UVf5kZA4K+nzVF4OhXUinQbkFy4qgkchuYb/AAmufXIWUlZiBPsP8zRF7p2y0NpJdgGccxtXJBn8qC6o3h+Qggzj05yRSOVBJ9TvbnL25CGOBAJFT0rsrqyupdgT+/f8KVjWMAVnynMVOxd2+YAEn1Ex3x70teg2OtNbKCGRg8FiIJJOSTicVHSswZLhVdxEHOIPf/divV655wY8oEGO/wDhrzTP4toszC34RkQOT6R6VnowYxhfCbnmfmlIa4JSCJPA/wA9aNTpGqbTPrIHhr5jLDcRgSB6e3NX6C8lxFUkBuSFw0/MR6UzpKxVIH6NprZuXPF3ArHMSPU5og2Bfc/dJGAFMQs4yR96M0svdPYkvvLSYJPPpV+pARA1skNOc8/SKVMzdsZ6v7M2ENtv4r+W2GBHmDR2jtPqMVnet3WsXTbtuWQHDRE006TdDL/MO4g4+K7qFpdUFZAVCyPvAA+4EHHvVG4uOgJMT9H1rC4kgkARHrjFd1K4GckrtP4Uz04c2kK7VbyhTgHgjsMyast6Z2V9/mJ4eRjn29agk+qKUwDpDeVyv3sCO3zJrSafWWfKrMCwHrFK7zbQrbABMHIEyuMxjOZqOtsMwZVAMMoAJH+kSPXkziqRnKO1sFWPbj2FG4kD/wDb/mspqdSHvkrt2sRkj07z8UY2kXZi2VcCJkQWBzg88Gr/AOH2mDayU4hcEQC05/CjKbn2jKHEV9TCFwEAAmJ+vNXHpZW4wG3ZBl+0e/vTAacHmyDIHYHMT7ds/WrdasW2VUILCYxyP2j9q0U6DRkzqTvBbzZH4Dt+FPuijF67bSE4G5sjuQJMmiR06ywyntMHOBnHHmxQvRrdwo6W4gZM8kmcCB7Vo2mxWvQE17ysV8u44EYPr/3VlzZp7i3FO9fTE5HrEUL1KwyZZCp9DXr9J2or3WgtkIMkAiQT/apuT/yGh19mrdlzcZ5B5UKY2zOJPP0pppeg3msvfLBQAWAMywE8duB61neh2TvhiQhGSPY/linC6h7wezbNzZO1lkxim4JrZWGZx/yNNMlq7a8t3dMA+XM8ZXvjAofqvgW9OGsbXI3BCR91z5ScjDUq0/U7NtTZbyQQA6rJZcwWjuJPA7Ut6nbbTtCMSpJKn19/mIqP48XaFnK2edT1Ie3pzAW4obxGH9UEbf3oO7qBvZlBEzmc5r1boYoGiS2ewzin8IrHeoLWwPINpAPGCMH1+tVk/YsYuidvTxaXe24kTA/pkDnjNLusaJbVsEglmwGnCmZII7yP0pomsts2CQG7N6+0A4obXnxUaygZ2DBoUSQBz+ePrTLrQGq7FiO62Q4tsv8ASLkYaSZ+kV2mwoUQN4M8EkevOO+MUxu6tjaFiCvlggiIgSf0qGmJfRuQPuMiL6zmfyYVuLpI17B7PSrrMwRQUQffJA7fPPsKB/iYVUAberHJOIPaPWe9X2OqPbBUz/nrVDagE7mAOZjifwrI3Q909hbbm+t03GKxcleCSAI9u1B9V0zPsuqMuSgH9TFe4HcZAmqh1a0J22QARETz3g5yJitLe6uqNZuLbtgi2RgR5X24GMRB/Gmju9it0Z+1pXa46X227Enlee2RI+ala1q6l7YdYRFkjMExBPss5r19LatW8yXbKswMST27EDuczWn+z1/+AJ8putdOXAABj+kZOJz2peNvTG6VmO12itB3MwuNsAnvnv2GZqK3F8LwlEy+7cRwJGT9MUZrrDnV3VVSu4mVjIBOZHx9KH1Kfw7zaDMrLt9TIycR8UrjxNYb0/UKTDW7ZBJ2hV8sT2/Cgr5SzcOAefKe01ZpVugByds5grRt8pcWIDMR3An+4q/NcUqJRi+TdjJTeu6Y2bZ3KACqbhEjzAQfQ5ie1ZdL0XQ5wwJDL+/zVmi1QAClZjPuDz2qGj0ZYvdcjarAGe+4mOPg5pJU1oamP9MVIMFYIOJpPbsW2ZgxYtxzEEcx60T1HTMiPd0wUW0jes7ipPBg5ANL+hK927iJ7seBPxSxj6+m1FWFaewu47Q5X13ASPgirlIT/wAYZh6eh9MUZ1fpQsoG3yC0E7YAxjv60t0mmu58JlPE9o9Oa6cuNY/EjGUpbEmlvOgDSdoxV7dVaABj9690+mZ7O0EAAyB6yJoL+HIMNiuHo67fQ00/VQLZB+/MgnIH40d1FioDK7Fo8xgASeSKz97RsomMetcb7EZJrOTRg4X7jQC5yeZ4nE0TeuXBd8MXCwCzPBI/ztQVs8VC7qGS5vBnH5elTwze7Hyx6C7uuuTtG4d+SK2GnfTWE8S85veKALSKJ+ecTOJ9qw1zXFwO1FdP8zqzHyWgW+B/2a7oSj20c0k+kE9fN3xj4Hiosf8Aj3THc5jI7xR2h6de09m3fubER4gTLtMkEDsIzV+hu+LdF2RC8T3wRH50XrtUDZteLAexMenB4HecCiock5Adp0KDafXXFsqR3Ysx4A/el1h2s33XUAyvkE9o49cRU9TrVXz2/Lc7FcR68Ut1V0uZySTJ+TzUNcR2qdjbSdSRbsqAB7d/8FWdT3geIlySTMKYI+BS37PaLxNTbRsAmT8DJH5VpOvWF0moW7bIJaWVWE7OPfIzgU8YylC/SFupGW1F8759FFWDUNcIDHH+Ci+raa0LFtwW8Usdx7NOfoRS7QX9lxHInawMfFLpDUFWenS7qoLEDg4I4zH7e9R0Fy7b3PbB4IOAYHrH711rqri8zqILwIP5U4vKNPdRgxafK4I9s/nSNjpUZv8AiMcmvof/ANPdOiwypFwp52JztYyIE+wr59rFUMdoAHoOImB+VFdLYbvEuEwg8pn+rsPjn8KKexTSfbnWRrWbB2oEz6EH8814iBemhlwWuAz6+YAfktA9VRb0kPLqJDEjJ7L7mKK6xqQOnosiVa3jvgT+tXxu7sVqmZrXFi53/e+Ipl0Doq3t3iMyqBiOZ+tUa7xHNt7qFEJBDRyD7/HaiNFr3RW2pKzMzx8+tSS5Kx+nQt6ho/CuMmWA4PE1rbH2cfU2BdYqhAACkE4juZwfpSjSXPNvdgJDHPcwRA96u6XcvMXdHAYmCCe3YCcU0FFbl0LLekd120ALO+N6rtZVPlwcH0BjmOaJa5ctm1dZlhWG4bcxxPocYn3pLc1L7mDZP41G/wBRD21Qk/8AsPYRGaE2uXiGPWzQ9R6krXTc3AOQF5zAkgD15pLqNW9kbkFweISRcdSOY+7ODgc0b0HSht1xjmIUEfn+1T1Qa7bNmD7fI4qrhKlP6InfiLU60fD2HJ7k5nM0UbjXEuahRlQE2DJ7Atj549qz50rjlSPkRxj8KfdI0121a8UECcwfT196513sf0U9G1HhuHM5wDxRL3bTXyzSVOWzyYjt9KH65rvECACGGTHGaA09ok/zCVX2Ek/H/NM3Wwf+DjS662LbWth33QVe5u4X0Aj2HJqjoTC1bdZIuO0LjsveTgTmtHo9Rphb2KmwERLDJ+WFKb+rDWGQRgEif6SMmlxf0ufqqGlipW2V6rqdywCNwvW27XBke2MGmPQNbb8LdaS2hZiXBzntzwPisa5JCy4YkTA7ex96N0vW3tSABFW/eT09k3jTFul1TCQDANdqdUDgfWg612g0dizbBKb7hAncMA+wrkSbZZMX2LqNZlvgD4pYok4qevYbzAgeg4FMOj9Me6CUIx6+tGlYGDWliudQQRVt+y9skOpBoZmmpYl5srkdxPdFpg11EPBOT7d/yrT9Wu2/Ktu2EX7p+DjPqazOk1G1pHxTI6y4gIdJQnMjv7HkGutrgkQWyzTXvCRQcxn60o1mtZ2JJ5NWdRu8ehEiaAIo5JvpCxSCmeQGj24xGO/rUPHPGKu/jj4XhY2zP5zR1voo8PeXElZCwZ4nNJy0OogGk1Do4eRK5FHfaHXm7eVp3KqgDPfk/nRNnpdtLHiNu8Upu2MIjuD74zVHSeiPeVrp8tpJlj3IzA/vVuMox4/RO3Z2o0Opa2LrW4txPIwPWJmKDlLjqVSBtAKrndHJ+TTjW6lzbhoVV7jkiIj/AD1q9NMunS3qlUqGxEyVmYIPvH6UjgvTCm/ZnNQQHlRtAMhZ4pynTdUym9cRtkY3cQZzHaqDet3NQjESCQSP+veK3r3FNvbunEH5NceTP+ckiiVo+cNo2bO0hVmT6AZP5UtZuY4nFfUdP05dpDZDCCPasJ9pOiHT3PKZtnj29j/eh+6nKgVR38Ne8AXYi2BMiBHbPerdZYJ27iDuVaKs67+WqgCAoHyKXabXASrD0jtBEZ/Ku3DbkrFnVBms163La2wCYjuYECJqeitXbym3atjYPvOcAfWhgrATsMdjRWn61d8M21IVFHAxInPzXU8KT4p7YnO9jhenWPANsqHc/duDme0e09qyo1L2gwiNx7jgj2pt0jXDxk8RoQGRHb0qH2ysFb87tyv5lP5RXNPFkj/paKcovaFLI7Ibn4mhtFY3XFUzBOaZWOoBbewrPP51TaRmHlgbfNnEVJqzDZNEyOEQllYGR6RxXtjXjeADHvPJ9KT3Oo3GO5iciBzFUtZcKHKsFPBIgVdZnGHERw8rNDYFq4rPcIJBIMsRj2PagtQxt29iHDSMn3Pf4NKy0EEz2MHvUtfqy8RgDgelSi97GfWg/ounRi3iN5hERUNeArFQQYpYtwjipRVIv0hWktjH/wCQlPDPpzSu9eIkTg80XotDcuNFsSR9KG12huIxVxtI/wAx61OSGXQZ0LTA7rh/ogR8zn8vzozqAtGCwE59qUdL8QP5DBOPY0R1TT3mYE+b4EAfSltV0FKgDTaYhgGEkiVyKL1/UnYBSAoAiB39ye5rq6leugp2DaEr4i7xKzkeor6Hd1tu2uy2oA7ACK6urmzvxHiKtVpvFBJJwPWs7f6c8FhBAyc11dT/AMzuLBNbKNEkNJMQJ4nimuq10xmfWffFdXV05ZPjFDYorZBGU7ZHBwYmKK6qA6M0eYCTAAFdXUqNNGds2xInimz6i4wVSTt4Ga6upb8qDjSaDvtD1UsQDgqmz2+abWHR9KthJCtbgds+v1NdXV2KTcqOaXRl9Pobl28LDtlZk8xGcVsTbUWhpjLApAJ59BXV1TxLsE2YnQaW4bpRBua2ZOQOD7n2rV2+sW3ttClGBKtmc+xrq6ubJji3bRWLYpvdXfZ5br2yOAODzIkGQao12v8AG04DEs4J59uM/Wva6lywikqRo7bDNAUFuIGBGRniZml3UrCwfXbuBrq6qxkxskEognTeohSweSCIEf56SKotZOK6up4SfPkJXjQZoQWcLEn+1Ndehe7btXfNjy5iB6fSurqtPNOd8gRgl0JdZZCOVzAOJiY+lM+maLxAWH3FjdPvwIryuqUdsD7HPUrlttLtCiBBGODM1netdTV1Cru5mDx6cdq6upJPQ70QDs1mXAM4U98ftmp9E09svDicGJ4+o711dWXQqDdb0hNyBPLvmMkjjn15pl0/7N2Cnma5u7kED8or2urq/nSb2SzOir+EXTP5WYg8ExNBdeu7yCckD9a6urZYpTaNGT4CnQXoaCfina9SgZg/SvK6uRdlo9H/2Q==">
            <a:extLst>
              <a:ext uri="{FF2B5EF4-FFF2-40B4-BE49-F238E27FC236}">
                <a16:creationId xmlns:a16="http://schemas.microsoft.com/office/drawing/2014/main" id="{5CC080FA-65CC-A748-B6CD-331E4B825D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20488" name="AutoShape 8" descr="data:image/jpeg;base64,/9j/4AAQSkZJRgABAQAAAQABAAD/2wCEAAkGBxMTEhUTExQVFhUXGSIaGRcYGR4dHxwdHx0YGh8eIhwgHCggHxonHB0cITEhJSkrLi4uGR8zODMsNygtLiwBCgoKDg0OGxAQGywkICQ0LCwsLCwsLCwsLCwsLCwsLCwsLCwsLCwsLCwsLCwsLCwsLCwsLCwsLCwsLCwsLCwsLP/AABEIAKcBLQMBIgACEQEDEQH/xAAbAAACAwEBAQAAAAAAAAAAAAAEBQIDBgABB//EADsQAAIBAwMCBQEGBQQCAQUAAAECEQADIQQSMQVBEyJRYXGBBjKRobHBFCNC0fBScuHxM2IVByQ0gpL/xAAZAQADAQEBAAAAAAAAAAAAAAABAgMABAX/xAAjEQACAgICAwEBAQEBAAAAAAAAAQIRAyESMSJBURMEMnFh/9oADAMBAAIRAxEAPwDGaFP5a/Aoq2uRUOnnyJ8D9KMUVeDoWje6W7uRSMSKvVqR9H6iq2ip5Bx6fj2o1OpLHmEZjBn84r1oZIuJzNNMZC7UhcoOzeDcZqOr1QtLuaYkD6nAp7XYtDCvDWdPWLkjyn73oeAcjiiH64eAh/A/2pP0iNxGziq2U0lvdbcHKkA4EA8zVy3bhQnxIz2rfovRuIzFtqkENImR1uQzPxIaT6kRVi9dNtlS4pbcSFbg/HvWWddMPFjrw698Kk2s6lqC0Wgqgf6gSaGN/V5JfJEYX9vWhLOl0gcRtc1U2vEtwwz+Rg/nSLVdQuOM7hmMRH4T+eaE6Ndu7WQMdoc7h8ksfzmi748pkmN445rkzZpS0WhBA1u2NrghiWjzd8UTpdY6d2PtH7zmk+p6g287J2D1Of0ppp2DAlWYjb37H8K5ozaZXin2O9BrTcBJWMxV5NV9Ftfy8+v7CjLihQWOAOTXrY3cEzjlp0URVOo1KJG9gs8Sag/UrVu2GuOoYjcFGTEmMVjOs9T8dgcgD4xSTzRitBSZuSgiRVOysvZ+0bJaRB5mEyWHbtEGpaf7Vv8A1op+MUq/oh7NTNMFr3bQfTev6d1852N6Hj6U+tbD93acTzVYzjLpgehZ4ZrmtGmLFSoKxB4IoSzfV52MrRzB4p9AsG8Gp29Ma9v6kL/Us+k0IOrgnaD+AJ/alcooAeNLU/CFLLvUMTuYDPmgRjGSfeqtNqbjJuW5u79p+oil/aKdBpjV7YqBsTSy31fbu8RhjjjnntQDdWuElgSAcgFxAFaX9EEgcWxvrWKRAGaUPrHJbOBPA9IoYdVZog25/wDZjUgbzf12wPbP71x5M7k9FY4/oNqL9xrasAxJMRPb1qRtD61Aq5aDdMROIFVtowTlm/GajJtj0gfQD+Wn+0fpRQShNE8W0P8A6j9BRtsGYmop0i9B+hQzHr9f8zRiabxAZ5XIHbJyaAsX9pBnvH1mmGl1A38wDIPHpzXVikqJ5IkbrPYuGDIycz3o9dUl1RvHmUAwDJIkdqU6/UFgpkFoM/Tj6mqdDnUDMeUo0d5GIPzFFZa0Iomgt2kMgbhDFZIxxIIzwKqtbcSH+6DwOQSCOeTzUXCxIiBsaS2PLG/vEc0U5Ei3ILvvCj6BgKe7VmrYF1G0VWUgwTJMcYj6Zj6V5orvluI5AyCIPtV66hbiQZLT5lUZG3yuIIzgTQ2ltOz3gFYQMGM5+6T8jNJz8rQ7joYDUAlQGBhYI/Csv9q2jUWjPAB/Bq02n0xVFLqxBxv4kxMfMZrPfazQu9y14aliQQFGSSPN+gJ+lLkmmjKL9D99QVS48SQCwHriagdc38g7f/IRP/rImg9BqC1oMPvFAQJ5McGmQLyp/pjn/wBgcj8KpGdoDRmvs5qT4moUgDzEiPZv+acWILQYjeKSdC/8zggA+bK+syZ+gp41jnPNRlb2NAos9HV90AAScZ7UUtlBaXaAMHj/ALry3cuKCF4HJ+aut6fyFuAB2JOf2qd3pItxE17qly1fVVubU8IMQeJmP7VV1fr1w22XepB7Yqv7VWNltLpB8yhF9Oc/hXXfs0Ftrdu3PIYgKM5E+8VSH6PRKcY3szYvFiZYR6mo2kZp2gmPStJ4di0yqlpCxIAN3cTnvBWPyq/qun1KMtvcm9h5AsiPMB9PpR/MkZAP7174lbJtHqNqW7lu3eunczLdUHySIi4oDg/NL9R0ew9w2UW4t0CWVTvUHE8gGB896V42GzPi4aM0PU7lslkZlJEHPavNb0VrYdt4IRgrAAggkSBQCAzFLJOLDxTNHpPtXdCC2YIVdo+fU0P9nOrCzeZ2kgqRA9Zmf89aV/wpXJj/ADNUuCpo85dg4H0n+LsOC1tYO0EkgkZ/pGOZzS3QX5dTuuEEzGyBAz6UD0I3FtMYaGiACPQzPp2FMdExDTsuYBjzz7cetVTbimxXGmAfaVLzGQHZEUEmIknvA+RSuz07UDG1k3QPNiZMQf1rUWb8swIuDdcUTunAzI9BIANE9ZuNuDZAyw2kGfkcitKEW7sKWjEpobjOEgSe/bv3+lQudOuyZiAY+tOLTHx5O8AYJPHoDXupa4SMg4zjjn+9ScVYaVC7T9GvCWjj7sjk0ys9P2RMme/afSKIsG4ygs0ewHHtSu49xr+2TCgn0j0plFLoAVvGwvt5MD3zFD63UC1t3d+3xUtRZueVVbETwP3qo2G/qdj6YH9qEtGQPprX8pN3GwZ+YH6046b025dyg3G3z9faq+h6cXtOtpzHkAEHMxgx7Grug9Vu2NyXb+zYduV3SBwcHNPHAnFMZZWivWqbYKBSzMZiOPWp2Eukgiz97mZkH49KtvdfLlm/iJWYkALj6+9LtR1lpJVm8sSxzNGMYQM8kphl5HUCUQZg+YAT7E/pUAHV9wsqSBuLb/uif9IzWkt/aeybOy4pYd1CoB8gf81nruvti6SlttvfImPnH4UWosCbsNS+94Npytq2hUruDHIOfL7T8VqOg9OtrdW/euM7KPIsYBIgsI9q+bvrS10kSLY4YRI+R81b/FPuEOQkAeUkAAf9zSLIumM030fUbOn0di894Btzzg8CcGAeJqsfazTQWCxJ2kmP6cduwr5wiC9dtWwXIZtpZm3RmJA71T1KwqXntqCAjFSJOSpInPE4P1oSdPQijfbNvrOu279p721QLI8oDEFsgfkD6Vntf1pLqhfDYEHDBsgwRgjPc0vv2h4am32SWDHlt3A/Kp6jQlbTMZDqQSBxtMiPdhINGWNcrKxnJKkWJrERwoO5FAEiRIHPORT8/aayyC34exV+6RJjBkz/AH5msjvypGSeW+cfhV9q+FJDMZ7R7ftRjoV22O9N1LTDcPAWScvJLD39Kr6n1BJCLjAM5OCOfr6Ut1V4M+9JRCJ2zMRg+mZoe9dO7HHB+laTSVWY1/TftFoktPZ8MnePMzTmOOBj6Ur6hrwLj27JdEPKDiNsnnnFJA42F1KyH+6e6gAifaQRXG47OXOSxzA7n/IpGqQYt2F9Vvm8ltI2xBEkZHH0zU9VcIVTugMQoETE+lBuS0nbEeuM81Dqt8EJDhApkknAkZxVI1ToGS2Q6vf2W7dwkszMRnsBGZn/ACKi3U5YHlhBDEmQCZGfzqrr9lmSwuBtUmZHmXcRuPvI/Cut6IgqgKsr2l80jzSCD+A4+KV8hVRoun6i+9m46sJMc8mPQ9gYpLY6621tobB3bt39RhT2ngCium6i7bQlSMNG3BxEg8Un6hpHhztbzNu2rxJ4+APSnydBixldIe0ZJHiXVYnnIUnvUrHR0abgDQOZGOYrzQadBoZubg4uSg9SfLB+h/Kq3vOMTjspB5mDP5fjU2m6djxaRXqOmkFyB5W8u4gwCCCdp4n+9HdINu3AZt0CDHJEyfrRb9SAtgKpYgRugAADOFiInEzNJiQxgeWBHMfpQcFF2gcl8Govgh9qhlzuG5V3NJ4B/pjuanb1A8ysAFUgAhsH1I9pxjmlZZkQgMSjewOSD3Ix8TV1+2iM6XN7bRiNoh4ETjKjNU9Aovt30xJKhpIz85P4Vct9XOXZVJAlRMY/0j/M0o2gKNueZx6+n0o/pnTb1wShUBn2gyRmJOY4gfjSOFvQedKijUWgcl98xnOPYj1FEabT2nByyFRB5Mmuv/ZrUyzbVVQcEvz7wKO6/pWC21GzaqwGDeae/GOPeh+Mn06oznFehVf6e1u0rkyHmAGkiDyQOM0CmnLLkkbjiJmKIYvhSGgdv0xXqXyMgMqg/dPcD+9OtCaO8Pau47oPlAgzQ97TQSGYg+hwauvatzAkiB6GJOf+PpVTa1+xH1Wf1oTWjIH6RqBut7TtIUR+Gc0brbsmbu0mADAgn72DHMetJ9CG2AH7pAzExIgZ7Z7UYsBfPMg85xPGKSMnVDcS6wJJS1ABWRwJnHHY1MQoI8sgAMPWeDmo66yqAuGUTxBypgyoxIqek4driyIEY5xPPrnimSMddPK8gQGPvj+/avSvmABAgEmeARx9eKGvFdglWQAboIIIbIGZgGAD9a4bSEJO0sgbJ8piZMe8UP8AozYQq7iCGEkycnEnvOIM/Srrtnw3CmIywHOQRIPz2oT+JQrOIZhAAgCDM8ZE/vV9y294MZBUMQqyRJAEms51sWidi4FaQQrHKgdp+swAY+lM+na23blbg3lmPn2AnzAe8jvShiLbAMuAO3aRyOwiY+ldeMK2QUBC7SSp4yQQOBzM96KyeVmqkX6e41rzITCnBYYEkYINWX9ZdiDG0iT9M4PcYOKX3rsplto4AGYjI9CZ9aKOACwkkQNzDytzKiT7n8aPJrobVk7dtyrnG22AS8/0kA8QeDAquwiFS5cSWAUbgZU8nFMfsVcXxrjbgf5cH0wykQPian1roQt7r9j/AMT/AHhzsJkGV9CCYI4p6fHkhOW6FVyADC+wUSfrPz2qu1emSQBMlh2JxPPHb8K5LuzGdpVeDkjcO3bnmpsiYuHc4HYx5uQT/uyOcVJsfRFwWUEKPOQBPZcyT7gn8qKXygbJg+8bgP8ASfWcR71TcdnFsCF8x4GSIDRP+qKrsTtgA/08kiTmIB4xk0qCF6C2912Xb5lQsc9xET8zE/PpTG/oNJeQgPcE7pEjBxjK1f0GbbsCPNcMTz5FGc/7zAqvqiXl1QSVZLhnzoGhOGiIOPrXVjxvgQlJ2edb+zll7Wnti8yqtuATEsNzGTPzS+79nVVRtvk7YiFBjaCQMNAmTWp6hae8ts2dMty2uADc2EKI2kDg/jSzTXL4bZc0V2yGIAZjvEgH/TgDJ70fFaa2BKTFjdL/APu7trcqbYIkTPlTt9as6h9jGfi8gG6YO70iO/vXv2luW7et8RnaSqMQqgx5QCCZkHA7U0XqumeJuA/7lZf1EVsUIu1IRSkJ36X4dlNPhn8RYwY80xJIxx3oG/cMshY7xmJJgkfkYA/Cmd/qCnVWUt5BYERkGAxMzwRAIo+5YGEKbyqkhgYdQrEAMxMNicEUJRT1EqpV2ZfSL5k2sSIO4ZEmRiD6DP1qLmJE52yA3GMCY/TvWks9DW45Be6NwBK7FaAQCfNuHYgUS3Q9OoLC3cdEkb3YAAjnyKQCJxz2OKm8M2NyiZtCdyhAXxhT3wPT+1N+pa4MHttaKOAskx7Fp9GgfnT/AE2m2o20kTc2AiBjcB2+TWX6zdU6m8SAQbhXGe5H3TyTA7iqNfnESPkwZlIQqxA3GVY9sQePUfNXL1a4sFTsRFChQwifeBgs2c0G92QPIo3QFWSIyZie5+atc7Ao3RmYic5gwBmBUeVdFGkzy11PUEwt1uZjAB9uK91utvXoDHP9I7SSvYccc1LoemZrlkNJjDSvAGROY9Pxq+81o3Lz71EMLdsAT5FgPJ4yZIE96opNq7EdLsWm6xJEhieMzkYJY9h+NUh4G6efSSCf8NG6HTKAzFVR2BUGIj35zIAHpk0HdtkKMgKMCIn3qTTMt6PTeLKCDgensY/CqL0cg5PIHAqbWpG5fFJCwogFQf7x6TQ6WmJjckgCd3M59qMnoJT0+4AqeY7X5Cn0Hf0/4r1AQx2kBScbj6dqq0WocqqyYCTAAwPb1MnNEW9pe3HP9RYYH/NSTQ5NW3uA3mUMJzlpMc/6qOug2WYNO9vIIMgDGZ+KEF4L5bo3AywZZBkYGe49q6wbgJAhrayxgbwJkxPqPyqnrsBPxjdxMluXdjnbMBu0wOKtdFCIywNq7fNAGZB/HtQtuygtyjNLHdE4BH0rtbd3AO6SPuHZkgDO4ZxyeaVS+hcfYRfSQV3IRbXAOAfSPTuPc1BLbt4g3QRBK8cxJjsREyOYq8+VA6lm3CEZ+VIkwYxnt2pTcLk79p/0naTk/rmg1YXIN1ElGYEtGJnkcg/EV5pL7EMq53LJDZ78r8/tUkPlcsYGwKPUHIgg9zUbmt2JbPLBSCSBxxtxnHrRVWbZcpQgMWggtCtJA9APoZ+ld/8AHho33JuCNscRz+mKX6bXqvhiPMDEnzSDjMnMCYppNtWAVmggspKgywxA7hROQa3iwXs96BfW1qHaT911X/8AnH/E963entC3ZjbuTZBU/wBQOT+tYDSEszG7IRYBb7sEMCBPxX01rW5CimQ0AEf6YH7V0YWpKkTmvZ891vSgdRcWyWaWCAA+ZdwUhT/6D19qpe0wW6kr5fLI+7A/UkH8q86jqv595tyoFZgGIEOAwAUtzmJntigdcyC1bNvewM7jM59D7xUZtNukGEX2FX12gkttU/dWDKkiN2P096nptO11AoEywG/E7oxGZ2DBNBfxVvAyyAywIzJic80Z0918+2FsrlDmQT6GeY70E0mh2bK6gtudvAQBQfUGZ9hJJ+tIxrL2pZbrAi2j+RisQSApXngzz8VoVsI1uWbcpABPBfA78xVWvt+I+msJ5FE3WjsEwgI9Cx/KuueN1aZG0N+hWnVGtzJQ8+uBTJ7zqOJ+tYzq2ue0xIDEq67hbaBleTEGB+tI7v2k1lqbhus6Axkgj449xSvLFPYrhJ7Q4+2i2fEY3NoOwMpz7eUke+fpWTusSdu5Qg/qAOBMd/Wnv2j1H8SbFxSpwdwJjjAwOe/4ik4uqbl3O1dgKqBIAgCO3HrUJuLZbHFpBH2UtzrlZidqByATmFSJ/wCa21rWqS0W1DNg+bkn1xxnmsh9m9R5y9xiQltt8gQC20AAnnHvWvt3tK53C/aUuQYLLmPuiJ+ldH81RQmTbPC9sbyqwbflIFwicj6kcZq65ftq+zw1Zo3eUkjkknOOxM/FR1Oo00ru1NkFTjKCOMevbg138VpGb/8AItlipBO8ZUgA+3arOV+ybYy0TTyoGBcj3Yk/jgmvnb23u3CVlm3G54ajIO5vNP8Ap4P7VttR1WyEdrd62zG2doDDO0ECPqayOhskWFawpZ1ZS4ZuQVIABPp3HGahlqSopDQB1HcDuuieTghgARE++Yir9JbYjDPCgZcQciAPiKov6YOWsbVYWzkiCZgE55gExFBXboJgPG1QIz/Tj8q5a4otQy1eruIx2nyjLYk7TAODwCYNC6ja9uAjqIJDcg++O88z61f0Yq7FZLBVO45LAeWccQeR3qNzSiEtb2A3EBjxIAMFeZmJNazNb0V6Cyp4LB4CAiAozBnd+3rXtxrYl1XMmSuYPEQo9QasN1H3IAfEBgbQYkHJ/wBsZ9aGQEkOHEklQVBIWDkkenvTN0ZJIkiCETcCzTBE5Jzj0Papa3TFG2sDugbs/WJ7x60y6O6I73AiAgEKVnJJzE98Ur1mqN9iwcADiCPxM1m1xtiSxyfTSFOm3EIE2nyhSWMAH5OKY+HA2AbgBxu/qxJFCfxamwiSOPu/vFEadBb2uVUjuO9SiOy3piGXkLbBEjfyeeK63YvgFnwXXxFOOI9u9LddeGzeAd9xiSSICiZhfn9q90thnhCTbYmZLE4jiOwoqSBTLNRdLLKA7AI7fe+KkLOdyAqoKh888Tj05oZrzWn2qdgB7d57yaJvoFJfztbJkSefwNAe/oTc06qbgtsuQGCk5WSREzzgH6ioHUm2uf5dwNjidsDOO5zzXqaoLbJYFHYxt2wCnI7ZPvNR0otNvLAFm4knyj0+f70U9CpWRttuW7JUhiAN5nGR6TNQ6dorjC6GBdkUAHcPL7+4ih2QF4Qg9qtugtaFu0BvAZ3IwQs8E95x5fii1qzbugcaYSQ/39wiM4H3p7U2Nhbj+GICgnaxmQOfSTP70ImmFy0GRfMrQFBAMRnd6n0qGo1viMLS3iQCBb3YicEExNLro1EtRqDhdwUbiSWOFjE95/5rc9B+1qNbCXSRcQZwSD3BkCJPpWF1PR3S5bUEEXJUe/4jjihtNee0xRtwKk4ODMEZkehp4ZHB6BJckMtDbFwstzaC5Pm5jJMx60X0jSsqvv8ADewrQZwXgTgDjnv8UJql8RDqVhApiIyYgE+lU2NUXOGOwHP+2ZIj15oOX0aMb0F3NGwNu2FW5buedSDHl7kkZBAwfiieiXGuFUHlLGE3LIMnbn1A5qzqN+0bq2rbMqEbRIEpMk+0EYoPqfUmW5bdDItnaDGIx9OwppNKSQvd0b7WsiBdxVUSBubERGY4kmrdNdVt93/V5V/2rP6tNfPeq3L+pK7xFqRkkDkwDHp3ohetX18NSWUSx3KwIZJMCDI7V1fvBMlxfoffaUsbfiWxLqwLxyVAIn39KSNrDc0iWNqESWICyd2cn6wKdfZLWfxNty53PacgtxIPBgY4xSrX2bOmvFVACMpKmTuUsMAZOA360mWKlFTXTDGVaANCxSwrMpIViC3cKQGB+JkV1nVW/Cu3GwSYXAyJAj1mCanqbptrdDOWJ2wo4AhlA9B2pemkC7GR1ZTnYx4j3+RXJKvR083VDFrtk23t22IDBJJOJJz+EA0MNMVUeJtfb87YHAB9MyaMl7i3DCGRLQw3bZE7QRztByak1hNtu9p2e5bZ9qi4OCAAQfUj96bjIm2l2LtXZtm4CzlhzCxjmOOFohJi4ituhJBAndPIMcCgdDs8S4jAhm7jhTMmKvuTZZVVgfEwTHEc4780Ld6CkqDb1hNwugrs2BPDEDES231nE1Ta1GxSR5CFxJy0nyH5Fe39PbCsglti5YwSJPI9/au0tvTeDFxGe+DglmgiYjYMfd/Oi2wJA4V1uIRksJ5iTx2yTXmnsP4u4DAB8TIkCcme/wCtX6VBcm3btqrI58zmPUAeuD+lUaXTMR4Ju7W3MWgTOTmRk/8ANI2xr+hWrJtkkt5CQu/bLcifcVO6lvduYjzDuJLDiQOzEelBJcNxraiF2yGY9+0+/rXmvTcTtl2kqHAAAMmIPA9frWe9AugjTqoug2yVMgkFYwe0njsR81Xc0+ZZ9kltxGfNuxj0IqF/UJ67mgbg3qvpQpvi5cLkKLZIJE5P0pkvoG/gbdtqwAS6JUmCTAMdwIkUuuNcxI2wojHIyZ/OjNYoRSbZADGIHMETBoW3fudyPk/9Uz2gFHTrts2mD4cDytOY9I9KsuaoEqJlcSPT1FV6TS79gIVVAEucSPmtt07rWlX+TatWESPObh3T6mdsmkhFS1dDKfH0ZfW3FRdm3yHzCT6+g7UBadpUxmR3/wAxTrW9OS9ddNK6tZUABrk4bvt7kehozU9LuXdvmChV24zPufb2o/nL0jKVuxJ1I24ckq7nAg/d96n0lrQAa4RtUQEP9XJ/Cjb/ANmHYAbwc5kR8x9JpHqLY/8AEFEgwDEH8DQ8oqmga9DNNduuW2IxJJHMYMD3qjqIM+IFME8UDeuEFcQV4NN+m3BfJVn2KokkDJzxQNG0KrutJCrtBA+7603W8qWBsKpeGCSoMkHdE9zxPwKUPe8MsAO8iefamuitWbd5LjjxFQKxQlskkbogg4yf1pkgOzmMKpZdj3IcxI3MJgz2EziuPUrYW4No3uZJC5xHeMZzUOu66x4huaYMLbjKGfKQc/jzSq2qm2bhubru8AW+5B5NBpoydhehUHz3LtwFT/KkEqW5ILcDtV9iydTeBd43cwBIAHPvV5VWK2bf3XyVPrE8kc0MvRrxui3bGf8AVMCO/m+KMZRW2M02Wnbbvm0W8SymYjmROR880It50VlQkqxOIgEf3pt1rSqNzogUWoVxtgEe5HfE/Wkl9vEO8LtR3O0DjESB+NJGcX0Zl7WQbe4uVc52xyJ9at/+RlPCCZLTmCDnivNS7h107BcEKrc84+e9RNtrN8gQWQyD/SabS2zR+INOoe+wJKo+Au3jy4AI9hx9al1e2ENp1tkaeYIMkT35yB8UPp2UljcQg3JZXEiCPTtz71TqOpu1rwXiOx+s/jNFeRN6Zbo9T/MNuw5tJcczHZY9+e9H6vp9qylm4w3m4kRzlGKyIMgnn8aW9P0CG14jMQd0KAQO34zP0qPTB5i8k7Afpn/DR67DWyXULNslhZLEkgBTPHyfT3q09OVdignjzgyCMgkgfE4oHVXWa5IOR3HeKbr1GWVjjH1/GhVjL6e6/pm3xVtQwZhsOWfbGBgY9TRfTOp2jo2sM3hXEMr2JYAZ45ORRGvvWbDWz4oN9o3WwMKhzn3mBPzSTqmqS411UVf5kZA4K+nzVF4OhXUinQbkFy4qgkchuYb/AAmufXIWUlZiBPsP8zRF7p2y0NpJdgGccxtXJBn8qC6o3h+Qggzj05yRSOVBJ9TvbnL25CGOBAJFT0rsrqyupdgT+/f8KVjWMAVnynMVOxd2+YAEn1Ex3x70teg2OtNbKCGRg8FiIJJOSTicVHSswZLhVdxEHOIPf/divV655wY8oEGO/wDhrzTP4toszC34RkQOT6R6VnowYxhfCbnmfmlIa4JSCJPA/wA9aNTpGqbTPrIHhr5jLDcRgSB6e3NX6C8lxFUkBuSFw0/MR6UzpKxVIH6NprZuXPF3ArHMSPU5og2Bfc/dJGAFMQs4yR96M0svdPYkvvLSYJPPpV+pARA1skNOc8/SKVMzdsZ6v7M2ENtv4r+W2GBHmDR2jtPqMVnet3WsXTbtuWQHDRE006TdDL/MO4g4+K7qFpdUFZAVCyPvAA+4EHHvVG4uOgJMT9H1rC4kgkARHrjFd1K4GckrtP4Uz04c2kK7VbyhTgHgjsMyast6Z2V9/mJ4eRjn29agk+qKUwDpDeVyv3sCO3zJrSafWWfKrMCwHrFK7zbQrbABMHIEyuMxjOZqOtsMwZVAMMoAJH+kSPXkziqRnKO1sFWPbj2FG4kD/wDb/mspqdSHvkrt2sRkj07z8UY2kXZi2VcCJkQWBzg88Gr/AOH2mDayU4hcEQC05/CjKbn2jKHEV9TCFwEAAmJ+vNXHpZW4wG3ZBl+0e/vTAacHmyDIHYHMT7ds/WrdasW2VUILCYxyP2j9q0U6DRkzqTvBbzZH4Dt+FPuijF67bSE4G5sjuQJMmiR06ywyntMHOBnHHmxQvRrdwo6W4gZM8kmcCB7Vo2mxWvQE17ysV8u44EYPr/3VlzZp7i3FO9fTE5HrEUL1KwyZZCp9DXr9J2or3WgtkIMkAiQT/apuT/yGh19mrdlzcZ5B5UKY2zOJPP0pppeg3msvfLBQAWAMywE8duB61neh2TvhiQhGSPY/linC6h7wezbNzZO1lkxim4JrZWGZx/yNNMlq7a8t3dMA+XM8ZXvjAofqvgW9OGsbXI3BCR91z5ScjDUq0/U7NtTZbyQQA6rJZcwWjuJPA7Ut6nbbTtCMSpJKn19/mIqP48XaFnK2edT1Ie3pzAW4obxGH9UEbf3oO7qBvZlBEzmc5r1boYoGiS2ewzin8IrHeoLWwPINpAPGCMH1+tVk/YsYuidvTxaXe24kTA/pkDnjNLusaJbVsEglmwGnCmZII7yP0pomsts2CQG7N6+0A4obXnxUaygZ2DBoUSQBz+ePrTLrQGq7FiO62Q4tsv8ASLkYaSZ+kV2mwoUQN4M8EkevOO+MUxu6tjaFiCvlggiIgSf0qGmJfRuQPuMiL6zmfyYVuLpI17B7PSrrMwRQUQffJA7fPPsKB/iYVUAberHJOIPaPWe9X2OqPbBUz/nrVDagE7mAOZjifwrI3Q909hbbm+t03GKxcleCSAI9u1B9V0zPsuqMuSgH9TFe4HcZAmqh1a0J22QARETz3g5yJitLe6uqNZuLbtgi2RgR5X24GMRB/Gmju9it0Z+1pXa46X227Enlee2RI+ala1q6l7YdYRFkjMExBPss5r19LatW8yXbKswMST27EDuczWn+z1/+AJ8putdOXAABj+kZOJz2peNvTG6VmO12itB3MwuNsAnvnv2GZqK3F8LwlEy+7cRwJGT9MUZrrDnV3VVSu4mVjIBOZHx9KH1Kfw7zaDMrLt9TIycR8UrjxNYb0/UKTDW7ZBJ2hV8sT2/Cgr5SzcOAefKe01ZpVugByds5grRt8pcWIDMR3An+4q/NcUqJRi+TdjJTeu6Y2bZ3KACqbhEjzAQfQ5ie1ZdL0XQ5wwJDL+/zVmi1QAClZjPuDz2qGj0ZYvdcjarAGe+4mOPg5pJU1oamP9MVIMFYIOJpPbsW2ZgxYtxzEEcx60T1HTMiPd0wUW0jes7ipPBg5ANL+hK927iJ7seBPxSxj6+m1FWFaewu47Q5X13ASPgirlIT/wAYZh6eh9MUZ1fpQsoG3yC0E7YAxjv60t0mmu58JlPE9o9Oa6cuNY/EjGUpbEmlvOgDSdoxV7dVaABj9690+mZ7O0EAAyB6yJoL+HIMNiuHo67fQ00/VQLZB+/MgnIH40d1FioDK7Fo8xgASeSKz97RsomMetcb7EZJrOTRg4X7jQC5yeZ4nE0TeuXBd8MXCwCzPBI/ztQVs8VC7qGS5vBnH5elTwze7Hyx6C7uuuTtG4d+SK2GnfTWE8S85veKALSKJ+ecTOJ9qw1zXFwO1FdP8zqzHyWgW+B/2a7oSj20c0k+kE9fN3xj4Hiosf8Aj3THc5jI7xR2h6de09m3fubER4gTLtMkEDsIzV+hu+LdF2RC8T3wRH50XrtUDZteLAexMenB4HecCiock5Adp0KDafXXFsqR3Ysx4A/el1h2s33XUAyvkE9o49cRU9TrVXz2/Lc7FcR68Ut1V0uZySTJ+TzUNcR2qdjbSdSRbsqAB7d/8FWdT3geIlySTMKYI+BS37PaLxNTbRsAmT8DJH5VpOvWF0moW7bIJaWVWE7OPfIzgU8YylC/SFupGW1F8759FFWDUNcIDHH+Ci+raa0LFtwW8Usdx7NOfoRS7QX9lxHInawMfFLpDUFWenS7qoLEDg4I4zH7e9R0Fy7b3PbB4IOAYHrH711rqri8zqILwIP5U4vKNPdRgxafK4I9s/nSNjpUZv8AiMcmvof/ANPdOiwypFwp52JztYyIE+wr59rFUMdoAHoOImB+VFdLYbvEuEwg8pn+rsPjn8KKexTSfbnWRrWbB2oEz6EH8814iBemhlwWuAz6+YAfktA9VRb0kPLqJDEjJ7L7mKK6xqQOnosiVa3jvgT+tXxu7sVqmZrXFi53/e+Ipl0Doq3t3iMyqBiOZ+tUa7xHNt7qFEJBDRyD7/HaiNFr3RW2pKzMzx8+tSS5Kx+nQt6ho/CuMmWA4PE1rbH2cfU2BdYqhAACkE4juZwfpSjSXPNvdgJDHPcwRA96u6XcvMXdHAYmCCe3YCcU0FFbl0LLekd120ALO+N6rtZVPlwcH0BjmOaJa5ctm1dZlhWG4bcxxPocYn3pLc1L7mDZP41G/wBRD21Qk/8AsPYRGaE2uXiGPWzQ9R6krXTc3AOQF5zAkgD15pLqNW9kbkFweISRcdSOY+7ODgc0b0HSht1xjmIUEfn+1T1Qa7bNmD7fI4qrhKlP6InfiLU60fD2HJ7k5nM0UbjXEuahRlQE2DJ7Atj549qz50rjlSPkRxj8KfdI0121a8UECcwfT196513sf0U9G1HhuHM5wDxRL3bTXyzSVOWzyYjt9KH65rvECACGGTHGaA09ok/zCVX2Ek/H/NM3Wwf+DjS662LbWth33QVe5u4X0Aj2HJqjoTC1bdZIuO0LjsveTgTmtHo9Rphb2KmwERLDJ+WFKb+rDWGQRgEif6SMmlxf0ufqqGlipW2V6rqdywCNwvW27XBke2MGmPQNbb8LdaS2hZiXBzntzwPisa5JCy4YkTA7ex96N0vW3tSABFW/eT09k3jTFul1TCQDANdqdUDgfWg612g0dizbBKb7hAncMA+wrkSbZZMX2LqNZlvgD4pYok4qevYbzAgeg4FMOj9Me6CUIx6+tGlYGDWliudQQRVt+y9skOpBoZmmpYl5srkdxPdFpg11EPBOT7d/yrT9Wu2/Ktu2EX7p+DjPqazOk1G1pHxTI6y4gIdJQnMjv7HkGutrgkQWyzTXvCRQcxn60o1mtZ2JJ5NWdRu8ehEiaAIo5JvpCxSCmeQGj24xGO/rUPHPGKu/jj4XhY2zP5zR1voo8PeXElZCwZ4nNJy0OogGk1Do4eRK5FHfaHXm7eVp3KqgDPfk/nRNnpdtLHiNu8Upu2MIjuD74zVHSeiPeVrp8tpJlj3IzA/vVuMox4/RO3Z2o0Opa2LrW4txPIwPWJmKDlLjqVSBtAKrndHJ+TTjW6lzbhoVV7jkiIj/AD1q9NMunS3qlUqGxEyVmYIPvH6UjgvTCm/ZnNQQHlRtAMhZ4pynTdUym9cRtkY3cQZzHaqDet3NQjESCQSP+veK3r3FNvbunEH5NceTP+ckiiVo+cNo2bO0hVmT6AZP5UtZuY4nFfUdP05dpDZDCCPasJ9pOiHT3PKZtnj29j/eh+6nKgVR38Ne8AXYi2BMiBHbPerdZYJ27iDuVaKs67+WqgCAoHyKXabXASrD0jtBEZ/Ku3DbkrFnVBms163La2wCYjuYECJqeitXbym3atjYPvOcAfWhgrATsMdjRWn61d8M21IVFHAxInPzXU8KT4p7YnO9jhenWPANsqHc/duDme0e09qyo1L2gwiNx7jgj2pt0jXDxk8RoQGRHb0qH2ysFb87tyv5lP5RXNPFkj/paKcovaFLI7Ibn4mhtFY3XFUzBOaZWOoBbewrPP51TaRmHlgbfNnEVJqzDZNEyOEQllYGR6RxXtjXjeADHvPJ9KT3Oo3GO5iciBzFUtZcKHKsFPBIgVdZnGHERw8rNDYFq4rPcIJBIMsRj2PagtQxt29iHDSMn3Pf4NKy0EEz2MHvUtfqy8RgDgelSi97GfWg/ounRi3iN5hERUNeArFQQYpYtwjipRVIv0hWktjH/wCQlPDPpzSu9eIkTg80XotDcuNFsSR9KG12huIxVxtI/wAx61OSGXQZ0LTA7rh/ogR8zn8vzozqAtGCwE59qUdL8QP5DBOPY0R1TT3mYE+b4EAfSltV0FKgDTaYhgGEkiVyKL1/UnYBSAoAiB39ye5rq6leugp2DaEr4i7xKzkeor6Hd1tu2uy2oA7ACK6urmzvxHiKtVpvFBJJwPWs7f6c8FhBAyc11dT/AMzuLBNbKNEkNJMQJ4nimuq10xmfWffFdXV05ZPjFDYorZBGU7ZHBwYmKK6qA6M0eYCTAAFdXUqNNGds2xInimz6i4wVSTt4Ga6upb8qDjSaDvtD1UsQDgqmz2+abWHR9KthJCtbgds+v1NdXV2KTcqOaXRl9Pobl28LDtlZk8xGcVsTbUWhpjLApAJ59BXV1TxLsE2YnQaW4bpRBua2ZOQOD7n2rV2+sW3ttClGBKtmc+xrq6ubJji3bRWLYpvdXfZ5br2yOAODzIkGQao12v8AG04DEs4J59uM/Wva6lywikqRo7bDNAUFuIGBGRniZml3UrCwfXbuBrq6qxkxskEognTeohSweSCIEf56SKotZOK6up4SfPkJXjQZoQWcLEn+1Ndehe7btXfNjy5iB6fSurqtPNOd8gRgl0JdZZCOVzAOJiY+lM+maLxAWH3FjdPvwIryuqUdsD7HPUrlttLtCiBBGODM1netdTV1Cru5mDx6cdq6upJPQ70QDs1mXAM4U98ftmp9E09svDicGJ4+o711dWXQqDdb0hNyBPLvmMkjjn15pl0/7N2Cnma5u7kED8or2urq/nSb2SzOir+EXTP5WYg8ExNBdeu7yCckD9a6urZYpTaNGT4CnQXoaCfina9SgZg/SvK6uRdlo9H/2Q==">
            <a:extLst>
              <a:ext uri="{FF2B5EF4-FFF2-40B4-BE49-F238E27FC236}">
                <a16:creationId xmlns:a16="http://schemas.microsoft.com/office/drawing/2014/main" id="{C35078B3-68F1-5146-8789-00654703BD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latin typeface="Arial" panose="020B0604020202020204" pitchFamily="34" charset="0"/>
            </a:endParaRPr>
          </a:p>
        </p:txBody>
      </p:sp>
      <p:pic>
        <p:nvPicPr>
          <p:cNvPr id="18440" name="Picture 12" descr="https://encrypted-tbn0.gstatic.com/images?q=tbn:ANd9GcTWcYXb8BAfhWDFcevozP7ScnQG_PC0VVDXy4MR2w7KK6q2ziQ5Hd2iMatI">
            <a:extLst>
              <a:ext uri="{FF2B5EF4-FFF2-40B4-BE49-F238E27FC236}">
                <a16:creationId xmlns:a16="http://schemas.microsoft.com/office/drawing/2014/main" id="{4711DF8D-5CE9-2343-BB0E-FBAF990F9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076825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http://www.nicolatranfaglia.com/blog/images/344.jpg">
            <a:extLst>
              <a:ext uri="{FF2B5EF4-FFF2-40B4-BE49-F238E27FC236}">
                <a16:creationId xmlns:a16="http://schemas.microsoft.com/office/drawing/2014/main" id="{3F03C214-4E85-5D4A-9B77-5E2BBC294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498" y="18257"/>
            <a:ext cx="399573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2" descr="http://media.newstorm-ita.com/2013/05/il_divo_rissa-mini-300x225.jpg">
            <a:extLst>
              <a:ext uri="{FF2B5EF4-FFF2-40B4-BE49-F238E27FC236}">
                <a16:creationId xmlns:a16="http://schemas.microsoft.com/office/drawing/2014/main" id="{8E250DB8-76B2-254A-910B-98467D501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2484438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69E927C8-FF30-1D40-BD0D-F8558C454AB7}"/>
              </a:ext>
            </a:extLst>
          </p:cNvPr>
          <p:cNvSpPr txBox="1">
            <a:spLocks/>
          </p:cNvSpPr>
          <p:nvPr/>
        </p:nvSpPr>
        <p:spPr bwMode="auto">
          <a:xfrm>
            <a:off x="0" y="2349500"/>
            <a:ext cx="9144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latin typeface="+mj-lt"/>
                <a:ea typeface="+mj-ea"/>
                <a:cs typeface="+mj-cs"/>
              </a:rPr>
              <a:t>Il </a:t>
            </a:r>
            <a:r>
              <a:rPr lang="en-US" sz="2600" dirty="0" err="1">
                <a:latin typeface="+mj-lt"/>
                <a:ea typeface="+mj-ea"/>
                <a:cs typeface="+mj-cs"/>
              </a:rPr>
              <a:t>presente</a:t>
            </a:r>
            <a:r>
              <a:rPr lang="en-US" sz="2600" dirty="0">
                <a:latin typeface="+mj-lt"/>
                <a:ea typeface="+mj-ea"/>
                <a:cs typeface="+mj-cs"/>
              </a:rPr>
              <a:t>: </a:t>
            </a:r>
            <a:r>
              <a:rPr lang="en-US" sz="2600" i="1" dirty="0">
                <a:latin typeface="+mj-lt"/>
                <a:ea typeface="+mj-ea"/>
                <a:cs typeface="+mj-cs"/>
              </a:rPr>
              <a:t>leader democracy</a:t>
            </a:r>
            <a:r>
              <a:rPr lang="en-US" sz="2600" dirty="0">
                <a:latin typeface="+mj-lt"/>
                <a:ea typeface="+mj-ea"/>
                <a:cs typeface="+mj-cs"/>
              </a:rPr>
              <a:t>, </a:t>
            </a:r>
            <a:r>
              <a:rPr lang="en-US" sz="2600" i="1" dirty="0" err="1">
                <a:latin typeface="+mj-lt"/>
                <a:ea typeface="+mj-ea"/>
                <a:cs typeface="+mj-cs"/>
              </a:rPr>
              <a:t>campagna</a:t>
            </a:r>
            <a:r>
              <a:rPr lang="en-US" sz="2600" i="1" dirty="0">
                <a:latin typeface="+mj-lt"/>
                <a:ea typeface="+mj-ea"/>
                <a:cs typeface="+mj-cs"/>
              </a:rPr>
              <a:t> </a:t>
            </a:r>
            <a:r>
              <a:rPr lang="en-US" sz="2600" i="1" dirty="0" err="1">
                <a:latin typeface="+mj-lt"/>
                <a:ea typeface="+mj-ea"/>
                <a:cs typeface="+mj-cs"/>
              </a:rPr>
              <a:t>elettorale</a:t>
            </a:r>
            <a:r>
              <a:rPr lang="en-US" sz="2600" i="1" dirty="0">
                <a:latin typeface="+mj-lt"/>
                <a:ea typeface="+mj-ea"/>
                <a:cs typeface="+mj-cs"/>
              </a:rPr>
              <a:t> </a:t>
            </a:r>
            <a:r>
              <a:rPr lang="en-US" sz="2600" i="1" dirty="0" err="1">
                <a:latin typeface="+mj-lt"/>
                <a:ea typeface="+mj-ea"/>
                <a:cs typeface="+mj-cs"/>
              </a:rPr>
              <a:t>permanente</a:t>
            </a:r>
            <a:r>
              <a:rPr lang="en-US" sz="2600" dirty="0">
                <a:latin typeface="+mj-lt"/>
                <a:ea typeface="+mj-ea"/>
                <a:cs typeface="+mj-cs"/>
              </a:rPr>
              <a:t>, </a:t>
            </a:r>
            <a:r>
              <a:rPr lang="en-US" sz="2600" i="1" dirty="0">
                <a:latin typeface="+mj-lt"/>
                <a:ea typeface="+mj-ea"/>
                <a:cs typeface="+mj-cs"/>
              </a:rPr>
              <a:t>infotainment </a:t>
            </a:r>
            <a:r>
              <a:rPr lang="en-US" sz="2600" dirty="0">
                <a:latin typeface="+mj-lt"/>
                <a:ea typeface="+mj-ea"/>
                <a:cs typeface="+mj-cs"/>
              </a:rPr>
              <a:t>e </a:t>
            </a:r>
            <a:r>
              <a:rPr lang="en-US" sz="2600" i="1" dirty="0" err="1">
                <a:latin typeface="+mj-lt"/>
                <a:ea typeface="+mj-ea"/>
                <a:cs typeface="+mj-cs"/>
              </a:rPr>
              <a:t>partiti</a:t>
            </a:r>
            <a:r>
              <a:rPr lang="en-US" sz="2600" i="1" dirty="0">
                <a:latin typeface="+mj-lt"/>
                <a:ea typeface="+mj-ea"/>
                <a:cs typeface="+mj-cs"/>
              </a:rPr>
              <a:t> </a:t>
            </a:r>
            <a:r>
              <a:rPr lang="en-US" sz="2600" i="1" dirty="0" err="1">
                <a:latin typeface="+mj-lt"/>
                <a:ea typeface="+mj-ea"/>
                <a:cs typeface="+mj-cs"/>
              </a:rPr>
              <a:t>virtuali</a:t>
            </a:r>
            <a:r>
              <a:rPr lang="en-US" sz="2600" i="1" dirty="0">
                <a:latin typeface="+mj-lt"/>
                <a:ea typeface="+mj-ea"/>
                <a:cs typeface="+mj-cs"/>
              </a:rPr>
              <a:t> </a:t>
            </a:r>
            <a:r>
              <a:rPr lang="en-US" sz="2600" dirty="0">
                <a:latin typeface="+mj-lt"/>
                <a:ea typeface="+mj-ea"/>
                <a:cs typeface="+mj-cs"/>
              </a:rPr>
              <a:t>(con </a:t>
            </a:r>
            <a:r>
              <a:rPr lang="en-US" sz="2600" dirty="0" err="1">
                <a:latin typeface="+mj-lt"/>
                <a:ea typeface="+mj-ea"/>
                <a:cs typeface="+mj-cs"/>
              </a:rPr>
              <a:t>i</a:t>
            </a:r>
            <a:r>
              <a:rPr lang="en-US" sz="2600" dirty="0">
                <a:latin typeface="+mj-lt"/>
                <a:ea typeface="+mj-ea"/>
                <a:cs typeface="+mj-cs"/>
              </a:rPr>
              <a:t> </a:t>
            </a:r>
            <a:r>
              <a:rPr lang="en-US" sz="2600" dirty="0" err="1">
                <a:latin typeface="+mj-lt"/>
                <a:ea typeface="+mj-ea"/>
                <a:cs typeface="+mj-cs"/>
              </a:rPr>
              <a:t>nuovi</a:t>
            </a:r>
            <a:r>
              <a:rPr lang="en-US" sz="2600" dirty="0">
                <a:latin typeface="+mj-lt"/>
                <a:ea typeface="+mj-ea"/>
                <a:cs typeface="+mj-cs"/>
              </a:rPr>
              <a:t> </a:t>
            </a:r>
            <a:r>
              <a:rPr lang="en-US" sz="2600" dirty="0" err="1">
                <a:latin typeface="+mj-lt"/>
                <a:ea typeface="+mj-ea"/>
                <a:cs typeface="+mj-cs"/>
              </a:rPr>
              <a:t>soggetti</a:t>
            </a:r>
            <a:r>
              <a:rPr lang="en-US" sz="2600" dirty="0">
                <a:latin typeface="+mj-lt"/>
                <a:ea typeface="+mj-ea"/>
                <a:cs typeface="+mj-cs"/>
              </a:rPr>
              <a:t> </a:t>
            </a:r>
            <a:r>
              <a:rPr lang="en-US" sz="2600" i="1" dirty="0" err="1">
                <a:latin typeface="+mj-lt"/>
                <a:ea typeface="+mj-ea"/>
                <a:cs typeface="+mj-cs"/>
              </a:rPr>
              <a:t>populisti</a:t>
            </a:r>
            <a:r>
              <a:rPr lang="en-US" sz="2600" i="1" dirty="0">
                <a:latin typeface="+mj-lt"/>
                <a:ea typeface="+mj-ea"/>
                <a:cs typeface="+mj-cs"/>
              </a:rPr>
              <a:t> </a:t>
            </a:r>
            <a:r>
              <a:rPr lang="en-US" sz="2600" dirty="0">
                <a:latin typeface="+mj-lt"/>
                <a:ea typeface="+mj-ea"/>
                <a:cs typeface="+mj-cs"/>
              </a:rPr>
              <a:t>a </a:t>
            </a:r>
            <a:r>
              <a:rPr lang="en-US" sz="2600" dirty="0" err="1">
                <a:latin typeface="+mj-lt"/>
                <a:ea typeface="+mj-ea"/>
                <a:cs typeface="+mj-cs"/>
              </a:rPr>
              <a:t>riempire</a:t>
            </a:r>
            <a:r>
              <a:rPr lang="en-US" sz="2600" dirty="0">
                <a:latin typeface="+mj-lt"/>
                <a:ea typeface="+mj-ea"/>
                <a:cs typeface="+mj-cs"/>
              </a:rPr>
              <a:t> le </a:t>
            </a:r>
            <a:r>
              <a:rPr lang="en-US" sz="2600" dirty="0" err="1">
                <a:latin typeface="+mj-lt"/>
                <a:ea typeface="+mj-ea"/>
                <a:cs typeface="+mj-cs"/>
              </a:rPr>
              <a:t>piazze</a:t>
            </a:r>
            <a:r>
              <a:rPr lang="en-US" sz="2600" dirty="0">
                <a:latin typeface="+mj-lt"/>
                <a:ea typeface="+mj-ea"/>
                <a:cs typeface="+mj-cs"/>
              </a:rPr>
              <a:t> </a:t>
            </a:r>
            <a:r>
              <a:rPr lang="en-US" sz="2600" dirty="0" err="1">
                <a:latin typeface="+mj-lt"/>
                <a:ea typeface="+mj-ea"/>
                <a:cs typeface="+mj-cs"/>
              </a:rPr>
              <a:t>fino</a:t>
            </a:r>
            <a:r>
              <a:rPr lang="en-US" sz="2600" dirty="0">
                <a:latin typeface="+mj-lt"/>
                <a:ea typeface="+mj-ea"/>
                <a:cs typeface="+mj-cs"/>
              </a:rPr>
              <a:t> ad </a:t>
            </a:r>
            <a:r>
              <a:rPr lang="en-US" sz="2600" dirty="0" err="1">
                <a:latin typeface="+mj-lt"/>
                <a:ea typeface="+mj-ea"/>
                <a:cs typeface="+mj-cs"/>
              </a:rPr>
              <a:t>ieri</a:t>
            </a:r>
            <a:r>
              <a:rPr lang="en-US" sz="2600" dirty="0">
                <a:latin typeface="+mj-lt"/>
                <a:ea typeface="+mj-ea"/>
                <a:cs typeface="+mj-cs"/>
              </a:rPr>
              <a:t> meta </a:t>
            </a:r>
            <a:r>
              <a:rPr lang="en-US" sz="2600" dirty="0" err="1">
                <a:latin typeface="+mj-lt"/>
                <a:ea typeface="+mj-ea"/>
                <a:cs typeface="+mj-cs"/>
              </a:rPr>
              <a:t>degli</a:t>
            </a:r>
            <a:r>
              <a:rPr lang="en-US" sz="2600" dirty="0">
                <a:latin typeface="+mj-lt"/>
                <a:ea typeface="+mj-ea"/>
                <a:cs typeface="+mj-cs"/>
              </a:rPr>
              <a:t> </a:t>
            </a:r>
            <a:r>
              <a:rPr lang="en-US" sz="2600" dirty="0" err="1">
                <a:latin typeface="+mj-lt"/>
                <a:ea typeface="+mj-ea"/>
                <a:cs typeface="+mj-cs"/>
              </a:rPr>
              <a:t>attivisti</a:t>
            </a:r>
            <a:r>
              <a:rPr lang="en-US" sz="2600" dirty="0">
                <a:latin typeface="+mj-lt"/>
                <a:ea typeface="+mj-ea"/>
                <a:cs typeface="+mj-cs"/>
              </a:rPr>
              <a:t> </a:t>
            </a:r>
            <a:r>
              <a:rPr lang="en-US" sz="2600" dirty="0" err="1">
                <a:latin typeface="+mj-lt"/>
                <a:ea typeface="+mj-ea"/>
                <a:cs typeface="+mj-cs"/>
              </a:rPr>
              <a:t>di</a:t>
            </a:r>
            <a:r>
              <a:rPr lang="en-US" sz="2600" dirty="0">
                <a:latin typeface="+mj-lt"/>
                <a:ea typeface="+mj-ea"/>
                <a:cs typeface="+mj-cs"/>
              </a:rPr>
              <a:t> </a:t>
            </a:r>
            <a:r>
              <a:rPr lang="en-US" sz="2600" dirty="0" err="1">
                <a:latin typeface="+mj-lt"/>
                <a:ea typeface="+mj-ea"/>
                <a:cs typeface="+mj-cs"/>
              </a:rPr>
              <a:t>partito</a:t>
            </a:r>
            <a:r>
              <a:rPr lang="en-US" sz="2600" dirty="0">
                <a:latin typeface="+mj-lt"/>
                <a:ea typeface="+mj-ea"/>
                <a:cs typeface="+mj-cs"/>
              </a:rPr>
              <a:t>…)</a:t>
            </a:r>
          </a:p>
        </p:txBody>
      </p:sp>
      <p:pic>
        <p:nvPicPr>
          <p:cNvPr id="18446" name="Picture 14" descr="http://static.tumblr.com/bb5d3vo/zZ6l1bmf6/chefai.jpg">
            <a:extLst>
              <a:ext uri="{FF2B5EF4-FFF2-40B4-BE49-F238E27FC236}">
                <a16:creationId xmlns:a16="http://schemas.microsoft.com/office/drawing/2014/main" id="{94DFF9A7-C8BA-B14E-8C85-AA1E5BA74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41148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18" descr="http://www.gadlerner.it/wp-content/uploads/2013/02/img1024-700_dettaglio2_piazza-san-giovanni-grillo.jpg">
            <a:extLst>
              <a:ext uri="{FF2B5EF4-FFF2-40B4-BE49-F238E27FC236}">
                <a16:creationId xmlns:a16="http://schemas.microsoft.com/office/drawing/2014/main" id="{621A550A-5AB6-F946-9FE9-1C2795598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170488"/>
            <a:ext cx="2268537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22" descr="http://images2.corriereobjects.it/gallery/Politica/2012/10_Ottobre/formigoni/1/img_1/formi_01_672-458_resize.jpg?v=20121015105800">
            <a:extLst>
              <a:ext uri="{FF2B5EF4-FFF2-40B4-BE49-F238E27FC236}">
                <a16:creationId xmlns:a16="http://schemas.microsoft.com/office/drawing/2014/main" id="{73B87556-0E2E-A840-AD59-A518EE20E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25463"/>
            <a:ext cx="2663825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99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F063F55-B450-1841-A8D1-7AEF3A04CB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1"/>
            <a:ext cx="8640638" cy="620687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Il mutare della forma partito: recenti sviluppi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12C913-A9A2-6046-84A4-5884B0E388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741" y="1047975"/>
            <a:ext cx="8640638" cy="4896544"/>
          </a:xfrm>
        </p:spPr>
        <p:txBody>
          <a:bodyPr/>
          <a:lstStyle/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it-IT" altLang="it-IT" sz="2800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A61FB4D-3B4C-6A48-BF07-6A6E49EF5ADC}"/>
              </a:ext>
            </a:extLst>
          </p:cNvPr>
          <p:cNvSpPr/>
          <p:nvPr/>
        </p:nvSpPr>
        <p:spPr>
          <a:xfrm>
            <a:off x="0" y="620688"/>
            <a:ext cx="9144000" cy="552535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Garamond" panose="02020404030301010803" pitchFamily="18" charset="0"/>
              </a:rPr>
              <a:t>Fenomeni comuni a molti partiti: </a:t>
            </a:r>
            <a:r>
              <a:rPr lang="it-IT" sz="2800" i="1" dirty="0">
                <a:latin typeface="Garamond" panose="02020404030301010803" pitchFamily="18" charset="0"/>
              </a:rPr>
              <a:t>snellimento </a:t>
            </a:r>
            <a:r>
              <a:rPr lang="it-IT" sz="2800" dirty="0">
                <a:latin typeface="Garamond" panose="02020404030301010803" pitchFamily="18" charset="0"/>
              </a:rPr>
              <a:t>dei quadri, </a:t>
            </a:r>
            <a:r>
              <a:rPr lang="it-IT" sz="2800" b="1" i="1" dirty="0" err="1">
                <a:solidFill>
                  <a:srgbClr val="FF0000"/>
                </a:solidFill>
                <a:latin typeface="Garamond" panose="02020404030301010803" pitchFamily="18" charset="0"/>
              </a:rPr>
              <a:t>cartellizzazione</a:t>
            </a:r>
            <a:r>
              <a:rPr lang="it-IT" sz="28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e </a:t>
            </a:r>
            <a:r>
              <a:rPr lang="it-IT" sz="28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personalizzazione</a:t>
            </a:r>
            <a:r>
              <a:rPr lang="it-IT" sz="2800" i="1" dirty="0">
                <a:latin typeface="Garamond" panose="02020404030301010803" pitchFamily="18" charset="0"/>
              </a:rPr>
              <a:t>. </a:t>
            </a:r>
            <a:r>
              <a:rPr lang="it-IT" sz="2800" dirty="0">
                <a:latin typeface="Garamond" panose="02020404030301010803" pitchFamily="18" charset="0"/>
              </a:rPr>
              <a:t>Struttura per </a:t>
            </a:r>
            <a:r>
              <a:rPr lang="it-IT" sz="2800" i="1" dirty="0">
                <a:latin typeface="Garamond" panose="02020404030301010803" pitchFamily="18" charset="0"/>
              </a:rPr>
              <a:t>circoli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Garamond" panose="02020404030301010803" pitchFamily="18" charset="0"/>
              </a:rPr>
              <a:t>Tuttavia i partiti maggiormente organizzati rimangono fedeli ad alcuni schemi del passato e si presentano ancora come </a:t>
            </a:r>
            <a:r>
              <a:rPr lang="it-IT" sz="28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partiti di quadri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Garamond"/>
              </a:rPr>
              <a:t>Esempi di </a:t>
            </a:r>
            <a:r>
              <a:rPr lang="it-IT" sz="2800" b="1" i="1" dirty="0">
                <a:solidFill>
                  <a:srgbClr val="FF0000"/>
                </a:solidFill>
                <a:latin typeface="Garamond"/>
              </a:rPr>
              <a:t>partito personale</a:t>
            </a:r>
            <a:r>
              <a:rPr lang="it-IT" sz="2800" i="1" dirty="0">
                <a:latin typeface="Garamond"/>
              </a:rPr>
              <a:t>. </a:t>
            </a:r>
            <a:r>
              <a:rPr lang="it-IT" sz="2800" dirty="0">
                <a:latin typeface="Garamond"/>
              </a:rPr>
              <a:t>Il caso particolare di Forza Italia</a:t>
            </a:r>
            <a:endParaRPr lang="it-IT" sz="2800" dirty="0">
              <a:latin typeface="Garamond" panose="02020404030301010803" pitchFamily="18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Garamond"/>
              </a:rPr>
              <a:t>La sfida del </a:t>
            </a:r>
            <a:r>
              <a:rPr lang="it-IT" sz="2800" b="1" i="1" dirty="0">
                <a:solidFill>
                  <a:srgbClr val="FF0000"/>
                </a:solidFill>
                <a:latin typeface="Garamond"/>
              </a:rPr>
              <a:t>partito non partito </a:t>
            </a:r>
            <a:r>
              <a:rPr lang="it-IT" sz="2800" i="1" dirty="0">
                <a:latin typeface="Garamond"/>
              </a:rPr>
              <a:t>Il M5S e la membership virtuale</a:t>
            </a:r>
            <a:endParaRPr lang="it-IT" sz="2800" dirty="0">
              <a:latin typeface="Garamond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Garamond"/>
              </a:rPr>
              <a:t>L'emergere</a:t>
            </a:r>
            <a:r>
              <a:rPr lang="it-IT" sz="2800" i="1" dirty="0">
                <a:latin typeface="Garamond"/>
              </a:rPr>
              <a:t> </a:t>
            </a:r>
            <a:r>
              <a:rPr lang="it-IT" sz="2800" dirty="0">
                <a:latin typeface="Garamond"/>
              </a:rPr>
              <a:t>dei </a:t>
            </a:r>
            <a:r>
              <a:rPr lang="it-IT" sz="2800" b="1" i="1" dirty="0">
                <a:solidFill>
                  <a:srgbClr val="FF0000"/>
                </a:solidFill>
                <a:latin typeface="Garamond"/>
              </a:rPr>
              <a:t>partiti dei leaders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Garamond" panose="02020404030301010803" pitchFamily="18" charset="0"/>
              </a:rPr>
              <a:t>Enfasi sul collegamento con associazionismo e movimenti.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Garamond" panose="02020404030301010803" pitchFamily="18" charset="0"/>
              </a:rPr>
              <a:t>Progressiva diminuzione della dimensione ideologica.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Garamond"/>
              </a:rPr>
              <a:t>Dibattito sulla democrazia interna ai partiti: deliberazione sui candidati (primarie), ascolto sui temi (</a:t>
            </a:r>
            <a:r>
              <a:rPr lang="it-IT" sz="2800" i="1" dirty="0">
                <a:latin typeface="Garamond"/>
              </a:rPr>
              <a:t>gazebo).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Garamond" panose="02020404030301010803" pitchFamily="18" charset="0"/>
              </a:rPr>
              <a:t>Forte ritorno di fuoco sulla </a:t>
            </a:r>
            <a:r>
              <a:rPr lang="it-IT" sz="28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questione morale</a:t>
            </a:r>
            <a:r>
              <a:rPr lang="it-IT" sz="2800" i="1" dirty="0">
                <a:latin typeface="Garamond" panose="02020404030301010803" pitchFamily="18" charset="0"/>
              </a:rPr>
              <a:t>: </a:t>
            </a:r>
            <a:r>
              <a:rPr lang="it-IT" sz="2800" dirty="0">
                <a:latin typeface="Garamond" panose="02020404030301010803" pitchFamily="18" charset="0"/>
              </a:rPr>
              <a:t>partiti che faticano a fare i partiti e continuano ad apparire </a:t>
            </a:r>
            <a:r>
              <a:rPr lang="it-IT" sz="28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casta</a:t>
            </a:r>
          </a:p>
        </p:txBody>
      </p:sp>
    </p:spTree>
    <p:extLst>
      <p:ext uri="{BB962C8B-B14F-4D97-AF65-F5344CB8AC3E}">
        <p14:creationId xmlns:p14="http://schemas.microsoft.com/office/powerpoint/2010/main" val="326920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AD9C8E2-D3A9-7240-AD16-474D27E9D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FFFF00"/>
                </a:solidFill>
                <a:latin typeface="Garamond" panose="02020404030301010803" pitchFamily="18" charset="0"/>
              </a:rPr>
              <a:t>Sistema </a:t>
            </a:r>
            <a:r>
              <a:rPr lang="en-GB" sz="4000" dirty="0" err="1">
                <a:solidFill>
                  <a:srgbClr val="FFFF00"/>
                </a:solidFill>
                <a:latin typeface="Garamond" panose="02020404030301010803" pitchFamily="18" charset="0"/>
              </a:rPr>
              <a:t>dei</a:t>
            </a:r>
            <a:r>
              <a:rPr lang="en-GB" sz="4000" dirty="0">
                <a:solidFill>
                  <a:srgbClr val="FFFF00"/>
                </a:solidFill>
                <a:latin typeface="Garamond" panose="02020404030301010803" pitchFamily="18" charset="0"/>
              </a:rPr>
              <a:t> PARTITI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7C0EB5-A165-3B48-AF86-C01BCF5091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A844F6-5D46-1E44-9CA9-2E65052B0C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61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7AEF6BA-43AE-504C-BBA8-E1AB261DC3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23C0AC3-FAF8-194E-9C4C-DE60AA826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D6452A8-0760-7C4F-8EEE-87848531DA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438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0466251-0577-FA4B-A81C-EBA89C002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88641"/>
            <a:ext cx="8712646" cy="936104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Società Italiana e la Politica (1)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1C4FA6-B05A-9943-A49D-B3E51714D6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80728"/>
            <a:ext cx="9144000" cy="587727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err="1">
                <a:latin typeface="Garamond" panose="02020404030301010803" pitchFamily="18" charset="0"/>
              </a:rPr>
              <a:t>Collateralismo</a:t>
            </a:r>
            <a:endParaRPr lang="en-GB" sz="2800" b="1" dirty="0">
              <a:latin typeface="Garamond" panose="02020404030301010803" pitchFamily="18" charset="0"/>
            </a:endParaRPr>
          </a:p>
          <a:p>
            <a:endParaRPr lang="en-GB" sz="28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err="1">
                <a:latin typeface="Garamond" panose="02020404030301010803" pitchFamily="18" charset="0"/>
              </a:rPr>
              <a:t>Consensualismo</a:t>
            </a:r>
            <a:endParaRPr lang="en-GB" sz="2800" b="1" dirty="0">
              <a:latin typeface="Garamond" panose="02020404030301010803" pitchFamily="18" charset="0"/>
            </a:endParaRPr>
          </a:p>
          <a:p>
            <a:endParaRPr lang="en-GB" sz="28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err="1">
                <a:latin typeface="Garamond" panose="02020404030301010803" pitchFamily="18" charset="0"/>
              </a:rPr>
              <a:t>Politicizzazione</a:t>
            </a:r>
            <a:r>
              <a:rPr lang="en-GB" sz="2800" b="1" dirty="0">
                <a:latin typeface="Garamond" panose="02020404030301010803" pitchFamily="18" charset="0"/>
              </a:rPr>
              <a:t> </a:t>
            </a:r>
            <a:r>
              <a:rPr lang="en-GB" sz="2800" b="1" dirty="0" err="1">
                <a:latin typeface="Garamond" panose="02020404030301010803" pitchFamily="18" charset="0"/>
              </a:rPr>
              <a:t>della</a:t>
            </a:r>
            <a:r>
              <a:rPr lang="en-GB" sz="2800" b="1" dirty="0">
                <a:latin typeface="Garamond" panose="02020404030301010803" pitchFamily="18" charset="0"/>
              </a:rPr>
              <a:t> </a:t>
            </a:r>
            <a:r>
              <a:rPr lang="en-GB" sz="2800" b="1" dirty="0" err="1">
                <a:latin typeface="Garamond" panose="02020404030301010803" pitchFamily="18" charset="0"/>
              </a:rPr>
              <a:t>rappresentanza</a:t>
            </a:r>
            <a:r>
              <a:rPr lang="en-GB" sz="2800" b="1" dirty="0">
                <a:latin typeface="Garamond" panose="02020404030301010803" pitchFamily="18" charset="0"/>
              </a:rPr>
              <a:t> </a:t>
            </a:r>
            <a:r>
              <a:rPr lang="en-GB" sz="2800" b="1" dirty="0" err="1">
                <a:latin typeface="Garamond" panose="02020404030301010803" pitchFamily="18" charset="0"/>
              </a:rPr>
              <a:t>dei</a:t>
            </a:r>
            <a:r>
              <a:rPr lang="en-GB" sz="2800" b="1" dirty="0">
                <a:latin typeface="Garamond" panose="02020404030301010803" pitchFamily="18" charset="0"/>
              </a:rPr>
              <a:t> </a:t>
            </a:r>
            <a:r>
              <a:rPr lang="en-GB" sz="2800" b="1" dirty="0" err="1">
                <a:latin typeface="Garamond" panose="02020404030301010803" pitchFamily="18" charset="0"/>
              </a:rPr>
              <a:t>lavoratori</a:t>
            </a:r>
            <a:endParaRPr lang="en-GB" sz="28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err="1">
                <a:latin typeface="Garamond" panose="02020404030301010803" pitchFamily="18" charset="0"/>
              </a:rPr>
              <a:t>Clientela</a:t>
            </a:r>
            <a:endParaRPr lang="en-GB" sz="28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Garamond" panose="02020404030301010803" pitchFamily="18" charset="0"/>
              </a:rPr>
              <a:t>Parentela</a:t>
            </a:r>
          </a:p>
        </p:txBody>
      </p:sp>
    </p:spTree>
    <p:extLst>
      <p:ext uri="{BB962C8B-B14F-4D97-AF65-F5344CB8AC3E}">
        <p14:creationId xmlns:p14="http://schemas.microsoft.com/office/powerpoint/2010/main" val="4013429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0466251-0577-FA4B-A81C-EBA89C002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88641"/>
            <a:ext cx="8712646" cy="936104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Società Italiana e la Politica (2)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1C4FA6-B05A-9943-A49D-B3E51714D6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80729"/>
            <a:ext cx="9036496" cy="5040560"/>
          </a:xfrm>
        </p:spPr>
        <p:txBody>
          <a:bodyPr/>
          <a:lstStyle/>
          <a:p>
            <a:r>
              <a:rPr lang="en-GB" sz="3200" i="1" dirty="0">
                <a:latin typeface="Garamond" panose="02020404030301010803" pitchFamily="18" charset="0"/>
              </a:rPr>
              <a:t>Con la </a:t>
            </a:r>
            <a:r>
              <a:rPr lang="en-GB" sz="3200" i="1" dirty="0" err="1">
                <a:latin typeface="Garamond" panose="02020404030301010803" pitchFamily="18" charset="0"/>
              </a:rPr>
              <a:t>crisi</a:t>
            </a:r>
            <a:r>
              <a:rPr lang="en-GB" sz="3200" i="1" dirty="0">
                <a:latin typeface="Garamond" panose="02020404030301010803" pitchFamily="18" charset="0"/>
              </a:rPr>
              <a:t> del 1992-1994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Garamond" panose="02020404030301010803" pitchFamily="18" charset="0"/>
              </a:rPr>
              <a:t>Rafforzamento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dei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gruppi</a:t>
            </a:r>
            <a:r>
              <a:rPr lang="en-GB" sz="3200" b="1" dirty="0">
                <a:latin typeface="Garamond" panose="02020404030301010803" pitchFamily="18" charset="0"/>
              </a:rPr>
              <a:t> di interesse rispetto ai </a:t>
            </a:r>
            <a:r>
              <a:rPr lang="en-GB" sz="3200" b="1" dirty="0" err="1">
                <a:latin typeface="Garamond" panose="02020404030301010803" pitchFamily="18" charset="0"/>
              </a:rPr>
              <a:t>partiti</a:t>
            </a:r>
            <a:endParaRPr lang="en-GB" sz="32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Garamond" panose="02020404030301010803" pitchFamily="18" charset="0"/>
              </a:rPr>
              <a:t>Esplosione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dei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gruppi</a:t>
            </a:r>
            <a:r>
              <a:rPr lang="en-GB" sz="3200" b="1" dirty="0">
                <a:latin typeface="Garamond" panose="02020404030301010803" pitchFamily="18" charset="0"/>
              </a:rPr>
              <a:t>: “</a:t>
            </a:r>
            <a:r>
              <a:rPr lang="en-GB" sz="3200" b="1" dirty="0" err="1">
                <a:latin typeface="Garamond" panose="02020404030301010803" pitchFamily="18" charset="0"/>
              </a:rPr>
              <a:t>pluralismo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sregolato</a:t>
            </a:r>
            <a:r>
              <a:rPr lang="en-GB" sz="3200" b="1" dirty="0">
                <a:latin typeface="Garamond" panose="02020404030301010803" pitchFamily="18" charset="0"/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Garamond" panose="02020404030301010803" pitchFamily="18" charset="0"/>
              </a:rPr>
              <a:t>Disintermediazione</a:t>
            </a:r>
            <a:endParaRPr lang="en-GB" sz="32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Garamond" panose="02020404030301010803" pitchFamily="18" charset="0"/>
              </a:rPr>
              <a:t>Movimentismo</a:t>
            </a:r>
            <a:endParaRPr lang="en-GB" sz="32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Garamond" panose="02020404030301010803" pitchFamily="18" charset="0"/>
              </a:rPr>
              <a:t>Personalizzazione</a:t>
            </a:r>
            <a:endParaRPr lang="en-GB" sz="3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78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0466251-0577-FA4B-A81C-EBA89C002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88641"/>
            <a:ext cx="8712646" cy="936104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Il regime elettorale nell’Italia repubblicana (1948-1992)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1C4FA6-B05A-9943-A49D-B3E51714D6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80729"/>
            <a:ext cx="9036496" cy="504056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3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La tradizione del sistema maggioritario dell’Italia liberale non riemerge…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… l’orientamento dei costituenti è per il principio di rappresentanza proporzionale, già sperimentato nel 1919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Sono infatti proporzionali entrambi i sistemi elettorali, pure molto diversi, scelti dalla Costituente per Camera dei Deputati e Senato della Repubblica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99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13DB363-C8BC-6D47-A05F-EA76A08A7D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"/>
            <a:ext cx="8568630" cy="1124744"/>
          </a:xfrm>
        </p:spPr>
        <p:txBody>
          <a:bodyPr/>
          <a:lstStyle/>
          <a:p>
            <a:pPr algn="ctr"/>
            <a: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  <a:t>L’età del proporzionalismo (sistemi elettorali tra 1946 e 1992)</a:t>
            </a:r>
            <a:endParaRPr lang="en-GB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D8140A-5A5A-4740-B8F6-44F4F8FA1C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08721"/>
            <a:ext cx="8964488" cy="5112568"/>
          </a:xfrm>
        </p:spPr>
        <p:txBody>
          <a:bodyPr/>
          <a:lstStyle/>
          <a:p>
            <a:pPr fontAlgn="base"/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3200" dirty="0">
              <a:latin typeface="Garamond" panose="02020404030301010803" pitchFamily="18" charset="0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271DC565-0B49-4449-BBA8-E0A9A74C1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883449"/>
              </p:ext>
            </p:extLst>
          </p:nvPr>
        </p:nvGraphicFramePr>
        <p:xfrm>
          <a:off x="1" y="620689"/>
          <a:ext cx="9143999" cy="6361143"/>
        </p:xfrm>
        <a:graphic>
          <a:graphicData uri="http://schemas.openxmlformats.org/drawingml/2006/table">
            <a:tbl>
              <a:tblPr/>
              <a:tblGrid>
                <a:gridCol w="2843807">
                  <a:extLst>
                    <a:ext uri="{9D8B030D-6E8A-4147-A177-3AD203B41FA5}">
                      <a16:colId xmlns:a16="http://schemas.microsoft.com/office/drawing/2014/main" val="294108228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322320146"/>
                    </a:ext>
                  </a:extLst>
                </a:gridCol>
                <a:gridCol w="5436096">
                  <a:extLst>
                    <a:ext uri="{9D8B030D-6E8A-4147-A177-3AD203B41FA5}">
                      <a16:colId xmlns:a16="http://schemas.microsoft.com/office/drawing/2014/main" val="2196090761"/>
                    </a:ext>
                  </a:extLst>
                </a:gridCol>
              </a:tblGrid>
              <a:tr h="4210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Assemblea elettiva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Periodo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Tipo di sistema elettorale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935891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Assemblea cost.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1946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Proporzionale di lista con voto di preferenza multiplo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62977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Camera deputati 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1948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Proporzionale di lista con voto di preferenza multiplo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003919"/>
                  </a:ext>
                </a:extLst>
              </a:tr>
              <a:tr h="424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1953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Proporzionale di lista e premio a coalizione maggioritaria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109453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1958-87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Proporzionale di lista con voto di preferenza multiplo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722746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1992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Proporzionale di lista con voto di preferenza singolo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185736"/>
                  </a:ext>
                </a:extLst>
              </a:tr>
              <a:tr h="7264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Senato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1948-92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Collegi con soglia al 65%. Distribuzione proporzionale dei restanti seggi.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209015"/>
                  </a:ext>
                </a:extLst>
              </a:tr>
              <a:tr h="7144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Cons. regioni statuto speciale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1947-95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Sistema proporzionale 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656975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Cons. provinciali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1951-93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Sistema proporzionale basato su collegi uninominali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729388"/>
                  </a:ext>
                </a:extLst>
              </a:tr>
              <a:tr h="413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Cons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. comunali (&gt; 5.000 ab.)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Proporzionale di lista con voto di preferenza 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41222"/>
                  </a:ext>
                </a:extLst>
              </a:tr>
              <a:tr h="413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Cons. comunali (&lt; 5.000 ab.)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Voto limitato. Lista bloccata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3971"/>
                  </a:ext>
                </a:extLst>
              </a:tr>
              <a:tr h="728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Cons. regionali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(reg. ordinarie)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1970-95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Proporzionale di lista con voto di preferenza e circoscrizioni a livello provinciale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117259"/>
                  </a:ext>
                </a:extLst>
              </a:tr>
              <a:tr h="413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Deputati italiani al PE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1979-…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Proporzionale di lista con voto di preferenza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33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182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A628933-27FC-F740-A749-4CCC37121E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88641"/>
            <a:ext cx="8424862" cy="648072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 cambiamenti dei primi anni novanta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B5DA9D-358D-C44C-931C-82DD0DF946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92696"/>
            <a:ext cx="9036496" cy="5328593"/>
          </a:xfrm>
        </p:spPr>
        <p:txBody>
          <a:bodyPr/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Prodromi negli anni ‘80: sintomi della crisi partitica, aumento dell’astensionismo e </a:t>
            </a:r>
            <a:r>
              <a:rPr lang="it-IT" altLang="it-IT" sz="2800" i="1" dirty="0">
                <a:latin typeface="Garamond" panose="02020404030301010803" pitchFamily="18" charset="0"/>
              </a:rPr>
              <a:t>biforcazione </a:t>
            </a:r>
            <a:r>
              <a:rPr lang="it-IT" altLang="it-IT" sz="2800" dirty="0">
                <a:latin typeface="Garamond" panose="02020404030301010803" pitchFamily="18" charset="0"/>
              </a:rPr>
              <a:t>tra establishment politico e elettorato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Alcune proposte di “grande riforma” che considerano il ritocco dei sistemi elettorali verso forme maggioritarie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Il movimento referendario ed il primo ritocco del sistema elettorale della camera (1991)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Tangentopoli e la drammatica fase della XII legislatura </a:t>
            </a:r>
          </a:p>
          <a:p>
            <a:endParaRPr lang="en-GB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79B7CF-D410-CC4D-8DD7-E166CB95F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005263"/>
            <a:ext cx="5149850" cy="2781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Inevitabile reazione sotto forma di nuovi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comportamenti politici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i="1" dirty="0">
                <a:latin typeface="Arial" panose="020B0604020202020204" pitchFamily="34" charset="0"/>
              </a:rPr>
              <a:t>Scollamento; astensionismo;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i="1" dirty="0">
                <a:latin typeface="Arial" panose="020B0604020202020204" pitchFamily="34" charset="0"/>
              </a:rPr>
              <a:t>Fenomeni transitori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i="1" dirty="0">
                <a:latin typeface="Arial" panose="020B0604020202020204" pitchFamily="34" charset="0"/>
              </a:rPr>
              <a:t>successo dei “partiti antipolitici”</a:t>
            </a:r>
          </a:p>
        </p:txBody>
      </p:sp>
    </p:spTree>
    <p:extLst>
      <p:ext uri="{BB962C8B-B14F-4D97-AF65-F5344CB8AC3E}">
        <p14:creationId xmlns:p14="http://schemas.microsoft.com/office/powerpoint/2010/main" val="31622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3AF654D-40B9-1F41-8411-F859398B9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88641"/>
            <a:ext cx="8424862" cy="504055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Le riforme elettorali degli anni novanta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EDCF07D-F81D-A549-81A7-EE6F1F1C2CE9}"/>
              </a:ext>
            </a:extLst>
          </p:cNvPr>
          <p:cNvSpPr/>
          <p:nvPr/>
        </p:nvSpPr>
        <p:spPr>
          <a:xfrm>
            <a:off x="179512" y="692696"/>
            <a:ext cx="3168352" cy="607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altLang="it-IT" sz="2400" dirty="0">
                <a:solidFill>
                  <a:srgbClr val="FF0000"/>
                </a:solidFill>
                <a:latin typeface="Garamond" panose="02020404030301010803" pitchFamily="18" charset="0"/>
              </a:rPr>
              <a:t>Camera </a:t>
            </a:r>
            <a:r>
              <a:rPr lang="it-IT" altLang="it-IT" sz="2400" dirty="0">
                <a:latin typeface="Garamond" panose="02020404030301010803" pitchFamily="18" charset="0"/>
              </a:rPr>
              <a:t>(L. 277/93): sistema misto-maggioritario con 25% dei seggi attribuiti proporzionalmente in 26 circoscrizioni. Voto di lista proporzionale e scorporo parziale</a:t>
            </a:r>
          </a:p>
          <a:p>
            <a:pPr>
              <a:lnSpc>
                <a:spcPct val="90000"/>
              </a:lnSpc>
            </a:pPr>
            <a:endParaRPr lang="it-IT" altLang="it-IT" sz="24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r>
              <a:rPr lang="it-IT" altLang="it-IT" sz="2400" dirty="0">
                <a:solidFill>
                  <a:srgbClr val="FF0000"/>
                </a:solidFill>
                <a:latin typeface="Garamond" panose="02020404030301010803" pitchFamily="18" charset="0"/>
              </a:rPr>
              <a:t>Senato</a:t>
            </a:r>
            <a:r>
              <a:rPr lang="it-IT" altLang="it-IT" sz="2400" dirty="0">
                <a:solidFill>
                  <a:srgbClr val="FFFF00"/>
                </a:solidFill>
                <a:latin typeface="Garamond" panose="02020404030301010803" pitchFamily="18" charset="0"/>
              </a:rPr>
              <a:t> </a:t>
            </a:r>
            <a:r>
              <a:rPr lang="it-IT" altLang="it-IT" sz="2400" dirty="0">
                <a:latin typeface="Garamond" panose="02020404030301010803" pitchFamily="18" charset="0"/>
              </a:rPr>
              <a:t>(L.278/93): sistema misto-maggioritario con 25% dei seggi attribuiti proporzionalmente in 20 regioni. Nel proporzionale eletti i migliori perdenti dei collegi e scorporo totale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CF910E6-4089-F042-B5F6-BB13127DF33B}"/>
              </a:ext>
            </a:extLst>
          </p:cNvPr>
          <p:cNvSpPr/>
          <p:nvPr/>
        </p:nvSpPr>
        <p:spPr>
          <a:xfrm>
            <a:off x="4608264" y="1332210"/>
            <a:ext cx="3600400" cy="4416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altLang="it-IT" sz="2400" dirty="0">
                <a:solidFill>
                  <a:srgbClr val="FF0000"/>
                </a:solidFill>
                <a:latin typeface="Garamond" panose="02020404030301010803" pitchFamily="18" charset="0"/>
              </a:rPr>
              <a:t>Elezioni comunali</a:t>
            </a:r>
            <a:r>
              <a:rPr lang="it-IT" altLang="it-IT" sz="2400" dirty="0">
                <a:solidFill>
                  <a:srgbClr val="FFFF00"/>
                </a:solidFill>
                <a:latin typeface="Garamond" panose="02020404030301010803" pitchFamily="18" charset="0"/>
              </a:rPr>
              <a:t>: </a:t>
            </a:r>
            <a:r>
              <a:rPr lang="it-IT" altLang="it-IT" sz="2400" dirty="0">
                <a:latin typeface="Garamond" panose="02020404030301010803" pitchFamily="18" charset="0"/>
              </a:rPr>
              <a:t>elezione diretta del sindaco e premio alla coalizione maggioritaria</a:t>
            </a:r>
          </a:p>
          <a:p>
            <a:pPr>
              <a:lnSpc>
                <a:spcPct val="90000"/>
              </a:lnSpc>
            </a:pPr>
            <a:endParaRPr lang="it-IT" altLang="it-IT" sz="24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r>
              <a:rPr lang="it-IT" altLang="it-IT" sz="2400" dirty="0">
                <a:solidFill>
                  <a:srgbClr val="FF0000"/>
                </a:solidFill>
                <a:latin typeface="Garamond" panose="02020404030301010803" pitchFamily="18" charset="0"/>
              </a:rPr>
              <a:t>Elezioni provinciali</a:t>
            </a:r>
            <a:r>
              <a:rPr lang="it-IT" altLang="it-IT" sz="2400" dirty="0">
                <a:solidFill>
                  <a:srgbClr val="FFFF00"/>
                </a:solidFill>
                <a:latin typeface="Garamond" panose="02020404030301010803" pitchFamily="18" charset="0"/>
              </a:rPr>
              <a:t>: </a:t>
            </a:r>
            <a:r>
              <a:rPr lang="it-IT" altLang="it-IT" sz="2400" dirty="0">
                <a:latin typeface="Garamond" panose="02020404030301010803" pitchFamily="18" charset="0"/>
              </a:rPr>
              <a:t>elezione diretta del presidente e premio alla coalizione maggioritaria</a:t>
            </a:r>
          </a:p>
          <a:p>
            <a:pPr>
              <a:lnSpc>
                <a:spcPct val="90000"/>
              </a:lnSpc>
            </a:pPr>
            <a:endParaRPr lang="it-IT" altLang="it-IT" sz="24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r>
              <a:rPr lang="it-IT" altLang="it-IT" sz="2400" dirty="0">
                <a:solidFill>
                  <a:srgbClr val="FF0000"/>
                </a:solidFill>
                <a:latin typeface="Garamond" panose="02020404030301010803" pitchFamily="18" charset="0"/>
              </a:rPr>
              <a:t>Elezioni regionali</a:t>
            </a:r>
            <a:r>
              <a:rPr lang="it-IT" altLang="it-IT" sz="2400" dirty="0">
                <a:solidFill>
                  <a:srgbClr val="FFFF00"/>
                </a:solidFill>
                <a:latin typeface="Garamond" panose="02020404030301010803" pitchFamily="18" charset="0"/>
              </a:rPr>
              <a:t>: </a:t>
            </a:r>
            <a:r>
              <a:rPr lang="it-IT" altLang="it-IT" sz="2400" dirty="0">
                <a:latin typeface="Garamond" panose="02020404030301010803" pitchFamily="18" charset="0"/>
              </a:rPr>
              <a:t>premio di maggioranza (1995) e elezione diretta del presidente (1999-2001)</a:t>
            </a:r>
          </a:p>
        </p:txBody>
      </p:sp>
    </p:spTree>
    <p:extLst>
      <p:ext uri="{BB962C8B-B14F-4D97-AF65-F5344CB8AC3E}">
        <p14:creationId xmlns:p14="http://schemas.microsoft.com/office/powerpoint/2010/main" val="4233645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0D7B1CE-8EB2-1043-B75B-31E189DEF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88641"/>
            <a:ext cx="8424862" cy="720079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riforma elettorale del 2005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B2D48E-E3B7-8848-8151-58B102BE2C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76672"/>
            <a:ext cx="8820150" cy="5544617"/>
          </a:xfrm>
        </p:spPr>
        <p:txBody>
          <a:bodyPr/>
          <a:lstStyle/>
          <a:p>
            <a:pPr marL="685800" indent="-342900" algn="just">
              <a:buFont typeface="Arial" panose="020B0604020202020204" pitchFamily="34" charset="0"/>
              <a:buChar char="•"/>
              <a:defRPr/>
            </a:pPr>
            <a:r>
              <a:rPr lang="it-IT" sz="2400" kern="0" dirty="0">
                <a:latin typeface="Garamond" panose="02020404030301010803" pitchFamily="18" charset="0"/>
              </a:rPr>
              <a:t>Promosso dal governo di CD nel 2005 anche per disturbare il possibile successo del CS nel 2006 (da qui l’espressione giornalistica </a:t>
            </a:r>
            <a:r>
              <a:rPr lang="it-IT" sz="2400" i="1" kern="0" dirty="0" err="1">
                <a:latin typeface="Garamond" panose="02020404030301010803" pitchFamily="18" charset="0"/>
              </a:rPr>
              <a:t>porcellum</a:t>
            </a:r>
            <a:r>
              <a:rPr lang="it-IT" sz="2400" kern="0" dirty="0">
                <a:latin typeface="Garamond" panose="02020404030301010803" pitchFamily="18" charset="0"/>
              </a:rPr>
              <a:t>)</a:t>
            </a:r>
          </a:p>
          <a:p>
            <a:pPr marL="685800" indent="-342900" algn="just">
              <a:buFont typeface="Arial" panose="020B0604020202020204" pitchFamily="34" charset="0"/>
              <a:buChar char="•"/>
              <a:defRPr/>
            </a:pPr>
            <a:r>
              <a:rPr lang="it-IT" sz="2400" kern="0" dirty="0">
                <a:latin typeface="Garamond" panose="02020404030301010803" pitchFamily="18" charset="0"/>
              </a:rPr>
              <a:t>Dal 14 dicembre 2005, nuova legge elettorale </a:t>
            </a:r>
            <a:r>
              <a:rPr lang="it-IT" sz="2400" kern="0" dirty="0">
                <a:latin typeface="Garamond" panose="02020404030301010803" pitchFamily="18" charset="0"/>
                <a:sym typeface="Wingdings" pitchFamily="2" charset="2"/>
              </a:rPr>
              <a:t> da misto maggioritario (con recupero proporzionale) a PROPORZIONALE CON PREMIO DI MAGGIORANZA. </a:t>
            </a:r>
            <a:endParaRPr lang="it-IT" sz="2400" kern="0" dirty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it-IT" altLang="it-IT" sz="2400" u="sng" dirty="0">
                <a:latin typeface="Garamond" panose="02020404030301010803" pitchFamily="18" charset="0"/>
              </a:rPr>
              <a:t>Elementi caratterizzanti del nuovo sistema</a:t>
            </a:r>
            <a:r>
              <a:rPr lang="it-IT" altLang="it-IT" sz="2400" dirty="0">
                <a:latin typeface="Garamond" panose="02020404030301010803" pitchFamily="18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it-IT" altLang="it-IT" sz="2400" dirty="0">
                <a:latin typeface="Garamond" panose="02020404030301010803" pitchFamily="18" charset="0"/>
              </a:rPr>
              <a:t>Cancellati i COLLEGI UNINOMINALI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it-IT" altLang="it-IT" sz="2400" dirty="0">
                <a:latin typeface="Garamond" panose="02020404030301010803" pitchFamily="18" charset="0"/>
              </a:rPr>
              <a:t>Reintroduzione del voto di LISTA con formula proporzionale = assegnazione 100% seggi con formula proporzionale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it-IT" altLang="it-IT" sz="2400" dirty="0">
                <a:latin typeface="Garamond" panose="02020404030301010803" pitchFamily="18" charset="0"/>
              </a:rPr>
              <a:t>Assenza del VOTO DI PREFERENZA = sistema a ‘liste bloccate’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it-IT" altLang="it-IT" sz="2400" dirty="0">
                <a:latin typeface="Garamond" panose="02020404030301010803" pitchFamily="18" charset="0"/>
              </a:rPr>
              <a:t>Possibilità candidature ‘plurime’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000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F429314-1A53-274D-9D29-F334B3C582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6633"/>
            <a:ext cx="9144000" cy="720079"/>
          </a:xfrm>
        </p:spPr>
        <p:txBody>
          <a:bodyPr/>
          <a:lstStyle/>
          <a:p>
            <a:pPr algn="ctr"/>
            <a:r>
              <a:rPr lang="it-IT" altLang="it-IT" sz="2800" i="1" dirty="0" err="1">
                <a:solidFill>
                  <a:srgbClr val="C00000"/>
                </a:solidFill>
                <a:latin typeface="Garamond" panose="02020404030301010803" pitchFamily="18" charset="0"/>
              </a:rPr>
              <a:t>Porcellum</a:t>
            </a:r>
            <a:r>
              <a:rPr lang="it-IT" altLang="it-IT" sz="2800" i="1" dirty="0">
                <a:solidFill>
                  <a:srgbClr val="C00000"/>
                </a:solidFill>
                <a:latin typeface="Garamond" panose="02020404030301010803" pitchFamily="18" charset="0"/>
              </a:rPr>
              <a:t> – </a:t>
            </a:r>
            <a:r>
              <a:rPr lang="it-IT" altLang="it-IT" sz="2800" i="1" dirty="0" err="1">
                <a:solidFill>
                  <a:srgbClr val="C00000"/>
                </a:solidFill>
                <a:latin typeface="Garamond" panose="02020404030301010803" pitchFamily="18" charset="0"/>
              </a:rPr>
              <a:t>Italicum</a:t>
            </a:r>
            <a:r>
              <a:rPr lang="it-IT" altLang="it-IT" sz="2800" i="1" dirty="0">
                <a:solidFill>
                  <a:srgbClr val="C00000"/>
                </a:solidFill>
                <a:latin typeface="Garamond" panose="02020404030301010803" pitchFamily="18" charset="0"/>
              </a:rPr>
              <a:t>  - </a:t>
            </a:r>
            <a:r>
              <a:rPr lang="it-IT" altLang="it-IT" sz="2800" i="1" dirty="0" err="1">
                <a:solidFill>
                  <a:srgbClr val="C00000"/>
                </a:solidFill>
                <a:latin typeface="Garamond" panose="02020404030301010803" pitchFamily="18" charset="0"/>
              </a:rPr>
              <a:t>Rosatellum</a:t>
            </a:r>
            <a:r>
              <a:rPr lang="it-IT" altLang="it-IT" sz="2800" i="1" dirty="0">
                <a:solidFill>
                  <a:srgbClr val="C00000"/>
                </a:solidFill>
                <a:latin typeface="Garamond" panose="02020404030301010803" pitchFamily="18" charset="0"/>
              </a:rPr>
              <a:t>: </a:t>
            </a:r>
            <a: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  <a:t>i sistemi elettorali del XXI secolo</a:t>
            </a:r>
            <a:endParaRPr lang="en-GB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D3AF37-92BB-6B49-9A4A-DBF6D67B98A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882650"/>
            <a:ext cx="3348038" cy="57864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None/>
              <a:defRPr/>
            </a:pPr>
            <a:r>
              <a:rPr lang="it-IT" sz="1800" b="1" dirty="0">
                <a:latin typeface="Garamond"/>
              </a:rPr>
              <a:t>PORCELLUM</a:t>
            </a:r>
            <a:r>
              <a:rPr lang="it-IT" sz="1800" b="1" dirty="0">
                <a:solidFill>
                  <a:srgbClr val="FF0000"/>
                </a:solidFill>
                <a:latin typeface="Garamond"/>
              </a:rPr>
              <a:t> -  L.270/2005</a:t>
            </a:r>
          </a:p>
          <a:p>
            <a:pPr marL="71755" indent="0">
              <a:buFontTx/>
              <a:buNone/>
              <a:defRPr/>
            </a:pPr>
            <a:r>
              <a:rPr lang="it-IT" sz="1800" b="1" dirty="0">
                <a:solidFill>
                  <a:srgbClr val="FF0000"/>
                </a:solidFill>
                <a:latin typeface="Garamond" panose="02020404030301010803" pitchFamily="18" charset="0"/>
              </a:rPr>
              <a:t>Alla Camera </a:t>
            </a:r>
            <a:r>
              <a:rPr lang="it-IT" sz="1800" dirty="0">
                <a:latin typeface="Garamond" panose="02020404030301010803" pitchFamily="18" charset="0"/>
              </a:rPr>
              <a:t>26 circoscrizioni </a:t>
            </a:r>
            <a:r>
              <a:rPr lang="it-IT" sz="1800" u="sng" dirty="0">
                <a:latin typeface="Garamond" panose="02020404030301010803" pitchFamily="18" charset="0"/>
              </a:rPr>
              <a:t>proporzionali</a:t>
            </a:r>
            <a:r>
              <a:rPr lang="it-IT" sz="1800" dirty="0">
                <a:latin typeface="Garamond" panose="02020404030301010803" pitchFamily="18" charset="0"/>
              </a:rPr>
              <a:t> (+ collegio un. in Valle d’Aosta e circoscrizione estera)</a:t>
            </a:r>
          </a:p>
          <a:p>
            <a:pPr marL="71755" indent="0">
              <a:lnSpc>
                <a:spcPct val="80000"/>
              </a:lnSpc>
              <a:buFontTx/>
              <a:buNone/>
              <a:defRPr/>
            </a:pPr>
            <a:r>
              <a:rPr lang="it-IT" sz="1800" dirty="0">
                <a:latin typeface="Garamond" panose="02020404030301010803" pitchFamily="18" charset="0"/>
              </a:rPr>
              <a:t>Soglie: 10% dei voti validi per le </a:t>
            </a:r>
            <a:r>
              <a:rPr lang="it-IT" sz="1800" u="sng" dirty="0">
                <a:latin typeface="Garamond" panose="02020404030301010803" pitchFamily="18" charset="0"/>
              </a:rPr>
              <a:t>coalizioni, </a:t>
            </a:r>
            <a:r>
              <a:rPr lang="it-IT" sz="1800" dirty="0">
                <a:latin typeface="Garamond" panose="02020404030301010803" pitchFamily="18" charset="0"/>
              </a:rPr>
              <a:t>2% per ogni </a:t>
            </a:r>
            <a:r>
              <a:rPr lang="it-IT" sz="1800" u="sng" dirty="0">
                <a:latin typeface="Garamond" panose="02020404030301010803" pitchFamily="18" charset="0"/>
              </a:rPr>
              <a:t>partito incluso in una coalizione, </a:t>
            </a:r>
            <a:r>
              <a:rPr lang="it-IT" sz="1800" dirty="0">
                <a:latin typeface="Garamond" panose="02020404030301010803" pitchFamily="18" charset="0"/>
              </a:rPr>
              <a:t>4% per i partiti che corrono </a:t>
            </a:r>
            <a:r>
              <a:rPr lang="it-IT" sz="1800" u="sng" dirty="0">
                <a:latin typeface="Garamond" panose="02020404030301010803" pitchFamily="18" charset="0"/>
              </a:rPr>
              <a:t>da soli</a:t>
            </a:r>
          </a:p>
          <a:p>
            <a:pPr marL="71755" indent="0">
              <a:lnSpc>
                <a:spcPct val="80000"/>
              </a:lnSpc>
              <a:buFontTx/>
              <a:buNone/>
              <a:defRPr/>
            </a:pPr>
            <a:r>
              <a:rPr lang="it-IT" sz="1800" dirty="0">
                <a:latin typeface="Garamond" panose="02020404030301010803" pitchFamily="18" charset="0"/>
              </a:rPr>
              <a:t>La coalizione che arriva prima a livello nazionale riceve un bonus che porta i suoi seggi a </a:t>
            </a:r>
            <a:r>
              <a:rPr lang="it-IT" sz="1800" u="sng" dirty="0">
                <a:latin typeface="Garamond" panose="02020404030301010803" pitchFamily="18" charset="0"/>
              </a:rPr>
              <a:t>340</a:t>
            </a:r>
            <a:endParaRPr lang="it-IT" sz="1800" dirty="0">
              <a:latin typeface="Garamond" panose="02020404030301010803" pitchFamily="18" charset="0"/>
            </a:endParaRPr>
          </a:p>
          <a:p>
            <a:pPr marL="71755" indent="0">
              <a:lnSpc>
                <a:spcPct val="80000"/>
              </a:lnSpc>
              <a:buFontTx/>
              <a:buNone/>
              <a:defRPr/>
            </a:pPr>
            <a:r>
              <a:rPr lang="it-IT" sz="1800" b="1" dirty="0">
                <a:solidFill>
                  <a:srgbClr val="FF0000"/>
                </a:solidFill>
                <a:latin typeface="Garamond" panose="02020404030301010803" pitchFamily="18" charset="0"/>
              </a:rPr>
              <a:t>Al Senato </a:t>
            </a:r>
            <a:r>
              <a:rPr lang="it-IT" sz="1800" dirty="0">
                <a:latin typeface="Garamond" panose="02020404030301010803" pitchFamily="18" charset="0"/>
              </a:rPr>
              <a:t>20 circoscrizioni regionali (+ circoscrizione estero)</a:t>
            </a:r>
          </a:p>
          <a:p>
            <a:pPr marL="71755" indent="0">
              <a:lnSpc>
                <a:spcPct val="80000"/>
              </a:lnSpc>
              <a:buFontTx/>
              <a:buNone/>
              <a:defRPr/>
            </a:pPr>
            <a:r>
              <a:rPr lang="it-IT" sz="1800" dirty="0">
                <a:latin typeface="Garamond" panose="02020404030301010803" pitchFamily="18" charset="0"/>
              </a:rPr>
              <a:t>Distribuzione </a:t>
            </a:r>
            <a:r>
              <a:rPr lang="it-IT" sz="1800" u="sng" dirty="0">
                <a:latin typeface="Garamond" panose="02020404030301010803" pitchFamily="18" charset="0"/>
              </a:rPr>
              <a:t>proporzionale</a:t>
            </a:r>
            <a:r>
              <a:rPr lang="it-IT" sz="1800" dirty="0">
                <a:latin typeface="Garamond" panose="02020404030301010803" pitchFamily="18" charset="0"/>
              </a:rPr>
              <a:t> (con alcuni collegi uninominali in Valle d’Aosta e Trentino Alto-Adige). Soglie simili a quelle della camera (8% per chi corre da solo)</a:t>
            </a:r>
          </a:p>
          <a:p>
            <a:pPr marL="71755" indent="0">
              <a:lnSpc>
                <a:spcPct val="80000"/>
              </a:lnSpc>
              <a:buFontTx/>
              <a:buNone/>
              <a:defRPr/>
            </a:pPr>
            <a:r>
              <a:rPr lang="it-IT" sz="1800" dirty="0">
                <a:latin typeface="Garamond" panose="02020404030301010803" pitchFamily="18" charset="0"/>
              </a:rPr>
              <a:t>Premi di maggioranza </a:t>
            </a:r>
            <a:r>
              <a:rPr lang="it-IT" sz="1800" u="sng" dirty="0">
                <a:latin typeface="Garamond" panose="02020404030301010803" pitchFamily="18" charset="0"/>
              </a:rPr>
              <a:t>regionali</a:t>
            </a:r>
            <a:r>
              <a:rPr lang="it-IT" sz="1800" dirty="0">
                <a:latin typeface="Garamond" panose="02020404030301010803" pitchFamily="18" charset="0"/>
              </a:rPr>
              <a:t>: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E84611-4E64-2145-81AB-87767685E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930275"/>
            <a:ext cx="5435600" cy="20304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tIns="45720" rIns="91440" bIns="45720" anchor="ctr">
            <a:spAutoFit/>
          </a:bodyPr>
          <a:lstStyle/>
          <a:p>
            <a:pPr>
              <a:defRPr/>
            </a:pPr>
            <a:r>
              <a:rPr lang="it-IT" b="1" dirty="0">
                <a:ea typeface="Times New Roman" pitchFamily="18" charset="0"/>
              </a:rPr>
              <a:t>ITALICUM</a:t>
            </a:r>
            <a:r>
              <a:rPr lang="it-IT" b="1" dirty="0">
                <a:solidFill>
                  <a:srgbClr val="FF0000"/>
                </a:solidFill>
                <a:ea typeface="Times New Roman" pitchFamily="18" charset="0"/>
              </a:rPr>
              <a:t> - Nel </a:t>
            </a:r>
            <a:r>
              <a:rPr lang="it-IT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2015 approvato un </a:t>
            </a:r>
            <a:r>
              <a:rPr lang="it-IT" dirty="0">
                <a:latin typeface="+mn-lt"/>
                <a:ea typeface="Times New Roman" pitchFamily="18" charset="0"/>
              </a:rPr>
              <a:t>proporzionale di lista (100 collegi plurinominali)</a:t>
            </a:r>
            <a:r>
              <a:rPr lang="it-IT" dirty="0">
                <a:ea typeface="Times New Roman" pitchFamily="18" charset="0"/>
              </a:rPr>
              <a:t> </a:t>
            </a:r>
            <a:r>
              <a:rPr lang="it-IT" dirty="0">
                <a:latin typeface="+mn-lt"/>
                <a:ea typeface="Times New Roman" pitchFamily="18" charset="0"/>
              </a:rPr>
              <a:t> detto </a:t>
            </a:r>
            <a:r>
              <a:rPr lang="it-IT" b="1" i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Italicum. </a:t>
            </a:r>
            <a:r>
              <a:rPr lang="it-IT" dirty="0">
                <a:latin typeface="+mn-lt"/>
                <a:ea typeface="Times New Roman" pitchFamily="18" charset="0"/>
              </a:rPr>
              <a:t>Il premio di maggioranza spinge i deputati della lista più votata sopra al 40% a 340 seggi (54%) Altrimenti, ballottaggio tra le due liste più votate per il premio. Soglia unica (3% nazionale); </a:t>
            </a:r>
            <a:r>
              <a:rPr lang="it-IT" dirty="0">
                <a:latin typeface="+mn-lt"/>
              </a:rPr>
              <a:t>C</a:t>
            </a:r>
            <a:r>
              <a:rPr lang="it-IT" dirty="0">
                <a:latin typeface="+mn-lt"/>
                <a:ea typeface="Times New Roman" pitchFamily="18" charset="0"/>
              </a:rPr>
              <a:t>apolista </a:t>
            </a:r>
            <a:r>
              <a:rPr lang="it-IT" i="1" dirty="0">
                <a:latin typeface="+mn-lt"/>
                <a:ea typeface="Times New Roman" pitchFamily="18" charset="0"/>
              </a:rPr>
              <a:t>bloccato</a:t>
            </a:r>
            <a:r>
              <a:rPr lang="it-IT" dirty="0">
                <a:latin typeface="+mn-lt"/>
                <a:ea typeface="Times New Roman" pitchFamily="18" charset="0"/>
              </a:rPr>
              <a:t> e ricandidabile fino a 10 collegi)</a:t>
            </a:r>
            <a:endParaRPr lang="it-IT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A06AD2-C4BF-2043-9AAB-4434F75EB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042841"/>
            <a:ext cx="5722938" cy="36933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it-IT" sz="1800" dirty="0">
                <a:latin typeface="Arial"/>
                <a:cs typeface="Times New Roman"/>
              </a:rPr>
              <a:t> -  L’Italicum era stato varato solo per la camera prevedendo la fine del Senato elettivo. La bocciatura del referendum del Dicembre 2016 crea un </a:t>
            </a:r>
            <a:r>
              <a:rPr lang="it-IT" altLang="it-IT" sz="1800" i="1" dirty="0">
                <a:latin typeface="Arial"/>
                <a:cs typeface="Times New Roman"/>
              </a:rPr>
              <a:t>vulnus </a:t>
            </a:r>
            <a:r>
              <a:rPr lang="it-IT" altLang="it-IT" sz="1800" dirty="0">
                <a:latin typeface="Arial"/>
                <a:cs typeface="Times New Roman"/>
              </a:rPr>
              <a:t>con Italicum alla Camera e Porcellum al Senato</a:t>
            </a:r>
            <a:r>
              <a:rPr lang="it-IT" altLang="it-IT" sz="1800" b="1" dirty="0">
                <a:solidFill>
                  <a:srgbClr val="FF0000"/>
                </a:solidFill>
                <a:latin typeface="Arial"/>
                <a:cs typeface="Times New Roman"/>
              </a:rPr>
              <a:t>. </a:t>
            </a:r>
            <a:endParaRPr lang="it-IT" altLang="it-IT" sz="18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  <a:cs typeface="Times New Roman" panose="02020603050405020304" pitchFamily="18" charset="0"/>
              </a:rPr>
              <a:t>Inoltre, nel gennaio 2017 la </a:t>
            </a:r>
            <a:r>
              <a:rPr lang="it-IT" alt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Corte Costituzionale </a:t>
            </a:r>
            <a:r>
              <a:rPr lang="it-IT" altLang="it-IT" sz="1800" dirty="0">
                <a:latin typeface="Arial" panose="020B0604020202020204" pitchFamily="34" charset="0"/>
              </a:rPr>
              <a:t>accoglie questioni relative al turno di ballottaggio e alla possibilità per il capolista eletto in più collegi di scegliere a sua discrezione quello d’elezione, </a:t>
            </a:r>
            <a:r>
              <a:rPr lang="it-IT" altLang="it-IT" sz="1800" b="1" dirty="0">
                <a:solidFill>
                  <a:srgbClr val="FF0000"/>
                </a:solidFill>
                <a:latin typeface="Arial" panose="020B0604020202020204" pitchFamily="34" charset="0"/>
              </a:rPr>
              <a:t>dichiarandone l’illegittimità costituzionale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</a:rPr>
              <a:t>Nel caos della fine della XVII legislatura arriva il </a:t>
            </a:r>
            <a:r>
              <a:rPr lang="it-IT" altLang="it-IT" sz="1800" i="1" dirty="0" err="1">
                <a:latin typeface="Arial" panose="020B0604020202020204" pitchFamily="34" charset="0"/>
              </a:rPr>
              <a:t>Rosatellum</a:t>
            </a:r>
            <a:endParaRPr lang="it-IT" altLang="it-IT" sz="1800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D540ACE-6375-664B-9560-7EA8AD0C5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"/>
            <a:ext cx="8568630" cy="836712"/>
          </a:xfrm>
        </p:spPr>
        <p:txBody>
          <a:bodyPr/>
          <a:lstStyle/>
          <a:p>
            <a:pPr algn="ctr"/>
            <a:r>
              <a:rPr lang="it-IT" altLang="it-IT" sz="3200" i="1" dirty="0" err="1">
                <a:solidFill>
                  <a:srgbClr val="C00000"/>
                </a:solidFill>
                <a:latin typeface="Garamond" panose="02020404030301010803" pitchFamily="18" charset="0"/>
              </a:rPr>
              <a:t>Porcellum</a:t>
            </a:r>
            <a:r>
              <a:rPr lang="it-IT" altLang="it-IT" sz="3200" i="1" dirty="0">
                <a:solidFill>
                  <a:srgbClr val="C00000"/>
                </a:solidFill>
                <a:latin typeface="Garamond" panose="02020404030301010803" pitchFamily="18" charset="0"/>
              </a:rPr>
              <a:t> – </a:t>
            </a:r>
            <a:r>
              <a:rPr lang="it-IT" altLang="it-IT" sz="3200" i="1" dirty="0" err="1">
                <a:solidFill>
                  <a:srgbClr val="C00000"/>
                </a:solidFill>
                <a:latin typeface="Garamond" panose="02020404030301010803" pitchFamily="18" charset="0"/>
              </a:rPr>
              <a:t>Italicum</a:t>
            </a:r>
            <a:r>
              <a:rPr lang="it-IT" altLang="it-IT" sz="3200" i="1" dirty="0">
                <a:solidFill>
                  <a:srgbClr val="C00000"/>
                </a:solidFill>
                <a:latin typeface="Garamond" panose="02020404030301010803" pitchFamily="18" charset="0"/>
              </a:rPr>
              <a:t>  - </a:t>
            </a:r>
            <a:r>
              <a:rPr lang="it-IT" altLang="it-IT" sz="3200" i="1" dirty="0" err="1">
                <a:solidFill>
                  <a:srgbClr val="C00000"/>
                </a:solidFill>
                <a:latin typeface="Garamond" panose="02020404030301010803" pitchFamily="18" charset="0"/>
              </a:rPr>
              <a:t>Rosatellum</a:t>
            </a:r>
            <a:r>
              <a:rPr lang="it-IT" altLang="it-IT" sz="3200" i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br>
              <a:rPr lang="it-IT" altLang="it-IT" sz="3200" i="1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 sistemi elettorali del XXI secolo (CONT.)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B21A7D-CDC3-2E47-9D55-ED473EEE1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52513"/>
            <a:ext cx="8748713" cy="1754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Cosa è il sistema elettorale introdotto dalla Legge Rosato?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+mn-lt"/>
                <a:ea typeface="Times New Roman" pitchFamily="18" charset="0"/>
              </a:rPr>
              <a:t>Sistema elettorale misto a separazione completa: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Arial" charset="0"/>
                <a:cs typeface="Arial" charset="0"/>
              </a:rPr>
              <a:t>37% dei seggi (232 alla Camera, 116 al Senato) ripartito con sistema uninominale secco in altrettanti collegi. Il restante 63% dei seggi (386 e 193) è ripartito proporzionalmente tra le coalizioni (o singole liste) in collegi plurinominali</a:t>
            </a:r>
          </a:p>
          <a:p>
            <a:pPr>
              <a:defRPr/>
            </a:pPr>
            <a:endParaRPr lang="it-IT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12F567-3F7C-A54D-9FDB-5BC3013E6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2924175"/>
            <a:ext cx="9036050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spcBef>
                <a:spcPct val="0"/>
              </a:spcBef>
            </a:pPr>
            <a:r>
              <a:rPr lang="it-IT" altLang="it-IT" sz="1800" dirty="0">
                <a:latin typeface="Arial" panose="020B0604020202020204" pitchFamily="34" charset="0"/>
                <a:cs typeface="Times New Roman" panose="02020603050405020304" pitchFamily="18" charset="0"/>
              </a:rPr>
              <a:t>Varie soglie di sbarramento: 3% a livello nazionale per le liste</a:t>
            </a:r>
          </a:p>
          <a:p>
            <a:pPr marL="285750" indent="-285750">
              <a:spcBef>
                <a:spcPct val="0"/>
              </a:spcBef>
            </a:pPr>
            <a:r>
              <a:rPr lang="it-IT" altLang="it-IT" sz="1800" dirty="0">
                <a:latin typeface="Arial" panose="020B0604020202020204" pitchFamily="34" charset="0"/>
              </a:rPr>
              <a:t>20% a livello regionale al Senato</a:t>
            </a:r>
          </a:p>
          <a:p>
            <a:pPr marL="285750" indent="-285750">
              <a:spcBef>
                <a:spcPct val="0"/>
              </a:spcBef>
            </a:pPr>
            <a:r>
              <a:rPr lang="it-IT" altLang="it-IT" sz="1800" dirty="0">
                <a:latin typeface="Arial" panose="020B0604020202020204" pitchFamily="34" charset="0"/>
              </a:rPr>
              <a:t>20% per liste rappresentative di minoranze nelle regioni a statuto speciale</a:t>
            </a:r>
          </a:p>
          <a:p>
            <a:pPr marL="285750" indent="-285750">
              <a:spcBef>
                <a:spcPct val="0"/>
              </a:spcBef>
            </a:pPr>
            <a:r>
              <a:rPr lang="it-IT" altLang="it-IT" sz="1800" dirty="0">
                <a:latin typeface="Arial" panose="020B0604020202020204" pitchFamily="34" charset="0"/>
              </a:rPr>
              <a:t>10% per le coalizioni a livello nazionale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38B0A90-ACEC-2940-B916-03D1B1F11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4122738"/>
            <a:ext cx="9037637" cy="2308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spcBef>
                <a:spcPct val="0"/>
              </a:spcBef>
            </a:pPr>
            <a:r>
              <a:rPr lang="it-IT" altLang="it-IT" sz="1800" dirty="0">
                <a:latin typeface="Arial" panose="020B0604020202020204" pitchFamily="34" charset="0"/>
                <a:cs typeface="Times New Roman" panose="02020603050405020304" pitchFamily="18" charset="0"/>
              </a:rPr>
              <a:t>Effetto vagamente </a:t>
            </a:r>
            <a:r>
              <a:rPr lang="it-IT" altLang="it-IT" sz="1800" i="1" dirty="0">
                <a:latin typeface="Arial" panose="020B0604020202020204" pitchFamily="34" charset="0"/>
                <a:cs typeface="Times New Roman" panose="02020603050405020304" pitchFamily="18" charset="0"/>
              </a:rPr>
              <a:t>maggioritario </a:t>
            </a:r>
            <a:r>
              <a:rPr lang="it-IT" altLang="it-IT" sz="1800" dirty="0">
                <a:latin typeface="Arial" panose="020B0604020202020204" pitchFamily="34" charset="0"/>
                <a:cs typeface="Times New Roman" panose="02020603050405020304" pitchFamily="18" charset="0"/>
              </a:rPr>
              <a:t>(come il </a:t>
            </a:r>
            <a:r>
              <a:rPr lang="it-IT" altLang="it-IT" sz="18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mattarellum</a:t>
            </a:r>
            <a:r>
              <a:rPr lang="it-IT" altLang="it-IT" sz="1800" dirty="0">
                <a:latin typeface="Arial" panose="020B0604020202020204" pitchFamily="34" charset="0"/>
                <a:cs typeface="Times New Roman" panose="02020603050405020304" pitchFamily="18" charset="0"/>
              </a:rPr>
              <a:t>) ma con un sistema oramai tripolare (elezioni 2018) difficile pensare ad un facile controllo strategico sull’offerta e quindi alla costruzione di maggioranze parlamentari solide</a:t>
            </a:r>
          </a:p>
          <a:p>
            <a:pPr marL="285750" indent="-285750">
              <a:spcBef>
                <a:spcPct val="0"/>
              </a:spcBef>
            </a:pPr>
            <a:endParaRPr lang="it-IT" altLang="it-IT" sz="18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</a:pPr>
            <a:r>
              <a:rPr lang="it-IT" altLang="it-IT" sz="1800" dirty="0">
                <a:latin typeface="Arial" panose="020B0604020202020204" pitchFamily="34" charset="0"/>
              </a:rPr>
              <a:t>Inoltre, i rischi di una composizione diversa di camera e senato (il principale problema del </a:t>
            </a:r>
            <a:r>
              <a:rPr lang="it-IT" altLang="it-IT" sz="1800" i="1" dirty="0" err="1">
                <a:latin typeface="Arial" panose="020B0604020202020204" pitchFamily="34" charset="0"/>
              </a:rPr>
              <a:t>porcellum</a:t>
            </a:r>
            <a:r>
              <a:rPr lang="it-IT" altLang="it-IT" sz="1800" i="1" dirty="0">
                <a:latin typeface="Arial" panose="020B0604020202020204" pitchFamily="34" charset="0"/>
              </a:rPr>
              <a:t> </a:t>
            </a:r>
            <a:r>
              <a:rPr lang="it-IT" altLang="it-IT" sz="1800" dirty="0">
                <a:latin typeface="Arial" panose="020B0604020202020204" pitchFamily="34" charset="0"/>
              </a:rPr>
              <a:t>non sono certo spariti</a:t>
            </a:r>
          </a:p>
          <a:p>
            <a:pPr marL="285750" indent="-285750">
              <a:spcBef>
                <a:spcPct val="0"/>
              </a:spcBef>
            </a:pPr>
            <a:endParaRPr lang="it-IT" altLang="it-IT" sz="18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</a:pPr>
            <a:r>
              <a:rPr lang="it-IT" altLang="it-IT" sz="1800" b="1" dirty="0">
                <a:solidFill>
                  <a:srgbClr val="FF0000"/>
                </a:solidFill>
                <a:latin typeface="Arial" panose="020B0604020202020204" pitchFamily="34" charset="0"/>
              </a:rPr>
              <a:t>Si avrà allora un nuovo sistema elettorale presto??????</a:t>
            </a:r>
          </a:p>
        </p:txBody>
      </p:sp>
    </p:spTree>
    <p:extLst>
      <p:ext uri="{BB962C8B-B14F-4D97-AF65-F5344CB8AC3E}">
        <p14:creationId xmlns:p14="http://schemas.microsoft.com/office/powerpoint/2010/main" val="80939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07934" cy="1052736"/>
          </a:xfrm>
        </p:spPr>
        <p:txBody>
          <a:bodyPr/>
          <a:lstStyle/>
          <a:p>
            <a:pPr algn="ctr"/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algn="ctr"/>
            <a:r>
              <a:rPr lang="it-IT" altLang="it-IT" sz="3200" i="1" dirty="0">
                <a:solidFill>
                  <a:srgbClr val="C00000"/>
                </a:solidFill>
                <a:latin typeface="Garamond" panose="02020404030301010803" pitchFamily="18" charset="0"/>
              </a:rPr>
              <a:t>Il primo sistema partitico in Italia (1861-1913)</a:t>
            </a:r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32182F6-2BFC-414A-AC89-054C362529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836713"/>
            <a:ext cx="8820150" cy="5184576"/>
          </a:xfrm>
        </p:spPr>
        <p:txBody>
          <a:bodyPr/>
          <a:lstStyle/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Sistema dominato da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partiti parlamentari</a:t>
            </a:r>
            <a:r>
              <a:rPr lang="it-IT" altLang="it-IT" sz="2400" dirty="0">
                <a:latin typeface="Garamond" panose="02020404030301010803" pitchFamily="18" charset="0"/>
              </a:rPr>
              <a:t> composti da notabili.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Distanza ideologica relativa tra i due attori parlamentari maggiori (</a:t>
            </a:r>
            <a:r>
              <a:rPr lang="it-IT" altLang="it-IT" sz="2400" i="1" dirty="0">
                <a:latin typeface="Garamond" panose="02020404030301010803" pitchFamily="18" charset="0"/>
              </a:rPr>
              <a:t>destra storica e sinistra storica</a:t>
            </a:r>
            <a:r>
              <a:rPr lang="it-IT" altLang="it-IT" sz="2400" dirty="0">
                <a:latin typeface="Garamond" panose="02020404030301010803" pitchFamily="18" charset="0"/>
              </a:rPr>
              <a:t>) che con il </a:t>
            </a:r>
            <a:r>
              <a:rPr lang="it-IT" altLang="it-IT" sz="2400" i="1" dirty="0">
                <a:latin typeface="Garamond" panose="02020404030301010803" pitchFamily="18" charset="0"/>
              </a:rPr>
              <a:t>trasformismo </a:t>
            </a:r>
            <a:r>
              <a:rPr lang="it-IT" altLang="it-IT" sz="2400" dirty="0">
                <a:latin typeface="Garamond" panose="02020404030301010803" pitchFamily="18" charset="0"/>
              </a:rPr>
              <a:t>confluiscono in un unico ceto parlamentare di </a:t>
            </a:r>
            <a:r>
              <a:rPr lang="it-IT" altLang="it-IT" sz="2400" i="1" dirty="0">
                <a:latin typeface="Garamond" panose="02020404030301010803" pitchFamily="18" charset="0"/>
              </a:rPr>
              <a:t>ministeriali</a:t>
            </a:r>
            <a:endParaRPr lang="it-IT" altLang="it-IT" sz="2400" dirty="0">
              <a:latin typeface="Garamond" panose="02020404030301010803" pitchFamily="18" charset="0"/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Relativa irrilevanza di gruppi di  </a:t>
            </a:r>
          </a:p>
          <a:p>
            <a:pPr algn="just"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opposizione, anch’essi composti da  notabili ma più </a:t>
            </a:r>
          </a:p>
          <a:p>
            <a:pPr algn="just"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distanti dal centro di  governo (democratici, </a:t>
            </a:r>
          </a:p>
          <a:p>
            <a:pPr algn="just"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radicali, repubblicani) e poi del piccolo partito </a:t>
            </a:r>
          </a:p>
          <a:p>
            <a:pPr algn="just"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socialista che giunge in parlamento</a:t>
            </a:r>
          </a:p>
          <a:p>
            <a:pPr algn="just"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alla fine del XIX secolo.</a:t>
            </a:r>
          </a:p>
          <a:p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CDDA34-8951-254A-9CC9-C78666E86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3600"/>
            <a:ext cx="326690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5221E126-8CB9-324E-BE36-E9BB20058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97425"/>
            <a:ext cx="9144000" cy="2060575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100" b="1" dirty="0">
                <a:solidFill>
                  <a:srgbClr val="111111"/>
                </a:solidFill>
                <a:latin typeface="Garamond" panose="02020404030301010803" pitchFamily="18" charset="0"/>
              </a:rPr>
              <a:t>Nel complesso, il primo sistema partitico italiano realizzò la costruzione dello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100" b="1" dirty="0">
                <a:solidFill>
                  <a:srgbClr val="111111"/>
                </a:solidFill>
                <a:latin typeface="Garamond" panose="02020404030301010803" pitchFamily="18" charset="0"/>
              </a:rPr>
              <a:t>stato unitario </a:t>
            </a:r>
            <a:r>
              <a:rPr lang="it-IT" altLang="it-IT" sz="2100" b="1" i="1" dirty="0">
                <a:solidFill>
                  <a:srgbClr val="111111"/>
                </a:solidFill>
                <a:latin typeface="Garamond" panose="02020404030301010803" pitchFamily="18" charset="0"/>
              </a:rPr>
              <a:t>senza veri partiti </a:t>
            </a:r>
            <a:r>
              <a:rPr lang="it-IT" altLang="it-IT" sz="2100" b="1" dirty="0">
                <a:solidFill>
                  <a:srgbClr val="111111"/>
                </a:solidFill>
                <a:latin typeface="Garamond" panose="02020404030301010803" pitchFamily="18" charset="0"/>
              </a:rPr>
              <a:t>garantendo per circa mezzo secolo i diritti della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100" b="1" dirty="0">
                <a:solidFill>
                  <a:srgbClr val="111111"/>
                </a:solidFill>
                <a:latin typeface="Garamond" panose="02020404030301010803" pitchFamily="18" charset="0"/>
              </a:rPr>
              <a:t>costituzione  liberale e una vita parlamentare regolare</a:t>
            </a:r>
            <a:r>
              <a:rPr lang="it-IT" altLang="it-IT" sz="2100" b="1" dirty="0">
                <a:latin typeface="Garamond" panose="02020404030301010803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100" b="1" dirty="0">
                <a:latin typeface="Garamond" panose="02020404030301010803" pitchFamily="18" charset="0"/>
              </a:rPr>
              <a:t>Il pluralismo tuttavia è ancora </a:t>
            </a:r>
            <a:r>
              <a:rPr lang="it-IT" altLang="it-IT" sz="2100" b="1" i="1" dirty="0">
                <a:latin typeface="Garamond" panose="02020404030301010803" pitchFamily="18" charset="0"/>
              </a:rPr>
              <a:t>limitato</a:t>
            </a:r>
            <a:r>
              <a:rPr lang="it-IT" altLang="it-IT" sz="2100" b="1" dirty="0">
                <a:latin typeface="Garamond" panose="02020404030301010803" pitchFamily="18" charset="0"/>
              </a:rPr>
              <a:t>. Il processo di democratizzazione si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100" b="1" dirty="0">
                <a:latin typeface="Garamond" panose="02020404030301010803" pitchFamily="18" charset="0"/>
              </a:rPr>
              <a:t>interrompe prima che i partiti possano completare il proprio consolidamento</a:t>
            </a:r>
          </a:p>
        </p:txBody>
      </p:sp>
    </p:spTree>
    <p:extLst>
      <p:ext uri="{BB962C8B-B14F-4D97-AF65-F5344CB8AC3E}">
        <p14:creationId xmlns:p14="http://schemas.microsoft.com/office/powerpoint/2010/main" val="2920858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9CEBB35-16E9-4646-ACD8-34446B1950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6631"/>
            <a:ext cx="8820150" cy="1008113"/>
          </a:xfrm>
        </p:spPr>
        <p:txBody>
          <a:bodyPr/>
          <a:lstStyle/>
          <a:p>
            <a:pPr algn="ctr"/>
            <a:r>
              <a:rPr lang="it-IT" sz="3000" dirty="0">
                <a:solidFill>
                  <a:srgbClr val="C00000"/>
                </a:solidFill>
                <a:latin typeface="Garamond" panose="02020404030301010803" pitchFamily="18" charset="0"/>
              </a:rPr>
              <a:t>Modelli tradizionali di elettore in Italia </a:t>
            </a:r>
            <a:br>
              <a:rPr lang="it-IT" sz="30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sz="3000" dirty="0">
                <a:solidFill>
                  <a:srgbClr val="C00000"/>
                </a:solidFill>
                <a:latin typeface="Garamond" panose="02020404030301010803" pitchFamily="18" charset="0"/>
              </a:rPr>
              <a:t>(Parisi e Pasquino 1977)</a:t>
            </a:r>
            <a:endParaRPr lang="en-GB" sz="30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655C5F-323B-DF4D-BFF4-6BAFBF82D7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836713"/>
            <a:ext cx="8820150" cy="5184576"/>
          </a:xfrm>
        </p:spPr>
        <p:txBody>
          <a:bodyPr/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solidFill>
                  <a:srgbClr val="FF0000"/>
                </a:solidFill>
                <a:latin typeface="Garamond" panose="02020404030301010803" pitchFamily="18" charset="0"/>
              </a:rPr>
              <a:t>Elettore di appartenenza</a:t>
            </a:r>
            <a:r>
              <a:rPr lang="it-IT" altLang="it-IT" sz="2800" dirty="0">
                <a:latin typeface="Garamond" panose="02020404030301010803" pitchFamily="18" charset="0"/>
              </a:rPr>
              <a:t>: si sente “parte” di un partito o di una determinata cultura politica - raramente nega il suo consenso con manifestazioni di astensione o protesta.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solidFill>
                  <a:srgbClr val="FF0000"/>
                </a:solidFill>
                <a:latin typeface="Garamond" panose="02020404030301010803" pitchFamily="18" charset="0"/>
              </a:rPr>
              <a:t>Elettore di opinione</a:t>
            </a:r>
            <a:r>
              <a:rPr lang="it-IT" altLang="it-IT" sz="2800" dirty="0">
                <a:latin typeface="Garamond" panose="02020404030301010803" pitchFamily="18" charset="0"/>
              </a:rPr>
              <a:t>: fa del cambiamento una propria strategia, tende a valutare con attenzione il comportamento degli attori partitici preferiti in precedenza, ma anch’esso tende comunque ad attivarsi e presumibilmente a rimanere nella stessa area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solidFill>
                  <a:srgbClr val="FF0000"/>
                </a:solidFill>
                <a:latin typeface="Garamond" panose="02020404030301010803" pitchFamily="18" charset="0"/>
              </a:rPr>
              <a:t>Elettore di scambio</a:t>
            </a:r>
            <a:r>
              <a:rPr lang="it-IT" altLang="it-IT" sz="2800" dirty="0">
                <a:latin typeface="Garamond" panose="02020404030301010803" pitchFamily="18" charset="0"/>
              </a:rPr>
              <a:t>: diffuso in aree geografiche e politiche delimitate, basa il proprio voto sul calcolo e sull’aspettativa di una </a:t>
            </a:r>
            <a:r>
              <a:rPr lang="it-IT" altLang="it-IT" sz="2800" i="1" dirty="0">
                <a:latin typeface="Garamond" panose="02020404030301010803" pitchFamily="18" charset="0"/>
              </a:rPr>
              <a:t>controprestazione. </a:t>
            </a:r>
            <a:r>
              <a:rPr lang="it-IT" altLang="it-IT" sz="2800" dirty="0">
                <a:latin typeface="Garamond" panose="02020404030301010803" pitchFamily="18" charset="0"/>
              </a:rPr>
              <a:t>Accorda consenso ad un partito (o ad un singolo candidato) in grado di soddisfare un suo precipuo interesse.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45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F9BFE30-A86C-A748-84AA-BDE0187C91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188641"/>
            <a:ext cx="8640638" cy="936104"/>
          </a:xfrm>
        </p:spPr>
        <p:txBody>
          <a:bodyPr/>
          <a:lstStyle/>
          <a:p>
            <a:pPr algn="ctr"/>
            <a: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  <a:t>Elementi tipici del comportamento elettorale</a:t>
            </a:r>
            <a:b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  <a:t>nella prima repubblica</a:t>
            </a:r>
            <a:endParaRPr lang="en-GB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F0413D2-FA2E-2C4A-9D64-184BEA7C52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512" y="1268759"/>
            <a:ext cx="8640638" cy="4752529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Prevedibilità degli eventi elettorali ed estrema stabilità dei suoi effetti in termini di distribuzione di seggi e cariche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Distribuzione definita a livello territoriale dei vari tipi di elettore e di voto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Ruolo spesso </a:t>
            </a:r>
            <a:r>
              <a:rPr lang="it-IT" altLang="it-IT" sz="2800" i="1" dirty="0">
                <a:latin typeface="Garamond" panose="02020404030301010803" pitchFamily="18" charset="0"/>
              </a:rPr>
              <a:t>di secondo ordine </a:t>
            </a:r>
            <a:r>
              <a:rPr lang="it-IT" altLang="it-IT" sz="2800" dirty="0">
                <a:latin typeface="Garamond" panose="02020404030301010803" pitchFamily="18" charset="0"/>
              </a:rPr>
              <a:t>delle elezioni non legislative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Assenza di fenomeni di disallineamento dagli ordini di partito almeno sino alla </a:t>
            </a:r>
            <a:r>
              <a:rPr lang="it-IT" altLang="it-IT" sz="2800" i="1" dirty="0">
                <a:latin typeface="Garamond" panose="02020404030301010803" pitchFamily="18" charset="0"/>
              </a:rPr>
              <a:t>stagione dei referendum </a:t>
            </a:r>
            <a:r>
              <a:rPr lang="it-IT" altLang="it-IT" sz="2800" dirty="0">
                <a:latin typeface="Garamond" panose="02020404030301010803" pitchFamily="18" charset="0"/>
              </a:rPr>
              <a:t>(a partire dalla fine degli anni ’70)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68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7A2BA1D-032E-CB4A-BF3C-D5C9F55A8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"/>
            <a:ext cx="8820150" cy="620687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Mutamenti nel comportamento elettorale all’inizio degli anni ‘90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8820B7C3-DCB3-544C-8D7A-89A75BD09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002329"/>
              </p:ext>
            </p:extLst>
          </p:nvPr>
        </p:nvGraphicFramePr>
        <p:xfrm>
          <a:off x="251520" y="620688"/>
          <a:ext cx="889248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9446D075-21FB-4541-BC4F-40E36FB8D401}"/>
              </a:ext>
            </a:extLst>
          </p:cNvPr>
          <p:cNvSpPr/>
          <p:nvPr/>
        </p:nvSpPr>
        <p:spPr>
          <a:xfrm>
            <a:off x="251520" y="3501008"/>
            <a:ext cx="8892480" cy="3142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altLang="it-IT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Altri elementi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Volatilità totale e di blocco</a:t>
            </a:r>
            <a:r>
              <a:rPr lang="it-IT" altLang="it-IT" sz="2200" dirty="0">
                <a:latin typeface="Garamond" panose="02020404030301010803" pitchFamily="18" charset="0"/>
              </a:rPr>
              <a:t>: si muove già nel 1992 e si eleva soprattutto nel 1994 e 1996. Nuovo record nel 2013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200" dirty="0">
                <a:latin typeface="Garamond" panose="02020404030301010803" pitchFamily="18" charset="0"/>
              </a:rPr>
              <a:t>diminuzione dell’</a:t>
            </a:r>
            <a:r>
              <a:rPr lang="it-IT" altLang="it-IT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identificazione partitica</a:t>
            </a:r>
            <a:r>
              <a:rPr lang="it-IT" altLang="it-IT" sz="2200" dirty="0">
                <a:latin typeface="Garamond" panose="02020404030301010803" pitchFamily="18" charset="0"/>
              </a:rPr>
              <a:t>, aumento degli elettori che tendono a scegliere all’ultimo momento = più accentuata </a:t>
            </a:r>
            <a:r>
              <a:rPr lang="it-IT" altLang="it-IT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competizione</a:t>
            </a:r>
            <a:r>
              <a:rPr lang="it-IT" altLang="it-IT" sz="2200" dirty="0">
                <a:latin typeface="Garamond" panose="02020404030301010803" pitchFamily="18" charset="0"/>
              </a:rPr>
              <a:t> come risultato della drastica riduzione degli </a:t>
            </a:r>
            <a:r>
              <a:rPr lang="it-IT" altLang="it-IT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elettorati d’appartenenza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200" dirty="0">
                <a:latin typeface="Garamond" panose="02020404030301010803" pitchFamily="18" charset="0"/>
              </a:rPr>
              <a:t>Forza elettorale dei 7 </a:t>
            </a:r>
            <a:r>
              <a:rPr lang="it-IT" altLang="it-IT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partiti storici</a:t>
            </a:r>
            <a:r>
              <a:rPr lang="it-IT" altLang="it-IT" sz="2200" dirty="0">
                <a:latin typeface="Garamond" panose="02020404030301010803" pitchFamily="18" charset="0"/>
              </a:rPr>
              <a:t>: sopra al 90% fino al 1983. Ancora forte nel 1987. Scende al 77% nel 1992 e crolla nel 1994. Nel 2013 nuovi partiti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Turnover parlamentare</a:t>
            </a:r>
            <a:r>
              <a:rPr lang="it-IT" altLang="it-IT" sz="2200" dirty="0">
                <a:latin typeface="Garamond" panose="02020404030301010803" pitchFamily="18" charset="0"/>
              </a:rPr>
              <a:t>: si muove già nel 1992 e si impenna nel 1994 (70% di ricambio). Nuovo record nel 2013</a:t>
            </a:r>
          </a:p>
        </p:txBody>
      </p:sp>
      <p:pic>
        <p:nvPicPr>
          <p:cNvPr id="3" name="Picture 5" descr="Chart&#10;&#10;Description automatically generated">
            <a:extLst>
              <a:ext uri="{FF2B5EF4-FFF2-40B4-BE49-F238E27FC236}">
                <a16:creationId xmlns:a16="http://schemas.microsoft.com/office/drawing/2014/main" id="{E6F7A72F-BA59-4895-A729-6522F19C2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" y="307453"/>
            <a:ext cx="8991923" cy="320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7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E5B64835-7AC8-E548-86A6-116D2B66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789"/>
            <a:ext cx="9396536" cy="886173"/>
          </a:xfrm>
        </p:spPr>
        <p:txBody>
          <a:bodyPr rtlCol="0">
            <a:noAutofit/>
          </a:bodyPr>
          <a:lstStyle/>
          <a:p>
            <a:r>
              <a:rPr lang="it-IT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La campagna permanente: </a:t>
            </a:r>
            <a:br>
              <a:rPr lang="it-IT" sz="2800" b="1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marketing politico e personalizzazione</a:t>
            </a:r>
            <a:endParaRPr lang="en-GB" sz="28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1507" name="Segnaposto numero diapositiva 3">
            <a:extLst>
              <a:ext uri="{FF2B5EF4-FFF2-40B4-BE49-F238E27FC236}">
                <a16:creationId xmlns:a16="http://schemas.microsoft.com/office/drawing/2014/main" id="{37C48783-4617-0F47-B746-F4E59FD007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AECD1F-5C67-A045-87CF-687EABEF2294}" type="slidenum">
              <a:rPr lang="en-US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it-IT" sz="1200">
              <a:solidFill>
                <a:srgbClr val="898989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628A98-CF42-C24C-A4AD-2A2368984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26" name="Picture 2" descr="http://t2.gstatic.com/images?q=tbn:ANd9GcT_dDG4VM9zBE0dHQCLJZa01z6ObDTh3XlUyilhbEcUWBTGHgSesw">
            <a:extLst>
              <a:ext uri="{FF2B5EF4-FFF2-40B4-BE49-F238E27FC236}">
                <a16:creationId xmlns:a16="http://schemas.microsoft.com/office/drawing/2014/main" id="{FA4A59DA-A740-6D45-87A3-D7C4FE40A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6175"/>
            <a:ext cx="2555875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static.flickr.com/224/457518233_856ec0240c.jpg">
            <a:extLst>
              <a:ext uri="{FF2B5EF4-FFF2-40B4-BE49-F238E27FC236}">
                <a16:creationId xmlns:a16="http://schemas.microsoft.com/office/drawing/2014/main" id="{EC5363A8-8152-FC4B-8F62-0AB625EE4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546350"/>
            <a:ext cx="3059112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0F8B81F-A1DC-3D49-A987-09ECF45CA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196975"/>
            <a:ext cx="6588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it-IT" altLang="it-IT" sz="2000" dirty="0">
                <a:latin typeface="Garamond" panose="02020404030301010803" pitchFamily="18" charset="0"/>
              </a:rPr>
              <a:t>1994: scoperta della </a:t>
            </a:r>
            <a:r>
              <a:rPr lang="it-IT" altLang="it-IT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campagna mediatica </a:t>
            </a:r>
            <a:r>
              <a:rPr lang="it-IT" altLang="it-IT" sz="2000" dirty="0">
                <a:latin typeface="Garamond" panose="02020404030301010803" pitchFamily="18" charset="0"/>
              </a:rPr>
              <a:t>(senza limiti di spesa)</a:t>
            </a:r>
          </a:p>
          <a:p>
            <a:pPr marL="342900" indent="-342900">
              <a:spcBef>
                <a:spcPct val="0"/>
              </a:spcBef>
            </a:pPr>
            <a:r>
              <a:rPr lang="it-IT" altLang="it-IT" sz="2000" dirty="0">
                <a:latin typeface="Garamond" panose="02020404030301010803" pitchFamily="18" charset="0"/>
              </a:rPr>
              <a:t>2001: (sotto par condicio) Berlusconi inventa il </a:t>
            </a:r>
            <a:r>
              <a:rPr lang="it-IT" altLang="it-IT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contratto con gli italiani.  </a:t>
            </a:r>
            <a:r>
              <a:rPr lang="it-IT" altLang="it-IT" sz="2000" dirty="0">
                <a:latin typeface="Garamond" panose="02020404030301010803" pitchFamily="18" charset="0"/>
              </a:rPr>
              <a:t>Ingente uso di risorse e promesse generiche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EC8D9EB-7E4A-E347-94D0-8C42A16EC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98763"/>
            <a:ext cx="608488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</a:pPr>
            <a:r>
              <a:rPr lang="it-IT" altLang="it-IT" sz="2100" b="1" dirty="0" err="1">
                <a:solidFill>
                  <a:srgbClr val="FF0000"/>
                </a:solidFill>
                <a:latin typeface="Garamond"/>
              </a:rPr>
              <a:t>Leaderizzazione</a:t>
            </a:r>
            <a:r>
              <a:rPr lang="it-IT" altLang="it-IT" sz="2100" b="1" dirty="0">
                <a:solidFill>
                  <a:srgbClr val="FF0000"/>
                </a:solidFill>
                <a:latin typeface="Garamond"/>
              </a:rPr>
              <a:t>  </a:t>
            </a:r>
            <a:r>
              <a:rPr lang="it-IT" altLang="it-IT" sz="2100" dirty="0">
                <a:latin typeface="Garamond"/>
              </a:rPr>
              <a:t>evidente anche nel 2006</a:t>
            </a:r>
          </a:p>
          <a:p>
            <a:pPr marL="342900" indent="-342900" algn="just">
              <a:spcBef>
                <a:spcPct val="0"/>
              </a:spcBef>
            </a:pPr>
            <a:r>
              <a:rPr lang="it-IT" altLang="it-IT" sz="2100" b="1" dirty="0">
                <a:solidFill>
                  <a:srgbClr val="FF0000"/>
                </a:solidFill>
                <a:latin typeface="Garamond"/>
              </a:rPr>
              <a:t>Personalizzazione anche in altri contesti competitivi </a:t>
            </a:r>
            <a:r>
              <a:rPr lang="it-IT" altLang="it-IT" sz="2100" dirty="0">
                <a:latin typeface="Garamond"/>
              </a:rPr>
              <a:t>(Regioni, città)</a:t>
            </a:r>
          </a:p>
          <a:p>
            <a:pPr marL="342900" indent="-342900" algn="just">
              <a:spcBef>
                <a:spcPct val="0"/>
              </a:spcBef>
            </a:pPr>
            <a:r>
              <a:rPr lang="it-IT" altLang="it-IT" sz="2100" dirty="0">
                <a:latin typeface="Garamond"/>
              </a:rPr>
              <a:t>Con la nascita dei </a:t>
            </a:r>
            <a:r>
              <a:rPr lang="it-IT" altLang="it-IT" sz="2100" b="1" i="1" dirty="0">
                <a:solidFill>
                  <a:srgbClr val="FF0000"/>
                </a:solidFill>
                <a:latin typeface="Garamond"/>
              </a:rPr>
              <a:t>partiti a vocazione maggioritaria </a:t>
            </a:r>
            <a:r>
              <a:rPr lang="it-IT" altLang="it-IT" sz="2100" dirty="0">
                <a:latin typeface="Garamond"/>
              </a:rPr>
              <a:t>tentativi di innovazione comunicativa </a:t>
            </a:r>
          </a:p>
          <a:p>
            <a:pPr marL="342900" indent="-342900" algn="just">
              <a:spcBef>
                <a:spcPct val="0"/>
              </a:spcBef>
            </a:pPr>
            <a:r>
              <a:rPr lang="it-IT" altLang="it-IT" sz="2100" dirty="0">
                <a:latin typeface="Garamond"/>
              </a:rPr>
              <a:t>Tuttavia i singoli leader colgono i temi e  indirizzano la campagna elettorale, che è oramai </a:t>
            </a:r>
            <a:r>
              <a:rPr lang="it-IT" altLang="it-IT" sz="2100" i="1" dirty="0">
                <a:latin typeface="Garamond"/>
              </a:rPr>
              <a:t>permanente </a:t>
            </a:r>
            <a:r>
              <a:rPr lang="it-IT" altLang="it-IT" sz="2100" dirty="0">
                <a:latin typeface="Garamond"/>
              </a:rPr>
              <a:t>ma rimane orientata  a metodologie classiche da parte di molti partiti e gran parte della classe politica.</a:t>
            </a:r>
          </a:p>
          <a:p>
            <a:pPr marL="342900" indent="-342900" algn="just">
              <a:spcBef>
                <a:spcPct val="0"/>
              </a:spcBef>
            </a:pPr>
            <a:r>
              <a:rPr lang="it-IT" altLang="it-IT" sz="2100" dirty="0">
                <a:latin typeface="Garamond"/>
              </a:rPr>
              <a:t>Dal 2013/14 uso massiccio dei social soprattutto da parte di alcuni leader (Salvini, Meloni)</a:t>
            </a:r>
          </a:p>
          <a:p>
            <a:pPr marL="342900" indent="-342900" algn="just">
              <a:spcBef>
                <a:spcPct val="0"/>
              </a:spcBef>
            </a:pPr>
            <a:r>
              <a:rPr lang="it-IT" altLang="it-IT" sz="2100" dirty="0">
                <a:solidFill>
                  <a:srgbClr val="FF0000"/>
                </a:solidFill>
                <a:latin typeface="Garamond"/>
              </a:rPr>
              <a:t>Esplosione delle "promesse" populiste</a:t>
            </a:r>
          </a:p>
        </p:txBody>
      </p:sp>
      <p:sp>
        <p:nvSpPr>
          <p:cNvPr id="21513" name="AutoShape 6" descr="data:image/jpeg;base64,/9j/4AAQSkZJRgABAQAAAQABAAD/2wCEAAkGBhQSERUUEhQWFRUWGBUYFxcUGBgXFRkXGBgXFxcYFRcXHCYfFxwkGhgYHy8gJCcpLCwsGB8xNTAqNSYrLCkBCQoKDgwOGg8PGikkHyQsLCwsKSksKSwsLCkpLCksLCwpLCwsLCksKSwsKSwsKSwsKSwsLCksLCkpLCkpLCksKf/AABEIALcBEwMBIgACEQEDEQH/xAAcAAABBQEBAQAAAAAAAAAAAAAFAAEDBAYCBwj/xABIEAACAQIEAggDBQQHBwMFAAABAhEAAwQSITEFQQYTIlFhcYGRMqGxByNCUsEUctHwM2KSosLh8RUWJHOCs9I0Y7IXQ1Oj4v/EABoBAAIDAQEAAAAAAAAAAAAAAAEDAAIEBQb/xAAuEQACAgIBAwMDAwMFAAAAAAAAAQIRAyExBBJBE1FhIjJxBZHRFOHwI1KBobH/2gAMAwEAAhEDEQA/APb6VKlUIKlSpVCCpUqVQg1NT0jRKjUxp6Y0SjRzFKnpqJShopiK6imogZGRXJFSEUxFFMqQla5YVKRXBFXTBRBdMAk8hOm9DcPYN8hmGW0NFUaAjaBHLvPPYablytZ7FcVuDiViwDFs2muEAbtLASe4RtWXqd0aum8hfrmNwoAAiKhPeSxIAHIARXivSvAu/GHyqx+L4ZmTcYgCNiY09TyMeuY3iJS86W1z3WW1A2VQC0tcb8I123PLvoTbQJcY24u4i58d0KIH9W2vcPbTUk61ljo1kIwkLbbFbooFuwpnbUG434jOsnQQIBOtXcLgLuKILdlBtp2R+4PxH+sauWeE27UXMS4liAATMsTAn8xnltRi833Lcuw23Lsnag/BLKeDezbbqrRBcFS8anUx2m7/AA+lRdLUnB3gNTlGn/WtZjoQpF155rb33+IbjfnWo6TpODvgCSU/UVZqpKgUZL7P1g3xIJkGBy+/79j6VP8Aap/6e1/zP8DV30K4PdtM7usLc0H5oz5pA9P9K5+1DHILFtewT1g7LGWIysJ305e9Ca2MhzpHlr0NH/qD+4P/AJUbOItne3H7rEfWhlwW/wBp0zgG3zAOuYd0UUizl7l3Af0qedee3BDn94/WvQ7eRWVg4MGYIKnynasPewQJZs4EvA0J311PhTcXAjM7Zs+Lf0h8l+gqkTV3Fy5zKrEQBMGJAg1TdYpUlsdF6RzTUqVVLWfVdKmRwQCDIOoI2I8KetpgFSpUqhBUqVKoQVNT0qIGc0qemioVoalTxTUSrQ1NXVNFEocxTEV3FcuYE1LBRwRXBFNhMWl1A6GVOxqSKsmCiIisfxGz1uMGItXMqW7Ztm7uoJYk9Xydo07h4xFajiuBN1MoJjmoOUOPys0SB3xvttQrDcPll64qp/BZBA0Ghyr3D+YrPnfBpwKrK2FwTXBktApbJ7bsSXc8y7bsfCfOpH4paw2JTCIhNy4uZrhIECGI8/hOggDxoocVlcglVtpkCqBvIkmfDaAOdZbjChsemJUiEQLBmSfvB5AdsVmTS5NsMU8mootdMU/4nDnkI/7nLxrQ3sQq2jmYDskanwO1YvjHG1uuGaCy6AICxGs6gePfQu/xJ2MhfVzr7CfqKq23VIf6OLGv9WaXxyy30fxRw7sziZVRAOshgTPtRDiPTJjyVByzEn5HQn0qha4KzW81y4QSJAUBQO6efzoAUA2Gvfz996jhN7boGbq+lwJOMHL8/wABDiHSm68gPcYeHYX5xPzrzbpRina4GYfMk+8VtbhrH9KLcrPcRRjiSdmGX6xnn9MUor4RJgeIIbSF5BBZWPfpmQz37r7VYxXBiLudWVlCup1hpXK23MZSDIoDwwZ1e3IGYAie9T/A0Qw2LIysDrAPhMG00+61t7ItcC49RJvZbvYdsslTl7yDHvQS7w5pMRlkGCJ176KYrHvkuWgBDhRryI7JaOeir/JroglVbcEDUeQnypDg4cGpTjPk4s3mH4jPgcvyFT/t76don94BvqKrkUi1Ltl6VEv7Yfy2/wCwKeq80qncwdqPoP7PeK9bg1We1ZPVnyGqf3SB6GjvCcab1lLhABdZgageteYfZvxXqsUbZ+G8sf8AWssvyzD1r0foyP8AhLH/AC0+lazJJbCdKlSqAFSpUqhBUqVKoQaKVPSqAoaqt/iNpGyvcRWOuVnUGO+CZpcV4itiy91/hRST49w9TA9a+b+k/HcRiLnW3WkMWySABAOwgbDapYKs+kLmPtquZriBe8soGu2s1mOI/ahg7RZVc3GUkQvwmBMhz2Y5edfP6Y1huBHpVfEuwIIOnI/x8aq5AcD3v/6xYPKxIuBhOVSvxbAANsDPf3Vi+kH2t3cUgt216ldc+R+0w5AuIyjvA1PeKxXC+iGMxcG1Zdgfxt2U88zaH0rccH+yC2FnGX+2T8Fnu/eYSfQVVtsZHE3ujPYHpYywFxV9CTGlxiAfHMdBXsPAcRet4MNduPcusC33xUHX4Qmg0iDLd/pQjhfQrC2W/wCHwykj8d3tsPVpynyAonxWw6KGYjeIXTkTvQ+pcDnHGleR/sccP4pjFAbEXLEdyoZ/tAqPkar4viCNd69ULXAuTONAFkmASY3J8aHswmfnufc60Ww/asR3g+9RpvkrDqMdv04/uCL+MuNzC+7H5wKoXkB+Ilv3jp/ZED5VawtrrHy+9V+JWercruNwaHakZsvVdRkjbevggJA0Gg7hoKWHTPcVe8j25/KjYwwXDkEalST5xQzo9Zm6T+VT89P41BPpNSin5C3Gr2W03sPWsgxrQdKL8Konc/T/AFrOOaEidXK5JHDms50gtTbbwn5GjmIvRzoTxNsyMO8NVE9mRPZig1dW8Uy7E8/LWJ+grhhTAUxyZsigph+L/nX1HceUe3tV7h+L0IU6SY/6hI37jIoLatyD37/xpWsymRpFFTfkfsuYPilx7rJcyyoI0EagxRAnWhGEacQzfmWT5yBRMmlz5NmJ3E7mlUOelVRhp8HxKMty20FSGVhyZTI+Y2rb9E/tbtrbt2r9vKqoq50ObaAZX3Olea8FP3A9azNrE5WnurSjHkPsGzdDKGUyGAIPeCJBruvnTo99ruJwyLbBzoogK+sDumAYA8a1XC/t6ExfsgiN7Zgz4hpEVYpZ7DSrD4b7XsG7KIuKDuxCwNJ1AJb5U977X8CtzJNwjk6qMpPdqQR6ihZLNvSrL4P7ScDcEi6R+8jaecA1osNjEuKHRgynZlMg0Qk1NNUMfx2zZ0uXFB/LMt7Cs3jPtDWSLSF45/qe6qSyRjyxkcM57S178L9yL7Ubd29bs4azJN252goJOVROYwNFBPPnFZTin2c3r4tqoS0iIFm4e13k5VBO891aL/eXF3DbgJbW6YTTNOkknWY0qj0g4ndssqtdLFlkwMo3jQCqdyeyT7cS20/xv/soYT7KcKn9Pea4fyoBbH+Jj8q0fD+imGs5epwqA8mudo9+7SeXhXHD8Yf2HNpmbSY1Mvl3o4+K+8RfBz7QP1q6oqsr8IexhWzEM50A0XQa+O/LvrnhtoTc0GjkD0p8Lig1y6Adig/ug/rTcOPZY99y4fnH6VfRRycnbZNhHnOe92+UL+lD+kzfdL+8PoasYW9FgN3gn3JP61T6TH7r/rH0NRlJfYzNG5RjgtybZHcTQKaL8BbssPH9KWmJ6f7ynwzs32X94exrvjWGzXLcDcwfr9Jrm8MuL8yPmP40ZIEjw1oGnHFSi4/JQ41dy2SO+BVbo7bhGbvP0/1rnpJd0VfGfarXC1iwniJ9yTQ8h+7N+EZ3pfiJuIO4E+5/yoULkirHSW7N4+AFVA2lJb2YOod5GUL+9VcX8PvVi/vrVXEnSl3szmPYfrTWxXd74m8zUn7P2A0+laGdHGrR1hfiHcdPfSp7qdmfA+4Kz+tQ4UdsedELuHO3I5vmP41FwaI8FLh9om5oJMHb0om9lh+FvY0Kw4Ice1X857z7mquhuK6oWTwPsaVc9e3e3uaVTQ3YT4VK2lDCDn2NZS63aPmfrWoe4Vyj+stZbEKM7/vH609GaZwb3dXS3KjVdatX7SqzLzUke2/8+FWsXR1ZxBGtWExR79DuO/8AzocH1q3h+0QoGp0FBsFF/A4xlYG2zTOkE6+HrXsOBxmICLZtXSFdc2YmY7QQi2PwjMx13PhXk3DsZbRWVLHWXWXs3HYjJzLIg0mBpM/w9N4bfy3sLb77Nr2zNcM/2Vqkvay8Mnp7S38hZej1uAbjNcYsB2jA+LuG+neTUeNC2xjMihQtm2oCiB2g3d5iq+CvT+zsTMftVzXwkD60uOPFnGHvNhf7qfxqqSS0iuXLPJuTLuFHbwa/lsu/9xV/xUE6c3vvk/5Y/wDk1GmbK8/kwp+Z/wD5rO9Nz99b/wCUPq1Sf2mfIvoZpOAHNgbQ73X/ALwombv/ABQHdZJ/tOP4UJ6Ma4S14N9HJqbD35x10fltWh7kn9aiWkPi6iifhN+b+K8LiD+5H6VPZxBTDu07de395zQvo+5OJxg/9wf4hV3iwy4W6JAOVxqQPiJ7/OrJ6AuL/JNicZ1eEWfy2h7lAfrTdJ8UBYJPJl+sfrTcRwfXW+rVo1QyAX+EgxC+VQ9KcMxwlzsPplM5GGzDvAou6BJfS/wZX/aS99HuAXNCTMGCCdAaxFlJIENEj8o+rV6AuHuQAEA2Al/0VDWeM75KdHFZG5J8A7jV3LfVvBT7Gj9u0SAdBPeRQbivRm7fKnPaQjQ/G3ZPdqutEjgiog3SAByRRoPFi1XUtm2GKSlLRnOkeIm5ln4RHqf5FG17KKvcB9KH4Poyt8i8925GYnL2RIB7OoURtRnEcKt5STnPm7/+VV7g4sMlOUmB8bwa24Ysmp/FznvmsJdxGQlS6iCRqy/xr05+FWQJ6tPUA/Wa84xCguxCgDMdgAN/ClSkYf1OsUVKrbKD4lT+IHyBP0FQsymZLCAPwN40SzVUvNo3p/iqnccFdXb4Mfft9pj40y3zly/pr5TVi+dW/nnT4fCltQAeWomtCkdvBkZDhXhh/O9FFuyBVN8PlYZhEnlpT3RknXc/pVoyN2Pgv8Kw4drgEf0bMJ7wJ09jQ1Mcp0HPai/RvhxuPowBy8+euWJHnQfA4O4t1OxEM09nYd/hsamnYyNp0OuLXv8ArSqqnDr5AIGhAjRe7ypVftXuHufsSJfuZtJ0IMaMPD6U7XhqWRdeYUg6+dVltDcTlBAkjKTrvEmKucSNkKACwbcgGVIn+6NJA19KvYqVUVHtCRAiSIqLFXc15isyzEx4k8vWiGL4ybrBRbS2i6aasWAIkn30AArvEcAuq8sghmJBDrt6HTnHlV17C6KV7ClR2tGGhU7iDEGoWajWIswmU2wCxLK7Ms5c0kmDO2mo9qq4LAtfhbSZsohsupMsTmIjQAQJ22oNeCEOGbtKVkAsBPpqK9dsT+32RB0srAgk/wBEx0FeX4nBdWbY7MgywDoYyjcwxyz416/Z4jh/2vDXhdtmcO/WXAwjN1eVFJmFjYCqTM+WXbR3wfA3LiWAFbXD34MfmdROsd9d9JsE4w+JJWPvLUyR+W33E1Nw/jlpMOhF5RcXCFR2hmDlpgA/i0GlGMT0hwuW/wDfWjmBgZgZPVqBHqKFquSvqJxq0c2uBM911bLBs21Op2Y3NNBWW+0Ph3V3bWoM2zsDyY/1vGtFxXpLh+qxGW+hZrKqoDakgPoPHWs39oHF7V5rBtXFeEYNlMwZB1+dUyNdtIR1WZLE+17/ALmm6C8PD4NGZm+Jxy5N4gn511wjAIeI4sdohVtDVjvA7oof0F6TWLOEyXbqowdzBmYMQdB503Bek1hMZi7j3AEuFchhjIB5QJoqSqIY51247f5/YudFsOhx+OUqCA2gOuzsOfnWj46iLYICqMzW10AHxXEHKsP0f6RWbePxV1n+7uZyrQTPbDDSJGk0X4v04wrqgVnMXbTHsMOyjBjv5VIzj28kxZ4+m7l5f/pp+N8ZGGt9YwLDMqwDGrGOdR9KFnB3/wDlsfbWsZ0t6YWMTZFu1nzZ1Y5lgQM3jvJq/wAQ+0DDXLNy2BclkZRKiJIj83fReSLtWWl1MH3R7lVGV4fwjPZe7JBWSoA3y661srWJkL6fSsv0MxZa3dtPurGP3WEj9aLcHxXZZCZKsRPpI+RFZUtnW6Lp4YcS7fPIbDc6GcfxOWy58DHmdBU6XjtQjpESeqT8922D4ANmPyWinZteg5hLYRFUcgBXN99CK4a6QJP8+VR9ZJ1qXug1oix2IyoZ00NVeF4MLhlUgarLeJbee+qnGcR1lxbe2jMfICPqflV3iuNFmwzclU/IVVrZHFNbRg8fbC3GVTMH28KGXzo3p+tc4N2OZ2MlyWju9aa6dG9P1qklTPC9XjjDqJKPH8mcxG59akTDXAgdRI8Gg921R3DqfWpUsrsWgnWIJ3AI+tPidXE0uSnexh0kPp38j4a1zieIZzOUx6bxFbPH8Iy2kgW5yo2ZABMLsTmnv5Das/xK7lZADuRMfSnaR0sUW4ui10Xxa6m6jFIIJHIkgiNR3GiV+2vXNCjZjr45jPnrVvC3LTOIAGW5B7IAGXUg+EA0NHEg+LvCQQGbKO/eY76VkjvRqwTV7IcAR1SdlfhX8I7h4Uqhwrfdp+6v/wART0t3Y9NAB8RbZ1Oq2yJYTmYEDUL67T311gOIocUl26ihFIORQADl2B7/AB76GJa2J0UmJ8t6a6kEgGRyPeOVdA5lhvjnSX9qvtcFq1YB+FbKKgXlqVHaJG5Pyqne4s3Zy9kiRKxOvc2/fQ1TFKagC5isSdVnNynnEzHjrVx7F5MLOU27bsDq2U3NIkKTLKO+I1ofg4zS2ygmO8gdkerRVjNcxVwl3lo+JySABp6VA2MMSBbgkklYgaAAExmPPXWO6KO8B4urILeWGUbzoY/WspcWCRM+I2PlU+EuMGHV5g5MDLvrpAjWapKKkqE5sSyx7Wb0XdKcXPA+/wDlUJtOnZugrcWA4YZSGgE5hyOtMGrC1To89kg4yaZ6G2DWbBCqAySfuwkyF1IPxeB86ymK4iU4rhbQM22u2wykDIwL5e0sbUde7cAw/atdq2QmRnOwDaqxInTlAMHurD4q5c/2nhWuEFlu4aSI1LMraQdt60R3NHp8MIPBbR7dh1wt57lpbeHZ0kOgt5SNY0019K876RYJbblrJVrTFgPiGVljMhzCZEg+taPE4W+1/ENYtkG3cuxcUjMzO9g5I3IUAk8oaoOk+HU4fFEf/bxpP9u2gb51XJvwY8vTxy9LPI1tcGQQNHLUE7xtp3VLZYD4jB7/AIh8qozpVkYqRrA2GZiqoCfzMxA9PCs3J52G3pFrrLYMh+e2U/Pvrk4hBqpM6nbT0BFRXsEYzIVdeZtXLd0Dvnq2MetQs4105fpUdrlFpXF00aDg+LfrlnNluLG67jXf3qunFHw+JeZMEqRI7SjUT4gaVNw+1nspG61U4pgCzqpmWOp56mJp2j22KT9ONGlHSAXFVkB8DI5etNjsRmfDmDq+bl+Rhpr41nuG4RrUrOgMD2j9KEtxe6GX7xhkdsv9HA1jmvjQSt6GTy9qtm/vcUOcKQYXymT691VeJ9J0QQoJbkNPn3VkBxS8CZuTJmT1Z1P7q0Fdrpus5adI1RiIPkAKt6bC8yXBocHjbly+IJLXD2mGoCrrlVd+Xzoh0wxLdULQLSzASUbYanT5Vm+GY25aZXXISpO6xP8A+wUUt465ibwNzJABICkaaztmM1bsKrLpoFMhTQ93JWH1FQX3AVyeQB2j83fRjiqw48qD8QWbb/u/+VZ5U5HlOur+qafwZsvJmj/R3o8l9h98iOBMNuQBvrWfVk6sfm+ojuiorWIIM91aInX6jpvQkld2kz2TiNt+IP8As6FS9gRKKRb0GUdrYg98d21eZdIOG3bWIFu6mRlYdk7xIA960uE6bPgitxGViQAUEaSBBMM0CeWnyrNcd6UPi76vd+MlAMu0Z27ye8aU/t2aYS+hlkoxdiNMzXAMp1gZzJ9/pQC3hbj3n6qWZDmJ0EHnPrNGsVjlzXBGwadTvsNNqs9HcNl65ydwgGnLJn07/iFDK+xNlsK9SSiUOuj4xDaEjMyROo7MaaEU9aPE8MsuxZlQkxM77AUqy+svY3eg/wDcZR7FtLQQwSY1A01ImD5KPc11xTCpcaEjLm1KjYlR3axmnxoZiOITaC6TprzA7geW3n9arJxBgIUkeW+0b1pUGcsr3rWVivcSNPCmFuu7uuvOdv8AP3rvCrIOsaEbT5D3AFOCQOsGKkW6VBGnaAn66d1d4xwzyoIBC6Fsx+EA6wP8tqhuWyDqCPA7ioQ5opwNQHVswU5xHM+BA86p2bJDEEQVDyPEA1vugXQXD4nC9dee4jdYyoQrZOzlg5lU6yTv3UG6QUgdhXctcFwksD2p3nmD41YV/nRjGfZLi+tZ7WKXtEnO2ZAdfxFZ186CcW6P8TwZ+9ti4PzJluevY7Q9RWWWPudpnPz9FKUnKLNJxm874bBZc4yPbALJAzGU7NwGGGsRvWM4oWt46wSSQDhipPcuTbyg/Oi/CPtR6pVt3MOoyaZkhX9cwM+RHKjC9JuEYozdtLbuEzmdCmu/x2DrrzK06KqrNmJuGPskeo4zFpavN8QI1kKCvbgEkAgn4RrqRyoHx+3aHDrzWhAe6pPxglwwBJDkmfKrP+0cPjSpV0ziAHs3ELQTsUaGIB9RPnQzpljUSwmFtsXM57hYywMaBo2Ou3KBVcktMRnyOOKS8MwQ1NZPiWIF26xcnq7ZKgDcnnE9/f3RWw6syfL9KxfDbQd0DajtNHeZgfOPak4PLMP6Zj3JssYPqwQ1nrLLj4WzZgfA6CtJwzGdahJjMNGA2nw8KpK9s2CjKucknOJzgk9nwI5VS6NXiL1xCeQPsR/Gr5F3Rs2ddgU4WltHpfRRwbZHc0fQ03FnAvT3KCPQ60G4PiXw9w6SjgT4N/pUfSnjIDqyyRzkEROhE8xWe/B18UXDCk/CCfFJOW4p/hsf596yFi4WLn+sY+KO/wAudK7x4lQBJB0A9CIrrBW4kc5MwNZ9DNPiqsx9TlTjRNhsWzDSSdiBkHryq1lGUgkSRpLPPstDVu5LhB57SZnwg/xq82MnYkT45B5QAaaXjLuSZJhbRMiD6Kp/7lFuCJFyP6radgfJBr70KwRzMTlBHf1Yf+8SKN8DufexI+F9AwHLmiiPc0HwxseQdxdvvD4ChOM+Bv3T+tEuJXJvP4H9KH4saEd4isLezzHWyvqpMxfVjRp25U5qfE4ODAao+q7zW2zu5s2PKouHtsNY+w13Jma2NtVRx8MHLJEt5bVE/BVUi4xJg9kHKggGdZkkVSxHEGOpcnyMfIVUF6TtPrTVP2RRSfBorFhLzHPcS2JkwNTG3aOlF+AYCzbDgy8uSrDrYKQAsZdD/PKsfc4a77HYDsnTkDz9/WvRuiPDUfCW2cLmg776aD6UqTbWx+LnR590ia6uJuBDcygjLq+0CN9aVeqtwK3PwD2H8Kej6i9h7i3uzw3SuIoiOGEvCklDs0bjWNO8xpU9rBCzey3LYugAT8QUbSZGpAkU3uRnKOIuEog1gSdTO5jTu22q70cWx13/ABDMiQYKDMc3LTuojxiypBSzbC53AIBP4PPWJI39BoY5Xht7P1QZWaBAuBRIjkziI3AEjagppkKOKwaWrlkpcVpMlxBVYfTSZ0ESGA/Wq/G7jPfvMzi4c5l1gBtxmAGkGKvcW6P4kGThyNN7Syp8ewSPahT4VlGuh10IK6DzGvpVkFl7E4O4b7hSCera4SCSCptZ21aZ0JHnW26I8Px37MnUg5GGdctwIIOjHu3HOsJYv3HuEpAOTIJIHZK9XAk7xW26JdIsZhrHV9UbltCQMyN2QTJUMNtddZ3oS+Ao1/CbPEmkJdFuP/cZpkbMCrR3wSPKiY4djDpcuIT+ZII9VKx7VzhePB1U3FuISO0XRufcVnnzMVewnEFJ+Inv1yjWY03jnOnrtWZy9xqiC8b0Le9/TW8Pencn7u56SBQHiH2L2W/ona035dbgHuP1rfW8aFIHVqpI0JYGTroO/af50n/2m52Aj3HvU75LgPavJ4tjfsmx1kzZIcd4PVn2Yx86DYm9j8Jpetuo/rocvow0PvX0O6lxsyeRkH0OtVX4QHEMQR4b0PVT+6issEZLg8DsdMzPbTQ6GDVDg0l7ZB1DEa8tZBPrFe28W+zXBXQS6AN3g5G/ub+oNY7G/ZWLZJw9/T8t0aTrEXFGh9KtGcFwhUOmWP7UXeI9FFFsXjba1OrZiYOswFO48RoYB8awnBtceQDI7Xy1or0j6S49LXUX1uKg0AZeyY27Y0YeVY3B497VzrFPa11896uoWnQxvas9bu2pAj1rPcW4h8Vt7Troe0SGQ90Qojy1rPr06vxBCmKrY3pS90Qw8f50pMcMlyhksifAX4LhNS52mF8+/wDSjduyhmc0kzuI9iv61kk6VkIFCCAIqbD9LoADKdOf8mg4ZLtHn82LqJTc1/iNBjuGB00YyJy6R6aFv0oFZuN+EifCFPl2qnTpinMH2/zqhe40nWZ05mSNd+fLnVoPItNGnpPVT7ci0abh2DuKAXRjBmcjPv8A1h2RRCxxjITBJIV9JB5dyDT1NBcL0utRrofP/Krn++FttC8+bT9TUcpeUdeMV4YrK9nrHcBnJJUhpGsAba1xiVqY8btFGAYAwY+EgHlpNCm4qMozHtQQY2O2orN2vlnJ/U+mUpLJBfkF4v4zVC5sDzJOncJ0q1isSJJmhl3ESdK1Y06Bhi6qh2NWMHicogAljyUa/KqYtk7n2q3hMW9kzadkPMqYNaFGjXGNciucScSAuWSd5B1NSYTj9+2AEuuoGwDGPQbVft9LsQN3Dfvop/Sp7fS0/isWG8ckGpXwNVe5AvTTFf8A5T7L/ClV3/eu1zwlr5f+FPQ17B/5AapcBzaljqO8axJHIz/PKivCnvH7w7NADMZYmSIgmI0O9S3yWRQYCrlcIJiNpbnzmNfrSPWFWAZXULAYFoSTMKT7kCfOkW5IUi7dxQ+ELMs8kkEasSYYkRvtAk685qtxTBEghSBcmZ1zeJ7M5ZCqJ2/Wpw/BsoD3GAGoRRJLGCV25HX/ACrU8BvM8q4UBd20KnNooJ75XZZO9UqpWiyRlcPdx1gG4rsUEEnMHEeRk+dXP97lxFtrOKXcGLgzMFY7EqW8tq9Cywg7SlWEKIzCO4QQefOd9azPFehWHuFltkWri6syx1QB71Ma/uzWlSTGU1wYC3gst3IGRwYhlPYM+LRl7taI22u2SCrMh5ZWZT6H8Q8jFXsd0Mu2YOjqdssqfUMAfQTVe3hbluQ1m4NDvbIj+0sUy7F0E7HTjFLuUcDm6gkRzOkzU9npneZ0DXSqkgMyqDGsllBHLu12rOBddiByO092p3q8+Ce1JZBGmrgMmvIMvZB8Z08KHag9zPUeHcStwkXVu5tmcgE+HYHnouYnmwo7YxRUaEnU6QqZjqdAAd9goEgDU14a15SwItquwhSxE+ZJ+p8qN8K6TdWMjWzk55WyzoR2i2bT1A8KzyxeRqyHrS8cJ7MqpEg7Tm8JpmxDTOYk1ksJ0htXVRVu5WkQDKlRIhUCr25jdRWt4XfCFlvEcsr6HeeyzAAAjXzj0pbSXgam2WbblviT1/zpPgxO8ek/61auYpY7Jz/u60Pu8SadBH1paT8FteSUcOWDzHMfh9RyrOcY6F4G6e3YtgnnbGUn+xE0bGOOzDN5j+FdFVbbsnxiKlST2TTPOsX9kuGfW07r4SD8mH61hLPRJ75unC9tLbZe2yhjpuPw6wede58Tt9VbZz+FWIjUExptqKyn2V8XN21fRgki8zm2FEgPBLRvGaR6RWhTkk2tinGLdHk2P4Bfs/0tp18Spy+40qgVr6eu8LRtpQ+BlfblQLiPQWxdkvYRvFRlb3EE0V1C8geF+D59pq9a4h9lNkn7t3tnuaGHzg/Os3jvstxKz1ZS4PA5T7Np86askWKcGjFTSmimO6N37P8ASWnXxKmPcafOh5smr2ipHNdK8UxQ01Eh0XrmaalUIPmp85rmlUISi8a6Fw99QxXdQhLn8/emqOnqENRisSL2XssUTKCygSZ+EAgaSds0+emtK2rAM2oS2dm2znQCOfOq2D4sUWANmDGWOsaCBsDyzRMbEVVxeNzjUkEHYfDrruT5/wAaT2eAPZYPFS1xTc7Sqdl7MD+rpA9q2nBOLW7zgWs1tEWXKhLbdmCMxJK5DrJAHltXnAFFuEAm4oBgNCneMrdkg5dSINXcVVFlo9VtC0PigjRgQQe0fzknK3ITHLzq31IIhdACWhVVs+sEAAzy3y68jQPC8GCgZQ1wKSQy5iqGIGdmhnjXQf6kbNwA5laGbUggs7R+FEftKP8AqIHdrNK4GoYY4rcyqSObLASPFi8DXaC/oaslSQRcnXdbmWSp5CMqAbbFtOZqMZUbLK2liQg7O/xFy0oRrsKZcSNUV5Y7sQMo3gZ17HsDUshMbRgOLaEICq6gMPJ3BldoAgVKqExmQk5TKtJX1MMvrp+lV1RhDXFXsk5WIMKNsxuAAE+S1aLi6nZBYRJcLIO8gERI31qrsINPR6w+VTbCk5pa0wGuu5Jk+wqtY6D2dTLvuIJUEeMBRtRFACAPu5nmQQvklwSDHJWqxbOoklEtz29YbUGFX8um8xpoDyPcwUgdh+h1sEG3edWBkGF0YbQu/rmo0jOgFskkGCTCMS0z1l2WAEEbanTwqvh8YzMTmVDoCVLNIjQwulsk8yZ86lNxrjS0NsFXMfcqcweB/oar3XyWSrgs4W4yBnDaal3b4GMSWgREeHz1q9bx4eMyFSRIOnz9O+hK2xDK5lBq9xgoUCfhWYEiO7TfertniwhmtmWYgIpbM2w7VzNJA5xI0AqkpUXWwlasBucSNufqDVmzhQNvnQ1b4zqpYZVBJk29TEDswNdSde6pv9oCCQSRJGgkSNOXLypXc5F6SB32g3AnDcRJ/CBHjmGtYf7HsWqLczrpcYqtyJbMoQ5JmRo06wJ58qN/abxGeHuNpKac9/GhX2ZWVbh7AtlY3mZW7mUW4PuK0Rj9DTEyf1I9JKk/CwPg2/uKiLkaNI9NPcUPwWI6wSDBBKuJ1DAkER8x50QXFMNNx4mldrXAy7OjiJEMAw8f41DcwtttiVqxbKN+GD4Uv2cTuY9qW5RXwWpg+5w4jYyPlQjHdGrFyessIfGMp9xrWrCrtH6U1yyI/gKp/UdroPpWeaY77NcM/wDRs9snlOcfMT86z+O+y68s9W6P5nKfnI+desYnhwmf5n9Kq/sbaxJ8oIrXDNfAqWJI8Rx/RTEWZL2mAHMDMvusihbWIr3t7RmTr8/WKrYvhVm6Iu2kfl2lBOvjv605ZPcU8fseFmzTjDnur2F/s0w1zVc1vyaQfRpqHE9Aygi0UPgwg++ooSzpcF4YHLnR5MbBG4pstbriHRrEAEdUSD3Q3yGtZHEYRkYhgQe4iD86vCfcUyY+wqZaarHVU1NoTZXFkmNtif59qSWqVKq2EmUVd4ZcAvWht94noMwk7U1Kgwrk9Yv4rNlCXVuhiNAjWoGsHrNTOkbD0qXDYtmcosZ52YZl/tEZjp4ACKelWcedW8OWLlUKqhI+7K5XJ5t1jTM/1fU1zhES5cAtspYQTkUrAI0BzrlOx2E0qVLTbAXMZw8qpzgBSZ02nbXKR3/lruxazS2VdIy5QNNDqSQNf5mnpVEwldrSsyhW1IIJEltNwDcBAE1EcCoYQoUz+ZizGeZJKCdfw+Ub0qVRPQC5fwGYnMBJGkqjiRqWb4ZOo9qqjFFLYFxs5BgoSRJ5bCB3wDHjSpVLCW7dhiFCEkIdVnKgEdkASdhHn4U1m005kWLjEgHTs84J+pE0qVC7J8ky27skfHAUOSwlm5broOcRGtUMQhUAMGVjAOqnQnmw129fClSorQVszH2m3IwwA2LrsWjQHkdB6VY+zTDH9hJlhLPEEASTl8+VPSpq+wq/uNE2a0guhtlhxrBEiDGkEHu3mtDbtA/FvtpMfOlSrNnm1HQ7Ek2Ox5DQaRy3328K5KN+IiPDu9aalWFmgltqBXZYT4+tNSqsVckgvSIMTZYgkaDw/WhsmdNI8dO/b0pUq6qio6Rktsb9oJnOo9N6WF4b1hzB+zzB/jSpUJukFLYRvWwojbbyobjsSEZF0lyVXfUxMeGlKlSUaH7HFwb8jzqpi8PmBDAEf1gCNvGlSp0RU+Ac3RrDkk9Vb/sf50qVKm2xOj//2Q==">
            <a:extLst>
              <a:ext uri="{FF2B5EF4-FFF2-40B4-BE49-F238E27FC236}">
                <a16:creationId xmlns:a16="http://schemas.microsoft.com/office/drawing/2014/main" id="{D5585187-07CB-7C46-8E9A-6DF3A33D3A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/>
          </a:p>
        </p:txBody>
      </p:sp>
      <p:sp>
        <p:nvSpPr>
          <p:cNvPr id="21514" name="AutoShape 8" descr="data:image/jpeg;base64,/9j/4AAQSkZJRgABAQAAAQABAAD/2wCEAAkGBhQSERUUEhQWFRUWGBUYFxcUGBgXFRkXGBgXFxcYFRcXHCYfFxwkGhgYHy8gJCcpLCwsGB8xNTAqNSYrLCkBCQoKDgwOGg8PGikkHyQsLCwsKSksKSwsLCkpLCksLCwpLCwsLCksKSwsKSwsKSwsKSwsLCksLCkpLCkpLCksKf/AABEIALcBEwMBIgACEQEDEQH/xAAcAAABBQEBAQAAAAAAAAAAAAAFAAEDBAYCBwj/xABIEAACAQIEAggDBQQHBwMFAAABAhEAAwQSITEFQQYTIlFhcYGRMqGxByNCUsEUctHwM2KSosLh8RUWJHOCs9I0Y7IXQ1Oj4v/EABoBAAIDAQEAAAAAAAAAAAAAAAEDAAIEBQb/xAAuEQACAgIBAwMDAwMFAAAAAAAAAQIRAyExBBJBE1FhIjJxBZHRFOHwI1KBobH/2gAMAwEAAhEDEQA/APb6VKlUIKlSpVCCpUqVQg1NT0jRKjUxp6Y0SjRzFKnpqJShopiK6imogZGRXJFSEUxFFMqQla5YVKRXBFXTBRBdMAk8hOm9DcPYN8hmGW0NFUaAjaBHLvPPYablytZ7FcVuDiViwDFs2muEAbtLASe4RtWXqd0aum8hfrmNwoAAiKhPeSxIAHIARXivSvAu/GHyqx+L4ZmTcYgCNiY09TyMeuY3iJS86W1z3WW1A2VQC0tcb8I123PLvoTbQJcY24u4i58d0KIH9W2vcPbTUk61ljo1kIwkLbbFbooFuwpnbUG434jOsnQQIBOtXcLgLuKILdlBtp2R+4PxH+sauWeE27UXMS4liAATMsTAn8xnltRi833Lcuw23Lsnag/BLKeDezbbqrRBcFS8anUx2m7/AA+lRdLUnB3gNTlGn/WtZjoQpF155rb33+IbjfnWo6TpODvgCSU/UVZqpKgUZL7P1g3xIJkGBy+/79j6VP8Aap/6e1/zP8DV30K4PdtM7usLc0H5oz5pA9P9K5+1DHILFtewT1g7LGWIysJ305e9Ca2MhzpHlr0NH/qD+4P/AJUbOItne3H7rEfWhlwW/wBp0zgG3zAOuYd0UUizl7l3Af0qedee3BDn94/WvQ7eRWVg4MGYIKnynasPewQJZs4EvA0J311PhTcXAjM7Zs+Lf0h8l+gqkTV3Fy5zKrEQBMGJAg1TdYpUlsdF6RzTUqVVLWfVdKmRwQCDIOoI2I8KetpgFSpUqhBUqVKoQVNT0qIGc0qemioVoalTxTUSrQ1NXVNFEocxTEV3FcuYE1LBRwRXBFNhMWl1A6GVOxqSKsmCiIisfxGz1uMGItXMqW7Ztm7uoJYk9Xydo07h4xFajiuBN1MoJjmoOUOPys0SB3xvttQrDcPll64qp/BZBA0Ghyr3D+YrPnfBpwKrK2FwTXBktApbJ7bsSXc8y7bsfCfOpH4paw2JTCIhNy4uZrhIECGI8/hOggDxoocVlcglVtpkCqBvIkmfDaAOdZbjChsemJUiEQLBmSfvB5AdsVmTS5NsMU8mootdMU/4nDnkI/7nLxrQ3sQq2jmYDskanwO1YvjHG1uuGaCy6AICxGs6gePfQu/xJ2MhfVzr7CfqKq23VIf6OLGv9WaXxyy30fxRw7sziZVRAOshgTPtRDiPTJjyVByzEn5HQn0qha4KzW81y4QSJAUBQO6efzoAUA2Gvfz996jhN7boGbq+lwJOMHL8/wABDiHSm68gPcYeHYX5xPzrzbpRina4GYfMk+8VtbhrH9KLcrPcRRjiSdmGX6xnn9MUor4RJgeIIbSF5BBZWPfpmQz37r7VYxXBiLudWVlCup1hpXK23MZSDIoDwwZ1e3IGYAie9T/A0Qw2LIysDrAPhMG00+61t7ItcC49RJvZbvYdsslTl7yDHvQS7w5pMRlkGCJ176KYrHvkuWgBDhRryI7JaOeir/JroglVbcEDUeQnypDg4cGpTjPk4s3mH4jPgcvyFT/t76don94BvqKrkUi1Ltl6VEv7Yfy2/wCwKeq80qncwdqPoP7PeK9bg1We1ZPVnyGqf3SB6GjvCcab1lLhABdZgageteYfZvxXqsUbZ+G8sf8AWssvyzD1r0foyP8AhLH/AC0+lazJJbCdKlSqAFSpUqhBUqVKoQaKVPSqAoaqt/iNpGyvcRWOuVnUGO+CZpcV4itiy91/hRST49w9TA9a+b+k/HcRiLnW3WkMWySABAOwgbDapYKs+kLmPtquZriBe8soGu2s1mOI/ahg7RZVc3GUkQvwmBMhz2Y5edfP6Y1huBHpVfEuwIIOnI/x8aq5AcD3v/6xYPKxIuBhOVSvxbAANsDPf3Vi+kH2t3cUgt216ldc+R+0w5AuIyjvA1PeKxXC+iGMxcG1Zdgfxt2U88zaH0rccH+yC2FnGX+2T8Fnu/eYSfQVVtsZHE3ujPYHpYywFxV9CTGlxiAfHMdBXsPAcRet4MNduPcusC33xUHX4Qmg0iDLd/pQjhfQrC2W/wCHwykj8d3tsPVpynyAonxWw6KGYjeIXTkTvQ+pcDnHGleR/sccP4pjFAbEXLEdyoZ/tAqPkar4viCNd69ULXAuTONAFkmASY3J8aHswmfnufc60Ww/asR3g+9RpvkrDqMdv04/uCL+MuNzC+7H5wKoXkB+Ilv3jp/ZED5VawtrrHy+9V+JWercruNwaHakZsvVdRkjbevggJA0Gg7hoKWHTPcVe8j25/KjYwwXDkEalST5xQzo9Zm6T+VT89P41BPpNSin5C3Gr2W03sPWsgxrQdKL8Konc/T/AFrOOaEidXK5JHDms50gtTbbwn5GjmIvRzoTxNsyMO8NVE9mRPZig1dW8Uy7E8/LWJ+grhhTAUxyZsigph+L/nX1HceUe3tV7h+L0IU6SY/6hI37jIoLatyD37/xpWsymRpFFTfkfsuYPilx7rJcyyoI0EagxRAnWhGEacQzfmWT5yBRMmlz5NmJ3E7mlUOelVRhp8HxKMty20FSGVhyZTI+Y2rb9E/tbtrbt2r9vKqoq50ObaAZX3Olea8FP3A9azNrE5WnurSjHkPsGzdDKGUyGAIPeCJBruvnTo99ruJwyLbBzoogK+sDumAYA8a1XC/t6ExfsgiN7Zgz4hpEVYpZ7DSrD4b7XsG7KIuKDuxCwNJ1AJb5U977X8CtzJNwjk6qMpPdqQR6ihZLNvSrL4P7ScDcEi6R+8jaecA1osNjEuKHRgynZlMg0Qk1NNUMfx2zZ0uXFB/LMt7Cs3jPtDWSLSF45/qe6qSyRjyxkcM57S178L9yL7Ubd29bs4azJN252goJOVROYwNFBPPnFZTin2c3r4tqoS0iIFm4e13k5VBO891aL/eXF3DbgJbW6YTTNOkknWY0qj0g4ndssqtdLFlkwMo3jQCqdyeyT7cS20/xv/soYT7KcKn9Pea4fyoBbH+Jj8q0fD+imGs5epwqA8mudo9+7SeXhXHD8Yf2HNpmbSY1Mvl3o4+K+8RfBz7QP1q6oqsr8IexhWzEM50A0XQa+O/LvrnhtoTc0GjkD0p8Lig1y6Adig/ug/rTcOPZY99y4fnH6VfRRycnbZNhHnOe92+UL+lD+kzfdL+8PoasYW9FgN3gn3JP61T6TH7r/rH0NRlJfYzNG5RjgtybZHcTQKaL8BbssPH9KWmJ6f7ynwzs32X94exrvjWGzXLcDcwfr9Jrm8MuL8yPmP40ZIEjw1oGnHFSi4/JQ41dy2SO+BVbo7bhGbvP0/1rnpJd0VfGfarXC1iwniJ9yTQ8h+7N+EZ3pfiJuIO4E+5/yoULkirHSW7N4+AFVA2lJb2YOod5GUL+9VcX8PvVi/vrVXEnSl3szmPYfrTWxXd74m8zUn7P2A0+laGdHGrR1hfiHcdPfSp7qdmfA+4Kz+tQ4UdsedELuHO3I5vmP41FwaI8FLh9om5oJMHb0om9lh+FvY0Kw4Ice1X857z7mquhuK6oWTwPsaVc9e3e3uaVTQ3YT4VK2lDCDn2NZS63aPmfrWoe4Vyj+stZbEKM7/vH609GaZwb3dXS3KjVdatX7SqzLzUke2/8+FWsXR1ZxBGtWExR79DuO/8AzocH1q3h+0QoGp0FBsFF/A4xlYG2zTOkE6+HrXsOBxmICLZtXSFdc2YmY7QQi2PwjMx13PhXk3DsZbRWVLHWXWXs3HYjJzLIg0mBpM/w9N4bfy3sLb77Nr2zNcM/2Vqkvay8Mnp7S38hZej1uAbjNcYsB2jA+LuG+neTUeNC2xjMihQtm2oCiB2g3d5iq+CvT+zsTMftVzXwkD60uOPFnGHvNhf7qfxqqSS0iuXLPJuTLuFHbwa/lsu/9xV/xUE6c3vvk/5Y/wDk1GmbK8/kwp+Z/wD5rO9Nz99b/wCUPq1Sf2mfIvoZpOAHNgbQ73X/ALwombv/ABQHdZJ/tOP4UJ6Ma4S14N9HJqbD35x10fltWh7kn9aiWkPi6iifhN+b+K8LiD+5H6VPZxBTDu07de395zQvo+5OJxg/9wf4hV3iwy4W6JAOVxqQPiJ7/OrJ6AuL/JNicZ1eEWfy2h7lAfrTdJ8UBYJPJl+sfrTcRwfXW+rVo1QyAX+EgxC+VQ9KcMxwlzsPplM5GGzDvAou6BJfS/wZX/aS99HuAXNCTMGCCdAaxFlJIENEj8o+rV6AuHuQAEA2Al/0VDWeM75KdHFZG5J8A7jV3LfVvBT7Gj9u0SAdBPeRQbivRm7fKnPaQjQ/G3ZPdqutEjgiog3SAByRRoPFi1XUtm2GKSlLRnOkeIm5ln4RHqf5FG17KKvcB9KH4Poyt8i8925GYnL2RIB7OoURtRnEcKt5STnPm7/+VV7g4sMlOUmB8bwa24Ysmp/FznvmsJdxGQlS6iCRqy/xr05+FWQJ6tPUA/Wa84xCguxCgDMdgAN/ClSkYf1OsUVKrbKD4lT+IHyBP0FQsymZLCAPwN40SzVUvNo3p/iqnccFdXb4Mfft9pj40y3zly/pr5TVi+dW/nnT4fCltQAeWomtCkdvBkZDhXhh/O9FFuyBVN8PlYZhEnlpT3RknXc/pVoyN2Pgv8Kw4drgEf0bMJ7wJ09jQ1Mcp0HPai/RvhxuPowBy8+euWJHnQfA4O4t1OxEM09nYd/hsamnYyNp0OuLXv8ArSqqnDr5AIGhAjRe7ypVftXuHufsSJfuZtJ0IMaMPD6U7XhqWRdeYUg6+dVltDcTlBAkjKTrvEmKucSNkKACwbcgGVIn+6NJA19KvYqVUVHtCRAiSIqLFXc15isyzEx4k8vWiGL4ybrBRbS2i6aasWAIkn30AArvEcAuq8sghmJBDrt6HTnHlV17C6KV7ClR2tGGhU7iDEGoWajWIswmU2wCxLK7Ms5c0kmDO2mo9qq4LAtfhbSZsohsupMsTmIjQAQJ22oNeCEOGbtKVkAsBPpqK9dsT+32RB0srAgk/wBEx0FeX4nBdWbY7MgywDoYyjcwxyz416/Z4jh/2vDXhdtmcO/WXAwjN1eVFJmFjYCqTM+WXbR3wfA3LiWAFbXD34MfmdROsd9d9JsE4w+JJWPvLUyR+W33E1Nw/jlpMOhF5RcXCFR2hmDlpgA/i0GlGMT0hwuW/wDfWjmBgZgZPVqBHqKFquSvqJxq0c2uBM911bLBs21Op2Y3NNBWW+0Ph3V3bWoM2zsDyY/1vGtFxXpLh+qxGW+hZrKqoDakgPoPHWs39oHF7V5rBtXFeEYNlMwZB1+dUyNdtIR1WZLE+17/ALmm6C8PD4NGZm+Jxy5N4gn511wjAIeI4sdohVtDVjvA7oof0F6TWLOEyXbqowdzBmYMQdB503Bek1hMZi7j3AEuFchhjIB5QJoqSqIY51247f5/YudFsOhx+OUqCA2gOuzsOfnWj46iLYICqMzW10AHxXEHKsP0f6RWbePxV1n+7uZyrQTPbDDSJGk0X4v04wrqgVnMXbTHsMOyjBjv5VIzj28kxZ4+m7l5f/pp+N8ZGGt9YwLDMqwDGrGOdR9KFnB3/wDlsfbWsZ0t6YWMTZFu1nzZ1Y5lgQM3jvJq/wAQ+0DDXLNy2BclkZRKiJIj83fReSLtWWl1MH3R7lVGV4fwjPZe7JBWSoA3y661srWJkL6fSsv0MxZa3dtPurGP3WEj9aLcHxXZZCZKsRPpI+RFZUtnW6Lp4YcS7fPIbDc6GcfxOWy58DHmdBU6XjtQjpESeqT8922D4ANmPyWinZteg5hLYRFUcgBXN99CK4a6QJP8+VR9ZJ1qXug1oix2IyoZ00NVeF4MLhlUgarLeJbee+qnGcR1lxbe2jMfICPqflV3iuNFmwzclU/IVVrZHFNbRg8fbC3GVTMH28KGXzo3p+tc4N2OZ2MlyWju9aa6dG9P1qklTPC9XjjDqJKPH8mcxG59akTDXAgdRI8Gg921R3DqfWpUsrsWgnWIJ3AI+tPidXE0uSnexh0kPp38j4a1zieIZzOUx6bxFbPH8Iy2kgW5yo2ZABMLsTmnv5Das/xK7lZADuRMfSnaR0sUW4ui10Xxa6m6jFIIJHIkgiNR3GiV+2vXNCjZjr45jPnrVvC3LTOIAGW5B7IAGXUg+EA0NHEg+LvCQQGbKO/eY76VkjvRqwTV7IcAR1SdlfhX8I7h4Uqhwrfdp+6v/wART0t3Y9NAB8RbZ1Oq2yJYTmYEDUL67T311gOIocUl26ihFIORQADl2B7/AB76GJa2J0UmJ8t6a6kEgGRyPeOVdA5lhvjnSX9qvtcFq1YB+FbKKgXlqVHaJG5Pyqne4s3Zy9kiRKxOvc2/fQ1TFKagC5isSdVnNynnEzHjrVx7F5MLOU27bsDq2U3NIkKTLKO+I1ofg4zS2ygmO8gdkerRVjNcxVwl3lo+JySABp6VA2MMSBbgkklYgaAAExmPPXWO6KO8B4urILeWGUbzoY/WspcWCRM+I2PlU+EuMGHV5g5MDLvrpAjWapKKkqE5sSyx7Wb0XdKcXPA+/wDlUJtOnZugrcWA4YZSGgE5hyOtMGrC1To89kg4yaZ6G2DWbBCqAySfuwkyF1IPxeB86ymK4iU4rhbQM22u2wykDIwL5e0sbUde7cAw/atdq2QmRnOwDaqxInTlAMHurD4q5c/2nhWuEFlu4aSI1LMraQdt60R3NHp8MIPBbR7dh1wt57lpbeHZ0kOgt5SNY0019K876RYJbblrJVrTFgPiGVljMhzCZEg+taPE4W+1/ENYtkG3cuxcUjMzO9g5I3IUAk8oaoOk+HU4fFEf/bxpP9u2gb51XJvwY8vTxy9LPI1tcGQQNHLUE7xtp3VLZYD4jB7/AIh8qozpVkYqRrA2GZiqoCfzMxA9PCs3J52G3pFrrLYMh+e2U/Pvrk4hBqpM6nbT0BFRXsEYzIVdeZtXLd0Dvnq2MetQs4105fpUdrlFpXF00aDg+LfrlnNluLG67jXf3qunFHw+JeZMEqRI7SjUT4gaVNw+1nspG61U4pgCzqpmWOp56mJp2j22KT9ONGlHSAXFVkB8DI5etNjsRmfDmDq+bl+Rhpr41nuG4RrUrOgMD2j9KEtxe6GX7xhkdsv9HA1jmvjQSt6GTy9qtm/vcUOcKQYXymT691VeJ9J0QQoJbkNPn3VkBxS8CZuTJmT1Z1P7q0Fdrpus5adI1RiIPkAKt6bC8yXBocHjbly+IJLXD2mGoCrrlVd+Xzoh0wxLdULQLSzASUbYanT5Vm+GY25aZXXISpO6xP8A+wUUt465ibwNzJABICkaaztmM1bsKrLpoFMhTQ93JWH1FQX3AVyeQB2j83fRjiqw48qD8QWbb/u/+VZ5U5HlOur+qafwZsvJmj/R3o8l9h98iOBMNuQBvrWfVk6sfm+ojuiorWIIM91aInX6jpvQkld2kz2TiNt+IP8As6FS9gRKKRb0GUdrYg98d21eZdIOG3bWIFu6mRlYdk7xIA960uE6bPgitxGViQAUEaSBBMM0CeWnyrNcd6UPi76vd+MlAMu0Z27ye8aU/t2aYS+hlkoxdiNMzXAMp1gZzJ9/pQC3hbj3n6qWZDmJ0EHnPrNGsVjlzXBGwadTvsNNqs9HcNl65ydwgGnLJn07/iFDK+xNlsK9SSiUOuj4xDaEjMyROo7MaaEU9aPE8MsuxZlQkxM77AUqy+svY3eg/wDcZR7FtLQQwSY1A01ImD5KPc11xTCpcaEjLm1KjYlR3axmnxoZiOITaC6TprzA7geW3n9arJxBgIUkeW+0b1pUGcsr3rWVivcSNPCmFuu7uuvOdv8AP3rvCrIOsaEbT5D3AFOCQOsGKkW6VBGnaAn66d1d4xwzyoIBC6Fsx+EA6wP8tqhuWyDqCPA7ioQ5opwNQHVswU5xHM+BA86p2bJDEEQVDyPEA1vugXQXD4nC9dee4jdYyoQrZOzlg5lU6yTv3UG6QUgdhXctcFwksD2p3nmD41YV/nRjGfZLi+tZ7WKXtEnO2ZAdfxFZ186CcW6P8TwZ+9ti4PzJluevY7Q9RWWWPudpnPz9FKUnKLNJxm874bBZc4yPbALJAzGU7NwGGGsRvWM4oWt46wSSQDhipPcuTbyg/Oi/CPtR6pVt3MOoyaZkhX9cwM+RHKjC9JuEYozdtLbuEzmdCmu/x2DrrzK06KqrNmJuGPskeo4zFpavN8QI1kKCvbgEkAgn4RrqRyoHx+3aHDrzWhAe6pPxglwwBJDkmfKrP+0cPjSpV0ziAHs3ELQTsUaGIB9RPnQzpljUSwmFtsXM57hYywMaBo2Ou3KBVcktMRnyOOKS8MwQ1NZPiWIF26xcnq7ZKgDcnnE9/f3RWw6syfL9KxfDbQd0DajtNHeZgfOPak4PLMP6Zj3JssYPqwQ1nrLLj4WzZgfA6CtJwzGdahJjMNGA2nw8KpK9s2CjKucknOJzgk9nwI5VS6NXiL1xCeQPsR/Gr5F3Rs2ddgU4WltHpfRRwbZHc0fQ03FnAvT3KCPQ60G4PiXw9w6SjgT4N/pUfSnjIDqyyRzkEROhE8xWe/B18UXDCk/CCfFJOW4p/hsf596yFi4WLn+sY+KO/wAudK7x4lQBJB0A9CIrrBW4kc5MwNZ9DNPiqsx9TlTjRNhsWzDSSdiBkHryq1lGUgkSRpLPPstDVu5LhB57SZnwg/xq82MnYkT45B5QAaaXjLuSZJhbRMiD6Kp/7lFuCJFyP6radgfJBr70KwRzMTlBHf1Yf+8SKN8DufexI+F9AwHLmiiPc0HwxseQdxdvvD4ChOM+Bv3T+tEuJXJvP4H9KH4saEd4isLezzHWyvqpMxfVjRp25U5qfE4ODAao+q7zW2zu5s2PKouHtsNY+w13Jma2NtVRx8MHLJEt5bVE/BVUi4xJg9kHKggGdZkkVSxHEGOpcnyMfIVUF6TtPrTVP2RRSfBorFhLzHPcS2JkwNTG3aOlF+AYCzbDgy8uSrDrYKQAsZdD/PKsfc4a77HYDsnTkDz9/WvRuiPDUfCW2cLmg776aD6UqTbWx+LnR590ia6uJuBDcygjLq+0CN9aVeqtwK3PwD2H8Kej6i9h7i3uzw3SuIoiOGEvCklDs0bjWNO8xpU9rBCzey3LYugAT8QUbSZGpAkU3uRnKOIuEog1gSdTO5jTu22q70cWx13/ABDMiQYKDMc3LTuojxiypBSzbC53AIBP4PPWJI39BoY5Xht7P1QZWaBAuBRIjkziI3AEjagppkKOKwaWrlkpcVpMlxBVYfTSZ0ESGA/Wq/G7jPfvMzi4c5l1gBtxmAGkGKvcW6P4kGThyNN7Syp8ewSPahT4VlGuh10IK6DzGvpVkFl7E4O4b7hSCera4SCSCptZ21aZ0JHnW26I8Px37MnUg5GGdctwIIOjHu3HOsJYv3HuEpAOTIJIHZK9XAk7xW26JdIsZhrHV9UbltCQMyN2QTJUMNtddZ3oS+Ao1/CbPEmkJdFuP/cZpkbMCrR3wSPKiY4djDpcuIT+ZII9VKx7VzhePB1U3FuISO0XRufcVnnzMVewnEFJ+Inv1yjWY03jnOnrtWZy9xqiC8b0Le9/TW8Pencn7u56SBQHiH2L2W/ona035dbgHuP1rfW8aFIHVqpI0JYGTroO/af50n/2m52Aj3HvU75LgPavJ4tjfsmx1kzZIcd4PVn2Yx86DYm9j8Jpetuo/rocvow0PvX0O6lxsyeRkH0OtVX4QHEMQR4b0PVT+6issEZLg8DsdMzPbTQ6GDVDg0l7ZB1DEa8tZBPrFe28W+zXBXQS6AN3g5G/ub+oNY7G/ZWLZJw9/T8t0aTrEXFGh9KtGcFwhUOmWP7UXeI9FFFsXjba1OrZiYOswFO48RoYB8awnBtceQDI7Xy1or0j6S49LXUX1uKg0AZeyY27Y0YeVY3B497VzrFPa11896uoWnQxvas9bu2pAj1rPcW4h8Vt7Troe0SGQ90Qojy1rPr06vxBCmKrY3pS90Qw8f50pMcMlyhksifAX4LhNS52mF8+/wDSjduyhmc0kzuI9iv61kk6VkIFCCAIqbD9LoADKdOf8mg4ZLtHn82LqJTc1/iNBjuGB00YyJy6R6aFv0oFZuN+EifCFPl2qnTpinMH2/zqhe40nWZ05mSNd+fLnVoPItNGnpPVT7ci0abh2DuKAXRjBmcjPv8A1h2RRCxxjITBJIV9JB5dyDT1NBcL0utRrofP/Krn++FttC8+bT9TUcpeUdeMV4YrK9nrHcBnJJUhpGsAba1xiVqY8btFGAYAwY+EgHlpNCm4qMozHtQQY2O2orN2vlnJ/U+mUpLJBfkF4v4zVC5sDzJOncJ0q1isSJJmhl3ESdK1Y06Bhi6qh2NWMHicogAljyUa/KqYtk7n2q3hMW9kzadkPMqYNaFGjXGNciucScSAuWSd5B1NSYTj9+2AEuuoGwDGPQbVft9LsQN3Dfvop/Sp7fS0/isWG8ckGpXwNVe5AvTTFf8A5T7L/ClV3/eu1zwlr5f+FPQ17B/5AapcBzaljqO8axJHIz/PKivCnvH7w7NADMZYmSIgmI0O9S3yWRQYCrlcIJiNpbnzmNfrSPWFWAZXULAYFoSTMKT7kCfOkW5IUi7dxQ+ELMs8kkEasSYYkRvtAk685qtxTBEghSBcmZ1zeJ7M5ZCqJ2/Wpw/BsoD3GAGoRRJLGCV25HX/ACrU8BvM8q4UBd20KnNooJ75XZZO9UqpWiyRlcPdx1gG4rsUEEnMHEeRk+dXP97lxFtrOKXcGLgzMFY7EqW8tq9Cywg7SlWEKIzCO4QQefOd9azPFehWHuFltkWri6syx1QB71Ma/uzWlSTGU1wYC3gst3IGRwYhlPYM+LRl7taI22u2SCrMh5ZWZT6H8Q8jFXsd0Mu2YOjqdssqfUMAfQTVe3hbluQ1m4NDvbIj+0sUy7F0E7HTjFLuUcDm6gkRzOkzU9npneZ0DXSqkgMyqDGsllBHLu12rOBddiByO092p3q8+Ce1JZBGmrgMmvIMvZB8Z08KHag9zPUeHcStwkXVu5tmcgE+HYHnouYnmwo7YxRUaEnU6QqZjqdAAd9goEgDU14a15SwItquwhSxE+ZJ+p8qN8K6TdWMjWzk55WyzoR2i2bT1A8KzyxeRqyHrS8cJ7MqpEg7Tm8JpmxDTOYk1ksJ0htXVRVu5WkQDKlRIhUCr25jdRWt4XfCFlvEcsr6HeeyzAAAjXzj0pbSXgam2WbblviT1/zpPgxO8ek/61auYpY7Jz/u60Pu8SadBH1paT8FteSUcOWDzHMfh9RyrOcY6F4G6e3YtgnnbGUn+xE0bGOOzDN5j+FdFVbbsnxiKlST2TTPOsX9kuGfW07r4SD8mH61hLPRJ75unC9tLbZe2yhjpuPw6wede58Tt9VbZz+FWIjUExptqKyn2V8XN21fRgki8zm2FEgPBLRvGaR6RWhTkk2tinGLdHk2P4Bfs/0tp18Spy+40qgVr6eu8LRtpQ+BlfblQLiPQWxdkvYRvFRlb3EE0V1C8geF+D59pq9a4h9lNkn7t3tnuaGHzg/Os3jvstxKz1ZS4PA5T7Np86askWKcGjFTSmimO6N37P8ASWnXxKmPcafOh5smr2ipHNdK8UxQ01Eh0XrmaalUIPmp85rmlUISi8a6Fw99QxXdQhLn8/emqOnqENRisSL2XssUTKCygSZ+EAgaSds0+emtK2rAM2oS2dm2znQCOfOq2D4sUWANmDGWOsaCBsDyzRMbEVVxeNzjUkEHYfDrruT5/wAaT2eAPZYPFS1xTc7Sqdl7MD+rpA9q2nBOLW7zgWs1tEWXKhLbdmCMxJK5DrJAHltXnAFFuEAm4oBgNCneMrdkg5dSINXcVVFlo9VtC0PigjRgQQe0fzknK3ITHLzq31IIhdACWhVVs+sEAAzy3y68jQPC8GCgZQ1wKSQy5iqGIGdmhnjXQf6kbNwA5laGbUggs7R+FEftKP8AqIHdrNK4GoYY4rcyqSObLASPFi8DXaC/oaslSQRcnXdbmWSp5CMqAbbFtOZqMZUbLK2liQg7O/xFy0oRrsKZcSNUV5Y7sQMo3gZ17HsDUshMbRgOLaEICq6gMPJ3BldoAgVKqExmQk5TKtJX1MMvrp+lV1RhDXFXsk5WIMKNsxuAAE+S1aLi6nZBYRJcLIO8gERI31qrsINPR6w+VTbCk5pa0wGuu5Jk+wqtY6D2dTLvuIJUEeMBRtRFACAPu5nmQQvklwSDHJWqxbOoklEtz29YbUGFX8um8xpoDyPcwUgdh+h1sEG3edWBkGF0YbQu/rmo0jOgFskkGCTCMS0z1l2WAEEbanTwqvh8YzMTmVDoCVLNIjQwulsk8yZ86lNxrjS0NsFXMfcqcweB/oar3XyWSrgs4W4yBnDaal3b4GMSWgREeHz1q9bx4eMyFSRIOnz9O+hK2xDK5lBq9xgoUCfhWYEiO7TfertniwhmtmWYgIpbM2w7VzNJA5xI0AqkpUXWwlasBucSNufqDVmzhQNvnQ1b4zqpYZVBJk29TEDswNdSde6pv9oCCQSRJGgkSNOXLypXc5F6SB32g3AnDcRJ/CBHjmGtYf7HsWqLczrpcYqtyJbMoQ5JmRo06wJ58qN/abxGeHuNpKac9/GhX2ZWVbh7AtlY3mZW7mUW4PuK0Rj9DTEyf1I9JKk/CwPg2/uKiLkaNI9NPcUPwWI6wSDBBKuJ1DAkER8x50QXFMNNx4mldrXAy7OjiJEMAw8f41DcwtttiVqxbKN+GD4Uv2cTuY9qW5RXwWpg+5w4jYyPlQjHdGrFyessIfGMp9xrWrCrtH6U1yyI/gKp/UdroPpWeaY77NcM/wDRs9snlOcfMT86z+O+y68s9W6P5nKfnI+desYnhwmf5n9Kq/sbaxJ8oIrXDNfAqWJI8Rx/RTEWZL2mAHMDMvusihbWIr3t7RmTr8/WKrYvhVm6Iu2kfl2lBOvjv605ZPcU8fseFmzTjDnur2F/s0w1zVc1vyaQfRpqHE9Aygi0UPgwg++ooSzpcF4YHLnR5MbBG4pstbriHRrEAEdUSD3Q3yGtZHEYRkYhgQe4iD86vCfcUyY+wqZaarHVU1NoTZXFkmNtif59qSWqVKq2EmUVd4ZcAvWht94noMwk7U1Kgwrk9Yv4rNlCXVuhiNAjWoGsHrNTOkbD0qXDYtmcosZ52YZl/tEZjp4ACKelWcedW8OWLlUKqhI+7K5XJ5t1jTM/1fU1zhES5cAtspYQTkUrAI0BzrlOx2E0qVLTbAXMZw8qpzgBSZ02nbXKR3/lruxazS2VdIy5QNNDqSQNf5mnpVEwldrSsyhW1IIJEltNwDcBAE1EcCoYQoUz+ZizGeZJKCdfw+Ub0qVRPQC5fwGYnMBJGkqjiRqWb4ZOo9qqjFFLYFxs5BgoSRJ5bCB3wDHjSpVLCW7dhiFCEkIdVnKgEdkASdhHn4U1m005kWLjEgHTs84J+pE0qVC7J8ky27skfHAUOSwlm5broOcRGtUMQhUAMGVjAOqnQnmw129fClSorQVszH2m3IwwA2LrsWjQHkdB6VY+zTDH9hJlhLPEEASTl8+VPSpq+wq/uNE2a0guhtlhxrBEiDGkEHu3mtDbtA/FvtpMfOlSrNnm1HQ7Ek2Ox5DQaRy3328K5KN+IiPDu9aalWFmgltqBXZYT4+tNSqsVckgvSIMTZYgkaDw/WhsmdNI8dO/b0pUq6qio6Rktsb9oJnOo9N6WF4b1hzB+zzB/jSpUJukFLYRvWwojbbyobjsSEZF0lyVXfUxMeGlKlSUaH7HFwb8jzqpi8PmBDAEf1gCNvGlSp0RU+Ac3RrDkk9Vb/sf50qVKm2xOj//2Q==">
            <a:extLst>
              <a:ext uri="{FF2B5EF4-FFF2-40B4-BE49-F238E27FC236}">
                <a16:creationId xmlns:a16="http://schemas.microsoft.com/office/drawing/2014/main" id="{3770E554-834A-F747-B0BD-4B5B4C689A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/>
          </a:p>
        </p:txBody>
      </p:sp>
      <p:pic>
        <p:nvPicPr>
          <p:cNvPr id="1034" name="Picture 10" descr="http://static.blogo.it/06blog/20080217_092813_DBD71EB9_01.jpg">
            <a:extLst>
              <a:ext uri="{FF2B5EF4-FFF2-40B4-BE49-F238E27FC236}">
                <a16:creationId xmlns:a16="http://schemas.microsoft.com/office/drawing/2014/main" id="{E13B0AC2-BF95-704E-94A8-0B5DFDD6C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803775"/>
            <a:ext cx="30241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55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extLst>
              <a:ext uri="{FF2B5EF4-FFF2-40B4-BE49-F238E27FC236}">
                <a16:creationId xmlns:a16="http://schemas.microsoft.com/office/drawing/2014/main" id="{9764808B-8778-404D-AAE0-AF42E6FA3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0"/>
            <a:ext cx="7053263" cy="836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Le </a:t>
            </a:r>
            <a:r>
              <a:rPr 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Italie</a:t>
            </a:r>
            <a:r>
              <a:rPr 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del voto: 1948-1992</a:t>
            </a:r>
          </a:p>
        </p:txBody>
      </p:sp>
      <p:pic>
        <p:nvPicPr>
          <p:cNvPr id="60421" name="Picture 5" descr="itmap">
            <a:extLst>
              <a:ext uri="{FF2B5EF4-FFF2-40B4-BE49-F238E27FC236}">
                <a16:creationId xmlns:a16="http://schemas.microsoft.com/office/drawing/2014/main" id="{3963A893-E746-9D42-85D3-DAF1CE625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836613"/>
            <a:ext cx="5610226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Rectangle 6">
            <a:extLst>
              <a:ext uri="{FF2B5EF4-FFF2-40B4-BE49-F238E27FC236}">
                <a16:creationId xmlns:a16="http://schemas.microsoft.com/office/drawing/2014/main" id="{9261D7BC-D8B3-ED47-BC7B-C1DE66406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2" y="836614"/>
            <a:ext cx="3570287" cy="56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Stabilità della subcultura “cattolica” dal triveneto ala Brianza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Triangolo industriale terreno di conquista per molti partiti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Conferma della subcultura “rossa” nel centro, con predominio del Pci sul Psi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Elettorato composito nell’area di Roma e in parte anche a Napoli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Mezzogiorno dominato dalla Dc, ma senza un radicamento sub-culturale</a:t>
            </a:r>
          </a:p>
        </p:txBody>
      </p:sp>
      <p:sp>
        <p:nvSpPr>
          <p:cNvPr id="60423" name="Text Box 7">
            <a:extLst>
              <a:ext uri="{FF2B5EF4-FFF2-40B4-BE49-F238E27FC236}">
                <a16:creationId xmlns:a16="http://schemas.microsoft.com/office/drawing/2014/main" id="{D32A2259-DB42-DB44-BCBE-ED503A993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557338"/>
            <a:ext cx="187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111111"/>
                </a:solidFill>
              </a:rPr>
              <a:t>Area Bianca: DC</a:t>
            </a:r>
          </a:p>
        </p:txBody>
      </p:sp>
      <p:sp>
        <p:nvSpPr>
          <p:cNvPr id="60424" name="Text Box 8">
            <a:extLst>
              <a:ext uri="{FF2B5EF4-FFF2-40B4-BE49-F238E27FC236}">
                <a16:creationId xmlns:a16="http://schemas.microsoft.com/office/drawing/2014/main" id="{DCBD2D3A-1A35-5546-8135-AEB7DB828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73238"/>
            <a:ext cx="12239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111111"/>
                </a:solidFill>
              </a:rPr>
              <a:t>Area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111111"/>
                </a:solidFill>
              </a:rPr>
              <a:t>Industriale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111111"/>
                </a:solidFill>
              </a:rPr>
              <a:t>Pci e laici</a:t>
            </a:r>
          </a:p>
        </p:txBody>
      </p:sp>
      <p:sp>
        <p:nvSpPr>
          <p:cNvPr id="60425" name="Text Box 9">
            <a:extLst>
              <a:ext uri="{FF2B5EF4-FFF2-40B4-BE49-F238E27FC236}">
                <a16:creationId xmlns:a16="http://schemas.microsoft.com/office/drawing/2014/main" id="{AAE8E129-0B2C-6B41-964A-47535D11B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732088"/>
            <a:ext cx="187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111111"/>
                </a:solidFill>
              </a:rPr>
              <a:t>Area Rossa: Pci, Psi</a:t>
            </a:r>
          </a:p>
        </p:txBody>
      </p:sp>
      <p:sp>
        <p:nvSpPr>
          <p:cNvPr id="60426" name="Text Box 10">
            <a:extLst>
              <a:ext uri="{FF2B5EF4-FFF2-40B4-BE49-F238E27FC236}">
                <a16:creationId xmlns:a16="http://schemas.microsoft.com/office/drawing/2014/main" id="{FD4025E4-667B-404A-A250-25FE3298F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789363"/>
            <a:ext cx="187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111111"/>
                </a:solidFill>
              </a:rPr>
              <a:t>Fascia urbana</a:t>
            </a:r>
          </a:p>
        </p:txBody>
      </p:sp>
      <p:sp>
        <p:nvSpPr>
          <p:cNvPr id="60427" name="Text Box 11">
            <a:extLst>
              <a:ext uri="{FF2B5EF4-FFF2-40B4-BE49-F238E27FC236}">
                <a16:creationId xmlns:a16="http://schemas.microsoft.com/office/drawing/2014/main" id="{D77A2D81-E262-F346-9CD1-519FCC174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4748213"/>
            <a:ext cx="2735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111111"/>
                </a:solidFill>
              </a:rPr>
              <a:t>Mezzogiorno democristiano</a:t>
            </a:r>
          </a:p>
        </p:txBody>
      </p:sp>
      <p:sp>
        <p:nvSpPr>
          <p:cNvPr id="22538" name="Segnaposto numero diapositiva 11">
            <a:extLst>
              <a:ext uri="{FF2B5EF4-FFF2-40B4-BE49-F238E27FC236}">
                <a16:creationId xmlns:a16="http://schemas.microsoft.com/office/drawing/2014/main" id="{6035ED28-41FF-3245-82E8-FC568F6C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3FF370-D950-D648-9493-E47F15B3370C}" type="slidenum">
              <a:rPr lang="en-US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it-IT" sz="1200">
              <a:solidFill>
                <a:srgbClr val="898989"/>
              </a:solidFill>
            </a:endParaRPr>
          </a:p>
        </p:txBody>
      </p:sp>
      <p:sp>
        <p:nvSpPr>
          <p:cNvPr id="13" name="Segnaposto piè di pagina 12">
            <a:extLst>
              <a:ext uri="{FF2B5EF4-FFF2-40B4-BE49-F238E27FC236}">
                <a16:creationId xmlns:a16="http://schemas.microsoft.com/office/drawing/2014/main" id="{6F06ECC1-D5F9-B543-B501-47B4727A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2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  <p:bldP spid="60423" grpId="0" autoUpdateAnimBg="0"/>
      <p:bldP spid="60424" grpId="0" autoUpdateAnimBg="0"/>
      <p:bldP spid="60425" grpId="0" autoUpdateAnimBg="0"/>
      <p:bldP spid="60426" grpId="0" autoUpdateAnimBg="0"/>
      <p:bldP spid="604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02E9B618-8717-634A-B5EF-AD0624A67B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Luca Verzichelli        Sistema Politico Italiano</a:t>
            </a:r>
          </a:p>
        </p:txBody>
      </p:sp>
      <p:sp>
        <p:nvSpPr>
          <p:cNvPr id="23555" name="Rectangle 6">
            <a:extLst>
              <a:ext uri="{FF2B5EF4-FFF2-40B4-BE49-F238E27FC236}">
                <a16:creationId xmlns:a16="http://schemas.microsoft.com/office/drawing/2014/main" id="{7208C328-D8F5-6B48-9696-92D214321C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59926D-BD17-A24E-8519-6AAD0EA43AB6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3556" name="Segnaposto piè di pagina 5">
            <a:extLst>
              <a:ext uri="{FF2B5EF4-FFF2-40B4-BE49-F238E27FC236}">
                <a16:creationId xmlns:a16="http://schemas.microsoft.com/office/drawing/2014/main" id="{54D07E0C-F7A2-EC48-96B8-ECC278278E52}"/>
              </a:ext>
            </a:extLst>
          </p:cNvPr>
          <p:cNvSpPr txBox="1">
            <a:spLocks noGrp="1"/>
          </p:cNvSpPr>
          <p:nvPr/>
        </p:nvSpPr>
        <p:spPr bwMode="auto">
          <a:xfrm>
            <a:off x="2843213" y="6400800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/>
              <a:t>Sistema Politico Italiano 2007-2008 </a:t>
            </a:r>
          </a:p>
        </p:txBody>
      </p:sp>
      <p:sp>
        <p:nvSpPr>
          <p:cNvPr id="15366" name="Rectangle 2">
            <a:extLst>
              <a:ext uri="{FF2B5EF4-FFF2-40B4-BE49-F238E27FC236}">
                <a16:creationId xmlns:a16="http://schemas.microsoft.com/office/drawing/2014/main" id="{6A33A531-7ABB-3F4D-A0D2-B7FD8DF38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1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La mappa politica della </a:t>
            </a:r>
            <a:r>
              <a:rPr lang="it-IT" sz="36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seconda repubblica</a:t>
            </a:r>
            <a:endParaRPr lang="it-IT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F02A8A4-5DCF-A64F-94A5-5C05934DF45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2349500"/>
            <a:ext cx="4067175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- Maggiore complessità rispetto alla </a:t>
            </a:r>
            <a:r>
              <a:rPr lang="it-IT" altLang="it-IT" sz="2200" i="1" dirty="0">
                <a:latin typeface="Garamond" panose="02020404030301010803" pitchFamily="18" charset="0"/>
              </a:rPr>
              <a:t>prima repubblica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- “Dissoluzione” dell’area bianca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- Erosione dell’area rossa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- Frammentazione del “controllo” dei vari partiti nel mezzogiorno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- Confini più sfumati e mobili tra le varie aree</a:t>
            </a:r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84D6A9A4-5C3D-0245-B287-1B0AF74EC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05488"/>
            <a:ext cx="7235825" cy="105251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Tuttavia, il territorio è ancora una variabile fondamentale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Comportamenti di voto ancora correlati 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Arial" panose="020B0604020202020204" pitchFamily="34" charset="0"/>
              </a:rPr>
              <a:t>subculture politiche e capitale sociale</a:t>
            </a:r>
          </a:p>
        </p:txBody>
      </p:sp>
      <p:pic>
        <p:nvPicPr>
          <p:cNvPr id="23560" name="Picture 6">
            <a:extLst>
              <a:ext uri="{FF2B5EF4-FFF2-40B4-BE49-F238E27FC236}">
                <a16:creationId xmlns:a16="http://schemas.microsoft.com/office/drawing/2014/main" id="{5C53D234-39F1-6249-ABE6-49C11BB67B0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11188"/>
            <a:ext cx="5451475" cy="5246687"/>
          </a:xfr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D0903260-0746-C846-80CB-CE09CBEFF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642938"/>
            <a:ext cx="3779837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200" b="1" dirty="0">
                <a:latin typeface="Garamond" panose="02020404030301010803" pitchFamily="18" charset="0"/>
              </a:rPr>
              <a:t>Mappa basata sulla distanza </a:t>
            </a:r>
            <a:r>
              <a:rPr lang="it-IT" altLang="it-IT" sz="2200" b="1" dirty="0" err="1">
                <a:latin typeface="Garamond" panose="02020404030301010803" pitchFamily="18" charset="0"/>
              </a:rPr>
              <a:t>Cdx-Csx</a:t>
            </a:r>
            <a:r>
              <a:rPr lang="it-IT" altLang="it-IT" sz="2200" b="1" dirty="0">
                <a:latin typeface="Garamond" panose="02020404030301010803" pitchFamily="18" charset="0"/>
              </a:rPr>
              <a:t> nel voto 2008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708CCB52-BD66-8A4A-8B36-FFBADA7CC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763588"/>
            <a:ext cx="5451475" cy="5246687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3159F5E-A939-FE45-AC96-F017378B5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3588"/>
            <a:ext cx="4924425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1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  <p:bldP spid="59397" grpId="0" animBg="1"/>
      <p:bldP spid="11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>
            <a:extLst>
              <a:ext uri="{FF2B5EF4-FFF2-40B4-BE49-F238E27FC236}">
                <a16:creationId xmlns:a16="http://schemas.microsoft.com/office/drawing/2014/main" id="{51851CF4-3B69-A243-9D41-E8C5E78A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219700" cy="69215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2013. Un’altra rivoluzione?</a:t>
            </a:r>
            <a:endParaRPr lang="en-GB" altLang="it-IT" sz="32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49CF4F-673D-B845-B592-A7F48A64A8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24580" name="Segnaposto numero diapositiva 5">
            <a:extLst>
              <a:ext uri="{FF2B5EF4-FFF2-40B4-BE49-F238E27FC236}">
                <a16:creationId xmlns:a16="http://schemas.microsoft.com/office/drawing/2014/main" id="{7193103C-F4A4-324C-86AE-6532B8F50E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D023B9-F8FD-4D42-89A6-F02D57CD1CE4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24581" name="Picture 7">
            <a:extLst>
              <a:ext uri="{FF2B5EF4-FFF2-40B4-BE49-F238E27FC236}">
                <a16:creationId xmlns:a16="http://schemas.microsoft.com/office/drawing/2014/main" id="{9C021001-B70B-0D41-A310-6951ED842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5875"/>
            <a:ext cx="417671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2F501858-D1A0-4D45-8DB9-381B2DF38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620713"/>
            <a:ext cx="4859338" cy="4248150"/>
          </a:xfrm>
        </p:spPr>
        <p:txBody>
          <a:bodyPr/>
          <a:lstStyle/>
          <a:p>
            <a:r>
              <a:rPr lang="en-GB" altLang="it-IT" sz="2200" dirty="0">
                <a:latin typeface="Garamond" panose="02020404030301010803" pitchFamily="18" charset="0"/>
              </a:rPr>
              <a:t>M5S </a:t>
            </a:r>
            <a:r>
              <a:rPr lang="en-GB" altLang="it-IT" sz="2200" dirty="0" err="1">
                <a:latin typeface="Garamond" panose="02020404030301010803" pitchFamily="18" charset="0"/>
              </a:rPr>
              <a:t>vince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ovunque</a:t>
            </a:r>
            <a:r>
              <a:rPr lang="en-GB" altLang="it-IT" sz="2200" dirty="0">
                <a:latin typeface="Garamond" panose="02020404030301010803" pitchFamily="18" charset="0"/>
              </a:rPr>
              <a:t>, ma </a:t>
            </a:r>
            <a:r>
              <a:rPr lang="en-GB" altLang="it-IT" sz="2200" dirty="0" err="1">
                <a:latin typeface="Garamond" panose="02020404030301010803" pitchFamily="18" charset="0"/>
              </a:rPr>
              <a:t>soprattutto</a:t>
            </a:r>
            <a:r>
              <a:rPr lang="en-GB" altLang="it-IT" sz="2200" dirty="0">
                <a:latin typeface="Garamond" panose="02020404030301010803" pitchFamily="18" charset="0"/>
              </a:rPr>
              <a:t> dove </a:t>
            </a:r>
            <a:r>
              <a:rPr lang="en-GB" altLang="it-IT" sz="2200" dirty="0" err="1">
                <a:latin typeface="Garamond" panose="02020404030301010803" pitchFamily="18" charset="0"/>
              </a:rPr>
              <a:t>il</a:t>
            </a:r>
            <a:r>
              <a:rPr lang="en-GB" altLang="it-IT" sz="2200" dirty="0">
                <a:latin typeface="Garamond" panose="02020404030301010803" pitchFamily="18" charset="0"/>
              </a:rPr>
              <a:t> CD </a:t>
            </a:r>
            <a:r>
              <a:rPr lang="en-GB" altLang="it-IT" sz="2200" dirty="0" err="1">
                <a:latin typeface="Garamond" panose="02020404030301010803" pitchFamily="18" charset="0"/>
              </a:rPr>
              <a:t>aveva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dominato</a:t>
            </a:r>
            <a:r>
              <a:rPr lang="en-GB" altLang="it-IT" sz="2200" dirty="0">
                <a:latin typeface="Garamond" panose="02020404030301010803" pitchFamily="18" charset="0"/>
              </a:rPr>
              <a:t> senza </a:t>
            </a:r>
            <a:r>
              <a:rPr lang="en-GB" altLang="it-IT" sz="2200" dirty="0" err="1">
                <a:latin typeface="Garamond" panose="02020404030301010803" pitchFamily="18" charset="0"/>
              </a:rPr>
              <a:t>un’ancora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partitica</a:t>
            </a:r>
            <a:r>
              <a:rPr lang="en-GB" altLang="it-IT" sz="2200" dirty="0">
                <a:latin typeface="Garamond" panose="02020404030301010803" pitchFamily="18" charset="0"/>
              </a:rPr>
              <a:t> forte (Sicilia)</a:t>
            </a:r>
          </a:p>
          <a:p>
            <a:r>
              <a:rPr lang="en-GB" altLang="it-IT" sz="2200" dirty="0">
                <a:latin typeface="Garamond" panose="02020404030301010803" pitchFamily="18" charset="0"/>
              </a:rPr>
              <a:t>M5S </a:t>
            </a:r>
            <a:r>
              <a:rPr lang="en-GB" altLang="it-IT" sz="2200" dirty="0" err="1">
                <a:latin typeface="Garamond" panose="02020404030301010803" pitchFamily="18" charset="0"/>
              </a:rPr>
              <a:t>occupa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anche</a:t>
            </a:r>
            <a:r>
              <a:rPr lang="en-GB" altLang="it-IT" sz="2200" dirty="0">
                <a:latin typeface="Garamond" panose="02020404030301010803" pitchFamily="18" charset="0"/>
              </a:rPr>
              <a:t> le </a:t>
            </a:r>
            <a:r>
              <a:rPr lang="en-GB" altLang="it-IT" sz="2200" dirty="0" err="1">
                <a:latin typeface="Garamond" panose="02020404030301010803" pitchFamily="18" charset="0"/>
              </a:rPr>
              <a:t>periferie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della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cintura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rossa</a:t>
            </a:r>
            <a:r>
              <a:rPr lang="en-GB" altLang="it-IT" sz="2200" dirty="0">
                <a:latin typeface="Garamond" panose="02020404030301010803" pitchFamily="18" charset="0"/>
              </a:rPr>
              <a:t> (Marche) e </a:t>
            </a:r>
            <a:r>
              <a:rPr lang="en-GB" altLang="it-IT" sz="2200" dirty="0" err="1">
                <a:latin typeface="Garamond" panose="02020404030301010803" pitchFamily="18" charset="0"/>
              </a:rPr>
              <a:t>l’area</a:t>
            </a:r>
            <a:r>
              <a:rPr lang="en-GB" altLang="it-IT" sz="2200" dirty="0">
                <a:latin typeface="Garamond" panose="02020404030301010803" pitchFamily="18" charset="0"/>
              </a:rPr>
              <a:t> “</a:t>
            </a:r>
            <a:r>
              <a:rPr lang="en-GB" altLang="it-IT" sz="2200" dirty="0" err="1">
                <a:latin typeface="Garamond" panose="02020404030301010803" pitchFamily="18" charset="0"/>
              </a:rPr>
              <a:t>liberale</a:t>
            </a:r>
            <a:r>
              <a:rPr lang="en-GB" altLang="it-IT" sz="2200" dirty="0">
                <a:latin typeface="Garamond" panose="02020404030301010803" pitchFamily="18" charset="0"/>
              </a:rPr>
              <a:t>” del </a:t>
            </a:r>
            <a:r>
              <a:rPr lang="en-GB" altLang="it-IT" sz="2200" dirty="0" err="1">
                <a:latin typeface="Garamond" panose="02020404030301010803" pitchFamily="18" charset="0"/>
              </a:rPr>
              <a:t>Piemone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orientale</a:t>
            </a:r>
            <a:endParaRPr lang="en-GB" altLang="it-IT" sz="2200" dirty="0">
              <a:latin typeface="Garamond" panose="02020404030301010803" pitchFamily="18" charset="0"/>
            </a:endParaRPr>
          </a:p>
          <a:p>
            <a:r>
              <a:rPr lang="en-GB" altLang="it-IT" sz="2200" dirty="0">
                <a:latin typeface="Garamond" panose="02020404030301010803" pitchFamily="18" charset="0"/>
              </a:rPr>
              <a:t>La Lega </a:t>
            </a:r>
            <a:r>
              <a:rPr lang="en-GB" altLang="it-IT" sz="2200" dirty="0" err="1">
                <a:latin typeface="Garamond" panose="02020404030301010803" pitchFamily="18" charset="0"/>
              </a:rPr>
              <a:t>lascia</a:t>
            </a:r>
            <a:r>
              <a:rPr lang="en-GB" altLang="it-IT" sz="2200" dirty="0">
                <a:latin typeface="Garamond" panose="02020404030301010803" pitchFamily="18" charset="0"/>
              </a:rPr>
              <a:t> al M5S la leadership in </a:t>
            </a:r>
            <a:r>
              <a:rPr lang="en-GB" altLang="it-IT" sz="2200" dirty="0" err="1">
                <a:latin typeface="Garamond" panose="02020404030301010803" pitchFamily="18" charset="0"/>
              </a:rPr>
              <a:t>veneto</a:t>
            </a:r>
            <a:r>
              <a:rPr lang="en-GB" altLang="it-IT" sz="2200" dirty="0">
                <a:latin typeface="Garamond" panose="02020404030301010803" pitchFamily="18" charset="0"/>
              </a:rPr>
              <a:t> dove </a:t>
            </a:r>
            <a:r>
              <a:rPr lang="en-GB" altLang="it-IT" sz="2200" dirty="0" err="1">
                <a:latin typeface="Garamond" panose="02020404030301010803" pitchFamily="18" charset="0"/>
              </a:rPr>
              <a:t>rimane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seconda</a:t>
            </a:r>
            <a:r>
              <a:rPr lang="en-GB" altLang="it-IT" sz="2200" dirty="0">
                <a:latin typeface="Garamond" panose="02020404030301010803" pitchFamily="18" charset="0"/>
              </a:rPr>
              <a:t> (</a:t>
            </a:r>
            <a:r>
              <a:rPr lang="en-GB" altLang="it-IT" sz="2200" dirty="0" err="1">
                <a:latin typeface="Garamond" panose="02020404030301010803" pitchFamily="18" charset="0"/>
              </a:rPr>
              <a:t>tracollo</a:t>
            </a:r>
            <a:r>
              <a:rPr lang="en-GB" altLang="it-IT" sz="2200" dirty="0">
                <a:latin typeface="Garamond" panose="02020404030301010803" pitchFamily="18" charset="0"/>
              </a:rPr>
              <a:t> del PDL)</a:t>
            </a:r>
          </a:p>
          <a:p>
            <a:r>
              <a:rPr lang="en-GB" altLang="it-IT" sz="2200" dirty="0">
                <a:latin typeface="Garamond" panose="02020404030301010803" pitchFamily="18" charset="0"/>
              </a:rPr>
              <a:t>Il PD </a:t>
            </a:r>
            <a:r>
              <a:rPr lang="en-GB" altLang="it-IT" sz="2200" dirty="0" err="1">
                <a:latin typeface="Garamond" panose="02020404030301010803" pitchFamily="18" charset="0"/>
              </a:rPr>
              <a:t>è</a:t>
            </a:r>
            <a:r>
              <a:rPr lang="en-GB" altLang="it-IT" sz="2200" dirty="0">
                <a:latin typeface="Garamond" panose="02020404030301010803" pitchFamily="18" charset="0"/>
              </a:rPr>
              <a:t> primo in </a:t>
            </a:r>
            <a:r>
              <a:rPr lang="en-GB" altLang="it-IT" sz="2200" dirty="0" err="1">
                <a:latin typeface="Garamond" panose="02020404030301010803" pitchFamily="18" charset="0"/>
              </a:rPr>
              <a:t>Lombardia</a:t>
            </a:r>
            <a:r>
              <a:rPr lang="en-GB" altLang="it-IT" sz="2200" dirty="0">
                <a:latin typeface="Garamond" panose="02020404030301010803" pitchFamily="18" charset="0"/>
              </a:rPr>
              <a:t> ma solo </a:t>
            </a:r>
            <a:r>
              <a:rPr lang="en-GB" altLang="it-IT" sz="2200" dirty="0" err="1">
                <a:latin typeface="Garamond" panose="02020404030301010803" pitchFamily="18" charset="0"/>
              </a:rPr>
              <a:t>perchè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i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voti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sono</a:t>
            </a:r>
            <a:r>
              <a:rPr lang="en-GB" altLang="it-IT" sz="2200" dirty="0">
                <a:latin typeface="Garamond" panose="02020404030301010803" pitchFamily="18" charset="0"/>
              </a:rPr>
              <a:t> divisi </a:t>
            </a:r>
            <a:r>
              <a:rPr lang="en-GB" altLang="it-IT" sz="2200" dirty="0" err="1">
                <a:latin typeface="Garamond" panose="02020404030301010803" pitchFamily="18" charset="0"/>
              </a:rPr>
              <a:t>tra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molti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attori</a:t>
            </a:r>
            <a:r>
              <a:rPr lang="en-GB" altLang="it-IT" sz="2200" dirty="0">
                <a:latin typeface="Garamond" panose="02020404030301010803" pitchFamily="18" charset="0"/>
              </a:rPr>
              <a:t> (</a:t>
            </a:r>
            <a:r>
              <a:rPr lang="en-GB" altLang="it-IT" sz="2200" dirty="0" err="1">
                <a:latin typeface="Garamond" panose="02020404030301010803" pitchFamily="18" charset="0"/>
              </a:rPr>
              <a:t>saldo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negativo</a:t>
            </a:r>
            <a:r>
              <a:rPr lang="en-GB" altLang="it-IT" sz="2200" dirty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FC35CD0-5636-AE4A-9E31-63B929DDA2D4}"/>
              </a:ext>
            </a:extLst>
          </p:cNvPr>
          <p:cNvSpPr/>
          <p:nvPr/>
        </p:nvSpPr>
        <p:spPr>
          <a:xfrm>
            <a:off x="0" y="4868863"/>
            <a:ext cx="9070975" cy="19891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Difficile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immaginare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gli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sviluppi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anche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alla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luce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delle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Europee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2014,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quando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il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PD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di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Renzi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sfonda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in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un’area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molto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più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vasta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della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i="1" dirty="0" err="1">
                <a:solidFill>
                  <a:schemeClr val="tx1"/>
                </a:solidFill>
                <a:latin typeface="Garamond" panose="02020404030301010803" pitchFamily="18" charset="0"/>
              </a:rPr>
              <a:t>cintura</a:t>
            </a:r>
            <a:r>
              <a:rPr lang="en-GB" sz="2000" b="1" i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i="1" dirty="0" err="1">
                <a:solidFill>
                  <a:schemeClr val="tx1"/>
                </a:solidFill>
                <a:latin typeface="Garamond" panose="02020404030301010803" pitchFamily="18" charset="0"/>
              </a:rPr>
              <a:t>rossa</a:t>
            </a:r>
            <a:r>
              <a:rPr lang="en-GB" sz="2000" b="1" i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tradizionale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e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guadagna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3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milioni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di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voti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(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mentre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il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M5S ne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perde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2,5). Ma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sono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elezioni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Europee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!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La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fluidità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e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l’offerta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elettorale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rimangono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assolutamente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instabili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per la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tradizione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italiana</a:t>
            </a:r>
            <a:endParaRPr lang="en-GB" sz="20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9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>
            <a:extLst>
              <a:ext uri="{FF2B5EF4-FFF2-40B4-BE49-F238E27FC236}">
                <a16:creationId xmlns:a16="http://schemas.microsoft.com/office/drawing/2014/main" id="{C4CCA1D4-2B95-AD40-A9BE-C841709D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2388"/>
            <a:ext cx="7772400" cy="855662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2018. La tavolozza dei collegi</a:t>
            </a:r>
          </a:p>
        </p:txBody>
      </p:sp>
      <p:sp>
        <p:nvSpPr>
          <p:cNvPr id="25603" name="Segnaposto testo 3">
            <a:extLst>
              <a:ext uri="{FF2B5EF4-FFF2-40B4-BE49-F238E27FC236}">
                <a16:creationId xmlns:a16="http://schemas.microsoft.com/office/drawing/2014/main" id="{B2305DC7-D428-5940-AE7B-855F2BCB1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3663" y="692697"/>
            <a:ext cx="3970337" cy="5403304"/>
          </a:xfrm>
        </p:spPr>
        <p:txBody>
          <a:bodyPr/>
          <a:lstStyle/>
          <a:p>
            <a:r>
              <a:rPr lang="it-IT" altLang="it-IT" sz="2200" dirty="0">
                <a:latin typeface="Garamond" panose="02020404030301010803" pitchFamily="18" charset="0"/>
              </a:rPr>
              <a:t>Dopo il </a:t>
            </a:r>
            <a:r>
              <a:rPr lang="it-IT" altLang="it-IT" sz="2200" i="1" dirty="0">
                <a:latin typeface="Garamond" panose="02020404030301010803" pitchFamily="18" charset="0"/>
              </a:rPr>
              <a:t>terremoto </a:t>
            </a:r>
            <a:r>
              <a:rPr lang="it-IT" altLang="it-IT" sz="2200" dirty="0">
                <a:latin typeface="Garamond" panose="02020404030301010803" pitchFamily="18" charset="0"/>
              </a:rPr>
              <a:t>lo </a:t>
            </a:r>
            <a:r>
              <a:rPr lang="it-IT" altLang="it-IT" sz="2200" i="1" dirty="0">
                <a:latin typeface="Garamond" panose="02020404030301010803" pitchFamily="18" charset="0"/>
              </a:rPr>
              <a:t>tsunami </a:t>
            </a:r>
            <a:r>
              <a:rPr lang="it-IT" altLang="it-IT" sz="2200" dirty="0">
                <a:latin typeface="Garamond" panose="02020404030301010803" pitchFamily="18" charset="0"/>
              </a:rPr>
              <a:t>del 2018 e un nuovo scossone ai partiti della II Rep.</a:t>
            </a:r>
          </a:p>
          <a:p>
            <a:r>
              <a:rPr lang="it-IT" altLang="it-IT" sz="2200" dirty="0">
                <a:latin typeface="Garamond" panose="02020404030301010803" pitchFamily="18" charset="0"/>
              </a:rPr>
              <a:t>Tuttavia, si conferma la dimensione tripolare del 2013</a:t>
            </a:r>
          </a:p>
          <a:p>
            <a:r>
              <a:rPr lang="it-IT" altLang="it-IT" sz="2200" dirty="0">
                <a:latin typeface="Garamond" panose="02020404030301010803" pitchFamily="18" charset="0"/>
              </a:rPr>
              <a:t>Affermazione della Lega ma resiste anche FI</a:t>
            </a:r>
          </a:p>
          <a:p>
            <a:r>
              <a:rPr lang="it-IT" altLang="it-IT" sz="2200" dirty="0">
                <a:latin typeface="Garamond" panose="02020404030301010803" pitchFamily="18" charset="0"/>
              </a:rPr>
              <a:t>Poco spazio a sinistra del PD (ma </a:t>
            </a:r>
            <a:r>
              <a:rPr lang="it-IT" altLang="it-IT" sz="2200" dirty="0" err="1">
                <a:latin typeface="Garamond" panose="02020404030301010803" pitchFamily="18" charset="0"/>
              </a:rPr>
              <a:t>LeU</a:t>
            </a:r>
            <a:r>
              <a:rPr lang="it-IT" altLang="it-IT" sz="2200" dirty="0">
                <a:latin typeface="Garamond" panose="02020404030301010803" pitchFamily="18" charset="0"/>
              </a:rPr>
              <a:t> entra in parlamento)</a:t>
            </a:r>
          </a:p>
          <a:p>
            <a:r>
              <a:rPr lang="it-IT" altLang="it-IT" sz="2200" dirty="0">
                <a:latin typeface="Garamond" panose="02020404030301010803" pitchFamily="18" charset="0"/>
              </a:rPr>
              <a:t>Non esiste più un vero modello territoriale del voto. Tuttavia Lega (al Nord) e M5S (al Sud) sono i nuovi partiti dominanti su alcune regioni, guardando alla classe politica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4965D6-D272-2442-91EF-E44E97FF13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Luca Verzichelli        Sistema Politico Italiano</a:t>
            </a:r>
          </a:p>
        </p:txBody>
      </p:sp>
      <p:sp>
        <p:nvSpPr>
          <p:cNvPr id="25605" name="Segnaposto numero diapositiva 5">
            <a:extLst>
              <a:ext uri="{FF2B5EF4-FFF2-40B4-BE49-F238E27FC236}">
                <a16:creationId xmlns:a16="http://schemas.microsoft.com/office/drawing/2014/main" id="{F8E9C1E6-AEA3-FC40-AA50-7054C82DF7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798067-9490-1540-9298-06757D59DB33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25606" name="Picture 2" descr="Image result for cartina italia elezioni 2018">
            <a:extLst>
              <a:ext uri="{FF2B5EF4-FFF2-40B4-BE49-F238E27FC236}">
                <a16:creationId xmlns:a16="http://schemas.microsoft.com/office/drawing/2014/main" id="{2F736FFA-8D7F-8B46-9FBD-E4816E55B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001713"/>
            <a:ext cx="5210176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34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23528" y="116632"/>
            <a:ext cx="8784406" cy="360040"/>
          </a:xfrm>
        </p:spPr>
        <p:txBody>
          <a:bodyPr/>
          <a:lstStyle/>
          <a:p>
            <a:pPr algn="ctr"/>
            <a:r>
              <a:rPr lang="it-IT" sz="3600" dirty="0">
                <a:latin typeface="Garamond" panose="02020404030301010803" pitchFamily="18" charset="0"/>
              </a:rPr>
              <a:t>Il secondo sistema partitico</a:t>
            </a:r>
            <a:endParaRPr lang="it-IT" sz="3200" dirty="0"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764704"/>
            <a:ext cx="9107934" cy="5976664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Emergere dei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partiti organizzati di massa </a:t>
            </a:r>
            <a:r>
              <a:rPr lang="it-IT" altLang="it-IT" sz="2400" dirty="0">
                <a:latin typeface="Garamond" panose="02020404030301010803" pitchFamily="18" charset="0"/>
              </a:rPr>
              <a:t>(Partito socialista e partito popolare) che nel 1919 (prime elezioni con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sistema proporzionale</a:t>
            </a:r>
            <a:r>
              <a:rPr lang="it-IT" altLang="it-IT" sz="2400" b="1" dirty="0">
                <a:latin typeface="Garamond" panose="02020404030301010803" pitchFamily="18" charset="0"/>
              </a:rPr>
              <a:t>) </a:t>
            </a:r>
            <a:r>
              <a:rPr lang="it-IT" altLang="it-IT" sz="2400" dirty="0">
                <a:latin typeface="Garamond" panose="02020404030301010803" pitchFamily="18" charset="0"/>
              </a:rPr>
              <a:t>ottengono una grande vittoria nel nord</a:t>
            </a:r>
          </a:p>
          <a:p>
            <a:pPr>
              <a:spcBef>
                <a:spcPts val="600"/>
              </a:spcBef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2600" dirty="0">
                <a:latin typeface="Garamond" panose="02020404030301010803" pitchFamily="18" charset="0"/>
              </a:rPr>
              <a:t>Sconfitta dei </a:t>
            </a:r>
            <a:r>
              <a:rPr lang="it-IT" altLang="it-IT" sz="2600" i="1" dirty="0">
                <a:latin typeface="Garamond" panose="02020404030301010803" pitchFamily="18" charset="0"/>
              </a:rPr>
              <a:t>liberali</a:t>
            </a:r>
            <a:r>
              <a:rPr lang="it-IT" altLang="it-IT" sz="2600" dirty="0">
                <a:latin typeface="Garamond" panose="02020404030301010803" pitchFamily="18" charset="0"/>
              </a:rPr>
              <a:t> e fine del loro dominio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2600" dirty="0">
                <a:latin typeface="Garamond" panose="02020404030301010803" pitchFamily="18" charset="0"/>
              </a:rPr>
              <a:t>Successo dei partiti posti sulle ali estreme</a:t>
            </a:r>
          </a:p>
          <a:p>
            <a:pPr>
              <a:spcBef>
                <a:spcPts val="600"/>
              </a:spcBef>
            </a:pPr>
            <a:r>
              <a:rPr lang="it-IT" altLang="it-IT" sz="2600" dirty="0">
                <a:latin typeface="Garamond" panose="02020404030301010803" pitchFamily="18" charset="0"/>
              </a:rPr>
              <a:t> (nazionalisti e fascisti a destra, socialisti massimalisti e poi comunisti a sinistra).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2600" dirty="0">
                <a:latin typeface="Garamond" panose="02020404030301010803" pitchFamily="18" charset="0"/>
              </a:rPr>
              <a:t>Sovrapposizione di vari conflitti (</a:t>
            </a:r>
            <a:r>
              <a:rPr lang="it-IT" altLang="it-IT" sz="2600" b="1" dirty="0">
                <a:latin typeface="Garamond" panose="02020404030301010803" pitchFamily="18" charset="0"/>
              </a:rPr>
              <a:t>di classe, </a:t>
            </a:r>
          </a:p>
          <a:p>
            <a:pPr>
              <a:spcBef>
                <a:spcPts val="600"/>
              </a:spcBef>
            </a:pPr>
            <a:r>
              <a:rPr lang="it-IT" altLang="it-IT" sz="2600" b="1" dirty="0">
                <a:latin typeface="Garamond" panose="02020404030301010803" pitchFamily="18" charset="0"/>
              </a:rPr>
              <a:t>confessionale, agrario/industria, urbani</a:t>
            </a:r>
            <a:r>
              <a:rPr lang="it-IT" altLang="it-IT" sz="2600" dirty="0">
                <a:latin typeface="Garamond" panose="02020404030301010803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it-IT" altLang="it-IT" sz="2600" dirty="0">
                <a:latin typeface="Garamond" panose="02020404030301010803" pitchFamily="18" charset="0"/>
              </a:rPr>
              <a:t>e soluzione “post-ideologica” del fascismo</a:t>
            </a:r>
          </a:p>
          <a:p>
            <a:pPr>
              <a:spcBef>
                <a:spcPts val="600"/>
              </a:spcBef>
            </a:pPr>
            <a:endParaRPr lang="it-IT" altLang="it-IT" sz="2400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200" dirty="0">
              <a:latin typeface="Garamond" panose="02020404030301010803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94D015F-51D9-2F44-BC1A-0EFFF4637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596" y="4869160"/>
            <a:ext cx="2700338" cy="206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https://upload.wikimedia.org/wikipedia/commons/thumb/d/d5/Italian_Parliament%2C_1919.svg/310px-Italian_Parliament%2C_1919.svg.png">
            <a:hlinkClick r:id="rId3"/>
            <a:extLst>
              <a:ext uri="{FF2B5EF4-FFF2-40B4-BE49-F238E27FC236}">
                <a16:creationId xmlns:a16="http://schemas.microsoft.com/office/drawing/2014/main" id="{BDF63839-747D-104C-84ED-7264CC9E98F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60" y="1484184"/>
            <a:ext cx="3939540" cy="2016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58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07504" y="116632"/>
            <a:ext cx="8856984" cy="720080"/>
          </a:xfrm>
        </p:spPr>
        <p:txBody>
          <a:bodyPr/>
          <a:lstStyle/>
          <a:p>
            <a:pPr algn="ctr">
              <a:spcBef>
                <a:spcPts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  <a:t>Il terzo sistema partitico Italiano  </a:t>
            </a:r>
            <a:b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altLang="it-IT" sz="2800" dirty="0">
                <a:solidFill>
                  <a:schemeClr val="tx1"/>
                </a:solidFill>
                <a:latin typeface="Garamond" panose="02020404030301010803" pitchFamily="18" charset="0"/>
              </a:rPr>
              <a:t>(sistema partitico della </a:t>
            </a:r>
            <a:r>
              <a:rPr lang="it-IT" altLang="it-IT" sz="2800" i="1" dirty="0">
                <a:solidFill>
                  <a:schemeClr val="tx1"/>
                </a:solidFill>
                <a:latin typeface="Garamond" panose="02020404030301010803" pitchFamily="18" charset="0"/>
              </a:rPr>
              <a:t>prima repubblica: 1948-1992)</a:t>
            </a:r>
            <a:endParaRPr lang="it-IT" sz="2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1268760"/>
            <a:ext cx="9144000" cy="5400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t-IT" sz="29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000" b="1" dirty="0">
              <a:latin typeface="Garamond" panose="02020404030301010803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1462271E-E1F4-3041-89EE-3C3D85029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980729"/>
            <a:ext cx="8731696" cy="3376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600" dirty="0">
                <a:latin typeface="Garamond" panose="02020404030301010803" pitchFamily="18" charset="0"/>
              </a:rPr>
              <a:t>Sostanziale stabilità delle componenti ideologiche rispetto alla fase 1919-1921: comunisti, socialisti, laici, democristiani…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600" dirty="0">
                <a:latin typeface="Garamond" panose="02020404030301010803" pitchFamily="18" charset="0"/>
              </a:rPr>
              <a:t>Alcuni piccoli partiti nuovi legati a nuove domande emergenti (</a:t>
            </a:r>
            <a:r>
              <a:rPr lang="it-IT" altLang="it-IT" sz="2600" i="1" dirty="0">
                <a:latin typeface="Garamond" panose="02020404030301010803" pitchFamily="18" charset="0"/>
              </a:rPr>
              <a:t>Partito d’azione, Uomo qualunque, Monarchici</a:t>
            </a:r>
            <a:r>
              <a:rPr lang="it-IT" altLang="it-IT" sz="2600" dirty="0">
                <a:latin typeface="Garamond" panose="02020404030301010803" pitchFamily="18" charset="0"/>
              </a:rPr>
              <a:t>) che però non si consolideranno dopo il 1948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600" dirty="0">
                <a:latin typeface="Garamond" panose="02020404030301010803" pitchFamily="18" charset="0"/>
              </a:rPr>
              <a:t>Tuttavia alcuni caratteri distintivi di questo sistema rispetto al passato</a:t>
            </a:r>
            <a:r>
              <a:rPr lang="it-IT" altLang="it-IT" sz="2800" dirty="0">
                <a:latin typeface="Garamond" panose="02020404030301010803" pitchFamily="18" charset="0"/>
              </a:rPr>
              <a:t>:     </a:t>
            </a: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4D05CCD5-7157-2C46-B210-F7BF5E8C5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3140969"/>
            <a:ext cx="3816350" cy="115322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>
              <a:lumMod val="20000"/>
              <a:lumOff val="80000"/>
            </a:schemeClr>
          </a:solidFill>
          <a:ln w="889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69F3A59-84E9-8B47-8174-C52BF67E953D}"/>
              </a:ext>
            </a:extLst>
          </p:cNvPr>
          <p:cNvSpPr/>
          <p:nvPr/>
        </p:nvSpPr>
        <p:spPr>
          <a:xfrm rot="10800000" flipV="1">
            <a:off x="251520" y="4378909"/>
            <a:ext cx="8712968" cy="1830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Tx/>
              <a:buAutoNum type="alphaLcParenR"/>
            </a:pPr>
            <a:r>
              <a:rPr lang="it-IT" altLang="it-IT" sz="2800" dirty="0">
                <a:latin typeface="Garamond" panose="02020404030301010803" pitchFamily="18" charset="0"/>
              </a:rPr>
              <a:t>divisione a sinistra e sorpasso del Pci sul partito socialista</a:t>
            </a:r>
          </a:p>
          <a:p>
            <a:pPr marL="457200" indent="-457200">
              <a:lnSpc>
                <a:spcPct val="80000"/>
              </a:lnSpc>
              <a:buFontTx/>
              <a:buAutoNum type="alphaLcParenR"/>
            </a:pPr>
            <a:r>
              <a:rPr lang="it-IT" altLang="it-IT" sz="2800" dirty="0">
                <a:latin typeface="Garamond" panose="02020404030301010803" pitchFamily="18" charset="0"/>
              </a:rPr>
              <a:t>crescita del partito cattolico, che si afferma come il partito nettamente più forte nel 1948</a:t>
            </a:r>
          </a:p>
          <a:p>
            <a:pPr marL="457200" indent="-457200">
              <a:lnSpc>
                <a:spcPct val="80000"/>
              </a:lnSpc>
              <a:buFontTx/>
              <a:buAutoNum type="alphaLcParenR"/>
            </a:pPr>
            <a:r>
              <a:rPr lang="it-IT" altLang="it-IT" sz="2800" dirty="0">
                <a:latin typeface="Garamond" panose="02020404030301010803" pitchFamily="18" charset="0"/>
              </a:rPr>
              <a:t>riduzione del partito liberale (e delle altre forze liberali e social-democratiche) ad una posizione minoritaria</a:t>
            </a:r>
          </a:p>
        </p:txBody>
      </p:sp>
    </p:spTree>
    <p:extLst>
      <p:ext uri="{BB962C8B-B14F-4D97-AF65-F5344CB8AC3E}">
        <p14:creationId xmlns:p14="http://schemas.microsoft.com/office/powerpoint/2010/main" val="374483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0" y="116632"/>
            <a:ext cx="8820150" cy="648072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Interpretazioni del sistema partitico </a:t>
            </a:r>
            <a:b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della prima repubblica</a:t>
            </a:r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764704"/>
            <a:ext cx="9165083" cy="5832647"/>
          </a:xfrm>
        </p:spPr>
        <p:txBody>
          <a:bodyPr/>
          <a:lstStyle/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32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Bipartitismo imperfetto </a:t>
            </a:r>
            <a:r>
              <a:rPr lang="it-IT" altLang="it-IT" sz="3200" dirty="0">
                <a:latin typeface="Garamond" panose="02020404030301010803" pitchFamily="18" charset="0"/>
              </a:rPr>
              <a:t>(Galli 1966): ruolo predominante dei due principali partiti (Dc e Pci) ma impossibilità, a differenza dei bipartitismi normali, di una alternanza al governo. </a:t>
            </a: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32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Pluripartitismo polarizzato</a:t>
            </a:r>
            <a:r>
              <a:rPr lang="it-IT" altLang="it-IT" sz="3200" dirty="0">
                <a:latin typeface="Garamond" panose="02020404030301010803" pitchFamily="18" charset="0"/>
              </a:rPr>
              <a:t>  (Sartori 1976): presenza di due </a:t>
            </a:r>
            <a:r>
              <a:rPr lang="it-IT" altLang="it-IT" sz="3200" i="1" dirty="0">
                <a:latin typeface="Garamond" panose="02020404030301010803" pitchFamily="18" charset="0"/>
              </a:rPr>
              <a:t>partiti anti-sistema</a:t>
            </a:r>
            <a:r>
              <a:rPr lang="it-IT" altLang="it-IT" sz="3200" dirty="0">
                <a:latin typeface="Garamond" panose="02020404030301010803" pitchFamily="18" charset="0"/>
              </a:rPr>
              <a:t> (Pci e Msi), e articolato intorno a tre poli, con uno </a:t>
            </a:r>
            <a:r>
              <a:rPr lang="it-IT" altLang="it-IT" sz="3200" i="1" dirty="0">
                <a:latin typeface="Garamond" panose="02020404030301010803" pitchFamily="18" charset="0"/>
              </a:rPr>
              <a:t>spazio ideologico</a:t>
            </a:r>
            <a:r>
              <a:rPr lang="it-IT" altLang="it-IT" sz="3200" dirty="0">
                <a:latin typeface="Garamond" panose="02020404030301010803" pitchFamily="18" charset="0"/>
              </a:rPr>
              <a:t> </a:t>
            </a:r>
            <a:r>
              <a:rPr lang="it-IT" altLang="it-IT" sz="3200" i="1" dirty="0">
                <a:latin typeface="Garamond" panose="02020404030301010803" pitchFamily="18" charset="0"/>
              </a:rPr>
              <a:t>polarizzato</a:t>
            </a:r>
            <a:r>
              <a:rPr lang="it-IT" altLang="it-IT" sz="3200" dirty="0">
                <a:latin typeface="Garamond" panose="02020404030301010803" pitchFamily="18" charset="0"/>
              </a:rPr>
              <a:t> - molto esteso tra estrema sinistra ed estrema destra</a:t>
            </a: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32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Pluripartitismo centripeto </a:t>
            </a:r>
            <a:r>
              <a:rPr lang="it-IT" altLang="it-IT" sz="3200" dirty="0">
                <a:latin typeface="Garamond" panose="02020404030301010803" pitchFamily="18" charset="0"/>
              </a:rPr>
              <a:t>(</a:t>
            </a:r>
            <a:r>
              <a:rPr lang="it-IT" altLang="it-IT" sz="3200" dirty="0" err="1">
                <a:latin typeface="Garamond" panose="02020404030301010803" pitchFamily="18" charset="0"/>
              </a:rPr>
              <a:t>Farneti</a:t>
            </a:r>
            <a:r>
              <a:rPr lang="it-IT" altLang="it-IT" sz="3200" dirty="0">
                <a:latin typeface="Garamond" panose="02020404030301010803" pitchFamily="18" charset="0"/>
              </a:rPr>
              <a:t> 1983): progressiva riduzione dello spazio ideologico e tendenza del sistema partitico (negli anni ’70) aveva quindi un andamento centripeto invece che centrifugo.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675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0">
            <a:extLst>
              <a:ext uri="{FF2B5EF4-FFF2-40B4-BE49-F238E27FC236}">
                <a16:creationId xmlns:a16="http://schemas.microsoft.com/office/drawing/2014/main" id="{5565875D-9235-9B45-B091-0C071188F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it-IT" sz="1800">
              <a:latin typeface="Arial" panose="020B0604020202020204" pitchFamily="34" charset="0"/>
            </a:endParaRPr>
          </a:p>
        </p:txBody>
      </p:sp>
      <p:sp>
        <p:nvSpPr>
          <p:cNvPr id="9271" name="AutoShape 29">
            <a:extLst>
              <a:ext uri="{FF2B5EF4-FFF2-40B4-BE49-F238E27FC236}">
                <a16:creationId xmlns:a16="http://schemas.microsoft.com/office/drawing/2014/main" id="{B409DD87-92D0-634B-8412-A1D35B8FD9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1800" y="115888"/>
            <a:ext cx="871220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it-IT" sz="1800">
              <a:latin typeface="Arial" panose="020B0604020202020204" pitchFamily="34" charset="0"/>
            </a:endParaRPr>
          </a:p>
        </p:txBody>
      </p:sp>
      <p:sp>
        <p:nvSpPr>
          <p:cNvPr id="9220" name="Line 17">
            <a:extLst>
              <a:ext uri="{FF2B5EF4-FFF2-40B4-BE49-F238E27FC236}">
                <a16:creationId xmlns:a16="http://schemas.microsoft.com/office/drawing/2014/main" id="{DD9F46BE-E21F-1249-A5E1-25D313B5F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3300" y="1262063"/>
            <a:ext cx="1584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5E4ACB-D5E9-DE45-A309-8DB9FC11CE9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0213" y="1916113"/>
            <a:ext cx="8713787" cy="2736850"/>
            <a:chOff x="2454" y="7880"/>
            <a:chExt cx="7200" cy="5956"/>
          </a:xfrm>
        </p:grpSpPr>
        <p:sp>
          <p:nvSpPr>
            <p:cNvPr id="9257" name="AutoShape 29">
              <a:extLst>
                <a:ext uri="{FF2B5EF4-FFF2-40B4-BE49-F238E27FC236}">
                  <a16:creationId xmlns:a16="http://schemas.microsoft.com/office/drawing/2014/main" id="{3639345C-8E25-D446-B82F-8675B7D3A0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4" y="8652"/>
              <a:ext cx="7200" cy="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9258" name="AutoShape 28">
              <a:extLst>
                <a:ext uri="{FF2B5EF4-FFF2-40B4-BE49-F238E27FC236}">
                  <a16:creationId xmlns:a16="http://schemas.microsoft.com/office/drawing/2014/main" id="{DD81C96D-348C-D945-982F-A9B43B4E3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" y="8507"/>
              <a:ext cx="1666" cy="1584"/>
            </a:xfrm>
            <a:prstGeom prst="triangle">
              <a:avLst>
                <a:gd name="adj" fmla="val 5171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9259" name="AutoShape 27">
              <a:extLst>
                <a:ext uri="{FF2B5EF4-FFF2-40B4-BE49-F238E27FC236}">
                  <a16:creationId xmlns:a16="http://schemas.microsoft.com/office/drawing/2014/main" id="{93DD5B6D-F9E1-0A43-BD93-9621373A2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7880"/>
              <a:ext cx="2581" cy="2238"/>
            </a:xfrm>
            <a:prstGeom prst="triangle">
              <a:avLst>
                <a:gd name="adj" fmla="val 5076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9260" name="AutoShape 26">
              <a:extLst>
                <a:ext uri="{FF2B5EF4-FFF2-40B4-BE49-F238E27FC236}">
                  <a16:creationId xmlns:a16="http://schemas.microsoft.com/office/drawing/2014/main" id="{C4B178EE-610F-894F-9C7B-182000162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3" y="9004"/>
              <a:ext cx="1637" cy="111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9261" name="Line 25">
              <a:extLst>
                <a:ext uri="{FF2B5EF4-FFF2-40B4-BE49-F238E27FC236}">
                  <a16:creationId xmlns:a16="http://schemas.microsoft.com/office/drawing/2014/main" id="{24F60DD1-5C8A-604E-BA89-3CFB897F0F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7" y="9134"/>
              <a:ext cx="0" cy="10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2" name="Text Box 24">
              <a:extLst>
                <a:ext uri="{FF2B5EF4-FFF2-40B4-BE49-F238E27FC236}">
                  <a16:creationId xmlns:a16="http://schemas.microsoft.com/office/drawing/2014/main" id="{77D3AF31-D2DD-0D4A-A362-8C202AF00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7" y="10267"/>
              <a:ext cx="208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Punto di non trasferibilità del voto e di non-coalittività (centro-sinistra)</a:t>
              </a:r>
              <a:endParaRPr lang="it-IT" altLang="it-IT" sz="1200"/>
            </a:p>
          </p:txBody>
        </p:sp>
        <p:sp>
          <p:nvSpPr>
            <p:cNvPr id="9263" name="Text Box 23">
              <a:extLst>
                <a:ext uri="{FF2B5EF4-FFF2-40B4-BE49-F238E27FC236}">
                  <a16:creationId xmlns:a16="http://schemas.microsoft.com/office/drawing/2014/main" id="{FAB132AB-1565-F346-BE39-65ADA7891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1" y="10219"/>
              <a:ext cx="2105" cy="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Punto di non trasferibilità del voto e di non-coalittività (centro-destra)</a:t>
              </a:r>
              <a:endParaRPr lang="it-IT" altLang="it-IT" sz="1200"/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1200"/>
            </a:p>
          </p:txBody>
        </p:sp>
        <p:sp>
          <p:nvSpPr>
            <p:cNvPr id="9264" name="Text Box 22">
              <a:extLst>
                <a:ext uri="{FF2B5EF4-FFF2-40B4-BE49-F238E27FC236}">
                  <a16:creationId xmlns:a16="http://schemas.microsoft.com/office/drawing/2014/main" id="{B38F8532-05FC-284E-80F9-4FD8ED49A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4" y="9134"/>
              <a:ext cx="93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cs typeface="Times New Roman" panose="02020603050405020304" pitchFamily="18" charset="0"/>
                </a:rPr>
                <a:t>SINISTRA</a:t>
              </a:r>
              <a:endParaRPr lang="it-IT" altLang="it-IT" sz="1400"/>
            </a:p>
          </p:txBody>
        </p:sp>
        <p:sp>
          <p:nvSpPr>
            <p:cNvPr id="9265" name="Text Box 21">
              <a:extLst>
                <a:ext uri="{FF2B5EF4-FFF2-40B4-BE49-F238E27FC236}">
                  <a16:creationId xmlns:a16="http://schemas.microsoft.com/office/drawing/2014/main" id="{44F94C8B-5FCC-E04C-A367-F59166221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6" y="8507"/>
              <a:ext cx="85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cs typeface="Times New Roman" panose="02020603050405020304" pitchFamily="18" charset="0"/>
                </a:rPr>
                <a:t>CENTRO</a:t>
              </a:r>
              <a:endParaRPr lang="it-IT" altLang="it-IT" sz="1400"/>
            </a:p>
          </p:txBody>
        </p:sp>
        <p:sp>
          <p:nvSpPr>
            <p:cNvPr id="9266" name="Text Box 20">
              <a:extLst>
                <a:ext uri="{FF2B5EF4-FFF2-40B4-BE49-F238E27FC236}">
                  <a16:creationId xmlns:a16="http://schemas.microsoft.com/office/drawing/2014/main" id="{6E19CDC9-97C8-6747-B620-181BEAF10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8" y="9105"/>
              <a:ext cx="89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cs typeface="Times New Roman" panose="02020603050405020304" pitchFamily="18" charset="0"/>
                </a:rPr>
                <a:t>DESTRA</a:t>
              </a:r>
              <a:endParaRPr lang="it-IT" altLang="it-IT" sz="1400"/>
            </a:p>
          </p:txBody>
        </p:sp>
        <p:sp>
          <p:nvSpPr>
            <p:cNvPr id="9267" name="Line 19">
              <a:extLst>
                <a:ext uri="{FF2B5EF4-FFF2-40B4-BE49-F238E27FC236}">
                  <a16:creationId xmlns:a16="http://schemas.microsoft.com/office/drawing/2014/main" id="{32553B48-A38C-CB4F-93A2-123071889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5" y="10321"/>
              <a:ext cx="23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8" name="Line 18">
              <a:extLst>
                <a:ext uri="{FF2B5EF4-FFF2-40B4-BE49-F238E27FC236}">
                  <a16:creationId xmlns:a16="http://schemas.microsoft.com/office/drawing/2014/main" id="{E60C4EF8-367B-E640-ADEE-EC17B826E1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5" y="8977"/>
              <a:ext cx="0" cy="10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9" name="Line 17">
              <a:extLst>
                <a:ext uri="{FF2B5EF4-FFF2-40B4-BE49-F238E27FC236}">
                  <a16:creationId xmlns:a16="http://schemas.microsoft.com/office/drawing/2014/main" id="{E468C87E-EAFA-224C-A591-7760BF5D73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3" y="10321"/>
              <a:ext cx="13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70" name="Line 15">
              <a:extLst>
                <a:ext uri="{FF2B5EF4-FFF2-40B4-BE49-F238E27FC236}">
                  <a16:creationId xmlns:a16="http://schemas.microsoft.com/office/drawing/2014/main" id="{170CBD34-7A52-6049-AC8B-6B6149DB3C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56" y="10320"/>
              <a:ext cx="8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82313D6C-601C-C449-9070-9DF0F4C4F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9" y="11151"/>
              <a:ext cx="1482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i="1">
                  <a:cs typeface="Times New Roman" panose="02020603050405020304" pitchFamily="18" charset="0"/>
                </a:rPr>
                <a:t>Estensione del Centro</a:t>
              </a:r>
              <a:endParaRPr lang="it-IT" altLang="it-IT" sz="1400"/>
            </a:p>
          </p:txBody>
        </p:sp>
        <p:sp>
          <p:nvSpPr>
            <p:cNvPr id="9272" name="Line 10">
              <a:extLst>
                <a:ext uri="{FF2B5EF4-FFF2-40B4-BE49-F238E27FC236}">
                  <a16:creationId xmlns:a16="http://schemas.microsoft.com/office/drawing/2014/main" id="{D4A8C017-8AC9-CC4B-A1D1-FEAA7D397D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62" y="9611"/>
              <a:ext cx="55" cy="7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73" name="Text Box 9">
              <a:extLst>
                <a:ext uri="{FF2B5EF4-FFF2-40B4-BE49-F238E27FC236}">
                  <a16:creationId xmlns:a16="http://schemas.microsoft.com/office/drawing/2014/main" id="{718005EB-F4A7-2443-8167-8D67645A7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1" y="9604"/>
              <a:ext cx="1943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Partito antisistema di sinistra</a:t>
              </a:r>
              <a:endParaRPr lang="it-IT" altLang="it-IT" sz="1200"/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1200"/>
            </a:p>
          </p:txBody>
        </p:sp>
        <p:sp>
          <p:nvSpPr>
            <p:cNvPr id="9274" name="Text Box 8">
              <a:extLst>
                <a:ext uri="{FF2B5EF4-FFF2-40B4-BE49-F238E27FC236}">
                  <a16:creationId xmlns:a16="http://schemas.microsoft.com/office/drawing/2014/main" id="{64DE7E62-699A-E440-BFF4-2CC91A443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3" y="9134"/>
              <a:ext cx="1294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Partito </a:t>
              </a:r>
              <a:r>
                <a:rPr lang="it-IT" altLang="it-IT" sz="1200" i="1">
                  <a:cs typeface="Times New Roman" panose="02020603050405020304" pitchFamily="18" charset="0"/>
                </a:rPr>
                <a:t>A</a:t>
              </a:r>
              <a:r>
                <a:rPr lang="it-IT" altLang="it-IT" sz="1200">
                  <a:cs typeface="Times New Roman" panose="02020603050405020304" pitchFamily="18" charset="0"/>
                </a:rPr>
                <a:t> prosistema</a:t>
              </a:r>
              <a:endParaRPr lang="it-IT" altLang="it-IT" sz="1200"/>
            </a:p>
          </p:txBody>
        </p:sp>
        <p:sp>
          <p:nvSpPr>
            <p:cNvPr id="9275" name="Line 7">
              <a:extLst>
                <a:ext uri="{FF2B5EF4-FFF2-40B4-BE49-F238E27FC236}">
                  <a16:creationId xmlns:a16="http://schemas.microsoft.com/office/drawing/2014/main" id="{AFA3272B-620D-144A-A046-C288007C6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14" y="10017"/>
              <a:ext cx="356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76" name="Line 6">
              <a:extLst>
                <a:ext uri="{FF2B5EF4-FFF2-40B4-BE49-F238E27FC236}">
                  <a16:creationId xmlns:a16="http://schemas.microsoft.com/office/drawing/2014/main" id="{09D9F51F-396B-944D-9F82-E3DE7FBCA2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30" y="9915"/>
              <a:ext cx="207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77" name="Text Box 5">
              <a:extLst>
                <a:ext uri="{FF2B5EF4-FFF2-40B4-BE49-F238E27FC236}">
                  <a16:creationId xmlns:a16="http://schemas.microsoft.com/office/drawing/2014/main" id="{39164C06-3DB3-1A48-886E-7A025F21B5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4" y="9583"/>
              <a:ext cx="1421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Partito </a:t>
              </a:r>
              <a:r>
                <a:rPr lang="it-IT" altLang="it-IT" sz="1200" i="1">
                  <a:cs typeface="Times New Roman" panose="02020603050405020304" pitchFamily="18" charset="0"/>
                </a:rPr>
                <a:t>B</a:t>
              </a:r>
              <a:r>
                <a:rPr lang="it-IT" altLang="it-IT" sz="1200">
                  <a:cs typeface="Times New Roman" panose="02020603050405020304" pitchFamily="18" charset="0"/>
                </a:rPr>
                <a:t> prosistema</a:t>
              </a:r>
              <a:endParaRPr lang="it-IT" altLang="it-IT" sz="1200"/>
            </a:p>
          </p:txBody>
        </p:sp>
        <p:sp>
          <p:nvSpPr>
            <p:cNvPr id="9278" name="Text Box 4">
              <a:extLst>
                <a:ext uri="{FF2B5EF4-FFF2-40B4-BE49-F238E27FC236}">
                  <a16:creationId xmlns:a16="http://schemas.microsoft.com/office/drawing/2014/main" id="{C4DF2968-BF14-004A-B72F-F74BAA335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2" y="9611"/>
              <a:ext cx="1904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Partito antisistema di destra</a:t>
              </a:r>
              <a:endParaRPr lang="it-IT" altLang="it-IT" sz="1200"/>
            </a:p>
          </p:txBody>
        </p:sp>
        <p:sp>
          <p:nvSpPr>
            <p:cNvPr id="9279" name="Line 3">
              <a:extLst>
                <a:ext uri="{FF2B5EF4-FFF2-40B4-BE49-F238E27FC236}">
                  <a16:creationId xmlns:a16="http://schemas.microsoft.com/office/drawing/2014/main" id="{1FB3222B-A77F-5B4B-A5A3-2DE033E3CA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60" y="10321"/>
              <a:ext cx="4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80" name="Line 2">
              <a:extLst>
                <a:ext uri="{FF2B5EF4-FFF2-40B4-BE49-F238E27FC236}">
                  <a16:creationId xmlns:a16="http://schemas.microsoft.com/office/drawing/2014/main" id="{D3761FB8-86F2-A348-BFC0-3CED4078A0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4" y="10321"/>
              <a:ext cx="4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222" name="Gruppo 70">
            <a:extLst>
              <a:ext uri="{FF2B5EF4-FFF2-40B4-BE49-F238E27FC236}">
                <a16:creationId xmlns:a16="http://schemas.microsoft.com/office/drawing/2014/main" id="{3BD019A2-2489-C341-90C6-819D31B23B59}"/>
              </a:ext>
            </a:extLst>
          </p:cNvPr>
          <p:cNvGrpSpPr>
            <a:grpSpLocks/>
          </p:cNvGrpSpPr>
          <p:nvPr/>
        </p:nvGrpSpPr>
        <p:grpSpPr bwMode="auto">
          <a:xfrm>
            <a:off x="828675" y="115888"/>
            <a:ext cx="8170863" cy="1152525"/>
            <a:chOff x="828689" y="115888"/>
            <a:chExt cx="8171318" cy="1152750"/>
          </a:xfrm>
        </p:grpSpPr>
        <p:sp>
          <p:nvSpPr>
            <p:cNvPr id="9245" name="AutoShape 27">
              <a:extLst>
                <a:ext uri="{FF2B5EF4-FFF2-40B4-BE49-F238E27FC236}">
                  <a16:creationId xmlns:a16="http://schemas.microsoft.com/office/drawing/2014/main" id="{E9961B96-305B-B547-B0CE-46E5BE278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653" y="115888"/>
              <a:ext cx="4031813" cy="108076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9246" name="AutoShape 28">
              <a:extLst>
                <a:ext uri="{FF2B5EF4-FFF2-40B4-BE49-F238E27FC236}">
                  <a16:creationId xmlns:a16="http://schemas.microsoft.com/office/drawing/2014/main" id="{A8B3B206-C95D-1B46-B22A-BF9E1996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792" y="187871"/>
              <a:ext cx="2998449" cy="1008784"/>
            </a:xfrm>
            <a:prstGeom prst="triangle">
              <a:avLst>
                <a:gd name="adj" fmla="val 5442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9247" name="Text Box 22">
              <a:extLst>
                <a:ext uri="{FF2B5EF4-FFF2-40B4-BE49-F238E27FC236}">
                  <a16:creationId xmlns:a16="http://schemas.microsoft.com/office/drawing/2014/main" id="{D70B6274-B2F9-704A-9973-0686570F95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4629" y="403818"/>
              <a:ext cx="1136216" cy="22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cs typeface="Times New Roman" panose="02020603050405020304" pitchFamily="18" charset="0"/>
                </a:rPr>
                <a:t>SINISTRA</a:t>
              </a:r>
              <a:endParaRPr lang="it-IT" altLang="it-IT" sz="1400"/>
            </a:p>
          </p:txBody>
        </p:sp>
        <p:sp>
          <p:nvSpPr>
            <p:cNvPr id="9248" name="Text Box 21">
              <a:extLst>
                <a:ext uri="{FF2B5EF4-FFF2-40B4-BE49-F238E27FC236}">
                  <a16:creationId xmlns:a16="http://schemas.microsoft.com/office/drawing/2014/main" id="{0949E50B-B604-8F44-A323-E5B236A19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3579" y="403818"/>
              <a:ext cx="1727920" cy="28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cs typeface="Times New Roman" panose="02020603050405020304" pitchFamily="18" charset="0"/>
                </a:rPr>
                <a:t>CENTRO-DESTRA</a:t>
              </a:r>
              <a:endParaRPr lang="it-IT" altLang="it-IT" sz="1400"/>
            </a:p>
          </p:txBody>
        </p:sp>
        <p:sp>
          <p:nvSpPr>
            <p:cNvPr id="9249" name="Line 19">
              <a:extLst>
                <a:ext uri="{FF2B5EF4-FFF2-40B4-BE49-F238E27FC236}">
                  <a16:creationId xmlns:a16="http://schemas.microsoft.com/office/drawing/2014/main" id="{755166DA-E7F4-9C4B-B9B7-6743474A19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8656" y="1261953"/>
              <a:ext cx="28084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0" name="Line 15">
              <a:extLst>
                <a:ext uri="{FF2B5EF4-FFF2-40B4-BE49-F238E27FC236}">
                  <a16:creationId xmlns:a16="http://schemas.microsoft.com/office/drawing/2014/main" id="{9D53AAFB-6346-8D40-B0B5-8FFF9F7CB8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8946" y="1261439"/>
              <a:ext cx="1024894" cy="5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1" name="Line 10">
              <a:extLst>
                <a:ext uri="{FF2B5EF4-FFF2-40B4-BE49-F238E27FC236}">
                  <a16:creationId xmlns:a16="http://schemas.microsoft.com/office/drawing/2014/main" id="{77F3783D-3563-3D4D-A46E-E84E926476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99913" y="1052690"/>
              <a:ext cx="216595" cy="2159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2" name="Text Box 8">
              <a:extLst>
                <a:ext uri="{FF2B5EF4-FFF2-40B4-BE49-F238E27FC236}">
                  <a16:creationId xmlns:a16="http://schemas.microsoft.com/office/drawing/2014/main" id="{6EC4BFBE-8F9F-454D-B0EF-6A1B3F5F0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1566" y="836228"/>
              <a:ext cx="917201" cy="215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DC</a:t>
              </a:r>
              <a:endParaRPr lang="it-IT" altLang="it-IT" sz="1200"/>
            </a:p>
          </p:txBody>
        </p:sp>
        <p:sp>
          <p:nvSpPr>
            <p:cNvPr id="9253" name="Line 7">
              <a:extLst>
                <a:ext uri="{FF2B5EF4-FFF2-40B4-BE49-F238E27FC236}">
                  <a16:creationId xmlns:a16="http://schemas.microsoft.com/office/drawing/2014/main" id="{36CEA010-D0D9-E443-9193-2B2E4009A6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832154" y="1105648"/>
              <a:ext cx="257736" cy="1115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4" name="Text Box 5">
              <a:extLst>
                <a:ext uri="{FF2B5EF4-FFF2-40B4-BE49-F238E27FC236}">
                  <a16:creationId xmlns:a16="http://schemas.microsoft.com/office/drawing/2014/main" id="{46BC7FCC-3A63-9040-8E76-520E403E4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6114" y="908211"/>
              <a:ext cx="2303893" cy="33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Destra estrema non di governo</a:t>
              </a:r>
              <a:endParaRPr lang="it-IT" altLang="it-IT" sz="1200"/>
            </a:p>
          </p:txBody>
        </p:sp>
        <p:sp>
          <p:nvSpPr>
            <p:cNvPr id="9255" name="Line 3">
              <a:extLst>
                <a:ext uri="{FF2B5EF4-FFF2-40B4-BE49-F238E27FC236}">
                  <a16:creationId xmlns:a16="http://schemas.microsoft.com/office/drawing/2014/main" id="{6ABC06F1-8982-3547-9B80-7A42FCDEDF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8689" y="1261953"/>
              <a:ext cx="5130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6" name="Text Box 8">
              <a:extLst>
                <a:ext uri="{FF2B5EF4-FFF2-40B4-BE49-F238E27FC236}">
                  <a16:creationId xmlns:a16="http://schemas.microsoft.com/office/drawing/2014/main" id="{7BAA6D87-6A0A-8B47-8A3A-C53BF97E7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050" y="692150"/>
              <a:ext cx="1008063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Partiti di opposizione</a:t>
              </a:r>
              <a:endParaRPr lang="it-IT" altLang="it-IT" sz="1200"/>
            </a:p>
          </p:txBody>
        </p:sp>
      </p:grpSp>
      <p:sp>
        <p:nvSpPr>
          <p:cNvPr id="9223" name="CasellaDiTesto 88">
            <a:extLst>
              <a:ext uri="{FF2B5EF4-FFF2-40B4-BE49-F238E27FC236}">
                <a16:creationId xmlns:a16="http://schemas.microsoft.com/office/drawing/2014/main" id="{57D9E730-F657-964E-A30C-AD160574F256}"/>
              </a:ext>
            </a:extLst>
          </p:cNvPr>
          <p:cNvSpPr txBox="1">
            <a:spLocks noChangeArrowheads="1"/>
          </p:cNvSpPr>
          <p:nvPr/>
        </p:nvSpPr>
        <p:spPr bwMode="auto">
          <a:xfrm rot="-2020069">
            <a:off x="25400" y="216376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SARTORI</a:t>
            </a:r>
            <a:endParaRPr lang="en-GB" altLang="it-IT" sz="1800">
              <a:latin typeface="Arial" panose="020B0604020202020204" pitchFamily="34" charset="0"/>
            </a:endParaRPr>
          </a:p>
        </p:txBody>
      </p:sp>
      <p:sp>
        <p:nvSpPr>
          <p:cNvPr id="9224" name="CasellaDiTesto 89">
            <a:extLst>
              <a:ext uri="{FF2B5EF4-FFF2-40B4-BE49-F238E27FC236}">
                <a16:creationId xmlns:a16="http://schemas.microsoft.com/office/drawing/2014/main" id="{60AFA3F7-8A64-974B-9FB9-7000BFB9BDCE}"/>
              </a:ext>
            </a:extLst>
          </p:cNvPr>
          <p:cNvSpPr txBox="1">
            <a:spLocks noChangeArrowheads="1"/>
          </p:cNvSpPr>
          <p:nvPr/>
        </p:nvSpPr>
        <p:spPr bwMode="auto">
          <a:xfrm rot="-2020069">
            <a:off x="365125" y="541338"/>
            <a:ext cx="1381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GALLI</a:t>
            </a:r>
            <a:endParaRPr lang="en-GB" altLang="it-IT" sz="1800">
              <a:latin typeface="Arial" panose="020B0604020202020204" pitchFamily="34" charset="0"/>
            </a:endParaRPr>
          </a:p>
        </p:txBody>
      </p:sp>
      <p:sp>
        <p:nvSpPr>
          <p:cNvPr id="9225" name="Line 18">
            <a:extLst>
              <a:ext uri="{FF2B5EF4-FFF2-40B4-BE49-F238E27FC236}">
                <a16:creationId xmlns:a16="http://schemas.microsoft.com/office/drawing/2014/main" id="{C14FE177-BECD-B04D-B437-D753223857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56325" y="4941888"/>
            <a:ext cx="0" cy="9350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5" name="Gruppo 71">
            <a:extLst>
              <a:ext uri="{FF2B5EF4-FFF2-40B4-BE49-F238E27FC236}">
                <a16:creationId xmlns:a16="http://schemas.microsoft.com/office/drawing/2014/main" id="{B6E0C898-6ACB-5E42-B4AF-0B2CBB5D98FA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4652963"/>
            <a:ext cx="7091363" cy="1625600"/>
            <a:chOff x="1403350" y="4653136"/>
            <a:chExt cx="7091957" cy="1625257"/>
          </a:xfrm>
        </p:grpSpPr>
        <p:sp>
          <p:nvSpPr>
            <p:cNvPr id="9230" name="AutoShape 27">
              <a:extLst>
                <a:ext uri="{FF2B5EF4-FFF2-40B4-BE49-F238E27FC236}">
                  <a16:creationId xmlns:a16="http://schemas.microsoft.com/office/drawing/2014/main" id="{4E4A84E7-4937-784B-B55E-383B15691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880" y="4653136"/>
              <a:ext cx="2610505" cy="98940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9231" name="AutoShape 28">
              <a:extLst>
                <a:ext uri="{FF2B5EF4-FFF2-40B4-BE49-F238E27FC236}">
                  <a16:creationId xmlns:a16="http://schemas.microsoft.com/office/drawing/2014/main" id="{56F6D50A-0E15-9B4D-A53B-2175A52C2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428" y="4834637"/>
              <a:ext cx="2099781" cy="798203"/>
            </a:xfrm>
            <a:prstGeom prst="triangle">
              <a:avLst>
                <a:gd name="adj" fmla="val 5057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9232" name="AutoShape 26">
              <a:extLst>
                <a:ext uri="{FF2B5EF4-FFF2-40B4-BE49-F238E27FC236}">
                  <a16:creationId xmlns:a16="http://schemas.microsoft.com/office/drawing/2014/main" id="{21E891F2-3220-2A4C-A8F3-4CF914EB8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9216" y="5060272"/>
              <a:ext cx="1981176" cy="57256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9233" name="Line 6">
              <a:extLst>
                <a:ext uri="{FF2B5EF4-FFF2-40B4-BE49-F238E27FC236}">
                  <a16:creationId xmlns:a16="http://schemas.microsoft.com/office/drawing/2014/main" id="{F7EE7B00-B2F0-5E46-9C48-59DA883ACD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815482" y="5597104"/>
              <a:ext cx="250521" cy="208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4" name="Text Box 23">
              <a:extLst>
                <a:ext uri="{FF2B5EF4-FFF2-40B4-BE49-F238E27FC236}">
                  <a16:creationId xmlns:a16="http://schemas.microsoft.com/office/drawing/2014/main" id="{69E70620-9AEB-3F44-925D-CEA926499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064" y="5805264"/>
              <a:ext cx="2592288" cy="44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Punto di non trasferibilità del voto e di non-coalittività (centro-destra)</a:t>
              </a:r>
              <a:endParaRPr lang="it-IT" altLang="it-IT" sz="1200"/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1200"/>
            </a:p>
          </p:txBody>
        </p:sp>
        <p:sp>
          <p:nvSpPr>
            <p:cNvPr id="9235" name="Text Box 22">
              <a:extLst>
                <a:ext uri="{FF2B5EF4-FFF2-40B4-BE49-F238E27FC236}">
                  <a16:creationId xmlns:a16="http://schemas.microsoft.com/office/drawing/2014/main" id="{30B65A09-64B6-DB41-BC9B-522B5CB35F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7704" y="5085184"/>
              <a:ext cx="106441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cs typeface="Times New Roman" panose="02020603050405020304" pitchFamily="18" charset="0"/>
                </a:rPr>
                <a:t>SINISTRA</a:t>
              </a:r>
              <a:endParaRPr lang="it-IT" altLang="it-IT" sz="1400"/>
            </a:p>
          </p:txBody>
        </p:sp>
        <p:sp>
          <p:nvSpPr>
            <p:cNvPr id="9236" name="Text Box 20">
              <a:extLst>
                <a:ext uri="{FF2B5EF4-FFF2-40B4-BE49-F238E27FC236}">
                  <a16:creationId xmlns:a16="http://schemas.microsoft.com/office/drawing/2014/main" id="{A938BCBA-56CD-1646-9975-552C40433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6755" y="5112183"/>
              <a:ext cx="1077121" cy="222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cs typeface="Times New Roman" panose="02020603050405020304" pitchFamily="18" charset="0"/>
                </a:rPr>
                <a:t>DESTRA</a:t>
              </a:r>
              <a:endParaRPr lang="it-IT" altLang="it-IT" sz="1400"/>
            </a:p>
          </p:txBody>
        </p:sp>
        <p:sp>
          <p:nvSpPr>
            <p:cNvPr id="9237" name="Line 19">
              <a:extLst>
                <a:ext uri="{FF2B5EF4-FFF2-40B4-BE49-F238E27FC236}">
                  <a16:creationId xmlns:a16="http://schemas.microsoft.com/office/drawing/2014/main" id="{0983F82F-A9EF-3840-AED1-F2194B169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6389" y="5805264"/>
              <a:ext cx="28089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8" name="Line 17">
              <a:extLst>
                <a:ext uri="{FF2B5EF4-FFF2-40B4-BE49-F238E27FC236}">
                  <a16:creationId xmlns:a16="http://schemas.microsoft.com/office/drawing/2014/main" id="{8EA7909E-DEFE-B641-9126-DE54A25904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6657" y="5805264"/>
              <a:ext cx="15842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9" name="Line 15">
              <a:extLst>
                <a:ext uri="{FF2B5EF4-FFF2-40B4-BE49-F238E27FC236}">
                  <a16:creationId xmlns:a16="http://schemas.microsoft.com/office/drawing/2014/main" id="{FD2EAD20-3650-E846-B3D0-17C2F964E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31577" y="5805264"/>
              <a:ext cx="1025080" cy="5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0" name="Text Box 14">
              <a:extLst>
                <a:ext uri="{FF2B5EF4-FFF2-40B4-BE49-F238E27FC236}">
                  <a16:creationId xmlns:a16="http://schemas.microsoft.com/office/drawing/2014/main" id="{DF6F4C83-9906-254C-A300-07E229362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3728" y="5945337"/>
              <a:ext cx="3422204" cy="333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i="1">
                  <a:cs typeface="Times New Roman" panose="02020603050405020304" pitchFamily="18" charset="0"/>
                </a:rPr>
                <a:t>Estensione dell’arco costituzionale</a:t>
              </a:r>
              <a:endParaRPr lang="it-IT" altLang="it-IT" sz="1400"/>
            </a:p>
          </p:txBody>
        </p:sp>
        <p:sp>
          <p:nvSpPr>
            <p:cNvPr id="9241" name="Text Box 4">
              <a:extLst>
                <a:ext uri="{FF2B5EF4-FFF2-40B4-BE49-F238E27FC236}">
                  <a16:creationId xmlns:a16="http://schemas.microsoft.com/office/drawing/2014/main" id="{D43C43F5-D712-4348-AC1E-8FC9342120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0994" y="5308096"/>
              <a:ext cx="2304313" cy="28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Partito antisistema di destra</a:t>
              </a:r>
              <a:endParaRPr lang="it-IT" altLang="it-IT" sz="1200"/>
            </a:p>
          </p:txBody>
        </p:sp>
        <p:sp>
          <p:nvSpPr>
            <p:cNvPr id="9242" name="Line 2">
              <a:extLst>
                <a:ext uri="{FF2B5EF4-FFF2-40B4-BE49-F238E27FC236}">
                  <a16:creationId xmlns:a16="http://schemas.microsoft.com/office/drawing/2014/main" id="{92CD94E2-40CA-E646-84B7-BD8462BE5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3805" y="5805264"/>
              <a:ext cx="5131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3" name="AutoShape 28">
              <a:extLst>
                <a:ext uri="{FF2B5EF4-FFF2-40B4-BE49-F238E27FC236}">
                  <a16:creationId xmlns:a16="http://schemas.microsoft.com/office/drawing/2014/main" id="{9BF17B42-6FEC-8641-A544-EC7C173D8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350" y="5157192"/>
              <a:ext cx="803275" cy="504056"/>
            </a:xfrm>
            <a:prstGeom prst="triangle">
              <a:avLst>
                <a:gd name="adj" fmla="val 5517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88" name="Ovale 87">
              <a:extLst>
                <a:ext uri="{FF2B5EF4-FFF2-40B4-BE49-F238E27FC236}">
                  <a16:creationId xmlns:a16="http://schemas.microsoft.com/office/drawing/2014/main" id="{4C723A9B-1B7D-4E44-97E4-33D82773F0CC}"/>
                </a:ext>
              </a:extLst>
            </p:cNvPr>
            <p:cNvSpPr/>
            <p:nvPr/>
          </p:nvSpPr>
          <p:spPr>
            <a:xfrm>
              <a:off x="2990983" y="5135634"/>
              <a:ext cx="1152622" cy="8650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it-IT" sz="1200" dirty="0">
                  <a:solidFill>
                    <a:srgbClr val="FF0000"/>
                  </a:solidFill>
                </a:rPr>
                <a:t>Area di opinione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227" name="CasellaDiTesto 90">
            <a:extLst>
              <a:ext uri="{FF2B5EF4-FFF2-40B4-BE49-F238E27FC236}">
                <a16:creationId xmlns:a16="http://schemas.microsoft.com/office/drawing/2014/main" id="{5E82EC0D-B49D-0745-ABA3-D09AEABD4F10}"/>
              </a:ext>
            </a:extLst>
          </p:cNvPr>
          <p:cNvSpPr txBox="1">
            <a:spLocks noChangeArrowheads="1"/>
          </p:cNvSpPr>
          <p:nvPr/>
        </p:nvSpPr>
        <p:spPr bwMode="auto">
          <a:xfrm rot="-2510107">
            <a:off x="428625" y="4641850"/>
            <a:ext cx="1835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FARNETI</a:t>
            </a:r>
            <a:endParaRPr lang="en-GB" altLang="it-IT" sz="1800">
              <a:latin typeface="Arial" panose="020B0604020202020204" pitchFamily="34" charset="0"/>
            </a:endParaRPr>
          </a:p>
        </p:txBody>
      </p:sp>
      <p:sp>
        <p:nvSpPr>
          <p:cNvPr id="9228" name="Text Box 21">
            <a:extLst>
              <a:ext uri="{FF2B5EF4-FFF2-40B4-BE49-F238E27FC236}">
                <a16:creationId xmlns:a16="http://schemas.microsoft.com/office/drawing/2014/main" id="{9730FACF-6452-0042-AFF1-BA436CC8E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5" y="4919663"/>
            <a:ext cx="1033463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cs typeface="Times New Roman" panose="02020603050405020304" pitchFamily="18" charset="0"/>
              </a:rPr>
              <a:t>CENTRO</a:t>
            </a:r>
            <a:endParaRPr lang="it-IT" altLang="it-IT" sz="1400"/>
          </a:p>
        </p:txBody>
      </p:sp>
      <p:sp>
        <p:nvSpPr>
          <p:cNvPr id="9229" name="Text Box 8">
            <a:extLst>
              <a:ext uri="{FF2B5EF4-FFF2-40B4-BE49-F238E27FC236}">
                <a16:creationId xmlns:a16="http://schemas.microsoft.com/office/drawing/2014/main" id="{4717519B-19C4-CE46-BCA2-51782E499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692150"/>
            <a:ext cx="9175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>
                <a:cs typeface="Times New Roman" panose="02020603050405020304" pitchFamily="18" charset="0"/>
              </a:rPr>
              <a:t>Partiti governativi</a:t>
            </a:r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35423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data 3">
            <a:extLst>
              <a:ext uri="{FF2B5EF4-FFF2-40B4-BE49-F238E27FC236}">
                <a16:creationId xmlns:a16="http://schemas.microsoft.com/office/drawing/2014/main" id="{406A6C5A-593F-1F41-827E-454B6CD86F7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0" y="6400800"/>
            <a:ext cx="1905000" cy="457200"/>
          </a:xfrm>
        </p:spPr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8195" name="Segnaposto piè di pagina 4">
            <a:extLst>
              <a:ext uri="{FF2B5EF4-FFF2-40B4-BE49-F238E27FC236}">
                <a16:creationId xmlns:a16="http://schemas.microsoft.com/office/drawing/2014/main" id="{3DA8BF15-A9C5-5948-A36F-0F07F915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4075" y="6400800"/>
            <a:ext cx="4248150" cy="457200"/>
          </a:xfrm>
        </p:spPr>
        <p:txBody>
          <a:bodyPr/>
          <a:lstStyle/>
          <a:p>
            <a:pPr>
              <a:defRPr/>
            </a:pPr>
            <a:r>
              <a:rPr lang="it-IT"/>
              <a:t>Sistema Politico italiano</a:t>
            </a:r>
          </a:p>
        </p:txBody>
      </p:sp>
      <p:sp>
        <p:nvSpPr>
          <p:cNvPr id="10244" name="Segnaposto numero diapositiva 5">
            <a:extLst>
              <a:ext uri="{FF2B5EF4-FFF2-40B4-BE49-F238E27FC236}">
                <a16:creationId xmlns:a16="http://schemas.microsoft.com/office/drawing/2014/main" id="{88D46D5F-FBF3-BF43-A6BC-F4A06D1CF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850188" y="6400800"/>
            <a:ext cx="129381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1BD4AC-3A7E-EB48-9BC2-022846857BA5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F1697FEB-C352-654B-80C1-7DFD8152B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52463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Il formato del sistema partitico sino agli inizi degli anni 90</a:t>
            </a:r>
            <a:br>
              <a:rPr 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endParaRPr lang="it-IT" altLang="it-IT" sz="3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8F78B4E-ABD1-044A-A175-AACFCE13B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3789363"/>
            <a:ext cx="8424863" cy="23066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it-IT" altLang="it-IT" sz="2800" dirty="0">
                <a:latin typeface="Garamond" panose="02020404030301010803" pitchFamily="18" charset="0"/>
              </a:rPr>
              <a:t>Fase critica 1975-76 con il Pci oramai vicinissimo alla forza della Dc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altLang="it-IT" sz="2800" dirty="0">
                <a:latin typeface="Garamond" panose="02020404030301010803" pitchFamily="18" charset="0"/>
              </a:rPr>
              <a:t>Inserimento di alcuni piccoli partiti (radicali, partiti di estrema sinistra, verdi) tra il 1976 e gli anni ’80, senza grandi mutamenti di sistema.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altLang="it-IT" sz="2800" dirty="0">
                <a:latin typeface="Garamond" panose="02020404030301010803" pitchFamily="18" charset="0"/>
              </a:rPr>
              <a:t>Differenze territoriali organizzative e elettorali significative tra i vari partiti</a:t>
            </a:r>
          </a:p>
          <a:p>
            <a:pPr eaLnBrk="1" hangingPunct="1">
              <a:lnSpc>
                <a:spcPct val="80000"/>
              </a:lnSpc>
            </a:pPr>
            <a:endParaRPr lang="it-IT" altLang="it-IT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it-IT" altLang="it-IT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it-IT" altLang="it-IT" sz="2400" dirty="0">
              <a:latin typeface="Arial" panose="020B0604020202020204" pitchFamily="34" charset="0"/>
            </a:endParaRPr>
          </a:p>
        </p:txBody>
      </p:sp>
      <p:sp>
        <p:nvSpPr>
          <p:cNvPr id="93188" name="AutoShape 4">
            <a:extLst>
              <a:ext uri="{FF2B5EF4-FFF2-40B4-BE49-F238E27FC236}">
                <a16:creationId xmlns:a16="http://schemas.microsoft.com/office/drawing/2014/main" id="{3898E173-02B1-874A-BA3E-6D891497A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9" y="1628775"/>
            <a:ext cx="1511300" cy="1871663"/>
          </a:xfrm>
          <a:prstGeom prst="triangle">
            <a:avLst>
              <a:gd name="adj" fmla="val 50000"/>
            </a:avLst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FF0000"/>
                </a:solidFill>
              </a:rPr>
              <a:t>PCI</a:t>
            </a:r>
          </a:p>
        </p:txBody>
      </p:sp>
      <p:sp>
        <p:nvSpPr>
          <p:cNvPr id="93189" name="AutoShape 5">
            <a:extLst>
              <a:ext uri="{FF2B5EF4-FFF2-40B4-BE49-F238E27FC236}">
                <a16:creationId xmlns:a16="http://schemas.microsoft.com/office/drawing/2014/main" id="{CED6FC35-9F47-494C-82BE-E895E036D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276475"/>
            <a:ext cx="936625" cy="1223963"/>
          </a:xfrm>
          <a:prstGeom prst="triangle">
            <a:avLst>
              <a:gd name="adj" fmla="val 50000"/>
            </a:avLst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FF0000"/>
                </a:solidFill>
              </a:rPr>
              <a:t>PSI</a:t>
            </a:r>
          </a:p>
        </p:txBody>
      </p:sp>
      <p:sp>
        <p:nvSpPr>
          <p:cNvPr id="93190" name="AutoShape 6">
            <a:extLst>
              <a:ext uri="{FF2B5EF4-FFF2-40B4-BE49-F238E27FC236}">
                <a16:creationId xmlns:a16="http://schemas.microsoft.com/office/drawing/2014/main" id="{1E6275C1-BA77-FC40-A723-D1CC15EAD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2924175"/>
            <a:ext cx="504825" cy="576263"/>
          </a:xfrm>
          <a:prstGeom prst="triangle">
            <a:avLst>
              <a:gd name="adj" fmla="val 50000"/>
            </a:avLst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PRI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FF0000"/>
              </a:solidFill>
            </a:endParaRPr>
          </a:p>
        </p:txBody>
      </p:sp>
      <p:sp>
        <p:nvSpPr>
          <p:cNvPr id="93191" name="AutoShape 7">
            <a:extLst>
              <a:ext uri="{FF2B5EF4-FFF2-40B4-BE49-F238E27FC236}">
                <a16:creationId xmlns:a16="http://schemas.microsoft.com/office/drawing/2014/main" id="{C2A30BFA-99AE-414D-ADB0-DC826BF56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268413"/>
            <a:ext cx="2374900" cy="2232025"/>
          </a:xfrm>
          <a:prstGeom prst="triangle">
            <a:avLst>
              <a:gd name="adj" fmla="val 50000"/>
            </a:avLst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FF0000"/>
                </a:solidFill>
              </a:rPr>
              <a:t>DC</a:t>
            </a:r>
          </a:p>
        </p:txBody>
      </p:sp>
      <p:sp>
        <p:nvSpPr>
          <p:cNvPr id="93192" name="AutoShape 8">
            <a:extLst>
              <a:ext uri="{FF2B5EF4-FFF2-40B4-BE49-F238E27FC236}">
                <a16:creationId xmlns:a16="http://schemas.microsoft.com/office/drawing/2014/main" id="{92BAE059-7CE0-2345-A932-8FA46CE0F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852738"/>
            <a:ext cx="431800" cy="647700"/>
          </a:xfrm>
          <a:prstGeom prst="triangle">
            <a:avLst>
              <a:gd name="adj" fmla="val 50000"/>
            </a:avLst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PLI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</p:txBody>
      </p:sp>
      <p:sp>
        <p:nvSpPr>
          <p:cNvPr id="93193" name="AutoShape 9">
            <a:extLst>
              <a:ext uri="{FF2B5EF4-FFF2-40B4-BE49-F238E27FC236}">
                <a16:creationId xmlns:a16="http://schemas.microsoft.com/office/drawing/2014/main" id="{6A75A54C-C273-4E4D-9B33-AFC184880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2565400"/>
            <a:ext cx="792163" cy="935038"/>
          </a:xfrm>
          <a:prstGeom prst="triangle">
            <a:avLst>
              <a:gd name="adj" fmla="val 50000"/>
            </a:avLst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FF0000"/>
                </a:solidFill>
              </a:rPr>
              <a:t>MSI</a:t>
            </a:r>
          </a:p>
        </p:txBody>
      </p:sp>
      <p:sp>
        <p:nvSpPr>
          <p:cNvPr id="93194" name="AutoShape 10">
            <a:extLst>
              <a:ext uri="{FF2B5EF4-FFF2-40B4-BE49-F238E27FC236}">
                <a16:creationId xmlns:a16="http://schemas.microsoft.com/office/drawing/2014/main" id="{013A80C3-0F55-9842-BE83-D7A679082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924175"/>
            <a:ext cx="504825" cy="576263"/>
          </a:xfrm>
          <a:prstGeom prst="triangle">
            <a:avLst>
              <a:gd name="adj" fmla="val 50000"/>
            </a:avLst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PSDI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4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  <p:bldP spid="93188" grpId="0" animBg="1"/>
      <p:bldP spid="93189" grpId="0" animBg="1"/>
      <p:bldP spid="93190" grpId="0" animBg="1"/>
      <p:bldP spid="93191" grpId="0" animBg="1"/>
      <p:bldP spid="93192" grpId="0" animBg="1"/>
      <p:bldP spid="93193" grpId="0" animBg="1"/>
      <p:bldP spid="931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07504" y="0"/>
            <a:ext cx="8712646" cy="692697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Il quarto sistema partitico italiano. Presupposti storici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F99068C-C844-6243-8BD8-E4C028A8E5F9}"/>
              </a:ext>
            </a:extLst>
          </p:cNvPr>
          <p:cNvSpPr/>
          <p:nvPr/>
        </p:nvSpPr>
        <p:spPr>
          <a:xfrm>
            <a:off x="125760" y="836712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Dopo il crollo del muro la fine del Pci: nascono il Pds (poi Ds) e il partito della Rifondazione comunista (1991)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Il successo nella Lega Nord nel 1992 inaugura un processo di erosione dei      partiti tradizionali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I </a:t>
            </a:r>
            <a:r>
              <a:rPr lang="it-IT" altLang="it-IT" sz="2800" i="1" dirty="0">
                <a:latin typeface="Garamond" panose="02020404030301010803" pitchFamily="18" charset="0"/>
              </a:rPr>
              <a:t>referendum elettorali </a:t>
            </a:r>
            <a:r>
              <a:rPr lang="it-IT" altLang="it-IT" sz="2800" dirty="0">
                <a:latin typeface="Garamond" panose="02020404030301010803" pitchFamily="18" charset="0"/>
              </a:rPr>
              <a:t>(1991 e 1993)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2800" i="1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i="1" dirty="0">
                <a:latin typeface="Garamond" panose="02020404030301010803" pitchFamily="18" charset="0"/>
              </a:rPr>
              <a:t>Tangentopoli </a:t>
            </a:r>
            <a:r>
              <a:rPr lang="it-IT" altLang="it-IT" sz="2800" dirty="0">
                <a:latin typeface="Garamond" panose="02020404030301010803" pitchFamily="18" charset="0"/>
              </a:rPr>
              <a:t> e l’emergere di un forte </a:t>
            </a:r>
          </a:p>
          <a:p>
            <a:r>
              <a:rPr lang="it-IT" altLang="it-IT" sz="2800" dirty="0">
                <a:latin typeface="Garamond" panose="02020404030301010803" pitchFamily="18" charset="0"/>
              </a:rPr>
              <a:t>conflitto politica-magistratura.</a:t>
            </a:r>
            <a:endParaRPr lang="it-IT" altLang="it-IT" sz="2800" i="1" dirty="0">
              <a:latin typeface="Garamond" panose="02020404030301010803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35DD947-436B-2549-9C4A-51FE998B5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20713"/>
            <a:ext cx="2786062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ttp://cronologia.leonardo.it/storia/a1993h.jpg">
            <a:extLst>
              <a:ext uri="{FF2B5EF4-FFF2-40B4-BE49-F238E27FC236}">
                <a16:creationId xmlns:a16="http://schemas.microsoft.com/office/drawing/2014/main" id="{92119703-4823-CD42-B720-CFD1AB38E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3068638"/>
            <a:ext cx="36417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D1FFAC2-6A78-A140-BBAF-AA88AA533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24400"/>
            <a:ext cx="30289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50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PERT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3542</Words>
  <Application>Microsoft Macintosh PowerPoint</Application>
  <PresentationFormat>Presentazione su schermo (4:3)</PresentationFormat>
  <Paragraphs>400</Paragraphs>
  <Slides>37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37</vt:i4>
      </vt:variant>
    </vt:vector>
  </HeadingPairs>
  <TitlesOfParts>
    <vt:vector size="45" baseType="lpstr">
      <vt:lpstr>Arial</vt:lpstr>
      <vt:lpstr>Calibri</vt:lpstr>
      <vt:lpstr>Century Gothic</vt:lpstr>
      <vt:lpstr>Garamond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formato del sistema partitico sino agli inizi degli anni 90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c’era una volta la partitocrazia ..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campagna permanente:  marketing politico e personalizzazione</vt:lpstr>
      <vt:lpstr>Le Italie del voto: 1948-1992</vt:lpstr>
      <vt:lpstr>La mappa politica della seconda repubblica</vt:lpstr>
      <vt:lpstr>2013. Un’altra rivoluzione?</vt:lpstr>
      <vt:lpstr>2018. La tavolozza dei collegi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Giliberto Capano</cp:lastModifiedBy>
  <cp:revision>205</cp:revision>
  <dcterms:created xsi:type="dcterms:W3CDTF">2017-11-13T10:11:35Z</dcterms:created>
  <dcterms:modified xsi:type="dcterms:W3CDTF">2022-09-20T08:13:34Z</dcterms:modified>
</cp:coreProperties>
</file>