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329" r:id="rId5"/>
    <p:sldId id="294" r:id="rId6"/>
    <p:sldId id="301" r:id="rId7"/>
    <p:sldId id="298" r:id="rId8"/>
    <p:sldId id="265" r:id="rId9"/>
    <p:sldId id="282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3" r:id="rId20"/>
    <p:sldId id="314" r:id="rId21"/>
    <p:sldId id="315" r:id="rId22"/>
    <p:sldId id="316" r:id="rId23"/>
    <p:sldId id="338" r:id="rId24"/>
    <p:sldId id="317" r:id="rId25"/>
    <p:sldId id="339" r:id="rId26"/>
    <p:sldId id="340" r:id="rId27"/>
    <p:sldId id="331" r:id="rId28"/>
    <p:sldId id="341" r:id="rId29"/>
    <p:sldId id="342" r:id="rId30"/>
    <p:sldId id="343" r:id="rId31"/>
    <p:sldId id="34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CACA5-E838-FA04-336C-549A5576148A}" v="121" dt="2022-09-26T14:29:37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26" autoAdjust="0"/>
  </p:normalViewPr>
  <p:slideViewPr>
    <p:cSldViewPr showGuides="1">
      <p:cViewPr varScale="1">
        <p:scale>
          <a:sx n="121" d="100"/>
          <a:sy n="121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iberto Capano" userId="S::giliberto.capano@unibo.it::bc02fa5c-47a4-473d-8e32-79611ba8f3ad" providerId="AD" clId="Web-{87BCACA5-E838-FA04-336C-549A5576148A}"/>
    <pc:docChg chg="modSld">
      <pc:chgData name="Giliberto Capano" userId="S::giliberto.capano@unibo.it::bc02fa5c-47a4-473d-8e32-79611ba8f3ad" providerId="AD" clId="Web-{87BCACA5-E838-FA04-336C-549A5576148A}" dt="2022-09-26T14:29:35.211" v="116" actId="20577"/>
      <pc:docMkLst>
        <pc:docMk/>
      </pc:docMkLst>
      <pc:sldChg chg="modSp">
        <pc:chgData name="Giliberto Capano" userId="S::giliberto.capano@unibo.it::bc02fa5c-47a4-473d-8e32-79611ba8f3ad" providerId="AD" clId="Web-{87BCACA5-E838-FA04-336C-549A5576148A}" dt="2022-09-26T14:13:47.472" v="3" actId="20577"/>
        <pc:sldMkLst>
          <pc:docMk/>
          <pc:sldMk cId="1206753164" sldId="265"/>
        </pc:sldMkLst>
        <pc:spChg chg="mod">
          <ac:chgData name="Giliberto Capano" userId="S::giliberto.capano@unibo.it::bc02fa5c-47a4-473d-8e32-79611ba8f3ad" providerId="AD" clId="Web-{87BCACA5-E838-FA04-336C-549A5576148A}" dt="2022-09-26T14:13:47.472" v="3" actId="20577"/>
          <ac:spMkLst>
            <pc:docMk/>
            <pc:sldMk cId="1206753164" sldId="265"/>
            <ac:spMk id="3" creationId="{00000000-0000-0000-0000-000000000000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14:12.567" v="4" actId="20577"/>
        <pc:sldMkLst>
          <pc:docMk/>
          <pc:sldMk cId="3833489157" sldId="302"/>
        </pc:sldMkLst>
        <pc:spChg chg="mod">
          <ac:chgData name="Giliberto Capano" userId="S::giliberto.capano@unibo.it::bc02fa5c-47a4-473d-8e32-79611ba8f3ad" providerId="AD" clId="Web-{87BCACA5-E838-FA04-336C-549A5576148A}" dt="2022-09-26T14:14:12.567" v="4" actId="20577"/>
          <ac:spMkLst>
            <pc:docMk/>
            <pc:sldMk cId="3833489157" sldId="302"/>
            <ac:spMk id="7" creationId="{B5379256-191F-AD40-AF7D-EFF11FB81156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3:17.525" v="8" actId="20577"/>
        <pc:sldMkLst>
          <pc:docMk/>
          <pc:sldMk cId="1489866475" sldId="305"/>
        </pc:sldMkLst>
        <pc:spChg chg="mod">
          <ac:chgData name="Giliberto Capano" userId="S::giliberto.capano@unibo.it::bc02fa5c-47a4-473d-8e32-79611ba8f3ad" providerId="AD" clId="Web-{87BCACA5-E838-FA04-336C-549A5576148A}" dt="2022-09-26T14:23:17.525" v="8" actId="20577"/>
          <ac:spMkLst>
            <pc:docMk/>
            <pc:sldMk cId="1489866475" sldId="305"/>
            <ac:spMk id="6" creationId="{12FC6B3B-40C9-EF41-84E4-C1F731311F8B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3:41.901" v="10" actId="20577"/>
        <pc:sldMkLst>
          <pc:docMk/>
          <pc:sldMk cId="3850823387" sldId="307"/>
        </pc:sldMkLst>
        <pc:spChg chg="mod">
          <ac:chgData name="Giliberto Capano" userId="S::giliberto.capano@unibo.it::bc02fa5c-47a4-473d-8e32-79611ba8f3ad" providerId="AD" clId="Web-{87BCACA5-E838-FA04-336C-549A5576148A}" dt="2022-09-26T14:23:41.901" v="10" actId="20577"/>
          <ac:spMkLst>
            <pc:docMk/>
            <pc:sldMk cId="3850823387" sldId="307"/>
            <ac:spMk id="8" creationId="{E4D2CE6E-333F-F449-BA30-1BA89890A179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5:50.859" v="31" actId="20577"/>
        <pc:sldMkLst>
          <pc:docMk/>
          <pc:sldMk cId="3162277230" sldId="317"/>
        </pc:sldMkLst>
        <pc:spChg chg="mod">
          <ac:chgData name="Giliberto Capano" userId="S::giliberto.capano@unibo.it::bc02fa5c-47a4-473d-8e32-79611ba8f3ad" providerId="AD" clId="Web-{87BCACA5-E838-FA04-336C-549A5576148A}" dt="2022-09-26T14:25:50.859" v="31" actId="20577"/>
          <ac:spMkLst>
            <pc:docMk/>
            <pc:sldMk cId="3162277230" sldId="317"/>
            <ac:spMk id="8" creationId="{36B05761-4969-434B-9173-7DD224DFFF59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6:46.673" v="45" actId="20577"/>
        <pc:sldMkLst>
          <pc:docMk/>
          <pc:sldMk cId="4060385930" sldId="339"/>
        </pc:sldMkLst>
        <pc:spChg chg="mod">
          <ac:chgData name="Giliberto Capano" userId="S::giliberto.capano@unibo.it::bc02fa5c-47a4-473d-8e32-79611ba8f3ad" providerId="AD" clId="Web-{87BCACA5-E838-FA04-336C-549A5576148A}" dt="2022-09-26T14:26:46.673" v="45" actId="20577"/>
          <ac:spMkLst>
            <pc:docMk/>
            <pc:sldMk cId="4060385930" sldId="339"/>
            <ac:spMk id="2" creationId="{6C648A1D-328B-9946-87D7-24B871BFCC7B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8:00.817" v="67" actId="20577"/>
        <pc:sldMkLst>
          <pc:docMk/>
          <pc:sldMk cId="920816184" sldId="341"/>
        </pc:sldMkLst>
        <pc:spChg chg="mod">
          <ac:chgData name="Giliberto Capano" userId="S::giliberto.capano@unibo.it::bc02fa5c-47a4-473d-8e32-79611ba8f3ad" providerId="AD" clId="Web-{87BCACA5-E838-FA04-336C-549A5576148A}" dt="2022-09-26T14:28:00.817" v="67" actId="20577"/>
          <ac:spMkLst>
            <pc:docMk/>
            <pc:sldMk cId="920816184" sldId="341"/>
            <ac:spMk id="3" creationId="{A462758F-E5BE-7E4F-BFCC-97F5BA482D0D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8:19.771" v="73" actId="20577"/>
        <pc:sldMkLst>
          <pc:docMk/>
          <pc:sldMk cId="2780951526" sldId="342"/>
        </pc:sldMkLst>
        <pc:spChg chg="mod">
          <ac:chgData name="Giliberto Capano" userId="S::giliberto.capano@unibo.it::bc02fa5c-47a4-473d-8e32-79611ba8f3ad" providerId="AD" clId="Web-{87BCACA5-E838-FA04-336C-549A5576148A}" dt="2022-09-26T14:28:19.771" v="73" actId="20577"/>
          <ac:spMkLst>
            <pc:docMk/>
            <pc:sldMk cId="2780951526" sldId="342"/>
            <ac:spMk id="4" creationId="{6205DA5C-1D8F-D04F-A0F9-423BE8D4B47A}"/>
          </ac:spMkLst>
        </pc:spChg>
      </pc:sldChg>
      <pc:sldChg chg="modSp">
        <pc:chgData name="Giliberto Capano" userId="S::giliberto.capano@unibo.it::bc02fa5c-47a4-473d-8e32-79611ba8f3ad" providerId="AD" clId="Web-{87BCACA5-E838-FA04-336C-549A5576148A}" dt="2022-09-26T14:29:35.211" v="116" actId="20577"/>
        <pc:sldMkLst>
          <pc:docMk/>
          <pc:sldMk cId="2331524771" sldId="343"/>
        </pc:sldMkLst>
        <pc:spChg chg="mod">
          <ac:chgData name="Giliberto Capano" userId="S::giliberto.capano@unibo.it::bc02fa5c-47a4-473d-8e32-79611ba8f3ad" providerId="AD" clId="Web-{87BCACA5-E838-FA04-336C-549A5576148A}" dt="2022-09-26T14:29:35.211" v="116" actId="20577"/>
          <ac:spMkLst>
            <pc:docMk/>
            <pc:sldMk cId="2331524771" sldId="343"/>
            <ac:spMk id="4" creationId="{EEC087AF-D05A-944D-A25A-2E8C95B1CA2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uca\Google%20Drive\DATI%20AGGIORNATI\Outputs%20dati\Legislativo_storico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501551189245093E-2"/>
          <c:y val="1.8644067796610184E-2"/>
          <c:w val="0.8686659772492249"/>
          <c:h val="0.788135593220338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BILLS!$B$20</c:f>
              <c:strCache>
                <c:ptCount val="1"/>
                <c:pt idx="0">
                  <c:v>Ddl del governo (media annuale)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BILLS!$A$21:$A$37</c:f>
              <c:strCache>
                <c:ptCount val="17"/>
                <c:pt idx="0">
                  <c:v>I (1948-53)</c:v>
                </c:pt>
                <c:pt idx="1">
                  <c:v>II (1953-58)</c:v>
                </c:pt>
                <c:pt idx="2">
                  <c:v>III (1958-63)</c:v>
                </c:pt>
                <c:pt idx="3">
                  <c:v>IV (1963-68)</c:v>
                </c:pt>
                <c:pt idx="4">
                  <c:v>V (1968-72)</c:v>
                </c:pt>
                <c:pt idx="5">
                  <c:v>VI (1972-76)</c:v>
                </c:pt>
                <c:pt idx="6">
                  <c:v>VII (1976-79)</c:v>
                </c:pt>
                <c:pt idx="7">
                  <c:v>VIII (1979-83)</c:v>
                </c:pt>
                <c:pt idx="8">
                  <c:v>IX (1983-87)</c:v>
                </c:pt>
                <c:pt idx="9">
                  <c:v>X (1987-92)</c:v>
                </c:pt>
                <c:pt idx="10">
                  <c:v>XI (1992-94)</c:v>
                </c:pt>
                <c:pt idx="11">
                  <c:v>XII (1994-96)</c:v>
                </c:pt>
                <c:pt idx="12">
                  <c:v>XIII (1996-2001)</c:v>
                </c:pt>
                <c:pt idx="13">
                  <c:v>XIV (2001-2006)</c:v>
                </c:pt>
                <c:pt idx="14">
                  <c:v>XV (2006-2008)</c:v>
                </c:pt>
                <c:pt idx="15">
                  <c:v>XVI (2008-2013)</c:v>
                </c:pt>
                <c:pt idx="16">
                  <c:v>XVII (2013-2018)</c:v>
                </c:pt>
              </c:strCache>
            </c:strRef>
          </c:cat>
          <c:val>
            <c:numRef>
              <c:f>BILLS!$B$21:$B$37</c:f>
              <c:numCache>
                <c:formatCode>0</c:formatCode>
                <c:ptCount val="17"/>
                <c:pt idx="0">
                  <c:v>457</c:v>
                </c:pt>
                <c:pt idx="1">
                  <c:v>333</c:v>
                </c:pt>
                <c:pt idx="2">
                  <c:v>313</c:v>
                </c:pt>
                <c:pt idx="3">
                  <c:v>313</c:v>
                </c:pt>
                <c:pt idx="4">
                  <c:v>241</c:v>
                </c:pt>
                <c:pt idx="5">
                  <c:v>309</c:v>
                </c:pt>
                <c:pt idx="6">
                  <c:v>333</c:v>
                </c:pt>
                <c:pt idx="7">
                  <c:v>332</c:v>
                </c:pt>
                <c:pt idx="8">
                  <c:v>332</c:v>
                </c:pt>
                <c:pt idx="9">
                  <c:v>294</c:v>
                </c:pt>
                <c:pt idx="10">
                  <c:v>402</c:v>
                </c:pt>
                <c:pt idx="11">
                  <c:v>486.5</c:v>
                </c:pt>
                <c:pt idx="12">
                  <c:v>290.60000000000002</c:v>
                </c:pt>
                <c:pt idx="13">
                  <c:v>146.4</c:v>
                </c:pt>
                <c:pt idx="14">
                  <c:v>94</c:v>
                </c:pt>
                <c:pt idx="15">
                  <c:v>98</c:v>
                </c:pt>
                <c:pt idx="16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9-6C42-9BB4-278827CD5EC2}"/>
            </c:ext>
          </c:extLst>
        </c:ser>
        <c:ser>
          <c:idx val="0"/>
          <c:order val="1"/>
          <c:tx>
            <c:strRef>
              <c:f>BILLS!$C$20</c:f>
              <c:strCache>
                <c:ptCount val="1"/>
                <c:pt idx="0">
                  <c:v>Leggi promulgate (scala di sinistra)</c:v>
                </c:pt>
              </c:strCache>
            </c:strRef>
          </c:tx>
          <c:spPr>
            <a:pattFill prst="smGri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BILLS!$A$21:$A$37</c:f>
              <c:strCache>
                <c:ptCount val="17"/>
                <c:pt idx="0">
                  <c:v>I (1948-53)</c:v>
                </c:pt>
                <c:pt idx="1">
                  <c:v>II (1953-58)</c:v>
                </c:pt>
                <c:pt idx="2">
                  <c:v>III (1958-63)</c:v>
                </c:pt>
                <c:pt idx="3">
                  <c:v>IV (1963-68)</c:v>
                </c:pt>
                <c:pt idx="4">
                  <c:v>V (1968-72)</c:v>
                </c:pt>
                <c:pt idx="5">
                  <c:v>VI (1972-76)</c:v>
                </c:pt>
                <c:pt idx="6">
                  <c:v>VII (1976-79)</c:v>
                </c:pt>
                <c:pt idx="7">
                  <c:v>VIII (1979-83)</c:v>
                </c:pt>
                <c:pt idx="8">
                  <c:v>IX (1983-87)</c:v>
                </c:pt>
                <c:pt idx="9">
                  <c:v>X (1987-92)</c:v>
                </c:pt>
                <c:pt idx="10">
                  <c:v>XI (1992-94)</c:v>
                </c:pt>
                <c:pt idx="11">
                  <c:v>XII (1994-96)</c:v>
                </c:pt>
                <c:pt idx="12">
                  <c:v>XIII (1996-2001)</c:v>
                </c:pt>
                <c:pt idx="13">
                  <c:v>XIV (2001-2006)</c:v>
                </c:pt>
                <c:pt idx="14">
                  <c:v>XV (2006-2008)</c:v>
                </c:pt>
                <c:pt idx="15">
                  <c:v>XVI (2008-2013)</c:v>
                </c:pt>
                <c:pt idx="16">
                  <c:v>XVII (2013-2018)</c:v>
                </c:pt>
              </c:strCache>
            </c:strRef>
          </c:cat>
          <c:val>
            <c:numRef>
              <c:f>BILLS!$C$21:$C$37</c:f>
              <c:numCache>
                <c:formatCode>General</c:formatCode>
                <c:ptCount val="17"/>
                <c:pt idx="0">
                  <c:v>411</c:v>
                </c:pt>
                <c:pt idx="1">
                  <c:v>283</c:v>
                </c:pt>
                <c:pt idx="2">
                  <c:v>260</c:v>
                </c:pt>
                <c:pt idx="3">
                  <c:v>248</c:v>
                </c:pt>
                <c:pt idx="4">
                  <c:v>173</c:v>
                </c:pt>
                <c:pt idx="5">
                  <c:v>212</c:v>
                </c:pt>
                <c:pt idx="6">
                  <c:v>189</c:v>
                </c:pt>
                <c:pt idx="7">
                  <c:v>189</c:v>
                </c:pt>
                <c:pt idx="8">
                  <c:v>157</c:v>
                </c:pt>
                <c:pt idx="9">
                  <c:v>152</c:v>
                </c:pt>
                <c:pt idx="10">
                  <c:v>121</c:v>
                </c:pt>
                <c:pt idx="11">
                  <c:v>133</c:v>
                </c:pt>
                <c:pt idx="12">
                  <c:v>142</c:v>
                </c:pt>
                <c:pt idx="13">
                  <c:v>107</c:v>
                </c:pt>
                <c:pt idx="14">
                  <c:v>49</c:v>
                </c:pt>
                <c:pt idx="15">
                  <c:v>62</c:v>
                </c:pt>
                <c:pt idx="16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9-6C42-9BB4-278827CD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9606272"/>
        <c:axId val="-829604096"/>
      </c:barChart>
      <c:lineChart>
        <c:grouping val="standard"/>
        <c:varyColors val="0"/>
        <c:ser>
          <c:idx val="2"/>
          <c:order val="2"/>
          <c:tx>
            <c:strRef>
              <c:f>BILLS!$D$20</c:f>
              <c:strCache>
                <c:ptCount val="1"/>
                <c:pt idx="0">
                  <c:v>Tasso di successo (scala di destra)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BILLS!$A$21:$A$37</c:f>
              <c:strCache>
                <c:ptCount val="17"/>
                <c:pt idx="0">
                  <c:v>I (1948-53)</c:v>
                </c:pt>
                <c:pt idx="1">
                  <c:v>II (1953-58)</c:v>
                </c:pt>
                <c:pt idx="2">
                  <c:v>III (1958-63)</c:v>
                </c:pt>
                <c:pt idx="3">
                  <c:v>IV (1963-68)</c:v>
                </c:pt>
                <c:pt idx="4">
                  <c:v>V (1968-72)</c:v>
                </c:pt>
                <c:pt idx="5">
                  <c:v>VI (1972-76)</c:v>
                </c:pt>
                <c:pt idx="6">
                  <c:v>VII (1976-79)</c:v>
                </c:pt>
                <c:pt idx="7">
                  <c:v>VIII (1979-83)</c:v>
                </c:pt>
                <c:pt idx="8">
                  <c:v>IX (1983-87)</c:v>
                </c:pt>
                <c:pt idx="9">
                  <c:v>X (1987-92)</c:v>
                </c:pt>
                <c:pt idx="10">
                  <c:v>XI (1992-94)</c:v>
                </c:pt>
                <c:pt idx="11">
                  <c:v>XII (1994-96)</c:v>
                </c:pt>
                <c:pt idx="12">
                  <c:v>XIII (1996-2001)</c:v>
                </c:pt>
                <c:pt idx="13">
                  <c:v>XIV (2001-2006)</c:v>
                </c:pt>
                <c:pt idx="14">
                  <c:v>XV (2006-2008)</c:v>
                </c:pt>
                <c:pt idx="15">
                  <c:v>XVI (2008-2013)</c:v>
                </c:pt>
                <c:pt idx="16">
                  <c:v>XVII (2013-2018)</c:v>
                </c:pt>
              </c:strCache>
            </c:strRef>
          </c:cat>
          <c:val>
            <c:numRef>
              <c:f>BILLS!$D$21:$D$37</c:f>
              <c:numCache>
                <c:formatCode>0</c:formatCode>
                <c:ptCount val="17"/>
                <c:pt idx="0">
                  <c:v>89.934354485776836</c:v>
                </c:pt>
                <c:pt idx="1">
                  <c:v>84.98498498498499</c:v>
                </c:pt>
                <c:pt idx="2">
                  <c:v>83.067092651757193</c:v>
                </c:pt>
                <c:pt idx="3">
                  <c:v>79.233226837060698</c:v>
                </c:pt>
                <c:pt idx="4">
                  <c:v>71.784232365145243</c:v>
                </c:pt>
                <c:pt idx="5">
                  <c:v>68.608414239482187</c:v>
                </c:pt>
                <c:pt idx="6">
                  <c:v>56.756756756756758</c:v>
                </c:pt>
                <c:pt idx="7">
                  <c:v>56.927710843373504</c:v>
                </c:pt>
                <c:pt idx="8">
                  <c:v>47.289156626506028</c:v>
                </c:pt>
                <c:pt idx="9">
                  <c:v>51.700680272108848</c:v>
                </c:pt>
                <c:pt idx="10">
                  <c:v>30.099502487562184</c:v>
                </c:pt>
                <c:pt idx="11">
                  <c:v>27.338129496402878</c:v>
                </c:pt>
                <c:pt idx="12">
                  <c:v>48.864418444597376</c:v>
                </c:pt>
                <c:pt idx="13">
                  <c:v>73.08743169398906</c:v>
                </c:pt>
                <c:pt idx="14">
                  <c:v>52.127659574468076</c:v>
                </c:pt>
                <c:pt idx="15">
                  <c:v>63.26530612244899</c:v>
                </c:pt>
                <c:pt idx="16">
                  <c:v>67.220902612826578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E9-6C42-9BB4-278827CD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9613888"/>
        <c:axId val="-829603552"/>
      </c:lineChart>
      <c:catAx>
        <c:axId val="-8296062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296040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829604096"/>
        <c:scaling>
          <c:orientation val="minMax"/>
          <c:max val="500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29606272"/>
        <c:crosses val="autoZero"/>
        <c:crossBetween val="between"/>
      </c:valAx>
      <c:catAx>
        <c:axId val="-82961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29603552"/>
        <c:crosses val="autoZero"/>
        <c:auto val="0"/>
        <c:lblAlgn val="ctr"/>
        <c:lblOffset val="100"/>
        <c:noMultiLvlLbl val="0"/>
      </c:catAx>
      <c:valAx>
        <c:axId val="-829603552"/>
        <c:scaling>
          <c:orientation val="minMax"/>
        </c:scaling>
        <c:delete val="0"/>
        <c:axPos val="r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29613888"/>
        <c:crosses val="max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541882109617389"/>
          <c:y val="4.5762711864406849E-2"/>
          <c:w val="0.25439503619441567"/>
          <c:h val="0.1084745762711865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A8A0-328D-D64C-96DA-28A0A02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A4B5-2C14-0545-B984-3A2EADD712C4}" type="datetimeFigureOut">
              <a:rPr lang="it-IT"/>
              <a:pPr>
                <a:defRPr/>
              </a:pPr>
              <a:t>26/09/2022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F1926-D31E-9E4E-A18B-933547FE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B8DB13-A2DC-864A-9157-3806262B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9BA9-46CA-5E4B-BE3B-5D813B00F8A9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64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6121885-536D-734A-978E-FA984270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D475-7788-E74E-8294-F4704E7DB676}" type="datetime1">
              <a:rPr lang="it-IT"/>
              <a:pPr>
                <a:defRPr/>
              </a:pPr>
              <a:t>26/09/2022</a:t>
            </a:fld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054BDCF-4799-704B-8AAA-5FEA3C0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669F4AF-98E5-C14C-AF96-1080EA8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E0E0-242B-E14C-9178-22C959C0D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823120-4419-D043-AD88-9D75E17E0E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9375"/>
            <a:ext cx="6019800" cy="428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</a:t>
            </a:r>
            <a:r>
              <a:rPr lang="it-IT" err="1"/>
              <a:t>Verzichelli</a:t>
            </a:r>
            <a:r>
              <a:rPr lang="it-IT"/>
              <a:t>        Sistema Politico Italiano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D208B3-69EA-B443-B7E1-738428EAF7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44D-A971-C046-9087-6E1E59AD51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4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  <p:sldLayoutId id="214748367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3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Governo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Parlamento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Le riforme del governo (ultimi 25 anni)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Group 24">
            <a:extLst>
              <a:ext uri="{FF2B5EF4-FFF2-40B4-BE49-F238E27FC236}">
                <a16:creationId xmlns:a16="http://schemas.microsoft.com/office/drawing/2014/main" id="{DA082E6C-0A1B-0C49-A364-2C095FB03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41614"/>
              </p:ext>
            </p:extLst>
          </p:nvPr>
        </p:nvGraphicFramePr>
        <p:xfrm>
          <a:off x="71438" y="642938"/>
          <a:ext cx="9036050" cy="4937853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1983 (Gov.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Craxi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Introduzione informale di un 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Consiglio di Gabinetto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1988 (Gov. De Mita)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Creazione di una struttura di staff presso la Presidenza del consiglio.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1993 (Gov. Ciampi)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Riforma della PA e ristrutturazione della funzione pubblica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1993 (Gov. Ciampi)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Nuove regole di procedura per il consiglio dei ministri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1997-1999 (Gov.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Prodi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I)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Leggi Bassanini I, II, III deleghe al governo sulla nuova distribuzione delle funzioni ministeriali. Riforma del bilancio. Riduzione del numero dei ministeri, semplificazione e riorganizzazione del governo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2001-2002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(Gov. Berlusconi II)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Applicazione con modifiche della 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legge </a:t>
                      </a:r>
                      <a:r>
                        <a:rPr kumimoji="0" 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Bassanini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sulla riduzione dei ministeri; Definizione delle competenze dei vice-ministri;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Decreto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sulla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struttura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della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presidenza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 del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consiglio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2006 (Gov. Prodi II)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Nuova modifica struttura del gabinetto. Da 14 a 18 ministeri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2011 (Gov. Berlusconi IV)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Nuova messa a punto dell’organizzazione della Presidenza e dei compiti dei suoi uffici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2012 (Gov.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Monti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Primo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tentantivo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spending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review</a:t>
                      </a:r>
                      <a:r>
                        <a:rPr kumimoji="0" 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Garamond" panose="02020404030301010803" pitchFamily="18" charset="0"/>
                        </a:rPr>
                        <a:t> ministeriale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2">
            <a:extLst>
              <a:ext uri="{FF2B5EF4-FFF2-40B4-BE49-F238E27FC236}">
                <a16:creationId xmlns:a16="http://schemas.microsoft.com/office/drawing/2014/main" id="{C38ADA13-1BB3-EC4B-B7DB-92FD5F4C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3217"/>
            <a:ext cx="9144000" cy="1656184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000" b="1" dirty="0">
                <a:latin typeface="Garamond" panose="02020404030301010803" pitchFamily="18" charset="0"/>
              </a:rPr>
              <a:t>Difficile processo di riforma organizzativa del gabinetto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Garamond" panose="02020404030301010803" pitchFamily="18" charset="0"/>
              </a:rPr>
              <a:t>Discontinuità nell’azione del governo rispetto ai “modelli” (Prodi II, Berlusconi IV)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Garamond" panose="02020404030301010803" pitchFamily="18" charset="0"/>
              </a:rPr>
              <a:t>Segnali di personalizzazione e verticalizzazione</a:t>
            </a:r>
            <a:r>
              <a:rPr lang="it-IT" altLang="it-IT" sz="2000" b="1" i="1" dirty="0">
                <a:latin typeface="Garamond" panose="02020404030301010803" pitchFamily="18" charset="0"/>
              </a:rPr>
              <a:t>, </a:t>
            </a:r>
            <a:r>
              <a:rPr lang="it-IT" altLang="it-IT" sz="2000" b="1" dirty="0">
                <a:latin typeface="Garamond" panose="02020404030301010803" pitchFamily="18" charset="0"/>
              </a:rPr>
              <a:t>rallentati dalla frammentazione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8712646" cy="64807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Rafforzamento del 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centro di governo</a:t>
            </a:r>
            <a:endParaRPr lang="en-GB" alt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FC6B3B-40C9-EF41-84E4-C1F731311F8B}"/>
              </a:ext>
            </a:extLst>
          </p:cNvPr>
          <p:cNvSpPr txBox="1">
            <a:spLocks noChangeArrowheads="1"/>
          </p:cNvSpPr>
          <p:nvPr/>
        </p:nvSpPr>
        <p:spPr>
          <a:xfrm>
            <a:off x="28574" y="692696"/>
            <a:ext cx="8791575" cy="66129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/>
              </a:rPr>
              <a:t>Un processo comune alle democrazie nella   fase storica recente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Un processo in qualche modo favorito dalla     necessità di un rappresentante unitario in  sede comunitaria e internazionale (</a:t>
            </a:r>
            <a:r>
              <a:rPr lang="it-IT" altLang="it-IT" sz="2400" i="1" dirty="0">
                <a:latin typeface="Garamond" panose="02020404030301010803" pitchFamily="18" charset="0"/>
              </a:rPr>
              <a:t>Europeizzazione del governo</a:t>
            </a:r>
            <a:r>
              <a:rPr lang="it-IT" altLang="it-IT" sz="2400" dirty="0">
                <a:latin typeface="Garamond" panose="02020404030301010803" pitchFamily="18" charset="0"/>
              </a:rPr>
              <a:t>)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/>
              </a:rPr>
              <a:t>Primi tentativi: il governo Craxi (1983-1987) e poi la L. 400/1988 che rafforza la Presidenza del Consiglio. 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/>
              </a:rPr>
              <a:t>Rafforzamento del Ministero del Tesoro a partire dall’UEM, fino alla creazione del </a:t>
            </a:r>
            <a:r>
              <a:rPr lang="it-IT" altLang="it-IT" sz="2400" i="1" dirty="0">
                <a:latin typeface="Garamond"/>
              </a:rPr>
              <a:t>Ministero dell’Economia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/>
              </a:rPr>
              <a:t>Fase di alternanza</a:t>
            </a:r>
            <a:r>
              <a:rPr lang="it-IT" altLang="it-IT" sz="2400" i="1" dirty="0">
                <a:latin typeface="Garamond"/>
              </a:rPr>
              <a:t>: </a:t>
            </a:r>
            <a:r>
              <a:rPr lang="it-IT" altLang="it-IT" sz="2400" dirty="0">
                <a:latin typeface="Garamond"/>
              </a:rPr>
              <a:t>il nuovo ruolo del Presidente del Consiglio come “leader di coalizione” 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/>
              </a:rPr>
              <a:t>Fase di crisi: leader + o - «forti» senza forte  legittimazione (Letta, Renzi, Gentiloni)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/>
              </a:rPr>
              <a:t>Caso Draghi, Covid19 e PNRR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it-IT" altLang="it-IT" sz="2400" dirty="0">
                <a:latin typeface="Garamond" panose="02020404030301010803" pitchFamily="18" charset="0"/>
              </a:rPr>
              <a:t>La solitudine del capo. </a:t>
            </a:r>
          </a:p>
        </p:txBody>
      </p:sp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1847D0A-25B8-9B48-ABE3-47571BCC8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6633"/>
            <a:ext cx="8568630" cy="576063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Governare con il parlamento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14840F-D6F9-9C43-9589-9C1CAD256A6B}"/>
              </a:ext>
            </a:extLst>
          </p:cNvPr>
          <p:cNvSpPr txBox="1">
            <a:spLocks noChangeArrowheads="1"/>
          </p:cNvSpPr>
          <p:nvPr/>
        </p:nvSpPr>
        <p:spPr>
          <a:xfrm>
            <a:off x="34925" y="908050"/>
            <a:ext cx="4392613" cy="56893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400" b="1" i="1" dirty="0">
                <a:latin typeface="Garamond" panose="02020404030301010803" pitchFamily="18" charset="0"/>
              </a:rPr>
              <a:t>Prima repubblica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Tradizione di un governo debole, con scarse prospettive di durata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Programma di governo “affidato” ai partiti che si prendevano di fatto la cura 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Tuttavia il governo di partiti si è dimostrato debole proprio sulla coerente applicazione di programmi legislativi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Spazio per un ampio potere di emendamento parlamentare e giochi (più o meno) consensuali tra governo maggioranza e opposizione parlamentare</a:t>
            </a:r>
          </a:p>
          <a:p>
            <a:pPr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I </a:t>
            </a:r>
            <a:r>
              <a:rPr lang="it-IT" altLang="it-IT" sz="2200" dirty="0" err="1">
                <a:latin typeface="Garamond" panose="02020404030301010803" pitchFamily="18" charset="0"/>
              </a:rPr>
              <a:t>decreti-legge</a:t>
            </a:r>
            <a:r>
              <a:rPr lang="it-IT" altLang="it-IT" sz="2200" dirty="0">
                <a:latin typeface="Garamond" panose="02020404030301010803" pitchFamily="18" charset="0"/>
              </a:rPr>
              <a:t> diventano una porzione significativa della produzione legislativa (venti decreti al mese di media tra 1987 e 1993)</a:t>
            </a:r>
          </a:p>
          <a:p>
            <a:pPr>
              <a:lnSpc>
                <a:spcPct val="80000"/>
              </a:lnSpc>
            </a:pPr>
            <a:endParaRPr lang="it-IT" altLang="it-IT" sz="18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B3CAD1-7598-D544-B17F-D6555FD915FC}"/>
              </a:ext>
            </a:extLst>
          </p:cNvPr>
          <p:cNvSpPr txBox="1">
            <a:spLocks noChangeArrowheads="1"/>
          </p:cNvSpPr>
          <p:nvPr/>
        </p:nvSpPr>
        <p:spPr>
          <a:xfrm>
            <a:off x="4427538" y="908050"/>
            <a:ext cx="4716462" cy="5949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Seconda repubblica</a:t>
            </a:r>
          </a:p>
          <a:p>
            <a:pPr algn="just">
              <a:lnSpc>
                <a:spcPct val="80000"/>
              </a:lnSpc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I governi assumono maggiore rilevanza e ottengono maggiore ascolto dal parlamento (che modifica a vantaggio del governo certi aspetti regolamentari)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Uso più sistematico della </a:t>
            </a:r>
            <a:r>
              <a:rPr lang="it-IT" altLang="it-IT" sz="2200" i="1" dirty="0">
                <a:latin typeface="Garamond" panose="02020404030301010803" pitchFamily="18" charset="0"/>
              </a:rPr>
              <a:t>legge delega a partire </a:t>
            </a:r>
            <a:r>
              <a:rPr lang="it-IT" altLang="it-IT" sz="2200" dirty="0">
                <a:latin typeface="Garamond" panose="02020404030301010803" pitchFamily="18" charset="0"/>
              </a:rPr>
              <a:t>dagli anni novanta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Uso di </a:t>
            </a:r>
            <a:r>
              <a:rPr lang="it-IT" altLang="it-IT" sz="2200" i="1" dirty="0">
                <a:latin typeface="Garamond" panose="02020404030301010803" pitchFamily="18" charset="0"/>
              </a:rPr>
              <a:t>strumenti difensivi: </a:t>
            </a:r>
            <a:r>
              <a:rPr lang="it-IT" altLang="it-IT" sz="2200" dirty="0">
                <a:latin typeface="Garamond" panose="02020404030301010803" pitchFamily="18" charset="0"/>
              </a:rPr>
              <a:t>Questione di fiducia, maxiemendamenti ecc.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Strategia di delegificazione ed uso dei regolamenti da parte del governo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Maggiore controllo del governo su dati, informazioni e comunicazione istituzionale</a:t>
            </a:r>
          </a:p>
        </p:txBody>
      </p:sp>
    </p:spTree>
    <p:extLst>
      <p:ext uri="{BB962C8B-B14F-4D97-AF65-F5344CB8AC3E}">
        <p14:creationId xmlns:p14="http://schemas.microsoft.com/office/powerpoint/2010/main" val="601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Governo e implementazione delle politiche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2A39D6-AA26-9D4E-BB52-CCEF0904E7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25538"/>
            <a:ext cx="8964613" cy="1973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Tra i problemi della prima repubblica veniva sovente indicato la scarsa capacità di controllo sulle politiche da parte dell’esecutivo italiano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Nella fase recente si è cambiato molto (nuovo modello amministrativo, riforme del processo di bilancio e nuovi mezzi di informazione per i ministri, riforma della dirigenza ecc.). Tuttavia alcuni problemi permangono: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4D2CE6E-333F-F449-BA30-1BA89890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44813"/>
            <a:ext cx="86423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1. struttura del governo ancora farraginosa e in molte aree di </a:t>
            </a:r>
            <a:r>
              <a:rPr lang="it-IT" altLang="it-IT" sz="2200" i="1" dirty="0">
                <a:solidFill>
                  <a:srgbClr val="FF0000"/>
                </a:solidFill>
                <a:latin typeface="Garamond" panose="02020404030301010803" pitchFamily="18" charset="0"/>
              </a:rPr>
              <a:t>policy </a:t>
            </a: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caratterizzata da dispersione delle competenze </a:t>
            </a:r>
          </a:p>
          <a:p>
            <a:pPr algn="just">
              <a:spcBef>
                <a:spcPct val="0"/>
              </a:spcBef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/>
              </a:rPr>
              <a:t>2. la creazione di agenzie funzionali e nuovi modelli di ministero non ha risolto il problema dell’elefantiasi di alcuni dicasteri </a:t>
            </a:r>
            <a:endParaRPr lang="it-IT" altLang="it-IT" sz="2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3. il grado di corrispondenza tra competenze dei ministeri e l’attribuzione dei poteri di controllo tra le commissioni parlamentari rimane imperfetto;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  <a:latin typeface="Garamond" panose="02020404030301010803" pitchFamily="18" charset="0"/>
              </a:rPr>
              <a:t>4. la propensione dei ministri a intervenire su tutti gli argomenti persiste: governo ancora collegiale, spesso quasi </a:t>
            </a:r>
            <a:r>
              <a:rPr lang="it-IT" altLang="it-IT" sz="2200" i="1" dirty="0">
                <a:solidFill>
                  <a:srgbClr val="FF0000"/>
                </a:solidFill>
                <a:latin typeface="Garamond" panose="02020404030301010803" pitchFamily="18" charset="0"/>
              </a:rPr>
              <a:t>anarchico</a:t>
            </a:r>
            <a:endParaRPr lang="it-IT" altLang="it-IT" sz="2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9" y="188640"/>
            <a:ext cx="8460432" cy="648071"/>
          </a:xfrm>
        </p:spPr>
        <p:txBody>
          <a:bodyPr/>
          <a:lstStyle/>
          <a:p>
            <a:pPr algn="ctr"/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Stil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novo di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o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ennesimo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aggiustamento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?</a:t>
            </a:r>
            <a:endParaRPr lang="en-GB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32F68725-2445-024D-B246-AD1ABF77678C}"/>
              </a:ext>
            </a:extLst>
          </p:cNvPr>
          <p:cNvSpPr txBox="1">
            <a:spLocks/>
          </p:cNvSpPr>
          <p:nvPr/>
        </p:nvSpPr>
        <p:spPr>
          <a:xfrm>
            <a:off x="3111500" y="974725"/>
            <a:ext cx="5889625" cy="48305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it-IT" sz="2600" dirty="0" err="1">
                <a:latin typeface="Garamond" panose="02020404030301010803" pitchFamily="18" charset="0"/>
              </a:rPr>
              <a:t>Conduzione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sicuramente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innovativa</a:t>
            </a:r>
            <a:r>
              <a:rPr lang="en-GB" altLang="it-IT" sz="2600" dirty="0">
                <a:latin typeface="Garamond" panose="02020404030301010803" pitchFamily="18" charset="0"/>
              </a:rPr>
              <a:t> (ma </a:t>
            </a:r>
            <a:r>
              <a:rPr lang="en-GB" altLang="it-IT" sz="2600" dirty="0" err="1">
                <a:latin typeface="Garamond" panose="02020404030301010803" pitchFamily="18" charset="0"/>
              </a:rPr>
              <a:t>discorso</a:t>
            </a:r>
            <a:r>
              <a:rPr lang="en-GB" altLang="it-IT" sz="2600" dirty="0">
                <a:latin typeface="Garamond" panose="02020404030301010803" pitchFamily="18" charset="0"/>
              </a:rPr>
              <a:t> solo </a:t>
            </a:r>
            <a:r>
              <a:rPr lang="en-GB" altLang="it-IT" sz="2600" dirty="0" err="1">
                <a:latin typeface="Garamond" panose="02020404030301010803" pitchFamily="18" charset="0"/>
              </a:rPr>
              <a:t>comunicativo</a:t>
            </a:r>
            <a:r>
              <a:rPr lang="en-GB" altLang="it-IT" sz="2600" dirty="0">
                <a:latin typeface="Garamond" panose="02020404030301010803" pitchFamily="18" charset="0"/>
              </a:rPr>
              <a:t>? )</a:t>
            </a:r>
          </a:p>
          <a:p>
            <a:pPr algn="just"/>
            <a:r>
              <a:rPr lang="en-GB" altLang="it-IT" sz="2600" dirty="0">
                <a:latin typeface="Garamond" panose="02020404030301010803" pitchFamily="18" charset="0"/>
              </a:rPr>
              <a:t>Pura </a:t>
            </a:r>
            <a:r>
              <a:rPr lang="en-GB" altLang="it-IT" sz="2600" i="1" dirty="0" err="1">
                <a:latin typeface="Garamond" panose="02020404030301010803" pitchFamily="18" charset="0"/>
              </a:rPr>
              <a:t>centralizzazione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dirty="0">
                <a:latin typeface="Garamond" panose="02020404030301010803" pitchFamily="18" charset="0"/>
              </a:rPr>
              <a:t>del premier o </a:t>
            </a:r>
            <a:r>
              <a:rPr lang="en-GB" altLang="it-IT" sz="2600" dirty="0" err="1">
                <a:latin typeface="Garamond" panose="02020404030301010803" pitchFamily="18" charset="0"/>
              </a:rPr>
              <a:t>una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delega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funzionale</a:t>
            </a:r>
            <a:r>
              <a:rPr lang="en-GB" altLang="it-IT" sz="2600" dirty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GB" altLang="it-IT" sz="2600" dirty="0" err="1">
                <a:latin typeface="Garamond" panose="02020404030301010803" pitchFamily="18" charset="0"/>
              </a:rPr>
              <a:t>Elementi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comuni</a:t>
            </a:r>
            <a:r>
              <a:rPr lang="en-GB" altLang="it-IT" sz="2600" dirty="0">
                <a:latin typeface="Garamond" panose="02020404030301010803" pitchFamily="18" charset="0"/>
              </a:rPr>
              <a:t> con </a:t>
            </a:r>
            <a:r>
              <a:rPr lang="en-GB" altLang="it-IT" sz="2600" dirty="0" err="1">
                <a:latin typeface="Garamond" panose="02020404030301010803" pitchFamily="18" charset="0"/>
              </a:rPr>
              <a:t>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governi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politici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della</a:t>
            </a:r>
            <a:r>
              <a:rPr lang="en-GB" altLang="it-IT" sz="2600" dirty="0">
                <a:latin typeface="Garamond" panose="02020404030301010803" pitchFamily="18" charset="0"/>
              </a:rPr>
              <a:t> II </a:t>
            </a:r>
            <a:r>
              <a:rPr lang="en-GB" altLang="it-IT" sz="2600" dirty="0" err="1">
                <a:latin typeface="Garamond" panose="02020404030301010803" pitchFamily="18" charset="0"/>
              </a:rPr>
              <a:t>repubblica</a:t>
            </a:r>
            <a:r>
              <a:rPr lang="en-GB" altLang="it-IT" sz="2600" dirty="0">
                <a:latin typeface="Garamond" panose="02020404030301010803" pitchFamily="18" charset="0"/>
              </a:rPr>
              <a:t>: </a:t>
            </a:r>
            <a:r>
              <a:rPr lang="en-GB" altLang="it-IT" sz="2600" dirty="0" err="1">
                <a:latin typeface="Garamond" panose="02020404030301010803" pitchFamily="18" charset="0"/>
              </a:rPr>
              <a:t>decretazione</a:t>
            </a:r>
            <a:r>
              <a:rPr lang="en-GB" altLang="it-IT" sz="2600" dirty="0">
                <a:latin typeface="Garamond" panose="02020404030301010803" pitchFamily="18" charset="0"/>
              </a:rPr>
              <a:t> e </a:t>
            </a:r>
            <a:r>
              <a:rPr lang="en-GB" altLang="it-IT" sz="2600" dirty="0" err="1">
                <a:latin typeface="Garamond" panose="02020404030301010803" pitchFamily="18" charset="0"/>
              </a:rPr>
              <a:t>voto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fiducia</a:t>
            </a:r>
            <a:endParaRPr lang="en-GB" altLang="it-IT" sz="2600" dirty="0">
              <a:latin typeface="Garamond" panose="02020404030301010803" pitchFamily="18" charset="0"/>
            </a:endParaRPr>
          </a:p>
          <a:p>
            <a:pPr algn="just"/>
            <a:r>
              <a:rPr lang="en-GB" altLang="it-IT" sz="2600" dirty="0" err="1">
                <a:latin typeface="Garamond" panose="02020404030301010803" pitchFamily="18" charset="0"/>
              </a:rPr>
              <a:t>Sviluppo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contestuale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più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agende</a:t>
            </a:r>
            <a:r>
              <a:rPr lang="en-GB" altLang="it-IT" sz="2600" i="1" dirty="0">
                <a:latin typeface="Garamond" panose="02020404030301010803" pitchFamily="18" charset="0"/>
              </a:rPr>
              <a:t> di policy</a:t>
            </a:r>
            <a:r>
              <a:rPr lang="en-GB" altLang="it-IT" sz="2600" dirty="0">
                <a:latin typeface="Garamond" panose="02020404030301010803" pitchFamily="18" charset="0"/>
              </a:rPr>
              <a:t>: una </a:t>
            </a:r>
            <a:r>
              <a:rPr lang="en-GB" altLang="it-IT" sz="2600" dirty="0" err="1">
                <a:latin typeface="Garamond" panose="02020404030301010803" pitchFamily="18" charset="0"/>
              </a:rPr>
              <a:t>geometria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variabile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permanente</a:t>
            </a:r>
            <a:r>
              <a:rPr lang="en-GB" altLang="it-IT" sz="2600" dirty="0">
                <a:latin typeface="Garamond" panose="02020404030301010803" pitchFamily="18" charset="0"/>
              </a:rPr>
              <a:t>?</a:t>
            </a:r>
          </a:p>
          <a:p>
            <a:pPr algn="just"/>
            <a:r>
              <a:rPr lang="en-GB" altLang="it-IT" sz="2600" dirty="0">
                <a:latin typeface="Garamond" panose="02020404030301010803" pitchFamily="18" charset="0"/>
              </a:rPr>
              <a:t>Il Covid e il </a:t>
            </a:r>
            <a:r>
              <a:rPr lang="en-GB" altLang="it-IT" sz="2600" dirty="0" err="1">
                <a:latin typeface="Garamond" panose="02020404030301010803" pitchFamily="18" charset="0"/>
              </a:rPr>
              <a:t>governo</a:t>
            </a:r>
            <a:r>
              <a:rPr lang="en-GB" altLang="it-IT" sz="2600" dirty="0">
                <a:latin typeface="Garamond" panose="02020404030301010803" pitchFamily="18" charset="0"/>
              </a:rPr>
              <a:t> del </a:t>
            </a:r>
            <a:r>
              <a:rPr lang="en-GB" altLang="it-IT" sz="2600" dirty="0" err="1">
                <a:latin typeface="Garamond" panose="02020404030301010803" pitchFamily="18" charset="0"/>
              </a:rPr>
              <a:t>Presidente</a:t>
            </a:r>
            <a:endParaRPr lang="en-GB" altLang="it-IT" sz="2600" dirty="0">
              <a:latin typeface="Garamond" panose="02020404030301010803" pitchFamily="18" charset="0"/>
            </a:endParaRPr>
          </a:p>
        </p:txBody>
      </p:sp>
      <p:pic>
        <p:nvPicPr>
          <p:cNvPr id="7" name="Picture 7" descr="http://tse3.mm.bing.net/th?id=OIP.M1013b91fb69eb0b8ed737ed65e762848o0&amp;pid=15.1">
            <a:extLst>
              <a:ext uri="{FF2B5EF4-FFF2-40B4-BE49-F238E27FC236}">
                <a16:creationId xmlns:a16="http://schemas.microsoft.com/office/drawing/2014/main" id="{10A11A96-3020-8848-90EB-C8B44C5D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9" y="163945"/>
            <a:ext cx="17589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 result for salvini di maio conte">
            <a:extLst>
              <a:ext uri="{FF2B5EF4-FFF2-40B4-BE49-F238E27FC236}">
                <a16:creationId xmlns:a16="http://schemas.microsoft.com/office/drawing/2014/main" id="{C8E56320-56ED-DA41-9CF0-45253065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240"/>
            <a:ext cx="29686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1400E9-17E5-B241-92EB-5C2F9C8E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2528"/>
            <a:ext cx="3302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652D0C9-52E2-0E43-AF0A-FBD289975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F0615B4-58A1-9C43-9564-1623D225C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6429A3-F7EB-F842-B918-B16D9BA8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Evoluzione storica del parlamentarismo italiano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32656"/>
            <a:ext cx="8820150" cy="5688633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Esperienza </a:t>
            </a:r>
            <a:r>
              <a:rPr lang="it-IT" altLang="it-IT" sz="2800" dirty="0" err="1">
                <a:latin typeface="Garamond" panose="02020404030301010803" pitchFamily="18" charset="0"/>
              </a:rPr>
              <a:t>pre</a:t>
            </a:r>
            <a:r>
              <a:rPr lang="it-IT" altLang="it-IT" sz="2800" dirty="0">
                <a:latin typeface="Garamond" panose="02020404030301010803" pitchFamily="18" charset="0"/>
              </a:rPr>
              <a:t>-unitaria del parlamentarismo  sabaudo (1848-1861)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Prima fase di parlamento liberale (1861-1900)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Età giolittiana e completamento del  parlamentarismo (1900-1919)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Crisi del parlamentarismo (1921-1924)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Interruzione del parlamentarismo e regime fascista (1925-1943)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Inizio del parlamentarismo repubblicano  (1948)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Sviluppo del Parlamento unitario in Italia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C7B6E1-0879-4E40-B3E2-FCF3FA0A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912"/>
            <a:ext cx="8820150" cy="57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112474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di parlamento del 1948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fontAlgn="base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3200" dirty="0">
              <a:latin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4EF48D-BEFA-F140-88F8-B5FA216C4C3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28775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it-IT" altLang="it-IT" sz="2400" b="1" i="1" dirty="0">
                <a:latin typeface="Arial" panose="020B0604020202020204" pitchFamily="34" charset="0"/>
              </a:rPr>
              <a:t>Bicameralismo ridondante</a:t>
            </a:r>
          </a:p>
          <a:p>
            <a:pPr>
              <a:buFontTx/>
              <a:buNone/>
            </a:pPr>
            <a:endParaRPr lang="it-IT" altLang="it-IT" sz="2400" i="1" dirty="0">
              <a:latin typeface="Arial" panose="020B0604020202020204" pitchFamily="34" charset="0"/>
            </a:endParaRPr>
          </a:p>
          <a:p>
            <a:r>
              <a:rPr lang="it-IT" altLang="it-IT" sz="2400" i="1" dirty="0">
                <a:latin typeface="Arial" panose="020B0604020202020204" pitchFamily="34" charset="0"/>
              </a:rPr>
              <a:t>Poteri equivalenti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Sistemi proporzionali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Articolazioni interne simmetriche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Armonizzazione nella durata delle legislature</a:t>
            </a:r>
          </a:p>
          <a:p>
            <a:endParaRPr lang="it-IT" altLang="it-IT" sz="2400" i="1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37C25-D212-B34D-A6A2-EEFF579EA382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1628775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it-IT" altLang="it-IT" sz="2400" b="1" i="1" dirty="0">
                <a:latin typeface="Arial" panose="020B0604020202020204" pitchFamily="34" charset="0"/>
              </a:rPr>
              <a:t>Controllo sull’esecutivo </a:t>
            </a:r>
          </a:p>
          <a:p>
            <a:pPr algn="ctr">
              <a:buFontTx/>
              <a:buNone/>
            </a:pPr>
            <a:endParaRPr lang="it-IT" altLang="it-IT" sz="2400" i="1" dirty="0">
              <a:latin typeface="Arial" panose="020B0604020202020204" pitchFamily="34" charset="0"/>
            </a:endParaRPr>
          </a:p>
          <a:p>
            <a:r>
              <a:rPr lang="it-IT" altLang="it-IT" sz="2400" i="1" dirty="0">
                <a:latin typeface="Arial" panose="020B0604020202020204" pitchFamily="34" charset="0"/>
              </a:rPr>
              <a:t>Voto di fiducia inaugurale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mozioni di fiducia in entrambe le camere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Vari strumenti di controllo senza sanzione</a:t>
            </a:r>
          </a:p>
          <a:p>
            <a:r>
              <a:rPr lang="it-IT" altLang="it-IT" sz="2400" i="1" dirty="0">
                <a:latin typeface="Arial" panose="020B0604020202020204" pitchFamily="34" charset="0"/>
              </a:rPr>
              <a:t>Scarso controllo dell’agenda legislativa da parte del governo</a:t>
            </a:r>
          </a:p>
          <a:p>
            <a:endParaRPr lang="it-IT" altLang="it-IT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Funzioni e prerogative del parlamento nella costituzione del 1948 (articoli </a:t>
            </a:r>
            <a:r>
              <a:rPr lang="it-IT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cost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. in parentesi)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57407A-2E54-8E48-A730-2E73A8299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4973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Potere legislativo esercitato dalle due camere (art. 70)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Discussione e deliberazione all’interno di commissioni permanenti (art.72)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Delega legislative al governo (art.76)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Ratifica dei decreti legge varati dall’esecutivo (77)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Dichiarazione di guerra (78)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Ratifica dei trattati internazionali (79)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Approvazione della legge di bilancio annuale (81)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Poteri di inchiesta (82)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Esame delle petizioni popolari (50)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Mozioni di fiducia e di sfiducia (94)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Elezione Presidente della Repubblica (Parlamento in seduta comune) (83)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Elezione di un terzo dei membri del Consiglio superiore della Magistratura (Parlamento in seduta comune) (104)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Elezione di un terzo dei membri della Corte Costituzionale (Parlamento in seduta comune) (135)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Messa in stato di accusa dei ministri (Parlamento in seduta comune) (96, modificato nel 1989)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Onorario dei parlamentari, da decidere per legge (69)</a:t>
            </a:r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Governo</a:t>
            </a:r>
            <a:endParaRPr lang="en-GB" sz="40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altLang="it-IT" sz="2800" i="1" dirty="0">
                <a:solidFill>
                  <a:srgbClr val="FFFF00"/>
                </a:solidFill>
                <a:latin typeface="Garamond" panose="02020404030301010803" pitchFamily="18" charset="0"/>
              </a:rPr>
              <a:t>Dal Cambiamento del Governo al governo del Cambiamento</a:t>
            </a:r>
            <a:endParaRPr lang="en-GB" sz="28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7C0EB5-A165-3B48-AF86-C01BCF509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A844F6-5D46-1E44-9CA9-2E65052B0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73867"/>
            <a:ext cx="8568630" cy="40280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funzione legislativa del parlamento italiano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843DC-EAB4-DD40-8C99-866A95F531D5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96753"/>
            <a:ext cx="8785671" cy="44483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>
                <a:latin typeface="Garamond" panose="02020404030301010803" pitchFamily="18" charset="0"/>
              </a:rPr>
              <a:t>Legge ordinaria </a:t>
            </a:r>
            <a:r>
              <a:rPr lang="it-IT" altLang="it-IT" sz="2400" dirty="0">
                <a:latin typeface="Garamond" panose="02020404030301010803" pitchFamily="18" charset="0"/>
              </a:rPr>
              <a:t>(ampia gamma procedurale, ma scarse possibilità di esito per iniziative popolari, delle Regioni o del CNEL)</a:t>
            </a:r>
          </a:p>
          <a:p>
            <a:r>
              <a:rPr lang="it-IT" altLang="it-IT" dirty="0">
                <a:latin typeface="Garamond" panose="02020404030301010803" pitchFamily="18" charset="0"/>
              </a:rPr>
              <a:t>Ratifica decreti leggi urgenti del governo</a:t>
            </a:r>
          </a:p>
          <a:p>
            <a:r>
              <a:rPr lang="it-IT" altLang="it-IT" i="1" dirty="0">
                <a:latin typeface="Garamond" panose="02020404030301010803" pitchFamily="18" charset="0"/>
              </a:rPr>
              <a:t>Leggi delega </a:t>
            </a:r>
            <a:r>
              <a:rPr lang="it-IT" altLang="it-IT" dirty="0">
                <a:latin typeface="Garamond" panose="02020404030301010803" pitchFamily="18" charset="0"/>
              </a:rPr>
              <a:t>(o deleghe contenute in articoli di leggi ordinarie) al governo</a:t>
            </a:r>
          </a:p>
        </p:txBody>
      </p:sp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05DFA3-4434-9C4A-9C61-6BDA0804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433388"/>
          </a:xfrm>
          <a:noFill/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processo legislativo ordinario. Schema</a:t>
            </a:r>
            <a:br>
              <a:rPr lang="en-GB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E1F0EAFD-AAE1-FB46-B93A-F818E056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62025"/>
            <a:ext cx="1825625" cy="377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i="1" dirty="0">
                <a:latin typeface="Arial" charset="0"/>
                <a:cs typeface="Arial" charset="0"/>
              </a:rPr>
              <a:t>Proposte legislative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28" name="AutoShape 4">
            <a:extLst>
              <a:ext uri="{FF2B5EF4-FFF2-40B4-BE49-F238E27FC236}">
                <a16:creationId xmlns:a16="http://schemas.microsoft.com/office/drawing/2014/main" id="{EF5628D4-14FF-E04E-A463-BD83146B7A0C}"/>
              </a:ext>
            </a:extLst>
          </p:cNvPr>
          <p:cNvSpPr>
            <a:spLocks/>
          </p:cNvSpPr>
          <p:nvPr/>
        </p:nvSpPr>
        <p:spPr bwMode="auto">
          <a:xfrm>
            <a:off x="1897063" y="836613"/>
            <a:ext cx="342900" cy="811212"/>
          </a:xfrm>
          <a:prstGeom prst="leftBrace">
            <a:avLst>
              <a:gd name="adj1" fmla="val 1971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9FE1F5BA-6A59-BD4E-A59C-2787D4A1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836613"/>
            <a:ext cx="3314700" cy="738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1400" i="1" dirty="0">
                <a:latin typeface="Arial" charset="0"/>
                <a:cs typeface="Arial" charset="0"/>
              </a:rPr>
              <a:t> Parlamentari, Governo</a:t>
            </a:r>
          </a:p>
          <a:p>
            <a:pPr eaLnBrk="1" hangingPunct="1">
              <a:defRPr/>
            </a:pPr>
            <a:r>
              <a:rPr lang="it-IT" sz="1400" i="1" dirty="0">
                <a:latin typeface="Arial" charset="0"/>
                <a:cs typeface="Arial" charset="0"/>
              </a:rPr>
              <a:t>Consigli regionali, CNEL</a:t>
            </a:r>
          </a:p>
          <a:p>
            <a:pPr eaLnBrk="1" hangingPunct="1">
              <a:defRPr/>
            </a:pPr>
            <a:r>
              <a:rPr lang="en-GB" sz="1400" i="1" dirty="0" err="1">
                <a:latin typeface="Arial" charset="0"/>
                <a:cs typeface="Arial" charset="0"/>
              </a:rPr>
              <a:t>Iniziativa</a:t>
            </a:r>
            <a:r>
              <a:rPr lang="en-GB" sz="1400" i="1" dirty="0">
                <a:latin typeface="Arial" charset="0"/>
                <a:cs typeface="Arial" charset="0"/>
              </a:rPr>
              <a:t> </a:t>
            </a:r>
            <a:r>
              <a:rPr lang="en-GB" sz="1400" i="1" dirty="0" err="1">
                <a:latin typeface="Arial" charset="0"/>
                <a:cs typeface="Arial" charset="0"/>
              </a:rPr>
              <a:t>Popolare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30" name="Line 6">
            <a:extLst>
              <a:ext uri="{FF2B5EF4-FFF2-40B4-BE49-F238E27FC236}">
                <a16:creationId xmlns:a16="http://schemas.microsoft.com/office/drawing/2014/main" id="{AF875C71-90F6-0246-9644-274CEA0B9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1268413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7D10D2DA-6363-734D-AFEC-D68E3388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219325"/>
            <a:ext cx="1187451" cy="849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Presidenza  camera </a:t>
            </a:r>
          </a:p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o senato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2" name="Rectangle 8">
            <a:extLst>
              <a:ext uri="{FF2B5EF4-FFF2-40B4-BE49-F238E27FC236}">
                <a16:creationId xmlns:a16="http://schemas.microsoft.com/office/drawing/2014/main" id="{5629D5E8-F5F3-C340-9043-722EA786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2820988"/>
            <a:ext cx="1441450" cy="679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Commissione </a:t>
            </a:r>
          </a:p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(</a:t>
            </a:r>
            <a:r>
              <a:rPr lang="it-IT" sz="1400" i="1">
                <a:latin typeface="Arial" charset="0"/>
                <a:cs typeface="Arial" charset="0"/>
              </a:rPr>
              <a:t>sede legislativa</a:t>
            </a:r>
            <a:r>
              <a:rPr lang="it-IT" sz="140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3" name="Rectangle 9">
            <a:extLst>
              <a:ext uri="{FF2B5EF4-FFF2-40B4-BE49-F238E27FC236}">
                <a16:creationId xmlns:a16="http://schemas.microsoft.com/office/drawing/2014/main" id="{87DFAB32-6D15-2A49-8888-0DD0AD91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2781300"/>
            <a:ext cx="2808287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Richiesta di rimessione in Aula</a:t>
            </a:r>
          </a:p>
        </p:txBody>
      </p:sp>
      <p:sp>
        <p:nvSpPr>
          <p:cNvPr id="129034" name="Rectangle 10">
            <a:extLst>
              <a:ext uri="{FF2B5EF4-FFF2-40B4-BE49-F238E27FC236}">
                <a16:creationId xmlns:a16="http://schemas.microsoft.com/office/drawing/2014/main" id="{6506F547-D3C8-EE40-AEC9-83A7D0B6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3" y="1762125"/>
            <a:ext cx="1368425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dirty="0">
                <a:latin typeface="Arial" charset="0"/>
                <a:cs typeface="Arial" charset="0"/>
              </a:rPr>
              <a:t>Commissione </a:t>
            </a:r>
          </a:p>
          <a:p>
            <a:pPr algn="ctr" eaLnBrk="1" hangingPunct="1">
              <a:defRPr/>
            </a:pPr>
            <a:r>
              <a:rPr lang="it-IT" sz="1400" dirty="0">
                <a:latin typeface="Arial" charset="0"/>
                <a:cs typeface="Arial" charset="0"/>
              </a:rPr>
              <a:t>(</a:t>
            </a:r>
            <a:r>
              <a:rPr lang="it-IT" sz="1400" i="1" dirty="0">
                <a:latin typeface="Arial" charset="0"/>
                <a:cs typeface="Arial" charset="0"/>
              </a:rPr>
              <a:t>sede referente</a:t>
            </a:r>
            <a:r>
              <a:rPr lang="it-IT" sz="1400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35" name="Rectangle 11">
            <a:extLst>
              <a:ext uri="{FF2B5EF4-FFF2-40B4-BE49-F238E27FC236}">
                <a16:creationId xmlns:a16="http://schemas.microsoft.com/office/drawing/2014/main" id="{73AF325F-E5C0-0949-964C-1E2E89E2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2347913"/>
            <a:ext cx="1296988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6" name="Rectangle 12">
            <a:extLst>
              <a:ext uri="{FF2B5EF4-FFF2-40B4-BE49-F238E27FC236}">
                <a16:creationId xmlns:a16="http://schemas.microsoft.com/office/drawing/2014/main" id="{BCC745FD-C537-AE48-AE6D-8889D0B1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278188"/>
            <a:ext cx="1370012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 dirty="0" err="1">
                <a:latin typeface="Arial" charset="0"/>
                <a:cs typeface="Arial" charset="0"/>
              </a:rPr>
              <a:t>Esito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  <a:r>
              <a:rPr lang="en-GB" sz="1400" dirty="0" err="1">
                <a:latin typeface="Arial" charset="0"/>
                <a:cs typeface="Arial" charset="0"/>
              </a:rPr>
              <a:t>positivo</a:t>
            </a:r>
            <a:endParaRPr lang="en-GB" sz="1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37" name="Line 13">
            <a:extLst>
              <a:ext uri="{FF2B5EF4-FFF2-40B4-BE49-F238E27FC236}">
                <a16:creationId xmlns:a16="http://schemas.microsoft.com/office/drawing/2014/main" id="{F791E235-8ED6-7F4C-8C13-E4210C513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3188" y="1844675"/>
            <a:ext cx="271462" cy="260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38" name="Rectangle 14">
            <a:extLst>
              <a:ext uri="{FF2B5EF4-FFF2-40B4-BE49-F238E27FC236}">
                <a16:creationId xmlns:a16="http://schemas.microsoft.com/office/drawing/2014/main" id="{32D57E94-7F99-754D-966B-A03AD9C7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1773238"/>
            <a:ext cx="1370012" cy="358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Esito positivo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39" name="Line 15">
            <a:extLst>
              <a:ext uri="{FF2B5EF4-FFF2-40B4-BE49-F238E27FC236}">
                <a16:creationId xmlns:a16="http://schemas.microsoft.com/office/drawing/2014/main" id="{E10C5F59-ABB4-1041-B3A2-921FDDDA8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638" y="2133600"/>
            <a:ext cx="517525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0" name="Rectangle 16">
            <a:extLst>
              <a:ext uri="{FF2B5EF4-FFF2-40B4-BE49-F238E27FC236}">
                <a16:creationId xmlns:a16="http://schemas.microsoft.com/office/drawing/2014/main" id="{5A5C4269-7063-E846-B795-291AB59B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773238"/>
            <a:ext cx="571500" cy="328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 dirty="0" err="1">
                <a:latin typeface="Arial" charset="0"/>
                <a:cs typeface="Arial" charset="0"/>
              </a:rPr>
              <a:t>Aula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41" name="Line 17">
            <a:extLst>
              <a:ext uri="{FF2B5EF4-FFF2-40B4-BE49-F238E27FC236}">
                <a16:creationId xmlns:a16="http://schemas.microsoft.com/office/drawing/2014/main" id="{74742B9E-7D0C-8144-BA93-42F409E1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2132013"/>
            <a:ext cx="342900" cy="342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2" name="Line 18">
            <a:extLst>
              <a:ext uri="{FF2B5EF4-FFF2-40B4-BE49-F238E27FC236}">
                <a16:creationId xmlns:a16="http://schemas.microsoft.com/office/drawing/2014/main" id="{9419070C-42C5-CD46-9B59-9D82E3DB2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709863"/>
            <a:ext cx="215900" cy="503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3" name="Rectangle 19">
            <a:extLst>
              <a:ext uri="{FF2B5EF4-FFF2-40B4-BE49-F238E27FC236}">
                <a16:creationId xmlns:a16="http://schemas.microsoft.com/office/drawing/2014/main" id="{9E5AB643-092F-0F46-B812-458E371D0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203450"/>
            <a:ext cx="1295400" cy="360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44" name="Rectangle 20">
            <a:extLst>
              <a:ext uri="{FF2B5EF4-FFF2-40B4-BE49-F238E27FC236}">
                <a16:creationId xmlns:a16="http://schemas.microsoft.com/office/drawing/2014/main" id="{EE8610F6-4570-8344-85E0-357B6941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1700213"/>
            <a:ext cx="1296987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Esito positivo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45" name="Line 21">
            <a:extLst>
              <a:ext uri="{FF2B5EF4-FFF2-40B4-BE49-F238E27FC236}">
                <a16:creationId xmlns:a16="http://schemas.microsoft.com/office/drawing/2014/main" id="{A9A3A4D1-6769-734A-918F-EA8ABA14B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1844675"/>
            <a:ext cx="49847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6" name="Line 22">
            <a:extLst>
              <a:ext uri="{FF2B5EF4-FFF2-40B4-BE49-F238E27FC236}">
                <a16:creationId xmlns:a16="http://schemas.microsoft.com/office/drawing/2014/main" id="{2374FC63-C8E1-D647-A51A-5B230E478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133600"/>
            <a:ext cx="71438" cy="642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7" name="Line 23">
            <a:extLst>
              <a:ext uri="{FF2B5EF4-FFF2-40B4-BE49-F238E27FC236}">
                <a16:creationId xmlns:a16="http://schemas.microsoft.com/office/drawing/2014/main" id="{CD9A16F9-1189-3D42-9578-7B775BCA31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2562225"/>
            <a:ext cx="288925" cy="361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8" name="Line 24">
            <a:extLst>
              <a:ext uri="{FF2B5EF4-FFF2-40B4-BE49-F238E27FC236}">
                <a16:creationId xmlns:a16="http://schemas.microsoft.com/office/drawing/2014/main" id="{D529075F-FD07-E140-9621-A400F082C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9075" y="2997200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49" name="Line 25">
            <a:extLst>
              <a:ext uri="{FF2B5EF4-FFF2-40B4-BE49-F238E27FC236}">
                <a16:creationId xmlns:a16="http://schemas.microsoft.com/office/drawing/2014/main" id="{86560E2B-9E3F-E44F-9426-98A517378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3355975"/>
            <a:ext cx="11525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0" name="Text Box 26">
            <a:extLst>
              <a:ext uri="{FF2B5EF4-FFF2-40B4-BE49-F238E27FC236}">
                <a16:creationId xmlns:a16="http://schemas.microsoft.com/office/drawing/2014/main" id="{BDF78784-29D9-B346-B6A6-D57AE5A7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2060575"/>
            <a:ext cx="1584325" cy="503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400" i="1">
                <a:latin typeface="Arial" charset="0"/>
                <a:cs typeface="Arial" charset="0"/>
              </a:rPr>
              <a:t>Trasmissione </a:t>
            </a:r>
          </a:p>
          <a:p>
            <a:pPr algn="ctr" eaLnBrk="1" hangingPunct="1">
              <a:defRPr/>
            </a:pPr>
            <a:r>
              <a:rPr lang="en-US" sz="1400" i="1">
                <a:latin typeface="Arial" charset="0"/>
                <a:cs typeface="Arial" charset="0"/>
              </a:rPr>
              <a:t>all’altra camera</a:t>
            </a:r>
            <a:endParaRPr lang="en-GB" sz="1400" i="1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1" name="Rectangle 27">
            <a:extLst>
              <a:ext uri="{FF2B5EF4-FFF2-40B4-BE49-F238E27FC236}">
                <a16:creationId xmlns:a16="http://schemas.microsoft.com/office/drawing/2014/main" id="{6133426E-1CE1-7143-9B54-7392668D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3621088"/>
            <a:ext cx="1358900" cy="282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2" name="Line 28">
            <a:extLst>
              <a:ext uri="{FF2B5EF4-FFF2-40B4-BE49-F238E27FC236}">
                <a16:creationId xmlns:a16="http://schemas.microsoft.com/office/drawing/2014/main" id="{AFE9A39E-A520-F843-8854-0C52B1E2FE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3063" y="3814763"/>
            <a:ext cx="790575" cy="3429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3" name="Line 29">
            <a:extLst>
              <a:ext uri="{FF2B5EF4-FFF2-40B4-BE49-F238E27FC236}">
                <a16:creationId xmlns:a16="http://schemas.microsoft.com/office/drawing/2014/main" id="{405DB032-E523-A147-AE03-F68F24C5C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4125913"/>
            <a:ext cx="863600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4" name="Text Box 30">
            <a:extLst>
              <a:ext uri="{FF2B5EF4-FFF2-40B4-BE49-F238E27FC236}">
                <a16:creationId xmlns:a16="http://schemas.microsoft.com/office/drawing/2014/main" id="{F3D25D12-F6CD-7B4A-BFF8-1E32E927C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979863"/>
            <a:ext cx="1439863" cy="601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i="1">
                <a:latin typeface="Arial" charset="0"/>
                <a:cs typeface="Arial" charset="0"/>
              </a:rPr>
              <a:t>Navetta </a:t>
            </a:r>
          </a:p>
          <a:p>
            <a:pPr algn="ctr" eaLnBrk="1" hangingPunct="1">
              <a:defRPr/>
            </a:pPr>
            <a:r>
              <a:rPr lang="it-IT" sz="1400" i="1">
                <a:latin typeface="Arial" charset="0"/>
                <a:cs typeface="Arial" charset="0"/>
              </a:rPr>
              <a:t>parlamentare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5" name="Rectangle 31">
            <a:extLst>
              <a:ext uri="{FF2B5EF4-FFF2-40B4-BE49-F238E27FC236}">
                <a16:creationId xmlns:a16="http://schemas.microsoft.com/office/drawing/2014/main" id="{4E43D0B8-7D61-A642-903B-6A355FA4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08500"/>
            <a:ext cx="2592387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Esito positivo (testo identico)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6" name="Rectangle 32">
            <a:extLst>
              <a:ext uri="{FF2B5EF4-FFF2-40B4-BE49-F238E27FC236}">
                <a16:creationId xmlns:a16="http://schemas.microsoft.com/office/drawing/2014/main" id="{8CE5EBE9-EE4D-E547-ACFD-CAEFDB29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113213"/>
            <a:ext cx="1116012" cy="468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7" name="Text Box 33">
            <a:extLst>
              <a:ext uri="{FF2B5EF4-FFF2-40B4-BE49-F238E27FC236}">
                <a16:creationId xmlns:a16="http://schemas.microsoft.com/office/drawing/2014/main" id="{7CD355FE-682A-1C4F-91EC-2A9496DD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5399088"/>
            <a:ext cx="3019425" cy="333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 i="1">
                <a:latin typeface="Arial" charset="0"/>
                <a:cs typeface="Arial" charset="0"/>
              </a:rPr>
              <a:t>Presidente della Repubblica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58" name="Line 34">
            <a:extLst>
              <a:ext uri="{FF2B5EF4-FFF2-40B4-BE49-F238E27FC236}">
                <a16:creationId xmlns:a16="http://schemas.microsoft.com/office/drawing/2014/main" id="{B3EB1439-A436-E348-9181-CF09DA3C6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3113" y="5013325"/>
            <a:ext cx="347662" cy="503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59" name="Rectangle 35">
            <a:extLst>
              <a:ext uri="{FF2B5EF4-FFF2-40B4-BE49-F238E27FC236}">
                <a16:creationId xmlns:a16="http://schemas.microsoft.com/office/drawing/2014/main" id="{E162405B-5567-B14C-803E-058E0F919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8863"/>
            <a:ext cx="2879725" cy="504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Rinvio alla camera </a:t>
            </a:r>
          </a:p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per nuova analisi</a:t>
            </a:r>
          </a:p>
        </p:txBody>
      </p:sp>
      <p:sp>
        <p:nvSpPr>
          <p:cNvPr id="129060" name="Line 36">
            <a:extLst>
              <a:ext uri="{FF2B5EF4-FFF2-40B4-BE49-F238E27FC236}">
                <a16:creationId xmlns:a16="http://schemas.microsoft.com/office/drawing/2014/main" id="{F5C6E486-6AAD-1A4C-A38C-5093C1E17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075" y="5589588"/>
            <a:ext cx="647700" cy="503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1" name="Text Box 37">
            <a:extLst>
              <a:ext uri="{FF2B5EF4-FFF2-40B4-BE49-F238E27FC236}">
                <a16:creationId xmlns:a16="http://schemas.microsoft.com/office/drawing/2014/main" id="{074177CB-4E19-FB43-AC85-908F94656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805488"/>
            <a:ext cx="1504950" cy="479425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panose="020B0604020202020204" pitchFamily="34" charset="0"/>
              </a:rPr>
              <a:t>Promulgazione</a:t>
            </a:r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29062" name="Rectangle 38">
            <a:extLst>
              <a:ext uri="{FF2B5EF4-FFF2-40B4-BE49-F238E27FC236}">
                <a16:creationId xmlns:a16="http://schemas.microsoft.com/office/drawing/2014/main" id="{A6EE10FB-4CCD-724A-97E2-9980CCA0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916488"/>
            <a:ext cx="1116012" cy="5286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400">
                <a:latin typeface="Arial" charset="0"/>
                <a:cs typeface="Arial" charset="0"/>
              </a:rPr>
              <a:t>Nessun esito</a:t>
            </a: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63" name="Line 39">
            <a:extLst>
              <a:ext uri="{FF2B5EF4-FFF2-40B4-BE49-F238E27FC236}">
                <a16:creationId xmlns:a16="http://schemas.microsoft.com/office/drawing/2014/main" id="{8F93DF1F-BC54-764F-BCD1-54EC3FD03B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5060950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4" name="Rectangle 40">
            <a:extLst>
              <a:ext uri="{FF2B5EF4-FFF2-40B4-BE49-F238E27FC236}">
                <a16:creationId xmlns:a16="http://schemas.microsoft.com/office/drawing/2014/main" id="{A2C81253-503D-1446-8105-A9B12E17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89588"/>
            <a:ext cx="1346200" cy="538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1400">
                <a:latin typeface="Arial" charset="0"/>
                <a:cs typeface="Arial" charset="0"/>
              </a:rPr>
              <a:t>Nuova approvazione</a:t>
            </a:r>
          </a:p>
        </p:txBody>
      </p:sp>
      <p:sp>
        <p:nvSpPr>
          <p:cNvPr id="129065" name="Line 41">
            <a:extLst>
              <a:ext uri="{FF2B5EF4-FFF2-40B4-BE49-F238E27FC236}">
                <a16:creationId xmlns:a16="http://schemas.microsoft.com/office/drawing/2014/main" id="{166E6EC8-8B8B-0E47-A07C-EE55F403E5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4349750"/>
            <a:ext cx="854075" cy="352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6" name="Rectangle 42">
            <a:extLst>
              <a:ext uri="{FF2B5EF4-FFF2-40B4-BE49-F238E27FC236}">
                <a16:creationId xmlns:a16="http://schemas.microsoft.com/office/drawing/2014/main" id="{DA19CB7A-0344-4A40-AB9F-9BAE0167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029075"/>
            <a:ext cx="2447925" cy="288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400" dirty="0" err="1">
                <a:latin typeface="Arial" charset="0"/>
                <a:cs typeface="Arial" charset="0"/>
              </a:rPr>
              <a:t>Esito</a:t>
            </a:r>
            <a:r>
              <a:rPr lang="en-GB" sz="1400" dirty="0">
                <a:latin typeface="Arial" charset="0"/>
                <a:cs typeface="Arial" charset="0"/>
              </a:rPr>
              <a:t> positive con </a:t>
            </a:r>
            <a:r>
              <a:rPr lang="en-GB" sz="1400" dirty="0" err="1">
                <a:latin typeface="Arial" charset="0"/>
                <a:cs typeface="Arial" charset="0"/>
              </a:rPr>
              <a:t>modifiche</a:t>
            </a:r>
            <a:endParaRPr lang="it-IT" sz="1400" dirty="0">
              <a:latin typeface="Arial" charset="0"/>
              <a:cs typeface="Arial" charset="0"/>
            </a:endParaRPr>
          </a:p>
        </p:txBody>
      </p:sp>
      <p:sp>
        <p:nvSpPr>
          <p:cNvPr id="129067" name="Text Box 43">
            <a:extLst>
              <a:ext uri="{FF2B5EF4-FFF2-40B4-BE49-F238E27FC236}">
                <a16:creationId xmlns:a16="http://schemas.microsoft.com/office/drawing/2014/main" id="{B89F8271-D105-DF47-9BA5-572C5B02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3802063"/>
            <a:ext cx="1944687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it-IT" sz="1400">
                <a:latin typeface="Arial" charset="0"/>
                <a:cs typeface="Arial" charset="0"/>
              </a:rPr>
              <a:t>Procedura in sede referente o legislativa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GB" sz="1400">
                <a:latin typeface="Arial" charset="0"/>
                <a:cs typeface="Arial" charset="0"/>
              </a:rPr>
              <a:t>(come sopra)</a:t>
            </a:r>
          </a:p>
          <a:p>
            <a:pPr eaLnBrk="1" hangingPunct="1">
              <a:defRPr/>
            </a:pPr>
            <a:endParaRPr lang="it-IT" sz="1400">
              <a:latin typeface="Arial" charset="0"/>
              <a:cs typeface="Arial" charset="0"/>
            </a:endParaRPr>
          </a:p>
        </p:txBody>
      </p:sp>
      <p:sp>
        <p:nvSpPr>
          <p:cNvPr id="129068" name="Line 44">
            <a:extLst>
              <a:ext uri="{FF2B5EF4-FFF2-40B4-BE49-F238E27FC236}">
                <a16:creationId xmlns:a16="http://schemas.microsoft.com/office/drawing/2014/main" id="{BDC87053-E271-4F4F-8693-8970F3416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173538"/>
            <a:ext cx="719138" cy="238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69" name="Line 45">
            <a:extLst>
              <a:ext uri="{FF2B5EF4-FFF2-40B4-BE49-F238E27FC236}">
                <a16:creationId xmlns:a16="http://schemas.microsoft.com/office/drawing/2014/main" id="{BC461A06-9E11-6B48-A9EE-7AAB192B8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1916113"/>
            <a:ext cx="215900" cy="5762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0" name="Line 46">
            <a:extLst>
              <a:ext uri="{FF2B5EF4-FFF2-40B4-BE49-F238E27FC236}">
                <a16:creationId xmlns:a16="http://schemas.microsoft.com/office/drawing/2014/main" id="{F78734FF-7AB4-7649-8015-0F4164362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1963" y="1916113"/>
            <a:ext cx="228600" cy="269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1" name="Line 47">
            <a:extLst>
              <a:ext uri="{FF2B5EF4-FFF2-40B4-BE49-F238E27FC236}">
                <a16:creationId xmlns:a16="http://schemas.microsoft.com/office/drawing/2014/main" id="{843FBC4C-A4B6-B747-BC27-CF070EB0E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844675"/>
            <a:ext cx="503237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2" name="Line 48">
            <a:extLst>
              <a:ext uri="{FF2B5EF4-FFF2-40B4-BE49-F238E27FC236}">
                <a16:creationId xmlns:a16="http://schemas.microsoft.com/office/drawing/2014/main" id="{E78A11AD-A2C7-8544-82A9-3978CB7CFA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420938"/>
            <a:ext cx="2376487" cy="10810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3" name="Line 49">
            <a:extLst>
              <a:ext uri="{FF2B5EF4-FFF2-40B4-BE49-F238E27FC236}">
                <a16:creationId xmlns:a16="http://schemas.microsoft.com/office/drawing/2014/main" id="{F775CF52-382E-484A-BAB2-4856E76B7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2613025"/>
            <a:ext cx="0" cy="1152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4" name="Line 50">
            <a:extLst>
              <a:ext uri="{FF2B5EF4-FFF2-40B4-BE49-F238E27FC236}">
                <a16:creationId xmlns:a16="http://schemas.microsoft.com/office/drawing/2014/main" id="{5C33997C-8CC7-8642-A5B0-76FB27493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414838"/>
            <a:ext cx="792162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5" name="Line 51">
            <a:extLst>
              <a:ext uri="{FF2B5EF4-FFF2-40B4-BE49-F238E27FC236}">
                <a16:creationId xmlns:a16="http://schemas.microsoft.com/office/drawing/2014/main" id="{0C590F3E-8704-5643-B101-F63B88D8D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797425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6" name="Line 52">
            <a:extLst>
              <a:ext uri="{FF2B5EF4-FFF2-40B4-BE49-F238E27FC236}">
                <a16:creationId xmlns:a16="http://schemas.microsoft.com/office/drawing/2014/main" id="{E521D1CD-E944-8C4D-A64B-7839F309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51562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7" name="Line 53">
            <a:extLst>
              <a:ext uri="{FF2B5EF4-FFF2-40B4-BE49-F238E27FC236}">
                <a16:creationId xmlns:a16="http://schemas.microsoft.com/office/drawing/2014/main" id="{D38C516A-56B4-DA4B-BFE2-F083948EA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488" y="6021388"/>
            <a:ext cx="576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078" name="Line 54">
            <a:extLst>
              <a:ext uri="{FF2B5EF4-FFF2-40B4-BE49-F238E27FC236}">
                <a16:creationId xmlns:a16="http://schemas.microsoft.com/office/drawing/2014/main" id="{61ED6085-BB2B-1545-B539-3CAC667660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4268788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92" name="Segnaposto numero diapositiva 58">
            <a:extLst>
              <a:ext uri="{FF2B5EF4-FFF2-40B4-BE49-F238E27FC236}">
                <a16:creationId xmlns:a16="http://schemas.microsoft.com/office/drawing/2014/main" id="{4BCB9206-23E4-FC4C-8B83-3F2B7CE4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795E1-AFBF-8C49-8CA2-6CFEAD6105FB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 animBg="1"/>
      <p:bldP spid="129029" grpId="0" animBg="1"/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8" grpId="0" animBg="1"/>
      <p:bldP spid="129040" grpId="0" animBg="1"/>
      <p:bldP spid="129043" grpId="0" animBg="1"/>
      <p:bldP spid="129044" grpId="0" animBg="1"/>
      <p:bldP spid="129050" grpId="0" animBg="1"/>
      <p:bldP spid="129051" grpId="0" animBg="1"/>
      <p:bldP spid="129054" grpId="0" animBg="1"/>
      <p:bldP spid="129055" grpId="0" animBg="1"/>
      <p:bldP spid="129056" grpId="0" animBg="1"/>
      <p:bldP spid="129057" grpId="0" animBg="1"/>
      <p:bldP spid="129059" grpId="0" animBg="1"/>
      <p:bldP spid="129061" grpId="0" animBg="1"/>
      <p:bldP spid="129062" grpId="0" animBg="1"/>
      <p:bldP spid="129064" grpId="0" animBg="1"/>
      <p:bldP spid="129066" grpId="0" animBg="1"/>
      <p:bldP spid="1290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"/>
            <a:ext cx="8424862" cy="620688"/>
          </a:xfrm>
        </p:spPr>
        <p:txBody>
          <a:bodyPr/>
          <a:lstStyle/>
          <a:p>
            <a:pPr algn="ctr"/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Riformare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bicameralismo</a:t>
            </a:r>
            <a:b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Una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vecchia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idea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sempre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nuova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36B05761-4969-434B-9173-7DD224DFFF59}"/>
              </a:ext>
            </a:extLst>
          </p:cNvPr>
          <p:cNvSpPr txBox="1">
            <a:spLocks/>
          </p:cNvSpPr>
          <p:nvPr/>
        </p:nvSpPr>
        <p:spPr>
          <a:xfrm>
            <a:off x="0" y="620689"/>
            <a:ext cx="9168138" cy="63373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altLang="it-IT" sz="2000" dirty="0">
                <a:latin typeface="Garamond"/>
              </a:rPr>
              <a:t>Di </a:t>
            </a:r>
            <a:r>
              <a:rPr lang="en-GB" altLang="it-IT" sz="2000" dirty="0" err="1">
                <a:latin typeface="Garamond"/>
              </a:rPr>
              <a:t>riforma</a:t>
            </a:r>
            <a:r>
              <a:rPr lang="en-GB" altLang="it-IT" sz="2000" dirty="0">
                <a:latin typeface="Garamond"/>
              </a:rPr>
              <a:t> (o </a:t>
            </a:r>
            <a:r>
              <a:rPr lang="en-GB" altLang="it-IT" sz="2000" dirty="0" err="1">
                <a:latin typeface="Garamond"/>
              </a:rPr>
              <a:t>razionalizzazione</a:t>
            </a:r>
            <a:r>
              <a:rPr lang="en-GB" altLang="it-IT" sz="2000" dirty="0">
                <a:latin typeface="Garamond"/>
              </a:rPr>
              <a:t>) del </a:t>
            </a:r>
            <a:r>
              <a:rPr lang="en-GB" altLang="it-IT" sz="2000" dirty="0" err="1">
                <a:latin typeface="Garamond"/>
              </a:rPr>
              <a:t>parlamentarismo</a:t>
            </a:r>
            <a:r>
              <a:rPr lang="en-GB" altLang="it-IT" sz="2000" dirty="0">
                <a:latin typeface="Garamond"/>
              </a:rPr>
              <a:t>  </a:t>
            </a:r>
            <a:r>
              <a:rPr lang="en-GB" altLang="it-IT" sz="2000" dirty="0" err="1">
                <a:latin typeface="Garamond"/>
              </a:rPr>
              <a:t>si</a:t>
            </a:r>
            <a:r>
              <a:rPr lang="en-GB" altLang="it-IT" sz="2000" dirty="0">
                <a:latin typeface="Garamond"/>
              </a:rPr>
              <a:t> è </a:t>
            </a:r>
            <a:r>
              <a:rPr lang="en-GB" altLang="it-IT" sz="2000" dirty="0" err="1">
                <a:latin typeface="Garamond"/>
              </a:rPr>
              <a:t>parlato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almeno</a:t>
            </a:r>
            <a:r>
              <a:rPr lang="en-GB" altLang="it-IT" sz="2000" dirty="0">
                <a:latin typeface="Garamond"/>
              </a:rPr>
              <a:t> dal 1983: </a:t>
            </a:r>
            <a:r>
              <a:rPr lang="en-GB" altLang="it-IT" sz="2000" dirty="0" err="1">
                <a:latin typeface="Garamond"/>
              </a:rPr>
              <a:t>tre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bicamerali</a:t>
            </a:r>
            <a:r>
              <a:rPr lang="en-GB" altLang="it-IT" sz="2000" dirty="0">
                <a:latin typeface="Garamond"/>
              </a:rPr>
              <a:t> (1983, 1993 e 1997) </a:t>
            </a:r>
            <a:r>
              <a:rPr lang="en-GB" altLang="it-IT" sz="2000" dirty="0" err="1">
                <a:latin typeface="Garamond"/>
              </a:rPr>
              <a:t>lavorarono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su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altrettanti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progetti</a:t>
            </a:r>
            <a:r>
              <a:rPr lang="en-GB" altLang="it-IT" sz="2000" dirty="0">
                <a:latin typeface="Garamond"/>
              </a:rPr>
              <a:t> (senza </a:t>
            </a:r>
            <a:r>
              <a:rPr lang="en-GB" altLang="it-IT" sz="2000" dirty="0" err="1">
                <a:latin typeface="Garamond"/>
              </a:rPr>
              <a:t>contare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singoli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DdL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costituzionali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presentati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dai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parlamentari</a:t>
            </a:r>
            <a:r>
              <a:rPr lang="en-GB" altLang="it-IT" sz="2000" dirty="0">
                <a:latin typeface="Garamond"/>
              </a:rPr>
              <a:t>).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GB" altLang="it-IT" sz="2000">
              <a:latin typeface="Garamond" panose="02020404030301010803" pitchFamily="18" charset="0"/>
            </a:endParaRPr>
          </a:p>
          <a:p>
            <a:pPr algn="just"/>
            <a:r>
              <a:rPr lang="en-GB" altLang="it-IT" sz="2000" dirty="0" err="1">
                <a:latin typeface="Garamond"/>
              </a:rPr>
              <a:t>Elemento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ricorrente</a:t>
            </a:r>
            <a:r>
              <a:rPr lang="en-GB" altLang="it-IT" sz="2000" dirty="0">
                <a:latin typeface="Garamond"/>
              </a:rPr>
              <a:t>: la </a:t>
            </a:r>
            <a:r>
              <a:rPr lang="en-GB" altLang="it-IT" sz="2000" dirty="0" err="1">
                <a:latin typeface="Garamond"/>
              </a:rPr>
              <a:t>scelta</a:t>
            </a:r>
            <a:r>
              <a:rPr lang="en-GB" altLang="it-IT" sz="2000" dirty="0">
                <a:latin typeface="Garamond"/>
              </a:rPr>
              <a:t> di </a:t>
            </a:r>
            <a:r>
              <a:rPr lang="en-GB" altLang="it-IT" sz="2000" dirty="0" err="1">
                <a:latin typeface="Garamond"/>
              </a:rPr>
              <a:t>confermare</a:t>
            </a:r>
            <a:r>
              <a:rPr lang="en-GB" altLang="it-IT" sz="2000" dirty="0">
                <a:latin typeface="Garamond"/>
              </a:rPr>
              <a:t> la fiducia </a:t>
            </a:r>
            <a:r>
              <a:rPr lang="en-GB" altLang="it-IT" sz="2000" dirty="0" err="1">
                <a:latin typeface="Garamond"/>
              </a:rPr>
              <a:t>parlamentare</a:t>
            </a:r>
            <a:r>
              <a:rPr lang="en-GB" altLang="it-IT" sz="2000" dirty="0">
                <a:latin typeface="Garamond"/>
              </a:rPr>
              <a:t> (</a:t>
            </a:r>
            <a:r>
              <a:rPr lang="en-GB" altLang="it-IT" sz="2000" dirty="0" err="1">
                <a:latin typeface="Garamond"/>
              </a:rPr>
              <a:t>anche</a:t>
            </a:r>
            <a:r>
              <a:rPr lang="en-GB" altLang="it-IT" sz="2000" dirty="0">
                <a:latin typeface="Garamond"/>
              </a:rPr>
              <a:t> se un </a:t>
            </a:r>
            <a:r>
              <a:rPr lang="en-GB" altLang="it-IT" sz="2000" i="1" dirty="0" err="1">
                <a:latin typeface="Garamond"/>
              </a:rPr>
              <a:t>premierato</a:t>
            </a:r>
            <a:r>
              <a:rPr lang="en-GB" altLang="it-IT" sz="2000" dirty="0">
                <a:latin typeface="Garamond"/>
              </a:rPr>
              <a:t> con </a:t>
            </a:r>
            <a:r>
              <a:rPr lang="en-GB" altLang="it-IT" sz="2000" dirty="0" err="1">
                <a:latin typeface="Garamond"/>
              </a:rPr>
              <a:t>elezione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diretta</a:t>
            </a:r>
            <a:r>
              <a:rPr lang="en-GB" altLang="it-IT" sz="2000" dirty="0">
                <a:latin typeface="Garamond"/>
              </a:rPr>
              <a:t> del capo del </a:t>
            </a:r>
            <a:r>
              <a:rPr lang="en-GB" altLang="it-IT" sz="2000" dirty="0" err="1">
                <a:latin typeface="Garamond"/>
              </a:rPr>
              <a:t>governo</a:t>
            </a:r>
            <a:r>
              <a:rPr lang="en-GB" altLang="it-IT" sz="2000" dirty="0">
                <a:latin typeface="Garamond"/>
              </a:rPr>
              <a:t> è </a:t>
            </a:r>
            <a:r>
              <a:rPr lang="en-GB" altLang="it-IT" sz="2000" dirty="0" err="1">
                <a:latin typeface="Garamond"/>
              </a:rPr>
              <a:t>stato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anche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considerato</a:t>
            </a:r>
            <a:r>
              <a:rPr lang="en-GB" altLang="it-IT" sz="2000" dirty="0">
                <a:latin typeface="Garamond"/>
              </a:rPr>
              <a:t>): </a:t>
            </a:r>
            <a:r>
              <a:rPr lang="en-GB" altLang="it-IT" sz="2000" dirty="0" err="1">
                <a:latin typeface="Garamond"/>
              </a:rPr>
              <a:t>l’opzione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presidenziale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rimane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minoritaria</a:t>
            </a:r>
            <a:endParaRPr lang="en-GB" altLang="it-IT" sz="2000" dirty="0">
              <a:latin typeface="Garamond"/>
            </a:endParaRPr>
          </a:p>
          <a:p>
            <a:pPr marL="0" indent="0" algn="just">
              <a:buNone/>
            </a:pPr>
            <a:endParaRPr lang="en-GB" altLang="it-IT" sz="2000" dirty="0">
              <a:latin typeface="Garamond"/>
            </a:endParaRPr>
          </a:p>
          <a:p>
            <a:pPr algn="just"/>
            <a:r>
              <a:rPr lang="en-GB" altLang="it-IT" sz="2000" dirty="0">
                <a:latin typeface="Garamond"/>
              </a:rPr>
              <a:t>Dopo il 2013 </a:t>
            </a:r>
            <a:r>
              <a:rPr lang="en-GB" altLang="it-IT" sz="2000" dirty="0" err="1">
                <a:latin typeface="Garamond"/>
              </a:rPr>
              <a:t>palese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insostenibilità</a:t>
            </a:r>
            <a:r>
              <a:rPr lang="en-GB" altLang="it-IT" sz="2000" dirty="0">
                <a:latin typeface="Garamond"/>
              </a:rPr>
              <a:t> del </a:t>
            </a:r>
            <a:r>
              <a:rPr lang="en-GB" altLang="it-IT" sz="2000" dirty="0" err="1">
                <a:latin typeface="Garamond"/>
              </a:rPr>
              <a:t>sistema</a:t>
            </a:r>
            <a:r>
              <a:rPr lang="en-GB" altLang="it-IT" sz="2000" dirty="0">
                <a:latin typeface="Garamond"/>
              </a:rPr>
              <a:t>: Renzi prima </a:t>
            </a:r>
            <a:r>
              <a:rPr lang="en-GB" altLang="it-IT" sz="2000" dirty="0" err="1">
                <a:latin typeface="Garamond"/>
              </a:rPr>
              <a:t>stringe</a:t>
            </a:r>
            <a:r>
              <a:rPr lang="en-GB" altLang="it-IT" sz="2000" dirty="0">
                <a:latin typeface="Garamond"/>
              </a:rPr>
              <a:t> un </a:t>
            </a:r>
            <a:r>
              <a:rPr lang="en-GB" altLang="it-IT" sz="2000" dirty="0" err="1">
                <a:latin typeface="Garamond"/>
              </a:rPr>
              <a:t>patto</a:t>
            </a:r>
            <a:r>
              <a:rPr lang="en-GB" altLang="it-IT" sz="2000" dirty="0">
                <a:latin typeface="Garamond"/>
              </a:rPr>
              <a:t> con il CD poi </a:t>
            </a:r>
            <a:r>
              <a:rPr lang="en-GB" altLang="it-IT" sz="2000" dirty="0" err="1">
                <a:latin typeface="Garamond"/>
              </a:rPr>
              <a:t>lega</a:t>
            </a:r>
            <a:r>
              <a:rPr lang="en-GB" altLang="it-IT" sz="2000" dirty="0">
                <a:latin typeface="Garamond"/>
              </a:rPr>
              <a:t> la </a:t>
            </a:r>
            <a:r>
              <a:rPr lang="en-GB" altLang="it-IT" sz="2000" dirty="0" err="1">
                <a:latin typeface="Garamond"/>
              </a:rPr>
              <a:t>discussione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costituzionale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alla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proposta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dell’Italicum</a:t>
            </a:r>
            <a:r>
              <a:rPr lang="en-GB" altLang="it-IT" sz="2000" dirty="0">
                <a:latin typeface="Garamond"/>
              </a:rPr>
              <a:t>- Il </a:t>
            </a:r>
            <a:r>
              <a:rPr lang="en-GB" altLang="it-IT" sz="2000" i="1" dirty="0">
                <a:latin typeface="Garamond"/>
              </a:rPr>
              <a:t>momentum </a:t>
            </a:r>
            <a:r>
              <a:rPr lang="en-GB" altLang="it-IT" sz="2000" dirty="0">
                <a:latin typeface="Garamond"/>
              </a:rPr>
              <a:t>è </a:t>
            </a:r>
            <a:r>
              <a:rPr lang="en-GB" altLang="it-IT" sz="2000" dirty="0" err="1">
                <a:latin typeface="Garamond"/>
              </a:rPr>
              <a:t>sfruttato</a:t>
            </a:r>
            <a:r>
              <a:rPr lang="en-GB" altLang="it-IT" sz="2000" dirty="0">
                <a:latin typeface="Garamond"/>
              </a:rPr>
              <a:t> da Renzi dopo il “</a:t>
            </a:r>
            <a:r>
              <a:rPr lang="en-GB" altLang="it-IT" sz="2000" dirty="0" err="1">
                <a:latin typeface="Garamond"/>
              </a:rPr>
              <a:t>successo</a:t>
            </a:r>
            <a:r>
              <a:rPr lang="en-GB" altLang="it-IT" sz="2000" dirty="0">
                <a:latin typeface="Garamond"/>
              </a:rPr>
              <a:t>” alle </a:t>
            </a:r>
            <a:r>
              <a:rPr lang="en-GB" altLang="it-IT" sz="2000" dirty="0" err="1">
                <a:latin typeface="Garamond"/>
              </a:rPr>
              <a:t>Europee</a:t>
            </a:r>
            <a:r>
              <a:rPr lang="en-GB" altLang="it-IT" sz="2000" dirty="0">
                <a:latin typeface="Garamond"/>
              </a:rPr>
              <a:t> 2014. Ma il CD </a:t>
            </a:r>
            <a:r>
              <a:rPr lang="en-GB" altLang="it-IT" sz="2000" dirty="0" err="1">
                <a:latin typeface="Garamond"/>
              </a:rPr>
              <a:t>si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sfila</a:t>
            </a:r>
            <a:r>
              <a:rPr lang="en-GB" altLang="it-IT" sz="2000" dirty="0">
                <a:latin typeface="Garamond"/>
              </a:rPr>
              <a:t> e la </a:t>
            </a:r>
            <a:r>
              <a:rPr lang="en-GB" altLang="it-IT" sz="2000" dirty="0" err="1">
                <a:latin typeface="Garamond"/>
              </a:rPr>
              <a:t>riforma</a:t>
            </a:r>
            <a:r>
              <a:rPr lang="en-GB" altLang="it-IT" sz="2000" dirty="0">
                <a:latin typeface="Garamond"/>
              </a:rPr>
              <a:t> è </a:t>
            </a:r>
            <a:r>
              <a:rPr lang="en-GB" altLang="it-IT" sz="2000" dirty="0" err="1">
                <a:latin typeface="Garamond"/>
              </a:rPr>
              <a:t>votata</a:t>
            </a:r>
            <a:r>
              <a:rPr lang="en-GB" altLang="it-IT" sz="2000" dirty="0">
                <a:latin typeface="Garamond"/>
              </a:rPr>
              <a:t> a </a:t>
            </a:r>
            <a:r>
              <a:rPr lang="en-GB" altLang="it-IT" sz="2000" dirty="0" err="1">
                <a:latin typeface="Garamond"/>
              </a:rPr>
              <a:t>maggioranza</a:t>
            </a:r>
            <a:r>
              <a:rPr lang="en-GB" altLang="it-IT" sz="2000" dirty="0">
                <a:latin typeface="Garamond"/>
              </a:rPr>
              <a:t> semplice</a:t>
            </a:r>
          </a:p>
          <a:p>
            <a:pPr marL="0" indent="0" algn="just">
              <a:buNone/>
            </a:pPr>
            <a:endParaRPr lang="en-GB" altLang="it-IT" sz="2000" dirty="0">
              <a:latin typeface="Garamond"/>
            </a:endParaRPr>
          </a:p>
          <a:p>
            <a:pPr algn="just"/>
            <a:r>
              <a:rPr lang="en-GB" altLang="it-IT" sz="2000" dirty="0">
                <a:latin typeface="Garamond"/>
              </a:rPr>
              <a:t>Braccio di ferro (</a:t>
            </a:r>
            <a:r>
              <a:rPr lang="en-GB" altLang="it-IT" sz="2000" i="1" dirty="0" err="1">
                <a:latin typeface="Garamond"/>
              </a:rPr>
              <a:t>refererendum</a:t>
            </a:r>
            <a:r>
              <a:rPr lang="en-GB" altLang="it-IT" sz="2000" i="1" dirty="0">
                <a:latin typeface="Garamond"/>
              </a:rPr>
              <a:t> </a:t>
            </a:r>
            <a:r>
              <a:rPr lang="en-GB" altLang="it-IT" sz="2000" i="1" dirty="0" err="1">
                <a:latin typeface="Garamond"/>
              </a:rPr>
              <a:t>su</a:t>
            </a:r>
            <a:r>
              <a:rPr lang="en-GB" altLang="it-IT" sz="2000" i="1" dirty="0">
                <a:latin typeface="Garamond"/>
              </a:rPr>
              <a:t> Renzi?</a:t>
            </a:r>
            <a:r>
              <a:rPr lang="en-GB" altLang="it-IT" sz="2000" dirty="0">
                <a:latin typeface="Garamond"/>
              </a:rPr>
              <a:t>) e </a:t>
            </a:r>
            <a:r>
              <a:rPr lang="en-GB" altLang="it-IT" sz="2000" dirty="0" err="1">
                <a:latin typeface="Garamond"/>
              </a:rPr>
              <a:t>sconfitta</a:t>
            </a:r>
            <a:r>
              <a:rPr lang="en-GB" altLang="it-IT" sz="2000" dirty="0">
                <a:latin typeface="Garamond"/>
              </a:rPr>
              <a:t> il 4/12/2016</a:t>
            </a:r>
          </a:p>
          <a:p>
            <a:pPr marL="0" indent="0" algn="just">
              <a:buNone/>
            </a:pPr>
            <a:endParaRPr lang="en-GB" altLang="it-IT" sz="2000" dirty="0">
              <a:latin typeface="Garamond"/>
            </a:endParaRPr>
          </a:p>
          <a:p>
            <a:pPr algn="just"/>
            <a:r>
              <a:rPr lang="en-GB" altLang="it-IT" sz="2000" dirty="0">
                <a:latin typeface="Garamond"/>
              </a:rPr>
              <a:t>Dopo le </a:t>
            </a:r>
            <a:r>
              <a:rPr lang="en-GB" altLang="it-IT" sz="2000" dirty="0" err="1">
                <a:latin typeface="Garamond"/>
              </a:rPr>
              <a:t>elezioni</a:t>
            </a:r>
            <a:r>
              <a:rPr lang="en-GB" altLang="it-IT" sz="2000" dirty="0">
                <a:latin typeface="Garamond"/>
              </a:rPr>
              <a:t>  2018 la </a:t>
            </a:r>
            <a:r>
              <a:rPr lang="en-GB" altLang="it-IT" sz="2000" dirty="0" err="1">
                <a:latin typeface="Garamond"/>
              </a:rPr>
              <a:t>finestra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sembra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chiudersi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anche</a:t>
            </a:r>
            <a:r>
              <a:rPr lang="en-GB" altLang="it-IT" sz="2000" dirty="0">
                <a:latin typeface="Garamond"/>
              </a:rPr>
              <a:t> se il </a:t>
            </a:r>
            <a:r>
              <a:rPr lang="en-GB" altLang="it-IT" sz="2000" i="1" dirty="0" err="1">
                <a:latin typeface="Garamond"/>
              </a:rPr>
              <a:t>contratto</a:t>
            </a:r>
            <a:r>
              <a:rPr lang="en-GB" altLang="it-IT" sz="2000" i="1" dirty="0">
                <a:latin typeface="Garamond"/>
              </a:rPr>
              <a:t> di </a:t>
            </a:r>
            <a:r>
              <a:rPr lang="en-GB" altLang="it-IT" sz="2000" i="1" dirty="0" err="1">
                <a:latin typeface="Garamond"/>
              </a:rPr>
              <a:t>governo</a:t>
            </a:r>
            <a:r>
              <a:rPr lang="en-GB" altLang="it-IT" sz="2000" i="1" dirty="0">
                <a:latin typeface="Garamond"/>
              </a:rPr>
              <a:t> del </a:t>
            </a:r>
            <a:r>
              <a:rPr lang="en-GB" altLang="it-IT" sz="2000" i="1" dirty="0" err="1">
                <a:latin typeface="Garamond"/>
              </a:rPr>
              <a:t>cambiamento</a:t>
            </a:r>
            <a:r>
              <a:rPr lang="en-GB" altLang="it-IT" sz="2000" i="1" dirty="0">
                <a:latin typeface="Garamond"/>
              </a:rPr>
              <a:t>  e </a:t>
            </a:r>
            <a:r>
              <a:rPr lang="en-GB" altLang="it-IT" sz="2000" i="1" dirty="0" err="1">
                <a:latin typeface="Garamond"/>
              </a:rPr>
              <a:t>l’accord</a:t>
            </a:r>
            <a:r>
              <a:rPr lang="en-GB" altLang="it-IT" sz="2000" i="1" dirty="0">
                <a:latin typeface="Garamond"/>
              </a:rPr>
              <a:t> M5S e PD </a:t>
            </a:r>
            <a:r>
              <a:rPr lang="en-GB" altLang="it-IT" sz="2000" dirty="0" err="1">
                <a:latin typeface="Garamond"/>
              </a:rPr>
              <a:t>riprende</a:t>
            </a:r>
            <a:r>
              <a:rPr lang="en-GB" altLang="it-IT" sz="2000" dirty="0">
                <a:latin typeface="Garamond"/>
              </a:rPr>
              <a:t> in modo </a:t>
            </a:r>
            <a:r>
              <a:rPr lang="en-GB" altLang="it-IT" sz="2000" dirty="0" err="1">
                <a:latin typeface="Garamond"/>
              </a:rPr>
              <a:t>generico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alcuni</a:t>
            </a:r>
            <a:r>
              <a:rPr lang="en-GB" altLang="it-IT" sz="2000" dirty="0">
                <a:latin typeface="Garamond"/>
              </a:rPr>
              <a:t> </a:t>
            </a:r>
            <a:r>
              <a:rPr lang="en-GB" altLang="it-IT" sz="2000" dirty="0" err="1">
                <a:latin typeface="Garamond"/>
              </a:rPr>
              <a:t>temi</a:t>
            </a:r>
            <a:r>
              <a:rPr lang="en-GB" altLang="it-IT" sz="2000" dirty="0">
                <a:latin typeface="Garamond"/>
              </a:rPr>
              <a:t>. </a:t>
            </a:r>
            <a:r>
              <a:rPr lang="en-GB" altLang="it-IT" sz="2000" b="1" dirty="0" err="1">
                <a:latin typeface="Garamond"/>
              </a:rPr>
              <a:t>Viene</a:t>
            </a:r>
            <a:r>
              <a:rPr lang="en-GB" altLang="it-IT" sz="2000" b="1" dirty="0">
                <a:latin typeface="Garamond"/>
              </a:rPr>
              <a:t> </a:t>
            </a:r>
            <a:r>
              <a:rPr lang="en-GB" altLang="it-IT" sz="2000" b="1" dirty="0" err="1">
                <a:latin typeface="Garamond"/>
              </a:rPr>
              <a:t>approvata</a:t>
            </a:r>
            <a:r>
              <a:rPr lang="en-GB" altLang="it-IT" sz="2000" b="1" dirty="0">
                <a:latin typeface="Garamond"/>
              </a:rPr>
              <a:t> la </a:t>
            </a:r>
            <a:r>
              <a:rPr lang="en-GB" altLang="it-IT" sz="2000" b="1" dirty="0" err="1">
                <a:latin typeface="Garamond"/>
              </a:rPr>
              <a:t>riduzione</a:t>
            </a:r>
            <a:r>
              <a:rPr lang="en-GB" altLang="it-IT" sz="2000" b="1" dirty="0">
                <a:latin typeface="Garamond"/>
              </a:rPr>
              <a:t> </a:t>
            </a:r>
            <a:r>
              <a:rPr lang="en-GB" altLang="it-IT" sz="2000" b="1" dirty="0" err="1">
                <a:latin typeface="Garamond"/>
              </a:rPr>
              <a:t>dei</a:t>
            </a:r>
            <a:r>
              <a:rPr lang="en-GB" altLang="it-IT" sz="2000" b="1" dirty="0">
                <a:latin typeface="Garamond"/>
              </a:rPr>
              <a:t> </a:t>
            </a:r>
            <a:r>
              <a:rPr lang="en-GB" altLang="it-IT" sz="2000" b="1" dirty="0" err="1">
                <a:latin typeface="Garamond"/>
              </a:rPr>
              <a:t>parlamentari</a:t>
            </a:r>
            <a:endParaRPr lang="en-GB" altLang="it-IT" sz="2000" b="1" dirty="0">
              <a:latin typeface="Garamond"/>
            </a:endParaRPr>
          </a:p>
          <a:p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C648A1D-328B-9946-87D7-24B871BF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688012"/>
          </a:xfrm>
        </p:spPr>
        <p:txBody>
          <a:bodyPr lIns="91440" tIns="45720" rIns="91440" bIns="45720" anchor="t"/>
          <a:lstStyle/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/>
              <a:t>                                                             </a:t>
            </a:r>
            <a:r>
              <a:rPr lang="en-GB" altLang="it-IT" sz="2400" dirty="0">
                <a:latin typeface="Calibri"/>
                <a:cs typeface="Calibri"/>
              </a:rPr>
              <a:t> </a:t>
            </a:r>
            <a:r>
              <a:rPr lang="en-GB" altLang="it-IT" sz="2400" dirty="0">
                <a:latin typeface="Garamond"/>
                <a:cs typeface="Calibri"/>
              </a:rPr>
              <a:t> Nel 2016 è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stata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votata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una</a:t>
            </a:r>
            <a:r>
              <a:rPr lang="en-GB" altLang="it-IT" sz="2400" dirty="0">
                <a:latin typeface="Garamond"/>
              </a:rPr>
              <a:t> 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                                                       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i="1" dirty="0" err="1">
                <a:latin typeface="Garamond" panose="02020404030301010803" pitchFamily="18" charset="0"/>
              </a:rPr>
              <a:t>bicameralismo</a:t>
            </a:r>
            <a:r>
              <a:rPr lang="en-GB" altLang="it-IT" sz="2400" i="1" dirty="0">
                <a:latin typeface="Garamond" panose="02020404030301010803" pitchFamily="18" charset="0"/>
              </a:rPr>
              <a:t> </a:t>
            </a:r>
            <a:r>
              <a:rPr lang="en-GB" altLang="it-IT" sz="2400" dirty="0">
                <a:latin typeface="Garamond" panose="02020404030301010803" pitchFamily="18" charset="0"/>
              </a:rPr>
              <a:t>(ma non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                                                          del </a:t>
            </a:r>
            <a:r>
              <a:rPr lang="en-GB" altLang="it-IT" sz="2400" i="1" dirty="0" err="1">
                <a:latin typeface="Garamond" panose="02020404030301010803" pitchFamily="18" charset="0"/>
              </a:rPr>
              <a:t>parlamentarismo</a:t>
            </a:r>
            <a:r>
              <a:rPr lang="en-GB" altLang="it-IT" sz="2400" dirty="0">
                <a:latin typeface="Garamond" panose="02020404030301010803" pitchFamily="18" charset="0"/>
              </a:rPr>
              <a:t>) come </a:t>
            </a:r>
            <a:r>
              <a:rPr lang="en-GB" altLang="it-IT" sz="2400" dirty="0" err="1">
                <a:latin typeface="Garamond" panose="02020404030301010803" pitchFamily="18" charset="0"/>
              </a:rPr>
              <a:t>nel</a:t>
            </a:r>
            <a:r>
              <a:rPr lang="en-GB" altLang="it-IT" sz="2400" dirty="0">
                <a:latin typeface="Garamond" panose="02020404030301010803" pitchFamily="18" charset="0"/>
              </a:rPr>
              <a:t> 2005.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/>
              </a:rPr>
              <a:t>                                                          </a:t>
            </a:r>
            <a:endParaRPr lang="en-GB" altLang="it-IT" sz="240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defRPr/>
            </a:pPr>
            <a:endParaRPr lang="en-GB" altLang="it-IT" sz="24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/>
              </a:rPr>
              <a:t>Dopo le </a:t>
            </a:r>
            <a:r>
              <a:rPr lang="en-GB" altLang="it-IT" sz="2400" dirty="0" err="1">
                <a:latin typeface="Garamond"/>
              </a:rPr>
              <a:t>elezioni</a:t>
            </a:r>
            <a:r>
              <a:rPr lang="en-GB" altLang="it-IT" sz="2400" dirty="0">
                <a:latin typeface="Garamond"/>
              </a:rPr>
              <a:t> 2018 è in agenda </a:t>
            </a:r>
            <a:r>
              <a:rPr lang="en-GB" altLang="it-IT" sz="2400" dirty="0" err="1">
                <a:latin typeface="Garamond"/>
              </a:rPr>
              <a:t>una</a:t>
            </a:r>
            <a:r>
              <a:rPr lang="en-GB" altLang="it-IT" sz="2400" dirty="0">
                <a:latin typeface="Garamond"/>
              </a:rPr>
              <a:t> vera </a:t>
            </a:r>
            <a:r>
              <a:rPr lang="en-GB" altLang="it-IT" sz="2400" dirty="0" err="1">
                <a:latin typeface="Garamond"/>
              </a:rPr>
              <a:t>riforma</a:t>
            </a:r>
            <a:r>
              <a:rPr lang="en-GB" altLang="it-IT" sz="2400" dirty="0">
                <a:latin typeface="Garamond"/>
              </a:rPr>
              <a:t> del </a:t>
            </a:r>
            <a:r>
              <a:rPr lang="en-GB" altLang="it-IT" sz="2400" dirty="0" err="1">
                <a:latin typeface="Garamond"/>
              </a:rPr>
              <a:t>parlamento</a:t>
            </a:r>
            <a:r>
              <a:rPr lang="en-GB" altLang="it-IT" sz="2400" dirty="0">
                <a:latin typeface="Garamond"/>
              </a:rPr>
              <a:t>?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en-GB" altLang="it-IT" sz="2400" dirty="0">
                <a:latin typeface="Garamond"/>
              </a:rPr>
              <a:t> I </a:t>
            </a:r>
            <a:r>
              <a:rPr lang="en-GB" altLang="it-IT" sz="2400" dirty="0" err="1">
                <a:latin typeface="Garamond"/>
              </a:rPr>
              <a:t>modelli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diversi</a:t>
            </a:r>
            <a:r>
              <a:rPr lang="en-GB" altLang="it-IT" sz="2400" dirty="0">
                <a:latin typeface="Garamond"/>
              </a:rPr>
              <a:t> del </a:t>
            </a:r>
            <a:r>
              <a:rPr lang="en-GB" altLang="it-IT" sz="2400" dirty="0" err="1">
                <a:latin typeface="Garamond"/>
              </a:rPr>
              <a:t>presidenzialismo</a:t>
            </a:r>
            <a:r>
              <a:rPr lang="en-GB" altLang="it-IT" sz="2400" dirty="0">
                <a:latin typeface="Garamond"/>
              </a:rPr>
              <a:t> (Lega), </a:t>
            </a:r>
            <a:r>
              <a:rPr lang="en-GB" altLang="it-IT" sz="2400" dirty="0" err="1">
                <a:latin typeface="Garamond"/>
              </a:rPr>
              <a:t>dell’iperconsensualismo</a:t>
            </a:r>
            <a:r>
              <a:rPr lang="en-GB" altLang="it-IT" sz="2400" dirty="0">
                <a:latin typeface="Garamond"/>
              </a:rPr>
              <a:t> (M5S), e </a:t>
            </a:r>
            <a:r>
              <a:rPr lang="en-GB" altLang="it-IT" sz="2400" dirty="0" err="1">
                <a:latin typeface="Garamond"/>
              </a:rPr>
              <a:t>l’ambiguità</a:t>
            </a:r>
            <a:r>
              <a:rPr lang="en-GB" altLang="it-IT" sz="2400" dirty="0">
                <a:latin typeface="Garamond"/>
              </a:rPr>
              <a:t> PD </a:t>
            </a:r>
            <a:r>
              <a:rPr lang="en-GB" altLang="it-IT" sz="2400" dirty="0" err="1">
                <a:latin typeface="Garamond"/>
              </a:rPr>
              <a:t>sembrano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difficili</a:t>
            </a:r>
            <a:r>
              <a:rPr lang="en-GB" altLang="it-IT" sz="2400" dirty="0">
                <a:latin typeface="Garamond"/>
              </a:rPr>
              <a:t> da </a:t>
            </a:r>
            <a:r>
              <a:rPr lang="en-GB" altLang="it-IT" sz="2400" dirty="0" err="1">
                <a:latin typeface="Garamond"/>
              </a:rPr>
              <a:t>unire</a:t>
            </a:r>
            <a:endParaRPr lang="en-GB" altLang="it-IT" sz="2400" dirty="0">
              <a:latin typeface="Garamond"/>
            </a:endParaRPr>
          </a:p>
          <a:p>
            <a:pPr algn="just">
              <a:spcBef>
                <a:spcPct val="0"/>
              </a:spcBef>
              <a:defRPr/>
            </a:pPr>
            <a:r>
              <a:rPr lang="en-GB" altLang="it-IT" sz="2400" dirty="0" err="1">
                <a:latin typeface="Garamond" panose="02020404030301010803" pitchFamily="18" charset="0"/>
              </a:rPr>
              <a:t>Riduzione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approvata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</a:t>
            </a:r>
            <a:r>
              <a:rPr lang="en-GB" altLang="it-IT" sz="2400" dirty="0">
                <a:latin typeface="Garamond" panose="02020404030301010803" pitchFamily="18" charset="0"/>
              </a:rPr>
              <a:t> 2019 (</a:t>
            </a:r>
            <a:r>
              <a:rPr lang="en-GB" altLang="it-IT" sz="2400" dirty="0" err="1">
                <a:latin typeface="Garamond" panose="02020404030301010803" pitchFamily="18" charset="0"/>
              </a:rPr>
              <a:t>confermata</a:t>
            </a:r>
            <a:r>
              <a:rPr lang="en-GB" altLang="it-IT" sz="2400" dirty="0">
                <a:latin typeface="Garamond" panose="02020404030301010803" pitchFamily="18" charset="0"/>
              </a:rPr>
              <a:t> da referendum)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it-IT" sz="24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it-IT" sz="24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it-IT" sz="2400" dirty="0"/>
          </a:p>
        </p:txBody>
      </p:sp>
      <p:sp>
        <p:nvSpPr>
          <p:cNvPr id="17411" name="Titolo 2">
            <a:extLst>
              <a:ext uri="{FF2B5EF4-FFF2-40B4-BE49-F238E27FC236}">
                <a16:creationId xmlns:a16="http://schemas.microsoft.com/office/drawing/2014/main" id="{DC6B0CAB-6C10-944F-827F-DAC8110E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1" y="-144463"/>
            <a:ext cx="4813300" cy="1341438"/>
          </a:xfrm>
        </p:spPr>
        <p:txBody>
          <a:bodyPr/>
          <a:lstStyle/>
          <a:p>
            <a:r>
              <a:rPr lang="en-GB" altLang="it-IT" sz="3200" b="1" dirty="0">
                <a:solidFill>
                  <a:srgbClr val="C00000"/>
                </a:solidFill>
              </a:rPr>
              <a:t>La </a:t>
            </a:r>
            <a:r>
              <a:rPr lang="en-GB" altLang="it-IT" sz="3200" b="1" dirty="0" err="1">
                <a:solidFill>
                  <a:srgbClr val="C00000"/>
                </a:solidFill>
              </a:rPr>
              <a:t>riforma</a:t>
            </a:r>
            <a:r>
              <a:rPr lang="en-GB" altLang="it-IT" sz="3200" b="1" dirty="0">
                <a:solidFill>
                  <a:srgbClr val="C00000"/>
                </a:solidFill>
              </a:rPr>
              <a:t> del 2016 (</a:t>
            </a:r>
            <a:r>
              <a:rPr lang="en-GB" altLang="it-IT" sz="3200" b="1" dirty="0" err="1">
                <a:solidFill>
                  <a:srgbClr val="C00000"/>
                </a:solidFill>
              </a:rPr>
              <a:t>fallita</a:t>
            </a:r>
            <a:r>
              <a:rPr lang="en-GB" altLang="it-IT" sz="3200" b="1" dirty="0">
                <a:solidFill>
                  <a:srgbClr val="C00000"/>
                </a:solidFill>
              </a:rPr>
              <a:t> come </a:t>
            </a:r>
            <a:r>
              <a:rPr lang="en-GB" altLang="it-IT" sz="3200" b="1" dirty="0" err="1">
                <a:solidFill>
                  <a:srgbClr val="C00000"/>
                </a:solidFill>
              </a:rPr>
              <a:t>quella</a:t>
            </a:r>
            <a:r>
              <a:rPr lang="en-GB" altLang="it-IT" sz="3200" b="1">
                <a:solidFill>
                  <a:srgbClr val="C00000"/>
                </a:solidFill>
              </a:rPr>
              <a:t> del </a:t>
            </a:r>
            <a:r>
              <a:rPr lang="en-GB" altLang="it-IT" sz="3200" b="1" dirty="0">
                <a:solidFill>
                  <a:srgbClr val="C00000"/>
                </a:solidFill>
              </a:rPr>
              <a:t>2005)</a:t>
            </a:r>
          </a:p>
        </p:txBody>
      </p:sp>
      <p:sp>
        <p:nvSpPr>
          <p:cNvPr id="17412" name="Segnaposto numero diapositiva 3">
            <a:extLst>
              <a:ext uri="{FF2B5EF4-FFF2-40B4-BE49-F238E27FC236}">
                <a16:creationId xmlns:a16="http://schemas.microsoft.com/office/drawing/2014/main" id="{82609DEA-3B57-1B4B-A0B5-AC4C8E547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3B071B-F987-E944-9F3B-0B54E83ED2FB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F82DEF-4915-3642-AE54-1FCDBED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2000" y="11418888"/>
            <a:ext cx="6019800" cy="434975"/>
          </a:xfrm>
        </p:spPr>
        <p:txBody>
          <a:bodyPr/>
          <a:lstStyle/>
          <a:p>
            <a:pPr>
              <a:defRPr/>
            </a:pPr>
            <a:r>
              <a:rPr lang="it-IT" dirty="0"/>
              <a:t>Luca Verzichelli        Sistema Politico Italiano</a:t>
            </a:r>
            <a:endParaRPr lang="en-US" dirty="0"/>
          </a:p>
        </p:txBody>
      </p:sp>
      <p:sp>
        <p:nvSpPr>
          <p:cNvPr id="17414" name="AutoShape 8" descr="Risultati immagini per maria elena boschi parlamento">
            <a:extLst>
              <a:ext uri="{FF2B5EF4-FFF2-40B4-BE49-F238E27FC236}">
                <a16:creationId xmlns:a16="http://schemas.microsoft.com/office/drawing/2014/main" id="{F22CFBE0-529B-0C4C-AD1A-6A6346ABAF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17415" name="AutoShape 10" descr="Risultati immagini per maria elena boschi parlamento">
            <a:extLst>
              <a:ext uri="{FF2B5EF4-FFF2-40B4-BE49-F238E27FC236}">
                <a16:creationId xmlns:a16="http://schemas.microsoft.com/office/drawing/2014/main" id="{B1FAD0C9-5290-E140-B780-4778626D4F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17416" name="AutoShape 12" descr="Risultati immagini per maria elena boschi parlamento">
            <a:extLst>
              <a:ext uri="{FF2B5EF4-FFF2-40B4-BE49-F238E27FC236}">
                <a16:creationId xmlns:a16="http://schemas.microsoft.com/office/drawing/2014/main" id="{4C18EB58-55EA-C64A-8E9D-758002951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pic>
        <p:nvPicPr>
          <p:cNvPr id="17417" name="Picture 14" descr="http://www.giornalettismo.com/wp-content/uploads/2014/03/maria-elena-boschi.jpg">
            <a:extLst>
              <a:ext uri="{FF2B5EF4-FFF2-40B4-BE49-F238E27FC236}">
                <a16:creationId xmlns:a16="http://schemas.microsoft.com/office/drawing/2014/main" id="{0CCF4F10-D617-0B42-BD78-EFC5E3AC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Image result for di maio salvini parlamento">
            <a:extLst>
              <a:ext uri="{FF2B5EF4-FFF2-40B4-BE49-F238E27FC236}">
                <a16:creationId xmlns:a16="http://schemas.microsoft.com/office/drawing/2014/main" id="{E05C0697-6C01-CA43-B64B-0C7DFF7B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37088"/>
            <a:ext cx="39957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D2674AA-314C-AC43-AC9F-9E5D2E31E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713788" cy="509588"/>
          </a:xfrm>
          <a:noFill/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Leggi promulgate, media mensile ed origine </a:t>
            </a:r>
            <a:b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1219" name="Group 147">
            <a:extLst>
              <a:ext uri="{FF2B5EF4-FFF2-40B4-BE49-F238E27FC236}">
                <a16:creationId xmlns:a16="http://schemas.microsoft.com/office/drawing/2014/main" id="{DBE641FC-842C-AE40-8AA7-7FB53786B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277783"/>
              </p:ext>
            </p:extLst>
          </p:nvPr>
        </p:nvGraphicFramePr>
        <p:xfrm>
          <a:off x="107504" y="620688"/>
          <a:ext cx="8857109" cy="6048675"/>
        </p:xfrm>
        <a:graphic>
          <a:graphicData uri="http://schemas.openxmlformats.org/drawingml/2006/table">
            <a:tbl>
              <a:tblPr/>
              <a:tblGrid>
                <a:gridCol w="1879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Legislatura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Leggi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Media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mensile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leggi di iniziativa governativa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leggi di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iniziativa parlamentare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 (1948-1953)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2314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88.7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11.3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 (1953-1958)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1394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74.6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 (1958-1963)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1781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73.0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27.0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IV (1963-1968)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1769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66.9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33.1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(1968-1972)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841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74.5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 (1972-1976)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1122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75.7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24.3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VII (1976-1979)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666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85.1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14.9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VIII (1979-1983)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1042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72.4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27.6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IX (1983-1987)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789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72.0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28.0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 (1987-1992)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69.6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 (1992-1994)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74.8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25.2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XII (1994-1996)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89.2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10.8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XIII (1996-2001)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76.8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23.2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XIV (2001-2006)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685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78.0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22.0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XV (2006-2008)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88.4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11.6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XVI (2008-2013)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XVII (2013-2018)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9BFE30-A86C-A748-84AA-BDE0187C9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Attività legislativa dei governi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89F4181-5D99-E941-AC26-564FF372A6C7}"/>
              </a:ext>
            </a:extLst>
          </p:cNvPr>
          <p:cNvGraphicFramePr>
            <a:graphicFrameLocks noGrp="1"/>
          </p:cNvGraphicFramePr>
          <p:nvPr/>
        </p:nvGraphicFramePr>
        <p:xfrm>
          <a:off x="0" y="836712"/>
          <a:ext cx="92106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68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4410097-F667-054E-BC2E-35EB54FE9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88641"/>
            <a:ext cx="849662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Ruolo e caratteri dei legislatori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62758F-E5BE-7E4F-BFCC-97F5BA482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67" y="548680"/>
            <a:ext cx="9096633" cy="6309320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Parlamento come “luogo della classe politica”: dalla fase dei </a:t>
            </a:r>
            <a:r>
              <a:rPr lang="it-IT" altLang="it-IT" sz="2400" i="1" dirty="0">
                <a:latin typeface="Garamond"/>
              </a:rPr>
              <a:t>notabili </a:t>
            </a:r>
            <a:r>
              <a:rPr lang="it-IT" altLang="it-IT" sz="2400" dirty="0">
                <a:latin typeface="Garamond"/>
              </a:rPr>
              <a:t>ai </a:t>
            </a:r>
            <a:r>
              <a:rPr lang="it-IT" altLang="it-IT" sz="2400" i="1" dirty="0">
                <a:latin typeface="Garamond"/>
              </a:rPr>
              <a:t>professionisti </a:t>
            </a:r>
            <a:r>
              <a:rPr lang="it-IT" altLang="it-IT" sz="2400" dirty="0">
                <a:latin typeface="Garamond"/>
              </a:rPr>
              <a:t>(di partito) della politica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Modelli stabili di selezione e reclutamento durante la I repubblica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Grandi sommovimenti tra 1992 e 1996. Innovazioni nel reclutamento (soprattutto in FI): la </a:t>
            </a:r>
            <a:r>
              <a:rPr lang="it-IT" altLang="it-IT" sz="2400" i="1" dirty="0">
                <a:latin typeface="Garamond"/>
              </a:rPr>
              <a:t>società civile </a:t>
            </a:r>
            <a:r>
              <a:rPr lang="it-IT" altLang="it-IT" sz="2400" dirty="0">
                <a:latin typeface="Garamond"/>
              </a:rPr>
              <a:t>in politica.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Seconda repubblica: ritorno del professionismo politico e di molti elementi del reclutamento tradizionale (soprattutto dopo la ricomparsa del proporzionale nel 2006)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Tuttavia, elementi innovativi nei parlamentari dei nuovi partiti: l</a:t>
            </a:r>
            <a:r>
              <a:rPr lang="it-IT" altLang="it-IT" sz="2400" u="sng" dirty="0">
                <a:latin typeface="Garamond"/>
              </a:rPr>
              <a:t>egami territoriali, minore disciplina, minore centralità del ruolo di parlamentare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Una nuova crisi morale (Berlusconi-gate, scioglimenti dei consigli di Lombardia e Lazio, Roma capitale) indebolisce ancora i partiti, che non riescono ad auto-riformarsi …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Campagna 2013 all’insegna dell’antipolitica: </a:t>
            </a:r>
            <a:r>
              <a:rPr lang="it-IT" altLang="it-IT" sz="2400" i="1" dirty="0">
                <a:latin typeface="Garamond"/>
              </a:rPr>
              <a:t>cittadini M5S </a:t>
            </a:r>
            <a:r>
              <a:rPr lang="it-IT" altLang="it-IT" sz="2400" dirty="0">
                <a:latin typeface="Garamond"/>
              </a:rPr>
              <a:t>in parlamento e fortissimo rinnovamento anche negli altri partiti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Dal terremoto allo tsunami: le elezioni del 2018</a:t>
            </a:r>
          </a:p>
          <a:p>
            <a:pPr marL="342900" indent="-342900">
              <a:lnSpc>
                <a:spcPct val="90000"/>
              </a:lnSpc>
              <a:buChar char="•"/>
            </a:pPr>
            <a:r>
              <a:rPr lang="it-IT" altLang="it-IT" sz="2400" dirty="0">
                <a:latin typeface="Garamond"/>
              </a:rPr>
              <a:t>La destra al potere: le elezioni del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1559F2-50CF-0341-8D39-022F59FAD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971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Dotazione finanziaria e benefits ai parlamentari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5DA5C-1D8F-D04F-A0F9-423BE8D4B4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20688"/>
            <a:ext cx="9144000" cy="44513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/>
              </a:rPr>
              <a:t>stipendio (</a:t>
            </a:r>
            <a:r>
              <a:rPr lang="it-IT" altLang="it-IT" sz="2200" b="1" dirty="0">
                <a:solidFill>
                  <a:srgbClr val="FF0000"/>
                </a:solidFill>
                <a:latin typeface="Garamond"/>
              </a:rPr>
              <a:t>indennità</a:t>
            </a:r>
            <a:r>
              <a:rPr lang="it-IT" altLang="it-IT" sz="2200" dirty="0">
                <a:latin typeface="Garamond"/>
              </a:rPr>
              <a:t>) netto: circa 5.000 € mensili . Limature nel 2007 e 2011).  Ulteriori tagli per cumulo redditi professionali</a:t>
            </a:r>
            <a:endParaRPr lang="en-US" dirty="0"/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latin typeface="Garamond" panose="02020404030301010803" pitchFamily="18" charset="0"/>
              </a:rPr>
              <a:t>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diaria</a:t>
            </a:r>
            <a:r>
              <a:rPr lang="it-IT" altLang="it-IT" sz="2200" b="1" dirty="0">
                <a:latin typeface="Garamond" panose="02020404030301010803" pitchFamily="18" charset="0"/>
              </a:rPr>
              <a:t> </a:t>
            </a:r>
            <a:r>
              <a:rPr lang="it-IT" altLang="it-IT" sz="2200" dirty="0">
                <a:latin typeface="Garamond" panose="02020404030301010803" pitchFamily="18" charset="0"/>
              </a:rPr>
              <a:t>a titolo di soggiorno (3.500, taglio nel 2010) </a:t>
            </a: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latin typeface="Garamond"/>
              </a:rPr>
              <a:t> </a:t>
            </a:r>
            <a:r>
              <a:rPr lang="it-IT" altLang="it-IT" sz="2200" b="1" dirty="0">
                <a:solidFill>
                  <a:srgbClr val="FF0000"/>
                </a:solidFill>
                <a:latin typeface="Garamond"/>
              </a:rPr>
              <a:t>Rimborso spese</a:t>
            </a:r>
            <a:r>
              <a:rPr lang="it-IT" altLang="it-IT" sz="2200" b="1" dirty="0">
                <a:latin typeface="Garamond"/>
              </a:rPr>
              <a:t> </a:t>
            </a:r>
            <a:r>
              <a:rPr lang="it-IT" altLang="it-IT" sz="2200" dirty="0">
                <a:latin typeface="Garamond"/>
              </a:rPr>
              <a:t>rapporto con gli elettori (3.700 €) </a:t>
            </a: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dirty="0">
                <a:latin typeface="Garamond"/>
              </a:rPr>
              <a:t>rimborso oggi solo forfetario per i viaggi </a:t>
            </a: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i="1" dirty="0">
                <a:latin typeface="Garamond" panose="02020404030301010803" pitchFamily="18" charset="0"/>
              </a:rPr>
              <a:t>benefits</a:t>
            </a:r>
            <a:r>
              <a:rPr lang="it-IT" altLang="it-IT" sz="2200" dirty="0">
                <a:latin typeface="Garamond" panose="02020404030301010803" pitchFamily="18" charset="0"/>
              </a:rPr>
              <a:t> vari (uso gratuito mezzi pubblici). Spese telefono</a:t>
            </a:r>
          </a:p>
          <a:p>
            <a:pPr algn="just">
              <a:lnSpc>
                <a:spcPct val="80000"/>
              </a:lnSpc>
            </a:pP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solidFill>
                  <a:srgbClr val="FF0000"/>
                </a:solidFill>
                <a:latin typeface="Garamond"/>
              </a:rPr>
              <a:t>assegno di fine mandato </a:t>
            </a:r>
            <a:r>
              <a:rPr lang="it-IT" altLang="it-IT" sz="2200" dirty="0">
                <a:latin typeface="Garamond"/>
              </a:rPr>
              <a:t>(liquidazione). 80% dell’importo mensile della indennità per ogni anno di mandato (versando il 6,7% dell’indennità stessa). </a:t>
            </a:r>
            <a:endParaRPr lang="it-IT" altLang="it-IT" sz="22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pensione</a:t>
            </a:r>
            <a:r>
              <a:rPr lang="it-IT" altLang="it-IT" sz="2200" dirty="0">
                <a:latin typeface="Garamond" panose="02020404030301010803" pitchFamily="18" charset="0"/>
              </a:rPr>
              <a:t>. Abolito il vitalizio dal 2012 con sistema contributivo </a:t>
            </a:r>
            <a:r>
              <a:rPr lang="it-IT" altLang="it-IT" sz="2200" i="1" dirty="0">
                <a:latin typeface="Garamond" panose="02020404030301010803" pitchFamily="18" charset="0"/>
              </a:rPr>
              <a:t>pro rata recentemente ritoccato</a:t>
            </a:r>
            <a:r>
              <a:rPr lang="it-IT" altLang="it-IT" sz="2200" dirty="0">
                <a:latin typeface="Garamond" panose="02020404030301010803" pitchFamily="18" charset="0"/>
              </a:rPr>
              <a:t>. Trattamento ancora conveniente (65 anni e 5 di effettivo svolgimento di attività parlamentare). Ma regolazione più stretta e sospensione in caso di elezione in altra assemblea che prevede indennità.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E4C5C-DDA7-7D4C-B1E3-ED0DB39B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29188"/>
            <a:ext cx="9144000" cy="1928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22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Tutto considerato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Ancora una dimensione  di (legittimo) professionismo politico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Qualche eccesso ancora da limare? Cumuli di mandati e n. di spoglie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Cultura del “rimborso” imposta alle amministrazioni dello stato ma non ai politici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Tema ancora caldo ma da applicare all’insieme della </a:t>
            </a:r>
            <a:r>
              <a:rPr lang="it-IT" sz="2200" i="1" dirty="0" err="1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ruling</a:t>
            </a: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it-IT" sz="2200" i="1" dirty="0" err="1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class</a:t>
            </a:r>
            <a:r>
              <a:rPr lang="it-IT" sz="2200" i="1" dirty="0">
                <a:solidFill>
                  <a:srgbClr val="111111"/>
                </a:solidFill>
                <a:latin typeface="Garamond" panose="02020404030301010803" pitchFamily="18" charset="0"/>
                <a:cs typeface="Arial" charset="0"/>
              </a:rPr>
              <a:t> Italiana</a:t>
            </a:r>
            <a:endParaRPr lang="it-IT" sz="2200" i="1" dirty="0"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241D80B-F022-AE4F-A837-5947F42AF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Evoluzione recente e implicazioni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 cambiamento nel sistema parlamentare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087AF-D05A-944D-A25A-2E8C95B1CA2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 lIns="91440" tIns="45720" rIns="91440" bIns="45720" anchor="t"/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L’influenza del modello “consensuale” originario, fa ancora oggi di quello italiano un caso rilevante di </a:t>
            </a:r>
            <a:r>
              <a:rPr lang="it-IT" altLang="it-IT" sz="2400" i="1" dirty="0">
                <a:latin typeface="Garamond"/>
              </a:rPr>
              <a:t>parlamento di trasformazione. </a:t>
            </a:r>
            <a:endParaRPr lang="it-IT" altLang="it-IT" sz="2400" i="1" dirty="0">
              <a:latin typeface="Garamond" panose="02020404030301010803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Tentativi reiterati di forzatura in un senso più maggioritario o consensuale: </a:t>
            </a:r>
            <a:r>
              <a:rPr lang="it-IT" altLang="it-IT" sz="2400" u="sng" dirty="0">
                <a:latin typeface="Garamond"/>
              </a:rPr>
              <a:t>come gran parte dei parlamenti, quello italiano rappresenta un modello “ibrido</a:t>
            </a:r>
            <a:r>
              <a:rPr lang="it-IT" altLang="it-IT" sz="2400" dirty="0">
                <a:latin typeface="Garamond"/>
              </a:rPr>
              <a:t>”</a:t>
            </a: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Richiesta più netta emersa negli anni ’90 verso il modello </a:t>
            </a:r>
            <a:r>
              <a:rPr lang="it-IT" altLang="it-IT" sz="2400" dirty="0" err="1">
                <a:latin typeface="Garamond"/>
              </a:rPr>
              <a:t>avversariale</a:t>
            </a:r>
            <a:endParaRPr lang="it-IT" altLang="it-IT" sz="2400" dirty="0">
              <a:latin typeface="Garamond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Risultati controversi. Tuttavia non si devono sottovalutare gli elementi di cambiamento, legati anche all’evoluzione del sistema partitico (e indirettamente di quello elettorale), ai rapporti con </a:t>
            </a:r>
            <a:r>
              <a:rPr lang="it-IT" altLang="it-IT" sz="2400" i="1" dirty="0">
                <a:latin typeface="Garamond"/>
              </a:rPr>
              <a:t>core-executive</a:t>
            </a:r>
            <a:r>
              <a:rPr lang="it-IT" altLang="it-IT" sz="2400" dirty="0">
                <a:latin typeface="Garamond"/>
              </a:rPr>
              <a:t> ed una serie di altre istituzioni multi-livello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La  svolta della forma di governo, sempre annunciata, non arriva mai. 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Nel frattempo la </a:t>
            </a:r>
            <a:r>
              <a:rPr lang="it-IT" altLang="it-IT" sz="2400" b="1" dirty="0">
                <a:solidFill>
                  <a:srgbClr val="FF0000"/>
                </a:solidFill>
                <a:latin typeface="Garamond"/>
              </a:rPr>
              <a:t>reputazione del parlamento </a:t>
            </a:r>
            <a:r>
              <a:rPr lang="it-IT" altLang="it-IT" sz="2400" dirty="0">
                <a:latin typeface="Garamond"/>
              </a:rPr>
              <a:t>(e quindi della democrazia rappresentativa) scema. Critica comune a questo modello delle forze al governo nel 2018, ma con finalità verosimilmente diverse. 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/>
              </a:rPr>
              <a:t>Istituzionalizzazione del populismo anti-casta?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15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AFDCD26-073D-8F45-8C3B-324200B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5" y="692150"/>
            <a:ext cx="4067175" cy="5434013"/>
          </a:xfrm>
        </p:spPr>
        <p:txBody>
          <a:bodyPr/>
          <a:lstStyle/>
          <a:p>
            <a:r>
              <a:rPr lang="it-IT" altLang="it-IT" sz="2000" dirty="0">
                <a:latin typeface="Garamond" panose="02020404030301010803" pitchFamily="18" charset="0"/>
              </a:rPr>
              <a:t>Il </a:t>
            </a:r>
            <a:r>
              <a:rPr lang="it-IT" altLang="it-IT" sz="2000" i="1" dirty="0">
                <a:latin typeface="Garamond" panose="02020404030301010803" pitchFamily="18" charset="0"/>
              </a:rPr>
              <a:t>parlamento, </a:t>
            </a:r>
            <a:r>
              <a:rPr lang="it-IT" altLang="it-IT" sz="2000" dirty="0">
                <a:latin typeface="Garamond" panose="02020404030301010803" pitchFamily="18" charset="0"/>
              </a:rPr>
              <a:t>più di ogni altra arena istituzionale, è il target preferito della critica di Beppe Grillo fin dal 2007</a:t>
            </a:r>
          </a:p>
          <a:p>
            <a:r>
              <a:rPr lang="it-IT" altLang="it-IT" sz="2000" dirty="0">
                <a:latin typeface="Garamond" panose="02020404030301010803" pitchFamily="18" charset="0"/>
              </a:rPr>
              <a:t>Mito del </a:t>
            </a:r>
            <a:r>
              <a:rPr lang="it-IT" altLang="it-IT" sz="2000" b="1" i="1" dirty="0">
                <a:latin typeface="Garamond" panose="02020404030301010803" pitchFamily="18" charset="0"/>
              </a:rPr>
              <a:t>consenso totale</a:t>
            </a:r>
            <a:r>
              <a:rPr lang="it-IT" altLang="it-IT" sz="2000" dirty="0">
                <a:latin typeface="Garamond" panose="02020404030301010803" pitchFamily="18" charset="0"/>
              </a:rPr>
              <a:t>”, il “missile su Montecitorio”, l’acredine verso l’intera classe politica dei 5S, sono elementi avvicinati da qualcuno alla narrativa autoritaria dei movimenti eversivi.</a:t>
            </a:r>
          </a:p>
          <a:p>
            <a:r>
              <a:rPr lang="it-IT" altLang="it-IT" sz="2000" dirty="0">
                <a:latin typeface="Garamond" panose="02020404030301010803" pitchFamily="18" charset="0"/>
              </a:rPr>
              <a:t>Eppure … non sono percepiti da molti come una reale sfida…</a:t>
            </a:r>
          </a:p>
          <a:p>
            <a:r>
              <a:rPr lang="it-IT" altLang="it-IT" sz="2000" dirty="0">
                <a:latin typeface="Garamond" panose="02020404030301010803" pitchFamily="18" charset="0"/>
              </a:rPr>
              <a:t>..e costituiscono anche in altri partiti un facile elemento di consenso.</a:t>
            </a:r>
          </a:p>
          <a:p>
            <a:r>
              <a:rPr lang="it-IT" altLang="it-IT" sz="2000" b="1" dirty="0">
                <a:latin typeface="Garamond" panose="02020404030301010803" pitchFamily="18" charset="0"/>
              </a:rPr>
              <a:t>Crisi mortale del parlamento?</a:t>
            </a:r>
            <a:endParaRPr lang="en-GB" altLang="it-IT" sz="2000" b="1" dirty="0">
              <a:latin typeface="Garamond" panose="02020404030301010803" pitchFamily="18" charset="0"/>
            </a:endParaRPr>
          </a:p>
        </p:txBody>
      </p:sp>
      <p:sp>
        <p:nvSpPr>
          <p:cNvPr id="26627" name="Titolo 2">
            <a:extLst>
              <a:ext uri="{FF2B5EF4-FFF2-40B4-BE49-F238E27FC236}">
                <a16:creationId xmlns:a16="http://schemas.microsoft.com/office/drawing/2014/main" id="{51305EAD-3CA6-AA4E-AEC2-93921883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49053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Populismo, democrazia diretta o qualunquismo ?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1253A1CC-F63A-6642-B774-B86257872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D97F0-6E3F-0648-A39E-543AA49AA33E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183A97-DD83-804F-A765-7698D37F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6630" name="Picture 2" descr="http://www.ilgiornale.it/sites/default/files/styles/large/public/foto/2013/09/06/1378496385-7.jpg">
            <a:extLst>
              <a:ext uri="{FF2B5EF4-FFF2-40B4-BE49-F238E27FC236}">
                <a16:creationId xmlns:a16="http://schemas.microsoft.com/office/drawing/2014/main" id="{44F233C6-F1B8-604B-A311-2136197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36838"/>
            <a:ext cx="5038726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http://www.rischiocalcolato.it/wp-content/uploads/2013/07/190650502-ae3ebe0d-c34b-4004-b28e-83dc5ce4f00b-650x351.jpg">
            <a:extLst>
              <a:ext uri="{FF2B5EF4-FFF2-40B4-BE49-F238E27FC236}">
                <a16:creationId xmlns:a16="http://schemas.microsoft.com/office/drawing/2014/main" id="{2CB51C97-C172-764F-8AB4-A6454EC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35258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http://www.ansa.it/webimages/medium/2013/2/7/6dfa2ed265a5c4cb969782fc7fc0922b.jpg">
            <a:extLst>
              <a:ext uri="{FF2B5EF4-FFF2-40B4-BE49-F238E27FC236}">
                <a16:creationId xmlns:a16="http://schemas.microsoft.com/office/drawing/2014/main" id="{6F0F498D-FE6A-9C47-8D3A-7A79BD45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92150"/>
            <a:ext cx="14589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http://www.ilsecoloxix.it/rf/Image-lowres_Multimedia/IlSecoloXIXWEB/genova/foto/2013/09/19/cf572e3bcd9d7728c94e7b01b600dddd.jpg">
            <a:extLst>
              <a:ext uri="{FF2B5EF4-FFF2-40B4-BE49-F238E27FC236}">
                <a16:creationId xmlns:a16="http://schemas.microsoft.com/office/drawing/2014/main" id="{9C74B146-3B51-3F48-8FC6-D88A6F8D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0780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 descr="http://static.fanpage.it.s3.amazonaws.com/socialmediafanpage/wp-content/uploads/2013/03/Grillo-foto-di-gruppo-al-Quirinale.jpg">
            <a:extLst>
              <a:ext uri="{FF2B5EF4-FFF2-40B4-BE49-F238E27FC236}">
                <a16:creationId xmlns:a16="http://schemas.microsoft.com/office/drawing/2014/main" id="{390015E4-24E3-6F45-90BE-ADB4859E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9000430" cy="647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governo nella storia costituzionale italiana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28B0A94-AB44-B34E-8402-675BAB14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311775"/>
            <a:ext cx="8705850" cy="1285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111111"/>
                </a:solidFill>
                <a:latin typeface="Arial" panose="020B0604020202020204" pitchFamily="34" charset="0"/>
              </a:rPr>
              <a:t>In sostanza è mancata l’istituzionalizzazione del governo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111111"/>
                </a:solidFill>
                <a:latin typeface="Arial" panose="020B0604020202020204" pitchFamily="34" charset="0"/>
              </a:rPr>
              <a:t>che è passato da istituzione servente della monarchia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111111"/>
                </a:solidFill>
                <a:latin typeface="Arial" panose="020B0604020202020204" pitchFamily="34" charset="0"/>
              </a:rPr>
              <a:t>costituzionale a collegio di collaboratori del Duce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488FCD-4076-194A-8495-54951892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313" y="548681"/>
            <a:ext cx="8605837" cy="5472608"/>
          </a:xfrm>
        </p:spPr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Assenza di una definizione dell’istituzione  governo nello Statuto Albertino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28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Il gabinetto emerso </a:t>
            </a:r>
            <a:r>
              <a:rPr lang="it-IT" sz="2800" i="1" dirty="0">
                <a:latin typeface="Garamond" panose="02020404030301010803" pitchFamily="18" charset="0"/>
              </a:rPr>
              <a:t>de facto, </a:t>
            </a:r>
            <a:r>
              <a:rPr lang="it-IT" sz="2800" dirty="0">
                <a:latin typeface="Garamond" panose="02020404030301010803" pitchFamily="18" charset="0"/>
              </a:rPr>
              <a:t>come risultato  indiretto della situazione politica generata dall’applicazione dello Statuto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Organizzazione del gabinetto regolata (debolmente) solo con la legge 5195/1888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it-IT" sz="28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Facile “forzatura” dello statuto da parte  del regime fascista, che amplia le  prerogative del governo e del suo capo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97408"/>
            <a:ext cx="8424366" cy="66729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modello istituzionale </a:t>
            </a:r>
            <a:b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nella costituzione del 1948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07934" cy="576064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La </a:t>
            </a:r>
            <a:r>
              <a:rPr lang="it-IT" altLang="it-IT" sz="3200" i="1" dirty="0">
                <a:latin typeface="Garamond" panose="02020404030301010803" pitchFamily="18" charset="0"/>
              </a:rPr>
              <a:t>sindrome del tiranno</a:t>
            </a:r>
            <a:r>
              <a:rPr lang="it-IT" altLang="it-IT" sz="3200" dirty="0">
                <a:latin typeface="Garamond" panose="02020404030301010803" pitchFamily="18" charset="0"/>
              </a:rPr>
              <a:t> dopo l’esperienza fascista porta i costituenti a definire la posizione dell’esecutivo rispetto alle altre istituzioni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Il tentativo riesce solo in parte: i dettami costituzionali sono vaghi sul rapporto tra governo e altre istituzioni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latin typeface="Garamond" panose="02020404030301010803" pitchFamily="18" charset="0"/>
              </a:rPr>
              <a:t>Emergono tuttavia i limiti sui processi di governo esercitati dalle prerogative del parlamento (sistema parlamentare con parlamento </a:t>
            </a:r>
            <a:r>
              <a:rPr lang="it-IT" altLang="it-IT" sz="3200" i="1" dirty="0">
                <a:latin typeface="Garamond" panose="02020404030301010803" pitchFamily="18" charset="0"/>
              </a:rPr>
              <a:t>centrale</a:t>
            </a:r>
            <a:r>
              <a:rPr lang="it-IT" altLang="it-IT" sz="3200" dirty="0">
                <a:latin typeface="Garamond" panose="02020404030301010803" pitchFamily="18" charset="0"/>
              </a:rPr>
              <a:t>) e dai poteri di garanzia attribuiti al capo dello stato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Facoltà costituzionali del Capo dello Stato</a:t>
            </a:r>
            <a:endParaRPr lang="it-IT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20688"/>
            <a:ext cx="8731696" cy="6048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a) </a:t>
            </a:r>
            <a:r>
              <a:rPr lang="it-IT" altLang="it-IT" sz="2600" dirty="0">
                <a:latin typeface="Garamond" panose="02020404030301010803" pitchFamily="18" charset="0"/>
              </a:rPr>
              <a:t>nomina del capo del governo e dei ministri;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b</a:t>
            </a:r>
            <a:r>
              <a:rPr lang="it-IT" altLang="it-IT" sz="2600" dirty="0">
                <a:latin typeface="Garamond" panose="02020404030301010803" pitchFamily="18" charset="0"/>
              </a:rPr>
              <a:t>) scioglimento anticipato del parlamento;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c</a:t>
            </a:r>
            <a:r>
              <a:rPr lang="it-IT" altLang="it-IT" sz="2600" dirty="0">
                <a:latin typeface="Garamond" panose="02020404030301010803" pitchFamily="18" charset="0"/>
              </a:rPr>
              <a:t>) convocazione delle elezioni;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d</a:t>
            </a:r>
            <a:r>
              <a:rPr lang="it-IT" altLang="it-IT" sz="2600" dirty="0">
                <a:latin typeface="Garamond" panose="02020404030301010803" pitchFamily="18" charset="0"/>
              </a:rPr>
              <a:t>) autorizzazione alla presentazione delle leggi al parlamento da parte del governo;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e</a:t>
            </a:r>
            <a:r>
              <a:rPr lang="it-IT" altLang="it-IT" sz="2600" dirty="0">
                <a:latin typeface="Garamond" panose="02020404030301010803" pitchFamily="18" charset="0"/>
              </a:rPr>
              <a:t>) rinvio al parlamento delle leggi per una nuova approvazione;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 err="1">
                <a:latin typeface="Garamond" panose="02020404030301010803" pitchFamily="18" charset="0"/>
              </a:rPr>
              <a:t>f</a:t>
            </a:r>
            <a:r>
              <a:rPr lang="it-IT" altLang="it-IT" sz="2600" dirty="0">
                <a:latin typeface="Garamond" panose="02020404030301010803" pitchFamily="18" charset="0"/>
              </a:rPr>
              <a:t>) promulgazione delle leggi;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g</a:t>
            </a:r>
            <a:r>
              <a:rPr lang="it-IT" altLang="it-IT" sz="2600" dirty="0">
                <a:latin typeface="Garamond" panose="02020404030301010803" pitchFamily="18" charset="0"/>
              </a:rPr>
              <a:t>) invio di messaggi al parlamento;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h</a:t>
            </a:r>
            <a:r>
              <a:rPr lang="it-IT" altLang="it-IT" sz="2600" dirty="0">
                <a:latin typeface="Garamond" panose="02020404030301010803" pitchFamily="18" charset="0"/>
              </a:rPr>
              <a:t>) nomina di 1/3 membri della Corte costituzionale;</a:t>
            </a:r>
          </a:p>
          <a:p>
            <a:pPr>
              <a:lnSpc>
                <a:spcPct val="90000"/>
              </a:lnSpc>
            </a:pPr>
            <a:r>
              <a:rPr lang="it-IT" altLang="it-IT" sz="2600" i="1" dirty="0">
                <a:latin typeface="Garamond" panose="02020404030301010803" pitchFamily="18" charset="0"/>
              </a:rPr>
              <a:t>i</a:t>
            </a:r>
            <a:r>
              <a:rPr lang="it-IT" altLang="it-IT" sz="2600" dirty="0">
                <a:latin typeface="Garamond" panose="02020404030301010803" pitchFamily="18" charset="0"/>
              </a:rPr>
              <a:t>)  nomina di 5 senatori a vita</a:t>
            </a:r>
          </a:p>
          <a:p>
            <a:pPr>
              <a:lnSpc>
                <a:spcPct val="90000"/>
              </a:lnSpc>
            </a:pPr>
            <a:r>
              <a:rPr lang="it-IT" altLang="it-IT" sz="2600" dirty="0">
                <a:latin typeface="Garamond" panose="02020404030301010803" pitchFamily="18" charset="0"/>
              </a:rPr>
              <a:t>l) presidenza del CSM</a:t>
            </a: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1B916A0A-7E65-F146-8507-098FF2733799}"/>
              </a:ext>
            </a:extLst>
          </p:cNvPr>
          <p:cNvSpPr/>
          <p:nvPr/>
        </p:nvSpPr>
        <p:spPr>
          <a:xfrm>
            <a:off x="34925" y="4868863"/>
            <a:ext cx="5868988" cy="191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L’interventismo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di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Napolitano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durante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crisi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e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sua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rielezione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nel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2013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hanno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riproposto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questione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della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interpretazione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ruolo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PdR</a:t>
            </a:r>
            <a:endParaRPr lang="en-GB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Con Mattarella un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ritorno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al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ruolo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tradizionale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nello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stile ma il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suo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comportamento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durante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la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formazione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governo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Conte I e II e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governo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DRAGHI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mostra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ancora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le prerogative del </a:t>
            </a:r>
            <a:r>
              <a:rPr lang="en-GB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PdR</a:t>
            </a:r>
            <a:endParaRPr lang="en-GB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7" descr="http://cdn2.stbm.it/invidia/gallery/foto_gallery/eventi/regina-elisabetta-roma-foto/regina-elisabetta-e-giorgio-napolitano-al-quirinale.jpeg?-3600">
            <a:extLst>
              <a:ext uri="{FF2B5EF4-FFF2-40B4-BE49-F238E27FC236}">
                <a16:creationId xmlns:a16="http://schemas.microsoft.com/office/drawing/2014/main" id="{7BEC83B7-93FA-BA4F-966F-35D86D50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24400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Modello costituzionale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Elementi fondamentali del sistema di governo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 lIns="91440" tIns="45720" rIns="91440" bIns="45720" anchor="t"/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/>
              </a:rPr>
              <a:t>Sostegno esplicito del parlamento </a:t>
            </a:r>
            <a:r>
              <a:rPr lang="it-IT" altLang="it-IT" sz="2800" u="sng" dirty="0">
                <a:latin typeface="Garamond"/>
              </a:rPr>
              <a:t>in entrambe le camere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Vincoli procedurali poste dalla costituzione alle mozioni di fiducia/sfiducia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u="sng" dirty="0">
                <a:latin typeface="Garamond"/>
              </a:rPr>
              <a:t>Modello collegiale</a:t>
            </a:r>
            <a:r>
              <a:rPr lang="it-IT" altLang="it-IT" sz="2800" dirty="0">
                <a:latin typeface="Garamond"/>
              </a:rPr>
              <a:t> con coordinamento del Presidente del consiglio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/>
              </a:rPr>
              <a:t>Potere di scioglimento del parlamento </a:t>
            </a:r>
            <a:r>
              <a:rPr lang="it-IT" altLang="it-IT" sz="2800" u="sng" dirty="0">
                <a:latin typeface="Garamond"/>
              </a:rPr>
              <a:t>attribuito al Capo dello stato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Alcuni privilegi legislativi attribuiti al governo (delega, decreti legge di urgenza)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/>
              </a:rPr>
              <a:t>Regolamenti parlamentari </a:t>
            </a:r>
            <a:r>
              <a:rPr lang="it-IT" altLang="it-IT" sz="2800" u="sng" dirty="0">
                <a:latin typeface="Garamond"/>
              </a:rPr>
              <a:t>tradizionalmente sfavorevoli al governo </a:t>
            </a:r>
            <a:r>
              <a:rPr lang="it-IT" altLang="it-IT" sz="2800" dirty="0">
                <a:latin typeface="Garamond"/>
              </a:rPr>
              <a:t>(ampia autonomia del parlamento nella definizione della propria agenda)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Fasi </a:t>
            </a:r>
            <a:r>
              <a:rPr lang="it-IT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coalizionali</a:t>
            </a: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nell’Italia repubblicana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4B19F46-ABC8-8944-9C6B-2D7B79E73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17251"/>
              </p:ext>
            </p:extLst>
          </p:nvPr>
        </p:nvGraphicFramePr>
        <p:xfrm>
          <a:off x="107504" y="692697"/>
          <a:ext cx="9036496" cy="6443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332635096"/>
                    </a:ext>
                  </a:extLst>
                </a:gridCol>
                <a:gridCol w="6948264">
                  <a:extLst>
                    <a:ext uri="{9D8B030D-6E8A-4147-A177-3AD203B41FA5}">
                      <a16:colId xmlns:a16="http://schemas.microsoft.com/office/drawing/2014/main" val="423900954"/>
                    </a:ext>
                  </a:extLst>
                </a:gridCol>
              </a:tblGrid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Legislatura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Tipi e fasi di coalizione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4004077896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I (1948-1953)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Garamond" panose="02020404030301010803" pitchFamily="18" charset="0"/>
                        </a:rPr>
                        <a:t>Centrismo</a:t>
                      </a: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lang="en-GB" sz="1800" dirty="0" err="1">
                          <a:effectLst/>
                          <a:latin typeface="Garamond" panose="02020404030301010803" pitchFamily="18" charset="0"/>
                        </a:rPr>
                        <a:t>fase</a:t>
                      </a: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Garamond" panose="02020404030301010803" pitchFamily="18" charset="0"/>
                        </a:rPr>
                        <a:t>aurea</a:t>
                      </a: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2087518188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II (1953-1958)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Centrismo (crisi, nuova stabilizzazione)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1514167738"/>
                  </a:ext>
                </a:extLst>
              </a:tr>
              <a:tr h="421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III (1958-1963)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Centrismo (nuova crisi). Preparazione del Centro-Sinistra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2415487395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IV (1963-1968)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Centro-Sinistra (periodo d’oro)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2236550482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Garamond" panose="02020404030301010803" pitchFamily="18" charset="0"/>
                        </a:rPr>
                        <a:t>V (1968-1972)</a:t>
                      </a:r>
                      <a:endParaRPr lang="it-IT" sz="1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Centro-Sinistra (crisi e nuova stabilizzazione)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1384447434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VI (1972-1976)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Centro-Sinistra</a:t>
                      </a: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 (crisi finale)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1677268146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VII (1976-1979)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Garamond" panose="02020404030301010803" pitchFamily="18" charset="0"/>
                        </a:rPr>
                        <a:t>Solidarietà</a:t>
                      </a: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Garamond" panose="02020404030301010803" pitchFamily="18" charset="0"/>
                        </a:rPr>
                        <a:t>nazionale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2937343393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VIII (1979-1983)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Preparazione del Pentapartito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3884486596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IX (1983-1987)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Pentapartito (fase aurea)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3504243308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X (1987-1992)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Pentapartito (nuova stabilizzazione e nuova crisi)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186761032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XI (1992-1994)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Fine del pentapartito e governo tecnocratico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4006415815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aramond" panose="02020404030301010803" pitchFamily="18" charset="0"/>
                        </a:rPr>
                        <a:t>XII (1994-1996)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Garamond" panose="02020404030301010803" pitchFamily="18" charset="0"/>
                        </a:rPr>
                        <a:t>Centro-Destra (tentativo) e governo tecnocratico </a:t>
                      </a:r>
                      <a:endParaRPr lang="it-IT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280713589"/>
                  </a:ext>
                </a:extLst>
              </a:tr>
              <a:tr h="566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XIII-XVI</a:t>
                      </a:r>
                      <a:endParaRPr lang="it-IT" sz="1800" b="1">
                        <a:effectLst/>
                        <a:latin typeface="Garamond" panose="02020404030301010803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(1996-2001)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Seconda Repubblica (CS:1996-2001; CD 2001-2006; CS 2006-2008), CD 2008-2001)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4256826594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XVI (2008-2013)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2011 Crisi e soluzione tecnica (</a:t>
                      </a:r>
                      <a:r>
                        <a:rPr lang="it-IT" sz="1800" dirty="0" err="1">
                          <a:effectLst/>
                          <a:latin typeface="Garamond" panose="02020404030301010803" pitchFamily="18" charset="0"/>
                        </a:rPr>
                        <a:t>Gov.Monti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1662039295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</a:rPr>
                        <a:t>XVII (2013- 2018)</a:t>
                      </a:r>
                      <a:endParaRPr lang="it-IT" sz="1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Pareggio tripolare: Governo delle (Larghe) Intese (</a:t>
                      </a:r>
                      <a:r>
                        <a:rPr lang="it-IT" sz="1800" dirty="0" err="1">
                          <a:effectLst/>
                          <a:latin typeface="Garamond" panose="02020404030301010803" pitchFamily="18" charset="0"/>
                        </a:rPr>
                        <a:t>Letta</a:t>
                      </a:r>
                      <a:r>
                        <a:rPr lang="it-IT" sz="1800" dirty="0" err="1">
                          <a:effectLst/>
                          <a:latin typeface="Garamond" panose="02020404030301010803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it-IT" sz="1800" dirty="0" err="1">
                          <a:effectLst/>
                          <a:latin typeface="Garamond" panose="02020404030301010803" pitchFamily="18" charset="0"/>
                        </a:rPr>
                        <a:t>Renzi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- </a:t>
                      </a:r>
                      <a:r>
                        <a:rPr lang="it-IT" sz="1800" dirty="0" err="1">
                          <a:effectLst/>
                          <a:latin typeface="Garamond" panose="02020404030301010803" pitchFamily="18" charset="0"/>
                        </a:rPr>
                        <a:t>Gentiloni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483446290"/>
                  </a:ext>
                </a:extLst>
              </a:tr>
              <a:tr h="566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</a:rPr>
                        <a:t>XVIII (2018-2022)</a:t>
                      </a:r>
                      <a:endParaRPr lang="it-IT" sz="1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Nuovo stallo e </a:t>
                      </a:r>
                      <a:r>
                        <a:rPr lang="it-IT" sz="1800" dirty="0"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Intesa Giallo-Verde 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it-IT" sz="1800" dirty="0" err="1">
                          <a:effectLst/>
                          <a:latin typeface="Garamond" panose="02020404030301010803" pitchFamily="18" charset="0"/>
                        </a:rPr>
                        <a:t>Gov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. Conte I) e </a:t>
                      </a:r>
                      <a:r>
                        <a:rPr lang="it-IT" sz="1800" dirty="0"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Intesa Giallo- Rossa 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(Conte II) –  </a:t>
                      </a:r>
                      <a:r>
                        <a:rPr lang="it-IT" sz="1800" dirty="0"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Larghe Intese </a:t>
                      </a:r>
                      <a:r>
                        <a:rPr lang="it-IT" sz="1800" dirty="0">
                          <a:effectLst/>
                          <a:latin typeface="Garamond" panose="02020404030301010803" pitchFamily="18" charset="0"/>
                        </a:rPr>
                        <a:t>(governo Draghi)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1" marR="65141" marT="32571" marB="32571"/>
                </a:tc>
                <a:extLst>
                  <a:ext uri="{0D108BD9-81ED-4DB2-BD59-A6C34878D82A}">
                    <a16:rowId xmlns:a16="http://schemas.microsoft.com/office/drawing/2014/main" val="141981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Formazione del governo nella prima repubblica 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379256-191F-AD40-AF7D-EFF11FB81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4665"/>
            <a:ext cx="9144000" cy="20162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200" dirty="0">
                <a:latin typeface="Garamond" panose="02020404030301010803" pitchFamily="18" charset="0"/>
              </a:rPr>
              <a:t>Costruzione (post-elettorale) della coalizione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Ruolo fondamentale dei condizionamento partitico …</a:t>
            </a:r>
          </a:p>
          <a:p>
            <a:r>
              <a:rPr lang="it-IT" altLang="it-IT" sz="2200" dirty="0">
                <a:latin typeface="Garamond"/>
              </a:rPr>
              <a:t>… che raramente porta un leader di partito a Palazzo Chigi (</a:t>
            </a:r>
            <a:r>
              <a:rPr lang="it-IT" altLang="it-IT" sz="2200" i="1" dirty="0">
                <a:latin typeface="Garamond"/>
              </a:rPr>
              <a:t>governo al guinzaglio)</a:t>
            </a:r>
          </a:p>
          <a:p>
            <a:r>
              <a:rPr lang="it-IT" altLang="it-IT" sz="2200" i="1" dirty="0">
                <a:latin typeface="Garamond" panose="02020404030301010803" pitchFamily="18" charset="0"/>
              </a:rPr>
              <a:t>Presidente del Consiglio mediatore </a:t>
            </a:r>
            <a:r>
              <a:rPr lang="it-IT" altLang="it-IT" sz="2200" dirty="0">
                <a:latin typeface="Garamond" panose="02020404030301010803" pitchFamily="18" charset="0"/>
              </a:rPr>
              <a:t>che poi conduce ulteriori negoziazioni su nomine e politiche di governo</a:t>
            </a:r>
            <a:endParaRPr lang="it-IT" altLang="it-IT" sz="2200" i="1" dirty="0">
              <a:latin typeface="Garamond" panose="02020404030301010803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C4956A0-F8C3-FD4C-BC9B-67FA11C7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0888"/>
            <a:ext cx="89644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Nella prima repubblica si formano quattro tipi di governo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1.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di coalizione organica</a:t>
            </a:r>
            <a:r>
              <a:rPr lang="it-IT" altLang="it-IT" sz="2400" i="1" dirty="0">
                <a:solidFill>
                  <a:srgbClr val="FF00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assegnazione dei posti a tutti i partiti della maggioranza parlamentare;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2.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monopartitici</a:t>
            </a:r>
            <a:r>
              <a:rPr lang="it-IT" altLang="it-IT" sz="2400" b="1" dirty="0">
                <a:latin typeface="Garamond" panose="02020404030301010803" pitchFamily="18" charset="0"/>
              </a:rPr>
              <a:t>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o di coalizione </a:t>
            </a:r>
            <a:r>
              <a:rPr lang="it-IT" altLang="it-IT" sz="2400" i="1" dirty="0">
                <a:solidFill>
                  <a:srgbClr val="FF0000"/>
                </a:solidFill>
                <a:latin typeface="Garamond" panose="02020404030301010803" pitchFamily="18" charset="0"/>
              </a:rPr>
              <a:t>con sostegno esterno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di uno o più partiti necessari per garantire una vera maggioranza;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3.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di minoranza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, cioè monocolori o coalizioni senza una vera maggioranza in parlamento, in grado di contare sull’astensione di altri partiti;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4. </a:t>
            </a:r>
            <a:r>
              <a:rPr lang="it-IT" altLang="it-IT" sz="2400" b="1" i="1" dirty="0">
                <a:latin typeface="Garamond" panose="02020404030301010803" pitchFamily="18" charset="0"/>
              </a:rPr>
              <a:t>governi per gli affari correnti </a:t>
            </a:r>
            <a:r>
              <a:rPr lang="it-IT" altLang="it-IT" sz="2400" b="1" dirty="0">
                <a:latin typeface="Garamond" panose="02020404030301010803" pitchFamily="18" charset="0"/>
              </a:rPr>
              <a:t>o </a:t>
            </a:r>
            <a:r>
              <a:rPr lang="it-IT" altLang="it-IT" sz="2400" b="1" i="1" dirty="0">
                <a:latin typeface="Garamond" panose="02020404030301010803" pitchFamily="18" charset="0"/>
              </a:rPr>
              <a:t>a tempo </a:t>
            </a: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che possono anche non ottenere una maggioranza in parlamento (e che in genere precedono un’elezione).</a:t>
            </a: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Formazione e persistenza dei governi: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l’evoluzione nella «seconda repubblica»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444E8-3AD9-7345-810B-AFE16D4E7F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5"/>
            <a:ext cx="9036496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Coalizioni pre-elettorali e più solidi legami con il programma politico della coalizione vincente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Scelta elettorale </a:t>
            </a:r>
            <a:r>
              <a:rPr lang="it-IT" altLang="it-IT" sz="2400" dirty="0">
                <a:latin typeface="Garamond" panose="02020404030301010803" pitchFamily="18" charset="0"/>
              </a:rPr>
              <a:t>del capo di governo (almeno  all’inizio della legislatura)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Maggiore presenza dei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leader della coalizione </a:t>
            </a:r>
            <a:r>
              <a:rPr lang="it-IT" altLang="it-IT" sz="2400" dirty="0">
                <a:latin typeface="Garamond" panose="02020404030301010803" pitchFamily="18" charset="0"/>
              </a:rPr>
              <a:t>al governo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Ricorso ad un certo numero di </a:t>
            </a:r>
            <a:r>
              <a:rPr lang="it-IT" altLang="it-I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tecnici di fiducia </a:t>
            </a:r>
            <a:r>
              <a:rPr lang="it-IT" altLang="it-IT" sz="2400" dirty="0">
                <a:latin typeface="Garamond" panose="02020404030301010803" pitchFamily="18" charset="0"/>
              </a:rPr>
              <a:t>del Presidente del Consiglio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Maggiore persistenza dei </a:t>
            </a:r>
            <a:r>
              <a:rPr lang="it-IT" altLang="it-IT" sz="2400" i="1" dirty="0">
                <a:latin typeface="Garamond" panose="02020404030301010803" pitchFamily="18" charset="0"/>
              </a:rPr>
              <a:t>governi politici </a:t>
            </a:r>
            <a:r>
              <a:rPr lang="it-IT" altLang="it-IT" sz="2400" dirty="0">
                <a:latin typeface="Garamond" panose="02020404030301010803" pitchFamily="18" charset="0"/>
              </a:rPr>
              <a:t>rispetto alla media della prima repubblica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Significativa riduzione del numero degli attori </a:t>
            </a:r>
            <a:r>
              <a:rPr lang="it-IT" altLang="it-IT" sz="2400" dirty="0" err="1">
                <a:latin typeface="Garamond" panose="02020404030301010803" pitchFamily="18" charset="0"/>
              </a:rPr>
              <a:t>coalizionali</a:t>
            </a:r>
            <a:r>
              <a:rPr lang="it-IT" altLang="it-IT" sz="2400" dirty="0">
                <a:latin typeface="Garamond" panose="02020404030301010803" pitchFamily="18" charset="0"/>
              </a:rPr>
              <a:t> nel 2008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Con la crisi la nuova deriva: torna il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governo tecnico </a:t>
            </a:r>
            <a:r>
              <a:rPr lang="it-IT" altLang="it-IT" sz="2400" dirty="0">
                <a:latin typeface="Garamond" panose="02020404030301010803" pitchFamily="18" charset="0"/>
              </a:rPr>
              <a:t>(2011). Nuove prospettive di coalizione. Fase di 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mediazione presidenziale </a:t>
            </a:r>
            <a:r>
              <a:rPr lang="it-IT" altLang="it-IT" sz="2400" dirty="0">
                <a:latin typeface="Garamond" panose="02020404030301010803" pitchFamily="18" charset="0"/>
              </a:rPr>
              <a:t>(crisi Berlusconi IV),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impasse elettorale (2013)</a:t>
            </a:r>
            <a:r>
              <a:rPr lang="it-IT" altLang="it-IT" sz="2400" b="1" dirty="0">
                <a:latin typeface="Garamond" panose="02020404030301010803" pitchFamily="18" charset="0"/>
              </a:rPr>
              <a:t> </a:t>
            </a:r>
            <a:r>
              <a:rPr lang="it-IT" altLang="it-IT" sz="2400" dirty="0">
                <a:latin typeface="Garamond" panose="02020404030301010803" pitchFamily="18" charset="0"/>
              </a:rPr>
              <a:t>e geometria </a:t>
            </a:r>
            <a:r>
              <a:rPr lang="it-IT" altLang="it-IT" sz="2400" dirty="0" err="1">
                <a:latin typeface="Garamond" panose="02020404030301010803" pitchFamily="18" charset="0"/>
              </a:rPr>
              <a:t>coalizionale</a:t>
            </a:r>
            <a:r>
              <a:rPr lang="it-IT" altLang="it-IT" sz="2400" dirty="0">
                <a:latin typeface="Garamond" panose="02020404030301010803" pitchFamily="18" charset="0"/>
              </a:rPr>
              <a:t> variabile (</a:t>
            </a:r>
            <a:r>
              <a:rPr lang="it-IT" altLang="it-IT" sz="2400" b="1" dirty="0">
                <a:latin typeface="Garamond" panose="02020404030301010803" pitchFamily="18" charset="0"/>
              </a:rPr>
              <a:t>governi Letta e Renzi</a:t>
            </a:r>
            <a:r>
              <a:rPr lang="it-IT" altLang="it-IT" sz="2400" dirty="0">
                <a:latin typeface="Garamond" panose="02020404030301010803" pitchFamily="18" charset="0"/>
              </a:rPr>
              <a:t>) fino ad un nuovo tipo di coalizioni (giallo-verde, giallo-rossa, e «larghe intese») dal  2018</a:t>
            </a:r>
          </a:p>
          <a:p>
            <a:pPr>
              <a:lnSpc>
                <a:spcPct val="80000"/>
              </a:lnSpc>
            </a:pPr>
            <a:endParaRPr lang="it-IT" altLang="it-IT" sz="220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5A9941E-281D-B04D-8EDC-73E005B8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3256"/>
            <a:ext cx="8715375" cy="11247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111111"/>
                </a:solidFill>
                <a:latin typeface="Arial" panose="020B0604020202020204" pitchFamily="34" charset="0"/>
              </a:rPr>
              <a:t>Si può ancora parlare di </a:t>
            </a:r>
            <a:r>
              <a:rPr lang="it-IT" altLang="it-IT" sz="2400" i="1" dirty="0">
                <a:solidFill>
                  <a:srgbClr val="111111"/>
                </a:solidFill>
                <a:latin typeface="Arial" panose="020B0604020202020204" pitchFamily="34" charset="0"/>
              </a:rPr>
              <a:t>Transizione</a:t>
            </a:r>
            <a:r>
              <a:rPr lang="it-IT" altLang="it-IT" sz="2400" dirty="0">
                <a:solidFill>
                  <a:srgbClr val="111111"/>
                </a:solidFill>
                <a:latin typeface="Arial" panose="020B0604020202020204" pitchFamily="34" charset="0"/>
              </a:rPr>
              <a:t>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solidFill>
                  <a:srgbClr val="111111"/>
                </a:solidFill>
                <a:latin typeface="Arial" panose="020B0604020202020204" pitchFamily="34" charset="0"/>
              </a:rPr>
              <a:t>Impatto dei partiti personali e vocazione maggioritaria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111111"/>
                </a:solidFill>
                <a:latin typeface="Arial" panose="020B0604020202020204" pitchFamily="34" charset="0"/>
              </a:rPr>
              <a:t>Tuttavia, </a:t>
            </a:r>
            <a:r>
              <a:rPr lang="it-IT" altLang="it-IT" sz="2400" i="1" dirty="0">
                <a:solidFill>
                  <a:srgbClr val="111111"/>
                </a:solidFill>
                <a:latin typeface="Arial" panose="020B0604020202020204" pitchFamily="34" charset="0"/>
              </a:rPr>
              <a:t>governi ancora molto deboli</a:t>
            </a:r>
          </a:p>
        </p:txBody>
      </p:sp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3112</Words>
  <Application>Microsoft Office PowerPoint</Application>
  <PresentationFormat>On-screen Show (4:3)</PresentationFormat>
  <Paragraphs>390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COPERTINA</vt:lpstr>
      <vt:lpstr>DIAPOSITIVE</vt:lpstr>
      <vt:lpstr>CHIUSURA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processo legislativo ordinario. Schema </vt:lpstr>
      <vt:lpstr>PowerPoint Presentation</vt:lpstr>
      <vt:lpstr>La riforma del 2016 (fallita come quella del 2005)</vt:lpstr>
      <vt:lpstr>Leggi promulgate, media mensile ed origine  </vt:lpstr>
      <vt:lpstr>PowerPoint Presentation</vt:lpstr>
      <vt:lpstr>PowerPoint Presentation</vt:lpstr>
      <vt:lpstr>PowerPoint Presentation</vt:lpstr>
      <vt:lpstr>PowerPoint Presentation</vt:lpstr>
      <vt:lpstr>Populismo, democrazia diretta o qualunquismo ?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184</cp:revision>
  <dcterms:created xsi:type="dcterms:W3CDTF">2017-11-13T10:11:35Z</dcterms:created>
  <dcterms:modified xsi:type="dcterms:W3CDTF">2022-09-26T14:29:41Z</dcterms:modified>
</cp:coreProperties>
</file>