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3"/>
  </p:notesMasterIdLst>
  <p:sldIdLst>
    <p:sldId id="363" r:id="rId4"/>
    <p:sldId id="366" r:id="rId5"/>
    <p:sldId id="374" r:id="rId6"/>
    <p:sldId id="367" r:id="rId7"/>
    <p:sldId id="368" r:id="rId8"/>
    <p:sldId id="369" r:id="rId9"/>
    <p:sldId id="370" r:id="rId10"/>
    <p:sldId id="371" r:id="rId11"/>
    <p:sldId id="37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4ECB5-F5B6-4C9D-9AB5-0454777BC3F1}" v="47" dt="2022-10-08T14:02:57.348"/>
    <p1510:client id="{20E2E1B5-D133-3BA7-9BF5-29E2340A32E3}" v="52" dt="2021-10-11T08:30:06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4618" autoAdjust="0"/>
  </p:normalViewPr>
  <p:slideViewPr>
    <p:cSldViewPr showGuides="1">
      <p:cViewPr varScale="1">
        <p:scale>
          <a:sx n="93" d="100"/>
          <a:sy n="93" d="100"/>
        </p:scale>
        <p:origin x="15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iberto Capano" userId="S::giliberto.capano@unibo.it::bc02fa5c-47a4-473d-8e32-79611ba8f3ad" providerId="AD" clId="Web-{20E2E1B5-D133-3BA7-9BF5-29E2340A32E3}"/>
    <pc:docChg chg="modSld">
      <pc:chgData name="Giliberto Capano" userId="S::giliberto.capano@unibo.it::bc02fa5c-47a4-473d-8e32-79611ba8f3ad" providerId="AD" clId="Web-{20E2E1B5-D133-3BA7-9BF5-29E2340A32E3}" dt="2021-10-11T08:30:06.122" v="50" actId="20577"/>
      <pc:docMkLst>
        <pc:docMk/>
      </pc:docMkLst>
      <pc:sldChg chg="modSp">
        <pc:chgData name="Giliberto Capano" userId="S::giliberto.capano@unibo.it::bc02fa5c-47a4-473d-8e32-79611ba8f3ad" providerId="AD" clId="Web-{20E2E1B5-D133-3BA7-9BF5-29E2340A32E3}" dt="2021-10-11T08:00:49.530" v="1" actId="20577"/>
        <pc:sldMkLst>
          <pc:docMk/>
          <pc:sldMk cId="123479961" sldId="355"/>
        </pc:sldMkLst>
        <pc:spChg chg="mod">
          <ac:chgData name="Giliberto Capano" userId="S::giliberto.capano@unibo.it::bc02fa5c-47a4-473d-8e32-79611ba8f3ad" providerId="AD" clId="Web-{20E2E1B5-D133-3BA7-9BF5-29E2340A32E3}" dt="2021-10-11T08:00:49.530" v="1" actId="20577"/>
          <ac:spMkLst>
            <pc:docMk/>
            <pc:sldMk cId="123479961" sldId="355"/>
            <ac:spMk id="14339" creationId="{24EE1437-5788-304D-86F1-10A916ECE05B}"/>
          </ac:spMkLst>
        </pc:spChg>
      </pc:sldChg>
      <pc:sldChg chg="modSp">
        <pc:chgData name="Giliberto Capano" userId="S::giliberto.capano@unibo.it::bc02fa5c-47a4-473d-8e32-79611ba8f3ad" providerId="AD" clId="Web-{20E2E1B5-D133-3BA7-9BF5-29E2340A32E3}" dt="2021-10-11T08:30:06.122" v="50" actId="20577"/>
        <pc:sldMkLst>
          <pc:docMk/>
          <pc:sldMk cId="15106297" sldId="366"/>
        </pc:sldMkLst>
        <pc:spChg chg="mod">
          <ac:chgData name="Giliberto Capano" userId="S::giliberto.capano@unibo.it::bc02fa5c-47a4-473d-8e32-79611ba8f3ad" providerId="AD" clId="Web-{20E2E1B5-D133-3BA7-9BF5-29E2340A32E3}" dt="2021-10-11T08:30:06.122" v="50" actId="20577"/>
          <ac:spMkLst>
            <pc:docMk/>
            <pc:sldMk cId="15106297" sldId="366"/>
            <ac:spMk id="8195" creationId="{EE176338-AF1E-CE47-8637-18080F208A19}"/>
          </ac:spMkLst>
        </pc:spChg>
      </pc:sldChg>
    </pc:docChg>
  </pc:docChgLst>
  <pc:docChgLst>
    <pc:chgData name="Giliberto Capano" userId="S::giliberto.capano@unibo.it::bc02fa5c-47a4-473d-8e32-79611ba8f3ad" providerId="AD" clId="Web-{7594ECB5-F5B6-4C9D-9AB5-0454777BC3F1}"/>
    <pc:docChg chg="modSld">
      <pc:chgData name="Giliberto Capano" userId="S::giliberto.capano@unibo.it::bc02fa5c-47a4-473d-8e32-79611ba8f3ad" providerId="AD" clId="Web-{7594ECB5-F5B6-4C9D-9AB5-0454777BC3F1}" dt="2022-10-08T14:02:57.129" v="44" actId="20577"/>
      <pc:docMkLst>
        <pc:docMk/>
      </pc:docMkLst>
      <pc:sldChg chg="modSp">
        <pc:chgData name="Giliberto Capano" userId="S::giliberto.capano@unibo.it::bc02fa5c-47a4-473d-8e32-79611ba8f3ad" providerId="AD" clId="Web-{7594ECB5-F5B6-4C9D-9AB5-0454777BC3F1}" dt="2022-10-08T14:02:03.081" v="29" actId="20577"/>
        <pc:sldMkLst>
          <pc:docMk/>
          <pc:sldMk cId="15106297" sldId="366"/>
        </pc:sldMkLst>
        <pc:spChg chg="mod">
          <ac:chgData name="Giliberto Capano" userId="S::giliberto.capano@unibo.it::bc02fa5c-47a4-473d-8e32-79611ba8f3ad" providerId="AD" clId="Web-{7594ECB5-F5B6-4C9D-9AB5-0454777BC3F1}" dt="2022-10-08T14:02:03.081" v="29" actId="20577"/>
          <ac:spMkLst>
            <pc:docMk/>
            <pc:sldMk cId="15106297" sldId="366"/>
            <ac:spMk id="8195" creationId="{EE176338-AF1E-CE47-8637-18080F208A19}"/>
          </ac:spMkLst>
        </pc:spChg>
      </pc:sldChg>
      <pc:sldChg chg="modSp">
        <pc:chgData name="Giliberto Capano" userId="S::giliberto.capano@unibo.it::bc02fa5c-47a4-473d-8e32-79611ba8f3ad" providerId="AD" clId="Web-{7594ECB5-F5B6-4C9D-9AB5-0454777BC3F1}" dt="2022-10-08T14:02:31.691" v="40" actId="20577"/>
        <pc:sldMkLst>
          <pc:docMk/>
          <pc:sldMk cId="3041033678" sldId="367"/>
        </pc:sldMkLst>
        <pc:spChg chg="mod">
          <ac:chgData name="Giliberto Capano" userId="S::giliberto.capano@unibo.it::bc02fa5c-47a4-473d-8e32-79611ba8f3ad" providerId="AD" clId="Web-{7594ECB5-F5B6-4C9D-9AB5-0454777BC3F1}" dt="2022-10-08T14:02:31.691" v="40" actId="20577"/>
          <ac:spMkLst>
            <pc:docMk/>
            <pc:sldMk cId="3041033678" sldId="367"/>
            <ac:spMk id="2" creationId="{54D29D99-8D05-7D48-BD6C-AC8E6E036B2E}"/>
          </ac:spMkLst>
        </pc:spChg>
      </pc:sldChg>
      <pc:sldChg chg="modSp">
        <pc:chgData name="Giliberto Capano" userId="S::giliberto.capano@unibo.it::bc02fa5c-47a4-473d-8e32-79611ba8f3ad" providerId="AD" clId="Web-{7594ECB5-F5B6-4C9D-9AB5-0454777BC3F1}" dt="2022-10-08T14:02:57.129" v="44" actId="20577"/>
        <pc:sldMkLst>
          <pc:docMk/>
          <pc:sldMk cId="1213021257" sldId="368"/>
        </pc:sldMkLst>
        <pc:spChg chg="mod">
          <ac:chgData name="Giliberto Capano" userId="S::giliberto.capano@unibo.it::bc02fa5c-47a4-473d-8e32-79611ba8f3ad" providerId="AD" clId="Web-{7594ECB5-F5B6-4C9D-9AB5-0454777BC3F1}" dt="2022-10-08T14:02:49.660" v="42" actId="20577"/>
          <ac:spMkLst>
            <pc:docMk/>
            <pc:sldMk cId="1213021257" sldId="368"/>
            <ac:spMk id="8196" creationId="{D2B61164-E434-E948-B97E-656EDB788411}"/>
          </ac:spMkLst>
        </pc:spChg>
        <pc:spChg chg="mod">
          <ac:chgData name="Giliberto Capano" userId="S::giliberto.capano@unibo.it::bc02fa5c-47a4-473d-8e32-79611ba8f3ad" providerId="AD" clId="Web-{7594ECB5-F5B6-4C9D-9AB5-0454777BC3F1}" dt="2022-10-08T14:02:57.129" v="44" actId="20577"/>
          <ac:spMkLst>
            <pc:docMk/>
            <pc:sldMk cId="1213021257" sldId="368"/>
            <ac:spMk id="12291" creationId="{D4A968E0-193F-9441-A6AA-CAEE5FC0A3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42D45208-45C6-7D4E-A390-287A83C14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E85229-B01C-F147-BEAC-51A0AEC1CD85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it-IT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BDABF02A-6A2C-8F49-99B5-3EB78D9D7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30F4AD1-48B0-3345-83CE-660BD5CE3D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42D45208-45C6-7D4E-A390-287A83C14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E85229-B01C-F147-BEAC-51A0AEC1CD85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it-IT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BDABF02A-6A2C-8F49-99B5-3EB78D9D7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30F4AD1-48B0-3345-83CE-660BD5CE3D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1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ADD55E52-4593-2746-885A-47952271C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454A26-9EC2-A044-A4F8-07B369CCD9E7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it-IT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969327E1-65D9-C34C-A943-9AA94A0FF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B60F248-DABC-BB47-B064-B3D51D21D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3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9D6803E-3718-3742-959D-23611081D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FD69F-81CE-D343-8261-B3AD2014F0AC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it-IT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64F4E688-276C-9D44-9134-F50C81ECA6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AE2F0CA-4B3E-9E4A-A4EA-00FB9BFED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9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1FFA1DE6-0414-8143-9EB1-ECC5CC6AE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A2723-8941-1D49-ABA7-ACDB68106F94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it-IT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1947CD63-27BD-0944-89FC-964F8957B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BF761B70-13F4-624B-9EAF-F721D68BD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98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47C3687D-0790-4241-963A-CFF785883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9C65EB-AB9C-F049-8E58-EC9A04EE0D29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it-IT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6BC336D-14B0-5948-B397-33593459F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EF3D2F27-2F62-E04D-95CC-7BF278A7F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0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01D30-5EA2-134A-92E5-D1C9FBF0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7FD0-0DD9-4242-8F21-54F9FBA18520}" type="datetime1">
              <a:rPr lang="it-IT"/>
              <a:pPr>
                <a:defRPr/>
              </a:pPr>
              <a:t>08/10/22</a:t>
            </a:fld>
            <a:endParaRPr lang="en-US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ACE53D8-649B-CA4D-A3C0-2DA042A1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C40DEEC-BC43-6345-B133-22815A7F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5885-9CB9-4E49-8061-46547C63CE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334B55E-B0E4-7C4A-832F-01A513C3D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EFA58B6-AE4B-6E4F-8D27-D00EEC15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4D7BD46-2BE8-F442-B315-9353359FF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2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A2EF7AF-54D0-8641-81C2-EAEE94BD4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6633"/>
            <a:ext cx="8229600" cy="720080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Segni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contraddittori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(1)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E176338-AF1E-CE47-8637-18080F208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893051" cy="6237312"/>
          </a:xfrm>
        </p:spPr>
        <p:txBody>
          <a:bodyPr lIns="0" tIns="0" rIns="0" bIns="0" anchor="t"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/>
              </a:rPr>
              <a:t>I </a:t>
            </a:r>
            <a:r>
              <a:rPr lang="en-GB" altLang="it-IT" dirty="0" err="1">
                <a:latin typeface="Garamond"/>
              </a:rPr>
              <a:t>movimenti</a:t>
            </a:r>
            <a:r>
              <a:rPr lang="en-GB" altLang="it-IT" dirty="0">
                <a:latin typeface="Garamond"/>
              </a:rPr>
              <a:t> di </a:t>
            </a:r>
            <a:r>
              <a:rPr lang="en-GB" altLang="it-IT" dirty="0" err="1">
                <a:latin typeface="Garamond"/>
              </a:rPr>
              <a:t>protesta</a:t>
            </a:r>
            <a:r>
              <a:rPr lang="en-GB" altLang="it-IT" dirty="0">
                <a:latin typeface="Garamond"/>
              </a:rPr>
              <a:t> e </a:t>
            </a:r>
            <a:r>
              <a:rPr lang="en-GB" altLang="it-IT" dirty="0" err="1">
                <a:latin typeface="Garamond"/>
              </a:rPr>
              <a:t>rinnovamento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che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hanno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caratterizzato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gli</a:t>
            </a:r>
            <a:r>
              <a:rPr lang="en-GB" altLang="it-IT" dirty="0">
                <a:latin typeface="Garamond"/>
              </a:rPr>
              <a:t> anni '90 non </a:t>
            </a:r>
            <a:r>
              <a:rPr lang="en-GB" altLang="it-IT" dirty="0" err="1">
                <a:latin typeface="Garamond"/>
              </a:rPr>
              <a:t>hanno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prodotto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una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maggiore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partecipazione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politica</a:t>
            </a:r>
            <a:r>
              <a:rPr lang="en-GB" altLang="it-IT" dirty="0">
                <a:latin typeface="Garamond"/>
              </a:rPr>
              <a:t> 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latin typeface="Garamond" panose="02020404030301010803" pitchFamily="18" charset="0"/>
            </a:endParaRPr>
          </a:p>
          <a:p>
            <a:pPr algn="just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/>
              </a:rPr>
              <a:t>Nonostante</a:t>
            </a:r>
            <a:r>
              <a:rPr lang="en-GB" altLang="it-IT" dirty="0">
                <a:latin typeface="Garamond"/>
              </a:rPr>
              <a:t> il </a:t>
            </a:r>
            <a:r>
              <a:rPr lang="en-GB" altLang="it-IT" dirty="0" err="1">
                <a:latin typeface="Garamond"/>
              </a:rPr>
              <a:t>loro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crescente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livello</a:t>
            </a:r>
            <a:r>
              <a:rPr lang="en-GB" altLang="it-IT" dirty="0">
                <a:latin typeface="Garamond"/>
              </a:rPr>
              <a:t> di </a:t>
            </a:r>
            <a:r>
              <a:rPr lang="en-GB" altLang="it-IT" dirty="0" err="1">
                <a:latin typeface="Garamond"/>
              </a:rPr>
              <a:t>istruzione</a:t>
            </a:r>
            <a:r>
              <a:rPr lang="en-GB" altLang="it-IT" dirty="0">
                <a:latin typeface="Garamond"/>
              </a:rPr>
              <a:t>, </a:t>
            </a:r>
            <a:r>
              <a:rPr lang="en-GB" altLang="it-IT" dirty="0" err="1">
                <a:latin typeface="Garamond"/>
              </a:rPr>
              <a:t>i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giovani</a:t>
            </a:r>
            <a:r>
              <a:rPr lang="en-GB" altLang="it-IT" dirty="0">
                <a:latin typeface="Garamond"/>
              </a:rPr>
              <a:t> non </a:t>
            </a:r>
            <a:r>
              <a:rPr lang="en-GB" altLang="it-IT" dirty="0" err="1">
                <a:latin typeface="Garamond"/>
              </a:rPr>
              <a:t>sono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particolarmente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interessati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alla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politica</a:t>
            </a:r>
            <a:endParaRPr lang="en-GB" altLang="it-IT" dirty="0">
              <a:latin typeface="Garamond"/>
            </a:endParaRPr>
          </a:p>
          <a:p>
            <a:pPr algn="just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latin typeface="Garamond"/>
            </a:endParaRPr>
          </a:p>
          <a:p>
            <a:pPr algn="just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/>
              </a:rPr>
              <a:t>Le </a:t>
            </a:r>
            <a:r>
              <a:rPr lang="en-GB" altLang="it-IT" dirty="0" err="1">
                <a:latin typeface="Garamond"/>
              </a:rPr>
              <a:t>fratture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sociali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hanno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perso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importanza</a:t>
            </a:r>
            <a:r>
              <a:rPr lang="en-GB" altLang="it-IT" dirty="0">
                <a:latin typeface="Garamond"/>
              </a:rPr>
              <a:t>, ma </a:t>
            </a:r>
            <a:r>
              <a:rPr lang="en-GB" altLang="it-IT" dirty="0" err="1">
                <a:latin typeface="Garamond"/>
              </a:rPr>
              <a:t>rimangono</a:t>
            </a:r>
            <a:r>
              <a:rPr lang="en-GB" altLang="it-IT" dirty="0">
                <a:latin typeface="Garamond"/>
              </a:rPr>
              <a:t> decisive le </a:t>
            </a:r>
            <a:r>
              <a:rPr lang="en-GB" altLang="it-IT" dirty="0" err="1">
                <a:latin typeface="Garamond"/>
              </a:rPr>
              <a:t>fratture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territoriali</a:t>
            </a:r>
            <a:endParaRPr lang="en-GB" altLang="it-IT" dirty="0">
              <a:solidFill>
                <a:srgbClr val="0070C0"/>
              </a:solidFill>
              <a:latin typeface="Garamond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5106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A2EF7AF-54D0-8641-81C2-EAEE94BD4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6633"/>
            <a:ext cx="8229600" cy="720080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Segni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contraddittori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E176338-AF1E-CE47-8637-18080F208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893051" cy="6237312"/>
          </a:xfrm>
        </p:spPr>
        <p:txBody>
          <a:bodyPr lIns="0" tIns="0" rIns="0" bIns="0" anchor="t"/>
          <a:lstStyle/>
          <a:p>
            <a:pPr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/>
              </a:rPr>
              <a:t>Lo scenario </a:t>
            </a:r>
            <a:r>
              <a:rPr lang="en-GB" altLang="it-IT" dirty="0" err="1">
                <a:latin typeface="Garamond"/>
              </a:rPr>
              <a:t>elettorale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della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fase</a:t>
            </a:r>
            <a:r>
              <a:rPr lang="en-GB" altLang="it-IT" dirty="0">
                <a:latin typeface="Garamond"/>
              </a:rPr>
              <a:t> 2013-2022 genera </a:t>
            </a:r>
            <a:r>
              <a:rPr lang="en-GB" altLang="it-IT" dirty="0" err="1">
                <a:latin typeface="Garamond"/>
              </a:rPr>
              <a:t>ulteriori</a:t>
            </a:r>
            <a:r>
              <a:rPr lang="en-GB" altLang="it-IT" dirty="0">
                <a:latin typeface="Garamond"/>
              </a:rPr>
              <a:t> </a:t>
            </a:r>
            <a:r>
              <a:rPr lang="en-GB" altLang="it-IT" dirty="0" err="1">
                <a:latin typeface="Garamond"/>
              </a:rPr>
              <a:t>segnali</a:t>
            </a:r>
            <a:r>
              <a:rPr lang="en-GB" altLang="it-IT" dirty="0">
                <a:latin typeface="Garamond"/>
              </a:rPr>
              <a:t> di </a:t>
            </a:r>
            <a:r>
              <a:rPr lang="en-GB" altLang="it-IT" dirty="0" err="1">
                <a:latin typeface="Garamond"/>
              </a:rPr>
              <a:t>cambiamento</a:t>
            </a:r>
            <a:r>
              <a:rPr lang="en-GB" altLang="it-IT" dirty="0">
                <a:latin typeface="Garamond"/>
              </a:rPr>
              <a:t>: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/>
              </a:rPr>
              <a:t>Fine del </a:t>
            </a:r>
            <a:r>
              <a:rPr lang="en-GB" altLang="it-IT" dirty="0" err="1">
                <a:latin typeface="Garamond"/>
              </a:rPr>
              <a:t>bipolarismo</a:t>
            </a:r>
            <a:r>
              <a:rPr lang="en-GB" altLang="it-IT" dirty="0">
                <a:latin typeface="Garamond"/>
              </a:rPr>
              <a:t>?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latin typeface="Garamond" panose="02020404030301010803" pitchFamily="18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highlight>
                  <a:srgbClr val="FFFF00"/>
                </a:highlight>
                <a:latin typeface="Garamond"/>
              </a:rPr>
              <a:t>M5S da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partito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nazionale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a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partito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territorial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highlight>
                <a:srgbClr val="FFFF00"/>
              </a:highlight>
              <a:latin typeface="Garamond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highlight>
                  <a:srgbClr val="FFFF00"/>
                </a:highlight>
                <a:latin typeface="Garamond"/>
              </a:rPr>
              <a:t>La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frammentazione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strutturale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del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centro-sinistra</a:t>
            </a:r>
            <a:endParaRPr lang="en-GB" altLang="it-IT" dirty="0">
              <a:highlight>
                <a:srgbClr val="FFFF00"/>
              </a:highlight>
              <a:latin typeface="Garamond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highlight>
                <a:srgbClr val="FFFF00"/>
              </a:highlight>
              <a:latin typeface="Garamond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highlight>
                  <a:srgbClr val="FFFF00"/>
                </a:highlight>
                <a:latin typeface="Garamond"/>
              </a:rPr>
              <a:t>Le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elezioni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del 2022: e il primo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governo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di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destra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della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storia</a:t>
            </a:r>
            <a:r>
              <a:rPr lang="en-GB" altLang="it-IT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altLang="it-IT" dirty="0" err="1">
                <a:highlight>
                  <a:srgbClr val="FFFF00"/>
                </a:highlight>
                <a:latin typeface="Garamond"/>
              </a:rPr>
              <a:t>repubblicana</a:t>
            </a:r>
            <a:endParaRPr lang="en-GB" altLang="it-IT" dirty="0">
              <a:highlight>
                <a:srgbClr val="FFFF00"/>
              </a:highlight>
              <a:latin typeface="Garamond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457927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32D3B396-18D5-1749-A5C0-EECC97F43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700" y="131763"/>
            <a:ext cx="8228013" cy="993775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Una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democrazia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pubblico</a:t>
            </a:r>
            <a:b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Ma come le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altre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41C2828-E416-074B-B489-2EEECC226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268761"/>
            <a:ext cx="8361685" cy="2448272"/>
          </a:xfrm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Personalizzazione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politica</a:t>
            </a:r>
            <a:r>
              <a:rPr lang="en-GB" altLang="it-IT" sz="2400" dirty="0">
                <a:latin typeface="Garamond" panose="02020404030301010803" pitchFamily="18" charset="0"/>
              </a:rPr>
              <a:t>: la </a:t>
            </a:r>
            <a:r>
              <a:rPr lang="en-GB" altLang="it-IT" sz="2400" dirty="0" err="1">
                <a:latin typeface="Garamond" panose="02020404030301010803" pitchFamily="18" charset="0"/>
              </a:rPr>
              <a:t>capacità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comunicativa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dei</a:t>
            </a:r>
            <a:r>
              <a:rPr lang="en-GB" altLang="it-IT" sz="2400" dirty="0">
                <a:latin typeface="Garamond" panose="02020404030301010803" pitchFamily="18" charset="0"/>
              </a:rPr>
              <a:t> leader </a:t>
            </a:r>
            <a:r>
              <a:rPr lang="en-GB" altLang="it-IT" sz="2400" dirty="0" err="1">
                <a:latin typeface="Garamond" panose="02020404030301010803" pitchFamily="18" charset="0"/>
              </a:rPr>
              <a:t>diventa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decisiva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Campagna </a:t>
            </a:r>
            <a:r>
              <a:rPr lang="en-GB" altLang="it-IT" sz="2400" dirty="0" err="1">
                <a:latin typeface="Garamond" panose="02020404030301010803" pitchFamily="18" charset="0"/>
              </a:rPr>
              <a:t>elettorale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permanente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Nel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periodo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successivo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alle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elezioni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governi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godono</a:t>
            </a:r>
            <a:r>
              <a:rPr lang="en-GB" altLang="it-IT" sz="2400" dirty="0">
                <a:latin typeface="Garamond" panose="02020404030301010803" pitchFamily="18" charset="0"/>
              </a:rPr>
              <a:t> di un </a:t>
            </a:r>
            <a:r>
              <a:rPr lang="en-GB" altLang="it-IT" sz="2400" dirty="0" err="1">
                <a:latin typeface="Garamond" panose="02020404030301010803" pitchFamily="18" charset="0"/>
              </a:rPr>
              <a:t>periodo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popolarità</a:t>
            </a:r>
            <a:r>
              <a:rPr lang="en-GB" altLang="it-IT" sz="2400" dirty="0">
                <a:latin typeface="Garamond" panose="02020404030301010803" pitchFamily="18" charset="0"/>
              </a:rPr>
              <a:t> (</a:t>
            </a:r>
            <a:r>
              <a:rPr lang="en-GB" altLang="it-IT" sz="2400" dirty="0" err="1">
                <a:latin typeface="Garamond" panose="02020404030301010803" pitchFamily="18" charset="0"/>
              </a:rPr>
              <a:t>luna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miele</a:t>
            </a:r>
            <a:r>
              <a:rPr lang="en-GB" altLang="it-IT" sz="2400" dirty="0">
                <a:latin typeface="Garamond" panose="02020404030301010803" pitchFamily="18" charset="0"/>
              </a:rPr>
              <a:t>), </a:t>
            </a:r>
            <a:r>
              <a:rPr lang="en-GB" altLang="it-IT" sz="2400" dirty="0" err="1">
                <a:latin typeface="Garamond" panose="02020404030301010803" pitchFamily="18" charset="0"/>
              </a:rPr>
              <a:t>nel</a:t>
            </a:r>
            <a:r>
              <a:rPr lang="en-GB" altLang="it-IT" sz="2400" dirty="0">
                <a:latin typeface="Garamond" panose="02020404030301010803" pitchFamily="18" charset="0"/>
              </a:rPr>
              <a:t> quale </a:t>
            </a:r>
            <a:r>
              <a:rPr lang="en-GB" altLang="it-IT" sz="2400" dirty="0" err="1">
                <a:latin typeface="Garamond" panose="02020404030301010803" pitchFamily="18" charset="0"/>
              </a:rPr>
              <a:t>possono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affrontare</a:t>
            </a:r>
            <a:r>
              <a:rPr lang="en-GB" altLang="it-IT" sz="2400" dirty="0">
                <a:latin typeface="Garamond" panose="02020404030301010803" pitchFamily="18" charset="0"/>
              </a:rPr>
              <a:t> le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più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difficili</a:t>
            </a:r>
            <a:endParaRPr lang="en-GB" altLang="it-IT" sz="2400" dirty="0">
              <a:latin typeface="Garamond" panose="02020404030301010803" pitchFamily="18" charset="0"/>
            </a:endParaRP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54D29D99-8D05-7D48-BD6C-AC8E6E036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860256"/>
            <a:ext cx="8464426" cy="2861219"/>
          </a:xfrm>
          <a:prstGeom prst="roundRect">
            <a:avLst>
              <a:gd name="adj" fmla="val 146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Contesto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 simile ad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altre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democrazie</a:t>
            </a:r>
            <a:endParaRPr lang="en-GB" altLang="it-IT" sz="2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Ma in Italia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pesa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l'incapacità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regolare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rapporti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media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ridurre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le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tensioni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poteri</a:t>
            </a:r>
            <a:endParaRPr lang="en-GB" altLang="it-IT" sz="2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Caducità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leadership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nuova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polarizzazione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comportamento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politico (2018)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successo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messaggio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antielitista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(M5S)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sovranista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(Lega2018,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FdI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2022?)</a:t>
            </a:r>
          </a:p>
          <a:p>
            <a:pPr>
              <a:spcBef>
                <a:spcPct val="0"/>
              </a:spcBef>
              <a:buNone/>
            </a:pPr>
            <a:endParaRPr lang="en-GB" altLang="it-IT" sz="2400" b="1" i="1" dirty="0">
              <a:solidFill>
                <a:srgbClr val="FF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41033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FA435173-D6F1-2A4B-B08A-429143665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8012" cy="900112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scarsa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fiducia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nelle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istituzioni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4A968E0-193F-9441-A6AA-CAEE5FC0A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00175"/>
            <a:ext cx="4220468" cy="3397250"/>
          </a:xfrm>
        </p:spPr>
        <p:txBody>
          <a:bodyPr lIns="0" tIns="0" rIns="0" bIns="0" anchor="t"/>
          <a:lstStyle/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latin typeface="Garamond" panose="02020404030301010803" pitchFamily="18" charset="0"/>
              </a:rPr>
              <a:t>Istituzioni</a:t>
            </a:r>
            <a:r>
              <a:rPr lang="en-GB" altLang="it-IT" sz="2400" b="1" dirty="0">
                <a:latin typeface="Garamond" panose="02020404030301010803" pitchFamily="18" charset="0"/>
              </a:rPr>
              <a:t> non </a:t>
            </a:r>
            <a:r>
              <a:rPr lang="en-GB" altLang="it-IT" sz="2400" b="1" dirty="0" err="1">
                <a:latin typeface="Garamond" panose="02020404030301010803" pitchFamily="18" charset="0"/>
              </a:rPr>
              <a:t>popolari</a:t>
            </a:r>
            <a:endParaRPr lang="en-GB" altLang="it-IT" sz="2400" b="1" dirty="0">
              <a:latin typeface="Garamond" panose="02020404030301010803" pitchFamily="18" charset="0"/>
              <a:cs typeface="Calibri"/>
            </a:endParaRPr>
          </a:p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Governo e </a:t>
            </a:r>
            <a:r>
              <a:rPr lang="en-GB" altLang="it-IT" sz="2400" dirty="0" err="1">
                <a:latin typeface="Garamond" panose="02020404030301010803" pitchFamily="18" charset="0"/>
              </a:rPr>
              <a:t>parlamento</a:t>
            </a:r>
            <a:endParaRPr lang="en-GB" altLang="it-IT" sz="2400" dirty="0">
              <a:latin typeface="Garamond" panose="02020404030301010803" pitchFamily="18" charset="0"/>
              <a:cs typeface="Calibri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 </a:t>
            </a:r>
            <a:r>
              <a:rPr lang="en-GB" altLang="it-IT" sz="2400" dirty="0" err="1">
                <a:latin typeface="Garamond" panose="02020404030301010803" pitchFamily="18" charset="0"/>
              </a:rPr>
              <a:t>partiti</a:t>
            </a:r>
            <a:r>
              <a:rPr lang="en-GB" altLang="it-IT" sz="2400" dirty="0">
                <a:latin typeface="Garamond" panose="02020404030301010803" pitchFamily="18" charset="0"/>
              </a:rPr>
              <a:t> 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Confindustria </a:t>
            </a:r>
            <a:endParaRPr lang="en-GB" altLang="it-IT" sz="2400" dirty="0">
              <a:latin typeface="Garamond" panose="02020404030301010803" pitchFamily="18" charset="0"/>
              <a:cs typeface="Calibri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 </a:t>
            </a:r>
            <a:r>
              <a:rPr lang="en-GB" altLang="it-IT" sz="2400" dirty="0" err="1">
                <a:latin typeface="Garamond" panose="02020404030301010803" pitchFamily="18" charset="0"/>
              </a:rPr>
              <a:t>sindacati</a:t>
            </a:r>
            <a:r>
              <a:rPr lang="en-GB" altLang="it-IT" sz="2400" dirty="0">
                <a:latin typeface="Garamond" panose="02020404030301010803" pitchFamily="18" charset="0"/>
              </a:rPr>
              <a:t> 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2B61164-E434-E948-B97E-656EDB788411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720530" y="1400176"/>
            <a:ext cx="4423469" cy="4743450"/>
          </a:xfrm>
        </p:spPr>
        <p:txBody>
          <a:bodyPr lIns="0" tIns="0" rIns="0" bIns="0" anchor="t"/>
          <a:lstStyle/>
          <a:p>
            <a:pPr algn="ctr" eaLnBrk="1" hangingPunct="1">
              <a:buFont typeface="Verdana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Istituzioni</a:t>
            </a:r>
            <a:r>
              <a:rPr lang="en-GB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(</a:t>
            </a:r>
            <a:r>
              <a:rPr lang="en-GB" sz="24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relativamente</a:t>
            </a:r>
            <a:r>
              <a:rPr lang="en-GB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) </a:t>
            </a:r>
            <a:r>
              <a:rPr lang="en-GB" sz="24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popolari</a:t>
            </a:r>
            <a:endParaRPr lang="en-GB" sz="2400" b="1" dirty="0">
              <a:solidFill>
                <a:srgbClr val="00B050"/>
              </a:solidFill>
              <a:latin typeface="Garamond" panose="02020404030301010803" pitchFamily="18" charset="0"/>
              <a:cs typeface="Calibri"/>
            </a:endParaRPr>
          </a:p>
          <a:p>
            <a:pPr algn="ctr" eaLnBrk="1" hangingPunct="1">
              <a:buFont typeface="Verdana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400" dirty="0">
              <a:solidFill>
                <a:srgbClr val="00B050"/>
              </a:solidFill>
              <a:latin typeface="Garamond" panose="02020404030301010803" pitchFamily="18" charset="0"/>
              <a:cs typeface="Calibri"/>
            </a:endParaRP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Forze</a:t>
            </a: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 di </a:t>
            </a: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polizia</a:t>
            </a:r>
            <a:endParaRPr lang="en-GB" sz="2400" dirty="0">
              <a:solidFill>
                <a:srgbClr val="00B050"/>
              </a:solidFill>
              <a:latin typeface="Garamond" panose="02020404030301010803" pitchFamily="18" charset="0"/>
              <a:cs typeface="Calibri"/>
            </a:endParaRPr>
          </a:p>
          <a:p>
            <a:pP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Il </a:t>
            </a: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Presidente</a:t>
            </a: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della</a:t>
            </a: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 Repubblica </a:t>
            </a: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Le </a:t>
            </a: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Forze</a:t>
            </a: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armate</a:t>
            </a:r>
            <a:r>
              <a:rPr lang="en-GB" sz="2400" dirty="0">
                <a:solidFill>
                  <a:srgbClr val="00B050"/>
                </a:solidFill>
                <a:latin typeface="Garamond" panose="02020404030301010803" pitchFamily="18" charset="0"/>
              </a:rPr>
              <a:t> </a:t>
            </a:r>
            <a:endParaRPr lang="en-GB" sz="2400" dirty="0">
              <a:solidFill>
                <a:srgbClr val="00B050"/>
              </a:solidFill>
              <a:latin typeface="Garamond" panose="02020404030301010803" pitchFamily="18" charset="0"/>
              <a:cs typeface="Calibri"/>
            </a:endParaRP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solidFill>
                  <a:srgbClr val="00B050"/>
                </a:solidFill>
                <a:latin typeface="Garamond" panose="02020404030301010803" pitchFamily="18" charset="0"/>
              </a:rPr>
              <a:t>Associazionismo</a:t>
            </a:r>
            <a:endParaRPr lang="en-GB" sz="2400" dirty="0">
              <a:solidFill>
                <a:srgbClr val="00B050"/>
              </a:solidFill>
              <a:latin typeface="Garamond" panose="02020404030301010803" pitchFamily="18" charset="0"/>
              <a:cs typeface="Calibri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4C97CF38-753A-264B-8827-338ACC055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157788"/>
            <a:ext cx="8101013" cy="900112"/>
          </a:xfrm>
          <a:prstGeom prst="roundRect">
            <a:avLst>
              <a:gd name="adj" fmla="val 17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attori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circuito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rappresentativo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non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godono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fiducia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degli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italiani</a:t>
            </a:r>
            <a:endParaRPr lang="en-GB" altLang="it-IT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783CAC-886B-EA42-9BB5-CB0CA3BB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0212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D161866-97A5-6F45-A9A1-3C9EE161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44450"/>
            <a:ext cx="8228012" cy="900113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I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motori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40BD990-D675-6E48-935C-5D0AB5B89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4014788" cy="2303785"/>
          </a:xfrm>
        </p:spPr>
        <p:txBody>
          <a:bodyPr lIns="0" tIns="0" rIns="0" bIns="0"/>
          <a:lstStyle/>
          <a:p>
            <a:pPr algn="ctr" eaLnBrk="1" hangingPunct="1">
              <a:lnSpc>
                <a:spcPct val="92000"/>
              </a:lnSpc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Fattori</a:t>
            </a:r>
            <a:r>
              <a:rPr lang="en-GB" altLang="it-IT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endogeni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Rapporto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politica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magistratura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Relazioni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stato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centrali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regioni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Frammentazione</a:t>
            </a:r>
            <a:r>
              <a:rPr lang="en-GB" altLang="it-IT" dirty="0">
                <a:latin typeface="Garamond" panose="02020404030301010803" pitchFamily="18" charset="0"/>
              </a:rPr>
              <a:t> sub-</a:t>
            </a:r>
            <a:r>
              <a:rPr lang="en-GB" altLang="it-IT" dirty="0" err="1">
                <a:latin typeface="Garamond" panose="02020404030301010803" pitchFamily="18" charset="0"/>
              </a:rPr>
              <a:t>culturale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AE79DDB-5A02-494C-BA16-12E5B53030F4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427538" y="765175"/>
            <a:ext cx="4714875" cy="2479675"/>
          </a:xfrm>
        </p:spPr>
        <p:txBody>
          <a:bodyPr lIns="0" tIns="0" rIns="0" bIns="0"/>
          <a:lstStyle/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b="1" dirty="0" err="1">
                <a:solidFill>
                  <a:srgbClr val="FF0000"/>
                </a:solidFill>
              </a:rPr>
              <a:t>Fattori</a:t>
            </a:r>
            <a:r>
              <a:rPr lang="en-GB" altLang="it-IT" b="1" dirty="0">
                <a:solidFill>
                  <a:srgbClr val="FF0000"/>
                </a:solidFill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</a:rPr>
              <a:t>esogeni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Nuovo </a:t>
            </a:r>
            <a:r>
              <a:rPr lang="en-GB" altLang="it-IT" dirty="0" err="1">
                <a:latin typeface="Garamond" panose="02020404030301010803" pitchFamily="18" charset="0"/>
              </a:rPr>
              <a:t>ordine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internazionale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Europeizzazione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Globalizzazione</a:t>
            </a: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Crisi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migratorie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finanziarie</a:t>
            </a: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Covid?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Crisi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Energetica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?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16A526BC-231E-2543-9C62-A02C938A8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5575"/>
            <a:ext cx="9144000" cy="1983705"/>
          </a:xfrm>
          <a:prstGeom prst="roundRect">
            <a:avLst>
              <a:gd name="adj" fmla="val 233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Molti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fattori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tuttora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all'opera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però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non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hanno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innescato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sconvolgimenti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rivoluzionari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ma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molteplici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cambiamenti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incrementali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natura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di un regime e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DNA di un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politico non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cambiano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solo con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interventi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di “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ingegneria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istituzionale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”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→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una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democrazia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diversa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ma “non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maggioritaria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130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E43B9228-0162-6B41-8A0F-D04A7F18F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10563" cy="1412875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resistenze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B5C1C6-CBA7-A143-AE2A-EDC0382F6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8520" y="692696"/>
            <a:ext cx="8793733" cy="5904655"/>
          </a:xfrm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Da </a:t>
            </a:r>
            <a:r>
              <a:rPr lang="en-GB" altLang="it-IT" sz="2400" dirty="0" err="1">
                <a:latin typeface="Garamond" panose="02020404030301010803" pitchFamily="18" charset="0"/>
              </a:rPr>
              <a:t>anni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l'Italia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è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sospesa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tra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forze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spingono</a:t>
            </a:r>
            <a:r>
              <a:rPr lang="en-GB" altLang="it-IT" sz="2400" dirty="0">
                <a:latin typeface="Garamond" panose="02020404030301010803" pitchFamily="18" charset="0"/>
              </a:rPr>
              <a:t> per un </a:t>
            </a:r>
            <a:r>
              <a:rPr lang="en-GB" altLang="it-IT" sz="2400" dirty="0" err="1">
                <a:latin typeface="Garamond" panose="02020404030301010803" pitchFamily="18" charset="0"/>
              </a:rPr>
              <a:t>rinnovamento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difensori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dello</a:t>
            </a:r>
            <a:r>
              <a:rPr lang="en-GB" altLang="it-IT" sz="2400" dirty="0">
                <a:latin typeface="Garamond" panose="02020404030301010803" pitchFamily="18" charset="0"/>
              </a:rPr>
              <a:t> status quo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Alcune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trovano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ampio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consenso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nell'opinione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pubblica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sembrano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divenute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prioritarie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avrebbero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ampie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convergenze</a:t>
            </a:r>
            <a:r>
              <a:rPr lang="en-GB" altLang="it-IT" sz="2400" dirty="0">
                <a:latin typeface="Garamond" panose="02020404030301010803" pitchFamily="18" charset="0"/>
              </a:rPr>
              <a:t>: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>
                <a:latin typeface="Garamond" panose="02020404030301010803" pitchFamily="18" charset="0"/>
              </a:rPr>
              <a:t>fine del </a:t>
            </a:r>
            <a:r>
              <a:rPr lang="en-GB" altLang="it-IT" sz="2400" b="1" dirty="0" err="1">
                <a:latin typeface="Garamond" panose="02020404030301010803" pitchFamily="18" charset="0"/>
              </a:rPr>
              <a:t>bicameralismo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ridondante</a:t>
            </a:r>
            <a:endParaRPr lang="en-GB" altLang="it-IT" sz="2400" b="1" dirty="0">
              <a:latin typeface="Garamond" panose="02020404030301010803" pitchFamily="18" charset="0"/>
            </a:endParaRP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latin typeface="Garamond" panose="02020404030301010803" pitchFamily="18" charset="0"/>
              </a:rPr>
              <a:t>nuova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riforma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elettorale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Tuttavia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l’agenda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riforme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è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pesantemente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ritardata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. La fine del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Renzi (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Dicembre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2016) come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nuovo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spartiacque</a:t>
            </a:r>
            <a:endParaRPr lang="en-GB" altLang="it-IT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-La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scomessa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giallo-verde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suoi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limiti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sono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evidenziati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….</a:t>
            </a: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La scommessa del governo </a:t>
            </a:r>
            <a:r>
              <a:rPr lang="it-IT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gioallo</a:t>
            </a: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-rosso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Covid19, crisi del sistema partitico, governo del Presidente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Le elezioni del 2022 e il governo della Destra (verso il Presidenzialismo?)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8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600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contenuto 1">
            <a:extLst>
              <a:ext uri="{FF2B5EF4-FFF2-40B4-BE49-F238E27FC236}">
                <a16:creationId xmlns:a16="http://schemas.microsoft.com/office/drawing/2014/main" id="{EFE4D3DF-44CE-2348-9789-13038DB58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38" y="908050"/>
            <a:ext cx="9151938" cy="4383088"/>
          </a:xfrm>
        </p:spPr>
        <p:txBody>
          <a:bodyPr/>
          <a:lstStyle/>
          <a:p>
            <a:pPr algn="just">
              <a:defRPr/>
            </a:pPr>
            <a:r>
              <a:rPr lang="en-GB" dirty="0" err="1">
                <a:latin typeface="Garamond" panose="02020404030301010803" pitchFamily="18" charset="0"/>
              </a:rPr>
              <a:t>Elezioni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i="1" dirty="0">
                <a:latin typeface="Garamond" panose="02020404030301010803" pitchFamily="18" charset="0"/>
              </a:rPr>
              <a:t>innovative </a:t>
            </a:r>
            <a:r>
              <a:rPr lang="en-GB" dirty="0">
                <a:latin typeface="Garamond" panose="02020404030301010803" pitchFamily="18" charset="0"/>
              </a:rPr>
              <a:t>ma </a:t>
            </a:r>
            <a:r>
              <a:rPr lang="en-GB" dirty="0" err="1">
                <a:latin typeface="Garamond" panose="02020404030301010803" pitchFamily="18" charset="0"/>
              </a:rPr>
              <a:t>spesso</a:t>
            </a:r>
            <a:r>
              <a:rPr lang="en-GB" dirty="0">
                <a:latin typeface="Garamond" panose="02020404030301010803" pitchFamily="18" charset="0"/>
              </a:rPr>
              <a:t>  non </a:t>
            </a:r>
            <a:r>
              <a:rPr lang="en-GB" i="1" dirty="0">
                <a:latin typeface="Garamond" panose="02020404030301010803" pitchFamily="18" charset="0"/>
              </a:rPr>
              <a:t>decisive</a:t>
            </a:r>
          </a:p>
          <a:p>
            <a:pPr algn="just">
              <a:defRPr/>
            </a:pPr>
            <a:r>
              <a:rPr lang="en-GB" i="1" dirty="0" err="1">
                <a:latin typeface="Garamond" panose="02020404030301010803" pitchFamily="18" charset="0"/>
              </a:rPr>
              <a:t>Bipolarizzazione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period 1994-2008 ma poi </a:t>
            </a:r>
            <a:r>
              <a:rPr lang="en-GB" dirty="0" err="1">
                <a:latin typeface="Garamond" panose="02020404030301010803" pitchFamily="18" charset="0"/>
              </a:rPr>
              <a:t>superata</a:t>
            </a:r>
            <a:endParaRPr lang="en-GB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n-GB" dirty="0" err="1">
                <a:latin typeface="Garamond" panose="02020404030301010803" pitchFamily="18" charset="0"/>
              </a:rPr>
              <a:t>Voto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torna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i="1" dirty="0" err="1">
                <a:latin typeface="Garamond" panose="02020404030301010803" pitchFamily="18" charset="0"/>
              </a:rPr>
              <a:t>nazionalizzato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 2013. Meno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2018 e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2022</a:t>
            </a:r>
          </a:p>
          <a:p>
            <a:pPr algn="just">
              <a:defRPr/>
            </a:pPr>
            <a:r>
              <a:rPr lang="en-GB" dirty="0" err="1">
                <a:latin typeface="Garamond" panose="02020404030301010803" pitchFamily="18" charset="0"/>
              </a:rPr>
              <a:t>Troppi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elementi</a:t>
            </a:r>
            <a:r>
              <a:rPr lang="en-GB" dirty="0">
                <a:latin typeface="Garamond" panose="02020404030301010803" pitchFamily="18" charset="0"/>
              </a:rPr>
              <a:t> in </a:t>
            </a:r>
            <a:r>
              <a:rPr lang="en-GB" dirty="0" err="1">
                <a:latin typeface="Garamond" panose="02020404030301010803" pitchFamily="18" charset="0"/>
              </a:rPr>
              <a:t>movimento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Ancora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una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fase</a:t>
            </a:r>
            <a:r>
              <a:rPr lang="en-GB" dirty="0">
                <a:latin typeface="Garamond" panose="02020404030301010803" pitchFamily="18" charset="0"/>
              </a:rPr>
              <a:t> di </a:t>
            </a:r>
            <a:r>
              <a:rPr lang="en-GB" i="1" dirty="0">
                <a:latin typeface="Garamond" panose="02020404030301010803" pitchFamily="18" charset="0"/>
              </a:rPr>
              <a:t>de-</a:t>
            </a:r>
            <a:r>
              <a:rPr lang="en-GB" i="1" dirty="0" err="1">
                <a:latin typeface="Garamond" panose="02020404030301010803" pitchFamily="18" charset="0"/>
              </a:rPr>
              <a:t>istituzionalizzazione</a:t>
            </a:r>
            <a:r>
              <a:rPr lang="en-GB" i="1" dirty="0">
                <a:latin typeface="Garamond" panose="02020404030301010803" pitchFamily="18" charset="0"/>
              </a:rPr>
              <a:t>?</a:t>
            </a:r>
          </a:p>
          <a:p>
            <a:pPr algn="just">
              <a:defRPr/>
            </a:pPr>
            <a:r>
              <a:rPr lang="en-GB" i="1" dirty="0" err="1">
                <a:latin typeface="Garamond" panose="02020404030301010803" pitchFamily="18" charset="0"/>
              </a:rPr>
              <a:t>Volatilità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</a:rPr>
              <a:t>di nuovo </a:t>
            </a:r>
            <a:r>
              <a:rPr lang="en-GB" dirty="0" err="1">
                <a:latin typeface="Garamond" panose="02020404030301010803" pitchFamily="18" charset="0"/>
              </a:rPr>
              <a:t>elevatissima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2013, 2018 e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2022</a:t>
            </a:r>
          </a:p>
          <a:p>
            <a:pPr>
              <a:defRPr/>
            </a:pPr>
            <a:endParaRPr lang="en-GB" sz="2200" i="1" dirty="0">
              <a:latin typeface="Garamond" panose="02020404030301010803" pitchFamily="18" charset="0"/>
            </a:endParaRPr>
          </a:p>
        </p:txBody>
      </p:sp>
      <p:sp>
        <p:nvSpPr>
          <p:cNvPr id="18435" name="Titolo 2">
            <a:extLst>
              <a:ext uri="{FF2B5EF4-FFF2-40B4-BE49-F238E27FC236}">
                <a16:creationId xmlns:a16="http://schemas.microsoft.com/office/drawing/2014/main" id="{22EFB481-62FC-4F49-B18F-E3163262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863601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Interpretazione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evolutiva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partitico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2005AE-4F81-514B-8C3F-05A0533E0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2A9CF-7D65-3647-8F34-AD560E46EB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olo 2">
            <a:extLst>
              <a:ext uri="{FF2B5EF4-FFF2-40B4-BE49-F238E27FC236}">
                <a16:creationId xmlns:a16="http://schemas.microsoft.com/office/drawing/2014/main" id="{22EFB481-62FC-4F49-B18F-E3163262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863601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Interpretazioni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sul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mutamento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complessivo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2005AE-4F81-514B-8C3F-05A0533E0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egnaposto contenuto 1">
            <a:extLst>
              <a:ext uri="{FF2B5EF4-FFF2-40B4-BE49-F238E27FC236}">
                <a16:creationId xmlns:a16="http://schemas.microsoft.com/office/drawing/2014/main" id="{8EBDF4A0-3C48-4D45-947F-BF0FE640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073427"/>
          </a:xfrm>
        </p:spPr>
        <p:txBody>
          <a:bodyPr/>
          <a:lstStyle/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Iconografia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improvvisamente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superata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</a:rPr>
              <a:t>ventennio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berlusconiano</a:t>
            </a:r>
            <a:r>
              <a:rPr lang="en-GB" altLang="it-IT" sz="2600" dirty="0">
                <a:latin typeface="Garamond" panose="02020404030301010803" pitchFamily="18" charset="0"/>
              </a:rPr>
              <a:t>, </a:t>
            </a:r>
            <a:r>
              <a:rPr lang="en-GB" altLang="it-IT" sz="2600" dirty="0" err="1">
                <a:latin typeface="Garamond" panose="02020404030301010803" pitchFamily="18" charset="0"/>
              </a:rPr>
              <a:t>seconda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repubblica</a:t>
            </a:r>
            <a:r>
              <a:rPr lang="en-GB" altLang="it-IT" sz="2600" dirty="0">
                <a:latin typeface="Garamond" panose="02020404030301010803" pitchFamily="18" charset="0"/>
              </a:rPr>
              <a:t>) [</a:t>
            </a:r>
            <a:r>
              <a:rPr lang="en-GB" altLang="it-IT" sz="2600" dirty="0" err="1">
                <a:latin typeface="Garamond" panose="02020404030301010803" pitchFamily="18" charset="0"/>
              </a:rPr>
              <a:t>Lanzalaco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>
                <a:latin typeface="Garamond" panose="02020404030301010803" pitchFamily="18" charset="0"/>
              </a:rPr>
              <a:t>Dilemma </a:t>
            </a:r>
            <a:r>
              <a:rPr lang="en-GB" altLang="it-IT" sz="2600" b="1" dirty="0" err="1">
                <a:latin typeface="Garamond" panose="02020404030301010803" pitchFamily="18" charset="0"/>
              </a:rPr>
              <a:t>dell’autoriforma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per </a:t>
            </a:r>
            <a:r>
              <a:rPr lang="en-GB" altLang="it-IT" sz="2600" dirty="0" err="1">
                <a:latin typeface="Garamond" panose="02020404030301010803" pitchFamily="18" charset="0"/>
              </a:rPr>
              <a:t>attori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culturalmente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appartenenti</a:t>
            </a:r>
            <a:r>
              <a:rPr lang="en-GB" altLang="it-IT" sz="2600" dirty="0">
                <a:latin typeface="Garamond" panose="02020404030301010803" pitchFamily="18" charset="0"/>
              </a:rPr>
              <a:t> ad un </a:t>
            </a:r>
            <a:r>
              <a:rPr lang="en-GB" altLang="it-IT" sz="2600" dirty="0" err="1">
                <a:latin typeface="Garamond" panose="02020404030301010803" pitchFamily="18" charset="0"/>
              </a:rPr>
              <a:t>modello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consensuale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di </a:t>
            </a:r>
            <a:r>
              <a:rPr lang="en-GB" altLang="it-IT" sz="2600" dirty="0" err="1">
                <a:latin typeface="Garamond" panose="02020404030301010803" pitchFamily="18" charset="0"/>
              </a:rPr>
              <a:t>democrazia</a:t>
            </a:r>
            <a:r>
              <a:rPr lang="en-GB" altLang="it-IT" sz="2600" dirty="0">
                <a:latin typeface="Garamond" panose="02020404030301010803" pitchFamily="18" charset="0"/>
              </a:rPr>
              <a:t> [</a:t>
            </a:r>
            <a:r>
              <a:rPr lang="en-GB" altLang="it-IT" sz="2600" dirty="0" err="1">
                <a:latin typeface="Garamond" panose="02020404030301010803" pitchFamily="18" charset="0"/>
              </a:rPr>
              <a:t>Morlino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Impossibilità</a:t>
            </a:r>
            <a:r>
              <a:rPr lang="en-GB" altLang="it-IT" sz="2600" b="1" dirty="0">
                <a:latin typeface="Garamond" panose="02020404030301010803" pitchFamily="18" charset="0"/>
              </a:rPr>
              <a:t> di un </a:t>
            </a:r>
            <a:r>
              <a:rPr lang="en-GB" altLang="it-IT" sz="2600" b="1" dirty="0" err="1">
                <a:latin typeface="Garamond" panose="02020404030301010803" pitchFamily="18" charset="0"/>
              </a:rPr>
              <a:t>modello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alternativo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al </a:t>
            </a:r>
            <a:r>
              <a:rPr lang="en-GB" altLang="it-IT" sz="2600" i="1" dirty="0">
                <a:latin typeface="Garamond" panose="02020404030301010803" pitchFamily="18" charset="0"/>
              </a:rPr>
              <a:t>party government </a:t>
            </a:r>
            <a:r>
              <a:rPr lang="en-GB" altLang="it-IT" sz="2600" dirty="0">
                <a:latin typeface="Garamond" panose="02020404030301010803" pitchFamily="18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</a:rPr>
              <a:t>sino</a:t>
            </a:r>
            <a:r>
              <a:rPr lang="en-GB" altLang="it-IT" sz="2600" dirty="0">
                <a:latin typeface="Garamond" panose="02020404030301010803" pitchFamily="18" charset="0"/>
              </a:rPr>
              <a:t> ad </a:t>
            </a:r>
            <a:r>
              <a:rPr lang="en-GB" altLang="it-IT" sz="2600" dirty="0" err="1">
                <a:latin typeface="Garamond" panose="02020404030301010803" pitchFamily="18" charset="0"/>
              </a:rPr>
              <a:t>ora</a:t>
            </a:r>
            <a:r>
              <a:rPr lang="en-GB" altLang="it-IT" sz="2600" dirty="0">
                <a:latin typeface="Garamond" panose="02020404030301010803" pitchFamily="18" charset="0"/>
              </a:rPr>
              <a:t>) [</a:t>
            </a:r>
            <a:r>
              <a:rPr lang="en-GB" altLang="it-IT" sz="2600" dirty="0" err="1">
                <a:latin typeface="Garamond" panose="02020404030301010803" pitchFamily="18" charset="0"/>
              </a:rPr>
              <a:t>Verzichelli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>
                <a:latin typeface="Garamond" panose="02020404030301010803" pitchFamily="18" charset="0"/>
              </a:rPr>
              <a:t>Repubblica </a:t>
            </a:r>
            <a:r>
              <a:rPr lang="en-GB" altLang="it-IT" sz="2600" b="1" dirty="0" err="1">
                <a:latin typeface="Garamond" panose="02020404030301010803" pitchFamily="18" charset="0"/>
              </a:rPr>
              <a:t>dei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veti</a:t>
            </a:r>
            <a:r>
              <a:rPr lang="en-GB" altLang="it-IT" sz="2600" dirty="0">
                <a:latin typeface="Garamond" panose="02020404030301010803" pitchFamily="18" charset="0"/>
              </a:rPr>
              <a:t>: </a:t>
            </a:r>
            <a:r>
              <a:rPr lang="en-GB" altLang="it-IT" sz="2600" dirty="0" err="1">
                <a:latin typeface="Garamond" panose="02020404030301010803" pitchFamily="18" charset="0"/>
              </a:rPr>
              <a:t>lettura</a:t>
            </a:r>
            <a:r>
              <a:rPr lang="en-GB" altLang="it-IT" sz="2600" dirty="0">
                <a:latin typeface="Garamond" panose="02020404030301010803" pitchFamily="18" charset="0"/>
              </a:rPr>
              <a:t> in </a:t>
            </a:r>
            <a:r>
              <a:rPr lang="en-GB" altLang="it-IT" sz="2600" dirty="0" err="1">
                <a:latin typeface="Garamond" panose="02020404030301010803" pitchFamily="18" charset="0"/>
              </a:rPr>
              <a:t>chiave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preferenze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individuali</a:t>
            </a:r>
            <a:r>
              <a:rPr lang="en-GB" altLang="it-IT" sz="2600" dirty="0">
                <a:latin typeface="Garamond" panose="02020404030301010803" pitchFamily="18" charset="0"/>
              </a:rPr>
              <a:t> e </a:t>
            </a:r>
            <a:r>
              <a:rPr lang="en-GB" altLang="it-IT" sz="2600" dirty="0" err="1">
                <a:latin typeface="Garamond" panose="02020404030301010803" pitchFamily="18" charset="0"/>
              </a:rPr>
              <a:t>circolarità</a:t>
            </a:r>
            <a:r>
              <a:rPr lang="en-GB" altLang="it-IT" sz="2600" dirty="0">
                <a:latin typeface="Garamond" panose="02020404030301010803" pitchFamily="18" charset="0"/>
              </a:rPr>
              <a:t> del </a:t>
            </a:r>
            <a:r>
              <a:rPr lang="en-GB" altLang="it-IT" sz="2600" dirty="0" err="1">
                <a:latin typeface="Garamond" panose="02020404030301010803" pitchFamily="18" charset="0"/>
              </a:rPr>
              <a:t>mutamento</a:t>
            </a:r>
            <a:r>
              <a:rPr lang="en-GB" altLang="it-IT" sz="2600" dirty="0">
                <a:latin typeface="Garamond" panose="02020404030301010803" pitchFamily="18" charset="0"/>
              </a:rPr>
              <a:t> [Zucchini]</a:t>
            </a:r>
          </a:p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Democrazia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fluida</a:t>
            </a:r>
            <a:r>
              <a:rPr lang="en-GB" altLang="it-IT" sz="2600" b="1" dirty="0">
                <a:latin typeface="Garamond" panose="020204040303010108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28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578</Words>
  <Application>Microsoft Macintosh PowerPoint</Application>
  <PresentationFormat>Presentazione su schermo (4:3)</PresentationFormat>
  <Paragraphs>79</Paragraphs>
  <Slides>9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Verdana</vt:lpstr>
      <vt:lpstr>Wingdings</vt:lpstr>
      <vt:lpstr>COPERTINA</vt:lpstr>
      <vt:lpstr>DIAPOSITIVE</vt:lpstr>
      <vt:lpstr>CHIUSURA</vt:lpstr>
      <vt:lpstr>Presentazione standard di PowerPoint</vt:lpstr>
      <vt:lpstr>Segni contraddittori di cambiamento (1)</vt:lpstr>
      <vt:lpstr>Segni contraddittori di cambiamento (2)</vt:lpstr>
      <vt:lpstr>Una democrazia del pubblico Ma come le altre?</vt:lpstr>
      <vt:lpstr>La scarsa fiducia nelle istituzioni</vt:lpstr>
      <vt:lpstr>I motori del cambiamento</vt:lpstr>
      <vt:lpstr>Tra cambiamento e resistenze</vt:lpstr>
      <vt:lpstr>Interpretazione evolutiva del sistema partitico</vt:lpstr>
      <vt:lpstr>Interpretazioni sul mutamento complessivo</vt:lpstr>
    </vt:vector>
  </TitlesOfParts>
  <Company>Università di Bologna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 di Microsoft Office</cp:lastModifiedBy>
  <cp:revision>167</cp:revision>
  <dcterms:created xsi:type="dcterms:W3CDTF">2017-11-13T10:11:35Z</dcterms:created>
  <dcterms:modified xsi:type="dcterms:W3CDTF">2022-10-08T14:21:25Z</dcterms:modified>
</cp:coreProperties>
</file>