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jYtT976P+z8LrkJjJUaOKyoGdx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681c9836b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5681c9836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681c9836b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681c9836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681c9836b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681c9836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d237825e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5d237825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5681c9836b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5681c9836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5681c9836b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5681c9836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681c9836b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681c9836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d237825ef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5d237825e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a6a19fa40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5a6a19fa4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681c9836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5681c9836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681c9836b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5681c9836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a6a19fa40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5a6a19fa4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2727"/>
              <a:buFont typeface="Calibri"/>
              <a:buNone/>
            </a:pPr>
            <a:r>
              <a:rPr lang="it-IT" sz="2200"/>
              <a:t> </a:t>
            </a:r>
            <a:endParaRPr sz="2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2727"/>
              <a:buFont typeface="Calibri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0"/>
              <a:buFont typeface="Calibri"/>
              <a:buNone/>
            </a:pPr>
            <a:r>
              <a:t/>
            </a:r>
            <a:endParaRPr sz="2400"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7983750" y="119675"/>
            <a:ext cx="4114500" cy="6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None/>
            </a:pPr>
            <a:r>
              <a:rPr b="1" lang="it-IT" u="sng">
                <a:latin typeface="Arial"/>
                <a:ea typeface="Arial"/>
                <a:cs typeface="Arial"/>
                <a:sym typeface="Arial"/>
              </a:rPr>
              <a:t>Lesson 1: The Great War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Europe in 1914: the origins of the First World War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The July crisis: from war of movement to trench warfare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Civil and military power, the economy of war                                                  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New countries join in the war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Fighting the war: pacifism and mutinies, the crisis of 1917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b="1" lang="it-IT">
                <a:latin typeface="Arial"/>
                <a:ea typeface="Arial"/>
                <a:cs typeface="Arial"/>
                <a:sym typeface="Arial"/>
              </a:rPr>
              <a:t>Ending the war. The victory of Allies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75" y="930663"/>
            <a:ext cx="7229475" cy="48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15681c9836b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288" y="87700"/>
            <a:ext cx="7895420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5681c9836b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250" y="3568475"/>
            <a:ext cx="600075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5681c9836b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25" y="995363"/>
            <a:ext cx="4876800" cy="48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5681c9836b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7250" y="217100"/>
            <a:ext cx="4368757" cy="32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15681c9836b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24424" cy="53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5681c9836b_0_36"/>
          <p:cNvSpPr txBox="1"/>
          <p:nvPr/>
        </p:nvSpPr>
        <p:spPr>
          <a:xfrm>
            <a:off x="778900" y="5991050"/>
            <a:ext cx="2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Giovanni Giolitti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15681c9836b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9225" y="152400"/>
            <a:ext cx="4140521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5681c9836b_0_36"/>
          <p:cNvSpPr txBox="1"/>
          <p:nvPr/>
        </p:nvSpPr>
        <p:spPr>
          <a:xfrm>
            <a:off x="4860300" y="5991050"/>
            <a:ext cx="2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Antonio Salandra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g15681c9836b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154" y="152400"/>
            <a:ext cx="3407338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5681c9836b_0_36"/>
          <p:cNvSpPr txBox="1"/>
          <p:nvPr/>
        </p:nvSpPr>
        <p:spPr>
          <a:xfrm>
            <a:off x="8790125" y="5991050"/>
            <a:ext cx="2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Vittorio Emanuele III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15d237825e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25" y="113575"/>
            <a:ext cx="7650202" cy="481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5d237825e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225" y="3019175"/>
            <a:ext cx="5827500" cy="35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5681c9836b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72950" cy="58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5681c9836b_0_41"/>
          <p:cNvSpPr txBox="1"/>
          <p:nvPr/>
        </p:nvSpPr>
        <p:spPr>
          <a:xfrm>
            <a:off x="830625" y="6236875"/>
            <a:ext cx="2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Philippe Petain (1856-1851)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g15681c9836b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225" y="152400"/>
            <a:ext cx="4272950" cy="58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5681c9836b_0_41"/>
          <p:cNvSpPr txBox="1"/>
          <p:nvPr/>
        </p:nvSpPr>
        <p:spPr>
          <a:xfrm>
            <a:off x="7523000" y="6236875"/>
            <a:ext cx="24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Georges Clemencau (1841-1929)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15681c9836b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275"/>
            <a:ext cx="85725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5681c9836b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700" y="3894825"/>
            <a:ext cx="5411650" cy="28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5681c9836b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53225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5681c9836b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550" y="3128525"/>
            <a:ext cx="47625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15d237825ef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675" y="139475"/>
            <a:ext cx="6191250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5d237825ef_0_7"/>
          <p:cNvSpPr txBox="1"/>
          <p:nvPr/>
        </p:nvSpPr>
        <p:spPr>
          <a:xfrm>
            <a:off x="4860300" y="5991050"/>
            <a:ext cx="24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Otto Dix, </a:t>
            </a:r>
            <a:r>
              <a:rPr i="1" lang="it-IT">
                <a:latin typeface="Calibri"/>
                <a:ea typeface="Calibri"/>
                <a:cs typeface="Calibri"/>
                <a:sym typeface="Calibri"/>
              </a:rPr>
              <a:t>Il venditore di fiammiferi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, 1920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a6a19fa40_1_0"/>
          <p:cNvSpPr txBox="1"/>
          <p:nvPr/>
        </p:nvSpPr>
        <p:spPr>
          <a:xfrm>
            <a:off x="1501000" y="828125"/>
            <a:ext cx="91353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300">
                <a:latin typeface="Calibri"/>
                <a:ea typeface="Calibri"/>
                <a:cs typeface="Calibri"/>
                <a:sym typeface="Calibri"/>
              </a:rPr>
              <a:t>Course Plan</a:t>
            </a:r>
            <a:endParaRPr b="1"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Location: via Beniamino Andreatta 4, Aula Magna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Time: Tuesday 13-15 and </a:t>
            </a: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Wednesday 15-17</a:t>
            </a: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Breaks: 1th november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Calibri"/>
                <a:ea typeface="Calibri"/>
                <a:cs typeface="Calibri"/>
                <a:sym typeface="Calibri"/>
              </a:rPr>
              <a:t>Written exam (partial): 29th november, 13-15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ctrTitle"/>
          </p:nvPr>
        </p:nvSpPr>
        <p:spPr>
          <a:xfrm>
            <a:off x="2209800" y="620702"/>
            <a:ext cx="7772400" cy="600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Franz-Joseph I of Austria-Hungary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Kaiser William II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Tsar Nicholas II of Russia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Jean Jaurès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Schlieffen Plan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Cossaks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Paul von Hindenburg, Erich Ludendorff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Ypres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Giovanni Giolitti, Antonio Salandra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Battle of Verdun, Battle of the Somme River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Zimmerwald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Pétain Clemenceau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-IT" sz="1955">
                <a:latin typeface="Arial"/>
                <a:ea typeface="Arial"/>
                <a:cs typeface="Arial"/>
                <a:sym typeface="Arial"/>
              </a:rPr>
              <a:t>Mustapha Kemal </a:t>
            </a:r>
            <a:endParaRPr sz="195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15681c9836b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0" cy="653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900" y="152400"/>
            <a:ext cx="4311775" cy="542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985788" y="5809875"/>
            <a:ext cx="30000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955">
                <a:solidFill>
                  <a:schemeClr val="dk1"/>
                </a:solidFill>
              </a:rPr>
              <a:t>Franz-Joseph I of Austria-Hungary</a:t>
            </a:r>
            <a:endParaRPr sz="1955">
              <a:solidFill>
                <a:schemeClr val="dk1"/>
              </a:solidFill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5075" y="152400"/>
            <a:ext cx="3266952" cy="54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7428550" y="5982975"/>
            <a:ext cx="30000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955">
                <a:solidFill>
                  <a:schemeClr val="dk1"/>
                </a:solidFill>
              </a:rPr>
              <a:t>Kaiser William II</a:t>
            </a:r>
            <a:endParaRPr sz="195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900" y="268850"/>
            <a:ext cx="3017801" cy="5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4891200" y="6145775"/>
            <a:ext cx="30000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955">
                <a:solidFill>
                  <a:schemeClr val="dk1"/>
                </a:solidFill>
              </a:rPr>
              <a:t>Tsar Nicholas II of Russia</a:t>
            </a:r>
            <a:endParaRPr sz="195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50" y="165325"/>
            <a:ext cx="7292250" cy="45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1775" y="165325"/>
            <a:ext cx="3474450" cy="45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4596000" y="5615800"/>
            <a:ext cx="30000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155">
                <a:solidFill>
                  <a:schemeClr val="dk1"/>
                </a:solidFill>
              </a:rPr>
              <a:t>Jean Jaurès</a:t>
            </a:r>
            <a:endParaRPr sz="215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15681c9836b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58875" cy="56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15681c9836b_0_21"/>
          <p:cNvSpPr txBox="1"/>
          <p:nvPr/>
        </p:nvSpPr>
        <p:spPr>
          <a:xfrm>
            <a:off x="846138" y="6016925"/>
            <a:ext cx="24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From «La Domenica del Corriere»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5681c9836b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7672" y="152400"/>
            <a:ext cx="4301929" cy="56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5681c9836b_0_21"/>
          <p:cNvSpPr txBox="1"/>
          <p:nvPr/>
        </p:nvSpPr>
        <p:spPr>
          <a:xfrm>
            <a:off x="9497700" y="6016925"/>
            <a:ext cx="234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From «Leipziger Illustrirte Zeitung»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g15681c9836b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825" y="192388"/>
            <a:ext cx="3765400" cy="55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5681c9836b_0_21"/>
          <p:cNvSpPr txBox="1"/>
          <p:nvPr/>
        </p:nvSpPr>
        <p:spPr>
          <a:xfrm>
            <a:off x="4860288" y="6016925"/>
            <a:ext cx="2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From «Le Petit Journal»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15a6a19fa40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375" y="152400"/>
            <a:ext cx="492473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5a6a19fa40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05" y="152400"/>
            <a:ext cx="4435573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2022-09-09T18:19:26Z</dcterms:created>
  <dc:creator>Alessandro Giacone</dc:creator>
</cp:coreProperties>
</file>