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EB Garamond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5" roundtripDataSignature="AMtx7mjRUa59CG0EFDbDq29ex3BkFMxG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EBGaramond-bold.fntdata"/><Relationship Id="rId21" Type="http://schemas.openxmlformats.org/officeDocument/2006/relationships/font" Target="fonts/EBGaramond-regular.fntdata"/><Relationship Id="rId24" Type="http://schemas.openxmlformats.org/officeDocument/2006/relationships/font" Target="fonts/EBGaramond-boldItalic.fntdata"/><Relationship Id="rId23" Type="http://schemas.openxmlformats.org/officeDocument/2006/relationships/font" Target="fonts/EBGaramond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6463e63f36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6463e63f3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6469be05f8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6469be05f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6463e63f36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6463e63f3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6469be05f8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6469be05f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6469be05f8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6469be05f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6469be05f8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6469be05f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6469be05f8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6469be05f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6463e63f36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6463e63f3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6463e63f36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6463e63f3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6463e63f36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6463e63f3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6469be05f8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6469be05f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6463e63f36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6463e63f3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6463e63f36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6463e63f3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/>
          <p:nvPr>
            <p:ph type="ctrTitle"/>
          </p:nvPr>
        </p:nvSpPr>
        <p:spPr>
          <a:xfrm>
            <a:off x="7077975" y="620700"/>
            <a:ext cx="4878300" cy="51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it-IT" sz="1960" u="sng">
                <a:latin typeface="Arial"/>
                <a:ea typeface="Arial"/>
                <a:cs typeface="Arial"/>
                <a:sym typeface="Arial"/>
              </a:rPr>
              <a:t>Lesson 3: From Russia to the USSR</a:t>
            </a:r>
            <a:endParaRPr b="1" sz="196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it-IT" sz="1960">
                <a:latin typeface="Arial"/>
                <a:ea typeface="Arial"/>
                <a:cs typeface="Arial"/>
                <a:sym typeface="Arial"/>
              </a:rPr>
              <a:t>The revolution of February 1917</a:t>
            </a:r>
            <a:endParaRPr b="1" sz="196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it-IT" sz="1960">
                <a:latin typeface="Arial"/>
                <a:ea typeface="Arial"/>
                <a:cs typeface="Arial"/>
                <a:sym typeface="Arial"/>
              </a:rPr>
              <a:t>The Bolsheviks rise and the October revolution</a:t>
            </a:r>
            <a:endParaRPr b="1" sz="196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it-IT" sz="196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1" lang="it-IT" sz="1960">
                <a:latin typeface="Arial"/>
                <a:ea typeface="Arial"/>
                <a:cs typeface="Arial"/>
                <a:sym typeface="Arial"/>
              </a:rPr>
              <a:t>ailed revolutions : Germany (Spartakists), Hungary (Bela Kun, Italy (biennio rosso),</a:t>
            </a:r>
            <a:endParaRPr b="1" sz="196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it-IT" sz="1960">
                <a:latin typeface="Arial"/>
                <a:ea typeface="Arial"/>
                <a:cs typeface="Arial"/>
                <a:sym typeface="Arial"/>
              </a:rPr>
              <a:t>Russian civil war and war against Poland</a:t>
            </a:r>
            <a:endParaRPr b="1" sz="196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it-IT" sz="1960">
                <a:latin typeface="Arial"/>
                <a:ea typeface="Arial"/>
                <a:cs typeface="Arial"/>
                <a:sym typeface="Arial"/>
              </a:rPr>
              <a:t>From Lenin to Stalin</a:t>
            </a:r>
            <a:endParaRPr b="1" sz="196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it-IT" sz="1960">
                <a:latin typeface="Arial"/>
                <a:ea typeface="Arial"/>
                <a:cs typeface="Arial"/>
                <a:sym typeface="Arial"/>
              </a:rPr>
              <a:t>Collectivisation and the Dekulakisation </a:t>
            </a:r>
            <a:endParaRPr b="1" sz="196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1" sz="79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75" y="1109650"/>
            <a:ext cx="6667500" cy="46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16463e63f36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703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16463e63f36_0_61"/>
          <p:cNvSpPr txBox="1"/>
          <p:nvPr/>
        </p:nvSpPr>
        <p:spPr>
          <a:xfrm>
            <a:off x="3762538" y="620272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Jòzef Pilsudski (1867-1935)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16469be05f8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5113" y="165350"/>
            <a:ext cx="8561774" cy="561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6469be05f8_0_3"/>
          <p:cNvSpPr txBox="1"/>
          <p:nvPr/>
        </p:nvSpPr>
        <p:spPr>
          <a:xfrm>
            <a:off x="3762538" y="620272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Joseph Stalin (1878-1953)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16463e63f36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3393050" cy="542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16463e63f36_0_70"/>
          <p:cNvSpPr txBox="1"/>
          <p:nvPr/>
        </p:nvSpPr>
        <p:spPr>
          <a:xfrm>
            <a:off x="-12" y="587922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Grigorij Zinov’ev (1883-1936)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4" name="Google Shape;164;g16463e63f36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4475" y="152400"/>
            <a:ext cx="4068938" cy="542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6463e63f36_0_70"/>
          <p:cNvSpPr txBox="1"/>
          <p:nvPr/>
        </p:nvSpPr>
        <p:spPr>
          <a:xfrm>
            <a:off x="6782988" y="587922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Nikolaj Bucharin (1888-1938)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16469be05f8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10000" cy="550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6469be05f8_0_10"/>
          <p:cNvSpPr txBox="1"/>
          <p:nvPr/>
        </p:nvSpPr>
        <p:spPr>
          <a:xfrm>
            <a:off x="-12" y="5879225"/>
            <a:ext cx="5409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«Come, comrades, to our kolchoz!» (propaganda poster, 1930)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72" name="Google Shape;172;g16469be05f8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4800" y="152400"/>
            <a:ext cx="7772400" cy="53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16469be05f8_0_10"/>
          <p:cNvSpPr txBox="1"/>
          <p:nvPr/>
        </p:nvSpPr>
        <p:spPr>
          <a:xfrm>
            <a:off x="6324588" y="5785775"/>
            <a:ext cx="5409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Peasants in Kazachstan moving because of the </a:t>
            </a: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collectivisation</a:t>
            </a: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 process (1930s)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16469be05f8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285" y="863275"/>
            <a:ext cx="4508425" cy="4985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g16469be05f8_0_26"/>
          <p:cNvCxnSpPr/>
          <p:nvPr/>
        </p:nvCxnSpPr>
        <p:spPr>
          <a:xfrm rot="5400000">
            <a:off x="4056575" y="3137750"/>
            <a:ext cx="1216200" cy="556500"/>
          </a:xfrm>
          <a:prstGeom prst="curvedConnector3">
            <a:avLst>
              <a:gd fmla="val 1489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0" name="Google Shape;180;g16469be05f8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6046" y="953653"/>
            <a:ext cx="5892526" cy="4804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g16469be05f8_0_26"/>
          <p:cNvCxnSpPr/>
          <p:nvPr/>
        </p:nvCxnSpPr>
        <p:spPr>
          <a:xfrm flipH="1">
            <a:off x="9973675" y="786425"/>
            <a:ext cx="918600" cy="1941000"/>
          </a:xfrm>
          <a:prstGeom prst="straightConnector1">
            <a:avLst/>
          </a:prstGeom>
          <a:noFill/>
          <a:ln cap="flat" cmpd="sng" w="2286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2" name="Google Shape;182;g16469be05f8_0_26"/>
          <p:cNvCxnSpPr/>
          <p:nvPr/>
        </p:nvCxnSpPr>
        <p:spPr>
          <a:xfrm flipH="1">
            <a:off x="5175825" y="1032275"/>
            <a:ext cx="918600" cy="1941000"/>
          </a:xfrm>
          <a:prstGeom prst="straightConnector1">
            <a:avLst/>
          </a:prstGeom>
          <a:noFill/>
          <a:ln cap="flat" cmpd="sng" w="2286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3" name="Google Shape;183;g16469be05f8_0_26"/>
          <p:cNvSpPr txBox="1"/>
          <p:nvPr/>
        </p:nvSpPr>
        <p:spPr>
          <a:xfrm>
            <a:off x="434975" y="603162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Lenin, Trotsky, Kamenev (1920)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4" name="Google Shape;184;g16469be05f8_0_26"/>
          <p:cNvSpPr txBox="1"/>
          <p:nvPr/>
        </p:nvSpPr>
        <p:spPr>
          <a:xfrm>
            <a:off x="6227813" y="603162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Lenin (before 1924)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16469be05f8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82236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16469be05f8_0_19"/>
          <p:cNvSpPr txBox="1"/>
          <p:nvPr/>
        </p:nvSpPr>
        <p:spPr>
          <a:xfrm>
            <a:off x="5934613" y="6259200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Left to the right: Antipov, Stalin, Kirov, Shvernik (1926-1937)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91" name="Google Shape;191;g16469be05f8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7036" y="152400"/>
            <a:ext cx="5952563" cy="230488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16469be05f8_0_19"/>
          <p:cNvSpPr txBox="1"/>
          <p:nvPr/>
        </p:nvSpPr>
        <p:spPr>
          <a:xfrm>
            <a:off x="6358800" y="276262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Stalin and Yezhov (1939 circa)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16469be05f8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076950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16469be05f8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3475" y="708800"/>
            <a:ext cx="5657850" cy="40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6469be05f8_0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0350" y="2998224"/>
            <a:ext cx="4078848" cy="385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/>
          <p:nvPr>
            <p:ph type="ctrTitle"/>
          </p:nvPr>
        </p:nvSpPr>
        <p:spPr>
          <a:xfrm>
            <a:off x="2329050" y="1137489"/>
            <a:ext cx="7772400" cy="51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Romanov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Gregory Rasputin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Mensheviks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Bolsheviks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Aleksander Kerenski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Kornilov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highlight>
                  <a:srgbClr val="FFFFFF"/>
                </a:highlight>
                <a:latin typeface="EB Garamond"/>
                <a:ea typeface="EB Garamond"/>
                <a:cs typeface="EB Garamond"/>
                <a:sym typeface="EB Garamond"/>
              </a:rPr>
              <a:t>Vladimir Ilyich Ulyanov</a:t>
            </a:r>
            <a:r>
              <a:rPr baseline="30000" lang="it-IT" sz="2000">
                <a:highlight>
                  <a:srgbClr val="FFFFFF"/>
                </a:highlight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it-IT" sz="2000">
                <a:highlight>
                  <a:srgbClr val="FFFFFF"/>
                </a:highlight>
                <a:latin typeface="EB Garamond"/>
                <a:ea typeface="EB Garamond"/>
                <a:cs typeface="EB Garamond"/>
                <a:sym typeface="EB Garamond"/>
              </a:rPr>
              <a:t>known as Lenin</a:t>
            </a:r>
            <a:endParaRPr sz="2000"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Lev Trotsky</a:t>
            </a:r>
            <a:endParaRPr sz="2000"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Brest Litovsk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Rosa Luxembourg and Karl Liebknecht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  Miháli Károli 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Béla Kun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Miklós Horthy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Joseph Pilsudski 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Grigori Zinoviev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Nicolai Bukharin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Joseph Jughashvili known as Stalin</a:t>
            </a:r>
            <a:endParaRPr sz="2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000">
                <a:latin typeface="EB Garamond"/>
                <a:ea typeface="EB Garamond"/>
                <a:cs typeface="EB Garamond"/>
                <a:sym typeface="EB Garamond"/>
              </a:rPr>
              <a:t>Sovkhoze and kolkhoze</a:t>
            </a:r>
            <a:endParaRPr sz="14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246" y="139450"/>
            <a:ext cx="7211076" cy="40141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4"/>
          <p:cNvSpPr txBox="1"/>
          <p:nvPr/>
        </p:nvSpPr>
        <p:spPr>
          <a:xfrm>
            <a:off x="1613288" y="4477125"/>
            <a:ext cx="5409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>
                <a:latin typeface="EB Garamond"/>
                <a:ea typeface="EB Garamond"/>
                <a:cs typeface="EB Garamond"/>
                <a:sym typeface="EB Garamond"/>
              </a:rPr>
              <a:t>Tsar Nicholas II and his family (Romanov)</a:t>
            </a:r>
            <a:endParaRPr sz="19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7" name="Google Shape;9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7875" y="139450"/>
            <a:ext cx="3069174" cy="44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 txBox="1"/>
          <p:nvPr/>
        </p:nvSpPr>
        <p:spPr>
          <a:xfrm>
            <a:off x="7457963" y="4857000"/>
            <a:ext cx="5409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>
                <a:latin typeface="EB Garamond"/>
                <a:ea typeface="EB Garamond"/>
                <a:cs typeface="EB Garamond"/>
                <a:sym typeface="EB Garamond"/>
              </a:rPr>
              <a:t>Grigorij Rasputin (1869-1916)</a:t>
            </a:r>
            <a:endParaRPr sz="19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16463e63f36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50" y="178288"/>
            <a:ext cx="3522450" cy="57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16463e63f36_0_12"/>
          <p:cNvSpPr txBox="1"/>
          <p:nvPr/>
        </p:nvSpPr>
        <p:spPr>
          <a:xfrm>
            <a:off x="-442825" y="612507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Julij Martov </a:t>
            </a: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(1873-1923), leader of the Mensheviks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5" name="Google Shape;105;g16463e63f36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7400" y="165348"/>
            <a:ext cx="3709350" cy="4971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16463e63f36_0_12"/>
          <p:cNvSpPr txBox="1"/>
          <p:nvPr/>
        </p:nvSpPr>
        <p:spPr>
          <a:xfrm>
            <a:off x="5972350" y="5417075"/>
            <a:ext cx="5409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Vladimir Lenin (1870-1924) and Leon Trotsky (1879-1940) </a:t>
            </a: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 leaders of the Bolsheviks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7" name="Google Shape;107;g16463e63f36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19150" y="152400"/>
            <a:ext cx="3020450" cy="4147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16463e63f36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388" y="112313"/>
            <a:ext cx="4151025" cy="550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6463e63f36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4726" y="152400"/>
            <a:ext cx="4151024" cy="54282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16463e63f36_0_17"/>
          <p:cNvSpPr txBox="1"/>
          <p:nvPr/>
        </p:nvSpPr>
        <p:spPr>
          <a:xfrm>
            <a:off x="6205738" y="594392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Lavr Kornilov (1870-1918)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5" name="Google Shape;115;g16463e63f36_0_17"/>
          <p:cNvSpPr txBox="1"/>
          <p:nvPr/>
        </p:nvSpPr>
        <p:spPr>
          <a:xfrm>
            <a:off x="152388" y="594392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Alexander Kerensky (1881-1970)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16463e63f36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525" y="152400"/>
            <a:ext cx="7600950" cy="5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16463e63f36_0_22"/>
          <p:cNvSpPr txBox="1"/>
          <p:nvPr/>
        </p:nvSpPr>
        <p:spPr>
          <a:xfrm>
            <a:off x="3391488" y="5503975"/>
            <a:ext cx="5409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Signing of the Armistice of Brest-Litovsk - 3 March 1918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(the woman on the Russians’ side is Anastasia Bitsenko, known as the woman who killed the Russian Minister of War Viktor Sacharov in 1905)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16469be05f8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690563"/>
            <a:ext cx="7810500" cy="54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16463e63f36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5625"/>
            <a:ext cx="7029099" cy="4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16463e63f36_0_40"/>
          <p:cNvSpPr txBox="1"/>
          <p:nvPr/>
        </p:nvSpPr>
        <p:spPr>
          <a:xfrm>
            <a:off x="152388" y="550397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Rosa Luxemburg (1871-1919)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3" name="Google Shape;133;g16463e63f36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425" y="1160825"/>
            <a:ext cx="3103350" cy="468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16463e63f36_0_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9776" y="156425"/>
            <a:ext cx="4298825" cy="48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6463e63f36_0_40"/>
          <p:cNvSpPr txBox="1"/>
          <p:nvPr/>
        </p:nvSpPr>
        <p:spPr>
          <a:xfrm>
            <a:off x="7815522" y="5332875"/>
            <a:ext cx="4063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Karl Liebknecht (1871-1919)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16463e63f36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914300" cy="466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16463e63f36_0_51"/>
          <p:cNvSpPr txBox="1"/>
          <p:nvPr/>
        </p:nvSpPr>
        <p:spPr>
          <a:xfrm>
            <a:off x="-999237" y="5076975"/>
            <a:ext cx="5409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EB Garamond"/>
                <a:ea typeface="EB Garamond"/>
                <a:cs typeface="EB Garamond"/>
                <a:sym typeface="EB Garamond"/>
              </a:rPr>
              <a:t>Mihàly Kàrolyi (1875-1955)</a:t>
            </a:r>
            <a:endParaRPr sz="17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42" name="Google Shape;142;g16463e63f36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4775" y="152400"/>
            <a:ext cx="3302861" cy="466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16463e63f36_0_51"/>
          <p:cNvSpPr txBox="1"/>
          <p:nvPr/>
        </p:nvSpPr>
        <p:spPr>
          <a:xfrm>
            <a:off x="3906200" y="514165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Bela Kun (1886-1938)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44" name="Google Shape;144;g16463e63f36_0_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5693" y="152400"/>
            <a:ext cx="4123631" cy="466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6463e63f36_0_51"/>
          <p:cNvSpPr txBox="1"/>
          <p:nvPr/>
        </p:nvSpPr>
        <p:spPr>
          <a:xfrm>
            <a:off x="8307513" y="5319925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Miklòs Horty (1868-1957)</a:t>
            </a: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2022-09-09T18:19:26Z</dcterms:created>
  <dc:creator>Alessandro Giacone</dc:creator>
</cp:coreProperties>
</file>