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notesMasterIdLst>
    <p:notesMasterId r:id="rId28"/>
  </p:notesMasterIdLst>
  <p:sldIdLst>
    <p:sldId id="263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57" r:id="rId17"/>
    <p:sldId id="264" r:id="rId18"/>
    <p:sldId id="265" r:id="rId19"/>
    <p:sldId id="266" r:id="rId20"/>
    <p:sldId id="267" r:id="rId21"/>
    <p:sldId id="278" r:id="rId22"/>
    <p:sldId id="279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9120BD-9CF2-C25D-23B9-43F112D8E4C1}" v="36" dt="2022-10-11T08:15:37.1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10" autoAdjust="0"/>
    <p:restoredTop sz="94626" autoAdjust="0"/>
  </p:normalViewPr>
  <p:slideViewPr>
    <p:cSldViewPr showGuides="1">
      <p:cViewPr varScale="1">
        <p:scale>
          <a:sx n="72" d="100"/>
          <a:sy n="72" d="100"/>
        </p:scale>
        <p:origin x="144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Relationship Id="rId8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iberto Capano" userId="S::giliberto.capano@unibo.it::bc02fa5c-47a4-473d-8e32-79611ba8f3ad" providerId="AD" clId="Web-{239120BD-9CF2-C25D-23B9-43F112D8E4C1}"/>
    <pc:docChg chg="modSld">
      <pc:chgData name="Giliberto Capano" userId="S::giliberto.capano@unibo.it::bc02fa5c-47a4-473d-8e32-79611ba8f3ad" providerId="AD" clId="Web-{239120BD-9CF2-C25D-23B9-43F112D8E4C1}" dt="2022-10-11T08:15:37.143" v="30" actId="20577"/>
      <pc:docMkLst>
        <pc:docMk/>
      </pc:docMkLst>
      <pc:sldChg chg="modSp">
        <pc:chgData name="Giliberto Capano" userId="S::giliberto.capano@unibo.it::bc02fa5c-47a4-473d-8e32-79611ba8f3ad" providerId="AD" clId="Web-{239120BD-9CF2-C25D-23B9-43F112D8E4C1}" dt="2022-10-11T08:15:37.143" v="30" actId="20577"/>
        <pc:sldMkLst>
          <pc:docMk/>
          <pc:sldMk cId="2779264681" sldId="257"/>
        </pc:sldMkLst>
        <pc:spChg chg="mod">
          <ac:chgData name="Giliberto Capano" userId="S::giliberto.capano@unibo.it::bc02fa5c-47a4-473d-8e32-79611ba8f3ad" providerId="AD" clId="Web-{239120BD-9CF2-C25D-23B9-43F112D8E4C1}" dt="2022-10-11T08:15:37.143" v="30" actId="20577"/>
          <ac:spMkLst>
            <pc:docMk/>
            <pc:sldMk cId="2779264681" sldId="257"/>
            <ac:spMk id="4099" creationId="{0009C33F-C519-F84A-8307-79C804F854C4}"/>
          </ac:spMkLst>
        </pc:spChg>
      </pc:sldChg>
      <pc:sldChg chg="modSp">
        <pc:chgData name="Giliberto Capano" userId="S::giliberto.capano@unibo.it::bc02fa5c-47a4-473d-8e32-79611ba8f3ad" providerId="AD" clId="Web-{239120BD-9CF2-C25D-23B9-43F112D8E4C1}" dt="2022-10-11T08:12:11.498" v="9" actId="20577"/>
        <pc:sldMkLst>
          <pc:docMk/>
          <pc:sldMk cId="2838082265" sldId="286"/>
        </pc:sldMkLst>
        <pc:spChg chg="mod">
          <ac:chgData name="Giliberto Capano" userId="S::giliberto.capano@unibo.it::bc02fa5c-47a4-473d-8e32-79611ba8f3ad" providerId="AD" clId="Web-{239120BD-9CF2-C25D-23B9-43F112D8E4C1}" dt="2022-10-11T08:12:11.498" v="9" actId="20577"/>
          <ac:spMkLst>
            <pc:docMk/>
            <pc:sldMk cId="2838082265" sldId="286"/>
            <ac:spMk id="4099" creationId="{0009C33F-C519-F84A-8307-79C804F854C4}"/>
          </ac:spMkLst>
        </pc:spChg>
      </pc:sldChg>
      <pc:sldChg chg="modSp">
        <pc:chgData name="Giliberto Capano" userId="S::giliberto.capano@unibo.it::bc02fa5c-47a4-473d-8e32-79611ba8f3ad" providerId="AD" clId="Web-{239120BD-9CF2-C25D-23B9-43F112D8E4C1}" dt="2022-10-11T08:14:10.688" v="15" actId="20577"/>
        <pc:sldMkLst>
          <pc:docMk/>
          <pc:sldMk cId="1515974838" sldId="289"/>
        </pc:sldMkLst>
        <pc:spChg chg="mod">
          <ac:chgData name="Giliberto Capano" userId="S::giliberto.capano@unibo.it::bc02fa5c-47a4-473d-8e32-79611ba8f3ad" providerId="AD" clId="Web-{239120BD-9CF2-C25D-23B9-43F112D8E4C1}" dt="2022-10-11T08:14:10.688" v="15" actId="20577"/>
          <ac:spMkLst>
            <pc:docMk/>
            <pc:sldMk cId="1515974838" sldId="289"/>
            <ac:spMk id="2" creationId="{ABA2D235-6F09-DE4C-8993-E6153B4C7CFF}"/>
          </ac:spMkLst>
        </pc:spChg>
      </pc:sldChg>
      <pc:sldChg chg="modSp">
        <pc:chgData name="Giliberto Capano" userId="S::giliberto.capano@unibo.it::bc02fa5c-47a4-473d-8e32-79611ba8f3ad" providerId="AD" clId="Web-{239120BD-9CF2-C25D-23B9-43F112D8E4C1}" dt="2022-10-11T08:14:23.219" v="19" actId="20577"/>
        <pc:sldMkLst>
          <pc:docMk/>
          <pc:sldMk cId="4086236488" sldId="296"/>
        </pc:sldMkLst>
        <pc:spChg chg="mod">
          <ac:chgData name="Giliberto Capano" userId="S::giliberto.capano@unibo.it::bc02fa5c-47a4-473d-8e32-79611ba8f3ad" providerId="AD" clId="Web-{239120BD-9CF2-C25D-23B9-43F112D8E4C1}" dt="2022-10-11T08:14:23.219" v="19" actId="20577"/>
          <ac:spMkLst>
            <pc:docMk/>
            <pc:sldMk cId="4086236488" sldId="296"/>
            <ac:spMk id="4099" creationId="{0009C33F-C519-F84A-8307-79C804F854C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CFE86-00DA-6E4B-B563-B48A12F2CD84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F2FD2-7B1E-CE46-9489-652D07C7685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022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A527265D-D36C-1441-9AED-990CF35428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fld id="{1531C593-F7D9-DD40-A805-2A4006AD1575}" type="slidenum">
              <a:rPr lang="en-GB" altLang="it-IT" sz="1300">
                <a:solidFill>
                  <a:srgbClr val="FFFF00"/>
                </a:solidFill>
              </a:rPr>
              <a:pPr/>
              <a:t>6</a:t>
            </a:fld>
            <a:endParaRPr lang="en-GB" altLang="it-IT" sz="1300">
              <a:solidFill>
                <a:srgbClr val="FFFF00"/>
              </a:solidFill>
            </a:endParaRPr>
          </a:p>
        </p:txBody>
      </p:sp>
      <p:sp>
        <p:nvSpPr>
          <p:cNvPr id="19459" name="Text Box 1">
            <a:extLst>
              <a:ext uri="{FF2B5EF4-FFF2-40B4-BE49-F238E27FC236}">
                <a16:creationId xmlns:a16="http://schemas.microsoft.com/office/drawing/2014/main" id="{0E90F79E-9A4F-EC41-8F70-185EADC22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7000"/>
              </a:lnSpc>
              <a:buClr>
                <a:srgbClr val="000000"/>
              </a:buClr>
              <a:buSzPct val="100000"/>
              <a:buFont typeface="Arial Unicode MS" panose="020B0604020202020204" pitchFamily="34" charset="-128"/>
              <a:buNone/>
            </a:pPr>
            <a:endParaRPr lang="it-IT" altLang="it-IT"/>
          </a:p>
        </p:txBody>
      </p:sp>
      <p:sp>
        <p:nvSpPr>
          <p:cNvPr id="19460" name="Text Box 2">
            <a:extLst>
              <a:ext uri="{FF2B5EF4-FFF2-40B4-BE49-F238E27FC236}">
                <a16:creationId xmlns:a16="http://schemas.microsoft.com/office/drawing/2014/main" id="{65364FAE-2B84-1E4D-8558-10434CD3052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ts val="450"/>
              </a:spcBef>
              <a:buFont typeface="Arial Unicode MS" panose="020B0604020202020204" pitchFamily="34" charset="-12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>
                <a:latin typeface="Arial Unicode MS" panose="020B0604020202020204" pitchFamily="34" charset="-128"/>
                <a:ea typeface="DejaVu Sans" charset="0"/>
                <a:cs typeface="DejaVu Sans" charset="0"/>
              </a:rPr>
              <a:t>Note</a:t>
            </a:r>
          </a:p>
          <a:p>
            <a:pPr>
              <a:spcBef>
                <a:spcPts val="450"/>
              </a:spcBef>
              <a:buFont typeface="Arial Unicode MS" panose="020B0604020202020204" pitchFamily="34" charset="-12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>
                <a:latin typeface="Arial Unicode MS" panose="020B0604020202020204" pitchFamily="34" charset="-128"/>
                <a:ea typeface="DejaVu Sans" charset="0"/>
                <a:cs typeface="DejaVu Sans" charset="0"/>
              </a:rPr>
              <a:t>Nell’analisi politologica, il concetto di PP viene distinto da decisione (anche se il nesso tra i due è strettissimo) per la dimensione più sistemica della politica rispetto alla decisione. Però la politica non è neppure un </a:t>
            </a:r>
            <a:r>
              <a:rPr lang="en-GB" altLang="it-IT" i="1">
                <a:latin typeface="Arial Unicode MS" panose="020B0604020202020204" pitchFamily="34" charset="-128"/>
                <a:ea typeface="DejaVu Sans" charset="0"/>
                <a:cs typeface="DejaVu Sans" charset="0"/>
              </a:rPr>
              <a:t>programma</a:t>
            </a:r>
            <a:r>
              <a:rPr lang="en-GB" altLang="it-IT">
                <a:latin typeface="Arial Unicode MS" panose="020B0604020202020204" pitchFamily="34" charset="-128"/>
                <a:ea typeface="DejaVu Sans" charset="0"/>
                <a:cs typeface="DejaVu Sans" charset="0"/>
              </a:rPr>
              <a:t>, nel senso che all’interno di un manifesto, di una ideologia, o anche di una semplice “manifestazione di intenzioni” possono celarsi più politiche.</a:t>
            </a:r>
          </a:p>
          <a:p>
            <a:pPr>
              <a:spcBef>
                <a:spcPts val="450"/>
              </a:spcBef>
              <a:buFont typeface="Arial Unicode MS" panose="020B0604020202020204" pitchFamily="34" charset="-12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>
                <a:latin typeface="Arial Unicode MS" panose="020B0604020202020204" pitchFamily="34" charset="-128"/>
                <a:ea typeface="DejaVu Sans" charset="0"/>
                <a:cs typeface="DejaVu Sans" charset="0"/>
              </a:rPr>
              <a:t>Infine le </a:t>
            </a:r>
            <a:r>
              <a:rPr lang="en-GB" altLang="it-IT" i="1">
                <a:latin typeface="Arial Unicode MS" panose="020B0604020202020204" pitchFamily="34" charset="-128"/>
                <a:ea typeface="DejaVu Sans" charset="0"/>
                <a:cs typeface="DejaVu Sans" charset="0"/>
              </a:rPr>
              <a:t>policies </a:t>
            </a:r>
            <a:r>
              <a:rPr lang="en-GB" altLang="it-IT">
                <a:latin typeface="Arial Unicode MS" panose="020B0604020202020204" pitchFamily="34" charset="-128"/>
                <a:ea typeface="DejaVu Sans" charset="0"/>
                <a:cs typeface="DejaVu Sans" charset="0"/>
              </a:rPr>
              <a:t>si distinguono dalla legge. Non in tutte le leggi vi sono politiche (si pensi alle leggi quadro o a leggi di tipo simbolico come quelle che parlano dell’inno o delle bandiere). E non tutte le politiche sono “fatte” da leggi.</a:t>
            </a:r>
          </a:p>
          <a:p>
            <a:pPr>
              <a:spcBef>
                <a:spcPts val="450"/>
              </a:spcBef>
              <a:buFont typeface="Arial Unicode MS" panose="020B0604020202020204" pitchFamily="34" charset="-12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it-IT">
              <a:latin typeface="Arial Unicode MS" panose="020B0604020202020204" pitchFamily="34" charset="-128"/>
              <a:ea typeface="DejaVu Sans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8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Segnaposto numero diapositiva 8">
            <a:extLst>
              <a:ext uri="{FF2B5EF4-FFF2-40B4-BE49-F238E27FC236}">
                <a16:creationId xmlns:a16="http://schemas.microsoft.com/office/drawing/2014/main" id="{8076E647-2D79-714C-AE49-5E45E9217D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4CDF69-D065-A447-A52A-5E3E5360E9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5" name="Segnaposto piè di pagina 9">
            <a:extLst>
              <a:ext uri="{FF2B5EF4-FFF2-40B4-BE49-F238E27FC236}">
                <a16:creationId xmlns:a16="http://schemas.microsoft.com/office/drawing/2014/main" id="{5B41976D-9A2B-6045-9FB4-292ACC266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86500"/>
            <a:ext cx="6019800" cy="434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Luca Verzichelli        Sistema Politico Italiano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3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6495-10AD-4821-85C3-8AFA6E21FD9A}" type="datetimeFigureOut">
              <a:rPr lang="it-IT" smtClean="0"/>
              <a:pPr/>
              <a:t>17/10/2022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5F8A-E727-4376-AE1D-87DF674355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724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2808312" cy="2808312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6580262" y="6173407"/>
            <a:ext cx="241176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"/>
          <a:stretch/>
        </p:blipFill>
        <p:spPr>
          <a:xfrm>
            <a:off x="6782011" y="6182111"/>
            <a:ext cx="2008262" cy="53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  <p:sldLayoutId id="2147483678" r:id="rId5"/>
    <p:sldLayoutId id="2147483679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86" y="620688"/>
            <a:ext cx="2052228" cy="2052228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563888" y="548680"/>
            <a:ext cx="5472608" cy="4536504"/>
          </a:xfrm>
        </p:spPr>
        <p:txBody>
          <a:bodyPr/>
          <a:lstStyle/>
          <a:p>
            <a:pPr algn="ctr"/>
            <a:r>
              <a:rPr lang="it-IT" sz="3200" dirty="0">
                <a:latin typeface="Garamond" panose="02020404030301010803" pitchFamily="18" charset="0"/>
              </a:rPr>
              <a:t>Lezione 6</a:t>
            </a:r>
          </a:p>
          <a:p>
            <a:pPr algn="ctr"/>
            <a:endParaRPr lang="it-IT" sz="3200" dirty="0"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FF00"/>
                </a:solidFill>
                <a:latin typeface="Garamond" panose="02020404030301010803" pitchFamily="18" charset="0"/>
              </a:rPr>
              <a:t>Introduzione all’Analisi delle Politiche Pubbliche.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FF00"/>
                </a:solidFill>
                <a:latin typeface="Garamond" panose="02020404030301010803" pitchFamily="18" charset="0"/>
              </a:rPr>
              <a:t>Politica e Politiche.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FF00"/>
                </a:solidFill>
                <a:latin typeface="Garamond" panose="02020404030301010803" pitchFamily="18" charset="0"/>
              </a:rPr>
              <a:t>Cos’è una politica pubblica</a:t>
            </a:r>
            <a:endParaRPr lang="it-IT" sz="3200" dirty="0">
              <a:solidFill>
                <a:srgbClr val="FFFF00"/>
              </a:solidFill>
              <a:latin typeface="Garamond" panose="02020404030301010803" pitchFamily="18" charset="0"/>
            </a:endParaRPr>
          </a:p>
          <a:p>
            <a:endParaRPr lang="it-IT" sz="4400" i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POLITICA pubblica è… (4)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92696"/>
            <a:ext cx="8964488" cy="5976664"/>
          </a:xfrm>
        </p:spPr>
        <p:txBody>
          <a:bodyPr/>
          <a:lstStyle/>
          <a:p>
            <a:pPr hangingPunct="0"/>
            <a:r>
              <a:rPr lang="it-IT" sz="2400" dirty="0">
                <a:latin typeface="Garamond" panose="02020404030301010803" pitchFamily="18" charset="0"/>
              </a:rPr>
              <a:t>8</a:t>
            </a:r>
            <a:r>
              <a:rPr lang="it-IT" sz="2400" b="1" dirty="0">
                <a:latin typeface="Garamond" panose="02020404030301010803" pitchFamily="18" charset="0"/>
              </a:rPr>
              <a:t>. "deliberata coercizione, cioè un insieme di statuizioni finalizzate a fissare i propositi, i mezzi, i soggetti e gli oggetti della coercizione" </a:t>
            </a:r>
            <a:r>
              <a:rPr lang="it-IT" sz="2400" dirty="0">
                <a:latin typeface="Garamond" panose="02020404030301010803" pitchFamily="18" charset="0"/>
              </a:rPr>
              <a:t>(T. </a:t>
            </a:r>
            <a:r>
              <a:rPr lang="it-IT" sz="2400" dirty="0" err="1">
                <a:latin typeface="Garamond" panose="02020404030301010803" pitchFamily="18" charset="0"/>
              </a:rPr>
              <a:t>Lowi</a:t>
            </a:r>
            <a:r>
              <a:rPr lang="it-IT" sz="2400" dirty="0">
                <a:latin typeface="Garamond" panose="02020404030301010803" pitchFamily="18" charset="0"/>
              </a:rPr>
              <a:t>, "</a:t>
            </a:r>
            <a:r>
              <a:rPr lang="it-IT" sz="2400" dirty="0" err="1">
                <a:latin typeface="Garamond" panose="02020404030301010803" pitchFamily="18" charset="0"/>
              </a:rPr>
              <a:t>Decision</a:t>
            </a:r>
            <a:r>
              <a:rPr lang="it-IT" sz="2400" dirty="0">
                <a:latin typeface="Garamond" panose="02020404030301010803" pitchFamily="18" charset="0"/>
              </a:rPr>
              <a:t> </a:t>
            </a:r>
            <a:r>
              <a:rPr lang="it-IT" sz="2400" dirty="0" err="1">
                <a:latin typeface="Garamond" panose="02020404030301010803" pitchFamily="18" charset="0"/>
              </a:rPr>
              <a:t>making</a:t>
            </a:r>
            <a:r>
              <a:rPr lang="it-IT" sz="2400" dirty="0">
                <a:latin typeface="Garamond" panose="02020404030301010803" pitchFamily="18" charset="0"/>
              </a:rPr>
              <a:t> vs. Policy </a:t>
            </a:r>
            <a:r>
              <a:rPr lang="it-IT" sz="2400" dirty="0" err="1">
                <a:latin typeface="Garamond" panose="02020404030301010803" pitchFamily="18" charset="0"/>
              </a:rPr>
              <a:t>making</a:t>
            </a:r>
            <a:r>
              <a:rPr lang="it-IT" sz="2400" dirty="0">
                <a:latin typeface="Garamond" panose="02020404030301010803" pitchFamily="18" charset="0"/>
              </a:rPr>
              <a:t>", </a:t>
            </a:r>
            <a:r>
              <a:rPr lang="it-IT" sz="2400" i="1" dirty="0">
                <a:latin typeface="Garamond" panose="02020404030301010803" pitchFamily="18" charset="0"/>
              </a:rPr>
              <a:t>Public </a:t>
            </a:r>
            <a:r>
              <a:rPr lang="it-IT" sz="2400" i="1" dirty="0" err="1">
                <a:latin typeface="Garamond" panose="02020404030301010803" pitchFamily="18" charset="0"/>
              </a:rPr>
              <a:t>administration</a:t>
            </a:r>
            <a:r>
              <a:rPr lang="it-IT" sz="2400" i="1" dirty="0">
                <a:latin typeface="Garamond" panose="02020404030301010803" pitchFamily="18" charset="0"/>
              </a:rPr>
              <a:t> </a:t>
            </a:r>
            <a:r>
              <a:rPr lang="it-IT" sz="2400" i="1" dirty="0" err="1">
                <a:latin typeface="Garamond" panose="02020404030301010803" pitchFamily="18" charset="0"/>
              </a:rPr>
              <a:t>review</a:t>
            </a:r>
            <a:r>
              <a:rPr lang="it-IT" sz="2400" dirty="0">
                <a:latin typeface="Garamond" panose="02020404030301010803" pitchFamily="18" charset="0"/>
              </a:rPr>
              <a:t>, v. XXX, 1970, pp. 314-325, p. 315). </a:t>
            </a:r>
          </a:p>
          <a:p>
            <a:pPr hangingPunct="0"/>
            <a:r>
              <a:rPr lang="it-IT" sz="2400" dirty="0">
                <a:latin typeface="Garamond" panose="02020404030301010803" pitchFamily="18" charset="0"/>
              </a:rPr>
              <a:t>9</a:t>
            </a:r>
            <a:r>
              <a:rPr lang="it-IT" sz="2400" b="1" dirty="0">
                <a:latin typeface="Garamond" panose="02020404030301010803" pitchFamily="18" charset="0"/>
              </a:rPr>
              <a:t>. "..è un'ipotesi che...., se ben formulata, contiene una descrizione della situazione desiderata e l'insieme dei mezzi che promette di realizzare tale situazione" (M. Landau, "The </a:t>
            </a:r>
            <a:r>
              <a:rPr lang="it-IT" sz="2400" b="1" dirty="0" err="1">
                <a:latin typeface="Garamond" panose="02020404030301010803" pitchFamily="18" charset="0"/>
              </a:rPr>
              <a:t>proper</a:t>
            </a:r>
            <a:r>
              <a:rPr lang="it-IT" sz="2400" b="1" dirty="0">
                <a:latin typeface="Garamond" panose="02020404030301010803" pitchFamily="18" charset="0"/>
              </a:rPr>
              <a:t> domain of policy </a:t>
            </a:r>
            <a:r>
              <a:rPr lang="it-IT" sz="2400" b="1" dirty="0" err="1">
                <a:latin typeface="Garamond" panose="02020404030301010803" pitchFamily="18" charset="0"/>
              </a:rPr>
              <a:t>analysis</a:t>
            </a:r>
            <a:r>
              <a:rPr lang="it-IT" sz="2400" b="1" dirty="0">
                <a:latin typeface="Garamond" panose="02020404030301010803" pitchFamily="18" charset="0"/>
              </a:rPr>
              <a:t>", </a:t>
            </a:r>
            <a:r>
              <a:rPr lang="it-IT" sz="2400" i="1" dirty="0">
                <a:latin typeface="Garamond" panose="02020404030301010803" pitchFamily="18" charset="0"/>
              </a:rPr>
              <a:t>American Journal of </a:t>
            </a:r>
            <a:r>
              <a:rPr lang="it-IT" sz="2400" i="1" dirty="0" err="1">
                <a:latin typeface="Garamond" panose="02020404030301010803" pitchFamily="18" charset="0"/>
              </a:rPr>
              <a:t>Political</a:t>
            </a:r>
            <a:r>
              <a:rPr lang="it-IT" sz="2400" i="1" dirty="0">
                <a:latin typeface="Garamond" panose="02020404030301010803" pitchFamily="18" charset="0"/>
              </a:rPr>
              <a:t> Science</a:t>
            </a:r>
            <a:r>
              <a:rPr lang="it-IT" sz="2400" dirty="0">
                <a:latin typeface="Garamond" panose="02020404030301010803" pitchFamily="18" charset="0"/>
              </a:rPr>
              <a:t>, n. 2, 1977, pp.423-427, p.425.). </a:t>
            </a:r>
          </a:p>
          <a:p>
            <a:pPr hangingPunct="0"/>
            <a:r>
              <a:rPr lang="it-IT" sz="2400" dirty="0">
                <a:latin typeface="Garamond" panose="02020404030301010803" pitchFamily="18" charset="0"/>
              </a:rPr>
              <a:t>10. </a:t>
            </a:r>
            <a:r>
              <a:rPr lang="it-IT" sz="2400" b="1" dirty="0">
                <a:latin typeface="Garamond" panose="02020404030301010803" pitchFamily="18" charset="0"/>
              </a:rPr>
              <a:t>"l'insieme delle azioni compiute da un insieme di soggetti, che siano in qualche modo correlate alla soluzione di un problema collettivo - e cioè, un bisogno, un'opportunità o una domanda insoddisfatta- che sia generalmente considerato di interesse pubblico" </a:t>
            </a:r>
            <a:r>
              <a:rPr lang="it-IT" sz="2400" dirty="0">
                <a:latin typeface="Garamond" panose="02020404030301010803" pitchFamily="18" charset="0"/>
              </a:rPr>
              <a:t>(W.N. </a:t>
            </a:r>
            <a:r>
              <a:rPr lang="it-IT" sz="2400" dirty="0" err="1">
                <a:latin typeface="Garamond" panose="02020404030301010803" pitchFamily="18" charset="0"/>
              </a:rPr>
              <a:t>Dunn</a:t>
            </a:r>
            <a:r>
              <a:rPr lang="it-IT" sz="2400" dirty="0">
                <a:latin typeface="Garamond" panose="02020404030301010803" pitchFamily="18" charset="0"/>
              </a:rPr>
              <a:t>, </a:t>
            </a:r>
            <a:r>
              <a:rPr lang="it-IT" sz="2400" i="1" dirty="0">
                <a:latin typeface="Garamond" panose="02020404030301010803" pitchFamily="18" charset="0"/>
              </a:rPr>
              <a:t>Public policy </a:t>
            </a:r>
            <a:r>
              <a:rPr lang="it-IT" sz="2400" i="1" dirty="0" err="1">
                <a:latin typeface="Garamond" panose="02020404030301010803" pitchFamily="18" charset="0"/>
              </a:rPr>
              <a:t>analysis</a:t>
            </a:r>
            <a:r>
              <a:rPr lang="it-IT" sz="2400" i="1" dirty="0">
                <a:latin typeface="Garamond" panose="02020404030301010803" pitchFamily="18" charset="0"/>
              </a:rPr>
              <a:t>: an </a:t>
            </a:r>
            <a:r>
              <a:rPr lang="it-IT" sz="2400" i="1" dirty="0" err="1">
                <a:latin typeface="Garamond" panose="02020404030301010803" pitchFamily="18" charset="0"/>
              </a:rPr>
              <a:t>introduction</a:t>
            </a:r>
            <a:r>
              <a:rPr lang="it-IT" sz="2400" u="sng" dirty="0">
                <a:latin typeface="Garamond" panose="02020404030301010803" pitchFamily="18" charset="0"/>
              </a:rPr>
              <a:t>,</a:t>
            </a:r>
            <a:r>
              <a:rPr lang="it-IT" sz="2400" dirty="0">
                <a:latin typeface="Garamond" panose="02020404030301010803" pitchFamily="18" charset="0"/>
              </a:rPr>
              <a:t> </a:t>
            </a:r>
            <a:r>
              <a:rPr lang="it-IT" sz="2400" dirty="0" err="1">
                <a:latin typeface="Garamond" panose="02020404030301010803" pitchFamily="18" charset="0"/>
              </a:rPr>
              <a:t>Englewood</a:t>
            </a:r>
            <a:r>
              <a:rPr lang="it-IT" sz="2400" dirty="0">
                <a:latin typeface="Garamond" panose="02020404030301010803" pitchFamily="18" charset="0"/>
              </a:rPr>
              <a:t> </a:t>
            </a:r>
            <a:r>
              <a:rPr lang="it-IT" sz="2400" dirty="0" err="1">
                <a:latin typeface="Garamond" panose="02020404030301010803" pitchFamily="18" charset="0"/>
              </a:rPr>
              <a:t>Cliffs</a:t>
            </a:r>
            <a:r>
              <a:rPr lang="it-IT" sz="2400" dirty="0">
                <a:latin typeface="Garamond" panose="02020404030301010803" pitchFamily="18" charset="0"/>
              </a:rPr>
              <a:t>, </a:t>
            </a:r>
            <a:r>
              <a:rPr lang="it-IT" sz="2400" dirty="0" err="1">
                <a:latin typeface="Garamond" panose="02020404030301010803" pitchFamily="18" charset="0"/>
              </a:rPr>
              <a:t>Prentice</a:t>
            </a:r>
            <a:r>
              <a:rPr lang="it-IT" sz="2400" dirty="0">
                <a:latin typeface="Garamond" panose="02020404030301010803" pitchFamily="18" charset="0"/>
              </a:rPr>
              <a:t> Hall, 1981).  </a:t>
            </a: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98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POLITICA pubblica è… (5)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pPr algn="just" hangingPunct="0"/>
            <a:r>
              <a:rPr lang="it-IT" sz="2800" dirty="0">
                <a:latin typeface="Garamond" panose="02020404030301010803" pitchFamily="18" charset="0"/>
              </a:rPr>
              <a:t>11</a:t>
            </a:r>
            <a:r>
              <a:rPr lang="it-IT" sz="2800" b="1" dirty="0">
                <a:latin typeface="Garamond" panose="02020404030301010803" pitchFamily="18" charset="0"/>
              </a:rPr>
              <a:t>. “una </a:t>
            </a:r>
            <a:r>
              <a:rPr lang="it-IT" sz="2800" b="1" dirty="0" err="1">
                <a:latin typeface="Garamond" panose="02020404030301010803" pitchFamily="18" charset="0"/>
              </a:rPr>
              <a:t>teoria,..un</a:t>
            </a:r>
            <a:r>
              <a:rPr lang="it-IT" sz="2800" b="1" dirty="0">
                <a:latin typeface="Garamond" panose="02020404030301010803" pitchFamily="18" charset="0"/>
              </a:rPr>
              <a:t> insieme di conclusioni in cerca di una premessa” </a:t>
            </a:r>
            <a:r>
              <a:rPr lang="it-IT" sz="2800" dirty="0">
                <a:latin typeface="Garamond" panose="02020404030301010803" pitchFamily="18" charset="0"/>
              </a:rPr>
              <a:t>(G. </a:t>
            </a:r>
            <a:r>
              <a:rPr lang="it-IT" sz="2800" dirty="0" err="1">
                <a:latin typeface="Garamond" panose="02020404030301010803" pitchFamily="18" charset="0"/>
              </a:rPr>
              <a:t>Majone</a:t>
            </a:r>
            <a:r>
              <a:rPr lang="it-IT" sz="2800" dirty="0">
                <a:latin typeface="Garamond" panose="02020404030301010803" pitchFamily="18" charset="0"/>
              </a:rPr>
              <a:t>, “</a:t>
            </a:r>
            <a:r>
              <a:rPr lang="it-IT" sz="2800" dirty="0" err="1">
                <a:latin typeface="Garamond" panose="02020404030301010803" pitchFamily="18" charset="0"/>
              </a:rPr>
              <a:t>Policies</a:t>
            </a:r>
            <a:r>
              <a:rPr lang="it-IT" sz="2800" dirty="0">
                <a:latin typeface="Garamond" panose="02020404030301010803" pitchFamily="18" charset="0"/>
              </a:rPr>
              <a:t> </a:t>
            </a:r>
            <a:r>
              <a:rPr lang="it-IT" sz="2800" dirty="0" err="1">
                <a:latin typeface="Garamond" panose="02020404030301010803" pitchFamily="18" charset="0"/>
              </a:rPr>
              <a:t>as</a:t>
            </a:r>
            <a:r>
              <a:rPr lang="it-IT" sz="2800" dirty="0">
                <a:latin typeface="Garamond" panose="02020404030301010803" pitchFamily="18" charset="0"/>
              </a:rPr>
              <a:t> </a:t>
            </a:r>
            <a:r>
              <a:rPr lang="it-IT" sz="2800" dirty="0" err="1">
                <a:latin typeface="Garamond" panose="02020404030301010803" pitchFamily="18" charset="0"/>
              </a:rPr>
              <a:t>theories</a:t>
            </a:r>
            <a:r>
              <a:rPr lang="it-IT" sz="2800" dirty="0">
                <a:latin typeface="Garamond" panose="02020404030301010803" pitchFamily="18" charset="0"/>
              </a:rPr>
              <a:t>”, in  </a:t>
            </a:r>
            <a:r>
              <a:rPr lang="it-IT" sz="2800" i="1" dirty="0">
                <a:latin typeface="Garamond" panose="02020404030301010803" pitchFamily="18" charset="0"/>
              </a:rPr>
              <a:t>Policy </a:t>
            </a:r>
            <a:r>
              <a:rPr lang="it-IT" sz="2800" i="1" dirty="0" err="1">
                <a:latin typeface="Garamond" panose="02020404030301010803" pitchFamily="18" charset="0"/>
              </a:rPr>
              <a:t>Studies</a:t>
            </a:r>
            <a:r>
              <a:rPr lang="it-IT" sz="2800" i="1" dirty="0">
                <a:latin typeface="Garamond" panose="02020404030301010803" pitchFamily="18" charset="0"/>
              </a:rPr>
              <a:t> </a:t>
            </a:r>
            <a:r>
              <a:rPr lang="it-IT" sz="2800" i="1" dirty="0" err="1">
                <a:latin typeface="Garamond" panose="02020404030301010803" pitchFamily="18" charset="0"/>
              </a:rPr>
              <a:t>Review</a:t>
            </a:r>
            <a:r>
              <a:rPr lang="it-IT" sz="2800" i="1" dirty="0">
                <a:latin typeface="Garamond" panose="02020404030301010803" pitchFamily="18" charset="0"/>
              </a:rPr>
              <a:t> </a:t>
            </a:r>
            <a:r>
              <a:rPr lang="it-IT" sz="2800" i="1" dirty="0" err="1">
                <a:latin typeface="Garamond" panose="02020404030301010803" pitchFamily="18" charset="0"/>
              </a:rPr>
              <a:t>Annual</a:t>
            </a:r>
            <a:r>
              <a:rPr lang="it-IT" sz="2800" dirty="0">
                <a:latin typeface="Garamond" panose="02020404030301010803" pitchFamily="18" charset="0"/>
              </a:rPr>
              <a:t>, n.1, p.125).</a:t>
            </a:r>
          </a:p>
          <a:p>
            <a:pPr algn="just" hangingPunct="0"/>
            <a:endParaRPr lang="it-IT" sz="2800" dirty="0">
              <a:latin typeface="Garamond" panose="02020404030301010803" pitchFamily="18" charset="0"/>
            </a:endParaRPr>
          </a:p>
          <a:p>
            <a:pPr algn="just" hangingPunct="0"/>
            <a:r>
              <a:rPr lang="it-IT" sz="2800" dirty="0">
                <a:latin typeface="Garamond" panose="02020404030301010803" pitchFamily="18" charset="0"/>
              </a:rPr>
              <a:t>12.</a:t>
            </a:r>
            <a:r>
              <a:rPr lang="it-IT" sz="2800" b="1" dirty="0">
                <a:latin typeface="Garamond" panose="02020404030301010803" pitchFamily="18" charset="0"/>
              </a:rPr>
              <a:t> </a:t>
            </a:r>
            <a:r>
              <a:rPr lang="it-IT" sz="2800" b="1" i="1" dirty="0">
                <a:latin typeface="Garamond" panose="02020404030301010803" pitchFamily="18" charset="0"/>
              </a:rPr>
              <a:t>"processo intenzionale" in cui un numero non prevedibile  di "attori", portatori di specifici "interessi" ed "idee", interagisce "continuativamente" al fine non solo di mantenere, acquisire o aumentare il proprio "potere" ma anche di  affrontare e risolvere "problemi" percepiti avere una rilevanza e/o un impatto "collettivo</a:t>
            </a:r>
            <a:endParaRPr lang="it-IT" sz="2800" b="1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74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endParaRPr lang="it-IT" altLang="it-IT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 lIns="91440" tIns="45720" rIns="91440" bIns="45720" anchor="t"/>
          <a:lstStyle/>
          <a:p>
            <a:pPr marL="0" indent="0" algn="ctr">
              <a:lnSpc>
                <a:spcPct val="80000"/>
              </a:lnSpc>
              <a:buNone/>
            </a:pPr>
            <a:endParaRPr lang="it-IT" altLang="it-IT" sz="4000" b="1" dirty="0">
              <a:highlight>
                <a:srgbClr val="FFFF00"/>
              </a:highlight>
              <a:latin typeface="Garamond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it-IT" altLang="it-IT" sz="4000" b="1" dirty="0">
              <a:highlight>
                <a:srgbClr val="FFFF00"/>
              </a:highlight>
              <a:latin typeface="Garamond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it-IT" altLang="it-IT" sz="4000" b="1" dirty="0">
              <a:highlight>
                <a:srgbClr val="FFFF00"/>
              </a:highlight>
              <a:latin typeface="Garamond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it-IT" altLang="it-IT" sz="4000" b="1" dirty="0">
                <a:highlight>
                  <a:srgbClr val="FFFF00"/>
                </a:highlight>
                <a:latin typeface="Garamond"/>
              </a:rPr>
              <a:t>Le politiche sono la Politica in Azione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6236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Policy </a:t>
            </a:r>
            <a:r>
              <a:rPr lang="it-IT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determines</a:t>
            </a:r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Politics</a:t>
            </a:r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&lt;&lt; </a:t>
            </a:r>
            <a:r>
              <a:rPr lang="it-IT" altLang="it-IT" sz="2800" i="1" dirty="0">
                <a:latin typeface="Garamond" panose="02020404030301010803" pitchFamily="18" charset="0"/>
              </a:rPr>
              <a:t>policy </a:t>
            </a:r>
            <a:r>
              <a:rPr lang="it-IT" altLang="it-IT" sz="2800" i="1" dirty="0" err="1">
                <a:latin typeface="Garamond" panose="02020404030301010803" pitchFamily="18" charset="0"/>
              </a:rPr>
              <a:t>may</a:t>
            </a:r>
            <a:r>
              <a:rPr lang="it-IT" altLang="it-IT" sz="2800" i="1" dirty="0">
                <a:latin typeface="Garamond" panose="02020404030301010803" pitchFamily="18" charset="0"/>
              </a:rPr>
              <a:t> </a:t>
            </a:r>
            <a:r>
              <a:rPr lang="it-IT" altLang="it-IT" sz="2800" i="1" dirty="0" err="1">
                <a:latin typeface="Garamond" panose="02020404030301010803" pitchFamily="18" charset="0"/>
              </a:rPr>
              <a:t>detemine</a:t>
            </a:r>
            <a:r>
              <a:rPr lang="it-IT" altLang="it-IT" sz="2800" i="1" dirty="0">
                <a:latin typeface="Garamond" panose="02020404030301010803" pitchFamily="18" charset="0"/>
              </a:rPr>
              <a:t> </a:t>
            </a:r>
            <a:r>
              <a:rPr lang="it-IT" altLang="it-IT" sz="2800" i="1" dirty="0" err="1">
                <a:latin typeface="Garamond" panose="02020404030301010803" pitchFamily="18" charset="0"/>
              </a:rPr>
              <a:t>politics</a:t>
            </a:r>
            <a:r>
              <a:rPr lang="it-IT" altLang="it-IT" sz="2800" dirty="0">
                <a:latin typeface="Garamond" panose="02020404030301010803" pitchFamily="18" charset="0"/>
              </a:rPr>
              <a:t>&gt;&gt;</a:t>
            </a:r>
          </a:p>
          <a:p>
            <a:pPr>
              <a:lnSpc>
                <a:spcPct val="90000"/>
              </a:lnSpc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						T. </a:t>
            </a:r>
            <a:r>
              <a:rPr lang="it-IT" altLang="it-IT" sz="2800" dirty="0" err="1">
                <a:latin typeface="Garamond" panose="02020404030301010803" pitchFamily="18" charset="0"/>
              </a:rPr>
              <a:t>Lowi</a:t>
            </a:r>
            <a:r>
              <a:rPr lang="it-IT" altLang="it-IT" sz="2800" dirty="0">
                <a:latin typeface="Garamond" panose="02020404030301010803" pitchFamily="18" charset="0"/>
              </a:rPr>
              <a:t> </a:t>
            </a:r>
          </a:p>
          <a:p>
            <a:pPr>
              <a:lnSpc>
                <a:spcPct val="90000"/>
              </a:lnSpc>
              <a:buNone/>
            </a:pPr>
            <a:endParaRPr lang="it-IT" altLang="it-IT" sz="2800" dirty="0">
              <a:latin typeface="Garamond" panose="02020404030301010803" pitchFamily="18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Arene del potere</a:t>
            </a:r>
          </a:p>
          <a:p>
            <a:pPr>
              <a:lnSpc>
                <a:spcPct val="90000"/>
              </a:lnSpc>
              <a:buNone/>
            </a:pPr>
            <a:endParaRPr lang="it-IT" altLang="it-IT" sz="28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&lt;&lt; </a:t>
            </a:r>
            <a:r>
              <a:rPr lang="it-IT" altLang="it-IT" sz="2800" i="1" dirty="0">
                <a:latin typeface="Garamond" panose="02020404030301010803" pitchFamily="18" charset="0"/>
              </a:rPr>
              <a:t>schemi istituzionalizzati per la gestione del conflitto, all’interno dei quali si dipanano differenti processi politici, diverse dinamiche di distribuzione, creazione e perseguimento del potere</a:t>
            </a:r>
            <a:r>
              <a:rPr lang="it-IT" altLang="it-IT" sz="2800" dirty="0">
                <a:latin typeface="Garamond" panose="02020404030301010803" pitchFamily="18" charset="0"/>
              </a:rPr>
              <a:t> &gt;&gt;</a:t>
            </a:r>
          </a:p>
          <a:p>
            <a:pPr>
              <a:lnSpc>
                <a:spcPct val="90000"/>
              </a:lnSpc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						T. </a:t>
            </a:r>
            <a:r>
              <a:rPr lang="it-IT" altLang="it-IT" sz="2800" dirty="0" err="1">
                <a:latin typeface="Garamond" panose="02020404030301010803" pitchFamily="18" charset="0"/>
              </a:rPr>
              <a:t>Lowi</a:t>
            </a:r>
            <a:endParaRPr lang="it-IT" altLang="it-IT" sz="2800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67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pPr eaLnBrk="1" hangingPunct="1"/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Cos’è l’analisi delle politiche pubbliche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 lIns="91440" tIns="45720" rIns="91440" bIns="45720" anchor="t"/>
          <a:lstStyle/>
          <a:p>
            <a:pPr>
              <a:lnSpc>
                <a:spcPct val="80000"/>
              </a:lnSpc>
            </a:pPr>
            <a:r>
              <a:rPr lang="it-IT" altLang="it-IT" sz="2800" dirty="0">
                <a:latin typeface="Garamond"/>
              </a:rPr>
              <a:t>Possiamo iniziare definendo l’APP come 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it-IT" altLang="it-IT" sz="2800" b="1" dirty="0">
                <a:latin typeface="Garamond"/>
              </a:rPr>
              <a:t>Lo studio delle dinamiche e degli attori che caratterizzano i processi mediante i quali si ricerca la </a:t>
            </a:r>
            <a:r>
              <a:rPr lang="it-IT" altLang="it-IT" sz="2800" b="1" dirty="0">
                <a:highlight>
                  <a:srgbClr val="FFFF00"/>
                </a:highlight>
                <a:latin typeface="Garamond"/>
              </a:rPr>
              <a:t>soluzione di problemi</a:t>
            </a:r>
            <a:r>
              <a:rPr lang="it-IT" altLang="it-IT" sz="2800" b="1" dirty="0">
                <a:latin typeface="Garamond"/>
              </a:rPr>
              <a:t> ritenuti  di rilevanza pubblica con l’intento di capire </a:t>
            </a:r>
            <a:r>
              <a:rPr lang="it-IT" altLang="it-IT" sz="2800" b="1" dirty="0">
                <a:highlight>
                  <a:srgbClr val="FFFF00"/>
                </a:highlight>
                <a:latin typeface="Garamond"/>
              </a:rPr>
              <a:t>Chi</a:t>
            </a:r>
            <a:r>
              <a:rPr lang="it-IT" altLang="it-IT" sz="2800" b="1" dirty="0">
                <a:latin typeface="Garamond"/>
              </a:rPr>
              <a:t> ottiene </a:t>
            </a:r>
            <a:r>
              <a:rPr lang="it-IT" altLang="it-IT" sz="2800" b="1" dirty="0">
                <a:highlight>
                  <a:srgbClr val="FFFF00"/>
                </a:highlight>
                <a:latin typeface="Garamond"/>
              </a:rPr>
              <a:t>Cosa</a:t>
            </a:r>
            <a:r>
              <a:rPr lang="it-IT" altLang="it-IT" sz="2800" b="1" dirty="0">
                <a:latin typeface="Garamond"/>
              </a:rPr>
              <a:t>, </a:t>
            </a:r>
            <a:r>
              <a:rPr lang="it-IT" altLang="it-IT" sz="2800" b="1" dirty="0">
                <a:highlight>
                  <a:srgbClr val="FFFF00"/>
                </a:highlight>
                <a:latin typeface="Garamond"/>
              </a:rPr>
              <a:t>Quando</a:t>
            </a:r>
            <a:r>
              <a:rPr lang="it-IT" altLang="it-IT" sz="2800" b="1" dirty="0">
                <a:latin typeface="Garamond"/>
              </a:rPr>
              <a:t>, e </a:t>
            </a:r>
            <a:r>
              <a:rPr lang="it-IT" altLang="it-IT" sz="2800" b="1" dirty="0">
                <a:highlight>
                  <a:srgbClr val="FFFF00"/>
                </a:highlight>
                <a:latin typeface="Garamond"/>
              </a:rPr>
              <a:t>Come</a:t>
            </a:r>
            <a:r>
              <a:rPr lang="it-IT" altLang="it-IT" sz="2800" b="1" dirty="0">
                <a:latin typeface="Garamond"/>
              </a:rPr>
              <a:t> </a:t>
            </a:r>
            <a:endParaRPr lang="it-IT" altLang="it-IT" sz="2800" dirty="0">
              <a:latin typeface="Garamond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Es. politica previdenziale o pensionistica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	- legge sulle pensioni;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	- tavoli di concertazione;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	- sportelli INPS;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	- campagne d’informazione;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	- dati sulla demografia;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    - sindacati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	- documento della Commissione europea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264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pPr eaLnBrk="1" hangingPunct="1"/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Come nasce APP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r>
              <a:rPr lang="it-IT" altLang="it-IT" b="1" dirty="0">
                <a:latin typeface="Garamond" panose="02020404030301010803" pitchFamily="18" charset="0"/>
              </a:rPr>
              <a:t>Insoddisfazione rispetto agli approcci storici alla politica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Approccio giuridico (costituzioni, leggi, istituzioni)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Approccio filosofico (cosa la politica dovrebbe fare)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Approccio politologico (enfasi sulla dimensione  del potere)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Approccio economico (enfasi sulla dimensione individuale e sulla preferenza di massimizzazione)</a:t>
            </a:r>
          </a:p>
          <a:p>
            <a:r>
              <a:rPr lang="it-IT" altLang="it-IT" b="1" dirty="0">
                <a:latin typeface="Garamond" panose="02020404030301010803" pitchFamily="18" charset="0"/>
              </a:rPr>
              <a:t>Cogliere gli aspetti relazionali e la dinamica 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I nessi tra eventi apparentemente distanti </a:t>
            </a: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67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Dove nasce l’APP, una storia americana (1)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8686800" cy="564867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altLang="it-IT" sz="2600" b="1" dirty="0">
                <a:latin typeface="Garamond" panose="02020404030301010803" pitchFamily="18" charset="0"/>
              </a:rPr>
              <a:t>Progressive Era (</a:t>
            </a:r>
            <a:r>
              <a:rPr lang="it-IT" altLang="it-IT" sz="2600" b="1" dirty="0" err="1">
                <a:latin typeface="Garamond" panose="02020404030301010803" pitchFamily="18" charset="0"/>
              </a:rPr>
              <a:t>W</a:t>
            </a:r>
            <a:r>
              <a:rPr lang="it-IT" altLang="it-IT" sz="2600" b="1" dirty="0">
                <a:latin typeface="Garamond" panose="02020404030301010803" pitchFamily="18" charset="0"/>
              </a:rPr>
              <a:t>. Wilson)</a:t>
            </a:r>
          </a:p>
          <a:p>
            <a:pPr lvl="1">
              <a:lnSpc>
                <a:spcPct val="90000"/>
              </a:lnSpc>
            </a:pPr>
            <a:r>
              <a:rPr lang="it-IT" altLang="it-IT" sz="2600" dirty="0">
                <a:latin typeface="Garamond" panose="02020404030301010803" pitchFamily="18" charset="0"/>
              </a:rPr>
              <a:t>Fiducia nel metodo scientifico</a:t>
            </a:r>
          </a:p>
          <a:p>
            <a:pPr>
              <a:lnSpc>
                <a:spcPct val="90000"/>
              </a:lnSpc>
            </a:pPr>
            <a:r>
              <a:rPr lang="it-IT" altLang="it-IT" sz="2600" b="1" dirty="0">
                <a:latin typeface="Garamond" panose="02020404030301010803" pitchFamily="18" charset="0"/>
              </a:rPr>
              <a:t>Pragmatismo (</a:t>
            </a:r>
            <a:r>
              <a:rPr lang="it-IT" altLang="it-IT" sz="2600" b="1" dirty="0" err="1">
                <a:latin typeface="Garamond" panose="02020404030301010803" pitchFamily="18" charset="0"/>
              </a:rPr>
              <a:t>J</a:t>
            </a:r>
            <a:r>
              <a:rPr lang="it-IT" altLang="it-IT" sz="2600" b="1" dirty="0">
                <a:latin typeface="Garamond" panose="02020404030301010803" pitchFamily="18" charset="0"/>
              </a:rPr>
              <a:t>. </a:t>
            </a:r>
            <a:r>
              <a:rPr lang="it-IT" altLang="it-IT" sz="2600" b="1" dirty="0" err="1">
                <a:latin typeface="Garamond" panose="02020404030301010803" pitchFamily="18" charset="0"/>
              </a:rPr>
              <a:t>Dewey</a:t>
            </a:r>
            <a:r>
              <a:rPr lang="it-IT" altLang="it-IT" sz="2600" b="1" dirty="0">
                <a:latin typeface="Garamond" panose="02020404030301010803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it-IT" altLang="it-IT" sz="2600" dirty="0">
                <a:latin typeface="Garamond" panose="02020404030301010803" pitchFamily="18" charset="0"/>
              </a:rPr>
              <a:t>Il pensiero come attività orientata alla soluzione di problemi</a:t>
            </a:r>
          </a:p>
          <a:p>
            <a:pPr lvl="1">
              <a:lnSpc>
                <a:spcPct val="90000"/>
              </a:lnSpc>
            </a:pPr>
            <a:r>
              <a:rPr lang="it-IT" altLang="it-IT" sz="2600" dirty="0">
                <a:latin typeface="Garamond" panose="02020404030301010803" pitchFamily="18" charset="0"/>
              </a:rPr>
              <a:t>Le buone politiche risolvono i problemi e ottengono risultati</a:t>
            </a:r>
          </a:p>
          <a:p>
            <a:pPr lvl="1">
              <a:lnSpc>
                <a:spcPct val="90000"/>
              </a:lnSpc>
            </a:pPr>
            <a:r>
              <a:rPr lang="it-IT" altLang="it-IT" sz="2600" dirty="0">
                <a:latin typeface="Garamond" panose="02020404030301010803" pitchFamily="18" charset="0"/>
              </a:rPr>
              <a:t>Fase storica del New Deal</a:t>
            </a:r>
          </a:p>
          <a:p>
            <a:pPr>
              <a:lnSpc>
                <a:spcPct val="90000"/>
              </a:lnSpc>
            </a:pPr>
            <a:r>
              <a:rPr lang="it-IT" altLang="it-IT" sz="2600" b="1" dirty="0" err="1">
                <a:latin typeface="Garamond" panose="02020404030301010803" pitchFamily="18" charset="0"/>
              </a:rPr>
              <a:t>Comportamentalismo</a:t>
            </a:r>
            <a:r>
              <a:rPr lang="it-IT" altLang="it-IT" sz="2600" b="1" dirty="0">
                <a:latin typeface="Garamond" panose="02020404030301010803" pitchFamily="18" charset="0"/>
              </a:rPr>
              <a:t> (C. </a:t>
            </a:r>
            <a:r>
              <a:rPr lang="it-IT" altLang="it-IT" sz="2600" b="1" dirty="0" err="1">
                <a:latin typeface="Garamond" panose="02020404030301010803" pitchFamily="18" charset="0"/>
              </a:rPr>
              <a:t>Merriam</a:t>
            </a:r>
            <a:r>
              <a:rPr lang="it-IT" altLang="it-IT" sz="2600" b="1" dirty="0">
                <a:latin typeface="Garamond" panose="02020404030301010803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it-IT" altLang="it-IT" sz="2600" dirty="0">
                <a:latin typeface="Garamond" panose="02020404030301010803" pitchFamily="18" charset="0"/>
              </a:rPr>
              <a:t>Ricerca empirica</a:t>
            </a:r>
          </a:p>
          <a:p>
            <a:pPr lvl="1">
              <a:lnSpc>
                <a:spcPct val="90000"/>
              </a:lnSpc>
            </a:pPr>
            <a:r>
              <a:rPr lang="it-IT" altLang="it-IT" sz="2600" dirty="0">
                <a:latin typeface="Garamond" panose="02020404030301010803" pitchFamily="18" charset="0"/>
              </a:rPr>
              <a:t>Indicatori sociali e programmazione</a:t>
            </a:r>
          </a:p>
          <a:p>
            <a:pPr lvl="1">
              <a:lnSpc>
                <a:spcPct val="90000"/>
              </a:lnSpc>
            </a:pPr>
            <a:r>
              <a:rPr lang="it-IT" altLang="it-IT" sz="2600" dirty="0">
                <a:latin typeface="Garamond" panose="02020404030301010803" pitchFamily="18" charset="0"/>
              </a:rPr>
              <a:t>Attività di governo (locale)</a:t>
            </a:r>
          </a:p>
          <a:p>
            <a:pPr lvl="1">
              <a:lnSpc>
                <a:spcPct val="90000"/>
              </a:lnSpc>
            </a:pPr>
            <a:r>
              <a:rPr lang="it-IT" altLang="it-IT" sz="2600" dirty="0">
                <a:latin typeface="Garamond" panose="02020404030301010803" pitchFamily="18" charset="0"/>
              </a:rPr>
              <a:t>Interazione tra esperti e policy </a:t>
            </a:r>
            <a:r>
              <a:rPr lang="it-IT" altLang="it-IT" sz="2600" dirty="0" err="1">
                <a:latin typeface="Garamond" panose="02020404030301010803" pitchFamily="18" charset="0"/>
              </a:rPr>
              <a:t>makers</a:t>
            </a:r>
            <a:r>
              <a:rPr lang="it-IT" altLang="it-IT" sz="2600" dirty="0">
                <a:latin typeface="Garamond" panose="02020404030301010803" pitchFamily="18" charset="0"/>
              </a:rPr>
              <a:t> (Roosevelt ‘37)</a:t>
            </a: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1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Dove nasce l’APP, una storia americana (2)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r>
              <a:rPr lang="it-IT" altLang="it-IT" dirty="0">
                <a:latin typeface="Garamond" panose="02020404030301010803" pitchFamily="18" charset="0"/>
              </a:rPr>
              <a:t>Una storia americana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Parcellizzazione della vita politica</a:t>
            </a:r>
          </a:p>
          <a:p>
            <a:pPr lvl="1"/>
            <a:r>
              <a:rPr lang="it-IT" altLang="it-IT" dirty="0" err="1">
                <a:latin typeface="Garamond" panose="02020404030301010803" pitchFamily="18" charset="0"/>
              </a:rPr>
              <a:t>Checks</a:t>
            </a:r>
            <a:r>
              <a:rPr lang="it-IT" altLang="it-IT" dirty="0">
                <a:latin typeface="Garamond" panose="02020404030301010803" pitchFamily="18" charset="0"/>
              </a:rPr>
              <a:t> and balances e federalismo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Pragmatismo legato all’importanza dell’expertise (deideologizzazione)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Individualismo (principio della sussidiarietà per la definizione della collettività politica)</a:t>
            </a: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38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Caratteri comuni alle APP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pPr algn="just"/>
            <a:r>
              <a:rPr lang="it-IT" altLang="it-IT" sz="2800" b="1" dirty="0">
                <a:latin typeface="Garamond" panose="02020404030301010803" pitchFamily="18" charset="0"/>
              </a:rPr>
              <a:t>Multidisciplinarietà</a:t>
            </a:r>
          </a:p>
          <a:p>
            <a:pPr lvl="1" algn="just"/>
            <a:r>
              <a:rPr lang="it-IT" altLang="it-IT" dirty="0">
                <a:latin typeface="Garamond" panose="02020404030301010803" pitchFamily="18" charset="0"/>
              </a:rPr>
              <a:t>L’analista di </a:t>
            </a:r>
            <a:r>
              <a:rPr lang="it-IT" altLang="it-IT" dirty="0" err="1">
                <a:latin typeface="Garamond" panose="02020404030301010803" pitchFamily="18" charset="0"/>
              </a:rPr>
              <a:t>pp</a:t>
            </a:r>
            <a:r>
              <a:rPr lang="it-IT" altLang="it-IT" dirty="0">
                <a:latin typeface="Garamond" panose="02020404030301010803" pitchFamily="18" charset="0"/>
              </a:rPr>
              <a:t> deve avere conoscenze tecniche (per evitare il rischio di essere sottoposto a critiche degli esperti di singoli settori)</a:t>
            </a:r>
          </a:p>
          <a:p>
            <a:pPr lvl="1" algn="just"/>
            <a:r>
              <a:rPr lang="it-IT" altLang="it-IT" dirty="0">
                <a:latin typeface="Garamond" panose="02020404030301010803" pitchFamily="18" charset="0"/>
              </a:rPr>
              <a:t>L’analista deve evitare il rischio della specializzazione tecnica richiamando l’eclettismo metodologico e disciplinare</a:t>
            </a:r>
          </a:p>
          <a:p>
            <a:pPr algn="just"/>
            <a:r>
              <a:rPr lang="it-IT" altLang="it-IT" sz="2800" b="1" dirty="0">
                <a:latin typeface="Garamond" panose="02020404030301010803" pitchFamily="18" charset="0"/>
              </a:rPr>
              <a:t>Definizione convenzionale del campo d’indagine e dei filtri dei fatti salienti</a:t>
            </a:r>
          </a:p>
          <a:p>
            <a:pPr algn="just"/>
            <a:r>
              <a:rPr lang="it-IT" altLang="it-IT" sz="2800" b="1" dirty="0" err="1">
                <a:latin typeface="Garamond" panose="02020404030301010803" pitchFamily="18" charset="0"/>
              </a:rPr>
              <a:t>Problem-solving</a:t>
            </a:r>
            <a:r>
              <a:rPr lang="it-IT" altLang="it-IT" sz="2800" b="1" dirty="0">
                <a:latin typeface="Garamond" panose="02020404030301010803" pitchFamily="18" charset="0"/>
              </a:rPr>
              <a:t> (pragmatismo e prescrittivo)</a:t>
            </a:r>
          </a:p>
          <a:p>
            <a:pPr algn="just"/>
            <a:r>
              <a:rPr lang="it-IT" altLang="it-IT" sz="2800" b="1" dirty="0">
                <a:latin typeface="Garamond" panose="02020404030301010803" pitchFamily="18" charset="0"/>
              </a:rPr>
              <a:t>Esplicitamente normativa</a:t>
            </a:r>
          </a:p>
          <a:p>
            <a:pPr algn="just"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					</a:t>
            </a:r>
            <a:r>
              <a:rPr lang="it-IT" altLang="it-IT" sz="2400" i="1" dirty="0">
                <a:latin typeface="Garamond" panose="02020404030301010803" pitchFamily="18" charset="0"/>
              </a:rPr>
              <a:t>H. </a:t>
            </a:r>
            <a:r>
              <a:rPr lang="it-IT" altLang="it-IT" sz="2400" i="1" dirty="0" err="1">
                <a:latin typeface="Garamond" panose="02020404030301010803" pitchFamily="18" charset="0"/>
              </a:rPr>
              <a:t>Lasswell</a:t>
            </a:r>
            <a:endParaRPr lang="it-IT" altLang="it-IT" sz="2400" i="1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36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dirty="0">
                <a:solidFill>
                  <a:srgbClr val="C00000"/>
                </a:solidFill>
                <a:latin typeface="Garamond" panose="02020404030301010803" pitchFamily="18" charset="0"/>
              </a:rPr>
              <a:t>Approccio di policy</a:t>
            </a:r>
            <a:endParaRPr lang="it-IT" altLang="it-IT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pPr algn="just"/>
            <a:r>
              <a:rPr lang="it-IT" altLang="it-IT" dirty="0">
                <a:latin typeface="Garamond" panose="02020404030301010803" pitchFamily="18" charset="0"/>
              </a:rPr>
              <a:t>Distanza tra decisioni e risultati, tra obiettivi e mezzi</a:t>
            </a:r>
          </a:p>
          <a:p>
            <a:pPr algn="just"/>
            <a:r>
              <a:rPr lang="it-IT" altLang="it-IT" dirty="0">
                <a:latin typeface="Garamond" panose="02020404030301010803" pitchFamily="18" charset="0"/>
              </a:rPr>
              <a:t>Pluralità di attori (network)</a:t>
            </a:r>
          </a:p>
          <a:p>
            <a:pPr algn="just"/>
            <a:r>
              <a:rPr lang="it-IT" altLang="it-IT" dirty="0">
                <a:latin typeface="Garamond" panose="02020404030301010803" pitchFamily="18" charset="0"/>
              </a:rPr>
              <a:t>Peso delle istituzioni (dimensione longitudinale, e diacronica delle politiche)</a:t>
            </a:r>
          </a:p>
          <a:p>
            <a:pPr algn="just"/>
            <a:r>
              <a:rPr lang="it-IT" altLang="it-IT" dirty="0">
                <a:latin typeface="Garamond" panose="02020404030301010803" pitchFamily="18" charset="0"/>
              </a:rPr>
              <a:t>Cosa c’è dentro la </a:t>
            </a:r>
            <a:r>
              <a:rPr lang="it-IT" altLang="it-IT" i="1" dirty="0" err="1">
                <a:latin typeface="Garamond" panose="02020404030301010803" pitchFamily="18" charset="0"/>
              </a:rPr>
              <a:t>black</a:t>
            </a:r>
            <a:r>
              <a:rPr lang="it-IT" altLang="it-IT" i="1" dirty="0">
                <a:latin typeface="Garamond" panose="02020404030301010803" pitchFamily="18" charset="0"/>
              </a:rPr>
              <a:t> box</a:t>
            </a: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25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Il problema dell’oggetto dell’Analisi delle Politiche Pubbliche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700808"/>
            <a:ext cx="8435280" cy="4928591"/>
          </a:xfrm>
        </p:spPr>
        <p:txBody>
          <a:bodyPr lIns="91440" tIns="45720" rIns="91440" bIns="45720" anchor="t"/>
          <a:lstStyle/>
          <a:p>
            <a:pPr lvl="1"/>
            <a:r>
              <a:rPr lang="it-IT" altLang="it-IT" sz="3200" dirty="0">
                <a:latin typeface="Garamond" panose="02020404030301010803" pitchFamily="18" charset="0"/>
              </a:rPr>
              <a:t>Politica e politiche</a:t>
            </a:r>
          </a:p>
          <a:p>
            <a:pPr lvl="1"/>
            <a:r>
              <a:rPr lang="it-IT" altLang="it-IT" sz="3200" dirty="0">
                <a:latin typeface="Garamond"/>
              </a:rPr>
              <a:t>Potere </a:t>
            </a:r>
          </a:p>
          <a:p>
            <a:pPr lvl="1"/>
            <a:r>
              <a:rPr lang="it-IT" altLang="it-IT" sz="3200" dirty="0">
                <a:latin typeface="Garamond"/>
              </a:rPr>
              <a:t>Cosa sono e a  cosa servono  il potere e la politica?</a:t>
            </a:r>
          </a:p>
          <a:p>
            <a:pPr lvl="1"/>
            <a:r>
              <a:rPr lang="it-IT" altLang="it-IT" sz="3200" dirty="0">
                <a:latin typeface="Garamond" panose="02020404030301010803" pitchFamily="18" charset="0"/>
              </a:rPr>
              <a:t>Le politiche sono diverse dalla politica?</a:t>
            </a:r>
          </a:p>
          <a:p>
            <a:pPr marL="457200" lvl="1" indent="0">
              <a:buNone/>
            </a:pPr>
            <a:endParaRPr lang="it-IT" altLang="it-IT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082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Diversi modi di analisi delle PP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r>
              <a:rPr lang="it-IT" altLang="it-IT" b="1" dirty="0">
                <a:latin typeface="Garamond" panose="02020404030301010803" pitchFamily="18" charset="0"/>
              </a:rPr>
              <a:t>Riferimento al dove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Regime politico (democratico, non democratico, presidenziale, parlamentare)</a:t>
            </a:r>
          </a:p>
          <a:p>
            <a:r>
              <a:rPr lang="it-IT" altLang="it-IT" b="1" dirty="0">
                <a:latin typeface="Garamond" panose="02020404030301010803" pitchFamily="18" charset="0"/>
              </a:rPr>
              <a:t>Riferimento alle variabili causali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Contesto socio-economico; sistemi internazionali, attori, ecc.</a:t>
            </a:r>
          </a:p>
          <a:p>
            <a:r>
              <a:rPr lang="it-IT" altLang="it-IT" b="1" dirty="0">
                <a:latin typeface="Garamond" panose="02020404030301010803" pitchFamily="18" charset="0"/>
              </a:rPr>
              <a:t>Riferimento al contenuto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La natura dei problemi determina il funzionamento del sistema politico</a:t>
            </a:r>
          </a:p>
          <a:p>
            <a:r>
              <a:rPr lang="it-IT" altLang="it-IT" b="1" dirty="0">
                <a:latin typeface="Garamond" panose="02020404030301010803" pitchFamily="18" charset="0"/>
              </a:rPr>
              <a:t>Riferimento ai risultati </a:t>
            </a:r>
            <a:r>
              <a:rPr lang="it-IT" altLang="it-IT" dirty="0">
                <a:latin typeface="Garamond" panose="02020404030301010803" pitchFamily="18" charset="0"/>
              </a:rPr>
              <a:t>(</a:t>
            </a:r>
            <a:r>
              <a:rPr lang="it-IT" altLang="it-IT" dirty="0" err="1">
                <a:latin typeface="Garamond" panose="02020404030301010803" pitchFamily="18" charset="0"/>
              </a:rPr>
              <a:t>outcome</a:t>
            </a:r>
            <a:r>
              <a:rPr lang="it-IT" altLang="it-IT" dirty="0">
                <a:latin typeface="Garamond" panose="02020404030301010803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39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Diversi attori della ricerca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r>
              <a:rPr lang="it-IT" altLang="it-IT" dirty="0">
                <a:latin typeface="Garamond" panose="02020404030301010803" pitchFamily="18" charset="0"/>
              </a:rPr>
              <a:t>Istituzioni governative</a:t>
            </a:r>
          </a:p>
          <a:p>
            <a:r>
              <a:rPr lang="it-IT" altLang="it-IT" dirty="0">
                <a:latin typeface="Garamond" panose="02020404030301010803" pitchFamily="18" charset="0"/>
              </a:rPr>
              <a:t>Organizzazioni non governative, </a:t>
            </a:r>
            <a:r>
              <a:rPr lang="it-IT" altLang="it-IT" dirty="0" err="1">
                <a:latin typeface="Garamond" panose="02020404030301010803" pitchFamily="18" charset="0"/>
              </a:rPr>
              <a:t>think</a:t>
            </a:r>
            <a:r>
              <a:rPr lang="it-IT" altLang="it-IT" dirty="0">
                <a:latin typeface="Garamond" panose="02020404030301010803" pitchFamily="18" charset="0"/>
              </a:rPr>
              <a:t> tanks</a:t>
            </a:r>
          </a:p>
          <a:p>
            <a:r>
              <a:rPr lang="it-IT" altLang="it-IT" dirty="0">
                <a:latin typeface="Garamond" panose="02020404030301010803" pitchFamily="18" charset="0"/>
              </a:rPr>
              <a:t>Università </a:t>
            </a:r>
          </a:p>
          <a:p>
            <a:r>
              <a:rPr lang="it-IT" altLang="it-IT" dirty="0">
                <a:latin typeface="Garamond" panose="02020404030301010803" pitchFamily="18" charset="0"/>
              </a:rPr>
              <a:t>Diversi tipi di studi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Policy </a:t>
            </a:r>
            <a:r>
              <a:rPr lang="it-IT" altLang="it-IT" dirty="0" err="1">
                <a:latin typeface="Garamond" panose="02020404030301010803" pitchFamily="18" charset="0"/>
              </a:rPr>
              <a:t>studies</a:t>
            </a:r>
            <a:r>
              <a:rPr lang="it-IT" altLang="it-IT" dirty="0">
                <a:latin typeface="Garamond" panose="02020404030301010803" pitchFamily="18" charset="0"/>
              </a:rPr>
              <a:t> (studi di policy)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Policy </a:t>
            </a:r>
            <a:r>
              <a:rPr lang="it-IT" altLang="it-IT" dirty="0" err="1">
                <a:latin typeface="Garamond" panose="02020404030301010803" pitchFamily="18" charset="0"/>
              </a:rPr>
              <a:t>analysis</a:t>
            </a:r>
            <a:r>
              <a:rPr lang="it-IT" altLang="it-IT" dirty="0">
                <a:latin typeface="Garamond" panose="02020404030301010803" pitchFamily="18" charset="0"/>
              </a:rPr>
              <a:t> (studi per la policy)</a:t>
            </a: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32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16633"/>
            <a:ext cx="8892480" cy="864096"/>
          </a:xfrm>
        </p:spPr>
        <p:txBody>
          <a:bodyPr/>
          <a:lstStyle/>
          <a:p>
            <a:r>
              <a:rPr lang="it-IT" altLang="it-IT" sz="3000" b="1" dirty="0">
                <a:solidFill>
                  <a:srgbClr val="C00000"/>
                </a:solidFill>
                <a:latin typeface="Garamond" panose="02020404030301010803" pitchFamily="18" charset="0"/>
              </a:rPr>
              <a:t>I caratteri degli attuali processi di policy (1). </a:t>
            </a:r>
            <a:r>
              <a:rPr lang="it-IT" altLang="it-IT" sz="3000" b="1" dirty="0">
                <a:solidFill>
                  <a:srgbClr val="C0000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La complessità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568952" cy="5648671"/>
          </a:xfrm>
        </p:spPr>
        <p:txBody>
          <a:bodyPr/>
          <a:lstStyle/>
          <a:p>
            <a:pPr algn="just"/>
            <a:r>
              <a:rPr lang="it-IT" altLang="it-IT" sz="2800" b="1" dirty="0">
                <a:latin typeface="Garamond" panose="02020404030301010803" pitchFamily="18" charset="0"/>
              </a:rPr>
              <a:t>Varie dimensioni mostrano la complessità:</a:t>
            </a:r>
          </a:p>
          <a:p>
            <a:pPr algn="just">
              <a:buFontTx/>
              <a:buChar char="-"/>
            </a:pPr>
            <a:r>
              <a:rPr lang="it-IT" altLang="it-IT" sz="2800" dirty="0">
                <a:latin typeface="Garamond" panose="02020404030301010803" pitchFamily="18" charset="0"/>
              </a:rPr>
              <a:t>Impatto della globalizzazione economica</a:t>
            </a:r>
          </a:p>
          <a:p>
            <a:pPr algn="just">
              <a:buFontTx/>
              <a:buChar char="-"/>
            </a:pPr>
            <a:r>
              <a:rPr lang="it-IT" altLang="it-IT" sz="2800" dirty="0">
                <a:latin typeface="Garamond" panose="02020404030301010803" pitchFamily="18" charset="0"/>
              </a:rPr>
              <a:t>Crescita delle conoscenze rende ancora più difficili le sfide (es. lo </a:t>
            </a:r>
            <a:r>
              <a:rPr lang="it-IT" altLang="it-IT" sz="2800" i="1" dirty="0">
                <a:latin typeface="Garamond" panose="02020404030301010803" pitchFamily="18" charset="0"/>
              </a:rPr>
              <a:t>sviluppo sostenibile</a:t>
            </a:r>
            <a:r>
              <a:rPr lang="it-IT" altLang="it-IT" sz="2800" dirty="0">
                <a:latin typeface="Garamond" panose="02020404030301010803" pitchFamily="18" charset="0"/>
              </a:rPr>
              <a:t>)</a:t>
            </a:r>
          </a:p>
          <a:p>
            <a:pPr algn="just">
              <a:buFontTx/>
              <a:buChar char="-"/>
            </a:pPr>
            <a:r>
              <a:rPr lang="it-IT" altLang="it-IT" sz="2800" dirty="0">
                <a:latin typeface="Garamond" panose="02020404030301010803" pitchFamily="18" charset="0"/>
              </a:rPr>
              <a:t>Acuirsi delle disuguaglianze</a:t>
            </a:r>
          </a:p>
          <a:p>
            <a:pPr algn="just"/>
            <a:r>
              <a:rPr lang="it-IT" altLang="it-IT" sz="2800" b="1" dirty="0">
                <a:latin typeface="Garamond" panose="02020404030301010803" pitchFamily="18" charset="0"/>
              </a:rPr>
              <a:t>Dilatazione degli assi decisionali:</a:t>
            </a:r>
          </a:p>
          <a:p>
            <a:pPr algn="just">
              <a:buFont typeface="Arial Unicode MS" panose="020B0604020202020204" pitchFamily="34" charset="-128"/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	- </a:t>
            </a:r>
            <a:r>
              <a:rPr lang="it-IT" altLang="it-IT" sz="2800" dirty="0" err="1">
                <a:latin typeface="Garamond" panose="02020404030301010803" pitchFamily="18" charset="0"/>
              </a:rPr>
              <a:t>shifts</a:t>
            </a:r>
            <a:r>
              <a:rPr lang="it-IT" altLang="it-IT" sz="2800" dirty="0">
                <a:latin typeface="Garamond" panose="02020404030301010803" pitchFamily="18" charset="0"/>
              </a:rPr>
              <a:t> di sovranità sull’asse verticale (ruolo</a:t>
            </a:r>
          </a:p>
          <a:p>
            <a:pPr algn="just">
              <a:buFont typeface="Arial Unicode MS" panose="020B0604020202020204" pitchFamily="34" charset="-128"/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     di enti sovra e sub-nazionali, </a:t>
            </a:r>
            <a:r>
              <a:rPr lang="it-IT" altLang="it-IT" sz="2800" i="1" dirty="0">
                <a:latin typeface="Garamond" panose="02020404030301010803" pitchFamily="18" charset="0"/>
              </a:rPr>
              <a:t>multilevel </a:t>
            </a:r>
            <a:r>
              <a:rPr lang="it-IT" altLang="it-IT" sz="2800" i="1" dirty="0" err="1">
                <a:latin typeface="Garamond" panose="02020404030301010803" pitchFamily="18" charset="0"/>
              </a:rPr>
              <a:t>governance</a:t>
            </a:r>
            <a:r>
              <a:rPr lang="it-IT" altLang="it-IT" sz="2800" i="1" dirty="0">
                <a:latin typeface="Garamond" panose="02020404030301010803" pitchFamily="18" charset="0"/>
              </a:rPr>
              <a:t>)</a:t>
            </a:r>
          </a:p>
          <a:p>
            <a:pPr algn="just">
              <a:buFont typeface="Arial Unicode MS" panose="020B0604020202020204" pitchFamily="34" charset="-128"/>
              <a:buNone/>
            </a:pPr>
            <a:r>
              <a:rPr lang="it-IT" altLang="it-IT" sz="2800" dirty="0">
                <a:latin typeface="Garamond" panose="02020404030301010803" pitchFamily="18" charset="0"/>
              </a:rPr>
              <a:t>	- </a:t>
            </a:r>
            <a:r>
              <a:rPr lang="it-IT" altLang="it-IT" sz="2800" dirty="0" err="1">
                <a:latin typeface="Garamond" panose="02020404030301010803" pitchFamily="18" charset="0"/>
              </a:rPr>
              <a:t>shifts</a:t>
            </a:r>
            <a:r>
              <a:rPr lang="it-IT" altLang="it-IT" sz="2800" dirty="0">
                <a:latin typeface="Garamond" panose="02020404030301010803" pitchFamily="18" charset="0"/>
              </a:rPr>
              <a:t> di sovranità anche sull’asse orizzontale: nuovi attori pubblici o semipubblici (es. agenzie regolative), rafforzamento del ruolo di attori privati, associazioni della società civile</a:t>
            </a: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35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2800" b="1" dirty="0">
                <a:solidFill>
                  <a:srgbClr val="C00000"/>
                </a:solidFill>
                <a:latin typeface="Garamond" panose="02020404030301010803" pitchFamily="18" charset="0"/>
              </a:rPr>
              <a:t>I caratteri degli attuali processi di policy (2) </a:t>
            </a:r>
            <a:r>
              <a:rPr lang="it-IT" altLang="it-IT" sz="2800" b="1" dirty="0">
                <a:solidFill>
                  <a:srgbClr val="C0000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Aumento dell’incertezza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B0A936B-0F6D-5F40-97D4-A3647EB2C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2276475"/>
            <a:ext cx="5040561" cy="45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60381FD9-A7D6-9243-84C4-01EBFB571412}"/>
              </a:ext>
            </a:extLst>
          </p:cNvPr>
          <p:cNvSpPr txBox="1">
            <a:spLocks/>
          </p:cNvSpPr>
          <p:nvPr/>
        </p:nvSpPr>
        <p:spPr>
          <a:xfrm>
            <a:off x="5004048" y="1196975"/>
            <a:ext cx="4105027" cy="5040313"/>
          </a:xfr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400" b="1" dirty="0">
                <a:latin typeface="Garamond" panose="02020404030301010803" pitchFamily="18" charset="0"/>
              </a:rPr>
              <a:t>Crescita della complessità decisionale</a:t>
            </a:r>
          </a:p>
          <a:p>
            <a:r>
              <a:rPr lang="it-IT" altLang="it-IT" sz="2400" b="1" dirty="0">
                <a:latin typeface="Garamond" panose="02020404030301010803" pitchFamily="18" charset="0"/>
              </a:rPr>
              <a:t>Accelerazione delle trasformazioni dovute ai processi di globalizzazione</a:t>
            </a:r>
          </a:p>
          <a:p>
            <a:r>
              <a:rPr lang="it-IT" altLang="it-IT" sz="2400" b="1" dirty="0">
                <a:latin typeface="Garamond" panose="02020404030301010803" pitchFamily="18" charset="0"/>
              </a:rPr>
              <a:t>Conoscenze più forti che spesso non riescono a incidere nelle interazioni </a:t>
            </a:r>
            <a:r>
              <a:rPr lang="it-IT" altLang="it-IT" sz="2400" dirty="0">
                <a:latin typeface="Garamond" panose="02020404030301010803" pitchFamily="18" charset="0"/>
              </a:rPr>
              <a:t>(</a:t>
            </a:r>
            <a:r>
              <a:rPr lang="it-IT" altLang="it-IT" sz="2400" u="sng" dirty="0">
                <a:latin typeface="Garamond" panose="02020404030301010803" pitchFamily="18" charset="0"/>
              </a:rPr>
              <a:t>diagnosi senza terapie</a:t>
            </a:r>
            <a:r>
              <a:rPr lang="it-IT" altLang="it-IT" sz="2400" dirty="0">
                <a:latin typeface="Garamond" panose="02020404030301010803" pitchFamily="18" charset="0"/>
              </a:rPr>
              <a:t>)</a:t>
            </a:r>
          </a:p>
          <a:p>
            <a:r>
              <a:rPr lang="it-IT" altLang="it-IT" sz="2400" b="1" dirty="0">
                <a:latin typeface="Garamond" panose="02020404030301010803" pitchFamily="18" charset="0"/>
              </a:rPr>
              <a:t>Ignoranza </a:t>
            </a:r>
            <a:r>
              <a:rPr lang="it-IT" altLang="it-IT" sz="2400" dirty="0">
                <a:latin typeface="Garamond" panose="02020404030301010803" pitchFamily="18" charset="0"/>
              </a:rPr>
              <a:t>(maggiore diffusione mediatica ma spesso </a:t>
            </a:r>
            <a:r>
              <a:rPr lang="it-IT" altLang="it-IT" sz="2400" dirty="0" err="1">
                <a:latin typeface="Garamond" panose="02020404030301010803" pitchFamily="18" charset="0"/>
              </a:rPr>
              <a:t>iper</a:t>
            </a:r>
            <a:r>
              <a:rPr lang="it-IT" altLang="it-IT" sz="2400" dirty="0">
                <a:latin typeface="Garamond" panose="02020404030301010803" pitchFamily="18" charset="0"/>
              </a:rPr>
              <a:t>-semplificata</a:t>
            </a:r>
            <a:r>
              <a:rPr lang="it-IT" altLang="it-IT" sz="2400" dirty="0"/>
              <a:t>)</a:t>
            </a:r>
          </a:p>
          <a:p>
            <a:endParaRPr lang="it-IT" altLang="it-IT" sz="2400" dirty="0"/>
          </a:p>
          <a:p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51027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Lo studio del policy making</a:t>
            </a:r>
            <a:endParaRPr lang="it-IT" altLang="it-IT" sz="36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EF7283-E6B9-DC4F-AFCB-D3DF11BF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68A0A7F1-8096-A344-93D3-CF50E310B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213" y="1416050"/>
            <a:ext cx="4267200" cy="1387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 algn="ctr">
              <a:spcBef>
                <a:spcPts val="1500"/>
              </a:spcBef>
              <a:buClr>
                <a:srgbClr val="000000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28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Portare</a:t>
            </a:r>
            <a:r>
              <a:rPr lang="en-GB" altLang="it-IT" sz="2800" i="1" dirty="0">
                <a:solidFill>
                  <a:srgbClr val="000000"/>
                </a:solidFill>
                <a:latin typeface="Garamond" panose="02020404030301010803" pitchFamily="18" charset="0"/>
              </a:rPr>
              <a:t> al </a:t>
            </a:r>
            <a:r>
              <a:rPr lang="en-GB" altLang="it-IT" sz="28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centro</a:t>
            </a:r>
            <a:r>
              <a:rPr lang="en-GB" altLang="it-IT" sz="28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dell’attenzione</a:t>
            </a:r>
            <a:r>
              <a:rPr lang="en-GB" altLang="it-IT" sz="28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analitica</a:t>
            </a:r>
            <a:r>
              <a:rPr lang="en-GB" altLang="it-IT" sz="28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gli</a:t>
            </a:r>
            <a:r>
              <a:rPr lang="en-GB" altLang="it-IT" sz="28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elementi</a:t>
            </a:r>
            <a:r>
              <a:rPr lang="en-GB" altLang="it-IT" sz="28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costitutivi</a:t>
            </a:r>
            <a:r>
              <a:rPr lang="en-GB" altLang="it-IT" sz="28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dell’azione</a:t>
            </a:r>
            <a:r>
              <a:rPr lang="en-GB" altLang="it-IT" sz="2800" i="1" dirty="0">
                <a:solidFill>
                  <a:srgbClr val="000000"/>
                </a:solidFill>
                <a:latin typeface="Garamond" panose="02020404030301010803" pitchFamily="18" charset="0"/>
              </a:rPr>
              <a:t> di policy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615918C9-ED8F-004E-991E-5B2260325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3284538"/>
            <a:ext cx="6269037" cy="3064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Arial Unicode MS" panose="020B0604020202020204" pitchFamily="34" charset="-128"/>
              <a:buChar char="•"/>
            </a:pP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Gli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attori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partecipanti</a:t>
            </a:r>
            <a:endParaRPr lang="en-GB" altLang="it-IT" sz="28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Arial Unicode MS" panose="020B0604020202020204" pitchFamily="34" charset="-128"/>
              <a:buChar char="•"/>
            </a:pP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Le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interazioni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tra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essi</a:t>
            </a:r>
            <a:endParaRPr lang="en-GB" altLang="it-IT" sz="28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Arial Unicode MS" panose="020B0604020202020204" pitchFamily="34" charset="-128"/>
              <a:buChar char="•"/>
            </a:pP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L’impatto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delle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regole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e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dell’ambiente</a:t>
            </a:r>
            <a:endParaRPr lang="en-GB" altLang="it-IT" sz="28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Arial Unicode MS" panose="020B0604020202020204" pitchFamily="34" charset="-128"/>
              <a:buChar char="•"/>
            </a:pP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Gli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stili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decisionali</a:t>
            </a:r>
            <a:endParaRPr lang="en-GB" altLang="it-IT" sz="28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Arial Unicode MS" panose="020B0604020202020204" pitchFamily="34" charset="-128"/>
              <a:buChar char="•"/>
            </a:pP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Il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tipo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di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questioni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sul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tappeto</a:t>
            </a:r>
            <a:endParaRPr lang="en-GB" altLang="it-IT" sz="28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Arial Unicode MS" panose="020B0604020202020204" pitchFamily="34" charset="-128"/>
              <a:buChar char="•"/>
            </a:pP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I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risultati</a:t>
            </a:r>
            <a:r>
              <a:rPr lang="en-GB" altLang="it-IT" sz="28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800" dirty="0" err="1">
                <a:solidFill>
                  <a:srgbClr val="000000"/>
                </a:solidFill>
                <a:latin typeface="Garamond" panose="02020404030301010803" pitchFamily="18" charset="0"/>
              </a:rPr>
              <a:t>ottenuti</a:t>
            </a:r>
            <a:endParaRPr lang="en-GB" altLang="it-IT" sz="2800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AB8D2DC5-E7DB-0043-9061-92C99E56B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144" y="2024721"/>
            <a:ext cx="3124200" cy="2971800"/>
          </a:xfrm>
          <a:prstGeom prst="curvedLeftArrow">
            <a:avLst>
              <a:gd name="adj1" fmla="val 9593"/>
              <a:gd name="adj2" fmla="val 29593"/>
              <a:gd name="adj3" fmla="val 52963"/>
            </a:avLst>
          </a:prstGeom>
          <a:solidFill>
            <a:srgbClr val="3399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7000"/>
              </a:lnSpc>
              <a:buClr>
                <a:srgbClr val="000000"/>
              </a:buClr>
              <a:buSzPct val="100000"/>
              <a:buFont typeface="Arial Unicode MS" panose="020B0604020202020204" pitchFamily="34" charset="-128"/>
              <a:buNone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2061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Politica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e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Politiche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(1)</a:t>
            </a:r>
            <a:endParaRPr lang="it-IT" altLang="it-IT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C8D7C8-22F7-4448-96A9-B021FB5B9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AEA4727-27AD-DB42-9CBE-E8318A5D60F9}"/>
              </a:ext>
            </a:extLst>
          </p:cNvPr>
          <p:cNvSpPr txBox="1">
            <a:spLocks noChangeArrowheads="1"/>
          </p:cNvSpPr>
          <p:nvPr/>
        </p:nvSpPr>
        <p:spPr>
          <a:xfrm>
            <a:off x="4138613" y="980728"/>
            <a:ext cx="4177803" cy="4752527"/>
          </a:xfr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buFont typeface="Arial Unicode MS" panose="020B0604020202020204" pitchFamily="34" charset="-12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it-IT" sz="2400" dirty="0"/>
          </a:p>
          <a:p>
            <a:pPr>
              <a:lnSpc>
                <a:spcPct val="80000"/>
              </a:lnSpc>
              <a:spcBef>
                <a:spcPts val="600"/>
              </a:spcBef>
              <a:buFont typeface="Arial Unicode MS" panose="020B0604020202020204" pitchFamily="34" charset="-12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it-IT" sz="29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 typeface="Arial Unicode MS" panose="020B0604020202020204" pitchFamily="34" charset="-12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it-IT" sz="2900" dirty="0">
                <a:latin typeface="Garamond" panose="02020404030301010803" pitchFamily="18" charset="0"/>
              </a:rPr>
              <a:t>Il </a:t>
            </a:r>
            <a:r>
              <a:rPr lang="en-GB" altLang="it-IT" sz="2900" dirty="0" err="1">
                <a:latin typeface="Garamond" panose="02020404030301010803" pitchFamily="18" charset="0"/>
              </a:rPr>
              <a:t>concetto</a:t>
            </a:r>
            <a:r>
              <a:rPr lang="en-GB" altLang="it-IT" sz="2900" dirty="0">
                <a:latin typeface="Garamond" panose="02020404030301010803" pitchFamily="18" charset="0"/>
              </a:rPr>
              <a:t> di </a:t>
            </a:r>
            <a:r>
              <a:rPr lang="en-GB" altLang="it-IT" sz="2900" i="1" dirty="0" err="1">
                <a:latin typeface="Garamond" panose="02020404030301010803" pitchFamily="18" charset="0"/>
              </a:rPr>
              <a:t>politica</a:t>
            </a:r>
            <a:r>
              <a:rPr lang="en-GB" altLang="it-IT" sz="2900" i="1" dirty="0">
                <a:latin typeface="Garamond" panose="02020404030301010803" pitchFamily="18" charset="0"/>
              </a:rPr>
              <a:t> </a:t>
            </a:r>
            <a:r>
              <a:rPr lang="en-GB" altLang="it-IT" sz="2900" i="1" dirty="0" err="1">
                <a:latin typeface="Garamond" panose="02020404030301010803" pitchFamily="18" charset="0"/>
              </a:rPr>
              <a:t>pubblica</a:t>
            </a:r>
            <a:r>
              <a:rPr lang="en-GB" altLang="it-IT" sz="2900" i="1" dirty="0">
                <a:latin typeface="Garamond" panose="02020404030301010803" pitchFamily="18" charset="0"/>
              </a:rPr>
              <a:t> </a:t>
            </a:r>
            <a:r>
              <a:rPr lang="en-GB" altLang="it-IT" sz="2900" dirty="0" err="1">
                <a:latin typeface="Garamond" panose="02020404030301010803" pitchFamily="18" charset="0"/>
              </a:rPr>
              <a:t>copre</a:t>
            </a:r>
            <a:r>
              <a:rPr lang="en-GB" altLang="it-IT" sz="2900" dirty="0">
                <a:latin typeface="Garamond" panose="02020404030301010803" pitchFamily="18" charset="0"/>
              </a:rPr>
              <a:t> in </a:t>
            </a:r>
            <a:r>
              <a:rPr lang="en-GB" altLang="it-IT" sz="2900" dirty="0" err="1">
                <a:latin typeface="Garamond" panose="02020404030301010803" pitchFamily="18" charset="0"/>
              </a:rPr>
              <a:t>Italiano</a:t>
            </a:r>
            <a:r>
              <a:rPr lang="en-GB" altLang="it-IT" sz="2900" dirty="0">
                <a:latin typeface="Garamond" panose="02020404030301010803" pitchFamily="18" charset="0"/>
              </a:rPr>
              <a:t> </a:t>
            </a:r>
            <a:r>
              <a:rPr lang="en-GB" altLang="it-IT" sz="2900" dirty="0" err="1">
                <a:latin typeface="Garamond" panose="02020404030301010803" pitchFamily="18" charset="0"/>
              </a:rPr>
              <a:t>uno</a:t>
            </a:r>
            <a:r>
              <a:rPr lang="en-GB" altLang="it-IT" sz="2900" dirty="0">
                <a:latin typeface="Garamond" panose="02020404030301010803" pitchFamily="18" charset="0"/>
              </a:rPr>
              <a:t> </a:t>
            </a:r>
            <a:r>
              <a:rPr lang="en-GB" altLang="it-IT" sz="2900" dirty="0" err="1">
                <a:latin typeface="Garamond" panose="02020404030301010803" pitchFamily="18" charset="0"/>
              </a:rPr>
              <a:t>spazio</a:t>
            </a:r>
            <a:r>
              <a:rPr lang="en-GB" altLang="it-IT" sz="2900" dirty="0">
                <a:latin typeface="Garamond" panose="02020404030301010803" pitchFamily="18" charset="0"/>
              </a:rPr>
              <a:t> </a:t>
            </a:r>
            <a:r>
              <a:rPr lang="en-GB" altLang="it-IT" sz="2900" dirty="0" err="1">
                <a:latin typeface="Garamond" panose="02020404030301010803" pitchFamily="18" charset="0"/>
              </a:rPr>
              <a:t>semantico</a:t>
            </a:r>
            <a:r>
              <a:rPr lang="en-GB" altLang="it-IT" sz="2900" dirty="0">
                <a:latin typeface="Garamond" panose="02020404030301010803" pitchFamily="18" charset="0"/>
              </a:rPr>
              <a:t> per </a:t>
            </a:r>
            <a:r>
              <a:rPr lang="en-GB" altLang="it-IT" sz="2900" dirty="0" err="1">
                <a:latin typeface="Garamond" panose="02020404030301010803" pitchFamily="18" charset="0"/>
              </a:rPr>
              <a:t>il</a:t>
            </a:r>
            <a:r>
              <a:rPr lang="en-GB" altLang="it-IT" sz="2900" dirty="0">
                <a:latin typeface="Garamond" panose="02020404030301010803" pitchFamily="18" charset="0"/>
              </a:rPr>
              <a:t> quale non </a:t>
            </a:r>
            <a:r>
              <a:rPr lang="en-GB" altLang="it-IT" sz="2900" dirty="0" err="1">
                <a:latin typeface="Garamond" panose="02020404030301010803" pitchFamily="18" charset="0"/>
              </a:rPr>
              <a:t>abbiamo</a:t>
            </a:r>
            <a:r>
              <a:rPr lang="en-GB" altLang="it-IT" sz="2900" dirty="0">
                <a:latin typeface="Garamond" panose="02020404030301010803" pitchFamily="18" charset="0"/>
              </a:rPr>
              <a:t> un </a:t>
            </a:r>
            <a:r>
              <a:rPr lang="en-GB" altLang="it-IT" sz="2900" dirty="0" err="1">
                <a:latin typeface="Garamond" panose="02020404030301010803" pitchFamily="18" charset="0"/>
              </a:rPr>
              <a:t>termine</a:t>
            </a:r>
            <a:r>
              <a:rPr lang="en-GB" altLang="it-IT" sz="2900" dirty="0">
                <a:latin typeface="Garamond" panose="02020404030301010803" pitchFamily="18" charset="0"/>
              </a:rPr>
              <a:t> </a:t>
            </a:r>
            <a:r>
              <a:rPr lang="en-GB" altLang="it-IT" sz="2900" dirty="0" err="1">
                <a:latin typeface="Garamond" panose="02020404030301010803" pitchFamily="18" charset="0"/>
              </a:rPr>
              <a:t>apposito</a:t>
            </a:r>
            <a:r>
              <a:rPr lang="en-GB" altLang="it-IT" sz="2900" dirty="0">
                <a:latin typeface="Garamond" panose="02020404030301010803" pitchFamily="18" charset="0"/>
              </a:rPr>
              <a:t>: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 Unicode MS" panose="020B0604020202020204" pitchFamily="34" charset="-12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it-IT" sz="29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 typeface="Arial Unicode MS" panose="020B0604020202020204" pitchFamily="34" charset="-12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it-IT" sz="2900" dirty="0">
                <a:latin typeface="Garamond" panose="02020404030301010803" pitchFamily="18" charset="0"/>
              </a:rPr>
              <a:t>Se </a:t>
            </a:r>
            <a:r>
              <a:rPr lang="en-GB" altLang="it-IT" sz="2900" dirty="0" err="1">
                <a:latin typeface="Garamond" panose="02020404030301010803" pitchFamily="18" charset="0"/>
              </a:rPr>
              <a:t>diciamo</a:t>
            </a:r>
            <a:r>
              <a:rPr lang="en-GB" altLang="it-IT" sz="2900" dirty="0">
                <a:latin typeface="Garamond" panose="02020404030301010803" pitchFamily="18" charset="0"/>
              </a:rPr>
              <a:t> ad </a:t>
            </a:r>
            <a:r>
              <a:rPr lang="en-GB" altLang="it-IT" sz="2900" dirty="0" err="1">
                <a:latin typeface="Garamond" panose="02020404030301010803" pitchFamily="18" charset="0"/>
              </a:rPr>
              <a:t>esempio</a:t>
            </a:r>
            <a:r>
              <a:rPr lang="en-GB" altLang="it-IT" sz="2900" dirty="0">
                <a:latin typeface="Garamond" panose="02020404030301010803" pitchFamily="18" charset="0"/>
              </a:rPr>
              <a:t>: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 Unicode MS" panose="020B0604020202020204" pitchFamily="34" charset="-12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it-IT" sz="29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it-IT" sz="2900" i="1" dirty="0">
                <a:latin typeface="Garamond" panose="02020404030301010803" pitchFamily="18" charset="0"/>
              </a:rPr>
              <a:t>la </a:t>
            </a:r>
            <a:r>
              <a:rPr lang="en-GB" altLang="it-IT" sz="2900" i="1" dirty="0" err="1">
                <a:latin typeface="Garamond" panose="02020404030301010803" pitchFamily="18" charset="0"/>
              </a:rPr>
              <a:t>politica</a:t>
            </a:r>
            <a:r>
              <a:rPr lang="en-GB" altLang="it-IT" sz="2900" i="1" dirty="0">
                <a:latin typeface="Garamond" panose="02020404030301010803" pitchFamily="18" charset="0"/>
              </a:rPr>
              <a:t> </a:t>
            </a:r>
            <a:r>
              <a:rPr lang="en-GB" altLang="it-IT" sz="2900" i="1" dirty="0" err="1">
                <a:latin typeface="Garamond" panose="02020404030301010803" pitchFamily="18" charset="0"/>
              </a:rPr>
              <a:t>è</a:t>
            </a:r>
            <a:r>
              <a:rPr lang="en-GB" altLang="it-IT" sz="2900" i="1" dirty="0">
                <a:latin typeface="Garamond" panose="02020404030301010803" pitchFamily="18" charset="0"/>
              </a:rPr>
              <a:t> un </a:t>
            </a:r>
            <a:r>
              <a:rPr lang="en-GB" altLang="it-IT" sz="2900" i="1" dirty="0" err="1">
                <a:latin typeface="Garamond" panose="02020404030301010803" pitchFamily="18" charset="0"/>
              </a:rPr>
              <a:t>lavoro</a:t>
            </a:r>
            <a:r>
              <a:rPr lang="en-GB" altLang="it-IT" sz="2900" i="1" dirty="0">
                <a:latin typeface="Garamond" panose="02020404030301010803" pitchFamily="18" charset="0"/>
              </a:rPr>
              <a:t> </a:t>
            </a:r>
            <a:r>
              <a:rPr lang="en-GB" altLang="it-IT" sz="2900" i="1" dirty="0" err="1">
                <a:latin typeface="Garamond" panose="02020404030301010803" pitchFamily="18" charset="0"/>
              </a:rPr>
              <a:t>sporco</a:t>
            </a:r>
            <a:r>
              <a:rPr lang="en-GB" altLang="it-IT" sz="2900" dirty="0">
                <a:latin typeface="Garamond" panose="02020404030301010803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it-IT" sz="29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it-IT" sz="2900" i="1" dirty="0">
                <a:latin typeface="Garamond" panose="02020404030301010803" pitchFamily="18" charset="0"/>
              </a:rPr>
              <a:t>la </a:t>
            </a:r>
            <a:r>
              <a:rPr lang="en-GB" altLang="it-IT" sz="2900" i="1" dirty="0" err="1">
                <a:latin typeface="Garamond" panose="02020404030301010803" pitchFamily="18" charset="0"/>
              </a:rPr>
              <a:t>politica</a:t>
            </a:r>
            <a:r>
              <a:rPr lang="en-GB" altLang="it-IT" sz="2900" i="1" dirty="0">
                <a:latin typeface="Garamond" panose="02020404030301010803" pitchFamily="18" charset="0"/>
              </a:rPr>
              <a:t> </a:t>
            </a:r>
            <a:r>
              <a:rPr lang="en-GB" altLang="it-IT" sz="2900" i="1" dirty="0" err="1">
                <a:latin typeface="Garamond" panose="02020404030301010803" pitchFamily="18" charset="0"/>
              </a:rPr>
              <a:t>pensionistica</a:t>
            </a:r>
            <a:r>
              <a:rPr lang="en-GB" altLang="it-IT" sz="2900" i="1" dirty="0">
                <a:latin typeface="Garamond" panose="02020404030301010803" pitchFamily="18" charset="0"/>
              </a:rPr>
              <a:t> ha </a:t>
            </a:r>
            <a:r>
              <a:rPr lang="en-GB" altLang="it-IT" sz="2900" i="1" dirty="0" err="1">
                <a:latin typeface="Garamond" panose="02020404030301010803" pitchFamily="18" charset="0"/>
              </a:rPr>
              <a:t>inciso</a:t>
            </a:r>
            <a:r>
              <a:rPr lang="en-GB" altLang="it-IT" sz="2900" i="1" dirty="0">
                <a:latin typeface="Garamond" panose="02020404030301010803" pitchFamily="18" charset="0"/>
              </a:rPr>
              <a:t> </a:t>
            </a:r>
            <a:r>
              <a:rPr lang="en-GB" altLang="it-IT" sz="2900" i="1" dirty="0" err="1">
                <a:latin typeface="Garamond" panose="02020404030301010803" pitchFamily="18" charset="0"/>
              </a:rPr>
              <a:t>sul</a:t>
            </a:r>
            <a:r>
              <a:rPr lang="en-GB" altLang="it-IT" sz="2900" i="1" dirty="0">
                <a:latin typeface="Garamond" panose="02020404030301010803" pitchFamily="18" charset="0"/>
              </a:rPr>
              <a:t> deficit</a:t>
            </a:r>
            <a:r>
              <a:rPr lang="en-GB" altLang="it-IT" sz="2900" dirty="0">
                <a:latin typeface="Garamond" panose="02020404030301010803" pitchFamily="18" charset="0"/>
              </a:rPr>
              <a:t> 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it-IT" sz="29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it-IT" sz="2900" i="1" dirty="0" err="1">
                <a:latin typeface="Garamond" panose="02020404030301010803" pitchFamily="18" charset="0"/>
              </a:rPr>
              <a:t>facciamo</a:t>
            </a:r>
            <a:r>
              <a:rPr lang="en-GB" altLang="it-IT" sz="2900" i="1" dirty="0">
                <a:latin typeface="Garamond" panose="02020404030301010803" pitchFamily="18" charset="0"/>
              </a:rPr>
              <a:t> </a:t>
            </a:r>
            <a:r>
              <a:rPr lang="en-GB" altLang="it-IT" sz="2900" i="1" dirty="0" err="1">
                <a:latin typeface="Garamond" panose="02020404030301010803" pitchFamily="18" charset="0"/>
              </a:rPr>
              <a:t>politica</a:t>
            </a:r>
            <a:r>
              <a:rPr lang="en-GB" altLang="it-IT" sz="2900" i="1" dirty="0">
                <a:latin typeface="Garamond" panose="02020404030301010803" pitchFamily="18" charset="0"/>
              </a:rPr>
              <a:t> </a:t>
            </a:r>
            <a:r>
              <a:rPr lang="en-GB" altLang="it-IT" sz="2900" i="1" dirty="0" err="1">
                <a:latin typeface="Garamond" panose="02020404030301010803" pitchFamily="18" charset="0"/>
              </a:rPr>
              <a:t>nello</a:t>
            </a:r>
            <a:r>
              <a:rPr lang="en-GB" altLang="it-IT" sz="2900" i="1" dirty="0">
                <a:latin typeface="Garamond" panose="02020404030301010803" pitchFamily="18" charset="0"/>
              </a:rPr>
              <a:t> </a:t>
            </a:r>
            <a:r>
              <a:rPr lang="en-GB" altLang="it-IT" sz="2900" i="1" dirty="0" err="1">
                <a:latin typeface="Garamond" panose="02020404030301010803" pitchFamily="18" charset="0"/>
              </a:rPr>
              <a:t>stesso</a:t>
            </a:r>
            <a:r>
              <a:rPr lang="en-GB" altLang="it-IT" sz="2900" i="1" dirty="0">
                <a:latin typeface="Garamond" panose="02020404030301010803" pitchFamily="18" charset="0"/>
              </a:rPr>
              <a:t> </a:t>
            </a:r>
            <a:r>
              <a:rPr lang="en-GB" altLang="it-IT" sz="2900" i="1" dirty="0" err="1">
                <a:latin typeface="Garamond" panose="02020404030301010803" pitchFamily="18" charset="0"/>
              </a:rPr>
              <a:t>partito</a:t>
            </a:r>
            <a:endParaRPr lang="en-GB" altLang="it-IT" sz="2900" i="1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 typeface="Arial Unicode MS" panose="020B0604020202020204" pitchFamily="34" charset="-12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it-IT" sz="2900" i="1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 typeface="Arial Unicode MS" panose="020B0604020202020204" pitchFamily="34" charset="-12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it-IT" sz="2900" dirty="0">
              <a:latin typeface="Garamond" panose="02020404030301010803" pitchFamily="18" charset="0"/>
            </a:endParaRPr>
          </a:p>
          <a:p>
            <a:pPr algn="ctr">
              <a:lnSpc>
                <a:spcPct val="80000"/>
              </a:lnSpc>
              <a:spcBef>
                <a:spcPts val="600"/>
              </a:spcBef>
              <a:buFont typeface="Arial Unicode MS" panose="020B0604020202020204" pitchFamily="34" charset="-12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it-IT" sz="2900" dirty="0" err="1">
                <a:latin typeface="Garamond" panose="02020404030301010803" pitchFamily="18" charset="0"/>
              </a:rPr>
              <a:t>usiamo</a:t>
            </a:r>
            <a:r>
              <a:rPr lang="en-GB" altLang="it-IT" sz="2900" dirty="0">
                <a:latin typeface="Garamond" panose="02020404030301010803" pitchFamily="18" charset="0"/>
              </a:rPr>
              <a:t> lo </a:t>
            </a:r>
            <a:r>
              <a:rPr lang="en-GB" altLang="it-IT" sz="2900" dirty="0" err="1">
                <a:latin typeface="Garamond" panose="02020404030301010803" pitchFamily="18" charset="0"/>
              </a:rPr>
              <a:t>stesso</a:t>
            </a:r>
            <a:r>
              <a:rPr lang="en-GB" altLang="it-IT" sz="2900" dirty="0">
                <a:latin typeface="Garamond" panose="02020404030301010803" pitchFamily="18" charset="0"/>
              </a:rPr>
              <a:t> </a:t>
            </a:r>
            <a:r>
              <a:rPr lang="en-GB" altLang="it-IT" sz="2900" dirty="0" err="1">
                <a:latin typeface="Garamond" panose="02020404030301010803" pitchFamily="18" charset="0"/>
              </a:rPr>
              <a:t>termine</a:t>
            </a:r>
            <a:r>
              <a:rPr lang="en-GB" altLang="it-IT" sz="2900" dirty="0">
                <a:latin typeface="Garamond" panose="02020404030301010803" pitchFamily="18" charset="0"/>
              </a:rPr>
              <a:t> per </a:t>
            </a:r>
            <a:r>
              <a:rPr lang="en-GB" altLang="it-IT" sz="2900" dirty="0" err="1">
                <a:latin typeface="Garamond" panose="02020404030301010803" pitchFamily="18" charset="0"/>
              </a:rPr>
              <a:t>tre</a:t>
            </a:r>
            <a:r>
              <a:rPr lang="en-GB" altLang="it-IT" sz="2900" dirty="0">
                <a:latin typeface="Garamond" panose="02020404030301010803" pitchFamily="18" charset="0"/>
              </a:rPr>
              <a:t> </a:t>
            </a:r>
            <a:r>
              <a:rPr lang="en-GB" altLang="it-IT" sz="2900" dirty="0" err="1">
                <a:latin typeface="Garamond" panose="02020404030301010803" pitchFamily="18" charset="0"/>
              </a:rPr>
              <a:t>concetti</a:t>
            </a:r>
            <a:r>
              <a:rPr lang="en-GB" altLang="it-IT" sz="2900" dirty="0">
                <a:latin typeface="Garamond" panose="02020404030301010803" pitchFamily="18" charset="0"/>
              </a:rPr>
              <a:t> </a:t>
            </a:r>
            <a:r>
              <a:rPr lang="en-GB" altLang="it-IT" sz="2900" dirty="0" err="1">
                <a:latin typeface="Garamond" panose="02020404030301010803" pitchFamily="18" charset="0"/>
              </a:rPr>
              <a:t>diversi</a:t>
            </a:r>
            <a:endParaRPr lang="en-GB" altLang="it-IT" sz="29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 typeface="Arial Unicode MS" panose="020B0604020202020204" pitchFamily="34" charset="-12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it-IT" sz="2400" dirty="0"/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3A479413-CFAC-484A-9CBA-6C0A9DDA6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700213"/>
            <a:ext cx="2447925" cy="2303462"/>
          </a:xfrm>
          <a:prstGeom prst="triangle">
            <a:avLst>
              <a:gd name="adj" fmla="val 50000"/>
            </a:avLst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 algn="ctr"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 altLang="it-IT" sz="2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Politica</a:t>
            </a:r>
            <a:endParaRPr lang="en-GB" altLang="it-IT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363EB894-5564-874E-A975-D9E5E4CC9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4005263"/>
            <a:ext cx="1008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 algn="ctr">
              <a:spcBef>
                <a:spcPts val="1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 altLang="it-IT" i="1" dirty="0">
                <a:solidFill>
                  <a:srgbClr val="000000"/>
                </a:solidFill>
                <a:latin typeface="Arial" panose="020B0604020202020204" pitchFamily="34" charset="0"/>
              </a:rPr>
              <a:t>polity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3394DC78-C389-034F-9A66-46C5CF523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243013"/>
            <a:ext cx="1295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 algn="ctr">
              <a:spcBef>
                <a:spcPts val="1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 altLang="it-IT" i="1" dirty="0">
                <a:solidFill>
                  <a:srgbClr val="000000"/>
                </a:solidFill>
                <a:latin typeface="Arial" panose="020B0604020202020204" pitchFamily="34" charset="0"/>
              </a:rPr>
              <a:t>politics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B1ADC2AC-7A86-3344-8F21-01F1DDFE1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933825"/>
            <a:ext cx="1295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 algn="ctr">
              <a:spcBef>
                <a:spcPts val="1500"/>
              </a:spcBef>
              <a:buClr>
                <a:srgbClr val="C73951"/>
              </a:buClr>
              <a:buSzPct val="100000"/>
              <a:buFont typeface="Arial" panose="020B0604020202020204" pitchFamily="34" charset="0"/>
              <a:buNone/>
            </a:pPr>
            <a:r>
              <a:rPr lang="en-GB" altLang="it-IT" i="1" dirty="0">
                <a:solidFill>
                  <a:srgbClr val="C73951"/>
                </a:solidFill>
                <a:latin typeface="Arial" panose="020B0604020202020204" pitchFamily="34" charset="0"/>
              </a:rPr>
              <a:t>policy</a:t>
            </a:r>
          </a:p>
        </p:txBody>
      </p:sp>
    </p:spTree>
    <p:extLst>
      <p:ext uri="{BB962C8B-B14F-4D97-AF65-F5344CB8AC3E}">
        <p14:creationId xmlns:p14="http://schemas.microsoft.com/office/powerpoint/2010/main" val="184474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Politica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e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Politiche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(2)</a:t>
            </a:r>
            <a:endParaRPr lang="it-IT" altLang="it-IT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pPr marL="0" indent="0">
              <a:buNone/>
            </a:pPr>
            <a:r>
              <a:rPr lang="it-IT" altLang="it-IT" dirty="0">
                <a:latin typeface="Garamond" panose="02020404030301010803" pitchFamily="18" charset="0"/>
              </a:rPr>
              <a:t>POLITICA è:</a:t>
            </a:r>
          </a:p>
          <a:p>
            <a:pPr algn="just">
              <a:buNone/>
            </a:pPr>
            <a:r>
              <a:rPr lang="it-IT" altLang="it-IT" i="1" dirty="0">
                <a:latin typeface="Garamond" panose="02020404030301010803" pitchFamily="18" charset="0"/>
              </a:rPr>
              <a:t>«aspirazione ad una partecipazione al potere o ad un’influenza sulla distribuzione del potere</a:t>
            </a:r>
            <a:r>
              <a:rPr lang="it-IT" altLang="it-IT" dirty="0">
                <a:latin typeface="Garamond" panose="02020404030301010803" pitchFamily="18" charset="0"/>
              </a:rPr>
              <a:t>»</a:t>
            </a:r>
          </a:p>
          <a:p>
            <a:pPr algn="just">
              <a:buNone/>
            </a:pPr>
            <a:r>
              <a:rPr lang="it-IT" altLang="it-IT" dirty="0">
                <a:latin typeface="Garamond" panose="02020404030301010803" pitchFamily="18" charset="0"/>
              </a:rPr>
              <a:t>						M. Weber </a:t>
            </a:r>
          </a:p>
          <a:p>
            <a:pPr algn="just">
              <a:buNone/>
            </a:pPr>
            <a:endParaRPr lang="it-IT" altLang="it-IT" dirty="0">
              <a:latin typeface="Garamond" panose="02020404030301010803" pitchFamily="18" charset="0"/>
            </a:endParaRPr>
          </a:p>
          <a:p>
            <a:pPr algn="just">
              <a:buNone/>
            </a:pPr>
            <a:r>
              <a:rPr lang="it-IT" altLang="it-IT" i="1" dirty="0">
                <a:latin typeface="Garamond" panose="02020404030301010803" pitchFamily="18" charset="0"/>
              </a:rPr>
              <a:t>« sfera delle decisioni collettivizzate, sovrane, coercitivamente sanzionabili e senza uscita</a:t>
            </a:r>
            <a:r>
              <a:rPr lang="it-IT" altLang="it-IT" dirty="0">
                <a:latin typeface="Garamond" panose="02020404030301010803" pitchFamily="18" charset="0"/>
              </a:rPr>
              <a:t>»</a:t>
            </a:r>
          </a:p>
          <a:p>
            <a:pPr algn="just">
              <a:buNone/>
            </a:pPr>
            <a:r>
              <a:rPr lang="it-IT" altLang="it-IT" dirty="0">
                <a:latin typeface="Garamond" panose="02020404030301010803" pitchFamily="18" charset="0"/>
              </a:rPr>
              <a:t>						G. Sartori</a:t>
            </a:r>
          </a:p>
          <a:p>
            <a:pPr marL="0" indent="0" algn="just">
              <a:buNone/>
            </a:pPr>
            <a:r>
              <a:rPr lang="it-IT" altLang="it-IT" i="1" dirty="0">
                <a:latin typeface="Garamond" panose="02020404030301010803" pitchFamily="18" charset="0"/>
              </a:rPr>
              <a:t>«l’allocazione imperativa di valori»</a:t>
            </a:r>
          </a:p>
          <a:p>
            <a:pPr marL="0" indent="0" algn="just">
              <a:buNone/>
            </a:pPr>
            <a:r>
              <a:rPr lang="it-IT" altLang="it-IT" dirty="0">
                <a:latin typeface="Garamond" panose="02020404030301010803" pitchFamily="18" charset="0"/>
              </a:rPr>
              <a:t>					D. </a:t>
            </a:r>
            <a:r>
              <a:rPr lang="it-IT" altLang="it-IT" dirty="0" err="1">
                <a:latin typeface="Garamond" panose="02020404030301010803" pitchFamily="18" charset="0"/>
              </a:rPr>
              <a:t>Easton</a:t>
            </a:r>
            <a:endParaRPr lang="it-IT" altLang="it-IT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41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Politica pubblica NON è….. (1)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BA2D235-6F09-DE4C-8993-E6153B4C7CFF}"/>
              </a:ext>
            </a:extLst>
          </p:cNvPr>
          <p:cNvSpPr txBox="1"/>
          <p:nvPr/>
        </p:nvSpPr>
        <p:spPr>
          <a:xfrm>
            <a:off x="-32619" y="1006476"/>
            <a:ext cx="8583488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GB" sz="4000" b="1" dirty="0">
              <a:latin typeface="Garamond" panose="02020404030301010803" pitchFamily="18" charset="0"/>
            </a:endParaRPr>
          </a:p>
          <a:p>
            <a:pPr algn="ctr"/>
            <a:endParaRPr lang="en-GB" sz="4000" b="1" dirty="0">
              <a:latin typeface="Garamond"/>
            </a:endParaRPr>
          </a:p>
          <a:p>
            <a:pPr algn="ctr"/>
            <a:endParaRPr lang="en-GB" sz="4000" b="1" dirty="0">
              <a:latin typeface="Garamond"/>
            </a:endParaRPr>
          </a:p>
          <a:p>
            <a:pPr algn="ctr"/>
            <a:r>
              <a:rPr lang="en-GB" sz="4000" b="1" dirty="0">
                <a:highlight>
                  <a:srgbClr val="FFFF00"/>
                </a:highlight>
                <a:latin typeface="Garamond"/>
              </a:rPr>
              <a:t>Un </a:t>
            </a:r>
            <a:r>
              <a:rPr lang="en-GB" sz="4000" b="1" dirty="0" err="1">
                <a:highlight>
                  <a:srgbClr val="FFFF00"/>
                </a:highlight>
                <a:latin typeface="Garamond"/>
              </a:rPr>
              <a:t>concetto</a:t>
            </a:r>
            <a:r>
              <a:rPr lang="en-GB" sz="4000" b="1" dirty="0">
                <a:highlight>
                  <a:srgbClr val="FFFF00"/>
                </a:highlight>
                <a:latin typeface="Garamond"/>
              </a:rPr>
              <a:t> </a:t>
            </a:r>
            <a:r>
              <a:rPr lang="en-GB" sz="4000" b="1" dirty="0" err="1">
                <a:highlight>
                  <a:srgbClr val="FFFF00"/>
                </a:highlight>
                <a:latin typeface="Garamond"/>
              </a:rPr>
              <a:t>autoevidente</a:t>
            </a:r>
            <a:endParaRPr lang="en-GB" sz="4000" b="1" dirty="0">
              <a:highlight>
                <a:srgbClr val="FFFF00"/>
              </a:highlight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15974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egnaposto numero diapositiva 4">
            <a:extLst>
              <a:ext uri="{FF2B5EF4-FFF2-40B4-BE49-F238E27FC236}">
                <a16:creationId xmlns:a16="http://schemas.microsoft.com/office/drawing/2014/main" id="{BAEDB3B1-20C2-E64A-AC54-5C7600925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endParaRPr lang="en-GB" altLang="it-IT" sz="1400" dirty="0">
              <a:solidFill>
                <a:srgbClr val="000000"/>
              </a:solidFill>
            </a:endParaRPr>
          </a:p>
        </p:txBody>
      </p:sp>
      <p:sp>
        <p:nvSpPr>
          <p:cNvPr id="8193" name="AutoShape 1">
            <a:extLst>
              <a:ext uri="{FF2B5EF4-FFF2-40B4-BE49-F238E27FC236}">
                <a16:creationId xmlns:a16="http://schemas.microsoft.com/office/drawing/2014/main" id="{D0B76921-091E-484C-9E3B-8C73F4465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813" y="4953000"/>
            <a:ext cx="3657600" cy="1524000"/>
          </a:xfrm>
          <a:prstGeom prst="flowChartMagneticTape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Benché fondata spesso </a:t>
            </a:r>
          </a:p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su elementi normativi, la </a:t>
            </a:r>
          </a:p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politica pubblica non è un </a:t>
            </a:r>
          </a:p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fenomeno oggettivo tangibile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9DA4FAD2-71C5-B040-9033-303B9A5FC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38" y="2932113"/>
            <a:ext cx="3352800" cy="1524000"/>
          </a:xfrm>
          <a:prstGeom prst="flowChartMagneticTape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Il termine </a:t>
            </a:r>
            <a:r>
              <a:rPr lang="en-GB" altLang="it-IT" sz="1800" i="1">
                <a:solidFill>
                  <a:srgbClr val="C73951"/>
                </a:solidFill>
              </a:rPr>
              <a:t>policy </a:t>
            </a:r>
            <a:r>
              <a:rPr lang="en-GB" altLang="it-IT" sz="1800">
                <a:solidFill>
                  <a:srgbClr val="C73951"/>
                </a:solidFill>
              </a:rPr>
              <a:t>viene </a:t>
            </a:r>
          </a:p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affiancato solitamente a </a:t>
            </a:r>
          </a:p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qualcosa di più piccolo </a:t>
            </a:r>
          </a:p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dei cambiamenti generali</a:t>
            </a:r>
          </a:p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della società</a:t>
            </a: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E0A4E20F-449B-9041-8536-4734A9FD8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3" y="1143000"/>
            <a:ext cx="2971800" cy="1447800"/>
          </a:xfrm>
          <a:prstGeom prst="flowChartMagneticTape">
            <a:avLst/>
          </a:prstGeom>
          <a:solidFill>
            <a:srgbClr val="99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Il termine </a:t>
            </a:r>
            <a:r>
              <a:rPr lang="en-GB" altLang="it-IT" sz="1800" i="1">
                <a:solidFill>
                  <a:srgbClr val="C73951"/>
                </a:solidFill>
              </a:rPr>
              <a:t>policy </a:t>
            </a:r>
            <a:r>
              <a:rPr lang="en-GB" altLang="it-IT" sz="1800">
                <a:solidFill>
                  <a:srgbClr val="C73951"/>
                </a:solidFill>
              </a:rPr>
              <a:t>viene </a:t>
            </a:r>
          </a:p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affiancato solitamente a </a:t>
            </a:r>
          </a:p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qualcosa di più grande di </a:t>
            </a:r>
          </a:p>
          <a:p>
            <a:pPr algn="ctr">
              <a:lnSpc>
                <a:spcPct val="80000"/>
              </a:lnSpc>
              <a:buClr>
                <a:srgbClr val="C73951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1800">
                <a:solidFill>
                  <a:srgbClr val="C73951"/>
                </a:solidFill>
              </a:rPr>
              <a:t>particolari decisioni</a:t>
            </a:r>
          </a:p>
        </p:txBody>
      </p:sp>
      <p:sp>
        <p:nvSpPr>
          <p:cNvPr id="7175" name="Rectangle 5">
            <a:extLst>
              <a:ext uri="{FF2B5EF4-FFF2-40B4-BE49-F238E27FC236}">
                <a16:creationId xmlns:a16="http://schemas.microsoft.com/office/drawing/2014/main" id="{B7FAFFB4-E6D2-B342-B60D-49F7E0071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866900"/>
            <a:ext cx="5335588" cy="914400"/>
          </a:xfrm>
          <a:prstGeom prst="rect">
            <a:avLst/>
          </a:prstGeom>
          <a:solidFill>
            <a:srgbClr val="3399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2800">
                <a:solidFill>
                  <a:srgbClr val="FFFF00"/>
                </a:solidFill>
              </a:rPr>
              <a:t>Politica pubblica </a:t>
            </a:r>
            <a:r>
              <a:rPr lang="en-GB" altLang="it-IT" sz="2800">
                <a:solidFill>
                  <a:srgbClr val="FFFF00"/>
                </a:solidFill>
                <a:latin typeface="Symbol" pitchFamily="2" charset="2"/>
              </a:rPr>
              <a:t></a:t>
            </a:r>
            <a:r>
              <a:rPr lang="en-GB" altLang="it-IT" sz="2800">
                <a:solidFill>
                  <a:srgbClr val="FFFF00"/>
                </a:solidFill>
              </a:rPr>
              <a:t> decisione</a:t>
            </a:r>
          </a:p>
        </p:txBody>
      </p:sp>
      <p:sp>
        <p:nvSpPr>
          <p:cNvPr id="7176" name="Rectangle 6">
            <a:extLst>
              <a:ext uri="{FF2B5EF4-FFF2-40B4-BE49-F238E27FC236}">
                <a16:creationId xmlns:a16="http://schemas.microsoft.com/office/drawing/2014/main" id="{9E24438C-27C4-494F-97E9-52A28AA4D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3886200"/>
            <a:ext cx="5653088" cy="914400"/>
          </a:xfrm>
          <a:prstGeom prst="rect">
            <a:avLst/>
          </a:prstGeom>
          <a:solidFill>
            <a:srgbClr val="3399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2800">
                <a:solidFill>
                  <a:srgbClr val="FFFF00"/>
                </a:solidFill>
              </a:rPr>
              <a:t>Politica pubblica </a:t>
            </a:r>
            <a:r>
              <a:rPr lang="en-GB" altLang="it-IT" sz="2800">
                <a:solidFill>
                  <a:srgbClr val="FFFF00"/>
                </a:solidFill>
                <a:latin typeface="Symbol" pitchFamily="2" charset="2"/>
              </a:rPr>
              <a:t></a:t>
            </a:r>
            <a:r>
              <a:rPr lang="en-GB" altLang="it-IT" sz="2800">
                <a:solidFill>
                  <a:srgbClr val="FFFF00"/>
                </a:solidFill>
              </a:rPr>
              <a:t> programma</a:t>
            </a:r>
          </a:p>
        </p:txBody>
      </p:sp>
      <p:sp>
        <p:nvSpPr>
          <p:cNvPr id="7177" name="Rectangle 7">
            <a:extLst>
              <a:ext uri="{FF2B5EF4-FFF2-40B4-BE49-F238E27FC236}">
                <a16:creationId xmlns:a16="http://schemas.microsoft.com/office/drawing/2014/main" id="{B9A3F7D2-1133-0F4F-A9DA-C76ED82B0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5791200"/>
            <a:ext cx="4568825" cy="914400"/>
          </a:xfrm>
          <a:prstGeom prst="rect">
            <a:avLst/>
          </a:prstGeom>
          <a:solidFill>
            <a:srgbClr val="3399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 Unicode MS" panose="020B0604020202020204" pitchFamily="34" charset="-128"/>
                <a:ea typeface="DejaVu Sans" charset="0"/>
                <a:cs typeface="DejaVu Sans" charset="0"/>
              </a:defRPr>
            </a:lvl9pPr>
          </a:lstStyle>
          <a:p>
            <a:pPr algn="ctr">
              <a:buClr>
                <a:srgbClr val="FFFF00"/>
              </a:buClr>
              <a:buSzPct val="100000"/>
              <a:buFont typeface="Arial Unicode MS" panose="020B0604020202020204" pitchFamily="34" charset="-128"/>
              <a:buNone/>
            </a:pPr>
            <a:r>
              <a:rPr lang="en-GB" altLang="it-IT" sz="2800">
                <a:solidFill>
                  <a:srgbClr val="FFFF00"/>
                </a:solidFill>
              </a:rPr>
              <a:t>Politica pubblica </a:t>
            </a:r>
            <a:r>
              <a:rPr lang="en-GB" altLang="it-IT" sz="2800">
                <a:solidFill>
                  <a:srgbClr val="FFFF00"/>
                </a:solidFill>
                <a:latin typeface="Symbol" pitchFamily="2" charset="2"/>
              </a:rPr>
              <a:t></a:t>
            </a:r>
            <a:r>
              <a:rPr lang="en-GB" altLang="it-IT" sz="2800">
                <a:solidFill>
                  <a:srgbClr val="FFFF00"/>
                </a:solidFill>
              </a:rPr>
              <a:t> Legge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8EFD9C3-5CF5-2542-8771-2724342F08E9}"/>
              </a:ext>
            </a:extLst>
          </p:cNvPr>
          <p:cNvSpPr txBox="1"/>
          <p:nvPr/>
        </p:nvSpPr>
        <p:spPr>
          <a:xfrm>
            <a:off x="755576" y="116632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Politica pubblica NON è…..(2)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555479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 animBg="1"/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POLITICA pubblica è… (1)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435280" cy="5648671"/>
          </a:xfrm>
        </p:spPr>
        <p:txBody>
          <a:bodyPr/>
          <a:lstStyle/>
          <a:p>
            <a:r>
              <a:rPr lang="it-IT" altLang="it-IT" dirty="0">
                <a:latin typeface="Garamond" panose="02020404030301010803" pitchFamily="18" charset="0"/>
              </a:rPr>
              <a:t>Una convenzione definitoria in cui debbono essere contenuti: </a:t>
            </a:r>
          </a:p>
          <a:p>
            <a:pPr>
              <a:buFont typeface="Wingdings" pitchFamily="2" charset="2"/>
              <a:buChar char="Ø"/>
            </a:pPr>
            <a:r>
              <a:rPr lang="it-IT" altLang="it-IT" dirty="0">
                <a:latin typeface="Garamond" panose="02020404030301010803" pitchFamily="18" charset="0"/>
              </a:rPr>
              <a:t>la </a:t>
            </a:r>
            <a:r>
              <a:rPr lang="it-IT" altLang="it-IT" b="1" dirty="0">
                <a:latin typeface="Garamond" panose="02020404030301010803" pitchFamily="18" charset="0"/>
              </a:rPr>
              <a:t>processualità</a:t>
            </a:r>
          </a:p>
          <a:p>
            <a:pPr>
              <a:buFont typeface="Wingdings" pitchFamily="2" charset="2"/>
              <a:buChar char="Ø"/>
            </a:pPr>
            <a:r>
              <a:rPr lang="it-IT" altLang="it-IT" dirty="0">
                <a:latin typeface="Garamond" panose="02020404030301010803" pitchFamily="18" charset="0"/>
              </a:rPr>
              <a:t>la </a:t>
            </a:r>
            <a:r>
              <a:rPr lang="it-IT" altLang="it-IT" b="1" dirty="0" err="1">
                <a:latin typeface="Garamond" panose="02020404030301010803" pitchFamily="18" charset="0"/>
              </a:rPr>
              <a:t>proposività</a:t>
            </a:r>
            <a:endParaRPr lang="it-IT" altLang="it-IT" b="1" dirty="0">
              <a:latin typeface="Garamond" panose="02020404030301010803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altLang="it-IT" dirty="0">
                <a:latin typeface="Garamond" panose="02020404030301010803" pitchFamily="18" charset="0"/>
              </a:rPr>
              <a:t>il riferimento ad attori </a:t>
            </a:r>
          </a:p>
          <a:p>
            <a:pPr>
              <a:buFont typeface="Wingdings" pitchFamily="2" charset="2"/>
              <a:buChar char="Ø"/>
            </a:pPr>
            <a:r>
              <a:rPr lang="it-IT" altLang="it-IT" dirty="0">
                <a:latin typeface="Garamond" panose="02020404030301010803" pitchFamily="18" charset="0"/>
              </a:rPr>
              <a:t>la relazione con </a:t>
            </a:r>
            <a:r>
              <a:rPr lang="it-IT" altLang="it-IT" b="1" dirty="0">
                <a:latin typeface="Garamond" panose="02020404030301010803" pitchFamily="18" charset="0"/>
              </a:rPr>
              <a:t>problemi aventi rilevanza collettiva</a:t>
            </a:r>
            <a:endParaRPr lang="it-IT" altLang="it-IT" dirty="0">
              <a:latin typeface="Garamond" panose="02020404030301010803" pitchFamily="18" charset="0"/>
            </a:endParaRPr>
          </a:p>
          <a:p>
            <a:endParaRPr lang="it-IT" altLang="it-IT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304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POLITICA pubblica è… (2)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692696"/>
            <a:ext cx="8435280" cy="5936703"/>
          </a:xfrm>
        </p:spPr>
        <p:txBody>
          <a:bodyPr/>
          <a:lstStyle/>
          <a:p>
            <a:pPr algn="just" hangingPunct="0"/>
            <a:r>
              <a:rPr lang="it-IT" sz="2600" dirty="0">
                <a:latin typeface="Garamond" panose="02020404030301010803" pitchFamily="18" charset="0"/>
              </a:rPr>
              <a:t>1. "</a:t>
            </a:r>
            <a:r>
              <a:rPr lang="it-IT" sz="2600" b="1" dirty="0">
                <a:latin typeface="Garamond" panose="02020404030301010803" pitchFamily="18" charset="0"/>
              </a:rPr>
              <a:t>la relazione tra un'unità di governo ed il suo ambiente" </a:t>
            </a:r>
            <a:r>
              <a:rPr lang="it-IT" sz="2600" dirty="0">
                <a:latin typeface="Garamond" panose="02020404030301010803" pitchFamily="18" charset="0"/>
              </a:rPr>
              <a:t>(Robert </a:t>
            </a:r>
            <a:r>
              <a:rPr lang="it-IT" sz="2600" dirty="0" err="1">
                <a:latin typeface="Garamond" panose="02020404030301010803" pitchFamily="18" charset="0"/>
              </a:rPr>
              <a:t>Eyestone</a:t>
            </a:r>
            <a:r>
              <a:rPr lang="it-IT" sz="2600" dirty="0">
                <a:latin typeface="Garamond" panose="02020404030301010803" pitchFamily="18" charset="0"/>
              </a:rPr>
              <a:t>, </a:t>
            </a:r>
            <a:r>
              <a:rPr lang="it-IT" sz="2600" i="1" dirty="0">
                <a:latin typeface="Garamond" panose="02020404030301010803" pitchFamily="18" charset="0"/>
              </a:rPr>
              <a:t>The </a:t>
            </a:r>
            <a:r>
              <a:rPr lang="it-IT" sz="2600" i="1" dirty="0" err="1">
                <a:latin typeface="Garamond" panose="02020404030301010803" pitchFamily="18" charset="0"/>
              </a:rPr>
              <a:t>threads</a:t>
            </a:r>
            <a:r>
              <a:rPr lang="it-IT" sz="2600" i="1" dirty="0">
                <a:latin typeface="Garamond" panose="02020404030301010803" pitchFamily="18" charset="0"/>
              </a:rPr>
              <a:t> of public policy: a </a:t>
            </a:r>
            <a:r>
              <a:rPr lang="it-IT" sz="2600" i="1" dirty="0" err="1">
                <a:latin typeface="Garamond" panose="02020404030301010803" pitchFamily="18" charset="0"/>
              </a:rPr>
              <a:t>study</a:t>
            </a:r>
            <a:r>
              <a:rPr lang="it-IT" sz="2600" i="1" dirty="0">
                <a:latin typeface="Garamond" panose="02020404030301010803" pitchFamily="18" charset="0"/>
              </a:rPr>
              <a:t> in policy leadership</a:t>
            </a:r>
            <a:r>
              <a:rPr lang="it-IT" sz="2600" dirty="0">
                <a:latin typeface="Garamond" panose="02020404030301010803" pitchFamily="18" charset="0"/>
              </a:rPr>
              <a:t>, Indianapolis, </a:t>
            </a:r>
            <a:r>
              <a:rPr lang="it-IT" sz="2600" dirty="0" err="1">
                <a:latin typeface="Garamond" panose="02020404030301010803" pitchFamily="18" charset="0"/>
              </a:rPr>
              <a:t>Bobbs</a:t>
            </a:r>
            <a:r>
              <a:rPr lang="it-IT" sz="2600" dirty="0">
                <a:latin typeface="Garamond" panose="02020404030301010803" pitchFamily="18" charset="0"/>
              </a:rPr>
              <a:t> </a:t>
            </a:r>
            <a:r>
              <a:rPr lang="it-IT" sz="2600" dirty="0" err="1">
                <a:latin typeface="Garamond" panose="02020404030301010803" pitchFamily="18" charset="0"/>
              </a:rPr>
              <a:t>Merrill</a:t>
            </a:r>
            <a:r>
              <a:rPr lang="it-IT" sz="2600" dirty="0">
                <a:latin typeface="Garamond" panose="02020404030301010803" pitchFamily="18" charset="0"/>
              </a:rPr>
              <a:t>, 1971, p.18).</a:t>
            </a:r>
          </a:p>
          <a:p>
            <a:pPr algn="just" hangingPunct="0"/>
            <a:r>
              <a:rPr lang="it-IT" sz="2600" dirty="0">
                <a:latin typeface="Garamond" panose="02020404030301010803" pitchFamily="18" charset="0"/>
              </a:rPr>
              <a:t>2. </a:t>
            </a:r>
            <a:r>
              <a:rPr lang="it-IT" sz="2600" b="1" dirty="0">
                <a:latin typeface="Garamond" panose="02020404030301010803" pitchFamily="18" charset="0"/>
              </a:rPr>
              <a:t>"ogni cosa che i governi scelgono di fare o non fare" </a:t>
            </a:r>
            <a:r>
              <a:rPr lang="it-IT" sz="2600" dirty="0">
                <a:latin typeface="Garamond" panose="02020404030301010803" pitchFamily="18" charset="0"/>
              </a:rPr>
              <a:t>(T. </a:t>
            </a:r>
            <a:r>
              <a:rPr lang="it-IT" sz="2600" dirty="0" err="1">
                <a:latin typeface="Garamond" panose="02020404030301010803" pitchFamily="18" charset="0"/>
              </a:rPr>
              <a:t>Dye</a:t>
            </a:r>
            <a:r>
              <a:rPr lang="it-IT" sz="2600" u="sng" dirty="0">
                <a:latin typeface="Garamond" panose="02020404030301010803" pitchFamily="18" charset="0"/>
              </a:rPr>
              <a:t>,</a:t>
            </a:r>
            <a:r>
              <a:rPr lang="it-IT" sz="2600" i="1" u="sng" dirty="0">
                <a:latin typeface="Garamond" panose="02020404030301010803" pitchFamily="18" charset="0"/>
              </a:rPr>
              <a:t> </a:t>
            </a:r>
            <a:r>
              <a:rPr lang="it-IT" sz="2600" i="1" u="sng" dirty="0" err="1">
                <a:latin typeface="Garamond" panose="02020404030301010803" pitchFamily="18" charset="0"/>
              </a:rPr>
              <a:t>Understanding</a:t>
            </a:r>
            <a:r>
              <a:rPr lang="it-IT" sz="2600" i="1" u="sng" dirty="0">
                <a:latin typeface="Garamond" panose="02020404030301010803" pitchFamily="18" charset="0"/>
              </a:rPr>
              <a:t> public policy,</a:t>
            </a:r>
            <a:r>
              <a:rPr lang="it-IT" sz="2600" dirty="0">
                <a:latin typeface="Garamond" panose="02020404030301010803" pitchFamily="18" charset="0"/>
              </a:rPr>
              <a:t> </a:t>
            </a:r>
            <a:r>
              <a:rPr lang="it-IT" sz="2600" dirty="0" err="1">
                <a:latin typeface="Garamond" panose="02020404030301010803" pitchFamily="18" charset="0"/>
              </a:rPr>
              <a:t>Englewood</a:t>
            </a:r>
            <a:r>
              <a:rPr lang="it-IT" sz="2600" dirty="0">
                <a:latin typeface="Garamond" panose="02020404030301010803" pitchFamily="18" charset="0"/>
              </a:rPr>
              <a:t> </a:t>
            </a:r>
            <a:r>
              <a:rPr lang="it-IT" sz="2600" dirty="0" err="1">
                <a:latin typeface="Garamond" panose="02020404030301010803" pitchFamily="18" charset="0"/>
              </a:rPr>
              <a:t>Cliffs</a:t>
            </a:r>
            <a:r>
              <a:rPr lang="it-IT" sz="2600" dirty="0">
                <a:latin typeface="Garamond" panose="02020404030301010803" pitchFamily="18" charset="0"/>
              </a:rPr>
              <a:t>, </a:t>
            </a:r>
            <a:r>
              <a:rPr lang="it-IT" sz="2600" dirty="0" err="1">
                <a:latin typeface="Garamond" panose="02020404030301010803" pitchFamily="18" charset="0"/>
              </a:rPr>
              <a:t>Prentice</a:t>
            </a:r>
            <a:r>
              <a:rPr lang="it-IT" sz="2600" dirty="0">
                <a:latin typeface="Garamond" panose="02020404030301010803" pitchFamily="18" charset="0"/>
              </a:rPr>
              <a:t> Hall, 1972, p. 1).</a:t>
            </a:r>
          </a:p>
          <a:p>
            <a:pPr algn="just" hangingPunct="0"/>
            <a:r>
              <a:rPr lang="it-IT" sz="2600" dirty="0">
                <a:latin typeface="Garamond" panose="02020404030301010803" pitchFamily="18" charset="0"/>
              </a:rPr>
              <a:t>3. </a:t>
            </a:r>
            <a:r>
              <a:rPr lang="it-IT" sz="2600" b="1" dirty="0">
                <a:latin typeface="Garamond" panose="02020404030301010803" pitchFamily="18" charset="0"/>
              </a:rPr>
              <a:t>"una lunga serie di attività più o meno connesse tra loro" </a:t>
            </a:r>
            <a:r>
              <a:rPr lang="it-IT" sz="2600" dirty="0">
                <a:latin typeface="Garamond" panose="02020404030301010803" pitchFamily="18" charset="0"/>
              </a:rPr>
              <a:t>(</a:t>
            </a:r>
            <a:r>
              <a:rPr lang="it-IT" sz="2600" dirty="0" err="1">
                <a:latin typeface="Garamond" panose="02020404030301010803" pitchFamily="18" charset="0"/>
              </a:rPr>
              <a:t>R</a:t>
            </a:r>
            <a:r>
              <a:rPr lang="it-IT" sz="2600" dirty="0">
                <a:latin typeface="Garamond" panose="02020404030301010803" pitchFamily="18" charset="0"/>
              </a:rPr>
              <a:t>. Rose, </a:t>
            </a:r>
            <a:r>
              <a:rPr lang="it-IT" sz="2600" i="1" dirty="0">
                <a:latin typeface="Garamond" panose="02020404030301010803" pitchFamily="18" charset="0"/>
              </a:rPr>
              <a:t>Public policy in Great Britain</a:t>
            </a:r>
            <a:r>
              <a:rPr lang="it-IT" sz="2600" dirty="0">
                <a:latin typeface="Garamond" panose="02020404030301010803" pitchFamily="18" charset="0"/>
              </a:rPr>
              <a:t>, </a:t>
            </a:r>
            <a:r>
              <a:rPr lang="it-IT" sz="2600" dirty="0" err="1">
                <a:latin typeface="Garamond" panose="02020404030301010803" pitchFamily="18" charset="0"/>
              </a:rPr>
              <a:t>London</a:t>
            </a:r>
            <a:r>
              <a:rPr lang="it-IT" sz="2600" dirty="0">
                <a:latin typeface="Garamond" panose="02020404030301010803" pitchFamily="18" charset="0"/>
              </a:rPr>
              <a:t>, </a:t>
            </a:r>
            <a:r>
              <a:rPr lang="it-IT" sz="2600" dirty="0" err="1">
                <a:latin typeface="Garamond" panose="02020404030301010803" pitchFamily="18" charset="0"/>
              </a:rPr>
              <a:t>Macmillan</a:t>
            </a:r>
            <a:r>
              <a:rPr lang="it-IT" sz="2600" dirty="0">
                <a:latin typeface="Garamond" panose="02020404030301010803" pitchFamily="18" charset="0"/>
              </a:rPr>
              <a:t>, 1969, p. 10)</a:t>
            </a:r>
          </a:p>
          <a:p>
            <a:pPr algn="just" hangingPunct="0"/>
            <a:r>
              <a:rPr lang="it-IT" sz="2600" dirty="0">
                <a:latin typeface="Garamond" panose="02020404030301010803" pitchFamily="18" charset="0"/>
              </a:rPr>
              <a:t>4. </a:t>
            </a:r>
            <a:r>
              <a:rPr lang="it-IT" sz="2600" b="1" dirty="0">
                <a:latin typeface="Garamond" panose="02020404030301010803" pitchFamily="18" charset="0"/>
              </a:rPr>
              <a:t>"un corso di azione intenzionale perseguito da un attore o da un set di attori per affrontare un problema oppure un argomento di specifico interesse" </a:t>
            </a:r>
            <a:r>
              <a:rPr lang="it-IT" sz="2600" dirty="0">
                <a:latin typeface="Garamond" panose="02020404030301010803" pitchFamily="18" charset="0"/>
              </a:rPr>
              <a:t>(</a:t>
            </a:r>
            <a:r>
              <a:rPr lang="it-IT" sz="2600" dirty="0" err="1">
                <a:latin typeface="Garamond" panose="02020404030301010803" pitchFamily="18" charset="0"/>
              </a:rPr>
              <a:t>J</a:t>
            </a:r>
            <a:r>
              <a:rPr lang="it-IT" sz="2600" dirty="0">
                <a:latin typeface="Garamond" panose="02020404030301010803" pitchFamily="18" charset="0"/>
              </a:rPr>
              <a:t>. Anderson, </a:t>
            </a:r>
            <a:r>
              <a:rPr lang="it-IT" sz="2600" i="1" dirty="0">
                <a:latin typeface="Garamond" panose="02020404030301010803" pitchFamily="18" charset="0"/>
              </a:rPr>
              <a:t>Public policy-</a:t>
            </a:r>
            <a:r>
              <a:rPr lang="it-IT" sz="2600" i="1" dirty="0" err="1">
                <a:latin typeface="Garamond" panose="02020404030301010803" pitchFamily="18" charset="0"/>
              </a:rPr>
              <a:t>making</a:t>
            </a:r>
            <a:r>
              <a:rPr lang="it-IT" sz="2600" i="1" dirty="0">
                <a:latin typeface="Garamond" panose="02020404030301010803" pitchFamily="18" charset="0"/>
              </a:rPr>
              <a:t>, New York</a:t>
            </a:r>
            <a:r>
              <a:rPr lang="it-IT" sz="2600" dirty="0">
                <a:latin typeface="Garamond" panose="02020404030301010803" pitchFamily="18" charset="0"/>
              </a:rPr>
              <a:t>, </a:t>
            </a:r>
            <a:r>
              <a:rPr lang="it-IT" sz="2600" dirty="0" err="1">
                <a:latin typeface="Garamond" panose="02020404030301010803" pitchFamily="18" charset="0"/>
              </a:rPr>
              <a:t>Praeger</a:t>
            </a:r>
            <a:r>
              <a:rPr lang="it-IT" sz="2600" dirty="0">
                <a:latin typeface="Garamond" panose="02020404030301010803" pitchFamily="18" charset="0"/>
              </a:rPr>
              <a:t>, 1975, p.3)</a:t>
            </a:r>
          </a:p>
          <a:p>
            <a:pPr eaLnBrk="1" hangingPunct="1">
              <a:lnSpc>
                <a:spcPct val="8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46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C0FC3F-E1EA-6C49-8975-E2B5CFF9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16633"/>
            <a:ext cx="8229600" cy="864096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POLITICA pubblica è… (3)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09C33F-C519-F84A-8307-79C804F8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692696"/>
            <a:ext cx="8435280" cy="5936703"/>
          </a:xfrm>
        </p:spPr>
        <p:txBody>
          <a:bodyPr/>
          <a:lstStyle/>
          <a:p>
            <a:pPr hangingPunct="0"/>
            <a:r>
              <a:rPr lang="it-IT" sz="2400" dirty="0">
                <a:latin typeface="Garamond" panose="02020404030301010803" pitchFamily="18" charset="0"/>
              </a:rPr>
              <a:t>5. </a:t>
            </a:r>
            <a:r>
              <a:rPr lang="it-IT" sz="2400" b="1" dirty="0">
                <a:latin typeface="Garamond" panose="02020404030301010803" pitchFamily="18" charset="0"/>
              </a:rPr>
              <a:t>"un corso di azione intenzionale di una persona, un gruppo o governo all'interno di un dato ambiente che presenta opportunità e vincoli che la policy si ripromette di utilizzare e superare nello sforzo di raggiungere un fine o realizzare un obbiettivo o un'intenzione"</a:t>
            </a:r>
            <a:r>
              <a:rPr lang="it-IT" sz="2400" dirty="0">
                <a:latin typeface="Garamond" panose="02020404030301010803" pitchFamily="18" charset="0"/>
              </a:rPr>
              <a:t> (C.J. Friedrich, </a:t>
            </a:r>
            <a:r>
              <a:rPr lang="it-IT" sz="2400" i="1" dirty="0">
                <a:latin typeface="Garamond" panose="02020404030301010803" pitchFamily="18" charset="0"/>
              </a:rPr>
              <a:t>Man and </a:t>
            </a:r>
            <a:r>
              <a:rPr lang="it-IT" sz="2400" i="1" dirty="0" err="1">
                <a:latin typeface="Garamond" panose="02020404030301010803" pitchFamily="18" charset="0"/>
              </a:rPr>
              <a:t>his</a:t>
            </a:r>
            <a:r>
              <a:rPr lang="it-IT" sz="2400" i="1" dirty="0">
                <a:latin typeface="Garamond" panose="02020404030301010803" pitchFamily="18" charset="0"/>
              </a:rPr>
              <a:t> </a:t>
            </a:r>
            <a:r>
              <a:rPr lang="it-IT" sz="2400" i="1" dirty="0" err="1">
                <a:latin typeface="Garamond" panose="02020404030301010803" pitchFamily="18" charset="0"/>
              </a:rPr>
              <a:t>government</a:t>
            </a:r>
            <a:r>
              <a:rPr lang="it-IT" sz="2400" dirty="0">
                <a:latin typeface="Garamond" panose="02020404030301010803" pitchFamily="18" charset="0"/>
              </a:rPr>
              <a:t>, New York, Mc </a:t>
            </a:r>
            <a:r>
              <a:rPr lang="it-IT" sz="2400" dirty="0" err="1">
                <a:latin typeface="Garamond" panose="02020404030301010803" pitchFamily="18" charset="0"/>
              </a:rPr>
              <a:t>Graw</a:t>
            </a:r>
            <a:r>
              <a:rPr lang="it-IT" sz="2400" dirty="0">
                <a:latin typeface="Garamond" panose="02020404030301010803" pitchFamily="18" charset="0"/>
              </a:rPr>
              <a:t> Hill, 1963, p. 79).</a:t>
            </a:r>
          </a:p>
          <a:p>
            <a:pPr hangingPunct="0"/>
            <a:r>
              <a:rPr lang="it-IT" sz="2400" dirty="0">
                <a:latin typeface="Garamond" panose="02020404030301010803" pitchFamily="18" charset="0"/>
              </a:rPr>
              <a:t>6. </a:t>
            </a:r>
            <a:r>
              <a:rPr lang="it-IT" sz="2400" b="1" dirty="0">
                <a:latin typeface="Garamond" panose="02020404030301010803" pitchFamily="18" charset="0"/>
              </a:rPr>
              <a:t>"un programma progettato di fini, valori e pratiche"</a:t>
            </a:r>
            <a:r>
              <a:rPr lang="it-IT" sz="2400" dirty="0">
                <a:latin typeface="Garamond" panose="02020404030301010803" pitchFamily="18" charset="0"/>
              </a:rPr>
              <a:t> (H. D. </a:t>
            </a:r>
            <a:r>
              <a:rPr lang="it-IT" sz="2400" dirty="0" err="1">
                <a:latin typeface="Garamond" panose="02020404030301010803" pitchFamily="18" charset="0"/>
              </a:rPr>
              <a:t>Lasswell</a:t>
            </a:r>
            <a:r>
              <a:rPr lang="it-IT" sz="2400" dirty="0">
                <a:latin typeface="Garamond" panose="02020404030301010803" pitchFamily="18" charset="0"/>
              </a:rPr>
              <a:t> A. </a:t>
            </a:r>
            <a:r>
              <a:rPr lang="it-IT" sz="2400" dirty="0" err="1">
                <a:latin typeface="Garamond" panose="02020404030301010803" pitchFamily="18" charset="0"/>
              </a:rPr>
              <a:t>Kaplan</a:t>
            </a:r>
            <a:r>
              <a:rPr lang="it-IT" sz="2400" dirty="0">
                <a:latin typeface="Garamond" panose="02020404030301010803" pitchFamily="18" charset="0"/>
              </a:rPr>
              <a:t>, </a:t>
            </a:r>
            <a:r>
              <a:rPr lang="it-IT" sz="2400" i="1" dirty="0" err="1">
                <a:latin typeface="Garamond" panose="02020404030301010803" pitchFamily="18" charset="0"/>
              </a:rPr>
              <a:t>Power</a:t>
            </a:r>
            <a:r>
              <a:rPr lang="it-IT" sz="2400" i="1" dirty="0">
                <a:latin typeface="Garamond" panose="02020404030301010803" pitchFamily="18" charset="0"/>
              </a:rPr>
              <a:t> and Society</a:t>
            </a:r>
            <a:r>
              <a:rPr lang="it-IT" sz="2400" dirty="0">
                <a:latin typeface="Garamond" panose="02020404030301010803" pitchFamily="18" charset="0"/>
              </a:rPr>
              <a:t>, New </a:t>
            </a:r>
            <a:r>
              <a:rPr lang="it-IT" sz="2400" dirty="0" err="1">
                <a:latin typeface="Garamond" panose="02020404030301010803" pitchFamily="18" charset="0"/>
              </a:rPr>
              <a:t>Haven</a:t>
            </a:r>
            <a:r>
              <a:rPr lang="it-IT" sz="2400" dirty="0">
                <a:latin typeface="Garamond" panose="02020404030301010803" pitchFamily="18" charset="0"/>
              </a:rPr>
              <a:t>, Yale </a:t>
            </a:r>
            <a:r>
              <a:rPr lang="it-IT" sz="2400" dirty="0" err="1">
                <a:latin typeface="Garamond" panose="02020404030301010803" pitchFamily="18" charset="0"/>
              </a:rPr>
              <a:t>University</a:t>
            </a:r>
            <a:r>
              <a:rPr lang="it-IT" sz="2400" dirty="0">
                <a:latin typeface="Garamond" panose="02020404030301010803" pitchFamily="18" charset="0"/>
              </a:rPr>
              <a:t> Press, 1970, p.71).</a:t>
            </a:r>
          </a:p>
          <a:p>
            <a:pPr hangingPunct="0"/>
            <a:r>
              <a:rPr lang="it-IT" sz="2400" dirty="0">
                <a:latin typeface="Garamond" panose="02020404030301010803" pitchFamily="18" charset="0"/>
              </a:rPr>
              <a:t>7. </a:t>
            </a:r>
            <a:r>
              <a:rPr lang="it-IT" sz="2400" b="1" dirty="0">
                <a:latin typeface="Garamond" panose="02020404030301010803" pitchFamily="18" charset="0"/>
              </a:rPr>
              <a:t>"un particolare oggetto o gamma di oggetti che sono intesi concernere un desiderato corso di eventi, una selezionata linea di azione, una dichiarazione di intenti ed una implementazione degli intenti", </a:t>
            </a:r>
            <a:r>
              <a:rPr lang="it-IT" sz="2400" dirty="0">
                <a:latin typeface="Garamond" panose="02020404030301010803" pitchFamily="18" charset="0"/>
              </a:rPr>
              <a:t>(A. </a:t>
            </a:r>
            <a:r>
              <a:rPr lang="it-IT" sz="2400" dirty="0" err="1">
                <a:latin typeface="Garamond" panose="02020404030301010803" pitchFamily="18" charset="0"/>
              </a:rPr>
              <a:t>Ranney</a:t>
            </a:r>
            <a:r>
              <a:rPr lang="it-IT" sz="2400" dirty="0">
                <a:latin typeface="Garamond" panose="02020404030301010803" pitchFamily="18" charset="0"/>
              </a:rPr>
              <a:t>, "The </a:t>
            </a:r>
            <a:r>
              <a:rPr lang="it-IT" sz="2400" dirty="0" err="1">
                <a:latin typeface="Garamond" panose="02020404030301010803" pitchFamily="18" charset="0"/>
              </a:rPr>
              <a:t>study</a:t>
            </a:r>
            <a:r>
              <a:rPr lang="it-IT" sz="2400" dirty="0">
                <a:latin typeface="Garamond" panose="02020404030301010803" pitchFamily="18" charset="0"/>
              </a:rPr>
              <a:t> of policy </a:t>
            </a:r>
            <a:r>
              <a:rPr lang="it-IT" sz="2400" dirty="0" err="1">
                <a:latin typeface="Garamond" panose="02020404030301010803" pitchFamily="18" charset="0"/>
              </a:rPr>
              <a:t>content</a:t>
            </a:r>
            <a:r>
              <a:rPr lang="it-IT" sz="2400" dirty="0">
                <a:latin typeface="Garamond" panose="02020404030301010803" pitchFamily="18" charset="0"/>
              </a:rPr>
              <a:t>", in A. </a:t>
            </a:r>
            <a:r>
              <a:rPr lang="it-IT" sz="2400" dirty="0" err="1">
                <a:latin typeface="Garamond" panose="02020404030301010803" pitchFamily="18" charset="0"/>
              </a:rPr>
              <a:t>Ranney</a:t>
            </a:r>
            <a:r>
              <a:rPr lang="it-IT" sz="2400" dirty="0">
                <a:latin typeface="Garamond" panose="02020404030301010803" pitchFamily="18" charset="0"/>
              </a:rPr>
              <a:t> ( a cura di ),</a:t>
            </a:r>
            <a:r>
              <a:rPr lang="it-IT" sz="2400" i="1" u="sng" dirty="0">
                <a:latin typeface="Garamond" panose="02020404030301010803" pitchFamily="18" charset="0"/>
              </a:rPr>
              <a:t> </a:t>
            </a:r>
            <a:r>
              <a:rPr lang="it-IT" sz="2400" i="1" dirty="0" err="1">
                <a:latin typeface="Garamond" panose="02020404030301010803" pitchFamily="18" charset="0"/>
              </a:rPr>
              <a:t>Political</a:t>
            </a:r>
            <a:r>
              <a:rPr lang="it-IT" sz="2400" i="1" dirty="0">
                <a:latin typeface="Garamond" panose="02020404030301010803" pitchFamily="18" charset="0"/>
              </a:rPr>
              <a:t> science and public policy</a:t>
            </a:r>
            <a:r>
              <a:rPr lang="it-IT" sz="2400" dirty="0">
                <a:latin typeface="Garamond" panose="02020404030301010803" pitchFamily="18" charset="0"/>
              </a:rPr>
              <a:t>, New York, Mac </a:t>
            </a:r>
            <a:r>
              <a:rPr lang="it-IT" sz="2400" dirty="0" err="1">
                <a:latin typeface="Garamond" panose="02020404030301010803" pitchFamily="18" charset="0"/>
              </a:rPr>
              <a:t>Kheim</a:t>
            </a:r>
            <a:r>
              <a:rPr lang="it-IT" sz="2400" dirty="0">
                <a:latin typeface="Garamond" panose="02020404030301010803" pitchFamily="18" charset="0"/>
              </a:rPr>
              <a:t>, 1968, p. 7).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it-IT" altLang="it-IT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2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</TotalTime>
  <Words>1800</Words>
  <Application>Microsoft Office PowerPoint</Application>
  <PresentationFormat>Presentazione su schermo (4:3)</PresentationFormat>
  <Paragraphs>186</Paragraphs>
  <Slides>24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24</vt:i4>
      </vt:variant>
    </vt:vector>
  </HeadingPairs>
  <TitlesOfParts>
    <vt:vector size="35" baseType="lpstr">
      <vt:lpstr>Arial</vt:lpstr>
      <vt:lpstr>Arial Unicode MS</vt:lpstr>
      <vt:lpstr>Calibri</vt:lpstr>
      <vt:lpstr>Century Gothic</vt:lpstr>
      <vt:lpstr>DejaVu Sans</vt:lpstr>
      <vt:lpstr>Garamond</vt:lpstr>
      <vt:lpstr>Symbol</vt:lpstr>
      <vt:lpstr>Wingdings</vt:lpstr>
      <vt:lpstr>COPERTINA</vt:lpstr>
      <vt:lpstr>DIAPOSITIVE</vt:lpstr>
      <vt:lpstr>CHIUSURA</vt:lpstr>
      <vt:lpstr>Presentazione standard di PowerPoint</vt:lpstr>
      <vt:lpstr>Il problema dell’oggetto dell’Analisi delle Politiche Pubbliche</vt:lpstr>
      <vt:lpstr>Politica e Politiche (1)</vt:lpstr>
      <vt:lpstr>Politica e Politiche (2)</vt:lpstr>
      <vt:lpstr>Politica pubblica NON è….. (1)</vt:lpstr>
      <vt:lpstr>Presentazione standard di PowerPoint</vt:lpstr>
      <vt:lpstr>POLITICA pubblica è… (1)</vt:lpstr>
      <vt:lpstr>POLITICA pubblica è… (2)</vt:lpstr>
      <vt:lpstr>POLITICA pubblica è… (3)</vt:lpstr>
      <vt:lpstr>POLITICA pubblica è… (4)</vt:lpstr>
      <vt:lpstr>POLITICA pubblica è… (5)</vt:lpstr>
      <vt:lpstr>Presentazione standard di PowerPoint</vt:lpstr>
      <vt:lpstr>Policy determines Politics?</vt:lpstr>
      <vt:lpstr>Cos’è l’analisi delle politiche pubbliche</vt:lpstr>
      <vt:lpstr>Come nasce APP</vt:lpstr>
      <vt:lpstr>Dove nasce l’APP, una storia americana (1)</vt:lpstr>
      <vt:lpstr>Dove nasce l’APP, una storia americana (2)</vt:lpstr>
      <vt:lpstr>Caratteri comuni alle APP</vt:lpstr>
      <vt:lpstr>Approccio di policy</vt:lpstr>
      <vt:lpstr>Diversi modi di analisi delle PP</vt:lpstr>
      <vt:lpstr>Diversi attori della ricerca</vt:lpstr>
      <vt:lpstr>I caratteri degli attuali processi di policy (1). La complessità</vt:lpstr>
      <vt:lpstr>I caratteri degli attuali processi di policy (2) Aumento dell’incertezza</vt:lpstr>
      <vt:lpstr>Lo studio del policy making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Giliberto Capano</cp:lastModifiedBy>
  <cp:revision>167</cp:revision>
  <dcterms:created xsi:type="dcterms:W3CDTF">2017-11-13T10:11:35Z</dcterms:created>
  <dcterms:modified xsi:type="dcterms:W3CDTF">2022-10-17T12:51:48Z</dcterms:modified>
</cp:coreProperties>
</file>