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2"/>
  </p:handoutMasterIdLst>
  <p:sldIdLst>
    <p:sldId id="256" r:id="rId2"/>
    <p:sldId id="257" r:id="rId3"/>
    <p:sldId id="294" r:id="rId4"/>
    <p:sldId id="258" r:id="rId5"/>
    <p:sldId id="270" r:id="rId6"/>
    <p:sldId id="259" r:id="rId7"/>
    <p:sldId id="280" r:id="rId8"/>
    <p:sldId id="291" r:id="rId9"/>
    <p:sldId id="281" r:id="rId10"/>
    <p:sldId id="283" r:id="rId11"/>
    <p:sldId id="284" r:id="rId12"/>
    <p:sldId id="285" r:id="rId13"/>
    <p:sldId id="295" r:id="rId14"/>
    <p:sldId id="288" r:id="rId15"/>
    <p:sldId id="290" r:id="rId16"/>
    <p:sldId id="267" r:id="rId17"/>
    <p:sldId id="293" r:id="rId18"/>
    <p:sldId id="268" r:id="rId19"/>
    <p:sldId id="269" r:id="rId20"/>
    <p:sldId id="277" r:id="rId21"/>
  </p:sldIdLst>
  <p:sldSz cx="9144000" cy="6858000" type="screen4x3"/>
  <p:notesSz cx="6669088" cy="99282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6E84D-E75E-B1D7-BAE0-567C8A6C696A}" v="19" dt="2021-10-25T09:55:55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/>
    <p:restoredTop sz="94694"/>
  </p:normalViewPr>
  <p:slideViewPr>
    <p:cSldViewPr>
      <p:cViewPr varScale="1">
        <p:scale>
          <a:sx n="121" d="100"/>
          <a:sy n="121" d="100"/>
        </p:scale>
        <p:origin x="20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iberto Capano" userId="S::giliberto.capano@unibo.it::bc02fa5c-47a4-473d-8e32-79611ba8f3ad" providerId="AD" clId="Web-{2396E84D-E75E-B1D7-BAE0-567C8A6C696A}"/>
    <pc:docChg chg="modSld">
      <pc:chgData name="Giliberto Capano" userId="S::giliberto.capano@unibo.it::bc02fa5c-47a4-473d-8e32-79611ba8f3ad" providerId="AD" clId="Web-{2396E84D-E75E-B1D7-BAE0-567C8A6C696A}" dt="2021-10-25T09:55:55.185" v="17" actId="20577"/>
      <pc:docMkLst>
        <pc:docMk/>
      </pc:docMkLst>
      <pc:sldChg chg="modSp">
        <pc:chgData name="Giliberto Capano" userId="S::giliberto.capano@unibo.it::bc02fa5c-47a4-473d-8e32-79611ba8f3ad" providerId="AD" clId="Web-{2396E84D-E75E-B1D7-BAE0-567C8A6C696A}" dt="2021-10-25T09:54:48.493" v="10" actId="20577"/>
        <pc:sldMkLst>
          <pc:docMk/>
          <pc:sldMk cId="0" sldId="281"/>
        </pc:sldMkLst>
        <pc:spChg chg="mod">
          <ac:chgData name="Giliberto Capano" userId="S::giliberto.capano@unibo.it::bc02fa5c-47a4-473d-8e32-79611ba8f3ad" providerId="AD" clId="Web-{2396E84D-E75E-B1D7-BAE0-567C8A6C696A}" dt="2021-10-25T09:54:48.493" v="10" actId="20577"/>
          <ac:spMkLst>
            <pc:docMk/>
            <pc:sldMk cId="0" sldId="281"/>
            <ac:spMk id="21506" creationId="{5D95868B-2371-4A35-B780-1A4CBC8B4348}"/>
          </ac:spMkLst>
        </pc:spChg>
      </pc:sldChg>
      <pc:sldChg chg="modSp">
        <pc:chgData name="Giliberto Capano" userId="S::giliberto.capano@unibo.it::bc02fa5c-47a4-473d-8e32-79611ba8f3ad" providerId="AD" clId="Web-{2396E84D-E75E-B1D7-BAE0-567C8A6C696A}" dt="2021-10-25T09:55:55.185" v="17" actId="20577"/>
        <pc:sldMkLst>
          <pc:docMk/>
          <pc:sldMk cId="0" sldId="288"/>
        </pc:sldMkLst>
        <pc:spChg chg="mod">
          <ac:chgData name="Giliberto Capano" userId="S::giliberto.capano@unibo.it::bc02fa5c-47a4-473d-8e32-79611ba8f3ad" providerId="AD" clId="Web-{2396E84D-E75E-B1D7-BAE0-567C8A6C696A}" dt="2021-10-25T09:55:55.185" v="17" actId="20577"/>
          <ac:spMkLst>
            <pc:docMk/>
            <pc:sldMk cId="0" sldId="288"/>
            <ac:spMk id="28674" creationId="{B2A08D4C-9809-4D3B-954A-5460DA4A9E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3070469-6DC6-4A49-8BC9-F04E32AC0C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84D356F-A631-453B-9621-1A5B97C9CE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8C79826-3E44-418E-83AE-0F143050AD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BA6B16D0-C636-4BD0-A962-821CD1B440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B72347-C93F-4237-9A93-BBC8233E0B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002E42C4-154A-4385-A061-887CBD03904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72964B52-BDFC-4B58-9261-D3D1A5A762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9C17D048-C144-440C-B5AD-6DA8E2FA9F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C219C1F2-DBB9-4BA8-8149-41E381D047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it-IT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A880EF8-87A4-4BEF-8770-EBAC6AB35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0412883-44F2-4809-8649-0BE2E2A57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E39F28F-9598-4BB8-AFBB-76D139F35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7D61-1311-4795-89B0-9BAC3F5460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374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3C17B-E8A4-4913-B59C-F5B033EEF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1CB96-0A8A-4CE1-9522-44468E65F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F8406D-2632-4830-A6E5-EBE7BBA92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DD85-C0C6-49D4-9735-4239E0231E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57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5A2890-FB0E-49AC-82E7-C594D9666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98C576-F7A3-4858-9304-1DB1BE5F2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4A7D6-B12A-4548-B834-9E83758DC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B4FE-D16A-4187-BBB4-8D9191CD08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263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3E878-2BFF-44F3-95F8-8F8468B48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F73FBE-2C70-4E75-9FF4-79BB51A16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A6AA0F-E60E-40CF-B17D-064D900BB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062A-D558-4683-B138-E64B216EE5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34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A178CD-0C39-471C-BE7A-D56E3286E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96524E-AF02-422F-B8B9-9691E12B5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0C735-1D6D-4777-A373-CFC44177D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AA41-80B3-498E-BE86-0C6649B034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98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E701A-E142-4863-AB9A-213C2723D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27BF5-132C-42FB-9780-793CDAE6C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3BF53-0AD1-4C22-8AE8-D04C0C344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C794-E0AB-4512-B01D-7F1048A210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1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2529B-4F69-4EBE-8324-0E0497041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E800E-369A-4C7F-9E95-EDE6B37B2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E500B-19E6-4C16-BE7D-5452B25F0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F5AA-D139-4BF9-A90B-2D845F494A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09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08B872-617A-47B8-BDA1-FC999DFB8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631F0C-8ADB-4C5E-9D32-0F9A189FC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003302-8523-4837-BF4B-616147EEB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B566-2614-402F-8EC0-8FE1C2778C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823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025FF5-CC5E-4473-9C73-F309053BC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53A45B-8D25-4C80-A0D9-93FBCB359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726996-27E9-4AE6-8045-315065F0D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3939-720A-4DD8-BD23-C6AA0B7583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75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A4E4AC-6A3A-4BBD-A173-0FD86290C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879B60-EBA4-4CB4-ABC7-AB0585448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D9A9B7-1B06-423A-B114-6594BD772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02F4-D69D-412C-9955-F2345F3887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266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EA093-FAE4-4AFF-8158-0DCA19AF1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8EEF5-7DC7-4C90-A9C7-472F96B30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74455-4AEB-41C1-9D25-2177D7566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2349-7004-4D4E-8003-431B2805BD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081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3BB02-EE5E-48DE-BEA5-199933155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3F1D0F-567A-4C7C-A705-D9F2895A9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6F067-C879-458E-883E-85E0EF022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0DE1E-2808-4A2F-B7B9-56C140CA9C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770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0CBC77-7372-433E-BDFC-518040E97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33C757-A8DF-47F5-B4B6-55DB844E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00A5F69-A026-4611-9D2C-27024DA80E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2D1373E-A6FA-4DE6-BEEA-1E5BE6D026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C05DCC92-3F47-4CC8-94A5-EC4146C41D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E1DFC0F-AB65-40E0-9951-77B730D656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F4360A4-7F41-4EAE-BE73-F9633BBA6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4C9121AC-75EE-4A8C-AD01-F54F8287D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77298B0-E02E-4657-8FBD-259022BE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F67D463-7D5B-4120-8F79-A159BAD2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7">
            <a:extLst>
              <a:ext uri="{FF2B5EF4-FFF2-40B4-BE49-F238E27FC236}">
                <a16:creationId xmlns:a16="http://schemas.microsoft.com/office/drawing/2014/main" id="{D276B69C-1764-4644-8F16-E2F78D1F11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Le diverse fasi del processo di policy</a:t>
            </a:r>
          </a:p>
        </p:txBody>
      </p:sp>
      <p:sp>
        <p:nvSpPr>
          <p:cNvPr id="15362" name="Rectangle 18">
            <a:extLst>
              <a:ext uri="{FF2B5EF4-FFF2-40B4-BE49-F238E27FC236}">
                <a16:creationId xmlns:a16="http://schemas.microsoft.com/office/drawing/2014/main" id="{4C4F71B1-239D-42B9-A56B-138C99C9CF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b="1" dirty="0">
                <a:solidFill>
                  <a:srgbClr val="C00000"/>
                </a:solidFill>
                <a:latin typeface="+mj-lt"/>
              </a:rPr>
              <a:t>AGENDA </a:t>
            </a:r>
            <a:r>
              <a:rPr lang="it-IT" altLang="it-IT" b="1" dirty="0" err="1">
                <a:solidFill>
                  <a:srgbClr val="C00000"/>
                </a:solidFill>
                <a:latin typeface="+mj-lt"/>
              </a:rPr>
              <a:t>setting</a:t>
            </a:r>
            <a:endParaRPr lang="it-IT" altLang="it-IT" b="1" dirty="0">
              <a:solidFill>
                <a:srgbClr val="C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altLang="it-IT" b="1">
                <a:solidFill>
                  <a:srgbClr val="C00000"/>
                </a:solidFill>
                <a:latin typeface="+mj-lt"/>
              </a:rPr>
              <a:t>Lezione 9</a:t>
            </a:r>
            <a:endParaRPr lang="it-IT" altLang="it-IT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F6EEF09-1092-409D-B3F2-6999203F0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 Tipi di agenda Setting (1)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44EB4EC-3F51-488A-8A6E-3FA4AE0D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it-IT" altLang="it-IT" sz="2800" b="1" dirty="0" err="1">
                <a:latin typeface="+mj-lt"/>
              </a:rPr>
              <a:t>Outside</a:t>
            </a:r>
            <a:r>
              <a:rPr lang="it-IT" altLang="it-IT" sz="2800" b="1" dirty="0">
                <a:latin typeface="+mj-lt"/>
              </a:rPr>
              <a:t> </a:t>
            </a:r>
            <a:r>
              <a:rPr lang="it-IT" altLang="it-IT" sz="2800" b="1" dirty="0" err="1">
                <a:latin typeface="+mj-lt"/>
              </a:rPr>
              <a:t>initiative</a:t>
            </a:r>
            <a:r>
              <a:rPr lang="it-IT" altLang="it-IT" sz="2800" b="1" dirty="0">
                <a:latin typeface="+mj-lt"/>
              </a:rPr>
              <a:t> model (pluralismo e democrazia)</a:t>
            </a:r>
            <a:endParaRPr lang="it-IT" altLang="it-IT" sz="2800" dirty="0">
              <a:latin typeface="+mj-lt"/>
            </a:endParaRP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attore collettivo esterno alle istituzioni solleva una questione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La </a:t>
            </a:r>
            <a:r>
              <a:rPr lang="it-IT" altLang="it-IT" sz="2300" i="1" dirty="0" err="1">
                <a:latin typeface="+mj-lt"/>
              </a:rPr>
              <a:t>issue</a:t>
            </a:r>
            <a:r>
              <a:rPr lang="it-IT" altLang="it-IT" sz="2300" dirty="0">
                <a:latin typeface="+mj-lt"/>
              </a:rPr>
              <a:t> raggiunge l’agenda pubblica poi quella istituzionale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Espandere il consenso tra diversi gruppi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Lobbying  per far entrare nell’agenda istituzionale</a:t>
            </a:r>
          </a:p>
          <a:p>
            <a:pPr marL="1257300" lvl="2" indent="-342900" eaLnBrk="1" hangingPunct="1">
              <a:defRPr/>
            </a:pPr>
            <a:r>
              <a:rPr lang="it-IT" altLang="it-IT" sz="2300" dirty="0">
                <a:latin typeface="+mj-lt"/>
              </a:rPr>
              <a:t>Il gruppo</a:t>
            </a:r>
          </a:p>
          <a:p>
            <a:pPr marL="1676400" lvl="3" indent="-304800" eaLnBrk="1" hangingPunct="1">
              <a:defRPr/>
            </a:pPr>
            <a:r>
              <a:rPr lang="it-IT" altLang="it-IT" sz="2300" dirty="0">
                <a:latin typeface="+mj-lt"/>
              </a:rPr>
              <a:t>Espone un problema</a:t>
            </a:r>
          </a:p>
          <a:p>
            <a:pPr marL="1676400" lvl="3" indent="-304800" eaLnBrk="1" hangingPunct="1">
              <a:defRPr/>
            </a:pPr>
            <a:r>
              <a:rPr lang="it-IT" altLang="it-IT" sz="2300" dirty="0">
                <a:latin typeface="+mj-lt"/>
              </a:rPr>
              <a:t>Allarga l’interesse verso il problema (agenda pubblica)</a:t>
            </a:r>
          </a:p>
          <a:p>
            <a:pPr marL="1676400" lvl="3" indent="-304800" eaLnBrk="1" hangingPunct="1">
              <a:defRPr/>
            </a:pPr>
            <a:r>
              <a:rPr lang="it-IT" altLang="it-IT" sz="2300" dirty="0">
                <a:latin typeface="+mj-lt"/>
              </a:rPr>
              <a:t>Crea pressione sui </a:t>
            </a:r>
            <a:r>
              <a:rPr lang="it-IT" altLang="it-IT" sz="2300" dirty="0" err="1">
                <a:latin typeface="+mj-lt"/>
              </a:rPr>
              <a:t>decision-makers</a:t>
            </a:r>
            <a:r>
              <a:rPr lang="it-IT" altLang="it-IT" sz="2300" dirty="0">
                <a:latin typeface="+mj-lt"/>
              </a:rPr>
              <a:t> (agenda istituzionale)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73D6C53-B3E3-45BD-AFCD-3637255DF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Lobbying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F83C5BF-7EA1-40DC-8C07-AD2DCCBCC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it-IT" altLang="it-IT" dirty="0">
                <a:latin typeface="+mj-lt"/>
              </a:rPr>
              <a:t>Lobby, esercizio di un’influenza sui decisori politici (legislatori) (lobbie: corridoio del parlamento)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 altLang="it-IT" dirty="0">
                <a:latin typeface="+mj-lt"/>
              </a:rPr>
              <a:t>Continuità delle iniziative e risorse finanziarie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 altLang="it-IT" dirty="0">
                <a:latin typeface="+mj-lt"/>
              </a:rPr>
              <a:t>Capacità di presa sulle diverse fasi del policy </a:t>
            </a:r>
            <a:r>
              <a:rPr lang="it-IT" altLang="it-IT" dirty="0" err="1">
                <a:latin typeface="+mj-lt"/>
              </a:rPr>
              <a:t>making</a:t>
            </a:r>
            <a:endParaRPr lang="it-IT" altLang="it-IT" dirty="0">
              <a:latin typeface="+mj-lt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it-IT" altLang="it-IT" dirty="0">
                <a:latin typeface="+mj-lt"/>
              </a:rPr>
              <a:t>Discriminazione degli interessi diffusi a favore di quelli concentrati</a:t>
            </a:r>
            <a:endParaRPr lang="it-IT" altLang="it-IT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34CB56E-80AE-4EF0-9614-0FE28977F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Tipi di agenda-setting (2)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DC1F4F9-9AEC-47C6-8A34-7986CE14E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it-IT" altLang="it-IT" sz="3200" b="1" dirty="0" err="1">
                <a:latin typeface="+mj-lt"/>
              </a:rPr>
              <a:t>Mobilization</a:t>
            </a:r>
            <a:r>
              <a:rPr lang="it-IT" altLang="it-IT" sz="3200" b="1" dirty="0">
                <a:latin typeface="+mj-lt"/>
              </a:rPr>
              <a:t> model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sz="3200" dirty="0">
                <a:latin typeface="+mj-lt"/>
              </a:rPr>
              <a:t>gli attori politico-amministrativi iniziano il percorso per mobilitare l’interesse popolare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3200" dirty="0">
                <a:latin typeface="+mj-lt"/>
              </a:rPr>
              <a:t>Dall’agenda istituzionale a quella pubblica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3200" dirty="0">
                <a:latin typeface="+mj-lt"/>
              </a:rPr>
              <a:t>Campagne pubbliche di info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3200" dirty="0">
                <a:latin typeface="+mj-lt"/>
              </a:rPr>
              <a:t>Consenso necessario all’implementazione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endParaRPr lang="it-IT" altLang="it-IT" sz="3200" dirty="0">
              <a:latin typeface="+mj-lt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534CB56E-80AE-4EF0-9614-0FE28977F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Tipi di agenda-setting (3)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CDC1F4F9-9AEC-47C6-8A34-7986CE14E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it-IT" altLang="it-IT" sz="3600" b="1" dirty="0">
                <a:latin typeface="+mj-lt"/>
              </a:rPr>
              <a:t>Inside access model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dirty="0">
                <a:latin typeface="+mj-lt"/>
              </a:rPr>
              <a:t>L’agenda si forma sulla base di vincoli e dinamiche interne al sistema politico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it-IT" altLang="it-IT" dirty="0">
                <a:latin typeface="+mj-lt"/>
              </a:rPr>
              <a:t>Gli attori interni al sistema agiscono per evitare che una questione venga inserita nell’agenda politica (solo in quella istituzionale)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2800" dirty="0">
                <a:latin typeface="+mj-lt"/>
              </a:rPr>
              <a:t>Definizione di problemi e soluzioni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  <a:defRPr/>
            </a:pPr>
            <a:r>
              <a:rPr lang="it-IT" altLang="it-IT" sz="2800" dirty="0">
                <a:latin typeface="+mj-lt"/>
              </a:rPr>
              <a:t>Il pubblico, spesso, non viene coinvolto nella definizione  del problema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7945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9402B1A-AA97-477B-98DC-E6ACF89A5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 Definizione dell’agenda (Kingdon)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2A08D4C-9809-4D3B-954A-5460DA4A9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latin typeface="+mj-lt"/>
              </a:rPr>
              <a:t>Analisi centrata sull’impossibilità di  individuare delle dinamiche generali. 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Un </a:t>
            </a:r>
            <a:r>
              <a:rPr lang="it-IT" altLang="it-IT" sz="2800" b="1" dirty="0">
                <a:latin typeface="+mj-lt"/>
              </a:rPr>
              <a:t>nuovo</a:t>
            </a:r>
            <a:r>
              <a:rPr lang="it-IT" altLang="it-IT" sz="2800" dirty="0">
                <a:latin typeface="+mj-lt"/>
              </a:rPr>
              <a:t> tema entra nell’agenda solo se si crea una finestra di opportunità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Incontro tra problemi, soluzioni ed esigenze politiche determina l’entrata nell’agenda politica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Una nuova finestra è necessaria per passare dall’agenda politica a quella istituzionale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dirty="0">
                <a:latin typeface="+mj-lt"/>
              </a:rPr>
              <a:t>Elementi imponderabili (nuvole invece di orologi)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A151411-AEC8-470E-A718-2F4D0D805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 Definizione dell’agenda</a:t>
            </a:r>
          </a:p>
        </p:txBody>
      </p:sp>
      <p:sp>
        <p:nvSpPr>
          <p:cNvPr id="28674" name="Segnaposto contenuto 2">
            <a:extLst>
              <a:ext uri="{FF2B5EF4-FFF2-40B4-BE49-F238E27FC236}">
                <a16:creationId xmlns:a16="http://schemas.microsoft.com/office/drawing/2014/main" id="{47FF3CFC-D337-45EB-8EF4-2DFA70F13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it-IT"/>
          </a:p>
        </p:txBody>
      </p:sp>
      <p:pic>
        <p:nvPicPr>
          <p:cNvPr id="28675" name="Immagine 3">
            <a:extLst>
              <a:ext uri="{FF2B5EF4-FFF2-40B4-BE49-F238E27FC236}">
                <a16:creationId xmlns:a16="http://schemas.microsoft.com/office/drawing/2014/main" id="{51CB2307-BC34-459F-A78A-7755D95A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77813"/>
            <a:ext cx="9107487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5DD5E80-BD41-4EAB-AD7A-1DA53057C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 err="1"/>
              <a:t>Imprenditory</a:t>
            </a:r>
            <a:r>
              <a:rPr lang="it-IT" altLang="it-IT" dirty="0"/>
              <a:t> di Policy</a:t>
            </a:r>
          </a:p>
        </p:txBody>
      </p:sp>
      <p:sp>
        <p:nvSpPr>
          <p:cNvPr id="29698" name="Segnaposto contenuto 2">
            <a:extLst>
              <a:ext uri="{FF2B5EF4-FFF2-40B4-BE49-F238E27FC236}">
                <a16:creationId xmlns:a16="http://schemas.microsoft.com/office/drawing/2014/main" id="{46006282-8273-4840-A185-B3F9670CF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355914-F69B-4B9A-89EA-C97586D7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382000" cy="5029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i="1" kern="0" dirty="0">
                <a:latin typeface="+mj-lt"/>
              </a:rPr>
              <a:t>&lt;&lt; un attore del processo di policy la cui caratteristica specifica è quella di produrre, in virtù delle sue azioni, un’innovazione in relazione ad un problema collettivo </a:t>
            </a:r>
            <a:r>
              <a:rPr lang="it-IT" altLang="it-IT" sz="2600" kern="0" dirty="0">
                <a:latin typeface="+mj-lt"/>
              </a:rPr>
              <a:t>&gt;&gt;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Innovazione e rischio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Mutamento e leadership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Imprenditore istituzionale e ‘non-istituzionale’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it-IT" altLang="it-IT" sz="2600" kern="0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600" kern="0" dirty="0">
                <a:latin typeface="+mj-lt"/>
              </a:rPr>
              <a:t>L’imprenditore agisce in diverse fasi del ciclo e compie diverse attività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EAD623C9-CFD9-4AD3-9F52-8E2DE0265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3600" dirty="0"/>
              <a:t>Quali fattori incidono sulla formazione dell’agenda(1)?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43D8711-9202-4A8A-AFCF-B871A7027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it-IT" altLang="it-IT" sz="2600" dirty="0">
                <a:latin typeface="+mj-lt"/>
              </a:rPr>
              <a:t>1.</a:t>
            </a:r>
            <a:r>
              <a:rPr lang="it-IT" altLang="it-IT" sz="2600" b="1" dirty="0">
                <a:latin typeface="+mj-lt"/>
              </a:rPr>
              <a:t>Determinismo economico e tecnologico</a:t>
            </a:r>
            <a:endParaRPr lang="it-IT" altLang="it-IT" sz="2600" dirty="0">
              <a:latin typeface="+mj-lt"/>
            </a:endParaRPr>
          </a:p>
          <a:p>
            <a:pPr marL="1295400" lvl="2" indent="-381000" eaLnBrk="1" hangingPunct="1">
              <a:defRPr/>
            </a:pPr>
            <a:r>
              <a:rPr lang="it-IT" altLang="it-IT" sz="2600" dirty="0">
                <a:latin typeface="+mj-lt"/>
              </a:rPr>
              <a:t>T. </a:t>
            </a:r>
            <a:r>
              <a:rPr lang="it-IT" altLang="it-IT" sz="2600" dirty="0" err="1">
                <a:latin typeface="+mj-lt"/>
              </a:rPr>
              <a:t>Dye</a:t>
            </a:r>
            <a:r>
              <a:rPr lang="it-IT" altLang="it-IT" sz="2600" dirty="0">
                <a:latin typeface="+mj-lt"/>
              </a:rPr>
              <a:t> e H. </a:t>
            </a:r>
            <a:r>
              <a:rPr lang="it-IT" altLang="it-IT" sz="2600" dirty="0" err="1">
                <a:latin typeface="+mj-lt"/>
              </a:rPr>
              <a:t>Wilensky</a:t>
            </a:r>
            <a:r>
              <a:rPr lang="it-IT" altLang="it-IT" sz="2600" dirty="0">
                <a:latin typeface="+mj-lt"/>
              </a:rPr>
              <a:t>, variabile indipendente (sviluppo economico)</a:t>
            </a:r>
          </a:p>
          <a:p>
            <a:pPr marL="1295400" lvl="2" indent="-381000" eaLnBrk="1" hangingPunct="1">
              <a:defRPr/>
            </a:pPr>
            <a:r>
              <a:rPr lang="it-IT" altLang="it-IT" sz="2600" dirty="0">
                <a:latin typeface="+mj-lt"/>
              </a:rPr>
              <a:t>Tesi della convergenza: determinati livelli di sviluppo determinano eguali problemi e soluzioni</a:t>
            </a:r>
          </a:p>
          <a:p>
            <a:pPr marL="1295400" lvl="2" indent="-381000" eaLnBrk="1" hangingPunct="1">
              <a:defRPr/>
            </a:pPr>
            <a:r>
              <a:rPr lang="it-IT" altLang="it-IT" sz="2600" dirty="0">
                <a:latin typeface="+mj-lt"/>
              </a:rPr>
              <a:t>Industrializzazione e modernizzazione</a:t>
            </a:r>
          </a:p>
          <a:p>
            <a:pPr marL="1295400" lvl="2" indent="-381000" eaLnBrk="1" hangingPunct="1">
              <a:defRPr/>
            </a:pPr>
            <a:endParaRPr lang="it-IT" altLang="it-IT" sz="2600" dirty="0">
              <a:latin typeface="+mj-lt"/>
            </a:endParaRPr>
          </a:p>
          <a:p>
            <a:pPr marL="914400" lvl="1" indent="-457200" eaLnBrk="1" hangingPunct="1">
              <a:defRPr/>
            </a:pPr>
            <a:r>
              <a:rPr lang="it-IT" altLang="it-IT" sz="2600" dirty="0">
                <a:latin typeface="+mj-lt"/>
              </a:rPr>
              <a:t>Critiche: sottovalutazione aspetti politici, amministrativi e culturali  e delle differenze delle politiche implementate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799E5FCF-11D1-48CF-AD07-D26D146B5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 dirty="0"/>
              <a:t>Quali fattori incidono sulla formazione dell’agenda(2)?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B76BA234-5F32-4F23-A14A-A88688A24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Clr>
                <a:schemeClr val="tx2"/>
              </a:buClr>
              <a:buFont typeface="Wingdings" panose="05000000000000000000" pitchFamily="2" charset="2"/>
              <a:buAutoNum type="arabicPeriod" startAt="2"/>
              <a:defRPr/>
            </a:pPr>
            <a:r>
              <a:rPr lang="it-IT" altLang="it-IT" sz="2400" b="1" dirty="0">
                <a:latin typeface="+mj-lt"/>
              </a:rPr>
              <a:t>Interazione tra politica ed economia</a:t>
            </a:r>
          </a:p>
          <a:p>
            <a:pPr marL="914400" lvl="1" indent="-457200" eaLnBrk="1" hangingPunct="1">
              <a:defRPr/>
            </a:pPr>
            <a:r>
              <a:rPr lang="it-IT" altLang="it-IT" dirty="0" err="1">
                <a:latin typeface="+mj-lt"/>
              </a:rPr>
              <a:t>Political</a:t>
            </a:r>
            <a:r>
              <a:rPr lang="it-IT" altLang="it-IT" dirty="0">
                <a:latin typeface="+mj-lt"/>
              </a:rPr>
              <a:t> economy</a:t>
            </a:r>
          </a:p>
          <a:p>
            <a:pPr marL="914400" lvl="1" indent="-457200" eaLnBrk="1" hangingPunct="1">
              <a:defRPr/>
            </a:pPr>
            <a:r>
              <a:rPr lang="it-IT" altLang="it-IT" dirty="0">
                <a:latin typeface="+mj-lt"/>
              </a:rPr>
              <a:t>Teoria del ‘Ciclo economico-politico’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Ciclo economico (sviluppo e contrazione)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Ciclo politico-elettorale</a:t>
            </a:r>
          </a:p>
          <a:p>
            <a:pPr marL="914400" lvl="1" indent="-457200" eaLnBrk="1" hangingPunct="1">
              <a:defRPr/>
            </a:pPr>
            <a:r>
              <a:rPr lang="it-IT" altLang="it-IT" b="1" dirty="0">
                <a:latin typeface="+mj-lt"/>
              </a:rPr>
              <a:t>Critiche, difficoltà di individuare i cicli</a:t>
            </a:r>
          </a:p>
          <a:p>
            <a:pPr marL="914400" lvl="1" indent="-457200" eaLnBrk="1" hangingPunct="1">
              <a:defRPr/>
            </a:pPr>
            <a:r>
              <a:rPr lang="it-IT" altLang="it-IT" b="1" dirty="0">
                <a:latin typeface="+mj-lt"/>
              </a:rPr>
              <a:t>Approccio integrato tra economia e politica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Industrializzazione, classi e risorse politiche</a:t>
            </a:r>
          </a:p>
          <a:p>
            <a:pPr marL="1295400" lvl="2" indent="-381000" eaLnBrk="1" hangingPunct="1">
              <a:defRPr/>
            </a:pPr>
            <a:r>
              <a:rPr lang="it-IT" altLang="it-IT" sz="2400" dirty="0">
                <a:latin typeface="+mj-lt"/>
              </a:rPr>
              <a:t>Importanza dell’orientamento ideologico dell’</a:t>
            </a:r>
            <a:r>
              <a:rPr lang="it-IT" altLang="it-IT" sz="2400" dirty="0" err="1">
                <a:latin typeface="+mj-lt"/>
              </a:rPr>
              <a:t>elite</a:t>
            </a:r>
            <a:r>
              <a:rPr lang="it-IT" altLang="it-IT" sz="2400" dirty="0">
                <a:latin typeface="+mj-lt"/>
              </a:rPr>
              <a:t>, delle risorse di potere, ecc.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442417F4-DE31-4217-B507-2CCC1ECF9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/>
              <a:t>Idee ed ideologia (1)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378C469-2B60-4B4E-AD98-8BE91F314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Contrasto con le tesi materialistiche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Importanza del linguaggio e del discorso politico (rappresentazione dell’esistente influenzata da idee, valori, esperienze)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Realtà e interpretazione della realtà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Costruire la storia di un problema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Definizioni affettive o valutative (ideali, valori)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Definizioni cognitive (definizione nessi causali)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6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600" dirty="0">
                <a:latin typeface="+mj-lt"/>
              </a:rPr>
              <a:t>Idee come &lt;&lt; </a:t>
            </a:r>
            <a:r>
              <a:rPr lang="it-IT" altLang="it-IT" sz="2600" i="1" dirty="0">
                <a:latin typeface="+mj-lt"/>
              </a:rPr>
              <a:t>credenze  che gli attori decisionali hanno rispetto agli elementi cognitivi e valutativi che ne strutturano le relazioni con gli altri e con il mondo </a:t>
            </a:r>
            <a:r>
              <a:rPr lang="it-IT" altLang="it-IT" sz="2600" dirty="0">
                <a:latin typeface="+mj-lt"/>
              </a:rPr>
              <a:t>&gt;&gt;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8E2F3A0-3CB3-4E76-A187-B63A0A1A7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Stadi del policy cycle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EA0A4CD-393D-45E5-AEC6-ADBA823E6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it-IT" altLang="it-IT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>
                <a:latin typeface="Garamond" panose="02020404030301010803" pitchFamily="18" charset="0"/>
              </a:rPr>
              <a:t>Definizione dell’agenda                  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>
                <a:latin typeface="Garamond" panose="02020404030301010803" pitchFamily="18" charset="0"/>
              </a:rPr>
              <a:t>Formulazione della politica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>
                <a:latin typeface="Garamond" panose="02020404030301010803" pitchFamily="18" charset="0"/>
              </a:rPr>
              <a:t>Processo decisionale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>
                <a:latin typeface="Garamond" panose="02020404030301010803" pitchFamily="18" charset="0"/>
              </a:rPr>
              <a:t>Attuazione della politica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3600">
                <a:latin typeface="Garamond" panose="02020404030301010803" pitchFamily="18" charset="0"/>
              </a:rPr>
              <a:t>Valutazione della politica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it-IT" alt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946C93B-DF71-4A9B-A507-C3AF3C35C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dirty="0"/>
              <a:t>Idee ed ideologie (2)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C6CE79E8-A76B-4F36-A9D7-0DEEDDEB2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200" dirty="0">
                <a:latin typeface="+mj-lt"/>
              </a:rPr>
              <a:t>3 livelli di credenze</a:t>
            </a:r>
          </a:p>
          <a:p>
            <a:pPr lvl="1" eaLnBrk="1" hangingPunct="1">
              <a:defRPr/>
            </a:pPr>
            <a:r>
              <a:rPr lang="it-IT" altLang="it-IT" sz="3200" dirty="0">
                <a:latin typeface="+mj-lt"/>
              </a:rPr>
              <a:t>Livello macro (valori di fondo)</a:t>
            </a:r>
          </a:p>
          <a:p>
            <a:pPr lvl="1" eaLnBrk="1" hangingPunct="1">
              <a:defRPr/>
            </a:pPr>
            <a:r>
              <a:rPr lang="it-IT" altLang="it-IT" sz="3200" dirty="0">
                <a:latin typeface="+mj-lt"/>
              </a:rPr>
              <a:t>Livello </a:t>
            </a:r>
            <a:r>
              <a:rPr lang="it-IT" altLang="it-IT" sz="3200" dirty="0" err="1">
                <a:latin typeface="+mj-lt"/>
              </a:rPr>
              <a:t>meso</a:t>
            </a:r>
            <a:r>
              <a:rPr lang="it-IT" altLang="it-IT" sz="3200" dirty="0">
                <a:latin typeface="+mj-lt"/>
              </a:rPr>
              <a:t> (paradigmi, strategie per perseguire gli ideali)</a:t>
            </a:r>
          </a:p>
          <a:p>
            <a:pPr lvl="1" eaLnBrk="1" hangingPunct="1">
              <a:defRPr/>
            </a:pPr>
            <a:r>
              <a:rPr lang="it-IT" altLang="it-IT" sz="3200" dirty="0">
                <a:latin typeface="+mj-lt"/>
              </a:rPr>
              <a:t>Livello micro (strumenti per adottare le strategie)</a:t>
            </a:r>
          </a:p>
          <a:p>
            <a:pPr eaLnBrk="1" hangingPunct="1">
              <a:defRPr/>
            </a:pPr>
            <a:r>
              <a:rPr lang="it-IT" altLang="it-IT" sz="3200" i="1" dirty="0">
                <a:latin typeface="+mj-lt"/>
              </a:rPr>
              <a:t>Ruolo dell’argomentazione</a:t>
            </a:r>
          </a:p>
          <a:p>
            <a:pPr eaLnBrk="1" hangingPunct="1">
              <a:defRPr/>
            </a:pPr>
            <a:r>
              <a:rPr lang="it-IT" altLang="it-IT" sz="3200" i="1" dirty="0">
                <a:latin typeface="+mj-lt"/>
              </a:rPr>
              <a:t>Idee ed interessi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980ACEC5-A959-4EC1-AD44-BA6E1C7BE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Stadi del policy cycle</a:t>
            </a:r>
          </a:p>
        </p:txBody>
      </p:sp>
      <p:pic>
        <p:nvPicPr>
          <p:cNvPr id="17410" name="Immagine 1">
            <a:extLst>
              <a:ext uri="{FF2B5EF4-FFF2-40B4-BE49-F238E27FC236}">
                <a16:creationId xmlns:a16="http://schemas.microsoft.com/office/drawing/2014/main" id="{3BA363CC-D7DD-4CB2-89AE-CA86801F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8265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BC32496-7934-409D-95F9-607AE7266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 Definizione dell’agenda (1)  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CE2ADB0-ACBB-40EE-B7F9-6F26139F2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>
                <a:latin typeface="+mj-lt"/>
              </a:rPr>
              <a:t>Agenda</a:t>
            </a:r>
          </a:p>
          <a:p>
            <a:pPr eaLnBrk="1" hangingPunct="1">
              <a:defRPr/>
            </a:pPr>
            <a:r>
              <a:rPr lang="it-IT" altLang="it-IT" b="1" i="1" dirty="0">
                <a:latin typeface="+mj-lt"/>
              </a:rPr>
              <a:t>un insieme di cose da fare oppure di questioni ritenute rilevanti sulle quali si intende discutere </a:t>
            </a:r>
            <a:endParaRPr lang="it-IT" altLang="it-IT" b="1" dirty="0">
              <a:latin typeface="+mj-lt"/>
            </a:endParaRPr>
          </a:p>
          <a:p>
            <a:pPr lvl="1" eaLnBrk="1" hangingPunct="1">
              <a:defRPr/>
            </a:pPr>
            <a:r>
              <a:rPr lang="it-IT" altLang="it-IT" sz="2800" i="1" dirty="0">
                <a:latin typeface="+mj-lt"/>
              </a:rPr>
              <a:t>Agenda politica</a:t>
            </a:r>
            <a:r>
              <a:rPr lang="it-IT" altLang="it-IT" sz="2800" dirty="0">
                <a:latin typeface="+mj-lt"/>
              </a:rPr>
              <a:t>, in cui sono collocate tutte le questioni che in un dato momento sono ritenute di rilevanza collettiva</a:t>
            </a:r>
          </a:p>
          <a:p>
            <a:pPr lvl="1" eaLnBrk="1" hangingPunct="1">
              <a:defRPr/>
            </a:pPr>
            <a:r>
              <a:rPr lang="it-IT" altLang="it-IT" sz="2800" i="1" dirty="0">
                <a:latin typeface="+mj-lt"/>
              </a:rPr>
              <a:t>Agenda istituzionale</a:t>
            </a:r>
            <a:r>
              <a:rPr lang="it-IT" altLang="it-IT" sz="2800" dirty="0">
                <a:latin typeface="+mj-lt"/>
              </a:rPr>
              <a:t>, in cui sono collocate le questioni su cui si intende procedere fattivamente</a:t>
            </a:r>
          </a:p>
          <a:p>
            <a:pPr lvl="1"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0080403-982C-449A-B672-9E4B0C51D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Definizione dell’agenda (2)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849BD17-D75D-4384-90F6-1F94A4919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highlight>
                  <a:srgbClr val="FFFF00"/>
                </a:highlight>
                <a:latin typeface="+mj-lt"/>
              </a:rPr>
              <a:t>Formazione dell’agenda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b="1" i="1" dirty="0">
                <a:latin typeface="+mj-lt"/>
              </a:rPr>
              <a:t>insieme di attività attraverso le quali vengono selezionate le questioni che sono ritenute meritevoli di essere trattate come problemi pubblici</a:t>
            </a:r>
            <a:endParaRPr lang="it-IT" altLang="it-IT" b="1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>
                <a:latin typeface="+mj-lt"/>
              </a:rPr>
              <a:t>Due aspetti significativi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i="1" dirty="0">
                <a:latin typeface="+mj-lt"/>
              </a:rPr>
              <a:t>Percezione del problema e sua definizione come problema politico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altLang="it-IT" sz="2800" i="1" dirty="0">
                <a:latin typeface="+mj-lt"/>
              </a:rPr>
              <a:t>Mobilitazione delle risorse necessarie alla sua inclusione nell’agenda politica ed in quella istituzionale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C5687CD-3CEE-4EA2-A2B1-6B391AEF5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/>
              <a:t>Definizione dell’agenda: </a:t>
            </a:r>
            <a:r>
              <a:rPr lang="it-IT" altLang="it-IT" sz="4000" i="1"/>
              <a:t>definizione del problema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A9425CE-191D-4387-B100-DF7F1B650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434" y="1383479"/>
            <a:ext cx="8534400" cy="4983162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it-IT" altLang="it-IT" sz="2400" b="1" dirty="0">
                <a:latin typeface="Garamond" panose="02020404030301010803" pitchFamily="18" charset="0"/>
              </a:rPr>
              <a:t>Percezione e definizione del problema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Oggettivamente esistono solo gli eventi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Un evento diviene problema quando si individua una </a:t>
            </a:r>
            <a:r>
              <a:rPr lang="it-IT" altLang="it-IT" i="1" dirty="0">
                <a:latin typeface="Garamond" panose="02020404030301010803" pitchFamily="18" charset="0"/>
              </a:rPr>
              <a:t>discrepanza tra ciò che è e ciò che si vorrebbe che fosse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Ma l’esistenza di un problema non significa che esso divenga un problema politico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Essenziale la definizione e interpretazione del problema (proposta di </a:t>
            </a:r>
            <a:r>
              <a:rPr lang="it-IT" altLang="it-IT" i="1" dirty="0">
                <a:latin typeface="Garamond" panose="02020404030301010803" pitchFamily="18" charset="0"/>
              </a:rPr>
              <a:t>teorie o storie causali</a:t>
            </a:r>
            <a:r>
              <a:rPr lang="it-IT" altLang="it-IT" dirty="0">
                <a:latin typeface="Garamond" panose="02020404030301010803" pitchFamily="18" charset="0"/>
              </a:rPr>
              <a:t>): ovvero definizione della loro natura (</a:t>
            </a:r>
            <a:r>
              <a:rPr lang="it-IT" altLang="it-IT" i="1" dirty="0">
                <a:latin typeface="Garamond" panose="02020404030301010803" pitchFamily="18" charset="0"/>
              </a:rPr>
              <a:t>problemi politici o privati</a:t>
            </a:r>
            <a:r>
              <a:rPr lang="it-IT" altLang="it-IT" dirty="0">
                <a:latin typeface="Garamond" panose="02020404030301010803" pitchFamily="18" charset="0"/>
              </a:rPr>
              <a:t>)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Dalla definizione del problema deriva la delimitazione delle dinamiche successive e delle strategie alternative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Definizione del problema come attività continua</a:t>
            </a:r>
          </a:p>
          <a:p>
            <a:pPr marL="838200" lvl="1" indent="-381000" eaLnBrk="1" hangingPunct="1"/>
            <a:r>
              <a:rPr lang="it-IT" altLang="it-IT" dirty="0">
                <a:latin typeface="Garamond" panose="02020404030301010803" pitchFamily="18" charset="0"/>
              </a:rPr>
              <a:t>La definizione  del problema è il cuore delle politiche pubbliche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9FD99EE-2C1C-43C7-AF15-C6581A9CE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4000"/>
              <a:t>Definizione dell’agenda: </a:t>
            </a:r>
            <a:r>
              <a:rPr lang="it-IT" altLang="it-IT" sz="4000" i="1"/>
              <a:t>mobilitazione delle risorse necessarie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B46620FD-6C00-49D2-9CD9-C184C1E5E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2"/>
              <a:defRPr/>
            </a:pPr>
            <a:r>
              <a:rPr lang="it-IT" altLang="it-IT" sz="3200" b="1" dirty="0">
                <a:latin typeface="+mj-lt"/>
              </a:rPr>
              <a:t>Mobilitazione delle risorse necessarie all’inclusione nell’agenda </a:t>
            </a:r>
            <a:r>
              <a:rPr lang="it-IT" altLang="it-IT" sz="3200" dirty="0">
                <a:latin typeface="+mj-lt"/>
              </a:rPr>
              <a:t>(politica o istituzionale)</a:t>
            </a:r>
          </a:p>
          <a:p>
            <a:pPr marL="914400" lvl="1" indent="-457200" eaLnBrk="1" hangingPunct="1">
              <a:defRPr/>
            </a:pPr>
            <a:r>
              <a:rPr lang="it-IT" altLang="it-IT" sz="3200" dirty="0">
                <a:latin typeface="+mj-lt"/>
              </a:rPr>
              <a:t>Mobilitazione degli interessi</a:t>
            </a:r>
          </a:p>
          <a:p>
            <a:pPr marL="914400" lvl="1" indent="-457200" eaLnBrk="1" hangingPunct="1">
              <a:defRPr/>
            </a:pPr>
            <a:r>
              <a:rPr lang="it-IT" altLang="it-IT" sz="3200" dirty="0">
                <a:latin typeface="+mj-lt"/>
              </a:rPr>
              <a:t>Attenzione dei mass media</a:t>
            </a:r>
          </a:p>
          <a:p>
            <a:pPr marL="914400" lvl="1" indent="-457200" eaLnBrk="1" hangingPunct="1">
              <a:defRPr/>
            </a:pPr>
            <a:r>
              <a:rPr lang="it-IT" altLang="it-IT" sz="3200" dirty="0">
                <a:latin typeface="+mj-lt"/>
              </a:rPr>
              <a:t>Pressione sui decisori politici</a:t>
            </a:r>
          </a:p>
          <a:p>
            <a:pPr marL="914400" lvl="1" indent="-457200" eaLnBrk="1" hangingPunct="1">
              <a:defRPr/>
            </a:pP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A8C62327-22C4-4ED7-A5F5-83AC74B81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914400" lvl="1" indent="-457200" eaLnBrk="1" hangingPunct="1"/>
            <a:endParaRPr lang="it-IT" altLang="it-IT"/>
          </a:p>
        </p:txBody>
      </p:sp>
      <p:sp>
        <p:nvSpPr>
          <p:cNvPr id="22530" name="Titolo 2">
            <a:extLst>
              <a:ext uri="{FF2B5EF4-FFF2-40B4-BE49-F238E27FC236}">
                <a16:creationId xmlns:a16="http://schemas.microsoft.com/office/drawing/2014/main" id="{2D77D71E-3A35-416E-9E22-2AB626530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it-IT"/>
          </a:p>
        </p:txBody>
      </p:sp>
      <p:pic>
        <p:nvPicPr>
          <p:cNvPr id="22531" name="Immagine 3">
            <a:extLst>
              <a:ext uri="{FF2B5EF4-FFF2-40B4-BE49-F238E27FC236}">
                <a16:creationId xmlns:a16="http://schemas.microsoft.com/office/drawing/2014/main" id="{E57F9B2B-35DB-4F41-9347-7ECF844A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448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0D16C23-3C9F-4618-A78C-600A75EB3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/>
            <a:r>
              <a:rPr lang="it-IT" altLang="it-IT"/>
              <a:t>Definizione dell’agenda: </a:t>
            </a:r>
            <a:r>
              <a:rPr lang="it-IT" altLang="it-IT" i="1"/>
              <a:t>drivers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D95868B-2371-4A35-B780-1A4CBC8B4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60467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altLang="it-IT" sz="2200" b="1" dirty="0">
                <a:latin typeface="+mj-lt"/>
              </a:rPr>
              <a:t>Variabili che possono incidere sulla formazione dell'agenda</a:t>
            </a:r>
          </a:p>
          <a:p>
            <a:pPr lvl="1" eaLnBrk="1" hangingPunct="1">
              <a:defRPr/>
            </a:pPr>
            <a:r>
              <a:rPr lang="it-IT" altLang="it-IT" sz="2100" i="1" dirty="0">
                <a:latin typeface="+mj-lt"/>
              </a:rPr>
              <a:t>Caratteristiche dell’evento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Salienza ed intensità del problema</a:t>
            </a:r>
          </a:p>
          <a:p>
            <a:pPr lvl="1" eaLnBrk="1" hangingPunct="1">
              <a:defRPr/>
            </a:pPr>
            <a:r>
              <a:rPr lang="it-IT" altLang="it-IT" sz="2100" i="1" dirty="0">
                <a:latin typeface="+mj-lt"/>
              </a:rPr>
              <a:t>Caratteristiche dei gruppi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Ampiezza (iscritti, base)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Leadership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Coscienza di sé (organizzazione interna)</a:t>
            </a:r>
          </a:p>
          <a:p>
            <a:pPr lvl="1" eaLnBrk="1" hangingPunct="1">
              <a:defRPr/>
            </a:pPr>
            <a:r>
              <a:rPr lang="it-IT" altLang="it-IT" sz="2100" i="1" dirty="0">
                <a:latin typeface="+mj-lt"/>
              </a:rPr>
              <a:t>Canali di accesso alle istituzioni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Rappresentanza istituzionalizzata 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Accesso sporadico e modalità informali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Nessun accesso</a:t>
            </a:r>
          </a:p>
          <a:p>
            <a:pPr lvl="1" eaLnBrk="1" hangingPunct="1">
              <a:defRPr/>
            </a:pPr>
            <a:r>
              <a:rPr lang="it-IT" altLang="it-IT" sz="2100" i="1" dirty="0">
                <a:latin typeface="+mj-lt"/>
              </a:rPr>
              <a:t>Caratteristiche del processo di policy-making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Istituzioni formali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Stile decisionale</a:t>
            </a:r>
          </a:p>
          <a:p>
            <a:pPr lvl="2" eaLnBrk="1" hangingPunct="1">
              <a:defRPr/>
            </a:pPr>
            <a:r>
              <a:rPr lang="it-IT" altLang="it-IT" sz="2100" dirty="0">
                <a:latin typeface="+mj-lt"/>
              </a:rPr>
              <a:t>Gate-keeping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vello">
  <a:themeElements>
    <a:clrScheme name="Livello 9">
      <a:dk1>
        <a:srgbClr val="000000"/>
      </a:dk1>
      <a:lt1>
        <a:srgbClr val="FFFFFF"/>
      </a:lt1>
      <a:dk2>
        <a:srgbClr val="CC0000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ivello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vello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vello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vello 9">
        <a:dk1>
          <a:srgbClr val="000000"/>
        </a:dk1>
        <a:lt1>
          <a:srgbClr val="FFFFFF"/>
        </a:lt1>
        <a:dk2>
          <a:srgbClr val="CC0000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811</TotalTime>
  <Words>901</Words>
  <Application>Microsoft Macintosh PowerPoint</Application>
  <PresentationFormat>Presentazione su schermo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Garamond</vt:lpstr>
      <vt:lpstr>Times New Roman</vt:lpstr>
      <vt:lpstr>Verdana</vt:lpstr>
      <vt:lpstr>Wingdings</vt:lpstr>
      <vt:lpstr>Livello</vt:lpstr>
      <vt:lpstr>Le diverse fasi del processo di policy</vt:lpstr>
      <vt:lpstr>Stadi del policy cycle</vt:lpstr>
      <vt:lpstr>Stadi del policy cycle</vt:lpstr>
      <vt:lpstr> Definizione dell’agenda (1)  </vt:lpstr>
      <vt:lpstr>Definizione dell’agenda (2)</vt:lpstr>
      <vt:lpstr>Definizione dell’agenda: definizione del problema</vt:lpstr>
      <vt:lpstr>Definizione dell’agenda: mobilitazione delle risorse necessarie</vt:lpstr>
      <vt:lpstr>Presentazione standard di PowerPoint</vt:lpstr>
      <vt:lpstr>Definizione dell’agenda: drivers</vt:lpstr>
      <vt:lpstr> Tipi di agenda Setting (1)</vt:lpstr>
      <vt:lpstr>Lobbying</vt:lpstr>
      <vt:lpstr>Tipi di agenda-setting (2)</vt:lpstr>
      <vt:lpstr>Tipi di agenda-setting (3)</vt:lpstr>
      <vt:lpstr> Definizione dell’agenda (Kingdon)</vt:lpstr>
      <vt:lpstr> Definizione dell’agenda</vt:lpstr>
      <vt:lpstr>Imprenditory di Policy</vt:lpstr>
      <vt:lpstr>Quali fattori incidono sulla formazione dell’agenda(1)?</vt:lpstr>
      <vt:lpstr>Quali fattori incidono sulla formazione dell’agenda(2)?</vt:lpstr>
      <vt:lpstr>Idee ed ideologia (1)</vt:lpstr>
      <vt:lpstr>Idee ed ideologie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Giliberto Capano</cp:lastModifiedBy>
  <cp:revision>67</cp:revision>
  <cp:lastPrinted>2011-04-11T11:06:21Z</cp:lastPrinted>
  <dcterms:created xsi:type="dcterms:W3CDTF">1601-01-01T00:00:00Z</dcterms:created>
  <dcterms:modified xsi:type="dcterms:W3CDTF">2022-10-25T09:06:38Z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