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9ZKs7jyEZuCneAr2/HmBOQ+Bu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3f82890a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3f82890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3f82890a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3f82890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3f82890ab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3f82890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3f82890ab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83f82890a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83f82890ab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83f82890a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83f82890a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83f82890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3f82890ab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3f82890a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83f82890ab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83f82890a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83f82890ab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83f82890ab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83f82890ab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83f82890a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6a593a162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6a593a1628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83f82890a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83f82890ab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6a593a16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6a593a162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a593a162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6a593a162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a593a162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6a593a1628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3f82890a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3f82890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608875" y="988025"/>
            <a:ext cx="4394100" cy="53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2420" u="sng">
                <a:latin typeface="Arial"/>
                <a:ea typeface="Arial"/>
                <a:cs typeface="Arial"/>
                <a:sym typeface="Arial"/>
              </a:rPr>
              <a:t>Lesson 8:  Europe cut in two</a:t>
            </a:r>
            <a:endParaRPr b="1" sz="2420"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00">
                <a:highlight>
                  <a:srgbClr val="FFFFFF"/>
                </a:highlight>
              </a:rPr>
              <a:t>Reconstructing Europe: the triumph of Keynesianism</a:t>
            </a:r>
            <a:endParaRPr b="1" sz="19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90"/>
              <a:t>The Cold War breaks out</a:t>
            </a:r>
            <a:endParaRPr b="1" sz="199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90">
                <a:highlight>
                  <a:srgbClr val="FFFFFF"/>
                </a:highlight>
              </a:rPr>
              <a:t>NATO and Warsaw Pact</a:t>
            </a:r>
            <a:endParaRPr b="1" sz="199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90">
                <a:highlight>
                  <a:srgbClr val="FFFFFF"/>
                </a:highlight>
              </a:rPr>
              <a:t>Three crises: Berlin, Budapest and Prague</a:t>
            </a:r>
            <a:endParaRPr b="1" sz="199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90"/>
              <a:t>a) Berlin 1948 and 1953.</a:t>
            </a:r>
            <a:endParaRPr b="1" sz="169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90"/>
              <a:t>B) Budapest 1956.</a:t>
            </a:r>
            <a:endParaRPr b="1" sz="169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90"/>
              <a:t>c) Prague 1968</a:t>
            </a:r>
            <a:endParaRPr b="1" sz="169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90">
                <a:highlight>
                  <a:srgbClr val="FFFFFF"/>
                </a:highlight>
              </a:rPr>
              <a:t>Western Democracies</a:t>
            </a:r>
            <a:endParaRPr b="1" sz="199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50">
                <a:highlight>
                  <a:srgbClr val="FFFFFF"/>
                </a:highlight>
              </a:rPr>
              <a:t>a) Germany: Adenauer, Bad Godesberg and the Social-democrat compromise</a:t>
            </a:r>
            <a:endParaRPr b="1" sz="16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50">
                <a:highlight>
                  <a:srgbClr val="FFFFFF"/>
                </a:highlight>
              </a:rPr>
              <a:t>b) Italy</a:t>
            </a:r>
            <a:endParaRPr b="1" sz="1650"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650">
                <a:highlight>
                  <a:srgbClr val="FFFFFF"/>
                </a:highlight>
              </a:rPr>
              <a:t>c) France</a:t>
            </a:r>
            <a:endParaRPr b="1" sz="165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it-IT" sz="1990">
                <a:highlight>
                  <a:srgbClr val="FFFFFF"/>
                </a:highlight>
              </a:rPr>
              <a:t>Eurocommunism</a:t>
            </a:r>
            <a:endParaRPr sz="6100"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25" y="772075"/>
            <a:ext cx="7140925" cy="5313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183f82890ab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9961" y="107900"/>
            <a:ext cx="10012075" cy="57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183f82890ab_0_18"/>
          <p:cNvSpPr txBox="1"/>
          <p:nvPr/>
        </p:nvSpPr>
        <p:spPr>
          <a:xfrm>
            <a:off x="4397700" y="61297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The Berlin Blockade (1948)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83f82890ab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96725" cy="548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83f82890ab_0_23"/>
          <p:cNvSpPr txBox="1"/>
          <p:nvPr/>
        </p:nvSpPr>
        <p:spPr>
          <a:xfrm>
            <a:off x="702463" y="58924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Nikita Krushchev (1894-1971)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g183f82890ab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525" y="152400"/>
            <a:ext cx="3396600" cy="50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83f82890ab_0_23"/>
          <p:cNvSpPr txBox="1"/>
          <p:nvPr/>
        </p:nvSpPr>
        <p:spPr>
          <a:xfrm>
            <a:off x="4963338" y="54460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Wladislaw Gomulka (1905-1982)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183f82890ab_0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5059" y="341100"/>
            <a:ext cx="3679650" cy="49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183f82890ab_0_23"/>
          <p:cNvSpPr txBox="1"/>
          <p:nvPr/>
        </p:nvSpPr>
        <p:spPr>
          <a:xfrm>
            <a:off x="8558088" y="55539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Imre Nagy (1896-1958)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183f82890ab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025" y="211725"/>
            <a:ext cx="3970925" cy="531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183f82890ab_0_28"/>
          <p:cNvSpPr txBox="1"/>
          <p:nvPr/>
        </p:nvSpPr>
        <p:spPr>
          <a:xfrm>
            <a:off x="1444088" y="595175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Georgij Malenkov (1901-1988)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183f82890ab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250" y="94463"/>
            <a:ext cx="3396600" cy="469576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83f82890ab_0_28"/>
          <p:cNvSpPr txBox="1"/>
          <p:nvPr/>
        </p:nvSpPr>
        <p:spPr>
          <a:xfrm>
            <a:off x="7972213" y="5082138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Vjaceslav Molotov (1890-1986)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83f82890ab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27450" cy="532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83f82890ab_0_33"/>
          <p:cNvSpPr txBox="1"/>
          <p:nvPr/>
        </p:nvSpPr>
        <p:spPr>
          <a:xfrm>
            <a:off x="617813" y="57886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Harold Macmillan (1894-1986)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183f82890ab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063" y="75475"/>
            <a:ext cx="3613170" cy="547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83f82890ab_0_33"/>
          <p:cNvSpPr txBox="1"/>
          <p:nvPr/>
        </p:nvSpPr>
        <p:spPr>
          <a:xfrm>
            <a:off x="7385338" y="57886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Giovanni Gronchi (1887-1978)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183f82890ab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699" y="236300"/>
            <a:ext cx="3927150" cy="6041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83f82890ab_0_38"/>
          <p:cNvSpPr txBox="1"/>
          <p:nvPr/>
        </p:nvSpPr>
        <p:spPr>
          <a:xfrm>
            <a:off x="4397688" y="627807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Nicolae Ceausescu </a:t>
            </a: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(1918-1989)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183f82890ab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50" y="303475"/>
            <a:ext cx="4197475" cy="55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83f82890ab_0_43"/>
          <p:cNvSpPr txBox="1"/>
          <p:nvPr/>
        </p:nvSpPr>
        <p:spPr>
          <a:xfrm>
            <a:off x="630313" y="61001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Alexander Dubcek (1921-1992)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183f82890ab_0_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625" y="167225"/>
            <a:ext cx="5483202" cy="55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183f82890ab_0_43"/>
          <p:cNvSpPr txBox="1"/>
          <p:nvPr/>
        </p:nvSpPr>
        <p:spPr>
          <a:xfrm>
            <a:off x="6475913" y="60300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Milan Kundera (1929 -)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183f82890ab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50" y="531875"/>
            <a:ext cx="3310825" cy="49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83f82890ab_0_48"/>
          <p:cNvSpPr txBox="1"/>
          <p:nvPr/>
        </p:nvSpPr>
        <p:spPr>
          <a:xfrm>
            <a:off x="630313" y="61001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Konrad Adenauer (1876-1967)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83f82890ab_0_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9334" y="531875"/>
            <a:ext cx="3112183" cy="49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83f82890ab_0_48"/>
          <p:cNvSpPr txBox="1"/>
          <p:nvPr/>
        </p:nvSpPr>
        <p:spPr>
          <a:xfrm>
            <a:off x="4026913" y="61001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Ludwig Erhard (1897-1977)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183f82890ab_0_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5584" y="531875"/>
            <a:ext cx="3205640" cy="49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83f82890ab_0_48"/>
          <p:cNvSpPr txBox="1"/>
          <p:nvPr/>
        </p:nvSpPr>
        <p:spPr>
          <a:xfrm>
            <a:off x="7605563" y="576305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Kurt G. Kiesinger (1904-1988)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183f82890ab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25" y="241400"/>
            <a:ext cx="3864250" cy="54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83f82890ab_0_82"/>
          <p:cNvSpPr txBox="1"/>
          <p:nvPr/>
        </p:nvSpPr>
        <p:spPr>
          <a:xfrm>
            <a:off x="816338" y="59221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Willy Brandt (1913-1992)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83f82890ab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0375" y="389725"/>
            <a:ext cx="3864250" cy="534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83f82890ab_0_82"/>
          <p:cNvSpPr txBox="1"/>
          <p:nvPr/>
        </p:nvSpPr>
        <p:spPr>
          <a:xfrm>
            <a:off x="6494188" y="610417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Helmut Schmidt (1918-2015)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83f82890ab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062" y="283400"/>
            <a:ext cx="4357900" cy="56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83f82890ab_0_87"/>
          <p:cNvSpPr txBox="1"/>
          <p:nvPr/>
        </p:nvSpPr>
        <p:spPr>
          <a:xfrm>
            <a:off x="4154913" y="612820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Alcide De Gasperi (1881-1954)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183f82890ab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23075" cy="54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83f82890ab_0_92"/>
          <p:cNvSpPr txBox="1"/>
          <p:nvPr/>
        </p:nvSpPr>
        <p:spPr>
          <a:xfrm>
            <a:off x="565625" y="596505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Charles De Gaulle (1890-1970)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183f82890ab_0_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500" y="152400"/>
            <a:ext cx="4336539" cy="54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83f82890ab_0_92"/>
          <p:cNvSpPr txBox="1"/>
          <p:nvPr/>
        </p:nvSpPr>
        <p:spPr>
          <a:xfrm>
            <a:off x="7415475" y="5965050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Francois Mitterand (1916-1996)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6a593a162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970185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16a593a1628_0_2"/>
          <p:cNvSpPr txBox="1"/>
          <p:nvPr/>
        </p:nvSpPr>
        <p:spPr>
          <a:xfrm>
            <a:off x="9982200" y="5733250"/>
            <a:ext cx="206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Calibri"/>
                <a:ea typeface="Calibri"/>
                <a:cs typeface="Calibri"/>
                <a:sym typeface="Calibri"/>
              </a:rPr>
              <a:t>Bretton Woods Conference, 1944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183f82890ab_0_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611" y="256725"/>
            <a:ext cx="8140775" cy="5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83f82890ab_0_131"/>
          <p:cNvSpPr txBox="1"/>
          <p:nvPr/>
        </p:nvSpPr>
        <p:spPr>
          <a:xfrm>
            <a:off x="4635425" y="6025925"/>
            <a:ext cx="3396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7058"/>
              </a:lnSpc>
              <a:spcBef>
                <a:spcPts val="800"/>
              </a:spcBef>
              <a:spcAft>
                <a:spcPts val="1700"/>
              </a:spcAft>
              <a:buNone/>
            </a:pPr>
            <a:r>
              <a:rPr lang="it-IT" sz="1500">
                <a:solidFill>
                  <a:srgbClr val="333333"/>
                </a:solidFill>
              </a:rPr>
              <a:t>Enrico Berlinguer con Santiago Carrillo e Georges Marchais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6a593a1628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53200" cy="59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6a593a1628_0_7"/>
          <p:cNvSpPr txBox="1"/>
          <p:nvPr/>
        </p:nvSpPr>
        <p:spPr>
          <a:xfrm>
            <a:off x="860275" y="639265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General George C. Marshall (1880-1959)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16a593a1628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325" y="-2"/>
            <a:ext cx="4034325" cy="47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16a593a1628_0_7"/>
          <p:cNvSpPr txBox="1"/>
          <p:nvPr/>
        </p:nvSpPr>
        <p:spPr>
          <a:xfrm>
            <a:off x="6741188" y="5017350"/>
            <a:ext cx="33966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50">
                <a:solidFill>
                  <a:srgbClr val="202122"/>
                </a:solidFill>
                <a:highlight>
                  <a:srgbClr val="F8F9FA"/>
                </a:highlight>
              </a:rPr>
              <a:t>The labeling used on aid packages created and sent under the Marshall Plan.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16a593a1628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9300" y="241400"/>
            <a:ext cx="5375019" cy="5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16a593a1628_0_14"/>
          <p:cNvSpPr txBox="1"/>
          <p:nvPr/>
        </p:nvSpPr>
        <p:spPr>
          <a:xfrm>
            <a:off x="4508513" y="614050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John Maynard Keynes (1883-1946)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6a593a1628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063" y="137575"/>
            <a:ext cx="4505875" cy="59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6a593a1628_0_19"/>
          <p:cNvSpPr txBox="1"/>
          <p:nvPr/>
        </p:nvSpPr>
        <p:spPr>
          <a:xfrm>
            <a:off x="4508513" y="6140500"/>
            <a:ext cx="3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Clement Attlee (1883-1967)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638" y="278538"/>
            <a:ext cx="5888714" cy="630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26950" cy="52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280263" y="57400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Edvard Benes (1884-1948)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750" y="152400"/>
            <a:ext cx="3803969" cy="52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4635425" y="58034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Josip Broz Tito (1892-1980)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8130" y="449050"/>
            <a:ext cx="3739725" cy="50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8559688" y="5740025"/>
            <a:ext cx="339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libri"/>
                <a:ea typeface="Calibri"/>
                <a:cs typeface="Calibri"/>
                <a:sym typeface="Calibri"/>
              </a:rPr>
              <a:t>Harry S. Truman (1884-1972)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2850" y="182050"/>
            <a:ext cx="7285374" cy="346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4325" y="737625"/>
            <a:ext cx="5695525" cy="573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83f82890a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88" y="115763"/>
            <a:ext cx="8628225" cy="662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2022-09-09T18:19:26Z</dcterms:created>
  <dc:creator>Alessandro Giacone</dc:creator>
</cp:coreProperties>
</file>