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Libre Baskerville"/>
      <p:regular r:id="rId17"/>
      <p:bold r:id="rId18"/>
      <p: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fHwPYZryb2F/YM8uMTZ6oJa/e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Baskervill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ibreBaskerville-italic.fntdata"/><Relationship Id="rId6" Type="http://schemas.openxmlformats.org/officeDocument/2006/relationships/slide" Target="slides/slide2.xml"/><Relationship Id="rId18" Type="http://schemas.openxmlformats.org/officeDocument/2006/relationships/font" Target="fonts/LibreBaskervill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8675846631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867584663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b99fdae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7b99fdae0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c3e8cc04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7c3e8cc04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c3e8cc04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c3e8cc0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67584663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67584663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21.jpg"/><Relationship Id="rId5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8113150" y="163150"/>
            <a:ext cx="3563400" cy="64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Baskerville"/>
              <a:buNone/>
            </a:pPr>
            <a:r>
              <a:rPr lang="it-IT" sz="3700">
                <a:latin typeface="Libre Baskerville"/>
                <a:ea typeface="Libre Baskerville"/>
                <a:cs typeface="Libre Baskerville"/>
                <a:sym typeface="Libre Baskerville"/>
              </a:rPr>
              <a:t>The end of European Empires?</a:t>
            </a:r>
            <a:endParaRPr sz="37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Baskerville"/>
              <a:buNone/>
            </a:pPr>
            <a:r>
              <a:t/>
            </a:r>
            <a:endParaRPr sz="2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ibre Baskerville"/>
              <a:buAutoNum type="arabicPeriod"/>
            </a:pPr>
            <a:r>
              <a:rPr lang="it-IT" sz="2600">
                <a:latin typeface="Libre Baskerville"/>
                <a:ea typeface="Libre Baskerville"/>
                <a:cs typeface="Libre Baskerville"/>
                <a:sym typeface="Libre Baskerville"/>
              </a:rPr>
              <a:t>India’s independence</a:t>
            </a:r>
            <a:endParaRPr sz="2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ibre Baskerville"/>
              <a:buAutoNum type="arabicPeriod"/>
            </a:pPr>
            <a:r>
              <a:rPr lang="it-IT" sz="2600">
                <a:latin typeface="Libre Baskerville"/>
                <a:ea typeface="Libre Baskerville"/>
                <a:cs typeface="Libre Baskerville"/>
                <a:sym typeface="Libre Baskerville"/>
              </a:rPr>
              <a:t>Third Worldism between South East Asia and Northern Africa</a:t>
            </a:r>
            <a:endParaRPr sz="2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Libre Baskerville"/>
              <a:buAutoNum type="arabicPeriod"/>
            </a:pPr>
            <a:r>
              <a:rPr lang="it-IT" sz="2600">
                <a:latin typeface="Libre Baskerville"/>
                <a:ea typeface="Libre Baskerville"/>
                <a:cs typeface="Libre Baskerville"/>
                <a:sym typeface="Libre Baskerville"/>
              </a:rPr>
              <a:t>Africa’s Independeces</a:t>
            </a:r>
            <a:endParaRPr sz="2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Baskerville"/>
              <a:buNone/>
            </a:pPr>
            <a:r>
              <a:t/>
            </a:r>
            <a:endParaRPr sz="2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Baskerville"/>
              <a:buNone/>
            </a:pPr>
            <a:r>
              <a:t/>
            </a:r>
            <a:endParaRPr sz="2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25" y="636013"/>
            <a:ext cx="7808349" cy="558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18675846631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2675"/>
            <a:ext cx="3704925" cy="43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8675846631_1_11"/>
          <p:cNvSpPr txBox="1"/>
          <p:nvPr/>
        </p:nvSpPr>
        <p:spPr>
          <a:xfrm>
            <a:off x="424675" y="5630975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Joseph Kasa-Vubu (1915-1969)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18675846631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350" y="1012675"/>
            <a:ext cx="3039208" cy="43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8675846631_1_11"/>
          <p:cNvSpPr txBox="1"/>
          <p:nvPr/>
        </p:nvSpPr>
        <p:spPr>
          <a:xfrm>
            <a:off x="4876650" y="5630975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Moise Tshombe (1919-1969)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18675846631_1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9722" y="1123913"/>
            <a:ext cx="2842300" cy="41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8675846631_1_11"/>
          <p:cNvSpPr txBox="1"/>
          <p:nvPr/>
        </p:nvSpPr>
        <p:spPr>
          <a:xfrm>
            <a:off x="8785575" y="5560900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Patrice Lumumba (1925-1961)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b99fdae0a_0_0"/>
          <p:cNvSpPr txBox="1"/>
          <p:nvPr>
            <p:ph type="title"/>
          </p:nvPr>
        </p:nvSpPr>
        <p:spPr>
          <a:xfrm>
            <a:off x="838200" y="1323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</a:pPr>
            <a:r>
              <a:rPr lang="it-IT" sz="3600">
                <a:latin typeface="Libre Baskerville"/>
                <a:ea typeface="Libre Baskerville"/>
                <a:cs typeface="Libre Baskerville"/>
                <a:sym typeface="Libre Baskerville"/>
              </a:rPr>
              <a:t>What we talk about when we talk about decolonisation</a:t>
            </a:r>
            <a:endParaRPr sz="3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2" name="Google Shape;162;g17b99fdae0a_0_0"/>
          <p:cNvSpPr txBox="1"/>
          <p:nvPr>
            <p:ph idx="1" type="body"/>
          </p:nvPr>
        </p:nvSpPr>
        <p:spPr>
          <a:xfrm>
            <a:off x="424542" y="1690688"/>
            <a:ext cx="71520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>
                <a:latin typeface="Libre Baskerville"/>
                <a:ea typeface="Libre Baskerville"/>
                <a:cs typeface="Libre Baskerville"/>
                <a:sym typeface="Libre Baskerville"/>
              </a:rPr>
              <a:t>National liberation, national renaissance, the restoration of nationhood to the people, commonwealth: wathever may be the headings used or the new formulas introduced, </a:t>
            </a:r>
            <a:r>
              <a:rPr b="1" lang="it-IT" sz="1600">
                <a:latin typeface="Libre Baskerville"/>
                <a:ea typeface="Libre Baskerville"/>
                <a:cs typeface="Libre Baskerville"/>
                <a:sym typeface="Libre Baskerville"/>
              </a:rPr>
              <a:t>DECOLONISATION</a:t>
            </a:r>
            <a:r>
              <a:rPr lang="it-IT" sz="1600">
                <a:latin typeface="Libre Baskerville"/>
                <a:ea typeface="Libre Baskerville"/>
                <a:cs typeface="Libre Baskerville"/>
                <a:sym typeface="Libre Baskerville"/>
              </a:rPr>
              <a:t> is always a violent phenomenon.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>
                <a:latin typeface="Libre Baskerville"/>
                <a:ea typeface="Libre Baskerville"/>
                <a:cs typeface="Libre Baskerville"/>
                <a:sym typeface="Libre Baskerville"/>
              </a:rPr>
              <a:t>F. Fanon, </a:t>
            </a:r>
            <a:r>
              <a:rPr i="1" lang="it-IT" sz="1600">
                <a:latin typeface="Libre Baskerville"/>
                <a:ea typeface="Libre Baskerville"/>
                <a:cs typeface="Libre Baskerville"/>
                <a:sym typeface="Libre Baskerville"/>
              </a:rPr>
              <a:t>The wretched of the earth</a:t>
            </a:r>
            <a:r>
              <a:rPr lang="it-IT" sz="1600">
                <a:latin typeface="Libre Baskerville"/>
                <a:ea typeface="Libre Baskerville"/>
                <a:cs typeface="Libre Baskerville"/>
                <a:sym typeface="Libre Baskerville"/>
              </a:rPr>
              <a:t>, 1963 [1961], p. 35.</a:t>
            </a:r>
            <a:endParaRPr/>
          </a:p>
        </p:txBody>
      </p:sp>
      <p:sp>
        <p:nvSpPr>
          <p:cNvPr id="163" name="Google Shape;163;g17b99fdae0a_0_0"/>
          <p:cNvSpPr txBox="1"/>
          <p:nvPr/>
        </p:nvSpPr>
        <p:spPr>
          <a:xfrm>
            <a:off x="4942114" y="4014715"/>
            <a:ext cx="71520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Let's not reduce everything to Montanelli's statue. With this presidium we want to initiate a serious discussion on the </a:t>
            </a:r>
            <a:r>
              <a:rPr b="1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DECOLONISATION</a:t>
            </a: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the city's urban space, because our metropolis is inhabited and traversed every day by a model of normality very different from the one defended by the group in power.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Non Una di Meno – Milan, June 2020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Matthieu Renault: Frantz Fanon e le geografie marxiste della violenza" id="164" name="Google Shape;164;g17b99fdae0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5018" y="1628731"/>
            <a:ext cx="2329543" cy="2096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ia della statua di Indro Montanelli imbrattata a Milano | Artribune" id="165" name="Google Shape;165;g17b99fdae0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542" y="3950744"/>
            <a:ext cx="4318000" cy="2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6766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Baskerville"/>
              <a:buNone/>
            </a:pPr>
            <a:r>
              <a:rPr lang="it-IT">
                <a:latin typeface="Libre Baskerville"/>
                <a:ea typeface="Libre Baskerville"/>
                <a:cs typeface="Libre Baskerville"/>
                <a:sym typeface="Libre Baskerville"/>
              </a:rPr>
              <a:t>The empire strikes back?</a:t>
            </a:r>
            <a:endParaRPr/>
          </a:p>
        </p:txBody>
      </p:sp>
      <p:pic>
        <p:nvPicPr>
          <p:cNvPr descr="Edward Said - VisitPalestine"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43" y="1862715"/>
            <a:ext cx="3299055" cy="364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/>
          <p:nvPr/>
        </p:nvSpPr>
        <p:spPr>
          <a:xfrm>
            <a:off x="646236" y="5899354"/>
            <a:ext cx="253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Edward Said (1935-2003)</a:t>
            </a:r>
            <a:endParaRPr/>
          </a:p>
        </p:txBody>
      </p:sp>
      <p:pic>
        <p:nvPicPr>
          <p:cNvPr descr="Featured content: Stuart Hall - Open University Digital Archive" id="173" name="Google Shape;17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9524" y="1690688"/>
            <a:ext cx="2849921" cy="39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/>
          <p:nvPr/>
        </p:nvSpPr>
        <p:spPr>
          <a:xfrm>
            <a:off x="4910416" y="5899354"/>
            <a:ext cx="237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Stuart Hall (1932-2014)</a:t>
            </a:r>
            <a:endParaRPr/>
          </a:p>
        </p:txBody>
      </p:sp>
      <p:pic>
        <p:nvPicPr>
          <p:cNvPr descr="Gayatri Chakravorty Spivak - Wikipedia" id="175" name="Google Shape;17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1610" y="1179939"/>
            <a:ext cx="3357924" cy="4479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8392755" y="5899354"/>
            <a:ext cx="32800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Gayatri Chakravorti Spivak (1942)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17c3e8cc04c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756" y="2031814"/>
            <a:ext cx="4620569" cy="257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7c3e8cc04c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533" y="1064638"/>
            <a:ext cx="3294325" cy="47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7c3e8cc04c_0_3"/>
          <p:cNvSpPr txBox="1"/>
          <p:nvPr/>
        </p:nvSpPr>
        <p:spPr>
          <a:xfrm>
            <a:off x="1037388" y="6066325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Jawaharlal Nehru (1889-1964)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7c3e8cc04c_0_3"/>
          <p:cNvSpPr txBox="1"/>
          <p:nvPr/>
        </p:nvSpPr>
        <p:spPr>
          <a:xfrm>
            <a:off x="5305725" y="4951725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Gandhi (1869-1948)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17c3e8cc04c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3875" y="1279650"/>
            <a:ext cx="3049800" cy="46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7c3e8cc04c_0_3"/>
          <p:cNvSpPr txBox="1"/>
          <p:nvPr/>
        </p:nvSpPr>
        <p:spPr>
          <a:xfrm>
            <a:off x="9213475" y="6157225"/>
            <a:ext cx="261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Mohammad Ali Jinnah (1876-1948)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901" y="417599"/>
            <a:ext cx="6177225" cy="60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626" y="686350"/>
            <a:ext cx="4348972" cy="563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7c3e8cc04c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013" y="1059613"/>
            <a:ext cx="9621976" cy="4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7c3e8cc04c_0_15"/>
          <p:cNvSpPr txBox="1"/>
          <p:nvPr/>
        </p:nvSpPr>
        <p:spPr>
          <a:xfrm>
            <a:off x="4790713" y="6108625"/>
            <a:ext cx="261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States attending the Bandung Conference (1955)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Baskerville"/>
              <a:buNone/>
            </a:pPr>
            <a:r>
              <a:rPr lang="it-IT" sz="3300">
                <a:latin typeface="Libre Baskerville"/>
                <a:ea typeface="Libre Baskerville"/>
                <a:cs typeface="Libre Baskerville"/>
                <a:sym typeface="Libre Baskerville"/>
              </a:rPr>
              <a:t>Decolonization’s main scenarios: the Suez Crisis</a:t>
            </a:r>
            <a:endParaRPr sz="33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13" name="Google Shape;11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077" y="1690688"/>
            <a:ext cx="3428971" cy="489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432" y="1690695"/>
            <a:ext cx="3212657" cy="421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/>
        </p:nvSpPr>
        <p:spPr>
          <a:xfrm>
            <a:off x="7692463" y="6127550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Nasser (1918-1970)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6198" y="344222"/>
            <a:ext cx="3917675" cy="61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25" y="975200"/>
            <a:ext cx="7361397" cy="490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Baskerville"/>
              <a:buNone/>
            </a:pPr>
            <a:r>
              <a:rPr lang="it-IT" sz="3900">
                <a:latin typeface="Libre Baskerville"/>
                <a:ea typeface="Libre Baskerville"/>
                <a:cs typeface="Libre Baskerville"/>
                <a:sym typeface="Libre Baskerville"/>
              </a:rPr>
              <a:t>Decolonization’s main scenarios: Algeria</a:t>
            </a:r>
            <a:endParaRPr sz="3900"/>
          </a:p>
        </p:txBody>
      </p:sp>
      <p:pic>
        <p:nvPicPr>
          <p:cNvPr id="127" name="Google Shape;12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803" y="1690688"/>
            <a:ext cx="4310100" cy="43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/>
          <p:nvPr/>
        </p:nvSpPr>
        <p:spPr>
          <a:xfrm>
            <a:off x="5230338" y="6061100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Raoul Salan (1899-1984)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824" y="1961767"/>
            <a:ext cx="3107650" cy="403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/>
        </p:nvSpPr>
        <p:spPr>
          <a:xfrm>
            <a:off x="9071863" y="6061100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Ahmed Ben Bella (1916-2012)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0201" y="1902443"/>
            <a:ext cx="3392903" cy="41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7211" y="0"/>
            <a:ext cx="603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1867584663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00" y="606050"/>
            <a:ext cx="3088325" cy="46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8675846631_1_0"/>
          <p:cNvSpPr txBox="1"/>
          <p:nvPr/>
        </p:nvSpPr>
        <p:spPr>
          <a:xfrm>
            <a:off x="769550" y="5808950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Kwame Nkrumah (1909-1972)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18675846631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1425" y="152400"/>
            <a:ext cx="4085874" cy="50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8675846631_1_0"/>
          <p:cNvSpPr txBox="1"/>
          <p:nvPr/>
        </p:nvSpPr>
        <p:spPr>
          <a:xfrm>
            <a:off x="4509063" y="5575725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Jomo Kenyatta (1889-1978)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18675846631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9701" y="152400"/>
            <a:ext cx="4153689" cy="50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8675846631_1_0"/>
          <p:cNvSpPr txBox="1"/>
          <p:nvPr/>
        </p:nvSpPr>
        <p:spPr>
          <a:xfrm>
            <a:off x="8781238" y="5683625"/>
            <a:ext cx="26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Leopold Senghor (1906-2001)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2022-09-26T09:38:12Z</dcterms:created>
  <dc:creator>Francesco Casales</dc:creator>
</cp:coreProperties>
</file>