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iyWkpcosIQC+ngMwaB7chJYjWu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da2bfb91b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8da2bfb91b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da2bfb91b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8da2bfb91b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8da2bfb91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8da2bfb91b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f31ef398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8f31ef398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da2bfb91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8da2bfb91b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da2bfb91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8da2bfb91b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f31ef398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8f31ef3985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8f31ef398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8f31ef3985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f31ef398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8f31ef3985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f31ef3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8f31ef398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da2bfb91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8da2bfb91b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8f31ef398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8f31ef3985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f31ef398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8f31ef3985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8f31ef398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8f31ef3985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8f31ef398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8f31ef3985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8f31ef398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8f31ef3985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da2bfb91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8da2bfb91b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f31ef398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8f31ef398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31ef39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8f31ef398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f31ef398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8f31ef3985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8f31ef398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8f31ef3985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type="ctrTitle"/>
          </p:nvPr>
        </p:nvSpPr>
        <p:spPr>
          <a:xfrm>
            <a:off x="2209800" y="-215351"/>
            <a:ext cx="7772400" cy="59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t/>
            </a:r>
            <a:endParaRPr b="1" sz="242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t/>
            </a:r>
            <a:endParaRPr b="1" sz="242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1250"/>
              <a:buFont typeface="Arial"/>
              <a:buNone/>
            </a:pPr>
            <a:r>
              <a:rPr b="1" lang="it-IT" sz="2400" u="sng">
                <a:latin typeface="Arial"/>
                <a:ea typeface="Arial"/>
                <a:cs typeface="Arial"/>
                <a:sym typeface="Arial"/>
              </a:rPr>
              <a:t>Lesson 10: Successes and failures of the European integration</a:t>
            </a:r>
            <a:endParaRPr b="1" sz="24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it-IT" sz="2000">
                <a:highlight>
                  <a:schemeClr val="lt1"/>
                </a:highlight>
              </a:rPr>
              <a:t> </a:t>
            </a:r>
            <a:endParaRPr b="1" sz="2544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b="1" lang="it-IT" sz="2544">
                <a:highlight>
                  <a:schemeClr val="lt1"/>
                </a:highlight>
              </a:rPr>
              <a:t>From the Congress of Europe in the Hague (1947) to the Council of Europe (1949)</a:t>
            </a:r>
            <a:endParaRPr b="1" sz="2544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b="1" lang="it-IT" sz="2544">
                <a:highlight>
                  <a:schemeClr val="lt1"/>
                </a:highlight>
              </a:rPr>
              <a:t>From the Schuman Plan to the failure of the European Community of Defense</a:t>
            </a:r>
            <a:endParaRPr b="1" sz="2544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b="1" lang="it-IT" sz="2544">
                <a:highlight>
                  <a:schemeClr val="lt1"/>
                </a:highlight>
              </a:rPr>
              <a:t>Building Europe through the economy: the treaties of Rome</a:t>
            </a:r>
            <a:endParaRPr b="1" sz="2544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b="1" lang="it-IT" sz="2544">
                <a:highlight>
                  <a:schemeClr val="lt1"/>
                </a:highlight>
              </a:rPr>
              <a:t>Europe of Nations: the Fouchet Plans to the Summit of the Hague (1969)</a:t>
            </a:r>
            <a:endParaRPr b="1" sz="2544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b="1" lang="it-IT" sz="2544">
                <a:highlight>
                  <a:schemeClr val="lt1"/>
                </a:highlight>
              </a:rPr>
              <a:t>The Enlargement of the EEC, Institutional reforms (European Council, European Parliament)</a:t>
            </a:r>
            <a:endParaRPr b="1" sz="2544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31"/>
              <a:buFont typeface="Arial"/>
              <a:buNone/>
            </a:pPr>
            <a:r>
              <a:rPr b="1" lang="it-IT" sz="2544">
                <a:highlight>
                  <a:schemeClr val="lt1"/>
                </a:highlight>
              </a:rPr>
              <a:t>The end of dictatures in South Europe: Greece, Portugal, Spain</a:t>
            </a:r>
            <a:endParaRPr sz="2544"/>
          </a:p>
        </p:txBody>
      </p:sp>
      <p:sp>
        <p:nvSpPr>
          <p:cNvPr id="85" name="Google Shape;85;p2"/>
          <p:cNvSpPr txBox="1"/>
          <p:nvPr>
            <p:ph idx="1" type="subTitle"/>
          </p:nvPr>
        </p:nvSpPr>
        <p:spPr>
          <a:xfrm rot="10800000">
            <a:off x="9296400" y="5638800"/>
            <a:ext cx="688032" cy="81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da2bfb91b_1_43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4000"/>
              <a:t>Ernest Bevin (1881-1951)</a:t>
            </a:r>
            <a:endParaRPr sz="4000"/>
          </a:p>
        </p:txBody>
      </p:sp>
      <p:sp>
        <p:nvSpPr>
          <p:cNvPr id="148" name="Google Shape;148;g18da2bfb91b_1_43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9" name="Google Shape;149;g18da2bfb91b_1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525" y="698150"/>
            <a:ext cx="3712550" cy="40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da2bfb91b_1_13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Altiero Spinelli</a:t>
            </a:r>
            <a:endParaRPr sz="3000"/>
          </a:p>
        </p:txBody>
      </p:sp>
      <p:sp>
        <p:nvSpPr>
          <p:cNvPr id="155" name="Google Shape;155;g18da2bfb91b_1_13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6" name="Google Shape;156;g18da2bfb91b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400" y="857825"/>
            <a:ext cx="5398824" cy="4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da2bfb91b_1_18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Jean Monnet (1888-1979)</a:t>
            </a:r>
            <a:endParaRPr sz="3000"/>
          </a:p>
        </p:txBody>
      </p:sp>
      <p:sp>
        <p:nvSpPr>
          <p:cNvPr id="162" name="Google Shape;162;g18da2bfb91b_1_18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3" name="Google Shape;163;g18da2bfb91b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25" y="1142600"/>
            <a:ext cx="514580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8f31ef3985_0_35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Robert Schuman</a:t>
            </a:r>
            <a:r>
              <a:rPr lang="it-IT" sz="3000"/>
              <a:t> (1886-1963)</a:t>
            </a:r>
            <a:endParaRPr sz="3000"/>
          </a:p>
        </p:txBody>
      </p:sp>
      <p:sp>
        <p:nvSpPr>
          <p:cNvPr id="169" name="Google Shape;169;g18f31ef3985_0_35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0" name="Google Shape;170;g18f31ef3985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000" y="1507650"/>
            <a:ext cx="5330425" cy="35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da2bfb91b_1_3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Konrad Adenauer (1876-1967)</a:t>
            </a:r>
            <a:endParaRPr sz="3000"/>
          </a:p>
        </p:txBody>
      </p:sp>
      <p:sp>
        <p:nvSpPr>
          <p:cNvPr id="176" name="Google Shape;176;g18da2bfb91b_1_3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7" name="Google Shape;177;g18da2bfb91b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900" y="844825"/>
            <a:ext cx="6569426" cy="42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da2bfb91b_1_28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18da2bfb91b_1_28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4" name="Google Shape;184;g18da2bfb91b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741" y="-252000"/>
            <a:ext cx="92675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f31ef3985_0_42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ECSC: </a:t>
            </a:r>
            <a:r>
              <a:rPr lang="it-IT" sz="2400"/>
              <a:t>European Coal and Steel Community (1951)</a:t>
            </a:r>
            <a:endParaRPr sz="2400"/>
          </a:p>
        </p:txBody>
      </p:sp>
      <p:sp>
        <p:nvSpPr>
          <p:cNvPr id="190" name="Google Shape;190;g18f31ef3985_0_42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1" name="Google Shape;191;g18f31ef3985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250" y="1004650"/>
            <a:ext cx="5829425" cy="39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8f31ef3985_0_42"/>
          <p:cNvSpPr txBox="1"/>
          <p:nvPr/>
        </p:nvSpPr>
        <p:spPr>
          <a:xfrm>
            <a:off x="0" y="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https://docs.google.com/presentation/d/1HgNy8FvmaxBfHZbRgyHG_aFXsXhAUm31/edit#slide=id.g18f31ef3985_0_42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/>
          <p:nvPr>
            <p:ph type="ctrTitle"/>
          </p:nvPr>
        </p:nvSpPr>
        <p:spPr>
          <a:xfrm>
            <a:off x="2209800" y="620689"/>
            <a:ext cx="77724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Dean Acheson (1893-1971)</a:t>
            </a:r>
            <a:endParaRPr sz="3000"/>
          </a:p>
        </p:txBody>
      </p:sp>
      <p:sp>
        <p:nvSpPr>
          <p:cNvPr id="198" name="Google Shape;198;p5"/>
          <p:cNvSpPr txBox="1"/>
          <p:nvPr>
            <p:ph idx="1" type="subTitle"/>
          </p:nvPr>
        </p:nvSpPr>
        <p:spPr>
          <a:xfrm rot="10800000">
            <a:off x="9296400" y="5638800"/>
            <a:ext cx="688032" cy="81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9" name="Google Shape;19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275" y="1050075"/>
            <a:ext cx="3364900" cy="352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8f31ef3985_0_53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European Community of Defence (1952)</a:t>
            </a:r>
            <a:endParaRPr sz="2400"/>
          </a:p>
        </p:txBody>
      </p:sp>
      <p:sp>
        <p:nvSpPr>
          <p:cNvPr id="205" name="Google Shape;205;g18f31ef3985_0_53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6" name="Google Shape;206;g18f31ef3985_0_5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g18f31ef3985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275" y="876863"/>
            <a:ext cx="756285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8f31ef3985_0_76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Beyen, Martino, Bech, Pinay and Spaak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at the Conference of Messina (1955)</a:t>
            </a:r>
            <a:endParaRPr sz="2400"/>
          </a:p>
        </p:txBody>
      </p:sp>
      <p:sp>
        <p:nvSpPr>
          <p:cNvPr id="213" name="Google Shape;213;g18f31ef3985_0_76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4" name="Google Shape;214;g18f31ef3985_0_7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g18f31ef3985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575" y="1457600"/>
            <a:ext cx="6084675" cy="32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f31ef3985_0_0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Winston Churchill (Zurich, 1946)</a:t>
            </a:r>
            <a:endParaRPr sz="3000"/>
          </a:p>
        </p:txBody>
      </p:sp>
      <p:sp>
        <p:nvSpPr>
          <p:cNvPr id="91" name="Google Shape;91;g18f31ef3985_0_0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2" name="Google Shape;92;g18f31ef398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613" y="516938"/>
            <a:ext cx="7440775" cy="41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da2bfb91b_1_38"/>
          <p:cNvSpPr txBox="1"/>
          <p:nvPr>
            <p:ph type="ctrTitle"/>
          </p:nvPr>
        </p:nvSpPr>
        <p:spPr>
          <a:xfrm>
            <a:off x="2452100" y="526214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Gamal Abd-el Nasser (1918-1970)</a:t>
            </a:r>
            <a:endParaRPr sz="3000"/>
          </a:p>
        </p:txBody>
      </p:sp>
      <p:sp>
        <p:nvSpPr>
          <p:cNvPr id="221" name="Google Shape;221;g18da2bfb91b_1_38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22" name="Google Shape;222;g18da2bfb91b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700" y="1164300"/>
            <a:ext cx="5227375" cy="37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f31ef3985_0_69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Signature of the Treaties of Rome (1957)</a:t>
            </a:r>
            <a:endParaRPr sz="2400"/>
          </a:p>
        </p:txBody>
      </p:sp>
      <p:sp>
        <p:nvSpPr>
          <p:cNvPr id="228" name="Google Shape;228;g18f31ef3985_0_69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9" name="Google Shape;229;g18f31ef3985_0_6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g18f31ef3985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500" y="581588"/>
            <a:ext cx="5975000" cy="42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f31ef3985_0_61"/>
          <p:cNvSpPr txBox="1"/>
          <p:nvPr>
            <p:ph type="ctrTitle"/>
          </p:nvPr>
        </p:nvSpPr>
        <p:spPr>
          <a:xfrm>
            <a:off x="2452100" y="526214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EFTA</a:t>
            </a:r>
            <a:endParaRPr sz="3000"/>
          </a:p>
        </p:txBody>
      </p:sp>
      <p:sp>
        <p:nvSpPr>
          <p:cNvPr id="236" name="Google Shape;236;g18f31ef3985_0_61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7" name="Google Shape;237;g18f31ef3985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63" y="161925"/>
            <a:ext cx="9058275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8f31ef3985_0_90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The Elysée Treaty (1963)</a:t>
            </a:r>
            <a:endParaRPr sz="2400"/>
          </a:p>
        </p:txBody>
      </p:sp>
      <p:sp>
        <p:nvSpPr>
          <p:cNvPr id="243" name="Google Shape;243;g18f31ef3985_0_90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4" name="Google Shape;244;g18f31ef3985_0_9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g18f31ef3985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275" y="720400"/>
            <a:ext cx="5964250" cy="42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8f31ef3985_0_98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Georges Pompidou (1911-1974)</a:t>
            </a:r>
            <a:endParaRPr sz="2400"/>
          </a:p>
        </p:txBody>
      </p:sp>
      <p:sp>
        <p:nvSpPr>
          <p:cNvPr id="251" name="Google Shape;251;g18f31ef3985_0_98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2" name="Google Shape;252;g18f31ef3985_0_9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g18f31ef3985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903" y="1018599"/>
            <a:ext cx="4470275" cy="37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8f31ef3985_0_106"/>
          <p:cNvSpPr txBox="1"/>
          <p:nvPr>
            <p:ph type="ctrTitle"/>
          </p:nvPr>
        </p:nvSpPr>
        <p:spPr>
          <a:xfrm>
            <a:off x="2350075" y="4241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2400"/>
              <a:t>Valéry Giscard d’Estaing (1926-2020)</a:t>
            </a:r>
            <a:endParaRPr sz="2400"/>
          </a:p>
        </p:txBody>
      </p:sp>
      <p:sp>
        <p:nvSpPr>
          <p:cNvPr id="259" name="Google Shape;259;g18f31ef3985_0_106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0" name="Google Shape;260;g18f31ef3985_0_10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g18f31ef3985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924" y="784025"/>
            <a:ext cx="2837850" cy="42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da2bfb91b_1_8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Altiero Spinelli (1907-1986)</a:t>
            </a:r>
            <a:endParaRPr sz="3000"/>
          </a:p>
        </p:txBody>
      </p:sp>
      <p:sp>
        <p:nvSpPr>
          <p:cNvPr id="98" name="Google Shape;98;g18da2bfb91b_1_8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9" name="Google Shape;99;g18da2bfb91b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150" y="1030375"/>
            <a:ext cx="2746501" cy="384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ctrTitle"/>
          </p:nvPr>
        </p:nvSpPr>
        <p:spPr>
          <a:xfrm>
            <a:off x="2209800" y="620700"/>
            <a:ext cx="7772400" cy="4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Henri Frenay (1905-1988)</a:t>
            </a:r>
            <a:endParaRPr sz="3000"/>
          </a:p>
        </p:txBody>
      </p:sp>
      <p:sp>
        <p:nvSpPr>
          <p:cNvPr id="105" name="Google Shape;105;p4"/>
          <p:cNvSpPr txBox="1"/>
          <p:nvPr>
            <p:ph idx="1" type="subTitle"/>
          </p:nvPr>
        </p:nvSpPr>
        <p:spPr>
          <a:xfrm rot="10800000">
            <a:off x="9296400" y="5638800"/>
            <a:ext cx="688032" cy="81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1477" l="0" r="0" t="0"/>
          <a:stretch/>
        </p:blipFill>
        <p:spPr>
          <a:xfrm>
            <a:off x="3279925" y="540013"/>
            <a:ext cx="5944875" cy="38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f31ef3985_0_20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Denis de Rougemont</a:t>
            </a:r>
            <a:r>
              <a:rPr lang="it-IT" sz="3000"/>
              <a:t> (1906-1985)</a:t>
            </a:r>
            <a:endParaRPr sz="3000"/>
          </a:p>
        </p:txBody>
      </p:sp>
      <p:sp>
        <p:nvSpPr>
          <p:cNvPr id="112" name="Google Shape;112;g18f31ef3985_0_20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3" name="Google Shape;113;g18f31ef3985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725" y="1034872"/>
            <a:ext cx="8331701" cy="369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ctrTitle"/>
          </p:nvPr>
        </p:nvSpPr>
        <p:spPr>
          <a:xfrm>
            <a:off x="2209800" y="620689"/>
            <a:ext cx="77724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Alexandre Marc (1904-2000)</a:t>
            </a:r>
            <a:endParaRPr sz="3000"/>
          </a:p>
        </p:txBody>
      </p:sp>
      <p:sp>
        <p:nvSpPr>
          <p:cNvPr id="119" name="Google Shape;119;p3"/>
          <p:cNvSpPr txBox="1"/>
          <p:nvPr>
            <p:ph idx="1" type="subTitle"/>
          </p:nvPr>
        </p:nvSpPr>
        <p:spPr>
          <a:xfrm rot="10800000">
            <a:off x="9296400" y="5638800"/>
            <a:ext cx="688032" cy="81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175" y="1067950"/>
            <a:ext cx="2968697" cy="39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f31ef3985_0_7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The Congress of The Hague (1947)</a:t>
            </a:r>
            <a:endParaRPr sz="3000"/>
          </a:p>
        </p:txBody>
      </p:sp>
      <p:sp>
        <p:nvSpPr>
          <p:cNvPr id="126" name="Google Shape;126;g18f31ef3985_0_7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7" name="Google Shape;127;g18f31ef398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649" y="1322749"/>
            <a:ext cx="5516700" cy="37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f31ef3985_0_13"/>
          <p:cNvSpPr txBox="1"/>
          <p:nvPr>
            <p:ph type="ctrTitle"/>
          </p:nvPr>
        </p:nvSpPr>
        <p:spPr>
          <a:xfrm>
            <a:off x="2209800" y="620689"/>
            <a:ext cx="77724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Churchill at </a:t>
            </a:r>
            <a:r>
              <a:rPr lang="it-IT" sz="3000"/>
              <a:t>The Hague (1947)</a:t>
            </a:r>
            <a:endParaRPr sz="3000"/>
          </a:p>
        </p:txBody>
      </p:sp>
      <p:sp>
        <p:nvSpPr>
          <p:cNvPr id="133" name="Google Shape;133;g18f31ef3985_0_13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4" name="Google Shape;134;g18f31ef3985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650" y="1058500"/>
            <a:ext cx="5781825" cy="3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f31ef3985_0_27"/>
          <p:cNvSpPr txBox="1"/>
          <p:nvPr>
            <p:ph type="ctrTitle"/>
          </p:nvPr>
        </p:nvSpPr>
        <p:spPr>
          <a:xfrm>
            <a:off x="491725" y="620700"/>
            <a:ext cx="94905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3000"/>
              <a:t>Leon Blum (1872-1950) 		Paul Reynaud (1878-1966)</a:t>
            </a:r>
            <a:endParaRPr sz="3000"/>
          </a:p>
        </p:txBody>
      </p:sp>
      <p:sp>
        <p:nvSpPr>
          <p:cNvPr id="140" name="Google Shape;140;g18f31ef3985_0_27"/>
          <p:cNvSpPr txBox="1"/>
          <p:nvPr>
            <p:ph idx="1" type="subTitle"/>
          </p:nvPr>
        </p:nvSpPr>
        <p:spPr>
          <a:xfrm rot="10800000">
            <a:off x="9296532" y="5638836"/>
            <a:ext cx="687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1" name="Google Shape;141;g18f31ef3985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225" y="737438"/>
            <a:ext cx="3395925" cy="42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8f31ef3985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795" y="503963"/>
            <a:ext cx="3188500" cy="44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2022-09-09T18:19:26Z</dcterms:created>
  <dc:creator>Alessandro Giacone</dc:creator>
</cp:coreProperties>
</file>