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Libre Baskerville"/>
      <p:regular r:id="rId18"/>
      <p:bold r:id="rId19"/>
      <p: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jsWl3XuxHDeIPpkx1UJAwCOG9l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Baskervill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LibreBaskerville-bold.fntdata"/><Relationship Id="rId6" Type="http://schemas.openxmlformats.org/officeDocument/2006/relationships/slide" Target="slides/slide2.xml"/><Relationship Id="rId18" Type="http://schemas.openxmlformats.org/officeDocument/2006/relationships/font" Target="fonts/LibreBaskervill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90b62a1874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90b62a187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90b62a1874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90b62a1874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90b62a1874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90b62a187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90b62a1874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90b62a187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90b62a1874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90b62a187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90b62a1874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90b62a187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90b62a1874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90b62a187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90b62a1874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90b62a187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Francesco.casales2@unibo.it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://www.mondocarosello.com/html/omino_bialetti.html" TargetMode="External"/><Relationship Id="rId10" Type="http://schemas.openxmlformats.org/officeDocument/2006/relationships/image" Target="../media/image13.jpg"/><Relationship Id="rId13" Type="http://schemas.openxmlformats.org/officeDocument/2006/relationships/image" Target="../media/image12.pn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20.jpg"/><Relationship Id="rId9" Type="http://schemas.openxmlformats.org/officeDocument/2006/relationships/hyperlink" Target="http://www.mondocarosello.com/html/salomone.html" TargetMode="External"/><Relationship Id="rId5" Type="http://schemas.openxmlformats.org/officeDocument/2006/relationships/image" Target="../media/image18.jpg"/><Relationship Id="rId6" Type="http://schemas.openxmlformats.org/officeDocument/2006/relationships/image" Target="../media/image9.png"/><Relationship Id="rId7" Type="http://schemas.openxmlformats.org/officeDocument/2006/relationships/hyperlink" Target="http://www.mondocarosello.com/html/calimero.html" TargetMode="External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Relationship Id="rId8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8689775" y="697125"/>
            <a:ext cx="2955300" cy="271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ibre Baskerville"/>
              <a:buNone/>
            </a:pPr>
            <a:r>
              <a:rPr lang="it-IT">
                <a:latin typeface="Libre Baskerville"/>
                <a:ea typeface="Libre Baskerville"/>
                <a:cs typeface="Libre Baskerville"/>
                <a:sym typeface="Libre Baskerville"/>
              </a:rPr>
              <a:t>«1968» and beyond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8365325" y="4298725"/>
            <a:ext cx="36042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>
                <a:latin typeface="Libre Baskerville"/>
                <a:ea typeface="Libre Baskerville"/>
                <a:cs typeface="Libre Baskerville"/>
                <a:sym typeface="Libre Baskerville"/>
              </a:rPr>
              <a:t>Lesson 11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>
                <a:latin typeface="Libre Baskerville"/>
                <a:ea typeface="Libre Baskerville"/>
                <a:cs typeface="Libre Baskerville"/>
                <a:sym typeface="Libre Baskerville"/>
              </a:rPr>
              <a:t>Introduction to European History (1915-2022)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>
                <a:latin typeface="Libre Baskerville"/>
                <a:ea typeface="Libre Baskerville"/>
                <a:cs typeface="Libre Baskerville"/>
                <a:sym typeface="Libre Baskerville"/>
              </a:rPr>
              <a:t>Francesco Casales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u="sng">
                <a:solidFill>
                  <a:schemeClr val="hlink"/>
                </a:solidFill>
                <a:latin typeface="Libre Baskerville"/>
                <a:ea typeface="Libre Baskerville"/>
                <a:cs typeface="Libre Baskerville"/>
                <a:sym typeface="Libre Baskerville"/>
                <a:hlinkClick r:id="rId3"/>
              </a:rPr>
              <a:t>Francesco.casales2@unibo.it</a:t>
            </a:r>
            <a:r>
              <a:rPr lang="it-IT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900" y="968913"/>
            <a:ext cx="7648625" cy="49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190b62a1874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06752" cy="407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190b62a1874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552" y="152400"/>
            <a:ext cx="5628048" cy="3869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90b62a1874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9500" y="3661100"/>
            <a:ext cx="5004475" cy="29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>
            <p:ph type="title"/>
          </p:nvPr>
        </p:nvSpPr>
        <p:spPr>
          <a:xfrm>
            <a:off x="838199" y="23239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</a:pPr>
            <a:r>
              <a:rPr lang="it-IT">
                <a:latin typeface="Libre Baskerville"/>
                <a:ea typeface="Libre Baskerville"/>
                <a:cs typeface="Libre Baskerville"/>
                <a:sym typeface="Libre Baskerville"/>
              </a:rPr>
              <a:t>Political violence: far-left terrorism</a:t>
            </a:r>
            <a:endParaRPr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3611" y="1411803"/>
            <a:ext cx="4384777" cy="5081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90b62a1874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70450" cy="478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90b62a1874_0_68"/>
          <p:cNvSpPr txBox="1"/>
          <p:nvPr/>
        </p:nvSpPr>
        <p:spPr>
          <a:xfrm>
            <a:off x="593275" y="5265400"/>
            <a:ext cx="2580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latin typeface="Calibri"/>
                <a:ea typeface="Calibri"/>
                <a:cs typeface="Calibri"/>
                <a:sym typeface="Calibri"/>
              </a:rPr>
              <a:t>Luis Carrero Blanco (1904-1973)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190b62a1874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250" y="152400"/>
            <a:ext cx="4383075" cy="31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90b62a1874_0_68"/>
          <p:cNvSpPr txBox="1"/>
          <p:nvPr/>
        </p:nvSpPr>
        <p:spPr>
          <a:xfrm>
            <a:off x="4776338" y="3489625"/>
            <a:ext cx="2580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The attack as represented in the movie </a:t>
            </a:r>
            <a:r>
              <a:rPr i="1" lang="it-IT" sz="1800">
                <a:latin typeface="Calibri"/>
                <a:ea typeface="Calibri"/>
                <a:cs typeface="Calibri"/>
                <a:sym typeface="Calibri"/>
              </a:rPr>
              <a:t>Ogro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 by Gillo Pontecorvo (1979)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190b62a1874_0_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8325" y="1643775"/>
            <a:ext cx="3570450" cy="357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190b62a1874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00125" cy="50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90b62a1874_0_78"/>
          <p:cNvSpPr txBox="1"/>
          <p:nvPr/>
        </p:nvSpPr>
        <p:spPr>
          <a:xfrm>
            <a:off x="241300" y="5265400"/>
            <a:ext cx="2580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Calibri"/>
                <a:ea typeface="Calibri"/>
                <a:cs typeface="Calibri"/>
                <a:sym typeface="Calibri"/>
              </a:rPr>
              <a:t>Margaret Thatcher (1925-2013)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g190b62a1874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000" y="218825"/>
            <a:ext cx="5409624" cy="32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90b62a1874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2200" y="3219450"/>
            <a:ext cx="4957811" cy="305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90b62a1874_0_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1550" y="2937453"/>
            <a:ext cx="4668050" cy="31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7281" y="1091000"/>
            <a:ext cx="1474788" cy="2209800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ubblicità Motta" id="92" name="Google Shape;9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7783" y="2779662"/>
            <a:ext cx="1973263" cy="2209800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93" name="Google Shape;9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3383" y="4220497"/>
            <a:ext cx="2286000" cy="1844675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Sasso" id="94" name="Google Shape;9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67920" y="2421398"/>
            <a:ext cx="1865313" cy="2867025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alimero" id="95" name="Google Shape;95;p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52583" y="1343047"/>
            <a:ext cx="1862138" cy="2038350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Salomone" id="96" name="Google Shape;96;p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0" y="4991100"/>
            <a:ext cx="1981200" cy="1504950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Omino Bialetti" id="97" name="Google Shape;97;p3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91557" y="3609873"/>
            <a:ext cx="1828800" cy="1377950"/>
          </a:xfrm>
          <a:prstGeom prst="rect">
            <a:avLst/>
          </a:prstGeom>
          <a:noFill/>
          <a:ln cap="flat" cmpd="sng" w="571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8" name="Google Shape;98;p3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</a:pPr>
            <a:r>
              <a:rPr lang="it-IT" sz="4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birth of </a:t>
            </a:r>
            <a:r>
              <a:rPr i="1" lang="it-IT" sz="44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consumerism</a:t>
            </a:r>
            <a:endParaRPr sz="44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25072" y="3171101"/>
            <a:ext cx="2732199" cy="30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190b62a187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250" y="784335"/>
            <a:ext cx="3776850" cy="458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190b62a1874_0_6"/>
          <p:cNvSpPr txBox="1"/>
          <p:nvPr/>
        </p:nvSpPr>
        <p:spPr>
          <a:xfrm>
            <a:off x="1364550" y="5784525"/>
            <a:ext cx="27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Martin Luther King Jr. (1929-1968)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190b62a1874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5125" y="504850"/>
            <a:ext cx="3861400" cy="51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190b62a1874_0_6"/>
          <p:cNvSpPr txBox="1"/>
          <p:nvPr/>
        </p:nvSpPr>
        <p:spPr>
          <a:xfrm>
            <a:off x="8102400" y="5877575"/>
            <a:ext cx="27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Malcom X (1925-1965)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190b62a1874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37900" cy="55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190b62a1874_0_15"/>
          <p:cNvSpPr txBox="1"/>
          <p:nvPr/>
        </p:nvSpPr>
        <p:spPr>
          <a:xfrm>
            <a:off x="899300" y="5888350"/>
            <a:ext cx="274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John Fitzgerald Kennedy (1917-1963)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g190b62a1874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2700" y="152400"/>
            <a:ext cx="4127831" cy="55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90b62a1874_0_15"/>
          <p:cNvSpPr txBox="1"/>
          <p:nvPr/>
        </p:nvSpPr>
        <p:spPr>
          <a:xfrm>
            <a:off x="5234563" y="5888350"/>
            <a:ext cx="27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Bob Kennedy (1965-1968)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190b62a1874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2922" y="911413"/>
            <a:ext cx="3294900" cy="39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90b62a1874_0_15"/>
          <p:cNvSpPr txBox="1"/>
          <p:nvPr/>
        </p:nvSpPr>
        <p:spPr>
          <a:xfrm>
            <a:off x="9098313" y="5255975"/>
            <a:ext cx="27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Richard Nixon (1913-1994)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190b62a1874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48400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90b62a1874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8575" y="152400"/>
            <a:ext cx="2650875" cy="2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90b62a1874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3850" y="2228850"/>
            <a:ext cx="538162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90b62a1874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1775" y="3058625"/>
            <a:ext cx="2311025" cy="36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90b62a1874_0_32"/>
          <p:cNvPicPr preferRelativeResize="0"/>
          <p:nvPr/>
        </p:nvPicPr>
        <p:blipFill rotWithShape="1">
          <a:blip r:embed="rId7">
            <a:alphaModFix/>
          </a:blip>
          <a:srcRect b="1642" l="0" r="0" t="0"/>
          <a:stretch/>
        </p:blipFill>
        <p:spPr>
          <a:xfrm>
            <a:off x="10064859" y="-102935"/>
            <a:ext cx="2127144" cy="3161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 Guevara vita e miracoli - Enrique Krauze - Internazionale" id="127" name="Google Shape;127;g190b62a1874_0_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33151" y="4335949"/>
            <a:ext cx="3536348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90b62a1874_0_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9200" y="3408168"/>
            <a:ext cx="2127135" cy="3276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90b62a1874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25" y="133350"/>
            <a:ext cx="9753600" cy="659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190b62a1874_0_41"/>
          <p:cNvSpPr txBox="1"/>
          <p:nvPr/>
        </p:nvSpPr>
        <p:spPr>
          <a:xfrm>
            <a:off x="10110050" y="5977350"/>
            <a:ext cx="187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The Battle of Valle Giulia (1968)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190b62a1874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00" y="571500"/>
            <a:ext cx="435292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90b62a1874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2275" y="1373013"/>
            <a:ext cx="5142550" cy="34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00" y="1217887"/>
            <a:ext cx="3148324" cy="442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2616" y="1890700"/>
            <a:ext cx="2095500" cy="30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1003" y="1101650"/>
            <a:ext cx="5688596" cy="4266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500" y="317925"/>
            <a:ext cx="5520676" cy="386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9"/>
          <p:cNvSpPr txBox="1"/>
          <p:nvPr/>
        </p:nvSpPr>
        <p:spPr>
          <a:xfrm>
            <a:off x="1667288" y="4381925"/>
            <a:ext cx="281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The bombing at Piazza Fontana (12 december 1969)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775" y="1263525"/>
            <a:ext cx="6663000" cy="4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 txBox="1"/>
          <p:nvPr/>
        </p:nvSpPr>
        <p:spPr>
          <a:xfrm>
            <a:off x="7299163" y="5869225"/>
            <a:ext cx="281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The bombing at Stazione centrale of Bologna (2 august 1980)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2022-09-27T12:48:32Z</dcterms:created>
  <dc:creator>Francesco Casales</dc:creator>
</cp:coreProperties>
</file>