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htX3Av0pne/jlcZT91CRXYRii5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969c8a7ead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969c8a7ea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94d5b2c1d5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194d5b2c1d5_0_1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94d5b2c1d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94d5b2c1d5_0_1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94d5b2c1d5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94d5b2c1d5_0_1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94d5b2c1d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194d5b2c1d5_0_1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94d5b2c1d5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194d5b2c1d5_0_1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94d5b2c1d5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94d5b2c1d5_0_1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94d5b2c1d5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194d5b2c1d5_0_1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969c8a7ead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969c8a7e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94d5b2c1d5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94d5b2c1d5_0_1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969c8a7ea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969c8a7e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969c8a7ea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969c8a7e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94d5b2c1d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94d5b2c1d5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94d5b2c1d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194d5b2c1d5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94d5b2c1d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194d5b2c1d5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969c8a7ead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969c8a7ea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94d5b2c1d5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194d5b2c1d5_0_1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Relationship Id="rId4" Type="http://schemas.openxmlformats.org/officeDocument/2006/relationships/image" Target="../media/image1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Relationship Id="rId4" Type="http://schemas.openxmlformats.org/officeDocument/2006/relationships/image" Target="../media/image1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Relationship Id="rId4" Type="http://schemas.openxmlformats.org/officeDocument/2006/relationships/image" Target="../media/image1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jpg"/><Relationship Id="rId4" Type="http://schemas.openxmlformats.org/officeDocument/2006/relationships/image" Target="../media/image1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>
            <p:ph type="ctrTitle"/>
          </p:nvPr>
        </p:nvSpPr>
        <p:spPr>
          <a:xfrm>
            <a:off x="2209800" y="620689"/>
            <a:ext cx="777240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it-IT" sz="2400" u="sng"/>
              <a:t>Lesson 12: The end of the “Short Century”</a:t>
            </a:r>
            <a:endParaRPr b="1" sz="2400" u="sng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it-IT" sz="2400"/>
              <a:t>The war in Afghanistan and the Euromissiles crisis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it-IT" sz="2400"/>
              <a:t>The economic decline of the USSR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it-IT" sz="2400"/>
              <a:t>A generation of new leaders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/>
              <a:t>From the Single Market to the Maastricht Treaty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/>
              <a:t>Glasnost and Perestroika: the Gorbachev Era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/>
              <a:t>The fall of the Berlin Wall and the German reunification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/>
              <a:t>The End of the Soviet Union</a:t>
            </a:r>
            <a:endParaRPr b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69c8a7ead_0_2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SOLIDARNOSC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94d5b2c1d5_0_132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Pope John Paul II </a:t>
            </a:r>
            <a:r>
              <a:rPr lang="it-IT" sz="3000"/>
              <a:t>(1920-2005)</a:t>
            </a:r>
            <a:endParaRPr sz="3000"/>
          </a:p>
        </p:txBody>
      </p:sp>
      <p:pic>
        <p:nvPicPr>
          <p:cNvPr id="141" name="Google Shape;141;g194d5b2c1d5_0_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0200" y="770050"/>
            <a:ext cx="3127525" cy="413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94d5b2c1d5_0_128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General Wojciech Jaruselski </a:t>
            </a:r>
            <a:r>
              <a:rPr lang="it-IT" sz="3000"/>
              <a:t>(1923-2014)</a:t>
            </a:r>
            <a:endParaRPr sz="3000"/>
          </a:p>
        </p:txBody>
      </p:sp>
      <p:pic>
        <p:nvPicPr>
          <p:cNvPr id="147" name="Google Shape;147;g194d5b2c1d5_0_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9350" y="620700"/>
            <a:ext cx="3001875" cy="452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94d5b2c1d5_0_136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45720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000"/>
              <a:t>Yuri Andropov </a:t>
            </a:r>
            <a:r>
              <a:rPr lang="it-IT" sz="2000"/>
              <a:t>(1914-1984)        Konstantine Chernenko (1911-1985)</a:t>
            </a:r>
            <a:endParaRPr sz="2000"/>
          </a:p>
        </p:txBody>
      </p:sp>
      <p:pic>
        <p:nvPicPr>
          <p:cNvPr id="153" name="Google Shape;153;g194d5b2c1d5_0_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1175" y="1060175"/>
            <a:ext cx="2796200" cy="338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94d5b2c1d5_0_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4750" y="1060176"/>
            <a:ext cx="2796200" cy="338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94d5b2c1d5_0_140"/>
          <p:cNvSpPr txBox="1"/>
          <p:nvPr>
            <p:ph type="ctrTitle"/>
          </p:nvPr>
        </p:nvSpPr>
        <p:spPr>
          <a:xfrm>
            <a:off x="2209800" y="12275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400"/>
              <a:t>Margaret Thatcher </a:t>
            </a:r>
            <a:r>
              <a:rPr lang="it-IT" sz="2400"/>
              <a:t>(1925-2013)    John Major (1943-)</a:t>
            </a:r>
            <a:endParaRPr sz="2400"/>
          </a:p>
        </p:txBody>
      </p:sp>
      <p:pic>
        <p:nvPicPr>
          <p:cNvPr id="160" name="Google Shape;160;g194d5b2c1d5_0_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2225" y="2219751"/>
            <a:ext cx="3376250" cy="281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94d5b2c1d5_0_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1225" y="2239575"/>
            <a:ext cx="3376250" cy="2777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94d5b2c1d5_0_155"/>
          <p:cNvSpPr txBox="1"/>
          <p:nvPr>
            <p:ph type="ctrTitle"/>
          </p:nvPr>
        </p:nvSpPr>
        <p:spPr>
          <a:xfrm>
            <a:off x="2209800" y="12275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000"/>
              <a:t>François Mitterrand</a:t>
            </a:r>
            <a:r>
              <a:rPr lang="it-IT" sz="2000"/>
              <a:t> (1916-1996) and Helmut Kohl (1930-2017)    </a:t>
            </a:r>
            <a:endParaRPr sz="2000"/>
          </a:p>
        </p:txBody>
      </p:sp>
      <p:pic>
        <p:nvPicPr>
          <p:cNvPr id="167" name="Google Shape;167;g194d5b2c1d5_0_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9300" y="1076749"/>
            <a:ext cx="6473574" cy="430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"/>
          <p:cNvSpPr txBox="1"/>
          <p:nvPr>
            <p:ph type="ctrTitle"/>
          </p:nvPr>
        </p:nvSpPr>
        <p:spPr>
          <a:xfrm>
            <a:off x="2209800" y="620689"/>
            <a:ext cx="777240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300"/>
              <a:t> Bettino Craxi (1934-2000)  Felipe Gonzales (1942-)  </a:t>
            </a:r>
            <a:endParaRPr sz="5900"/>
          </a:p>
        </p:txBody>
      </p:sp>
      <p:sp>
        <p:nvSpPr>
          <p:cNvPr id="173" name="Google Shape;173;p3"/>
          <p:cNvSpPr txBox="1"/>
          <p:nvPr>
            <p:ph idx="1" type="subTitle"/>
          </p:nvPr>
        </p:nvSpPr>
        <p:spPr>
          <a:xfrm rot="10800000">
            <a:off x="9296400" y="5638800"/>
            <a:ext cx="688032" cy="81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74" name="Google Shape;17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3189" y="2299600"/>
            <a:ext cx="1984811" cy="244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025" y="2204200"/>
            <a:ext cx="3322325" cy="244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94d5b2c1d5_0_164"/>
          <p:cNvSpPr txBox="1"/>
          <p:nvPr>
            <p:ph type="ctrTitle"/>
          </p:nvPr>
        </p:nvSpPr>
        <p:spPr>
          <a:xfrm>
            <a:off x="1043600" y="620700"/>
            <a:ext cx="89385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300"/>
              <a:t>Giulio Andreotti</a:t>
            </a:r>
            <a:r>
              <a:rPr lang="it-IT" sz="2300"/>
              <a:t> (1919-2013)                     Jacques Delors (1925-)  </a:t>
            </a:r>
            <a:endParaRPr sz="5900"/>
          </a:p>
        </p:txBody>
      </p:sp>
      <p:sp>
        <p:nvSpPr>
          <p:cNvPr id="181" name="Google Shape;181;g194d5b2c1d5_0_164"/>
          <p:cNvSpPr txBox="1"/>
          <p:nvPr>
            <p:ph idx="1" type="subTitle"/>
          </p:nvPr>
        </p:nvSpPr>
        <p:spPr>
          <a:xfrm rot="10800000">
            <a:off x="9296532" y="5638836"/>
            <a:ext cx="687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82" name="Google Shape;182;g194d5b2c1d5_0_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9725" y="1013800"/>
            <a:ext cx="3425700" cy="40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94d5b2c1d5_0_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3000" y="1064275"/>
            <a:ext cx="4849425" cy="405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"/>
          <p:cNvSpPr txBox="1"/>
          <p:nvPr>
            <p:ph type="ctrTitle"/>
          </p:nvPr>
        </p:nvSpPr>
        <p:spPr>
          <a:xfrm>
            <a:off x="2209800" y="620700"/>
            <a:ext cx="8259300" cy="53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000"/>
              <a:t>Ronald Reagan (1911-2004) and Mikhail Gorbatchev (1931-2022)</a:t>
            </a:r>
            <a:endParaRPr sz="2000"/>
          </a:p>
        </p:txBody>
      </p:sp>
      <p:pic>
        <p:nvPicPr>
          <p:cNvPr id="189" name="Google Shape;18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0375" y="1424600"/>
            <a:ext cx="5416825" cy="36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94d5b2c1d5_0_180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The Fall of the Berlin Wall</a:t>
            </a:r>
            <a:endParaRPr sz="3000"/>
          </a:p>
        </p:txBody>
      </p:sp>
      <p:sp>
        <p:nvSpPr>
          <p:cNvPr id="195" name="Google Shape;195;g194d5b2c1d5_0_180"/>
          <p:cNvSpPr txBox="1"/>
          <p:nvPr>
            <p:ph idx="1" type="subTitle"/>
          </p:nvPr>
        </p:nvSpPr>
        <p:spPr>
          <a:xfrm rot="10800000">
            <a:off x="9296532" y="5638836"/>
            <a:ext cx="687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96" name="Google Shape;196;g194d5b2c1d5_0_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9925" y="1063526"/>
            <a:ext cx="6016601" cy="4011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969c8a7ead_0_10"/>
          <p:cNvSpPr txBox="1"/>
          <p:nvPr>
            <p:ph type="ctrTitle"/>
          </p:nvPr>
        </p:nvSpPr>
        <p:spPr>
          <a:xfrm>
            <a:off x="1524000" y="2470338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PERSHING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CRUISE (usa)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SS20 (ussr)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94d5b2c1d5_0_174"/>
          <p:cNvSpPr txBox="1"/>
          <p:nvPr>
            <p:ph type="ctrTitle"/>
          </p:nvPr>
        </p:nvSpPr>
        <p:spPr>
          <a:xfrm>
            <a:off x="2342325" y="7697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The end of the USSR</a:t>
            </a:r>
            <a:endParaRPr sz="3000"/>
          </a:p>
        </p:txBody>
      </p:sp>
      <p:sp>
        <p:nvSpPr>
          <p:cNvPr id="202" name="Google Shape;202;g194d5b2c1d5_0_174"/>
          <p:cNvSpPr txBox="1"/>
          <p:nvPr>
            <p:ph idx="1" type="subTitle"/>
          </p:nvPr>
        </p:nvSpPr>
        <p:spPr>
          <a:xfrm rot="10800000">
            <a:off x="9296532" y="5638836"/>
            <a:ext cx="687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03" name="Google Shape;203;g194d5b2c1d5_0_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9825" y="1441175"/>
            <a:ext cx="5886325" cy="33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969c8a7ead_0_0"/>
          <p:cNvSpPr txBox="1"/>
          <p:nvPr>
            <p:ph type="ctrTitle"/>
          </p:nvPr>
        </p:nvSpPr>
        <p:spPr>
          <a:xfrm>
            <a:off x="1524000" y="2235138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Hobsbawm, </a:t>
            </a:r>
            <a:r>
              <a:rPr i="1" lang="it-IT"/>
              <a:t>The Age of Extremes: The Short Twentieth Century, 1914-1991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69c8a7ead_0_5"/>
          <p:cNvSpPr txBox="1"/>
          <p:nvPr>
            <p:ph type="ctrTitle"/>
          </p:nvPr>
        </p:nvSpPr>
        <p:spPr>
          <a:xfrm>
            <a:off x="1524000" y="2235138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Strategic Arms Limitation Treaty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SALT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94d5b2c1d5_0_80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Leonid Brezhnev (1906-1982)</a:t>
            </a:r>
            <a:endParaRPr sz="3000"/>
          </a:p>
        </p:txBody>
      </p:sp>
      <p:pic>
        <p:nvPicPr>
          <p:cNvPr id="105" name="Google Shape;105;g194d5b2c1d5_0_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2475" y="970475"/>
            <a:ext cx="4753250" cy="39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94d5b2c1d5_0_85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3000"/>
              <a:t>Jimmy Carter (</a:t>
            </a:r>
            <a:r>
              <a:rPr lang="it-IT" sz="3000"/>
              <a:t>1924-)</a:t>
            </a:r>
            <a:endParaRPr sz="3000"/>
          </a:p>
        </p:txBody>
      </p:sp>
      <p:pic>
        <p:nvPicPr>
          <p:cNvPr id="111" name="Google Shape;111;g194d5b2c1d5_0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5750" y="887675"/>
            <a:ext cx="3099275" cy="399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94d5b2c1d5_0_90"/>
          <p:cNvSpPr txBox="1"/>
          <p:nvPr>
            <p:ph type="ctrTitle"/>
          </p:nvPr>
        </p:nvSpPr>
        <p:spPr>
          <a:xfrm>
            <a:off x="2209800" y="620689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200"/>
              <a:t>Andrei Sakharov (1921-1989)   Alexander Solzhenitsyn (1918-2008)</a:t>
            </a:r>
            <a:endParaRPr sz="2200"/>
          </a:p>
        </p:txBody>
      </p:sp>
      <p:pic>
        <p:nvPicPr>
          <p:cNvPr id="117" name="Google Shape;117;g194d5b2c1d5_0_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8100" y="1391475"/>
            <a:ext cx="2435075" cy="36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94d5b2c1d5_0_90"/>
          <p:cNvPicPr preferRelativeResize="0"/>
          <p:nvPr/>
        </p:nvPicPr>
        <p:blipFill rotWithShape="1">
          <a:blip r:embed="rId4">
            <a:alphaModFix/>
          </a:blip>
          <a:srcRect b="5988" l="5988" r="0" t="0"/>
          <a:stretch/>
        </p:blipFill>
        <p:spPr>
          <a:xfrm>
            <a:off x="7119750" y="1460013"/>
            <a:ext cx="2289325" cy="343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969c8a7ead_0_15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The Gulag Archipelago by </a:t>
            </a:r>
            <a:r>
              <a:rPr lang="it-IT" sz="3600"/>
              <a:t>Solzhenitsyn</a:t>
            </a:r>
            <a:endParaRPr sz="7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94d5b2c1d5_0_124"/>
          <p:cNvSpPr txBox="1"/>
          <p:nvPr>
            <p:ph type="ctrTitle"/>
          </p:nvPr>
        </p:nvSpPr>
        <p:spPr>
          <a:xfrm>
            <a:off x="1911625" y="1"/>
            <a:ext cx="7772400" cy="51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2400"/>
              <a:t>Vaclav Havel </a:t>
            </a:r>
            <a:r>
              <a:rPr lang="it-IT" sz="2400"/>
              <a:t>(1936-2011)                   Lech Walesa (1943-)</a:t>
            </a:r>
            <a:endParaRPr sz="2400"/>
          </a:p>
        </p:txBody>
      </p:sp>
      <p:pic>
        <p:nvPicPr>
          <p:cNvPr id="129" name="Google Shape;129;g194d5b2c1d5_0_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4575" y="1324250"/>
            <a:ext cx="3283550" cy="311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94d5b2c1d5_0_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6600" y="1171850"/>
            <a:ext cx="3115775" cy="31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2022-09-09T18:19:26Z</dcterms:created>
  <dc:creator>Alessandro Giacone</dc:creator>
</cp:coreProperties>
</file>