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18"/>
  </p:handoutMasterIdLst>
  <p:sldIdLst>
    <p:sldId id="256" r:id="rId2"/>
    <p:sldId id="258" r:id="rId3"/>
    <p:sldId id="257" r:id="rId4"/>
    <p:sldId id="287" r:id="rId5"/>
    <p:sldId id="271" r:id="rId6"/>
    <p:sldId id="288" r:id="rId7"/>
    <p:sldId id="286" r:id="rId8"/>
    <p:sldId id="289" r:id="rId9"/>
    <p:sldId id="278" r:id="rId10"/>
    <p:sldId id="260" r:id="rId11"/>
    <p:sldId id="273" r:id="rId12"/>
    <p:sldId id="274" r:id="rId13"/>
    <p:sldId id="276" r:id="rId14"/>
    <p:sldId id="275" r:id="rId15"/>
    <p:sldId id="277" r:id="rId16"/>
    <p:sldId id="290" r:id="rId17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3D681B-1D9E-B982-B772-CFED969072E3}" v="2" dt="2022-11-14T11:38:57.7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3469" autoAdjust="0"/>
  </p:normalViewPr>
  <p:slideViewPr>
    <p:cSldViewPr>
      <p:cViewPr varScale="1">
        <p:scale>
          <a:sx n="107" d="100"/>
          <a:sy n="107" d="100"/>
        </p:scale>
        <p:origin x="17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iberto Capano" userId="S::giliberto.capano@unibo.it::bc02fa5c-47a4-473d-8e32-79611ba8f3ad" providerId="AD" clId="Web-{213D681B-1D9E-B982-B772-CFED969072E3}"/>
    <pc:docChg chg="modSld">
      <pc:chgData name="Giliberto Capano" userId="S::giliberto.capano@unibo.it::bc02fa5c-47a4-473d-8e32-79611ba8f3ad" providerId="AD" clId="Web-{213D681B-1D9E-B982-B772-CFED969072E3}" dt="2022-11-14T11:38:57.786" v="1" actId="20577"/>
      <pc:docMkLst>
        <pc:docMk/>
      </pc:docMkLst>
      <pc:sldChg chg="modSp">
        <pc:chgData name="Giliberto Capano" userId="S::giliberto.capano@unibo.it::bc02fa5c-47a4-473d-8e32-79611ba8f3ad" providerId="AD" clId="Web-{213D681B-1D9E-B982-B772-CFED969072E3}" dt="2022-11-14T11:38:57.786" v="1" actId="20577"/>
        <pc:sldMkLst>
          <pc:docMk/>
          <pc:sldMk cId="0" sldId="289"/>
        </pc:sldMkLst>
        <pc:spChg chg="mod">
          <ac:chgData name="Giliberto Capano" userId="S::giliberto.capano@unibo.it::bc02fa5c-47a4-473d-8e32-79611ba8f3ad" providerId="AD" clId="Web-{213D681B-1D9E-B982-B772-CFED969072E3}" dt="2022-11-14T11:38:57.786" v="1" actId="20577"/>
          <ac:spMkLst>
            <pc:docMk/>
            <pc:sldMk cId="0" sldId="289"/>
            <ac:spMk id="25602" creationId="{ABCA7350-0F8B-071B-5C2F-5E1218D87C1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B5ABAC0-6F63-4E6A-E6BE-120ABFC05B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EF1B9E14-F450-2843-71F8-F5728F7DFCC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288BD632-2DD8-F6E5-FAFC-A41662E2A35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F037ACB9-F887-BF08-E06B-BDFF7C2A37A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2FF9AE-EFF6-4CCA-B1DD-62CA99CE57A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id="{8976BF20-D732-2A83-52D0-286B737873C8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3" name="Rectangle 8">
              <a:extLst>
                <a:ext uri="{FF2B5EF4-FFF2-40B4-BE49-F238E27FC236}">
                  <a16:creationId xmlns:a16="http://schemas.microsoft.com/office/drawing/2014/main" id="{0A0792C7-A570-E018-4387-81BC8B224E4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4" name="Rectangle 9">
              <a:extLst>
                <a:ext uri="{FF2B5EF4-FFF2-40B4-BE49-F238E27FC236}">
                  <a16:creationId xmlns:a16="http://schemas.microsoft.com/office/drawing/2014/main" id="{8BB05B5D-4324-0583-C3FE-4491C1E0C51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88608231-A4C4-488C-89DD-FAE8859C8E4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/>
            </a:p>
          </p:txBody>
        </p:sp>
      </p:grp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A417CD4-4A02-9F37-05DF-93BEE91EB3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3FA0067-4C0F-43A1-3F1B-DC99C94ADC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E53CD41-0831-92E3-35AA-33233C1348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D8C78-6B8A-45EB-9737-BDE6E02FBAE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94839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BC3A46-E2DA-BFD4-7332-4D75C23818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13695B-E60E-205C-BB83-EE027937F0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D19D77-82BB-3067-4794-AA4A5BE143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A574A-0B0C-4BE0-A944-49EBA5D1152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8302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63B837-14CF-0E50-3011-3FE3217CC9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E3F64A-B176-AE53-48AE-1F22623F8D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92F6A6-D517-1D27-05A7-D66508B5A3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745E-0F7D-417A-9874-A00655642A9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54996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C5F9CA-6ABF-F017-865E-7A329B98B8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3D7BA1-86AE-69B5-7576-4270CCB2D9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F27A27-9FF3-B0D3-29AF-369E5CE9BD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7E0BE-57A1-4991-A538-737A9DD7670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0135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4BA6C1-AB80-465F-36D3-E57940CA9C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C6D81D-B65C-1EB5-AE27-934CF24F7E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201419-6A3E-EFE8-7E84-793ACB78C8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C1CFE-0C73-46F9-BCEC-374094D7918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92988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017BF6E-5E59-3815-7A99-1DC569486E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DF668E-29E9-436E-44D6-64B47DBF0B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BF9285-05B4-3E23-34AC-4F3366AEA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29E12-AA58-4C23-9C5E-F53CEC3D17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1225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FA899E-395F-A86E-4175-3380309B37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A1BCC3-42B2-33DC-A821-32E43E6F08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12C925-6498-516A-051B-48E43A4030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0BA58-931A-4FAC-B2F7-FD48D635D10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660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384648B-6FCA-D79D-2480-D57DB28865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208201E-4D1D-0280-A432-B30D0879AA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6103F6-DBA1-B8A4-6316-71F7A44D0B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47227-8624-4DBE-B33B-6080D94278F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3888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D16E96A-8DC0-015A-A161-FA7D80680F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055C3FF-717B-A451-CB0E-970D9CE89A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208B5C3-E08D-5D82-DC20-D9F237DA0E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9BFBC-30C8-40A3-BD56-99024406F42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7922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ED4C7A9-297F-CEFF-F1E8-0ED55FAEA1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94FC17A-3E51-2684-FE82-EB32A082A9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FEFE06D-ADE3-4125-DD04-09BD1A8E3C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086D7-1338-4D05-B232-D012F3F9DD2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4348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45B8AF-3A11-8DE4-64A8-34529E068F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04BDB4-A014-6945-F32A-1B8336BFB4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D205BD-6418-1788-BF40-6DF0EF1226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298F4-8E97-4554-A882-B021039243C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803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E8C360-0AFD-6037-9CEF-6EB76F6D26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4160E4-4971-0306-100B-8C7B7381A6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B7887D-C0AB-C484-4972-98CCC813E0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F4243-4596-4F6C-A402-86486B6137D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2492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17357CF-4BFD-1586-2179-08E9E812D2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2511BE1-7B7D-24ED-385A-072A1D417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065A8545-9305-6EBC-5921-D526FE8A8F7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157A57D5-F663-9778-30F1-246D7B26AB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A1CCB411-FE0B-43C2-D6CE-3DC7BCCA2C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86C71D07-85E0-45BD-A270-87707D20DD1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1C27ED5C-9C5B-98D2-0E02-8BF203217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D866248A-D9F1-5573-0536-0741F65D8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AA3C65EB-382A-7B92-5D43-C95D67120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C6A1240D-52B8-8AC5-FB43-E03748DFC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5">
            <a:extLst>
              <a:ext uri="{FF2B5EF4-FFF2-40B4-BE49-F238E27FC236}">
                <a16:creationId xmlns:a16="http://schemas.microsoft.com/office/drawing/2014/main" id="{0116CC15-222C-6F7C-834F-AAB1DC1EED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Attuazione delle politiche</a:t>
            </a:r>
          </a:p>
        </p:txBody>
      </p:sp>
      <p:sp>
        <p:nvSpPr>
          <p:cNvPr id="15362" name="Rectangle 26">
            <a:extLst>
              <a:ext uri="{FF2B5EF4-FFF2-40B4-BE49-F238E27FC236}">
                <a16:creationId xmlns:a16="http://schemas.microsoft.com/office/drawing/2014/main" id="{96E48C59-AD39-3E2F-873C-B925B0B4479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dirty="0">
                <a:solidFill>
                  <a:srgbClr val="C00000"/>
                </a:solidFill>
                <a:latin typeface="+mj-lt"/>
              </a:rPr>
              <a:t>Lezione 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ED62A97E-C137-EA36-4A4B-96D6B3C39C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Critiche all’approccio top-down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6C466F51-808A-DB4E-C785-AD4A0CA295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altLang="it-IT" sz="2600" dirty="0">
                <a:latin typeface="+mj-lt"/>
              </a:rPr>
              <a:t>Impossibile un controllo rigido da parte dei decisori sulla fase di attuazione (focus su + attori)</a:t>
            </a:r>
          </a:p>
          <a:p>
            <a:pPr lvl="4" eaLnBrk="1" hangingPunct="1">
              <a:lnSpc>
                <a:spcPct val="80000"/>
              </a:lnSpc>
              <a:defRPr/>
            </a:pPr>
            <a:endParaRPr lang="it-IT" altLang="it-IT" sz="2600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2600" dirty="0">
                <a:latin typeface="+mj-lt"/>
              </a:rPr>
              <a:t>Pluralità di obiettivi spesso in contrasto, ambigui, o generici legati al conflitto tra i diversi attori che si ripropone in ogni fase del ciclo</a:t>
            </a:r>
          </a:p>
          <a:p>
            <a:pPr lvl="4" eaLnBrk="1" hangingPunct="1">
              <a:lnSpc>
                <a:spcPct val="80000"/>
              </a:lnSpc>
              <a:defRPr/>
            </a:pPr>
            <a:endParaRPr lang="it-IT" altLang="it-IT" sz="2600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2600" dirty="0">
                <a:latin typeface="+mj-lt"/>
              </a:rPr>
              <a:t>Politiche simboliche, senza interessi di implementazione</a:t>
            </a:r>
          </a:p>
          <a:p>
            <a:pPr lvl="4" eaLnBrk="1" hangingPunct="1">
              <a:lnSpc>
                <a:spcPct val="80000"/>
              </a:lnSpc>
              <a:defRPr/>
            </a:pPr>
            <a:endParaRPr lang="it-IT" altLang="it-IT" sz="2600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2600" dirty="0">
                <a:latin typeface="+mj-lt"/>
              </a:rPr>
              <a:t>Fallimento </a:t>
            </a:r>
            <a:r>
              <a:rPr lang="it-IT" altLang="it-IT" sz="2600" dirty="0" err="1">
                <a:latin typeface="+mj-lt"/>
              </a:rPr>
              <a:t>puo’</a:t>
            </a:r>
            <a:r>
              <a:rPr lang="it-IT" altLang="it-IT" sz="2600" dirty="0">
                <a:latin typeface="+mj-lt"/>
              </a:rPr>
              <a:t> essere insito nei programmi (es. </a:t>
            </a:r>
            <a:r>
              <a:rPr lang="it-IT" altLang="it-IT" sz="2600" dirty="0" err="1">
                <a:latin typeface="+mj-lt"/>
              </a:rPr>
              <a:t>obbbiettivi</a:t>
            </a:r>
            <a:r>
              <a:rPr lang="it-IT" altLang="it-IT" sz="2600" dirty="0">
                <a:latin typeface="+mj-lt"/>
              </a:rPr>
              <a:t>  troppo ambiziosi, risorse inadeguate, ipotesi errate)</a:t>
            </a:r>
          </a:p>
          <a:p>
            <a:pPr lvl="4" eaLnBrk="1" hangingPunct="1">
              <a:lnSpc>
                <a:spcPct val="80000"/>
              </a:lnSpc>
              <a:defRPr/>
            </a:pPr>
            <a:endParaRPr lang="it-IT" altLang="it-IT" sz="2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92DBAF88-6B0C-D7CA-DB95-9E4CA80288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2) Approcci bottom-up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DFFCF859-A6A5-9A4B-1517-306FDB130B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dirty="0">
                <a:latin typeface="+mj-lt"/>
              </a:rPr>
              <a:t>Analisi attraverso la valutazione dello stato della problematica, per risalire ai margini di intervento (tutti gli attori coinvolti nell’attuazione, le strategie e la rete dei contatti)</a:t>
            </a:r>
          </a:p>
          <a:p>
            <a:pPr lvl="4" eaLnBrk="1" hangingPunct="1">
              <a:lnSpc>
                <a:spcPct val="90000"/>
              </a:lnSpc>
              <a:defRPr/>
            </a:pPr>
            <a:endParaRPr lang="it-IT" altLang="it-IT" sz="240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dirty="0">
                <a:latin typeface="+mj-lt"/>
              </a:rPr>
              <a:t>Fallimento nell’attuazione come fisiologico e non patologico</a:t>
            </a:r>
          </a:p>
          <a:p>
            <a:pPr lvl="4" eaLnBrk="1" hangingPunct="1">
              <a:lnSpc>
                <a:spcPct val="90000"/>
              </a:lnSpc>
              <a:defRPr/>
            </a:pPr>
            <a:endParaRPr lang="it-IT" altLang="it-IT" sz="240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dirty="0">
                <a:latin typeface="+mj-lt"/>
              </a:rPr>
              <a:t>Ricostruzione dei processi a ritroso (dagli effetti si cerca di capire le cause), </a:t>
            </a:r>
            <a:r>
              <a:rPr lang="it-IT" altLang="it-IT" sz="2400" i="1" dirty="0" err="1">
                <a:latin typeface="+mj-lt"/>
              </a:rPr>
              <a:t>backward</a:t>
            </a:r>
            <a:r>
              <a:rPr lang="it-IT" altLang="it-IT" sz="2400" i="1" dirty="0">
                <a:latin typeface="+mj-lt"/>
              </a:rPr>
              <a:t> </a:t>
            </a:r>
            <a:r>
              <a:rPr lang="it-IT" altLang="it-IT" sz="2400" i="1" dirty="0" err="1">
                <a:latin typeface="+mj-lt"/>
              </a:rPr>
              <a:t>mapping</a:t>
            </a:r>
            <a:endParaRPr lang="it-IT" altLang="it-IT" sz="2400" i="1" dirty="0">
              <a:latin typeface="+mj-lt"/>
            </a:endParaRPr>
          </a:p>
          <a:p>
            <a:pPr lvl="4" eaLnBrk="1" hangingPunct="1">
              <a:lnSpc>
                <a:spcPct val="90000"/>
              </a:lnSpc>
              <a:defRPr/>
            </a:pPr>
            <a:endParaRPr lang="it-IT" altLang="it-IT" sz="240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dirty="0">
                <a:latin typeface="+mj-lt"/>
              </a:rPr>
              <a:t>Variabili dipendenti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altLang="it-IT" dirty="0">
                <a:latin typeface="+mj-lt"/>
              </a:rPr>
              <a:t>Impatto sui problemi delle politiche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altLang="it-IT" dirty="0">
                <a:latin typeface="+mj-lt"/>
              </a:rPr>
              <a:t>Comportamenti degli attori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altLang="it-IT" dirty="0" err="1">
                <a:latin typeface="+mj-lt"/>
              </a:rPr>
              <a:t>Outputs</a:t>
            </a:r>
            <a:r>
              <a:rPr lang="it-IT" altLang="it-IT" dirty="0">
                <a:latin typeface="+mj-lt"/>
              </a:rPr>
              <a:t> politico-amministrativi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6B147EC1-2AF5-E929-624B-B277BCDDEF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Approccio bottom-up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95B46B97-8DBA-A63D-76A1-8A1B04CAF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altLang="it-IT" dirty="0">
                <a:latin typeface="+mj-lt"/>
              </a:rPr>
              <a:t>Approccio induttivo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altLang="it-IT" dirty="0">
                <a:latin typeface="+mj-lt"/>
              </a:rPr>
              <a:t>Consente di cogliere l’influenza dei vari fattori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altLang="it-IT" dirty="0">
                <a:latin typeface="+mj-lt"/>
              </a:rPr>
              <a:t>Di verificare quanto gli esiti siano riconducibili all’azione pubblica o ad altri fattori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altLang="it-IT" dirty="0">
                <a:latin typeface="+mj-lt"/>
              </a:rPr>
              <a:t>Valutare la performance degli attuatori e l’influenza dei destinatari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dirty="0">
                <a:latin typeface="+mj-lt"/>
              </a:rPr>
              <a:t>Critiche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altLang="it-IT" dirty="0">
                <a:latin typeface="+mj-lt"/>
              </a:rPr>
              <a:t>Sottovalutazione del ruolo e della capacità dei decisori di influenzare le regole del gioco ed il comportamento degli altri attori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altLang="it-IT" dirty="0">
                <a:latin typeface="+mj-lt"/>
              </a:rPr>
              <a:t>Soggettività nell’analisi del ricercatore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alt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E07711FB-D7E9-8C2F-3FCF-EC26550B6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Sintesi tra top-down e bottom-up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8014EF33-E802-260C-655B-159C97F337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altLang="it-IT" sz="2400" dirty="0">
                <a:latin typeface="+mj-lt"/>
              </a:rPr>
              <a:t>Importanza del rapporto tra obiettivi e risultati</a:t>
            </a:r>
          </a:p>
          <a:p>
            <a:pPr lvl="4" eaLnBrk="1" hangingPunct="1">
              <a:defRPr/>
            </a:pPr>
            <a:endParaRPr lang="it-IT" altLang="it-IT" sz="1600" dirty="0">
              <a:latin typeface="+mj-lt"/>
            </a:endParaRPr>
          </a:p>
          <a:p>
            <a:pPr eaLnBrk="1" hangingPunct="1">
              <a:defRPr/>
            </a:pPr>
            <a:r>
              <a:rPr lang="it-IT" altLang="it-IT" sz="2400" dirty="0">
                <a:latin typeface="+mj-lt"/>
              </a:rPr>
              <a:t>Importanza dell’approccio dal basso per valutare la pluralità di variabili che incidono sui risultati</a:t>
            </a:r>
          </a:p>
          <a:p>
            <a:pPr lvl="4" eaLnBrk="1" hangingPunct="1">
              <a:defRPr/>
            </a:pPr>
            <a:endParaRPr lang="it-IT" altLang="it-IT" sz="1600" dirty="0">
              <a:latin typeface="+mj-lt"/>
            </a:endParaRPr>
          </a:p>
          <a:p>
            <a:pPr eaLnBrk="1" hangingPunct="1">
              <a:defRPr/>
            </a:pPr>
            <a:r>
              <a:rPr lang="it-IT" altLang="it-IT" sz="2400" dirty="0">
                <a:latin typeface="+mj-lt"/>
              </a:rPr>
              <a:t>Ruolo degli attori formali ed informali</a:t>
            </a:r>
          </a:p>
          <a:p>
            <a:pPr lvl="4" eaLnBrk="1" hangingPunct="1">
              <a:defRPr/>
            </a:pPr>
            <a:endParaRPr lang="it-IT" altLang="it-IT" sz="1600" dirty="0">
              <a:latin typeface="+mj-lt"/>
            </a:endParaRPr>
          </a:p>
          <a:p>
            <a:pPr lvl="1" eaLnBrk="1" hangingPunct="1">
              <a:defRPr/>
            </a:pPr>
            <a:endParaRPr lang="it-IT" alt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74CA98C3-3026-CF8F-9EBA-FF0434C19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/>
              <a:t>Principali vantaggi dello studio dell’implementazione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DA21AFC5-95F2-A69C-3E1B-30B28C94A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2600" dirty="0">
                <a:latin typeface="+mj-lt"/>
              </a:rPr>
              <a:t>Ruolo attivo della burocrazia nelle diverse fasi del ciclo (</a:t>
            </a:r>
            <a:r>
              <a:rPr lang="it-IT" altLang="it-IT" sz="2600" i="1" dirty="0">
                <a:latin typeface="+mj-lt"/>
              </a:rPr>
              <a:t>agenda e </a:t>
            </a:r>
            <a:r>
              <a:rPr lang="it-IT" altLang="it-IT" sz="2600" i="1" dirty="0" err="1">
                <a:latin typeface="+mj-lt"/>
              </a:rPr>
              <a:t>drafting</a:t>
            </a:r>
            <a:r>
              <a:rPr lang="it-IT" altLang="it-IT" sz="2600" dirty="0">
                <a:latin typeface="+mj-lt"/>
              </a:rPr>
              <a:t>) e autonomia (distinzione tra amministrazione e politica non è netta)</a:t>
            </a:r>
          </a:p>
          <a:p>
            <a:pPr lvl="4" eaLnBrk="1" hangingPunct="1">
              <a:defRPr/>
            </a:pPr>
            <a:endParaRPr lang="it-IT" altLang="it-IT" sz="2600" dirty="0">
              <a:latin typeface="+mj-lt"/>
            </a:endParaRPr>
          </a:p>
          <a:p>
            <a:pPr eaLnBrk="1" hangingPunct="1">
              <a:defRPr/>
            </a:pPr>
            <a:r>
              <a:rPr lang="it-IT" altLang="it-IT" sz="2600" dirty="0">
                <a:latin typeface="+mj-lt"/>
              </a:rPr>
              <a:t>Attuazione come processo complesso con + attori (formali e non), ruolo attivo dei destinatari (deroghe </a:t>
            </a:r>
            <a:r>
              <a:rPr lang="it-IT" altLang="it-IT" sz="2600" dirty="0" err="1">
                <a:latin typeface="+mj-lt"/>
              </a:rPr>
              <a:t>ecc</a:t>
            </a:r>
            <a:r>
              <a:rPr lang="it-IT" altLang="it-IT" sz="2600" dirty="0">
                <a:latin typeface="+mj-lt"/>
              </a:rPr>
              <a:t>), interazione attraverso reti</a:t>
            </a:r>
          </a:p>
          <a:p>
            <a:pPr lvl="4" eaLnBrk="1" hangingPunct="1">
              <a:defRPr/>
            </a:pPr>
            <a:endParaRPr lang="it-IT" altLang="it-IT" sz="2600" dirty="0">
              <a:latin typeface="+mj-lt"/>
            </a:endParaRPr>
          </a:p>
          <a:p>
            <a:pPr eaLnBrk="1" hangingPunct="1">
              <a:defRPr/>
            </a:pPr>
            <a:r>
              <a:rPr lang="it-IT" altLang="it-IT" sz="2600" dirty="0">
                <a:latin typeface="+mj-lt"/>
              </a:rPr>
              <a:t>Relazioni inter-organizzative</a:t>
            </a:r>
          </a:p>
          <a:p>
            <a:pPr lvl="4" eaLnBrk="1" hangingPunct="1">
              <a:defRPr/>
            </a:pPr>
            <a:endParaRPr lang="it-IT" altLang="it-IT" sz="2600" dirty="0">
              <a:latin typeface="+mj-lt"/>
            </a:endParaRPr>
          </a:p>
          <a:p>
            <a:pPr eaLnBrk="1" hangingPunct="1">
              <a:defRPr/>
            </a:pPr>
            <a:r>
              <a:rPr lang="it-IT" altLang="it-IT" sz="2600" dirty="0">
                <a:latin typeface="+mj-lt"/>
              </a:rPr>
              <a:t>Dinamica del compromesso e contrattazione più che di autorità tra attori politici e sociali (norma più che eccezione)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>
            <a:extLst>
              <a:ext uri="{FF2B5EF4-FFF2-40B4-BE49-F238E27FC236}">
                <a16:creationId xmlns:a16="http://schemas.microsoft.com/office/drawing/2014/main" id="{3D0B0EB5-C9B6-1642-6131-6118B5DD8D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Conclusioni (1)</a:t>
            </a: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83B56FDE-AB8A-C144-4594-210D88E1FD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altLang="it-IT" sz="2600" dirty="0">
                <a:latin typeface="+mj-lt"/>
              </a:rPr>
              <a:t>Implementazione come attività politica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altLang="it-IT" sz="2600" dirty="0">
                <a:latin typeface="+mj-lt"/>
              </a:rPr>
              <a:t>Autonomia rispetto alla decisione</a:t>
            </a:r>
          </a:p>
          <a:p>
            <a:pPr lvl="4" eaLnBrk="1" hangingPunct="1">
              <a:lnSpc>
                <a:spcPct val="90000"/>
              </a:lnSpc>
              <a:defRPr/>
            </a:pPr>
            <a:endParaRPr lang="it-IT" altLang="it-IT" sz="260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600" dirty="0">
                <a:latin typeface="+mj-lt"/>
              </a:rPr>
              <a:t>Distribuzione del potere da valutare nell’arco di tutto il ciclo di policy</a:t>
            </a:r>
          </a:p>
          <a:p>
            <a:pPr lvl="4" eaLnBrk="1" hangingPunct="1">
              <a:lnSpc>
                <a:spcPct val="90000"/>
              </a:lnSpc>
              <a:defRPr/>
            </a:pPr>
            <a:endParaRPr lang="it-IT" altLang="it-IT" sz="260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600" dirty="0">
                <a:latin typeface="+mj-lt"/>
              </a:rPr>
              <a:t>Critica all’approccio deterministico e logico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it-IT" altLang="it-IT" sz="2600" dirty="0">
                <a:latin typeface="+mj-lt"/>
              </a:rPr>
              <a:t>Ciclo di policy è un </a:t>
            </a:r>
            <a:r>
              <a:rPr lang="it-IT" altLang="it-IT" sz="2600" i="1" dirty="0">
                <a:latin typeface="+mj-lt"/>
              </a:rPr>
              <a:t>continuum</a:t>
            </a:r>
            <a:r>
              <a:rPr lang="it-IT" altLang="it-IT" sz="2600" dirty="0">
                <a:latin typeface="+mj-lt"/>
              </a:rPr>
              <a:t> (implementazione come riformulazione continua delle decisioni), implementazione come evoluzione delle politiche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FB9E7A91-9A7C-7467-ADC2-AEAC7F313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Conclusioni (2): soluzioni ai problemi implementativi</a:t>
            </a: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B29401E0-857D-6E84-5149-E411B85492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it-IT" altLang="it-IT" sz="3200" dirty="0">
                <a:latin typeface="+mj-lt"/>
              </a:rPr>
              <a:t>Programmi condizionati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it-IT" sz="320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3200" dirty="0">
                <a:latin typeface="+mj-lt"/>
              </a:rPr>
              <a:t>Programmi di scopo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it-IT" sz="320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3200" dirty="0">
                <a:latin typeface="+mj-lt"/>
              </a:rPr>
              <a:t>Network management (</a:t>
            </a:r>
            <a:r>
              <a:rPr lang="it-IT" altLang="it-IT" sz="3200" dirty="0" err="1">
                <a:latin typeface="+mj-lt"/>
              </a:rPr>
              <a:t>steering</a:t>
            </a:r>
            <a:r>
              <a:rPr lang="it-IT" altLang="it-IT" sz="3200" dirty="0">
                <a:latin typeface="+mj-lt"/>
              </a:rPr>
              <a:t> </a:t>
            </a:r>
            <a:r>
              <a:rPr lang="it-IT" altLang="it-IT" sz="3200" dirty="0" err="1">
                <a:latin typeface="+mj-lt"/>
              </a:rPr>
              <a:t>at</a:t>
            </a:r>
            <a:r>
              <a:rPr lang="it-IT" altLang="it-IT" sz="3200" dirty="0">
                <a:latin typeface="+mj-lt"/>
              </a:rPr>
              <a:t> the </a:t>
            </a:r>
            <a:r>
              <a:rPr lang="it-IT" altLang="it-IT" sz="3200" dirty="0" err="1">
                <a:latin typeface="+mj-lt"/>
              </a:rPr>
              <a:t>distance</a:t>
            </a:r>
            <a:r>
              <a:rPr lang="it-IT" altLang="it-IT" sz="3200" dirty="0">
                <a:latin typeface="+mj-lt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altLang="it-IT" sz="3200" dirty="0">
              <a:latin typeface="+mj-lt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it-IT" altLang="it-IT" sz="3200" dirty="0">
              <a:latin typeface="+mj-lt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it-IT" altLang="it-IT" sz="2600" dirty="0">
              <a:latin typeface="+mj-lt"/>
            </a:endParaRPr>
          </a:p>
          <a:p>
            <a:pPr marL="514350" indent="-5143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it-IT" altLang="it-IT" sz="2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25447693-1DB4-C248-7FB5-52191057A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Stadi del policy cycle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8CFAC68D-4F42-2862-743B-208562CBB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it-IT" altLang="it-IT"/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it-IT" altLang="it-IT" sz="3200">
                <a:latin typeface="Garamond" panose="02020404030301010803" pitchFamily="18" charset="0"/>
              </a:rPr>
              <a:t>Definizione dell’agenda                   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it-IT" altLang="it-IT" sz="3200">
                <a:latin typeface="Garamond" panose="02020404030301010803" pitchFamily="18" charset="0"/>
              </a:rPr>
              <a:t>Formulazione della politica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it-IT" altLang="it-IT" sz="3200">
                <a:latin typeface="Garamond" panose="02020404030301010803" pitchFamily="18" charset="0"/>
              </a:rPr>
              <a:t>Processo decisionale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it-IT" altLang="it-IT" sz="3200" b="1">
                <a:latin typeface="Garamond" panose="02020404030301010803" pitchFamily="18" charset="0"/>
              </a:rPr>
              <a:t>Attuazione delle politiche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/>
            </a:pPr>
            <a:r>
              <a:rPr lang="it-IT" altLang="it-IT" sz="3200">
                <a:latin typeface="Garamond" panose="02020404030301010803" pitchFamily="18" charset="0"/>
              </a:rPr>
              <a:t>Valutazione della politica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</a:pPr>
            <a:endParaRPr lang="it-IT" alt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C63F8877-8228-A3F6-7560-CB37FCBB3A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Implementazione delle politiche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0528ADC1-90A1-0DAF-1E0D-F743308718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>
                <a:latin typeface="Garamond" panose="02020404030301010803" pitchFamily="18" charset="0"/>
              </a:rPr>
              <a:t>&lt;&lt; azioni dirette al raggiungimento di obiettivi posti da precedenti decisioni di policy &gt;&gt;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it-IT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>
                <a:latin typeface="Garamond" panose="02020404030301010803" pitchFamily="18" charset="0"/>
              </a:rPr>
              <a:t>&lt;&lt; processi d’interazione tra la fissazione degli obiettivi di carattere generale e le azioni mirate a conseguirli &gt;&gt;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it-IT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>
                <a:latin typeface="Garamond" panose="02020404030301010803" pitchFamily="18" charset="0"/>
              </a:rPr>
              <a:t>&lt;&lt; fase della politica pubblica in cui si producono atti ed effetti imputabili ad uno schema normativo di intenzioni &gt;&gt;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it-IT" altLang="it-IT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>
                <a:latin typeface="Garamond" panose="02020404030301010803" pitchFamily="18" charset="0"/>
              </a:rPr>
              <a:t>&lt;&lt; processo con cui un programma viene attuato, messo in pratica 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E98205FC-1014-48D0-7C75-91FCD87C6E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Problemi dell’implementazione</a:t>
            </a:r>
          </a:p>
        </p:txBody>
      </p:sp>
      <p:pic>
        <p:nvPicPr>
          <p:cNvPr id="18434" name="Rectangle 3">
            <a:extLst>
              <a:ext uri="{FF2B5EF4-FFF2-40B4-BE49-F238E27FC236}">
                <a16:creationId xmlns:a16="http://schemas.microsoft.com/office/drawing/2014/main" id="{1B7CB85D-30AA-B3CD-B2D6-88AF68B43A4F}"/>
              </a:ext>
            </a:extLst>
          </p:cNvPr>
          <p:cNvPicPr>
            <a:picLocks noGrp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4000" y="1358900"/>
            <a:ext cx="8775700" cy="5080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F78F64DB-D35F-43DD-C107-918CED41D6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Problemi dell’implementazione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30669677-1FFD-B3F3-AF38-AF6B875A6D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533400" indent="-533400" eaLnBrk="1" hangingPunct="1">
              <a:buClr>
                <a:schemeClr val="tx2"/>
              </a:buClr>
              <a:buFont typeface="Wingdings" panose="05000000000000000000" pitchFamily="2" charset="2"/>
              <a:buAutoNum type="arabicPeriod" startAt="2"/>
              <a:defRPr/>
            </a:pPr>
            <a:r>
              <a:rPr lang="it-IT" altLang="it-IT" b="1" dirty="0">
                <a:latin typeface="+mj-lt"/>
              </a:rPr>
              <a:t>Contesto </a:t>
            </a:r>
          </a:p>
          <a:p>
            <a:pPr marL="914400" lvl="1" indent="-457200" eaLnBrk="1" hangingPunct="1">
              <a:defRPr/>
            </a:pPr>
            <a:r>
              <a:rPr lang="it-IT" altLang="it-IT" sz="2800">
                <a:latin typeface="+mj-lt"/>
              </a:rPr>
              <a:t>Sociale  (</a:t>
            </a:r>
            <a:r>
              <a:rPr lang="it-IT" altLang="it-IT" sz="2800" dirty="0">
                <a:latin typeface="+mj-lt"/>
              </a:rPr>
              <a:t>mutamenti influenzano l’interpretazione del problema e l’attuazione del programma)</a:t>
            </a:r>
          </a:p>
          <a:p>
            <a:pPr marL="914400" lvl="1" indent="-457200" eaLnBrk="1" hangingPunct="1">
              <a:defRPr/>
            </a:pPr>
            <a:r>
              <a:rPr lang="it-IT" altLang="it-IT" sz="2800" dirty="0">
                <a:latin typeface="+mj-lt"/>
              </a:rPr>
              <a:t>Economico (andamento del ciclo, +/- risorse)</a:t>
            </a:r>
          </a:p>
          <a:p>
            <a:pPr marL="914400" lvl="1" indent="-457200" eaLnBrk="1" hangingPunct="1">
              <a:defRPr/>
            </a:pPr>
            <a:r>
              <a:rPr lang="it-IT" altLang="it-IT" sz="2800" dirty="0">
                <a:latin typeface="+mj-lt"/>
              </a:rPr>
              <a:t>Tecnologico </a:t>
            </a:r>
          </a:p>
          <a:p>
            <a:pPr marL="914400" lvl="1" indent="-457200" eaLnBrk="1" hangingPunct="1">
              <a:defRPr/>
            </a:pPr>
            <a:r>
              <a:rPr lang="it-IT" altLang="it-IT" sz="2800" dirty="0">
                <a:latin typeface="+mj-lt"/>
              </a:rPr>
              <a:t>Politico (cambiamento del personale politico)</a:t>
            </a:r>
          </a:p>
          <a:p>
            <a:pPr marL="914400" lvl="1" indent="-457200" eaLnBrk="1" hangingPunct="1">
              <a:defRPr/>
            </a:pPr>
            <a:r>
              <a:rPr lang="it-IT" altLang="it-IT" sz="2800" dirty="0">
                <a:latin typeface="+mj-lt"/>
              </a:rPr>
              <a:t>Apparato amministrativo (frammentazione e conflitti)</a:t>
            </a:r>
          </a:p>
          <a:p>
            <a:pPr marL="914400" lvl="1" indent="-457200" eaLnBrk="1" hangingPunct="1">
              <a:buFont typeface="Wingdings" panose="05000000000000000000" pitchFamily="2" charset="2"/>
              <a:buNone/>
              <a:defRPr/>
            </a:pPr>
            <a:endParaRPr lang="it-IT" alt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61A44C01-A21A-1E46-B3FF-A63DC5BEFE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Problemi dell’implementazione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1FF01DAB-D5B1-6AB0-A90E-1A9A26D24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0538" y="1600200"/>
            <a:ext cx="8229600" cy="5029200"/>
          </a:xfrm>
        </p:spPr>
        <p:txBody>
          <a:bodyPr/>
          <a:lstStyle/>
          <a:p>
            <a:pPr marL="533400" indent="-533400" eaLnBrk="1" hangingPunct="1">
              <a:buClr>
                <a:schemeClr val="tx2"/>
              </a:buClr>
              <a:buFont typeface="Wingdings" panose="05000000000000000000" pitchFamily="2" charset="2"/>
              <a:buAutoNum type="arabicPeriod" startAt="3"/>
              <a:defRPr/>
            </a:pPr>
            <a:r>
              <a:rPr lang="it-IT" altLang="it-IT" sz="2400" b="1" dirty="0">
                <a:latin typeface="+mj-lt"/>
              </a:rPr>
              <a:t>Destinatari delle decisioni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p"/>
              <a:defRPr/>
            </a:pPr>
            <a:r>
              <a:rPr lang="it-IT" altLang="it-IT" dirty="0">
                <a:latin typeface="+mj-lt"/>
              </a:rPr>
              <a:t>Risorse economiche e politiche 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p"/>
              <a:defRPr/>
            </a:pPr>
            <a:r>
              <a:rPr lang="it-IT" altLang="it-IT" dirty="0">
                <a:latin typeface="+mj-lt"/>
              </a:rPr>
              <a:t>Supporto pubblico (ciclo di attenzione al tema)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p"/>
              <a:defRPr/>
            </a:pPr>
            <a:r>
              <a:rPr lang="it-IT" altLang="it-IT" dirty="0" err="1">
                <a:latin typeface="+mj-lt"/>
              </a:rPr>
              <a:t>Fixer</a:t>
            </a:r>
            <a:endParaRPr lang="it-IT" altLang="it-IT" dirty="0">
              <a:latin typeface="+mj-lt"/>
            </a:endParaRPr>
          </a:p>
          <a:p>
            <a:pPr marL="0" indent="0" eaLnBrk="1" hangingPunct="1">
              <a:buClr>
                <a:schemeClr val="tx2"/>
              </a:buClr>
              <a:buFont typeface="Wingdings" panose="05000000000000000000" pitchFamily="2" charset="2"/>
              <a:buNone/>
              <a:defRPr/>
            </a:pPr>
            <a:r>
              <a:rPr lang="it-IT" altLang="it-IT" sz="2400" dirty="0">
                <a:solidFill>
                  <a:srgbClr val="C00000"/>
                </a:solidFill>
                <a:latin typeface="+mj-lt"/>
              </a:rPr>
              <a:t>4.    </a:t>
            </a:r>
            <a:r>
              <a:rPr lang="it-IT" altLang="it-IT" sz="2400" b="1" dirty="0">
                <a:latin typeface="+mj-lt"/>
              </a:rPr>
              <a:t>Necessità per i policy </a:t>
            </a:r>
            <a:r>
              <a:rPr lang="it-IT" altLang="it-IT" sz="2400" b="1" dirty="0" err="1">
                <a:latin typeface="+mj-lt"/>
              </a:rPr>
              <a:t>makers</a:t>
            </a:r>
            <a:r>
              <a:rPr lang="it-IT" altLang="it-IT" sz="2400" b="1" dirty="0">
                <a:latin typeface="+mj-lt"/>
              </a:rPr>
              <a:t> di elaborare risposte appropriate (ex post o ex ante)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p"/>
              <a:defRPr/>
            </a:pPr>
            <a:r>
              <a:rPr lang="it-IT" altLang="it-IT" dirty="0">
                <a:latin typeface="+mj-lt"/>
              </a:rPr>
              <a:t>Definizione chiara degli obiettivi ed il loro ordine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p"/>
              <a:defRPr/>
            </a:pPr>
            <a:r>
              <a:rPr lang="it-IT" altLang="it-IT" dirty="0">
                <a:latin typeface="+mj-lt"/>
              </a:rPr>
              <a:t>Teoria causale (fini e mezzi)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p"/>
              <a:defRPr/>
            </a:pPr>
            <a:r>
              <a:rPr lang="it-IT" altLang="it-IT" dirty="0">
                <a:latin typeface="+mj-lt"/>
              </a:rPr>
              <a:t>Allocare fondi sufficienti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p"/>
              <a:defRPr/>
            </a:pPr>
            <a:r>
              <a:rPr lang="it-IT" altLang="it-IT" dirty="0">
                <a:latin typeface="+mj-lt"/>
              </a:rPr>
              <a:t>Procedure di attuazione</a:t>
            </a:r>
          </a:p>
          <a:p>
            <a:pPr marL="914400" lvl="1" indent="-457200" eaLnBrk="1" hangingPunct="1">
              <a:buFont typeface="Wingdings" panose="05000000000000000000" pitchFamily="2" charset="2"/>
              <a:buChar char="p"/>
              <a:defRPr/>
            </a:pPr>
            <a:r>
              <a:rPr lang="it-IT" altLang="it-IT" dirty="0">
                <a:latin typeface="+mj-lt"/>
              </a:rPr>
              <a:t>Attori preposti all’attuazione (expertise)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5E8C0A55-0190-F3BF-95CC-96CFB0671C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Implementazione delle politiche 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850FC11E-A3E5-12B3-3943-1B8E79D98C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it-IT" altLang="it-IT" dirty="0">
                <a:latin typeface="+mj-lt"/>
              </a:rPr>
              <a:t>Origine: anni 70, USA, analisi sull’attuazione delle politiche sociali federali a livello locale (disoccupazione, Great society)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altLang="it-IT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dirty="0">
                <a:latin typeface="+mj-lt"/>
              </a:rPr>
              <a:t>Comportamentismo e </a:t>
            </a:r>
            <a:r>
              <a:rPr lang="it-IT" altLang="it-IT" dirty="0" err="1">
                <a:latin typeface="+mj-lt"/>
              </a:rPr>
              <a:t>rational</a:t>
            </a:r>
            <a:r>
              <a:rPr lang="it-IT" altLang="it-IT" dirty="0">
                <a:latin typeface="+mj-lt"/>
              </a:rPr>
              <a:t> </a:t>
            </a:r>
            <a:r>
              <a:rPr lang="it-IT" altLang="it-IT" dirty="0" err="1">
                <a:latin typeface="+mj-lt"/>
              </a:rPr>
              <a:t>analysis</a:t>
            </a:r>
            <a:endParaRPr lang="it-IT" altLang="it-IT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altLang="it-IT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dirty="0" err="1">
                <a:latin typeface="+mj-lt"/>
              </a:rPr>
              <a:t>Pressman</a:t>
            </a:r>
            <a:r>
              <a:rPr lang="it-IT" altLang="it-IT" dirty="0">
                <a:latin typeface="+mj-lt"/>
              </a:rPr>
              <a:t> e </a:t>
            </a:r>
            <a:r>
              <a:rPr lang="it-IT" altLang="it-IT" dirty="0" err="1">
                <a:latin typeface="+mj-lt"/>
              </a:rPr>
              <a:t>Wildawsky</a:t>
            </a:r>
            <a:r>
              <a:rPr lang="it-IT" altLang="it-IT" dirty="0">
                <a:latin typeface="+mj-lt"/>
              </a:rPr>
              <a:t> e </a:t>
            </a:r>
            <a:r>
              <a:rPr lang="it-IT" altLang="it-IT" dirty="0" err="1">
                <a:latin typeface="+mj-lt"/>
              </a:rPr>
              <a:t>implementation</a:t>
            </a:r>
            <a:r>
              <a:rPr lang="it-IT" altLang="it-IT" dirty="0">
                <a:latin typeface="+mj-lt"/>
              </a:rPr>
              <a:t> deficit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altLang="it-IT" sz="2400" dirty="0"/>
          </a:p>
          <a:p>
            <a:pPr eaLnBrk="1" hangingPunct="1">
              <a:lnSpc>
                <a:spcPct val="80000"/>
              </a:lnSpc>
              <a:defRPr/>
            </a:pPr>
            <a:endParaRPr lang="it-IT" alt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7260AA0D-3EFD-5B88-C5B5-E9806F6814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/>
              <a:t>Approcci allo studio dell’implementazione</a:t>
            </a:r>
          </a:p>
        </p:txBody>
      </p:sp>
      <p:sp>
        <p:nvSpPr>
          <p:cNvPr id="25602" name="Rectangle 3">
            <a:extLst>
              <a:ext uri="{FF2B5EF4-FFF2-40B4-BE49-F238E27FC236}">
                <a16:creationId xmlns:a16="http://schemas.microsoft.com/office/drawing/2014/main" id="{ABCA7350-0F8B-071B-5C2F-5E1218D87C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77200" cy="4530725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3200" dirty="0">
                <a:latin typeface="+mj-lt"/>
              </a:rPr>
              <a:t>Approcci top-down</a:t>
            </a:r>
          </a:p>
          <a:p>
            <a:pPr eaLnBrk="1" hangingPunct="1">
              <a:defRPr/>
            </a:pPr>
            <a:endParaRPr lang="it-IT" altLang="it-IT" sz="3200" dirty="0">
              <a:latin typeface="+mj-lt"/>
            </a:endParaRPr>
          </a:p>
          <a:p>
            <a:pPr eaLnBrk="1" hangingPunct="1">
              <a:defRPr/>
            </a:pPr>
            <a:r>
              <a:rPr lang="it-IT" altLang="it-IT" sz="3200" dirty="0">
                <a:latin typeface="+mj-lt"/>
              </a:rPr>
              <a:t>Approcci bottom-up</a:t>
            </a:r>
          </a:p>
          <a:p>
            <a:pPr eaLnBrk="1" hangingPunct="1">
              <a:defRPr/>
            </a:pPr>
            <a:endParaRPr lang="it-IT" altLang="it-IT" sz="3200" dirty="0">
              <a:latin typeface="+mj-lt"/>
            </a:endParaRPr>
          </a:p>
          <a:p>
            <a:pPr marL="0" indent="0" eaLnBrk="1" hangingPunct="1">
              <a:buNone/>
              <a:defRPr/>
            </a:pPr>
            <a:endParaRPr lang="it-IT" altLang="it-IT" sz="3200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B0029EB0-6AD5-C52B-94D3-1A30BD116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1) Approcci top-down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B00C41C9-FA0B-0807-8478-AF249B6B3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533400" indent="-533400" algn="just" eaLnBrk="1" hangingPunct="1"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it-IT" altLang="it-IT" sz="2400" dirty="0">
                <a:latin typeface="+mj-lt"/>
              </a:rPr>
              <a:t>Approccio di implementazione basata sul parametro degli obiettivi (catena di comando)</a:t>
            </a:r>
          </a:p>
          <a:p>
            <a:pPr marL="533400" indent="-533400" algn="just" eaLnBrk="1" hangingPunct="1"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it-IT" altLang="it-IT" sz="2400" dirty="0">
                <a:latin typeface="+mj-lt"/>
              </a:rPr>
              <a:t>Analisi centrata sulla comparazione tra obiettivi e risultati e sulla congruenza tra modalità attuative previste e quelle concretamente poste in essere </a:t>
            </a:r>
          </a:p>
          <a:p>
            <a:pPr marL="533400" indent="-533400" algn="just" eaLnBrk="1" hangingPunct="1"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it-IT" altLang="it-IT" sz="2400" dirty="0">
                <a:latin typeface="+mj-lt"/>
              </a:rPr>
              <a:t>Adeguata implementazione quando vi è capacità di controllo da parte del decisore politico sui processi politici, organizzativi e tecnologici rilevanti per la policy</a:t>
            </a:r>
          </a:p>
          <a:p>
            <a:pPr marL="533400" indent="-533400" algn="just" eaLnBrk="1" hangingPunct="1">
              <a:spcBef>
                <a:spcPts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it-IT" altLang="it-IT" sz="2400" dirty="0">
                <a:latin typeface="+mj-lt"/>
              </a:rPr>
              <a:t>Obiettivo dell’analisi è  verificare lo scarto tra obbiettivi e risultati (</a:t>
            </a:r>
            <a:r>
              <a:rPr lang="it-IT" altLang="it-IT" sz="2400" i="1" dirty="0">
                <a:latin typeface="+mj-lt"/>
              </a:rPr>
              <a:t>implementation deficit</a:t>
            </a:r>
            <a:r>
              <a:rPr lang="it-IT" altLang="it-IT" sz="2400" dirty="0">
                <a:latin typeface="+mj-lt"/>
              </a:rPr>
              <a:t>) e darne spiegazione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ivello">
  <a:themeElements>
    <a:clrScheme name="Livello 9">
      <a:dk1>
        <a:srgbClr val="000000"/>
      </a:dk1>
      <a:lt1>
        <a:srgbClr val="FFFFFF"/>
      </a:lt1>
      <a:dk2>
        <a:srgbClr val="CC0000"/>
      </a:dk2>
      <a:lt2>
        <a:srgbClr val="FFCC00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666699"/>
      </a:hlink>
      <a:folHlink>
        <a:srgbClr val="999966"/>
      </a:folHlink>
    </a:clrScheme>
    <a:fontScheme name="Livello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vello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vello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vello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vello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vello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vello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vello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vello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vello 9">
        <a:dk1>
          <a:srgbClr val="000000"/>
        </a:dk1>
        <a:lt1>
          <a:srgbClr val="FFFFFF"/>
        </a:lt1>
        <a:dk2>
          <a:srgbClr val="CC0000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1663</TotalTime>
  <Words>696</Words>
  <Application>Microsoft Office PowerPoint</Application>
  <PresentationFormat>Presentazione su schermo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Arial</vt:lpstr>
      <vt:lpstr>Garamond</vt:lpstr>
      <vt:lpstr>Times New Roman</vt:lpstr>
      <vt:lpstr>Verdana</vt:lpstr>
      <vt:lpstr>Wingdings</vt:lpstr>
      <vt:lpstr>Livello</vt:lpstr>
      <vt:lpstr>Attuazione delle politiche</vt:lpstr>
      <vt:lpstr>Stadi del policy cycle</vt:lpstr>
      <vt:lpstr>Implementazione delle politiche</vt:lpstr>
      <vt:lpstr>Problemi dell’implementazione</vt:lpstr>
      <vt:lpstr>Problemi dell’implementazione</vt:lpstr>
      <vt:lpstr>Problemi dell’implementazione</vt:lpstr>
      <vt:lpstr>Implementazione delle politiche </vt:lpstr>
      <vt:lpstr>Approcci allo studio dell’implementazione</vt:lpstr>
      <vt:lpstr>1) Approcci top-down</vt:lpstr>
      <vt:lpstr>Critiche all’approccio top-down</vt:lpstr>
      <vt:lpstr>2) Approcci bottom-up</vt:lpstr>
      <vt:lpstr>Approccio bottom-up</vt:lpstr>
      <vt:lpstr>Sintesi tra top-down e bottom-up</vt:lpstr>
      <vt:lpstr>Principali vantaggi dello studio dell’implementazione</vt:lpstr>
      <vt:lpstr>Conclusioni (1)</vt:lpstr>
      <vt:lpstr>Conclusioni (2): soluzioni ai problemi implementativi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Giliberto Capano</cp:lastModifiedBy>
  <cp:revision>56</cp:revision>
  <cp:lastPrinted>1601-01-01T00:00:00Z</cp:lastPrinted>
  <dcterms:created xsi:type="dcterms:W3CDTF">1601-01-01T00:00:00Z</dcterms:created>
  <dcterms:modified xsi:type="dcterms:W3CDTF">2022-11-14T15:32:45Z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