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328" r:id="rId5"/>
    <p:sldId id="294" r:id="rId6"/>
    <p:sldId id="326" r:id="rId7"/>
    <p:sldId id="325" r:id="rId8"/>
    <p:sldId id="329" r:id="rId9"/>
    <p:sldId id="265" r:id="rId10"/>
    <p:sldId id="302" r:id="rId11"/>
    <p:sldId id="304" r:id="rId12"/>
    <p:sldId id="330" r:id="rId13"/>
    <p:sldId id="305" r:id="rId14"/>
    <p:sldId id="331" r:id="rId15"/>
    <p:sldId id="332" r:id="rId16"/>
    <p:sldId id="333" r:id="rId17"/>
    <p:sldId id="334" r:id="rId18"/>
    <p:sldId id="335" r:id="rId19"/>
    <p:sldId id="338" r:id="rId20"/>
    <p:sldId id="336" r:id="rId21"/>
    <p:sldId id="337" r:id="rId22"/>
    <p:sldId id="356" r:id="rId23"/>
    <p:sldId id="339" r:id="rId24"/>
    <p:sldId id="340" r:id="rId25"/>
    <p:sldId id="341" r:id="rId26"/>
    <p:sldId id="343" r:id="rId27"/>
    <p:sldId id="342" r:id="rId28"/>
    <p:sldId id="351" r:id="rId29"/>
    <p:sldId id="344" r:id="rId30"/>
    <p:sldId id="352" r:id="rId31"/>
    <p:sldId id="358" r:id="rId32"/>
    <p:sldId id="357" r:id="rId33"/>
    <p:sldId id="359" r:id="rId34"/>
    <p:sldId id="353" r:id="rId35"/>
    <p:sldId id="354" r:id="rId36"/>
    <p:sldId id="345" r:id="rId37"/>
    <p:sldId id="355"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1" autoAdjust="0"/>
    <p:restoredTop sz="94626" autoAdjust="0"/>
  </p:normalViewPr>
  <p:slideViewPr>
    <p:cSldViewPr showGuides="1">
      <p:cViewPr varScale="1">
        <p:scale>
          <a:sx n="108" d="100"/>
          <a:sy n="108" d="100"/>
        </p:scale>
        <p:origin x="1296"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3200">
                <a:latin typeface="Garamond" panose="02020404030301010803" pitchFamily="18" charset="0"/>
              </a:rPr>
              <a:t>Lezione 14</a:t>
            </a:r>
            <a:endParaRPr lang="it-IT" sz="3200" dirty="0">
              <a:latin typeface="Garamond" panose="02020404030301010803" pitchFamily="18" charset="0"/>
            </a:endParaRPr>
          </a:p>
          <a:p>
            <a:endParaRPr lang="it-IT" sz="4400" i="1" dirty="0">
              <a:solidFill>
                <a:srgbClr val="FFFF00"/>
              </a:solidFill>
              <a:latin typeface="Garamond" panose="02020404030301010803" pitchFamily="18" charset="0"/>
            </a:endParaRPr>
          </a:p>
        </p:txBody>
      </p:sp>
      <p:sp>
        <p:nvSpPr>
          <p:cNvPr id="3" name="CasellaDiTesto 2">
            <a:extLst>
              <a:ext uri="{FF2B5EF4-FFF2-40B4-BE49-F238E27FC236}">
                <a16:creationId xmlns:a16="http://schemas.microsoft.com/office/drawing/2014/main" id="{20B7D486-F91A-114A-BDDE-E1CAADEF6509}"/>
              </a:ext>
            </a:extLst>
          </p:cNvPr>
          <p:cNvSpPr txBox="1"/>
          <p:nvPr/>
        </p:nvSpPr>
        <p:spPr>
          <a:xfrm rot="10800000" flipV="1">
            <a:off x="3851920" y="2635508"/>
            <a:ext cx="4968551" cy="2554545"/>
          </a:xfrm>
          <a:prstGeom prst="rect">
            <a:avLst/>
          </a:prstGeom>
          <a:noFill/>
        </p:spPr>
        <p:txBody>
          <a:bodyPr wrap="square" rtlCol="0">
            <a:spAutoFit/>
          </a:bodyPr>
          <a:lstStyle/>
          <a:p>
            <a:pPr marL="571500" indent="-571500">
              <a:buFont typeface="Arial" panose="020B0604020202020204" pitchFamily="34" charset="0"/>
              <a:buChar char="•"/>
            </a:pPr>
            <a:r>
              <a:rPr lang="en-GB" sz="4000" dirty="0" err="1">
                <a:solidFill>
                  <a:srgbClr val="FFFF00"/>
                </a:solidFill>
                <a:latin typeface="Garamond" panose="02020404030301010803" pitchFamily="18" charset="0"/>
              </a:rPr>
              <a:t>Politiche</a:t>
            </a:r>
            <a:r>
              <a:rPr lang="en-GB" sz="4000" dirty="0">
                <a:solidFill>
                  <a:srgbClr val="FFFF00"/>
                </a:solidFill>
                <a:latin typeface="Garamond" panose="02020404030301010803" pitchFamily="18" charset="0"/>
              </a:rPr>
              <a:t> </a:t>
            </a:r>
            <a:r>
              <a:rPr lang="en-GB" sz="4000" dirty="0" err="1">
                <a:solidFill>
                  <a:srgbClr val="FFFF00"/>
                </a:solidFill>
                <a:latin typeface="Garamond" panose="02020404030301010803" pitchFamily="18" charset="0"/>
              </a:rPr>
              <a:t>della</a:t>
            </a:r>
            <a:r>
              <a:rPr lang="en-GB" sz="4000" dirty="0">
                <a:solidFill>
                  <a:srgbClr val="FFFF00"/>
                </a:solidFill>
                <a:latin typeface="Garamond" panose="02020404030301010803" pitchFamily="18" charset="0"/>
              </a:rPr>
              <a:t> </a:t>
            </a:r>
            <a:r>
              <a:rPr lang="en-GB" sz="4000" dirty="0" err="1">
                <a:solidFill>
                  <a:srgbClr val="FFFF00"/>
                </a:solidFill>
                <a:latin typeface="Garamond" panose="02020404030301010803" pitchFamily="18" charset="0"/>
              </a:rPr>
              <a:t>Sanità</a:t>
            </a:r>
            <a:endParaRPr lang="en-GB" sz="4000" dirty="0">
              <a:solidFill>
                <a:srgbClr val="FFFF00"/>
              </a:solidFill>
              <a:latin typeface="Garamond" panose="02020404030301010803" pitchFamily="18" charset="0"/>
            </a:endParaRPr>
          </a:p>
          <a:p>
            <a:pPr marL="571500" indent="-571500">
              <a:buFont typeface="Arial" panose="020B0604020202020204" pitchFamily="34" charset="0"/>
              <a:buChar char="•"/>
            </a:pPr>
            <a:endParaRPr lang="en-GB" sz="4000" dirty="0">
              <a:solidFill>
                <a:srgbClr val="FFFF00"/>
              </a:solidFill>
              <a:latin typeface="Garamond" panose="02020404030301010803" pitchFamily="18" charset="0"/>
            </a:endParaRPr>
          </a:p>
          <a:p>
            <a:pPr marL="571500" indent="-571500">
              <a:buFont typeface="Arial" panose="020B0604020202020204" pitchFamily="34" charset="0"/>
              <a:buChar char="•"/>
            </a:pPr>
            <a:r>
              <a:rPr lang="en-GB" sz="4000" dirty="0" err="1">
                <a:solidFill>
                  <a:srgbClr val="FFFF00"/>
                </a:solidFill>
                <a:latin typeface="Garamond" panose="02020404030301010803" pitchFamily="18" charset="0"/>
              </a:rPr>
              <a:t>Politiche</a:t>
            </a:r>
            <a:r>
              <a:rPr lang="en-GB" sz="4000" dirty="0">
                <a:solidFill>
                  <a:srgbClr val="FFFF00"/>
                </a:solidFill>
                <a:latin typeface="Garamond" panose="02020404030301010803" pitchFamily="18" charset="0"/>
              </a:rPr>
              <a:t> </a:t>
            </a:r>
            <a:r>
              <a:rPr lang="en-GB" sz="4000" dirty="0" err="1">
                <a:solidFill>
                  <a:srgbClr val="FFFF00"/>
                </a:solidFill>
                <a:latin typeface="Garamond" panose="02020404030301010803" pitchFamily="18" charset="0"/>
              </a:rPr>
              <a:t>Migratorie</a:t>
            </a:r>
            <a:endParaRPr lang="en-GB" sz="4000" dirty="0">
              <a:solidFill>
                <a:srgbClr val="FFFF00"/>
              </a:solidFill>
              <a:latin typeface="Garamond" panose="02020404030301010803" pitchFamily="18" charset="0"/>
            </a:endParaRPr>
          </a:p>
          <a:p>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74B1538-630B-DC42-8E26-4EA2602567EF}"/>
              </a:ext>
            </a:extLst>
          </p:cNvPr>
          <p:cNvSpPr>
            <a:spLocks noGrp="1"/>
          </p:cNvSpPr>
          <p:nvPr>
            <p:ph type="body" sz="quarter" idx="10"/>
          </p:nvPr>
        </p:nvSpPr>
        <p:spPr>
          <a:xfrm>
            <a:off x="359569" y="116632"/>
            <a:ext cx="8424862" cy="648071"/>
          </a:xfrm>
        </p:spPr>
        <p:txBody>
          <a:bodyPr/>
          <a:lstStyle/>
          <a:p>
            <a:pPr algn="ctr"/>
            <a:r>
              <a:rPr lang="it-IT" sz="2800" dirty="0">
                <a:solidFill>
                  <a:srgbClr val="C00000"/>
                </a:solidFill>
                <a:latin typeface="Garamond" panose="02020404030301010803" pitchFamily="18" charset="0"/>
              </a:rPr>
              <a:t> Gli attori e le regole del gioco. Il livello </a:t>
            </a:r>
            <a:r>
              <a:rPr lang="it-IT" sz="2800" i="1" dirty="0">
                <a:solidFill>
                  <a:srgbClr val="C00000"/>
                </a:solidFill>
                <a:latin typeface="Garamond" panose="02020404030301010803" pitchFamily="18" charset="0"/>
              </a:rPr>
              <a:t>REGIONALE </a:t>
            </a:r>
          </a:p>
        </p:txBody>
      </p:sp>
      <p:sp>
        <p:nvSpPr>
          <p:cNvPr id="3" name="Segnaposto testo 2">
            <a:extLst>
              <a:ext uri="{FF2B5EF4-FFF2-40B4-BE49-F238E27FC236}">
                <a16:creationId xmlns:a16="http://schemas.microsoft.com/office/drawing/2014/main" id="{769D4156-9645-864B-93EE-730E3374360A}"/>
              </a:ext>
            </a:extLst>
          </p:cNvPr>
          <p:cNvSpPr>
            <a:spLocks noGrp="1"/>
          </p:cNvSpPr>
          <p:nvPr>
            <p:ph type="body" sz="quarter" idx="11"/>
          </p:nvPr>
        </p:nvSpPr>
        <p:spPr>
          <a:xfrm>
            <a:off x="0" y="764703"/>
            <a:ext cx="9144000" cy="5256586"/>
          </a:xfrm>
        </p:spPr>
        <p:txBody>
          <a:bodyPr/>
          <a:lstStyle/>
          <a:p>
            <a:pPr marL="342900" indent="-342900" algn="just">
              <a:spcBef>
                <a:spcPts val="0"/>
              </a:spcBef>
              <a:buFont typeface="Arial" panose="020B0604020202020204" pitchFamily="34" charset="0"/>
              <a:buChar char="•"/>
            </a:pPr>
            <a:r>
              <a:rPr lang="it-IT" sz="2400" dirty="0">
                <a:latin typeface="Garamond" panose="02020404030301010803" pitchFamily="18" charset="0"/>
              </a:rPr>
              <a:t>La Costituzione colloca la tutela della salute tra le materie di legislazione «concorrente» tra Stato e regioni. </a:t>
            </a:r>
          </a:p>
          <a:p>
            <a:pPr marL="342900" indent="-342900" algn="just">
              <a:spcBef>
                <a:spcPts val="0"/>
              </a:spcBef>
              <a:buFont typeface="Arial" panose="020B0604020202020204" pitchFamily="34" charset="0"/>
              <a:buChar char="•"/>
            </a:pPr>
            <a:r>
              <a:rPr lang="it-IT" sz="2400" dirty="0">
                <a:latin typeface="Garamond" panose="02020404030301010803" pitchFamily="18" charset="0"/>
              </a:rPr>
              <a:t>Il governo nazionale deve limitarsi a determinare i princìpi di carattere generale, mentre alle regioni e alle province autonome viene riconosciuta ampia discrezionalità nel programmare e organizzare l’assistenza sanitaria sul proprio territorio.</a:t>
            </a:r>
            <a:r>
              <a:rPr lang="it-IT" sz="2400" b="1" dirty="0">
                <a:latin typeface="Garamond" panose="02020404030301010803" pitchFamily="18" charset="0"/>
              </a:rPr>
              <a:t> </a:t>
            </a:r>
          </a:p>
          <a:p>
            <a:pPr marL="342900" indent="-342900" algn="just">
              <a:spcBef>
                <a:spcPts val="0"/>
              </a:spcBef>
              <a:buFont typeface="Arial" panose="020B0604020202020204" pitchFamily="34" charset="0"/>
              <a:buChar char="•"/>
            </a:pPr>
            <a:r>
              <a:rPr lang="it-IT" sz="2400" dirty="0">
                <a:highlight>
                  <a:srgbClr val="FFFF00"/>
                </a:highlight>
                <a:latin typeface="Garamond" panose="02020404030301010803" pitchFamily="18" charset="0"/>
              </a:rPr>
              <a:t>Tale discrezionalità si traduce nella possibilità da parte delle amministrazioni regionali di </a:t>
            </a:r>
            <a:r>
              <a:rPr lang="it-IT" sz="2400" i="1" dirty="0">
                <a:highlight>
                  <a:srgbClr val="FFFF00"/>
                </a:highlight>
                <a:latin typeface="Garamond" panose="02020404030301010803" pitchFamily="18" charset="0"/>
              </a:rPr>
              <a:t>configurare il proprio servizio sanitario nel modo che ritengono più opportuno, adottando modelli organizzativi anche molto diversi tra loro </a:t>
            </a:r>
          </a:p>
          <a:p>
            <a:pPr marL="342900" indent="-342900" algn="just">
              <a:spcBef>
                <a:spcPts val="0"/>
              </a:spcBef>
              <a:buFont typeface="Arial" panose="020B0604020202020204" pitchFamily="34" charset="0"/>
              <a:buChar char="•"/>
            </a:pPr>
            <a:r>
              <a:rPr lang="it-IT" sz="2400" dirty="0">
                <a:latin typeface="Garamond" panose="02020404030301010803" pitchFamily="18" charset="0"/>
              </a:rPr>
              <a:t>Spetta al singolo governo regionale stabilire i criteri di accreditamento e di remunerazione dei fornitori, sia pubblici che privati, e come suddividere le risorse tra i diversi ambiti assistenziali (cure primarie, cure ospedaliere, prevenzione, ecc.). </a:t>
            </a:r>
          </a:p>
          <a:p>
            <a:endParaRPr lang="en-GB" dirty="0"/>
          </a:p>
        </p:txBody>
      </p:sp>
    </p:spTree>
    <p:extLst>
      <p:ext uri="{BB962C8B-B14F-4D97-AF65-F5344CB8AC3E}">
        <p14:creationId xmlns:p14="http://schemas.microsoft.com/office/powerpoint/2010/main" val="48322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rPr>
              <a:t> Gli attori e le regole del gioco. Il livello </a:t>
            </a:r>
            <a:r>
              <a:rPr lang="it-IT" sz="3200" i="1" dirty="0">
                <a:solidFill>
                  <a:srgbClr val="C00000"/>
                </a:solidFill>
                <a:latin typeface="Garamond" panose="02020404030301010803" pitchFamily="18" charset="0"/>
              </a:rPr>
              <a:t>Locale</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548680"/>
            <a:ext cx="8892480" cy="5976664"/>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A </a:t>
            </a:r>
            <a:r>
              <a:rPr lang="it-IT" sz="2200" i="1" dirty="0">
                <a:latin typeface="Garamond" panose="02020404030301010803" pitchFamily="18" charset="0"/>
              </a:rPr>
              <a:t>livello locale</a:t>
            </a:r>
            <a:r>
              <a:rPr lang="it-IT" sz="2200" dirty="0">
                <a:latin typeface="Garamond" panose="02020404030301010803" pitchFamily="18" charset="0"/>
              </a:rPr>
              <a:t> operano le aziende sanitarie, che si dividono (tranne che in Lombardia) in due categorie: quelle territoriali (aziende sanitarie locali, Asl) e quelle ospedaliere (</a:t>
            </a:r>
            <a:r>
              <a:rPr lang="it-IT" sz="2200" dirty="0" err="1">
                <a:latin typeface="Garamond" panose="02020404030301010803" pitchFamily="18" charset="0"/>
              </a:rPr>
              <a:t>Ao</a:t>
            </a:r>
            <a:r>
              <a:rPr lang="it-IT" sz="2200" dirty="0">
                <a:latin typeface="Garamond" panose="02020404030301010803" pitchFamily="18" charset="0"/>
              </a:rPr>
              <a:t>). </a:t>
            </a:r>
          </a:p>
          <a:p>
            <a:pPr marL="285750" indent="-285750" algn="just">
              <a:buFont typeface="Arial" panose="020B0604020202020204" pitchFamily="34" charset="0"/>
              <a:buChar char="•"/>
            </a:pPr>
            <a:r>
              <a:rPr lang="it-IT" sz="2200" dirty="0">
                <a:latin typeface="Garamond" panose="02020404030301010803" pitchFamily="18" charset="0"/>
              </a:rPr>
              <a:t>Le aziende territoriali hanno il compito di garantire ai propri assistiti tutti i servizi inclusi nei livelli essenziali di assistenza</a:t>
            </a:r>
            <a:r>
              <a:rPr lang="it-IT" sz="2200" i="1" dirty="0">
                <a:latin typeface="Garamond" panose="02020404030301010803" pitchFamily="18" charset="0"/>
              </a:rPr>
              <a:t> (anche con esternalizzazione)</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Ogni regione può determinare, a propria discrezione, quante Asl istituire nel proprio territorio, e la relativa ampiezza.</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 </a:t>
            </a:r>
            <a:r>
              <a:rPr lang="it-IT" sz="2200" dirty="0">
                <a:latin typeface="Garamond" panose="02020404030301010803" pitchFamily="18" charset="0"/>
              </a:rPr>
              <a:t>Le aziende ospedaliere (</a:t>
            </a:r>
            <a:r>
              <a:rPr lang="it-IT" sz="2200" dirty="0" err="1">
                <a:latin typeface="Garamond" panose="02020404030301010803" pitchFamily="18" charset="0"/>
              </a:rPr>
              <a:t>Ao</a:t>
            </a:r>
            <a:r>
              <a:rPr lang="it-IT" sz="2200" dirty="0">
                <a:latin typeface="Garamond" panose="02020404030301010803" pitchFamily="18" charset="0"/>
              </a:rPr>
              <a:t>) svolgono invece esclusivamente funzioni di produzione, avendo il primario compito di erogare cure specialistiche. </a:t>
            </a:r>
          </a:p>
          <a:p>
            <a:pPr marL="285750" indent="-285750" algn="just">
              <a:buFont typeface="Arial" panose="020B0604020202020204" pitchFamily="34" charset="0"/>
              <a:buChar char="•"/>
            </a:pPr>
            <a:r>
              <a:rPr lang="it-IT" sz="2200" dirty="0">
                <a:latin typeface="Garamond" panose="02020404030301010803" pitchFamily="18" charset="0"/>
              </a:rPr>
              <a:t>Gli ospedali pubblici che non costituiscono azienda autonoma rimangono stabilimenti produttivi all’interno delle rispettive Asl: essi godono di un’autonomia limitata rispetto alle aziende ospedaliere</a:t>
            </a:r>
            <a:r>
              <a:rPr lang="it-IT" sz="2200" cap="all" dirty="0">
                <a:latin typeface="Garamond" panose="02020404030301010803" pitchFamily="18" charset="0"/>
              </a:rPr>
              <a:t>.</a:t>
            </a:r>
            <a:r>
              <a:rPr lang="it-IT" sz="2200" dirty="0">
                <a:latin typeface="Garamond" panose="02020404030301010803" pitchFamily="18" charset="0"/>
              </a:rPr>
              <a:t> </a:t>
            </a:r>
          </a:p>
          <a:p>
            <a:pPr marL="285750" indent="-285750" algn="just">
              <a:buFont typeface="Arial" panose="020B0604020202020204" pitchFamily="34" charset="0"/>
              <a:buChar char="•"/>
            </a:pPr>
            <a:r>
              <a:rPr lang="it-IT" sz="2200" dirty="0">
                <a:latin typeface="Garamond" panose="02020404030301010803" pitchFamily="18" charset="0"/>
              </a:rPr>
              <a:t>In Lombardia, in attuazione della legge regionale n. 23 del 2015, non esistono più le Asl e le aziende ospedaliere. Al loro posto, sono state costituite 27 Aziende socio-sanitarie territoriali (ASST) e 8 Agenzie di tutela della salute (ATS). </a:t>
            </a:r>
          </a:p>
          <a:p>
            <a:pPr>
              <a:lnSpc>
                <a:spcPct val="80000"/>
              </a:lnSpc>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148986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9145016" cy="548680"/>
          </a:xfrm>
        </p:spPr>
        <p:txBody>
          <a:bodyPr/>
          <a:lstStyle/>
          <a:p>
            <a:pPr algn="ctr"/>
            <a:r>
              <a:rPr lang="it-IT" sz="3000" i="1" dirty="0">
                <a:latin typeface="Garamond" panose="02020404030301010803" pitchFamily="18" charset="0"/>
              </a:rPr>
              <a:t> I livelli essenziali di assistenza (LEA)</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600" i="1" dirty="0">
                <a:highlight>
                  <a:srgbClr val="FFFF00"/>
                </a:highlight>
                <a:latin typeface="Garamond" panose="02020404030301010803" pitchFamily="18" charset="0"/>
              </a:rPr>
              <a:t>«pacchetto» di servizi che il SSN s’impegna a garantire a tutti i residenti in forma gratuita o tutt’al più previo pagamento di una quota di partecipazione alla spesa </a:t>
            </a:r>
            <a:r>
              <a:rPr lang="it-IT" sz="2600" i="1" dirty="0">
                <a:latin typeface="Garamond" panose="02020404030301010803" pitchFamily="18" charset="0"/>
              </a:rPr>
              <a:t>(</a:t>
            </a:r>
            <a:r>
              <a:rPr lang="it-IT" sz="2600" dirty="0">
                <a:latin typeface="Garamond" panose="02020404030301010803" pitchFamily="18" charset="0"/>
              </a:rPr>
              <a:t>ticket). </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La definizione della lista dei LEA costituisce uno snodo cruciale nei rapporti tra governo centrale e regioni, in quanto proprio dalla determinazione dei livelli essenziali dovrebbe discendere l’ammontare</a:t>
            </a:r>
            <a:r>
              <a:rPr lang="it-IT" sz="2600" i="1" dirty="0">
                <a:latin typeface="Garamond" panose="02020404030301010803" pitchFamily="18" charset="0"/>
              </a:rPr>
              <a:t> </a:t>
            </a:r>
            <a:r>
              <a:rPr lang="it-IT" sz="2600" dirty="0">
                <a:latin typeface="Garamond" panose="02020404030301010803" pitchFamily="18" charset="0"/>
              </a:rPr>
              <a:t>di risorse che lo Stato s’impegna a destinare al finanziamento del SSN.</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Il Ministero della Salute monitora ogni anno in quale misura le regioni eroghino effettivamente i LEA. </a:t>
            </a:r>
            <a:r>
              <a:rPr lang="it-IT" sz="2600" i="1" dirty="0">
                <a:highlight>
                  <a:srgbClr val="FFFF00"/>
                </a:highlight>
                <a:latin typeface="Garamond" panose="02020404030301010803" pitchFamily="18" charset="0"/>
              </a:rPr>
              <a:t>Emerge come negli ultimi anni le regioni del Centro-Nord siano state solitamente in grado di erogare la maggioranza dei LEA in modo appropriato e con tempi di attesa ragionevoli. </a:t>
            </a:r>
          </a:p>
          <a:p>
            <a:pPr marL="342900" indent="-342900" algn="just">
              <a:lnSpc>
                <a:spcPct val="80000"/>
              </a:lnSpc>
              <a:buFont typeface="Arial" panose="020B0604020202020204" pitchFamily="34" charset="0"/>
              <a:buChar char="•"/>
            </a:pPr>
            <a:r>
              <a:rPr lang="it-IT" sz="2600" dirty="0">
                <a:highlight>
                  <a:srgbClr val="00FFFF"/>
                </a:highlight>
                <a:latin typeface="Garamond" panose="02020404030301010803" pitchFamily="18" charset="0"/>
              </a:rPr>
              <a:t>Molte regioni del Mezzogiorno, al contrario, sono risultate in larga misura inadempienti</a:t>
            </a:r>
            <a:r>
              <a:rPr lang="it-IT" sz="2600" dirty="0">
                <a:latin typeface="Garamond" panose="02020404030301010803" pitchFamily="18" charset="0"/>
              </a:rPr>
              <a:t>: esse non erogano tutti i LEA, talvolta non li erogano in modo appropriato, spesso non li erogano nei tempi dovuti. </a:t>
            </a:r>
          </a:p>
          <a:p>
            <a:pPr marL="342900" indent="-342900" algn="just">
              <a:lnSpc>
                <a:spcPct val="80000"/>
              </a:lnSpc>
              <a:buFont typeface="Arial" panose="020B0604020202020204" pitchFamily="34" charset="0"/>
              <a:buChar char="•"/>
            </a:pPr>
            <a:r>
              <a:rPr lang="it-IT" sz="2200" dirty="0">
                <a:latin typeface="Garamond" panose="02020404030301010803" pitchFamily="18" charset="0"/>
              </a:rPr>
              <a:t> </a:t>
            </a:r>
          </a:p>
        </p:txBody>
      </p:sp>
    </p:spTree>
    <p:extLst>
      <p:ext uri="{BB962C8B-B14F-4D97-AF65-F5344CB8AC3E}">
        <p14:creationId xmlns:p14="http://schemas.microsoft.com/office/powerpoint/2010/main" val="50662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2800" dirty="0">
                <a:latin typeface="Garamond" panose="02020404030301010803" pitchFamily="18" charset="0"/>
              </a:rPr>
              <a:t>Il finanziamento del sistema: la posta in gioco e i conflitti tra Stato e regioni (1) </a:t>
            </a:r>
          </a:p>
          <a:p>
            <a:pPr algn="ctr"/>
            <a:endParaRPr lang="it-IT" dirty="0">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algn="just"/>
            <a:r>
              <a:rPr lang="it-IT" sz="2800" dirty="0">
                <a:latin typeface="Garamond" panose="02020404030301010803" pitchFamily="18" charset="0"/>
              </a:rPr>
              <a:t> </a:t>
            </a:r>
            <a:r>
              <a:rPr lang="it-IT" sz="2800" i="1" dirty="0">
                <a:latin typeface="Garamond" panose="02020404030301010803" pitchFamily="18" charset="0"/>
              </a:rPr>
              <a:t>La determinazione del fondo sanitario nazionale </a:t>
            </a:r>
            <a:endParaRPr lang="it-IT" sz="2800" dirty="0">
              <a:latin typeface="Garamond" panose="02020404030301010803" pitchFamily="18" charset="0"/>
            </a:endParaRPr>
          </a:p>
          <a:p>
            <a:pPr marL="342900" indent="-342900" algn="just">
              <a:lnSpc>
                <a:spcPct val="80000"/>
              </a:lnSpc>
              <a:buFont typeface="Arial" panose="020B0604020202020204" pitchFamily="34" charset="0"/>
              <a:buChar char="•"/>
            </a:pPr>
            <a:r>
              <a:rPr lang="it-IT" sz="2800" dirty="0">
                <a:latin typeface="Garamond" panose="02020404030301010803" pitchFamily="18" charset="0"/>
              </a:rPr>
              <a:t>il governo centrale è tenuto infatti a fornire alle regioni le risorse finanziarie necessarie ad assicurare i livelli essenziali d’assistenza all’intera popolazione. Negli ultimi due decenni l’ammontare del fondo sanitario nazionale sembra tuttavia essere stato determinato in modo più pragmatico: base storica e incrementale</a:t>
            </a:r>
          </a:p>
          <a:p>
            <a:pPr marL="342900" indent="-342900" algn="just">
              <a:lnSpc>
                <a:spcPct val="80000"/>
              </a:lnSpc>
              <a:buFont typeface="Arial" panose="020B0604020202020204" pitchFamily="34" charset="0"/>
              <a:buChar char="•"/>
            </a:pPr>
            <a:r>
              <a:rPr lang="it-IT" sz="2800" dirty="0">
                <a:latin typeface="Garamond" panose="02020404030301010803" pitchFamily="18" charset="0"/>
              </a:rPr>
              <a:t>Programmazione triennale che fallisce sempre</a:t>
            </a:r>
          </a:p>
          <a:p>
            <a:pPr marL="342900" indent="-342900" algn="just">
              <a:lnSpc>
                <a:spcPct val="80000"/>
              </a:lnSpc>
              <a:buFont typeface="Arial" panose="020B0604020202020204" pitchFamily="34" charset="0"/>
              <a:buChar char="•"/>
            </a:pPr>
            <a:r>
              <a:rPr lang="it-IT" sz="2800" dirty="0">
                <a:highlight>
                  <a:srgbClr val="00FFFF"/>
                </a:highlight>
                <a:latin typeface="Garamond" panose="02020404030301010803" pitchFamily="18" charset="0"/>
              </a:rPr>
              <a:t>E’ almeno dai primi anni Novanta che le regioni rinfacciano al governo di destinare al SSN una quantità di risorse inadeguata. </a:t>
            </a:r>
            <a:r>
              <a:rPr lang="it-IT" sz="2800" dirty="0">
                <a:latin typeface="Garamond" panose="02020404030301010803" pitchFamily="18" charset="0"/>
              </a:rPr>
              <a:t>Quella che il SSN italiano sia sistematicamente sotto-finanziato è una tesi ampiamente condivisa, anche tra gli studiosi di politiche sanitarie </a:t>
            </a:r>
            <a:endParaRPr lang="it-IT" sz="28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3838976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cs typeface="Arial" pitchFamily="34" charset="0"/>
              </a:rPr>
              <a:t>La rilevanza della posta in gioco</a:t>
            </a:r>
            <a:endParaRPr lang="en-GB" sz="3200"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400" dirty="0">
                <a:latin typeface="Garamond" panose="02020404030301010803" pitchFamily="18" charset="0"/>
                <a:cs typeface="Arial" pitchFamily="34" charset="0"/>
              </a:rPr>
              <a:t>Le politiche sanitarie valgono l’11% del PIL (quarta filiera produttiva)</a:t>
            </a:r>
          </a:p>
          <a:p>
            <a:pPr marL="342900" indent="-342900" algn="just">
              <a:lnSpc>
                <a:spcPct val="80000"/>
              </a:lnSpc>
              <a:buFont typeface="Arial" panose="020B0604020202020204" pitchFamily="34" charset="0"/>
              <a:buChar char="•"/>
            </a:pPr>
            <a:r>
              <a:rPr lang="it-IT" sz="2400" dirty="0">
                <a:latin typeface="Garamond" panose="02020404030301010803" pitchFamily="18" charset="0"/>
              </a:rPr>
              <a:t>La decisione riguardo allo stanziamento del fondo sanitario nazionale pare dunque schiacciata nella morsa di due esigenze opposte: </a:t>
            </a:r>
            <a:r>
              <a:rPr lang="it-IT" sz="2400" dirty="0">
                <a:highlight>
                  <a:srgbClr val="FFFF00"/>
                </a:highlight>
                <a:latin typeface="Garamond" panose="02020404030301010803" pitchFamily="18" charset="0"/>
              </a:rPr>
              <a:t>da un lato, la nec</a:t>
            </a:r>
            <a:r>
              <a:rPr lang="it-IT" sz="2400" i="1" dirty="0">
                <a:highlight>
                  <a:srgbClr val="FFFF00"/>
                </a:highlight>
                <a:latin typeface="Garamond" panose="02020404030301010803" pitchFamily="18" charset="0"/>
              </a:rPr>
              <a:t>essità di tenere a freno la spesa pubblica</a:t>
            </a:r>
            <a:r>
              <a:rPr lang="it-IT" sz="2400" dirty="0">
                <a:highlight>
                  <a:srgbClr val="FFFF00"/>
                </a:highlight>
                <a:latin typeface="Garamond" panose="02020404030301010803" pitchFamily="18" charset="0"/>
              </a:rPr>
              <a:t>; dall’altro, quella di </a:t>
            </a:r>
            <a:r>
              <a:rPr lang="it-IT" sz="2400" i="1" dirty="0">
                <a:highlight>
                  <a:srgbClr val="FFFF00"/>
                </a:highlight>
                <a:latin typeface="Garamond" panose="02020404030301010803" pitchFamily="18" charset="0"/>
              </a:rPr>
              <a:t>non deprimere lo sviluppo di un importante settore produttivo</a:t>
            </a:r>
            <a:r>
              <a:rPr lang="it-IT" sz="2400" dirty="0">
                <a:highlight>
                  <a:srgbClr val="FFFF00"/>
                </a:highlight>
                <a:latin typeface="Garamond" panose="02020404030301010803" pitchFamily="18" charset="0"/>
              </a:rPr>
              <a:t>. </a:t>
            </a:r>
          </a:p>
          <a:p>
            <a:pPr marL="342900" indent="-342900" algn="just">
              <a:lnSpc>
                <a:spcPct val="80000"/>
              </a:lnSpc>
              <a:buFont typeface="Arial" panose="020B0604020202020204" pitchFamily="34" charset="0"/>
              <a:buChar char="•"/>
            </a:pPr>
            <a:r>
              <a:rPr lang="it-IT" sz="2400" dirty="0">
                <a:latin typeface="Garamond" panose="02020404030301010803" pitchFamily="18" charset="0"/>
              </a:rPr>
              <a:t>la sanità privata è legata a doppio filo alle sorti del servizio pubblico. </a:t>
            </a:r>
            <a:r>
              <a:rPr lang="it-IT" sz="2400" dirty="0">
                <a:highlight>
                  <a:srgbClr val="FFFF00"/>
                </a:highlight>
                <a:latin typeface="Garamond" panose="02020404030301010803" pitchFamily="18" charset="0"/>
              </a:rPr>
              <a:t>Circa </a:t>
            </a:r>
            <a:r>
              <a:rPr lang="it-IT" sz="2400" i="1" dirty="0">
                <a:highlight>
                  <a:srgbClr val="FFFF00"/>
                </a:highlight>
                <a:latin typeface="Garamond" panose="02020404030301010803" pitchFamily="18" charset="0"/>
              </a:rPr>
              <a:t>un terzo dell’intero fondo sanitario </a:t>
            </a:r>
            <a:r>
              <a:rPr lang="it-IT" sz="2400" dirty="0">
                <a:highlight>
                  <a:srgbClr val="FFFF00"/>
                </a:highlight>
                <a:latin typeface="Garamond" panose="02020404030301010803" pitchFamily="18" charset="0"/>
              </a:rPr>
              <a:t>nazionale viene utilizzato per retribuire fornitori esterni al SSN. </a:t>
            </a:r>
            <a:r>
              <a:rPr lang="it-IT" sz="2400" dirty="0">
                <a:latin typeface="Garamond" panose="02020404030301010803" pitchFamily="18" charset="0"/>
              </a:rPr>
              <a:t>I</a:t>
            </a:r>
          </a:p>
          <a:p>
            <a:pPr marL="342900" indent="-342900" algn="just">
              <a:lnSpc>
                <a:spcPct val="80000"/>
              </a:lnSpc>
              <a:buFont typeface="Arial" panose="020B0604020202020204" pitchFamily="34" charset="0"/>
              <a:buChar char="•"/>
            </a:pPr>
            <a:r>
              <a:rPr lang="it-IT" sz="2400" dirty="0">
                <a:latin typeface="Garamond" panose="02020404030301010803" pitchFamily="18" charset="0"/>
              </a:rPr>
              <a:t>I medici di famiglia, ad esempio, pur non essendo dipendenti del SSN, intrattengono con esso un rapporto di convenzione. </a:t>
            </a:r>
          </a:p>
          <a:p>
            <a:pPr marL="342900" indent="-342900" algn="just">
              <a:lnSpc>
                <a:spcPct val="80000"/>
              </a:lnSpc>
              <a:buFont typeface="Arial" panose="020B0604020202020204" pitchFamily="34" charset="0"/>
              <a:buChar char="•"/>
            </a:pPr>
            <a:r>
              <a:rPr lang="it-IT" sz="2400" dirty="0">
                <a:latin typeface="Garamond" panose="02020404030301010803" pitchFamily="18" charset="0"/>
              </a:rPr>
              <a:t>Anche la maggior parte delle case di cura private e le farmacie sono convenzionate con il servizio pubblico.</a:t>
            </a:r>
          </a:p>
          <a:p>
            <a:pPr marL="342900" indent="-342900" algn="just">
              <a:lnSpc>
                <a:spcPct val="80000"/>
              </a:lnSpc>
              <a:buFont typeface="Arial" panose="020B0604020202020204" pitchFamily="34" charset="0"/>
              <a:buChar char="•"/>
            </a:pPr>
            <a:r>
              <a:rPr lang="it-IT" sz="2400" dirty="0">
                <a:latin typeface="Garamond" panose="02020404030301010803" pitchFamily="18" charset="0"/>
              </a:rPr>
              <a:t>L’ammontare della spesa farmaceutica – cui sono naturalmente interessate le imprese produttrici e distributrici di farmaci – è stimato in proporzione al fondo sanitario nazionale. </a:t>
            </a:r>
          </a:p>
          <a:p>
            <a:pPr marL="342900" indent="-342900" algn="just">
              <a:lnSpc>
                <a:spcPct val="80000"/>
              </a:lnSpc>
              <a:buFont typeface="Arial" panose="020B0604020202020204" pitchFamily="34" charset="0"/>
              <a:buChar char="•"/>
            </a:pPr>
            <a:r>
              <a:rPr lang="it-IT" sz="2400" dirty="0">
                <a:highlight>
                  <a:srgbClr val="00FFFF"/>
                </a:highlight>
                <a:latin typeface="Garamond" panose="02020404030301010803" pitchFamily="18" charset="0"/>
              </a:rPr>
              <a:t>Molti attori che operano nel settore sanitario hanno un forte interesse che il finanziamento del servizio sanitario pubblico sia adeguato</a:t>
            </a:r>
            <a:endParaRPr lang="it-IT" sz="2400" dirty="0">
              <a:highlight>
                <a:srgbClr val="00FFFF"/>
              </a:highlight>
              <a:latin typeface="Garamond" panose="02020404030301010803" pitchFamily="18" charset="0"/>
              <a:cs typeface="Arial" pitchFamily="34" charset="0"/>
            </a:endParaRPr>
          </a:p>
        </p:txBody>
      </p:sp>
    </p:spTree>
    <p:extLst>
      <p:ext uri="{BB962C8B-B14F-4D97-AF65-F5344CB8AC3E}">
        <p14:creationId xmlns:p14="http://schemas.microsoft.com/office/powerpoint/2010/main" val="70495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cs typeface="Arial" pitchFamily="34" charset="0"/>
              </a:rPr>
              <a:t>I deficit regionali</a:t>
            </a:r>
            <a:endParaRPr lang="en-GB" sz="3200"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solo poche regioni sono state capaci di tenere sempre i conti in ordine; la maggioranza delle regioni ha invece – chi più, chi meno – ripetutamente sforato il budget. Dal 2001 al 2012 i sistemi sanitari regionali hanno accumulato un disavanzo complessivo di oltre 40 miliardi di euro.</a:t>
            </a:r>
          </a:p>
          <a:p>
            <a:pPr marL="285750" indent="-285750" algn="just">
              <a:buFont typeface="Arial" panose="020B0604020202020204" pitchFamily="34" charset="0"/>
              <a:buChar char="•"/>
            </a:pPr>
            <a:r>
              <a:rPr lang="it-IT" sz="2800" dirty="0">
                <a:latin typeface="Garamond" panose="02020404030301010803" pitchFamily="18" charset="0"/>
              </a:rPr>
              <a:t> Le regioni centro-settentrionali sono state però responsabili di appena il 12% di tale passivo: ad aver accumulato l’88% del disavanzo sono state le regioni centro-meridionali (Lazio incluso). </a:t>
            </a:r>
          </a:p>
          <a:p>
            <a:pPr marL="285750" indent="-285750" algn="just">
              <a:buFont typeface="Arial" panose="020B0604020202020204" pitchFamily="34" charset="0"/>
              <a:buChar char="•"/>
            </a:pPr>
            <a:r>
              <a:rPr lang="it-IT" sz="2800" dirty="0">
                <a:latin typeface="Garamond" panose="02020404030301010803" pitchFamily="18" charset="0"/>
              </a:rPr>
              <a:t>La situazione dei conti sanitari regionali è sensibilmente migliorata a partire dal 2012 [</a:t>
            </a:r>
            <a:r>
              <a:rPr lang="it-IT" sz="2800" b="1" dirty="0">
                <a:latin typeface="Garamond" panose="02020404030301010803" pitchFamily="18" charset="0"/>
              </a:rPr>
              <a:t>Corte dei Conti 2018</a:t>
            </a:r>
            <a:r>
              <a:rPr lang="it-IT" sz="2800" dirty="0">
                <a:latin typeface="Garamond" panose="02020404030301010803" pitchFamily="18" charset="0"/>
              </a:rPr>
              <a:t>]. </a:t>
            </a:r>
          </a:p>
          <a:p>
            <a:pPr marL="285750" indent="-285750" algn="just">
              <a:buFont typeface="Arial" panose="020B0604020202020204" pitchFamily="34" charset="0"/>
              <a:buChar char="•"/>
            </a:pPr>
            <a:r>
              <a:rPr lang="it-IT" sz="2800" dirty="0">
                <a:latin typeface="Garamond" panose="02020404030301010803" pitchFamily="18" charset="0"/>
                <a:cs typeface="Arial" pitchFamily="34" charset="0"/>
              </a:rPr>
              <a:t>Piani di rientro</a:t>
            </a:r>
          </a:p>
        </p:txBody>
      </p:sp>
    </p:spTree>
    <p:extLst>
      <p:ext uri="{BB962C8B-B14F-4D97-AF65-F5344CB8AC3E}">
        <p14:creationId xmlns:p14="http://schemas.microsoft.com/office/powerpoint/2010/main" val="902267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cs typeface="Arial" pitchFamily="34" charset="0"/>
              </a:rPr>
              <a:t>conclusioni</a:t>
            </a:r>
            <a:endParaRPr lang="en-GB" sz="3200"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332656"/>
            <a:ext cx="9036496" cy="6192688"/>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Le singole regioni godono di ampia autonomia in campo sanitario, sul piano organizzativo e gestionale; sul piano finanziario, esse dipendono invece ancora – in massima parte – dal fondo sanitario nazionale. </a:t>
            </a:r>
          </a:p>
          <a:p>
            <a:pPr marL="285750" indent="-285750" algn="just">
              <a:buFont typeface="Arial" panose="020B0604020202020204" pitchFamily="34" charset="0"/>
              <a:buChar char="•"/>
            </a:pPr>
            <a:r>
              <a:rPr lang="it-IT" sz="2200" dirty="0">
                <a:latin typeface="Garamond" panose="02020404030301010803" pitchFamily="18" charset="0"/>
              </a:rPr>
              <a:t>le regioni con minore capacità amministrativa hanno continuato ad accumulare ritardo, e il divario Nord-Sud non solo non è diminuito, ma è anzi aumentato </a:t>
            </a:r>
          </a:p>
          <a:p>
            <a:pPr marL="285750" indent="-285750" algn="just">
              <a:buFont typeface="Arial" panose="020B0604020202020204" pitchFamily="34" charset="0"/>
              <a:buChar char="•"/>
            </a:pPr>
            <a:r>
              <a:rPr lang="it-IT" sz="2200" dirty="0">
                <a:highlight>
                  <a:srgbClr val="00FFFF"/>
                </a:highlight>
                <a:latin typeface="Garamond" panose="02020404030301010803" pitchFamily="18" charset="0"/>
              </a:rPr>
              <a:t>Diversi commentatori traggono la conclusione che il regionalismo sanitario si sia rivelato un fallimento: bisognerebbe ridurre l’autonomia regionale e ridare maggiori poteri potere al governo nazionale. </a:t>
            </a:r>
          </a:p>
          <a:p>
            <a:pPr marL="285750" indent="-285750" algn="just">
              <a:buFont typeface="Arial" panose="020B0604020202020204" pitchFamily="34" charset="0"/>
              <a:buChar char="•"/>
            </a:pPr>
            <a:r>
              <a:rPr lang="it-IT" sz="2200" dirty="0">
                <a:latin typeface="Garamond" panose="02020404030301010803" pitchFamily="18" charset="0"/>
              </a:rPr>
              <a:t>Il sistema di finanziamento ancora in larga misura centralizzato ha tuttavia avuto un importante merito, quello di preservare un assetto di «</a:t>
            </a:r>
            <a:r>
              <a:rPr lang="it-IT" sz="2200" dirty="0">
                <a:highlight>
                  <a:srgbClr val="00FFFF"/>
                </a:highlight>
                <a:latin typeface="Garamond" panose="02020404030301010803" pitchFamily="18" charset="0"/>
              </a:rPr>
              <a:t>regionalismo solidale»: le regioni più ricche trasferiscono parte delle proprie risorse alle regioni più povere. </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Va sottolineato come</a:t>
            </a:r>
            <a:r>
              <a:rPr lang="it-IT" sz="2200" b="1" dirty="0">
                <a:highlight>
                  <a:srgbClr val="FFFF00"/>
                </a:highlight>
                <a:latin typeface="Garamond" panose="02020404030301010803" pitchFamily="18" charset="0"/>
              </a:rPr>
              <a:t> </a:t>
            </a:r>
            <a:r>
              <a:rPr lang="it-IT" sz="2200" dirty="0">
                <a:highlight>
                  <a:srgbClr val="FFFF00"/>
                </a:highlight>
                <a:latin typeface="Garamond" panose="02020404030301010803" pitchFamily="18" charset="0"/>
              </a:rPr>
              <a:t>le regioni abbiano ricevuto, negli ultimi tre decenni, grosso modo le stesse risorse pro capite da investire in sanità. Alcune regioni hanno fatto buon uso delle risorse loro assegnate</a:t>
            </a:r>
            <a:r>
              <a:rPr lang="it-IT" sz="2200" dirty="0">
                <a:latin typeface="Garamond" panose="02020404030301010803" pitchFamily="18" charset="0"/>
              </a:rPr>
              <a:t>. Altre regioni, soprattutto quelle meridionali, che presentavano condizioni di partenza oggettivamente più problematiche, hanno sistematicamente fatto registrare performance inferiori</a:t>
            </a:r>
            <a:endParaRPr lang="it-IT" sz="22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80596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4000" dirty="0">
                <a:solidFill>
                  <a:srgbClr val="FFFF00"/>
                </a:solidFill>
                <a:latin typeface="Garamond" panose="02020404030301010803" pitchFamily="18" charset="0"/>
              </a:rPr>
              <a:t>La Politica</a:t>
            </a:r>
          </a:p>
          <a:p>
            <a:pPr algn="ctr"/>
            <a:r>
              <a:rPr lang="it-IT" sz="4000" dirty="0">
                <a:solidFill>
                  <a:srgbClr val="FFFF00"/>
                </a:solidFill>
                <a:latin typeface="Garamond" panose="02020404030301010803" pitchFamily="18" charset="0"/>
              </a:rPr>
              <a:t>Migratoria</a:t>
            </a: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3765476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dirty="0">
                <a:latin typeface="Garamond" panose="02020404030301010803" pitchFamily="18" charset="0"/>
              </a:rPr>
              <a:t>Le politiche migratorie tra controllo  </a:t>
            </a:r>
            <a:r>
              <a:rPr lang="it-IT" sz="2800" dirty="0">
                <a:latin typeface="Garamond" panose="02020404030301010803" pitchFamily="18" charset="0"/>
              </a:rPr>
              <a:t>e integrazione. Una policy pluriforme e controversa</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800" dirty="0">
                <a:latin typeface="Garamond" panose="02020404030301010803" pitchFamily="18" charset="0"/>
              </a:rPr>
              <a:t>La ricerca sulle politiche migratorie si è tradizionalmente strutturata attorno a due questioni (</a:t>
            </a:r>
            <a:r>
              <a:rPr lang="it-IT" sz="2800" dirty="0" err="1">
                <a:latin typeface="Garamond" panose="02020404030301010803" pitchFamily="18" charset="0"/>
              </a:rPr>
              <a:t>Hammar</a:t>
            </a:r>
            <a:r>
              <a:rPr lang="it-IT" sz="2800" dirty="0">
                <a:latin typeface="Garamond" panose="02020404030301010803" pitchFamily="18" charset="0"/>
              </a:rPr>
              <a:t> 1985): </a:t>
            </a:r>
          </a:p>
          <a:p>
            <a:pPr marL="342900" indent="-342900" algn="just">
              <a:lnSpc>
                <a:spcPct val="80000"/>
              </a:lnSpc>
              <a:buFont typeface="Arial" panose="020B0604020202020204" pitchFamily="34" charset="0"/>
              <a:buChar char="•"/>
            </a:pPr>
            <a:endParaRPr lang="it-IT" sz="2800" dirty="0">
              <a:latin typeface="Garamond" panose="02020404030301010803" pitchFamily="18" charset="0"/>
            </a:endParaRPr>
          </a:p>
          <a:p>
            <a:pPr marL="342900" indent="-342900" algn="just">
              <a:lnSpc>
                <a:spcPct val="80000"/>
              </a:lnSpc>
              <a:buFont typeface="Arial" panose="020B0604020202020204" pitchFamily="34" charset="0"/>
              <a:buChar char="•"/>
            </a:pPr>
            <a:r>
              <a:rPr lang="it-IT" sz="2800" dirty="0">
                <a:latin typeface="Garamond" panose="02020404030301010803" pitchFamily="18" charset="0"/>
              </a:rPr>
              <a:t>le </a:t>
            </a:r>
            <a:r>
              <a:rPr lang="it-IT" sz="2800" b="1" dirty="0">
                <a:latin typeface="Garamond" panose="02020404030301010803" pitchFamily="18" charset="0"/>
              </a:rPr>
              <a:t>politiche di immigrazione o di controllo</a:t>
            </a:r>
            <a:r>
              <a:rPr lang="it-IT" sz="2800" dirty="0">
                <a:latin typeface="Garamond" panose="02020404030301010803" pitchFamily="18" charset="0"/>
              </a:rPr>
              <a:t>, che riguardano la regolazione dei flussi, le condizioni di ammissione e residenza in un certo paese e, di riflesso, di respingimento ed espulsione dei migranti irregolari o clandestini</a:t>
            </a:r>
          </a:p>
          <a:p>
            <a:pPr marL="342900" indent="-342900" algn="just">
              <a:lnSpc>
                <a:spcPct val="80000"/>
              </a:lnSpc>
              <a:buFont typeface="Arial" panose="020B0604020202020204" pitchFamily="34" charset="0"/>
              <a:buChar char="•"/>
            </a:pPr>
            <a:endParaRPr lang="it-IT" sz="2800" dirty="0">
              <a:latin typeface="Garamond" panose="02020404030301010803" pitchFamily="18" charset="0"/>
            </a:endParaRPr>
          </a:p>
          <a:p>
            <a:pPr marL="342900" indent="-342900" algn="just">
              <a:lnSpc>
                <a:spcPct val="80000"/>
              </a:lnSpc>
              <a:buFont typeface="Arial" panose="020B0604020202020204" pitchFamily="34" charset="0"/>
              <a:buChar char="•"/>
            </a:pPr>
            <a:r>
              <a:rPr lang="it-IT" sz="2800" b="1" dirty="0">
                <a:latin typeface="Garamond" panose="02020404030301010803" pitchFamily="18" charset="0"/>
              </a:rPr>
              <a:t>le politiche per gli immigrati </a:t>
            </a:r>
            <a:r>
              <a:rPr lang="it-IT" sz="2800" dirty="0">
                <a:latin typeface="Garamond" panose="02020404030301010803" pitchFamily="18" charset="0"/>
              </a:rPr>
              <a:t>o di integrazione, che invece riguardano lo status dei cittadini stranieri ammessi a soggiornare su un certo territorio, e pertanto l’insieme dei diritti – civili, sociali ed eventualmente politici – loro riconosciuti, incluse le norme e le politiche di accesso alla cittadinanza nazionale. </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92446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cs typeface="Arial" pitchFamily="34" charset="0"/>
              </a:rPr>
              <a:t>Teorie sulle politiche migratorie (1)</a:t>
            </a:r>
            <a:endParaRPr lang="en-GB" sz="3200"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285750" indent="-285750" algn="just">
              <a:buFont typeface="Arial" panose="020B0604020202020204" pitchFamily="34" charset="0"/>
              <a:buChar char="•"/>
            </a:pPr>
            <a:r>
              <a:rPr lang="it-IT" sz="2100" b="1" dirty="0">
                <a:latin typeface="Garamond" panose="02020404030301010803" pitchFamily="18" charset="0"/>
              </a:rPr>
              <a:t>Controllo. </a:t>
            </a:r>
          </a:p>
          <a:p>
            <a:pPr marL="285750" indent="-285750" algn="just">
              <a:buFont typeface="Arial" panose="020B0604020202020204" pitchFamily="34" charset="0"/>
              <a:buChar char="•"/>
            </a:pPr>
            <a:r>
              <a:rPr lang="it-IT" sz="2400" dirty="0">
                <a:latin typeface="Garamond" panose="02020404030301010803" pitchFamily="18" charset="0"/>
              </a:rPr>
              <a:t>Focus sul </a:t>
            </a:r>
            <a:r>
              <a:rPr lang="it-IT" sz="2400" i="1" dirty="0">
                <a:latin typeface="Garamond" panose="02020404030301010803" pitchFamily="18" charset="0"/>
              </a:rPr>
              <a:t>policy gap</a:t>
            </a:r>
            <a:r>
              <a:rPr lang="it-IT" sz="2400" dirty="0">
                <a:latin typeface="Garamond" panose="02020404030301010803" pitchFamily="18" charset="0"/>
              </a:rPr>
              <a:t>, ovvero sulla contraddizione tra le intenzioni delle politiche, </a:t>
            </a:r>
            <a:r>
              <a:rPr lang="it-IT" sz="2400" i="1" dirty="0">
                <a:latin typeface="Garamond" panose="02020404030301010803" pitchFamily="18" charset="0"/>
              </a:rPr>
              <a:t>tendenzialmente restrittive</a:t>
            </a:r>
            <a:r>
              <a:rPr lang="it-IT" sz="2400" dirty="0">
                <a:latin typeface="Garamond" panose="02020404030301010803" pitchFamily="18" charset="0"/>
              </a:rPr>
              <a:t>, e </a:t>
            </a:r>
            <a:r>
              <a:rPr lang="it-IT" sz="2400" i="1" dirty="0" err="1">
                <a:latin typeface="Garamond" panose="02020404030301010803" pitchFamily="18" charset="0"/>
              </a:rPr>
              <a:t>outcomes</a:t>
            </a:r>
            <a:r>
              <a:rPr lang="it-IT" sz="2400" dirty="0">
                <a:latin typeface="Garamond" panose="02020404030301010803" pitchFamily="18" charset="0"/>
              </a:rPr>
              <a:t> in genere deludenti, in quanto molti immigrati riescono comunque ad arrivare e a insediarsi nonostante i divieti. </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In una prospettiva sociologica, il divario riflette dinamiche di sviluppo dei flussi migratori indipendenti dalle politiche (</a:t>
            </a:r>
            <a:r>
              <a:rPr lang="it-IT" sz="2400" dirty="0" err="1">
                <a:highlight>
                  <a:srgbClr val="FFFF00"/>
                </a:highlight>
                <a:latin typeface="Garamond" panose="02020404030301010803" pitchFamily="18" charset="0"/>
              </a:rPr>
              <a:t>Castles</a:t>
            </a:r>
            <a:r>
              <a:rPr lang="it-IT" sz="2400" dirty="0">
                <a:highlight>
                  <a:srgbClr val="FFFF00"/>
                </a:highlight>
                <a:latin typeface="Garamond" panose="02020404030301010803" pitchFamily="18" charset="0"/>
              </a:rPr>
              <a:t> 2004), come l’attrazione esercitata dalla domanda di lavoro scarsamente qualificato o la presenza di reti migranti che si adoperano per favorire l’ingresso di parenti ed amici. </a:t>
            </a:r>
          </a:p>
          <a:p>
            <a:pPr marL="285750" indent="-285750" algn="just">
              <a:buFont typeface="Arial" panose="020B0604020202020204" pitchFamily="34" charset="0"/>
              <a:buChar char="•"/>
            </a:pPr>
            <a:r>
              <a:rPr lang="it-IT" sz="2400" i="1" dirty="0">
                <a:highlight>
                  <a:srgbClr val="00FFFF"/>
                </a:highlight>
                <a:latin typeface="Garamond" panose="02020404030301010803" pitchFamily="18" charset="0"/>
              </a:rPr>
              <a:t>Client </a:t>
            </a:r>
            <a:r>
              <a:rPr lang="it-IT" sz="2400" i="1" dirty="0" err="1">
                <a:highlight>
                  <a:srgbClr val="00FFFF"/>
                </a:highlight>
                <a:latin typeface="Garamond" panose="02020404030301010803" pitchFamily="18" charset="0"/>
              </a:rPr>
              <a:t>politics</a:t>
            </a:r>
            <a:r>
              <a:rPr lang="it-IT" sz="2400" dirty="0">
                <a:highlight>
                  <a:srgbClr val="00FFFF"/>
                </a:highlight>
                <a:latin typeface="Garamond" panose="02020404030301010803" pitchFamily="18" charset="0"/>
              </a:rPr>
              <a:t> di Gary Freeman (1995). Per Freeman le politiche migratorie sono un caso di policy </a:t>
            </a:r>
            <a:r>
              <a:rPr lang="it-IT" sz="2400" i="1" dirty="0">
                <a:highlight>
                  <a:srgbClr val="00FFFF"/>
                </a:highlight>
                <a:latin typeface="Garamond" panose="02020404030301010803" pitchFamily="18" charset="0"/>
              </a:rPr>
              <a:t>clientelare</a:t>
            </a:r>
            <a:r>
              <a:rPr lang="it-IT" sz="2400" dirty="0">
                <a:highlight>
                  <a:srgbClr val="00FFFF"/>
                </a:highlight>
                <a:latin typeface="Garamond" panose="02020404030301010803" pitchFamily="18" charset="0"/>
              </a:rPr>
              <a:t>, caratterizzata da costi diffusi sull’intera popolazione e benefici concentrati su poche categorie o gruppi di interesse in grado di fare pressione nelle sedi ‘che contano’.</a:t>
            </a:r>
          </a:p>
          <a:p>
            <a:pPr marL="285750" indent="-285750">
              <a:buFont typeface="Arial" panose="020B0604020202020204" pitchFamily="34" charset="0"/>
              <a:buChar char="•"/>
            </a:pPr>
            <a:endParaRPr lang="it-IT" dirty="0"/>
          </a:p>
          <a:p>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924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endParaRPr lang="it-IT" sz="4000" dirty="0">
              <a:solidFill>
                <a:srgbClr val="FFFF00"/>
              </a:solidFill>
              <a:latin typeface="Garamond" panose="02020404030301010803" pitchFamily="18" charset="0"/>
            </a:endParaRPr>
          </a:p>
          <a:p>
            <a:pPr algn="ctr"/>
            <a:r>
              <a:rPr lang="it-IT" sz="4000" dirty="0">
                <a:solidFill>
                  <a:srgbClr val="FFFF00"/>
                </a:solidFill>
                <a:latin typeface="Garamond" panose="02020404030301010803" pitchFamily="18" charset="0"/>
              </a:rPr>
              <a:t>La Politica</a:t>
            </a:r>
          </a:p>
          <a:p>
            <a:pPr algn="ctr"/>
            <a:r>
              <a:rPr lang="it-IT" sz="4000" dirty="0">
                <a:solidFill>
                  <a:srgbClr val="FFFF00"/>
                </a:solidFill>
                <a:latin typeface="Garamond" panose="02020404030301010803" pitchFamily="18" charset="0"/>
              </a:rPr>
              <a:t>SANITARIA</a:t>
            </a:r>
          </a:p>
          <a:p>
            <a:pPr algn="ctr"/>
            <a:r>
              <a:rPr lang="it-IT" sz="4000" dirty="0">
                <a:solidFill>
                  <a:srgbClr val="FFFF00"/>
                </a:solidFill>
                <a:latin typeface="Garamond" panose="02020404030301010803" pitchFamily="18" charset="0"/>
              </a:rPr>
              <a:t>Come </a:t>
            </a:r>
            <a:r>
              <a:rPr lang="it-IT" sz="4000">
                <a:solidFill>
                  <a:srgbClr val="FFFF00"/>
                </a:solidFill>
                <a:latin typeface="Garamond" panose="02020404030301010803" pitchFamily="18" charset="0"/>
              </a:rPr>
              <a:t>gioco strategico</a:t>
            </a:r>
            <a:endParaRPr lang="it-IT" sz="4000" dirty="0">
              <a:solidFill>
                <a:srgbClr val="FFFF00"/>
              </a:solidFill>
              <a:latin typeface="Garamond" panose="02020404030301010803" pitchFamily="18" charset="0"/>
            </a:endParaRP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2119391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algn="ctr"/>
            <a:r>
              <a:rPr lang="it-IT" sz="3200" dirty="0">
                <a:solidFill>
                  <a:srgbClr val="C00000"/>
                </a:solidFill>
                <a:latin typeface="Garamond" panose="02020404030301010803" pitchFamily="18" charset="0"/>
                <a:cs typeface="Arial" pitchFamily="34" charset="0"/>
              </a:rPr>
              <a:t>Teorie sulle politiche migratorie</a:t>
            </a:r>
            <a:endParaRPr lang="en-GB" sz="3200"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285750" indent="-285750" algn="just">
              <a:buFont typeface="Arial" panose="020B0604020202020204" pitchFamily="34" charset="0"/>
              <a:buChar char="•"/>
            </a:pPr>
            <a:r>
              <a:rPr lang="it-IT" sz="2800" b="1" dirty="0">
                <a:latin typeface="Garamond" panose="02020404030301010803" pitchFamily="18" charset="0"/>
              </a:rPr>
              <a:t>Integrazione</a:t>
            </a:r>
            <a:r>
              <a:rPr lang="it-IT" sz="2800" dirty="0">
                <a:latin typeface="Garamond" panose="02020404030301010803" pitchFamily="18" charset="0"/>
              </a:rPr>
              <a:t>.  </a:t>
            </a:r>
          </a:p>
          <a:p>
            <a:pPr marL="285750" indent="-285750" algn="just">
              <a:buFont typeface="Arial" panose="020B0604020202020204" pitchFamily="34" charset="0"/>
              <a:buChar char="•"/>
            </a:pPr>
            <a:r>
              <a:rPr lang="it-IT" sz="2800" dirty="0">
                <a:latin typeface="Garamond" panose="02020404030301010803" pitchFamily="18" charset="0"/>
              </a:rPr>
              <a:t>Conta la storia (</a:t>
            </a:r>
            <a:r>
              <a:rPr lang="it-IT" sz="2800" dirty="0" err="1">
                <a:latin typeface="Garamond" panose="02020404030301010803" pitchFamily="18" charset="0"/>
              </a:rPr>
              <a:t>ius</a:t>
            </a:r>
            <a:r>
              <a:rPr lang="it-IT" sz="2800" dirty="0">
                <a:latin typeface="Garamond" panose="02020404030301010803" pitchFamily="18" charset="0"/>
              </a:rPr>
              <a:t> soli / </a:t>
            </a:r>
            <a:r>
              <a:rPr lang="it-IT" sz="2800" dirty="0" err="1">
                <a:latin typeface="Garamond" panose="02020404030301010803" pitchFamily="18" charset="0"/>
              </a:rPr>
              <a:t>ius</a:t>
            </a:r>
            <a:r>
              <a:rPr lang="it-IT" sz="2800" dirty="0">
                <a:latin typeface="Garamond" panose="02020404030301010803" pitchFamily="18" charset="0"/>
              </a:rPr>
              <a:t> </a:t>
            </a:r>
            <a:r>
              <a:rPr lang="it-IT" sz="2800" dirty="0" err="1">
                <a:latin typeface="Garamond" panose="02020404030301010803" pitchFamily="18" charset="0"/>
              </a:rPr>
              <a:t>sanguinis</a:t>
            </a:r>
            <a:r>
              <a:rPr lang="it-IT" sz="2800" dirty="0">
                <a:latin typeface="Garamond" panose="02020404030301010803" pitchFamily="18" charset="0"/>
              </a:rPr>
              <a:t>). </a:t>
            </a:r>
          </a:p>
          <a:p>
            <a:pPr marL="285750" indent="-285750" algn="just">
              <a:buFont typeface="Arial" panose="020B0604020202020204" pitchFamily="34" charset="0"/>
              <a:buChar char="•"/>
            </a:pPr>
            <a:r>
              <a:rPr lang="it-IT" sz="2800" dirty="0">
                <a:latin typeface="Garamond" panose="02020404030301010803" pitchFamily="18" charset="0"/>
              </a:rPr>
              <a:t>Ma anche la dimensione locale nelle policy di integrazione e controllo; mentre un’attenzione crescente è stata dedicata ai processi decisionali a livello europeo.</a:t>
            </a:r>
          </a:p>
          <a:p>
            <a:pPr marL="285750" indent="-285750" algn="just">
              <a:buFont typeface="Arial" panose="020B0604020202020204" pitchFamily="34" charset="0"/>
              <a:buChar char="•"/>
            </a:pPr>
            <a:r>
              <a:rPr lang="it-IT" sz="2800" dirty="0">
                <a:latin typeface="Garamond" panose="02020404030301010803" pitchFamily="18" charset="0"/>
              </a:rPr>
              <a:t>Un dibattito recente è poi quello sulla </a:t>
            </a:r>
            <a:r>
              <a:rPr lang="it-IT" sz="2800" dirty="0" err="1">
                <a:latin typeface="Garamond" panose="02020404030301010803" pitchFamily="18" charset="0"/>
              </a:rPr>
              <a:t>multilevel</a:t>
            </a:r>
            <a:r>
              <a:rPr lang="it-IT" sz="2800" dirty="0">
                <a:latin typeface="Garamond" panose="02020404030301010803" pitchFamily="18" charset="0"/>
              </a:rPr>
              <a:t> </a:t>
            </a:r>
            <a:r>
              <a:rPr lang="it-IT" sz="2800" dirty="0" err="1">
                <a:latin typeface="Garamond" panose="02020404030301010803" pitchFamily="18" charset="0"/>
              </a:rPr>
              <a:t>governance</a:t>
            </a:r>
            <a:r>
              <a:rPr lang="it-IT" sz="2800" dirty="0">
                <a:latin typeface="Garamond" panose="02020404030301010803" pitchFamily="18" charset="0"/>
              </a:rPr>
              <a:t> delle politiche migratorie che cerca di fare luce sulle molteplici relazioni che caratterizzano il policy-</a:t>
            </a:r>
            <a:r>
              <a:rPr lang="it-IT" sz="2800" dirty="0" err="1">
                <a:latin typeface="Garamond" panose="02020404030301010803" pitchFamily="18" charset="0"/>
              </a:rPr>
              <a:t>making</a:t>
            </a:r>
            <a:r>
              <a:rPr lang="it-IT" sz="2800" dirty="0">
                <a:latin typeface="Garamond" panose="02020404030301010803" pitchFamily="18" charset="0"/>
              </a:rPr>
              <a:t> dell’immigrazione, sia tra istituzioni ai diversi livelli di governo che tra attori pubblici e non.</a:t>
            </a:r>
          </a:p>
          <a:p>
            <a:pPr marL="285750" indent="-285750">
              <a:buFont typeface="Arial" panose="020B0604020202020204" pitchFamily="34" charset="0"/>
              <a:buChar char="•"/>
            </a:pPr>
            <a:endParaRPr lang="it-IT" dirty="0"/>
          </a:p>
          <a:p>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264173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498773" y="34330"/>
            <a:ext cx="8640638" cy="548680"/>
          </a:xfrm>
        </p:spPr>
        <p:txBody>
          <a:bodyPr/>
          <a:lstStyle/>
          <a:p>
            <a:pPr lvl="0" algn="ctr"/>
            <a:r>
              <a:rPr lang="it-IT" sz="2800" dirty="0">
                <a:solidFill>
                  <a:srgbClr val="C00000"/>
                </a:solidFill>
                <a:latin typeface="Garamond" panose="02020404030301010803" pitchFamily="18" charset="0"/>
              </a:rPr>
              <a:t>Le politiche migratorie in Italia. Da questione di integrazione a problema di sicurezza </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Le prime leggi sull’immigrazione approvate in Italia, rispettivamente nel 1986 e nel 1990, hanno di fatto affrontato entrambi gli aspetti, sebbene in termini molto generali. Entrambe le leggi sono state implementate in maniera frammentaria, data l’assenza regolamenti specifici e fondi dedicati. L’unico risultato concreto è stata la regolarizzazione di oltre 300.000 lavoratori stranieri irregolari, 105.000 nel 1986 e 222.000 nel 1990. </a:t>
            </a:r>
          </a:p>
          <a:p>
            <a:pPr marL="285750" indent="-285750" algn="just">
              <a:buFont typeface="Arial" panose="020B0604020202020204" pitchFamily="34" charset="0"/>
              <a:buChar char="•"/>
            </a:pPr>
            <a:r>
              <a:rPr lang="it-IT" sz="2400" b="1" dirty="0">
                <a:latin typeface="Garamond" panose="02020404030301010803" pitchFamily="18" charset="0"/>
              </a:rPr>
              <a:t>Tre fasi importanti successive</a:t>
            </a:r>
            <a:r>
              <a:rPr lang="it-IT" sz="2400" dirty="0">
                <a:latin typeface="Garamond" panose="02020404030301010803" pitchFamily="18" charset="0"/>
              </a:rPr>
              <a:t>: </a:t>
            </a:r>
          </a:p>
          <a:p>
            <a:pPr marL="285750" indent="-285750" algn="just">
              <a:buFont typeface="Arial" panose="020B0604020202020204" pitchFamily="34" charset="0"/>
              <a:buChar char="•"/>
            </a:pPr>
            <a:r>
              <a:rPr lang="it-IT" sz="2400" dirty="0">
                <a:latin typeface="Garamond" panose="02020404030301010803" pitchFamily="18" charset="0"/>
              </a:rPr>
              <a:t>Il periodo dal 1996 al 2001, in cui la discussione si incentra sulle politiche di integrazione; </a:t>
            </a:r>
          </a:p>
          <a:p>
            <a:pPr marL="285750" indent="-285750" algn="just">
              <a:buFont typeface="Arial" panose="020B0604020202020204" pitchFamily="34" charset="0"/>
              <a:buChar char="•"/>
            </a:pPr>
            <a:r>
              <a:rPr lang="it-IT" sz="2400" dirty="0">
                <a:latin typeface="Garamond" panose="02020404030301010803" pitchFamily="18" charset="0"/>
              </a:rPr>
              <a:t>il periodo 2001-2010, in cui diventano preminenti le questioni relative al controllo degli ingressi e alla repressione delle migrazioni irregolari; </a:t>
            </a:r>
          </a:p>
          <a:p>
            <a:pPr marL="285750" indent="-285750" algn="just">
              <a:buFont typeface="Arial" panose="020B0604020202020204" pitchFamily="34" charset="0"/>
              <a:buChar char="•"/>
            </a:pPr>
            <a:r>
              <a:rPr lang="it-IT" sz="2400" dirty="0">
                <a:latin typeface="Garamond" panose="02020404030301010803" pitchFamily="18" charset="0"/>
              </a:rPr>
              <a:t>infine, il periodo dal gennaio 2011, il crescente arrivo via mare di migranti e richiedenti asilo da Tunisia e Libia  hanno portato in primo piano la regolazione del diritto d’asilo e le politiche dell’accoglienza.</a:t>
            </a:r>
          </a:p>
          <a:p>
            <a:pPr marL="285750" indent="-285750" algn="just">
              <a:buFont typeface="Arial" panose="020B0604020202020204" pitchFamily="34" charset="0"/>
              <a:buChar char="•"/>
            </a:pPr>
            <a:endParaRPr lang="it-IT" sz="2100" dirty="0">
              <a:latin typeface="Garamond" panose="02020404030301010803" pitchFamily="18" charset="0"/>
            </a:endParaRPr>
          </a:p>
          <a:p>
            <a:pPr marL="285750" indent="-285750">
              <a:buFont typeface="Arial" panose="020B0604020202020204" pitchFamily="34" charset="0"/>
              <a:buChar char="•"/>
            </a:pPr>
            <a:endParaRPr lang="it-IT" dirty="0"/>
          </a:p>
          <a:p>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247906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07504" y="0"/>
            <a:ext cx="8928992" cy="692696"/>
          </a:xfrm>
        </p:spPr>
        <p:txBody>
          <a:bodyPr/>
          <a:lstStyle/>
          <a:p>
            <a:pPr marL="421200" lvl="1" indent="0" algn="ctr">
              <a:spcBef>
                <a:spcPts val="0"/>
              </a:spcBef>
              <a:buNone/>
            </a:pPr>
            <a:r>
              <a:rPr lang="it-IT" sz="2600" b="1" dirty="0">
                <a:solidFill>
                  <a:srgbClr val="C00000"/>
                </a:solidFill>
                <a:latin typeface="Garamond" panose="02020404030301010803" pitchFamily="18" charset="0"/>
              </a:rPr>
              <a:t>Il periodo 1996-2001: integrazione e immigrazione programmata</a:t>
            </a:r>
          </a:p>
          <a:p>
            <a:pPr marL="421200" lvl="1" indent="0" algn="ctr">
              <a:spcBef>
                <a:spcPts val="0"/>
              </a:spcBef>
              <a:buNone/>
            </a:pPr>
            <a:endParaRPr lang="it-IT" sz="2400" b="1" dirty="0">
              <a:solidFill>
                <a:srgbClr val="C00000"/>
              </a:solidFill>
              <a:latin typeface="Garamond" panose="02020404030301010803" pitchFamily="18" charset="0"/>
            </a:endParaRP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836712"/>
            <a:ext cx="9144000" cy="5688632"/>
          </a:xfrm>
        </p:spPr>
        <p:txBody>
          <a:bodyPr/>
          <a:lstStyle/>
          <a:p>
            <a:pPr marL="285750" indent="-285750" algn="just">
              <a:buFont typeface="Arial" panose="020B0604020202020204" pitchFamily="34" charset="0"/>
              <a:buChar char="•"/>
            </a:pPr>
            <a:r>
              <a:rPr lang="it-IT" sz="2100" dirty="0">
                <a:latin typeface="Garamond" panose="02020404030301010803" pitchFamily="18" charset="0"/>
              </a:rPr>
              <a:t>governo Prodi approvava la legge </a:t>
            </a:r>
            <a:r>
              <a:rPr lang="it-IT" sz="2100" b="1" dirty="0">
                <a:latin typeface="Garamond" panose="02020404030301010803" pitchFamily="18" charset="0"/>
              </a:rPr>
              <a:t>n. 40, cosiddetta legge Turco-Napolitano</a:t>
            </a:r>
            <a:r>
              <a:rPr lang="it-IT" sz="2100" dirty="0">
                <a:latin typeface="Garamond" panose="02020404030301010803" pitchFamily="18" charset="0"/>
              </a:rPr>
              <a:t>, elaborata a partire da una proposta già elaborata da una commissione di esperti nel 1993, e incentrata sul cosiddetto modello ‘dell’integrazione ragionevole’. Questo si poneva due obiettivi: </a:t>
            </a:r>
            <a:r>
              <a:rPr lang="it-IT" sz="2100" i="1" dirty="0">
                <a:highlight>
                  <a:srgbClr val="FFFF00"/>
                </a:highlight>
                <a:latin typeface="Garamond" panose="02020404030301010803" pitchFamily="18" charset="0"/>
              </a:rPr>
              <a:t>regolare in maniera più stringente l’ingresso per motivi di lavoro e le espulsion</a:t>
            </a:r>
            <a:r>
              <a:rPr lang="it-IT" sz="2100" dirty="0">
                <a:highlight>
                  <a:srgbClr val="FFFF00"/>
                </a:highlight>
                <a:latin typeface="Garamond" panose="02020404030301010803" pitchFamily="18" charset="0"/>
              </a:rPr>
              <a:t>i; </a:t>
            </a:r>
            <a:r>
              <a:rPr lang="it-IT" sz="2100" i="1" dirty="0">
                <a:highlight>
                  <a:srgbClr val="FFFF00"/>
                </a:highlight>
                <a:latin typeface="Garamond" panose="02020404030301010803" pitchFamily="18" charset="0"/>
              </a:rPr>
              <a:t>introdurre misure concrete di accesso ai diritti e integrazione sociale</a:t>
            </a:r>
            <a:r>
              <a:rPr lang="it-IT" sz="2100" dirty="0">
                <a:highlight>
                  <a:srgbClr val="FFFF00"/>
                </a:highlight>
                <a:latin typeface="Garamond" panose="02020404030301010803" pitchFamily="18" charset="0"/>
              </a:rPr>
              <a:t>.</a:t>
            </a:r>
          </a:p>
          <a:p>
            <a:pPr marL="285750" indent="-285750" algn="just">
              <a:buFont typeface="Arial" panose="020B0604020202020204" pitchFamily="34" charset="0"/>
              <a:buChar char="•"/>
            </a:pPr>
            <a:r>
              <a:rPr lang="it-IT" sz="2100" dirty="0">
                <a:latin typeface="Garamond" panose="02020404030301010803" pitchFamily="18" charset="0"/>
              </a:rPr>
              <a:t>Riconoscimento dell’esistenza di una domanda di lavoro immigrato (</a:t>
            </a:r>
            <a:r>
              <a:rPr lang="it-IT" sz="2100" dirty="0" err="1">
                <a:latin typeface="Garamond" panose="02020404030301010803" pitchFamily="18" charset="0"/>
              </a:rPr>
              <a:t>sponsors</a:t>
            </a:r>
            <a:r>
              <a:rPr lang="it-IT" sz="2100" dirty="0">
                <a:latin typeface="Garamond" panose="02020404030301010803" pitchFamily="18" charset="0"/>
              </a:rPr>
              <a:t>), a cui si cercava di dare risposta con quote annuali di ingresso emanate per decreto dal Presidente del Consiglio. </a:t>
            </a:r>
            <a:r>
              <a:rPr lang="it-IT" sz="2100" dirty="0">
                <a:highlight>
                  <a:srgbClr val="FFFF00"/>
                </a:highlight>
                <a:latin typeface="Garamond" panose="02020404030301010803" pitchFamily="18" charset="0"/>
              </a:rPr>
              <a:t>Le quote diventavano poi, uno strumento cruciale delle politiche di controllo: per i paesi che collaboravano nelle pratiche di riammissione dei propri cittadini venivano previsti contingenti premio di nuovi ingressi</a:t>
            </a:r>
            <a:r>
              <a:rPr lang="it-IT" sz="2100" dirty="0">
                <a:latin typeface="Garamond" panose="02020404030301010803" pitchFamily="18" charset="0"/>
              </a:rPr>
              <a:t>. </a:t>
            </a:r>
          </a:p>
          <a:p>
            <a:pPr marL="285750" indent="-285750" algn="just">
              <a:buFont typeface="Arial" panose="020B0604020202020204" pitchFamily="34" charset="0"/>
              <a:buChar char="•"/>
            </a:pPr>
            <a:r>
              <a:rPr lang="it-IT" sz="2100" dirty="0">
                <a:latin typeface="Garamond" panose="02020404030301010803" pitchFamily="18" charset="0"/>
              </a:rPr>
              <a:t>La legge introduceva anche novità sul lato dei controlli, tra cui i controversi Centri di Permanenza Temporanea, per trattenere lo straniero per il tempo necessario al completamento dell’iter di espulsione e comunque per un periodo non superiore a 30 giorni.</a:t>
            </a:r>
          </a:p>
          <a:p>
            <a:pPr marL="285750" indent="-285750" algn="just">
              <a:buFont typeface="Arial" panose="020B0604020202020204" pitchFamily="34" charset="0"/>
              <a:buChar char="•"/>
            </a:pPr>
            <a:r>
              <a:rPr lang="it-IT" sz="2100" dirty="0">
                <a:latin typeface="Garamond" panose="02020404030301010803" pitchFamily="18" charset="0"/>
              </a:rPr>
              <a:t>L’integrazione si declinava innanzitutto nella previsione di uno status giuridico più sicuro, con l’introduzione della “carta di soggiorno”, un documento a tempo indeterminato rilasciato dopo almeno 5 anni di residenza regolare. </a:t>
            </a:r>
            <a:endParaRPr lang="it-IT" sz="21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50636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987CB08-411F-5E4C-A577-C9B443FF1DBD}"/>
              </a:ext>
            </a:extLst>
          </p:cNvPr>
          <p:cNvSpPr>
            <a:spLocks noGrp="1"/>
          </p:cNvSpPr>
          <p:nvPr>
            <p:ph type="body" sz="quarter" idx="10"/>
          </p:nvPr>
        </p:nvSpPr>
        <p:spPr>
          <a:xfrm>
            <a:off x="395288" y="1"/>
            <a:ext cx="8424862" cy="692695"/>
          </a:xfrm>
        </p:spPr>
        <p:txBody>
          <a:bodyPr/>
          <a:lstStyle/>
          <a:p>
            <a:pPr algn="ctr"/>
            <a:r>
              <a:rPr lang="it-IT" sz="2800" dirty="0">
                <a:latin typeface="Garamond" panose="02020404030301010803" pitchFamily="18" charset="0"/>
              </a:rPr>
              <a:t>2001-2010 Cambiamento nella continuità. La retorica della Sicurezza (1)</a:t>
            </a:r>
          </a:p>
        </p:txBody>
      </p:sp>
      <p:sp>
        <p:nvSpPr>
          <p:cNvPr id="3" name="Segnaposto testo 2">
            <a:extLst>
              <a:ext uri="{FF2B5EF4-FFF2-40B4-BE49-F238E27FC236}">
                <a16:creationId xmlns:a16="http://schemas.microsoft.com/office/drawing/2014/main" id="{0826B132-EED7-7741-932E-B2B4455D39AC}"/>
              </a:ext>
            </a:extLst>
          </p:cNvPr>
          <p:cNvSpPr>
            <a:spLocks noGrp="1"/>
          </p:cNvSpPr>
          <p:nvPr>
            <p:ph type="body" sz="quarter" idx="11"/>
          </p:nvPr>
        </p:nvSpPr>
        <p:spPr>
          <a:xfrm>
            <a:off x="0" y="764705"/>
            <a:ext cx="8820150" cy="5256584"/>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Legge n. 189/2002 meglio nota come Bossi-Fini, eliminava la figura dello sponsor, subordinando l’ammissione per motivi di lavoro alla dimostrazione dell’esistenza di un’offerta di occupazione (il cosiddetto ‘contratto di </a:t>
            </a:r>
            <a:r>
              <a:rPr lang="it-IT" sz="2400" dirty="0" err="1">
                <a:latin typeface="Garamond" panose="02020404030301010803" pitchFamily="18" charset="0"/>
              </a:rPr>
              <a:t>soggiorno’</a:t>
            </a:r>
            <a:r>
              <a:rPr lang="it-IT" sz="2400" dirty="0">
                <a:latin typeface="Garamond" panose="02020404030301010803" pitchFamily="18" charset="0"/>
              </a:rPr>
              <a:t>). </a:t>
            </a:r>
          </a:p>
          <a:p>
            <a:pPr marL="285750" indent="-285750" algn="just">
              <a:buFont typeface="Arial" panose="020B0604020202020204" pitchFamily="34" charset="0"/>
              <a:buChar char="•"/>
            </a:pPr>
            <a:r>
              <a:rPr lang="it-IT" sz="2400" dirty="0">
                <a:latin typeface="Garamond" panose="02020404030301010803" pitchFamily="18" charset="0"/>
              </a:rPr>
              <a:t>‘Diritto di prelazione’, ovvero delle quote preferenziali per i migranti che avessero partecipato nei paesi di origine a programmi di formazione professionale approvati dai ministeri del Lavoro e dell’Istruzione su proposta di regioni e province autonome. </a:t>
            </a:r>
          </a:p>
          <a:p>
            <a:pPr marL="285750" indent="-285750" algn="just">
              <a:buFont typeface="Arial" panose="020B0604020202020204" pitchFamily="34" charset="0"/>
              <a:buChar char="•"/>
            </a:pPr>
            <a:r>
              <a:rPr lang="it-IT" sz="2400" dirty="0">
                <a:latin typeface="Garamond" panose="02020404030301010803" pitchFamily="18" charset="0"/>
              </a:rPr>
              <a:t>Il quadro viene completato dal quarto governo Berlusconi con l’introduzione del cosiddetto «Accordo di integrazione» (art. 4 bis della Legge 94/2009), che l’immigrato deve sottoscrivere in Prefettura alla richiesta del primo permesso di soggiorno impegnandosi a conseguire, nell’arco di due anni, il livello A2 di conoscenza della lingua italiana e nozioni di base sulla Costituzione e la cultura civica del paese, </a:t>
            </a:r>
            <a:r>
              <a:rPr lang="it-IT" sz="2400" i="1" dirty="0" err="1">
                <a:latin typeface="Garamond" panose="02020404030301010803" pitchFamily="18" charset="0"/>
              </a:rPr>
              <a:t>conditio</a:t>
            </a:r>
            <a:r>
              <a:rPr lang="it-IT" sz="2400" i="1" dirty="0">
                <a:latin typeface="Garamond" panose="02020404030301010803" pitchFamily="18" charset="0"/>
              </a:rPr>
              <a:t> sine qua non</a:t>
            </a:r>
            <a:r>
              <a:rPr lang="it-IT" sz="2400" dirty="0">
                <a:latin typeface="Garamond" panose="02020404030301010803" pitchFamily="18" charset="0"/>
              </a:rPr>
              <a:t> per il rinnovo del permesso stesso.</a:t>
            </a:r>
          </a:p>
          <a:p>
            <a:pPr marL="285750" indent="-285750" algn="just">
              <a:buFont typeface="Arial" panose="020B0604020202020204" pitchFamily="34" charset="0"/>
              <a:buChar char="•"/>
            </a:pPr>
            <a:endParaRPr lang="it-IT" dirty="0"/>
          </a:p>
          <a:p>
            <a:endParaRPr lang="en-GB" dirty="0"/>
          </a:p>
        </p:txBody>
      </p:sp>
    </p:spTree>
    <p:extLst>
      <p:ext uri="{BB962C8B-B14F-4D97-AF65-F5344CB8AC3E}">
        <p14:creationId xmlns:p14="http://schemas.microsoft.com/office/powerpoint/2010/main" val="167028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987CB08-411F-5E4C-A577-C9B443FF1DBD}"/>
              </a:ext>
            </a:extLst>
          </p:cNvPr>
          <p:cNvSpPr>
            <a:spLocks noGrp="1"/>
          </p:cNvSpPr>
          <p:nvPr>
            <p:ph type="body" sz="quarter" idx="10"/>
          </p:nvPr>
        </p:nvSpPr>
        <p:spPr>
          <a:xfrm>
            <a:off x="395288" y="1"/>
            <a:ext cx="8424862" cy="692695"/>
          </a:xfrm>
        </p:spPr>
        <p:txBody>
          <a:bodyPr/>
          <a:lstStyle/>
          <a:p>
            <a:pPr algn="ctr"/>
            <a:r>
              <a:rPr lang="it-IT" sz="2800" dirty="0">
                <a:latin typeface="Garamond" panose="02020404030301010803" pitchFamily="18" charset="0"/>
              </a:rPr>
              <a:t>2001-2010 Cambiamento nella continuità. La retorica della Sicurezza (2)</a:t>
            </a:r>
          </a:p>
        </p:txBody>
      </p:sp>
      <p:sp>
        <p:nvSpPr>
          <p:cNvPr id="3" name="Segnaposto testo 2">
            <a:extLst>
              <a:ext uri="{FF2B5EF4-FFF2-40B4-BE49-F238E27FC236}">
                <a16:creationId xmlns:a16="http://schemas.microsoft.com/office/drawing/2014/main" id="{0826B132-EED7-7741-932E-B2B4455D39AC}"/>
              </a:ext>
            </a:extLst>
          </p:cNvPr>
          <p:cNvSpPr>
            <a:spLocks noGrp="1"/>
          </p:cNvSpPr>
          <p:nvPr>
            <p:ph type="body" sz="quarter" idx="11"/>
          </p:nvPr>
        </p:nvSpPr>
        <p:spPr>
          <a:xfrm>
            <a:off x="0" y="764705"/>
            <a:ext cx="8820150" cy="5256584"/>
          </a:xfrm>
        </p:spPr>
        <p:txBody>
          <a:bodyPr/>
          <a:lstStyle/>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Legge restrittiva ma </a:t>
            </a:r>
            <a:r>
              <a:rPr lang="it-IT" sz="2200" i="1" dirty="0">
                <a:highlight>
                  <a:srgbClr val="FFFF00"/>
                </a:highlight>
                <a:latin typeface="Garamond" panose="02020404030301010803" pitchFamily="18" charset="0"/>
              </a:rPr>
              <a:t>implementazione «lasca»</a:t>
            </a:r>
          </a:p>
          <a:p>
            <a:pPr marL="285750" indent="-285750" algn="just">
              <a:buFont typeface="Arial" panose="020B0604020202020204" pitchFamily="34" charset="0"/>
              <a:buChar char="•"/>
            </a:pPr>
            <a:r>
              <a:rPr lang="it-IT" sz="2200" dirty="0">
                <a:latin typeface="Garamond" panose="02020404030301010803" pitchFamily="18" charset="0"/>
              </a:rPr>
              <a:t>anche la Bossi-Fini ha introdotto una </a:t>
            </a:r>
            <a:r>
              <a:rPr lang="it-IT" sz="2200" i="1" dirty="0">
                <a:latin typeface="Garamond" panose="02020404030301010803" pitchFamily="18" charset="0"/>
              </a:rPr>
              <a:t>sanatoria</a:t>
            </a:r>
            <a:r>
              <a:rPr lang="it-IT" sz="2200" dirty="0">
                <a:latin typeface="Garamond" panose="02020404030301010803" pitchFamily="18" charset="0"/>
              </a:rPr>
              <a:t> che, dapprima limitata al settore domestico ma poi ampliata a tutti i lavoratori immigrati, ha consentito la </a:t>
            </a:r>
            <a:r>
              <a:rPr lang="it-IT" sz="2200" dirty="0">
                <a:highlight>
                  <a:srgbClr val="00FFFF"/>
                </a:highlight>
                <a:latin typeface="Garamond" panose="02020404030301010803" pitchFamily="18" charset="0"/>
              </a:rPr>
              <a:t>regolarizzazione di ben 630mila migranti presenti irregolarmente nel nostro paese </a:t>
            </a:r>
          </a:p>
          <a:p>
            <a:pPr marL="285750" indent="-285750" algn="just">
              <a:buFont typeface="Arial" panose="020B0604020202020204" pitchFamily="34" charset="0"/>
              <a:buChar char="•"/>
            </a:pPr>
            <a:r>
              <a:rPr lang="it-IT" sz="2200" dirty="0">
                <a:latin typeface="Garamond" panose="02020404030301010803" pitchFamily="18" charset="0"/>
              </a:rPr>
              <a:t>a partire dal 2005, le quote </a:t>
            </a:r>
            <a:r>
              <a:rPr lang="it-IT" sz="2200" dirty="0">
                <a:highlight>
                  <a:srgbClr val="FFFF00"/>
                </a:highlight>
                <a:latin typeface="Garamond" panose="02020404030301010803" pitchFamily="18" charset="0"/>
              </a:rPr>
              <a:t>annuali di ingresso, strumento spesso utilizzato dai migranti come un’opportunità di regolarizzazione attraverso il meccanismo del temporaneo rientro in patria per essere poi richiamati con un contratto di lavoro regolare, passano da 45.500 a 54.500, un trend espansivo che continua negli anni del centro-sinistra, che autorizzano ben 116.500 ingressi nel 2006 e 170.000 nel 2007, e infine si assesta a 150.000 ingressi con il ritorno al governo del centro-destra nel 2008. </a:t>
            </a:r>
          </a:p>
          <a:p>
            <a:pPr marL="285750" indent="-285750" algn="just">
              <a:buFont typeface="Arial" panose="020B0604020202020204" pitchFamily="34" charset="0"/>
              <a:buChar char="•"/>
            </a:pPr>
            <a:r>
              <a:rPr lang="it-IT" sz="2200" dirty="0">
                <a:latin typeface="Garamond" panose="02020404030301010803" pitchFamily="18" charset="0"/>
              </a:rPr>
              <a:t>Nel 2009 </a:t>
            </a:r>
            <a:r>
              <a:rPr lang="it-IT" sz="2200" dirty="0">
                <a:highlight>
                  <a:srgbClr val="00FFFF"/>
                </a:highlight>
                <a:latin typeface="Garamond" panose="02020404030301010803" pitchFamily="18" charset="0"/>
              </a:rPr>
              <a:t>inoltre, viene introdotta una nuova sanatoria, questa volta limitata al solo settore domestico e della cura, che comunque regolarizza 215.255 immigrati. Infine, i decreti flussi approvati nel corso del 2010 autorizzano l’ingresso di 86.600 migranti, nonostante il contesto di crisi economica</a:t>
            </a:r>
            <a:endParaRPr lang="it-IT" dirty="0">
              <a:highlight>
                <a:srgbClr val="00FFFF"/>
              </a:highlight>
            </a:endParaRPr>
          </a:p>
          <a:p>
            <a:endParaRPr lang="en-GB" dirty="0"/>
          </a:p>
        </p:txBody>
      </p:sp>
    </p:spTree>
    <p:extLst>
      <p:ext uri="{BB962C8B-B14F-4D97-AF65-F5344CB8AC3E}">
        <p14:creationId xmlns:p14="http://schemas.microsoft.com/office/powerpoint/2010/main" val="164177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2B20A4D-5D07-F643-8429-F9162B76B8CB}"/>
              </a:ext>
            </a:extLst>
          </p:cNvPr>
          <p:cNvSpPr>
            <a:spLocks noGrp="1"/>
          </p:cNvSpPr>
          <p:nvPr>
            <p:ph type="body" sz="quarter" idx="10"/>
          </p:nvPr>
        </p:nvSpPr>
        <p:spPr>
          <a:xfrm>
            <a:off x="395288" y="1"/>
            <a:ext cx="8424862" cy="1124744"/>
          </a:xfrm>
        </p:spPr>
        <p:txBody>
          <a:bodyPr/>
          <a:lstStyle/>
          <a:p>
            <a:pPr marL="457200" lvl="1" indent="0" algn="ctr">
              <a:buNone/>
            </a:pPr>
            <a:r>
              <a:rPr lang="it-IT" b="1" dirty="0">
                <a:solidFill>
                  <a:srgbClr val="C00000"/>
                </a:solidFill>
                <a:latin typeface="Garamond" panose="02020404030301010803" pitchFamily="18" charset="0"/>
              </a:rPr>
              <a:t>Dal 2011 in poi: tra emergenza umanitaria e immigrazione illegittima (1)</a:t>
            </a:r>
          </a:p>
          <a:p>
            <a:endParaRPr lang="it-IT" dirty="0"/>
          </a:p>
        </p:txBody>
      </p:sp>
      <p:sp>
        <p:nvSpPr>
          <p:cNvPr id="3" name="Segnaposto testo 2">
            <a:extLst>
              <a:ext uri="{FF2B5EF4-FFF2-40B4-BE49-F238E27FC236}">
                <a16:creationId xmlns:a16="http://schemas.microsoft.com/office/drawing/2014/main" id="{305E2BA1-F873-AD40-A9CE-D77F92F1EA5A}"/>
              </a:ext>
            </a:extLst>
          </p:cNvPr>
          <p:cNvSpPr>
            <a:spLocks noGrp="1"/>
          </p:cNvSpPr>
          <p:nvPr>
            <p:ph type="body" sz="quarter" idx="11"/>
          </p:nvPr>
        </p:nvSpPr>
        <p:spPr>
          <a:xfrm>
            <a:off x="0" y="980729"/>
            <a:ext cx="8820150" cy="5040560"/>
          </a:xfrm>
        </p:spPr>
        <p:txBody>
          <a:bodyPr/>
          <a:lstStyle/>
          <a:p>
            <a:pPr marL="285750" indent="-285750" algn="just">
              <a:buFont typeface="Arial" panose="020B0604020202020204" pitchFamily="34" charset="0"/>
              <a:buChar char="•"/>
            </a:pPr>
            <a:r>
              <a:rPr lang="en-GB" sz="2200" i="1" dirty="0" err="1">
                <a:latin typeface="Garamond" panose="02020404030301010803" pitchFamily="18" charset="0"/>
              </a:rPr>
              <a:t>Esplosione</a:t>
            </a:r>
            <a:r>
              <a:rPr lang="en-GB" sz="2200" i="1" dirty="0">
                <a:latin typeface="Garamond" panose="02020404030301010803" pitchFamily="18" charset="0"/>
              </a:rPr>
              <a:t> </a:t>
            </a:r>
            <a:r>
              <a:rPr lang="en-GB" sz="2200" i="1" dirty="0" err="1">
                <a:latin typeface="Garamond" panose="02020404030301010803" pitchFamily="18" charset="0"/>
              </a:rPr>
              <a:t>dei</a:t>
            </a:r>
            <a:r>
              <a:rPr lang="en-GB" sz="2200" i="1" dirty="0">
                <a:latin typeface="Garamond" panose="02020404030301010803" pitchFamily="18" charset="0"/>
              </a:rPr>
              <a:t> numeri causa </a:t>
            </a:r>
            <a:r>
              <a:rPr lang="en-GB" sz="2200" i="1" dirty="0" err="1">
                <a:latin typeface="Garamond" panose="02020404030301010803" pitchFamily="18" charset="0"/>
              </a:rPr>
              <a:t>anche</a:t>
            </a:r>
            <a:r>
              <a:rPr lang="en-GB" sz="2200" i="1" dirty="0">
                <a:latin typeface="Garamond" panose="02020404030301010803" pitchFamily="18" charset="0"/>
              </a:rPr>
              <a:t> </a:t>
            </a:r>
            <a:r>
              <a:rPr lang="en-GB" sz="2200" i="1" dirty="0" err="1">
                <a:latin typeface="Garamond" panose="02020404030301010803" pitchFamily="18" charset="0"/>
              </a:rPr>
              <a:t>dell’aumento</a:t>
            </a:r>
            <a:r>
              <a:rPr lang="en-GB" sz="2200" i="1" dirty="0">
                <a:latin typeface="Garamond" panose="02020404030301010803" pitchFamily="18" charset="0"/>
              </a:rPr>
              <a:t> </a:t>
            </a:r>
            <a:r>
              <a:rPr lang="en-GB" sz="2200" i="1" dirty="0" err="1">
                <a:latin typeface="Garamond" panose="02020404030301010803" pitchFamily="18" charset="0"/>
              </a:rPr>
              <a:t>dei</a:t>
            </a:r>
            <a:r>
              <a:rPr lang="en-GB" sz="2200" i="1" dirty="0">
                <a:latin typeface="Garamond" panose="02020404030301010803" pitchFamily="18" charset="0"/>
              </a:rPr>
              <a:t> </a:t>
            </a:r>
            <a:r>
              <a:rPr lang="en-GB" sz="2200" i="1" dirty="0" err="1">
                <a:latin typeface="Garamond" panose="02020404030301010803" pitchFamily="18" charset="0"/>
              </a:rPr>
              <a:t>rifugiati</a:t>
            </a:r>
            <a:r>
              <a:rPr lang="en-GB" sz="2200" i="1" dirty="0">
                <a:latin typeface="Garamond" panose="02020404030301010803" pitchFamily="18" charset="0"/>
              </a:rPr>
              <a:t> </a:t>
            </a:r>
            <a:r>
              <a:rPr lang="en-GB" sz="2200" i="1" dirty="0" err="1">
                <a:latin typeface="Garamond" panose="02020404030301010803" pitchFamily="18" charset="0"/>
              </a:rPr>
              <a:t>accanto</a:t>
            </a:r>
            <a:r>
              <a:rPr lang="en-GB" sz="2200" i="1" dirty="0">
                <a:latin typeface="Garamond" panose="02020404030301010803" pitchFamily="18" charset="0"/>
              </a:rPr>
              <a:t> </a:t>
            </a:r>
            <a:r>
              <a:rPr lang="en-GB" sz="2200" i="1" dirty="0" err="1">
                <a:latin typeface="Garamond" panose="02020404030301010803" pitchFamily="18" charset="0"/>
              </a:rPr>
              <a:t>agli</a:t>
            </a:r>
            <a:r>
              <a:rPr lang="en-GB" sz="2200" i="1" dirty="0">
                <a:latin typeface="Garamond" panose="02020404030301010803" pitchFamily="18" charset="0"/>
              </a:rPr>
              <a:t> </a:t>
            </a:r>
            <a:r>
              <a:rPr lang="en-GB" sz="2200" i="1" dirty="0" err="1">
                <a:latin typeface="Garamond" panose="02020404030301010803" pitchFamily="18" charset="0"/>
              </a:rPr>
              <a:t>emigranti</a:t>
            </a:r>
            <a:r>
              <a:rPr lang="en-GB" sz="2200" i="1" dirty="0">
                <a:latin typeface="Garamond" panose="02020404030301010803" pitchFamily="18" charset="0"/>
              </a:rPr>
              <a:t> </a:t>
            </a:r>
            <a:r>
              <a:rPr lang="en-GB" sz="2200" i="1" dirty="0" err="1">
                <a:latin typeface="Garamond" panose="02020404030301010803" pitchFamily="18" charset="0"/>
              </a:rPr>
              <a:t>economici</a:t>
            </a:r>
            <a:endParaRPr lang="en-GB" sz="2200" i="1" dirty="0">
              <a:latin typeface="Garamond" panose="02020404030301010803" pitchFamily="18" charset="0"/>
            </a:endParaRPr>
          </a:p>
          <a:p>
            <a:pPr marL="285750" indent="-285750" algn="just">
              <a:buFont typeface="Arial" panose="020B0604020202020204" pitchFamily="34" charset="0"/>
              <a:buChar char="•"/>
            </a:pPr>
            <a:r>
              <a:rPr lang="it-IT" sz="2200" dirty="0">
                <a:latin typeface="Garamond" panose="02020404030301010803" pitchFamily="18" charset="0"/>
              </a:rPr>
              <a:t>In una prima fase, che va dagli sbarchi del 2011 all’inizio del 2016, prevale l’approccio dell’emergenza </a:t>
            </a:r>
            <a:r>
              <a:rPr lang="it-IT" sz="2200" i="1" dirty="0">
                <a:latin typeface="Garamond" panose="02020404030301010803" pitchFamily="18" charset="0"/>
              </a:rPr>
              <a:t>umanitaria</a:t>
            </a:r>
            <a:r>
              <a:rPr lang="it-IT" sz="2200" dirty="0">
                <a:latin typeface="Garamond" panose="02020404030301010803" pitchFamily="18" charset="0"/>
              </a:rPr>
              <a:t>, che di fatto consente ai diversi governi in carica di gestire la crisi in maniera discrezionale, spesso anche in contraddizione con gli accordi sottoscritti. Emblematico è il caso dei migranti tunisini: inizialmente ospitati in un campo improvvisato a Manduria, in provincia di Taranto, da dove molti riescono ad allontanarsi facendo perdere le proprie tracce, nell’aprile l’allora ministro dell’Interno Maroni concede la protezione umanitaria a quanti arrivati prima del giorno 5, data in cui entra in vigore l’accordo sui rimpatri con il nuovo governo tunisino, nonostante il parere contrario dell’UE e le proteste della Francia </a:t>
            </a:r>
          </a:p>
          <a:p>
            <a:pPr marL="285750" indent="-285750" algn="just">
              <a:buFont typeface="Arial" panose="020B0604020202020204" pitchFamily="34" charset="0"/>
              <a:buChar char="•"/>
            </a:pPr>
            <a:r>
              <a:rPr lang="it-IT" sz="2200" dirty="0">
                <a:latin typeface="Garamond" panose="02020404030301010803" pitchFamily="18" charset="0"/>
              </a:rPr>
              <a:t>Una strategia per molti aspetti simile viene adottata nel caso, ben più complicato, della crisi libica, che coinvolge migranti originari di vari paesi africani e lì impiegati nell’industria del petrolio o in transito verso l’Europa. Operazioni Mare Nostrum e </a:t>
            </a:r>
            <a:r>
              <a:rPr lang="it-IT" sz="2200" dirty="0" err="1">
                <a:latin typeface="Garamond" panose="02020404030301010803" pitchFamily="18" charset="0"/>
              </a:rPr>
              <a:t>Triton</a:t>
            </a:r>
            <a:r>
              <a:rPr lang="it-IT" sz="2200" dirty="0">
                <a:latin typeface="Garamond" panose="02020404030301010803" pitchFamily="18" charset="0"/>
              </a:rPr>
              <a:t>.  Emergere del ruolo delle ONG</a:t>
            </a:r>
            <a:endParaRPr lang="en-GB" sz="2200" dirty="0">
              <a:latin typeface="Garamond" panose="02020404030301010803" pitchFamily="18" charset="0"/>
            </a:endParaRPr>
          </a:p>
        </p:txBody>
      </p:sp>
    </p:spTree>
    <p:extLst>
      <p:ext uri="{BB962C8B-B14F-4D97-AF65-F5344CB8AC3E}">
        <p14:creationId xmlns:p14="http://schemas.microsoft.com/office/powerpoint/2010/main" val="44353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2B20A4D-5D07-F643-8429-F9162B76B8CB}"/>
              </a:ext>
            </a:extLst>
          </p:cNvPr>
          <p:cNvSpPr>
            <a:spLocks noGrp="1"/>
          </p:cNvSpPr>
          <p:nvPr>
            <p:ph type="body" sz="quarter" idx="10"/>
          </p:nvPr>
        </p:nvSpPr>
        <p:spPr>
          <a:xfrm>
            <a:off x="395288" y="1"/>
            <a:ext cx="8424862" cy="1124744"/>
          </a:xfrm>
        </p:spPr>
        <p:txBody>
          <a:bodyPr/>
          <a:lstStyle/>
          <a:p>
            <a:pPr marL="457200" lvl="1" indent="0" algn="ctr">
              <a:buNone/>
            </a:pPr>
            <a:r>
              <a:rPr lang="it-IT" b="1" dirty="0">
                <a:solidFill>
                  <a:srgbClr val="C00000"/>
                </a:solidFill>
                <a:latin typeface="Garamond" panose="02020404030301010803" pitchFamily="18" charset="0"/>
              </a:rPr>
              <a:t>Dal 2011 in poi: tra emergenza umanitaria e immigrazione illegittima (2)</a:t>
            </a:r>
          </a:p>
          <a:p>
            <a:endParaRPr lang="it-IT" dirty="0"/>
          </a:p>
        </p:txBody>
      </p:sp>
      <p:sp>
        <p:nvSpPr>
          <p:cNvPr id="3" name="Segnaposto testo 2">
            <a:extLst>
              <a:ext uri="{FF2B5EF4-FFF2-40B4-BE49-F238E27FC236}">
                <a16:creationId xmlns:a16="http://schemas.microsoft.com/office/drawing/2014/main" id="{305E2BA1-F873-AD40-A9CE-D77F92F1EA5A}"/>
              </a:ext>
            </a:extLst>
          </p:cNvPr>
          <p:cNvSpPr>
            <a:spLocks noGrp="1"/>
          </p:cNvSpPr>
          <p:nvPr>
            <p:ph type="body" sz="quarter" idx="11"/>
          </p:nvPr>
        </p:nvSpPr>
        <p:spPr>
          <a:xfrm>
            <a:off x="0" y="980729"/>
            <a:ext cx="8820150" cy="5040560"/>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Approvazione da parte della Commissione UE dell’Agenda Europea sulle Migrazioni, entrata in vigore nel settembre 2011:  </a:t>
            </a:r>
            <a:r>
              <a:rPr lang="it-IT" sz="2400" u="sng" dirty="0">
                <a:latin typeface="Garamond" panose="02020404030301010803" pitchFamily="18" charset="0"/>
              </a:rPr>
              <a:t>i margini di discrezionalità che avevano caratterizzano il periodo precedente si riducono considerevolmente.</a:t>
            </a:r>
            <a:r>
              <a:rPr lang="it-IT" sz="2400" dirty="0">
                <a:latin typeface="Garamond" panose="02020404030301010803" pitchFamily="18" charset="0"/>
              </a:rPr>
              <a:t> </a:t>
            </a:r>
          </a:p>
          <a:p>
            <a:pPr marL="285750" indent="-285750" algn="just">
              <a:buFont typeface="Arial" panose="020B0604020202020204" pitchFamily="34" charset="0"/>
              <a:buChar char="•"/>
            </a:pPr>
            <a:r>
              <a:rPr lang="it-IT" sz="2400" dirty="0">
                <a:latin typeface="Garamond" panose="02020404030301010803" pitchFamily="18" charset="0"/>
              </a:rPr>
              <a:t>L’agenda istituisce i cosiddetti </a:t>
            </a:r>
            <a:r>
              <a:rPr lang="it-IT" sz="2400" i="1" dirty="0" err="1">
                <a:latin typeface="Garamond" panose="02020404030301010803" pitchFamily="18" charset="0"/>
              </a:rPr>
              <a:t>hotspot</a:t>
            </a:r>
            <a:r>
              <a:rPr lang="it-IT" sz="2400" dirty="0">
                <a:latin typeface="Garamond" panose="02020404030301010803" pitchFamily="18" charset="0"/>
              </a:rPr>
              <a:t>, centri di primo arrivo e soccorso, dove si attuano anche le operazioni di foto-segnalamento dei migranti. Per vigilare sulla corretta attuazione delle procedure, alla polizia nazionale vengono affiancati i rappresentanti dell’Agenzia Europea per le Frontiere (</a:t>
            </a:r>
            <a:r>
              <a:rPr lang="it-IT" sz="2400" dirty="0" err="1">
                <a:latin typeface="Garamond" panose="02020404030301010803" pitchFamily="18" charset="0"/>
              </a:rPr>
              <a:t>Frontex</a:t>
            </a:r>
            <a:r>
              <a:rPr lang="it-IT" sz="2400" dirty="0">
                <a:latin typeface="Garamond" panose="02020404030301010803" pitchFamily="18" charset="0"/>
              </a:rPr>
              <a:t>), dell’Agenzia per il sostegno dei richiedenti asilo (EASO)  e dell’</a:t>
            </a:r>
            <a:r>
              <a:rPr lang="it-IT" sz="2400" dirty="0" err="1">
                <a:latin typeface="Garamond" panose="02020404030301010803" pitchFamily="18" charset="0"/>
              </a:rPr>
              <a:t>Europol</a:t>
            </a:r>
            <a:r>
              <a:rPr lang="it-IT" sz="2400" dirty="0">
                <a:latin typeface="Garamond" panose="02020404030301010803" pitchFamily="18" charset="0"/>
              </a:rPr>
              <a:t>, l’agenzia di polizia europea. Se nel settembre 2015 le impronte digitali inserite nel sistema </a:t>
            </a:r>
            <a:r>
              <a:rPr lang="it-IT" sz="2400" dirty="0" err="1">
                <a:latin typeface="Garamond" panose="02020404030301010803" pitchFamily="18" charset="0"/>
              </a:rPr>
              <a:t>Eurodac</a:t>
            </a:r>
            <a:r>
              <a:rPr lang="it-IT" sz="2400" dirty="0">
                <a:latin typeface="Garamond" panose="02020404030301010803" pitchFamily="18" charset="0"/>
              </a:rPr>
              <a:t> erano pari a solo il 36% dei migranti sbarcati in Italia, nel gennaio 2016 la percentuale era già salita al 78%. </a:t>
            </a:r>
          </a:p>
          <a:p>
            <a:pPr marL="285750" indent="-285750" algn="just">
              <a:buFont typeface="Arial" panose="020B0604020202020204" pitchFamily="34" charset="0"/>
              <a:buChar char="•"/>
            </a:pPr>
            <a:r>
              <a:rPr lang="en-GB" sz="2400" u="sng" dirty="0" err="1">
                <a:latin typeface="Garamond" panose="02020404030301010803" pitchFamily="18" charset="0"/>
              </a:rPr>
              <a:t>Svolta</a:t>
            </a:r>
            <a:r>
              <a:rPr lang="en-GB" sz="2400" u="sng" dirty="0">
                <a:latin typeface="Garamond" panose="02020404030301010803" pitchFamily="18" charset="0"/>
              </a:rPr>
              <a:t> </a:t>
            </a:r>
            <a:r>
              <a:rPr lang="en-GB" sz="2400" u="sng" dirty="0" err="1">
                <a:latin typeface="Garamond" panose="02020404030301010803" pitchFamily="18" charset="0"/>
              </a:rPr>
              <a:t>restrittiva</a:t>
            </a:r>
            <a:r>
              <a:rPr lang="en-GB" sz="2400" u="sng" dirty="0">
                <a:latin typeface="Garamond" panose="02020404030301010803" pitchFamily="18" charset="0"/>
              </a:rPr>
              <a:t> con </a:t>
            </a:r>
            <a:r>
              <a:rPr lang="en-GB" sz="2400" u="sng" dirty="0" err="1">
                <a:latin typeface="Garamond" panose="02020404030301010803" pitchFamily="18" charset="0"/>
              </a:rPr>
              <a:t>Governo</a:t>
            </a:r>
            <a:r>
              <a:rPr lang="en-GB" sz="2400" u="sng" dirty="0">
                <a:latin typeface="Garamond" panose="02020404030301010803" pitchFamily="18" charset="0"/>
              </a:rPr>
              <a:t> </a:t>
            </a:r>
            <a:r>
              <a:rPr lang="en-GB" sz="2400" u="sng" dirty="0" err="1">
                <a:latin typeface="Garamond" panose="02020404030301010803" pitchFamily="18" charset="0"/>
              </a:rPr>
              <a:t>Gentiloni</a:t>
            </a:r>
            <a:r>
              <a:rPr lang="en-GB" sz="2400" u="sng" dirty="0">
                <a:latin typeface="Garamond" panose="02020404030301010803" pitchFamily="18" charset="0"/>
              </a:rPr>
              <a:t> e Conte I</a:t>
            </a:r>
          </a:p>
        </p:txBody>
      </p:sp>
    </p:spTree>
    <p:extLst>
      <p:ext uri="{BB962C8B-B14F-4D97-AF65-F5344CB8AC3E}">
        <p14:creationId xmlns:p14="http://schemas.microsoft.com/office/powerpoint/2010/main" val="412647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B0E1D95-E172-554E-B6C7-832304CBC97E}"/>
              </a:ext>
            </a:extLst>
          </p:cNvPr>
          <p:cNvSpPr>
            <a:spLocks noGrp="1"/>
          </p:cNvSpPr>
          <p:nvPr>
            <p:ph type="body" sz="quarter" idx="10"/>
          </p:nvPr>
        </p:nvSpPr>
        <p:spPr>
          <a:xfrm>
            <a:off x="395288" y="188641"/>
            <a:ext cx="8424862" cy="864095"/>
          </a:xfrm>
        </p:spPr>
        <p:txBody>
          <a:bodyPr/>
          <a:lstStyle/>
          <a:p>
            <a:pPr algn="ctr"/>
            <a:r>
              <a:rPr lang="it-IT" sz="2800" dirty="0">
                <a:latin typeface="Garamond" panose="02020404030301010803" pitchFamily="18" charset="0"/>
              </a:rPr>
              <a:t>Poste in gioco, attori sociali, interessi e politiche (1)</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D9902610-761D-5C46-A7C3-2F330537760D}"/>
              </a:ext>
            </a:extLst>
          </p:cNvPr>
          <p:cNvSpPr>
            <a:spLocks noGrp="1"/>
          </p:cNvSpPr>
          <p:nvPr>
            <p:ph type="body" sz="quarter" idx="11"/>
          </p:nvPr>
        </p:nvSpPr>
        <p:spPr>
          <a:xfrm>
            <a:off x="0" y="620688"/>
            <a:ext cx="9252520" cy="5400601"/>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Diversi </a:t>
            </a:r>
            <a:r>
              <a:rPr lang="it-IT" sz="2200" i="1" dirty="0">
                <a:latin typeface="Garamond" panose="02020404030301010803" pitchFamily="18" charset="0"/>
              </a:rPr>
              <a:t>policy frames </a:t>
            </a:r>
            <a:r>
              <a:rPr lang="it-IT" sz="2200" dirty="0">
                <a:latin typeface="Garamond" panose="02020404030301010803" pitchFamily="18" charset="0"/>
              </a:rPr>
              <a:t>dell’immigrazione, in parte coerenti con gli orientamenti pro- o anti- immigrati delle diverse maggioranze di governo, in parte in contraddizione, come messo nel caso del governo Gentiloni, </a:t>
            </a:r>
            <a:r>
              <a:rPr lang="it-IT" sz="2200" dirty="0">
                <a:highlight>
                  <a:srgbClr val="00FFFF"/>
                </a:highlight>
                <a:latin typeface="Garamond" panose="02020404030301010803" pitchFamily="18" charset="0"/>
              </a:rPr>
              <a:t>la cui misure restrittive hanno dato avvio a un processo di de-legittimazione delle ONG e, più in generale, dell’immigrazione.</a:t>
            </a:r>
          </a:p>
          <a:p>
            <a:pPr marL="285750" indent="-285750" algn="just">
              <a:buFont typeface="Arial" panose="020B0604020202020204" pitchFamily="34" charset="0"/>
              <a:buChar char="•"/>
            </a:pPr>
            <a:r>
              <a:rPr lang="it-IT" sz="2200" dirty="0">
                <a:latin typeface="Garamond" panose="02020404030301010803" pitchFamily="18" charset="0"/>
              </a:rPr>
              <a:t>Possiamo chiederci se, a questa recente enfasi sulla dimensione del controllo, sia corrisposta effettivamente una </a:t>
            </a:r>
            <a:r>
              <a:rPr lang="it-IT" sz="2200" u="sng" dirty="0">
                <a:latin typeface="Garamond" panose="02020404030301010803" pitchFamily="18" charset="0"/>
              </a:rPr>
              <a:t>maggiore capacità di contenimento dei flussi</a:t>
            </a:r>
            <a:r>
              <a:rPr lang="it-IT" sz="2200" dirty="0">
                <a:latin typeface="Garamond" panose="02020404030301010803" pitchFamily="18" charset="0"/>
              </a:rPr>
              <a:t>, o se non si debba piuttosto constatare il persistere di quel </a:t>
            </a:r>
            <a:r>
              <a:rPr lang="it-IT" sz="2200" i="1" dirty="0">
                <a:latin typeface="Garamond" panose="02020404030301010803" pitchFamily="18" charset="0"/>
              </a:rPr>
              <a:t>control gap</a:t>
            </a:r>
            <a:r>
              <a:rPr lang="it-IT" sz="2200" dirty="0">
                <a:latin typeface="Garamond" panose="02020404030301010803" pitchFamily="18" charset="0"/>
              </a:rPr>
              <a:t> che ha caratterizzato le politiche migratorie italiane dagli esordi ai primi anni 2000, come messo in luce dalle numerose sanatorie </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I dati rivelano un quadro piuttosto contraddittorio, che se da un lato sembra confermare il carattere simbolico di molte policy di controllo, come nel caso dei rimpatri menzionato sopra, dall’altro pure evidenzia una diminuzione degli ingressi per motivi di lavoro a fronte di incrementi consistenti nei ricongiungimenti famigliari e negli arrivi per ragioni umanitarie</a:t>
            </a:r>
            <a:endParaRPr lang="en-GB" sz="2200"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213940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B0E1D95-E172-554E-B6C7-832304CBC97E}"/>
              </a:ext>
            </a:extLst>
          </p:cNvPr>
          <p:cNvSpPr>
            <a:spLocks noGrp="1"/>
          </p:cNvSpPr>
          <p:nvPr>
            <p:ph type="body" sz="quarter" idx="10"/>
          </p:nvPr>
        </p:nvSpPr>
        <p:spPr>
          <a:xfrm>
            <a:off x="395288" y="188641"/>
            <a:ext cx="8424862" cy="864095"/>
          </a:xfrm>
        </p:spPr>
        <p:txBody>
          <a:bodyPr/>
          <a:lstStyle/>
          <a:p>
            <a:pPr algn="ctr"/>
            <a:endParaRPr lang="en-GB" sz="2800" dirty="0">
              <a:latin typeface="Garamond" panose="02020404030301010803" pitchFamily="18" charset="0"/>
            </a:endParaRPr>
          </a:p>
        </p:txBody>
      </p:sp>
      <p:pic>
        <p:nvPicPr>
          <p:cNvPr id="7" name="Immagine 6">
            <a:extLst>
              <a:ext uri="{FF2B5EF4-FFF2-40B4-BE49-F238E27FC236}">
                <a16:creationId xmlns:a16="http://schemas.microsoft.com/office/drawing/2014/main" id="{3CB27561-0031-2946-B2C8-BFF22390D9BA}"/>
              </a:ext>
            </a:extLst>
          </p:cNvPr>
          <p:cNvPicPr>
            <a:picLocks noChangeAspect="1"/>
          </p:cNvPicPr>
          <p:nvPr/>
        </p:nvPicPr>
        <p:blipFill>
          <a:blip r:embed="rId2"/>
          <a:stretch>
            <a:fillRect/>
          </a:stretch>
        </p:blipFill>
        <p:spPr>
          <a:xfrm>
            <a:off x="251520" y="188641"/>
            <a:ext cx="9649072" cy="6142309"/>
          </a:xfrm>
          <a:prstGeom prst="rect">
            <a:avLst/>
          </a:prstGeom>
        </p:spPr>
      </p:pic>
    </p:spTree>
    <p:extLst>
      <p:ext uri="{BB962C8B-B14F-4D97-AF65-F5344CB8AC3E}">
        <p14:creationId xmlns:p14="http://schemas.microsoft.com/office/powerpoint/2010/main" val="2845914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F17F08-59F5-24D4-1AB5-5AA1AE824DD4}"/>
              </a:ext>
            </a:extLst>
          </p:cNvPr>
          <p:cNvPicPr>
            <a:picLocks noChangeAspect="1"/>
          </p:cNvPicPr>
          <p:nvPr/>
        </p:nvPicPr>
        <p:blipFill>
          <a:blip r:embed="rId2"/>
          <a:stretch>
            <a:fillRect/>
          </a:stretch>
        </p:blipFill>
        <p:spPr>
          <a:xfrm>
            <a:off x="539552" y="188640"/>
            <a:ext cx="7772400" cy="6264696"/>
          </a:xfrm>
          <a:prstGeom prst="rect">
            <a:avLst/>
          </a:prstGeom>
        </p:spPr>
      </p:pic>
    </p:spTree>
    <p:extLst>
      <p:ext uri="{BB962C8B-B14F-4D97-AF65-F5344CB8AC3E}">
        <p14:creationId xmlns:p14="http://schemas.microsoft.com/office/powerpoint/2010/main" val="137634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Trent’anni di riforme</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1052736"/>
            <a:ext cx="9107934" cy="5256584"/>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Il Servizio Sanitario Nazionale fu istituito con la legge 833 del 1978 (600 Unità sanitarie locali)</a:t>
            </a:r>
          </a:p>
          <a:p>
            <a:pPr marL="285750" indent="-285750" algn="just">
              <a:buFont typeface="Arial" panose="020B0604020202020204" pitchFamily="34" charset="0"/>
              <a:buChar char="•"/>
            </a:pPr>
            <a:r>
              <a:rPr lang="it-IT" sz="2800" dirty="0">
                <a:latin typeface="Garamond" panose="02020404030301010803" pitchFamily="18" charset="0"/>
              </a:rPr>
              <a:t>Anno tragico (Assassinio Moro/ dimissioni Leone, postumi crisi petrolifera del 1973)</a:t>
            </a:r>
          </a:p>
          <a:p>
            <a:pPr marL="285750" indent="-285750" algn="just">
              <a:buFont typeface="Arial" panose="020B0604020202020204" pitchFamily="34" charset="0"/>
              <a:buChar char="•"/>
            </a:pPr>
            <a:r>
              <a:rPr lang="it-IT" sz="2800" dirty="0">
                <a:latin typeface="Garamond" panose="02020404030301010803" pitchFamily="18" charset="0"/>
              </a:rPr>
              <a:t>Governo Andreotti, un monocolore democristiano detto di «solidarietà nazionale» in quanto poteva contare sull’appoggio esterno di Psi, Psdi, Pri e Pci. Proprio l’inclusione nell’area di governo del partito comunista fu decisiva per l’approvazione della riforma sanitaria: </a:t>
            </a:r>
            <a:r>
              <a:rPr lang="it-IT" sz="2800" i="1" dirty="0">
                <a:latin typeface="Garamond" panose="02020404030301010803" pitchFamily="18" charset="0"/>
              </a:rPr>
              <a:t>l’istituzione del SSN fu infatti posta come condizione del Pci per appoggiare il governo</a:t>
            </a:r>
          </a:p>
        </p:txBody>
      </p:sp>
    </p:spTree>
    <p:extLst>
      <p:ext uri="{BB962C8B-B14F-4D97-AF65-F5344CB8AC3E}">
        <p14:creationId xmlns:p14="http://schemas.microsoft.com/office/powerpoint/2010/main" val="2920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EDD446FE-75BA-F2F9-1EE9-69C5034EB464}"/>
              </a:ext>
            </a:extLst>
          </p:cNvPr>
          <p:cNvPicPr>
            <a:picLocks noChangeAspect="1"/>
          </p:cNvPicPr>
          <p:nvPr/>
        </p:nvPicPr>
        <p:blipFill>
          <a:blip r:embed="rId2"/>
          <a:stretch>
            <a:fillRect/>
          </a:stretch>
        </p:blipFill>
        <p:spPr>
          <a:xfrm>
            <a:off x="685800" y="116632"/>
            <a:ext cx="7772400" cy="6264696"/>
          </a:xfrm>
          <a:prstGeom prst="rect">
            <a:avLst/>
          </a:prstGeom>
        </p:spPr>
      </p:pic>
    </p:spTree>
    <p:extLst>
      <p:ext uri="{BB962C8B-B14F-4D97-AF65-F5344CB8AC3E}">
        <p14:creationId xmlns:p14="http://schemas.microsoft.com/office/powerpoint/2010/main" val="1934869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7EA08BA-29C2-63AD-41A5-46C34F31C443}"/>
              </a:ext>
            </a:extLst>
          </p:cNvPr>
          <p:cNvPicPr>
            <a:picLocks noChangeAspect="1"/>
          </p:cNvPicPr>
          <p:nvPr/>
        </p:nvPicPr>
        <p:blipFill>
          <a:blip r:embed="rId2"/>
          <a:stretch>
            <a:fillRect/>
          </a:stretch>
        </p:blipFill>
        <p:spPr>
          <a:xfrm>
            <a:off x="685800" y="116632"/>
            <a:ext cx="7772400" cy="5922697"/>
          </a:xfrm>
          <a:prstGeom prst="rect">
            <a:avLst/>
          </a:prstGeom>
        </p:spPr>
      </p:pic>
    </p:spTree>
    <p:extLst>
      <p:ext uri="{BB962C8B-B14F-4D97-AF65-F5344CB8AC3E}">
        <p14:creationId xmlns:p14="http://schemas.microsoft.com/office/powerpoint/2010/main" val="3469588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B0E1D95-E172-554E-B6C7-832304CBC97E}"/>
              </a:ext>
            </a:extLst>
          </p:cNvPr>
          <p:cNvSpPr>
            <a:spLocks noGrp="1"/>
          </p:cNvSpPr>
          <p:nvPr>
            <p:ph type="body" sz="quarter" idx="10"/>
          </p:nvPr>
        </p:nvSpPr>
        <p:spPr>
          <a:xfrm>
            <a:off x="395288" y="188641"/>
            <a:ext cx="8424862" cy="864095"/>
          </a:xfrm>
        </p:spPr>
        <p:txBody>
          <a:bodyPr/>
          <a:lstStyle/>
          <a:p>
            <a:pPr algn="ctr"/>
            <a:r>
              <a:rPr lang="it-IT" sz="2800" dirty="0">
                <a:latin typeface="Garamond" panose="02020404030301010803" pitchFamily="18" charset="0"/>
              </a:rPr>
              <a:t>Poste in gioco, attori sociali, interessi e politiche (3)</a:t>
            </a:r>
            <a:endParaRPr lang="en-GB" sz="2800" dirty="0">
              <a:latin typeface="Garamond" panose="02020404030301010803" pitchFamily="18" charset="0"/>
            </a:endParaRPr>
          </a:p>
        </p:txBody>
      </p:sp>
      <p:sp>
        <p:nvSpPr>
          <p:cNvPr id="5" name="Segnaposto testo 4">
            <a:extLst>
              <a:ext uri="{FF2B5EF4-FFF2-40B4-BE49-F238E27FC236}">
                <a16:creationId xmlns:a16="http://schemas.microsoft.com/office/drawing/2014/main" id="{80AB32F1-2A7D-8C4F-B724-478A0780A388}"/>
              </a:ext>
            </a:extLst>
          </p:cNvPr>
          <p:cNvSpPr>
            <a:spLocks noGrp="1"/>
          </p:cNvSpPr>
          <p:nvPr>
            <p:ph type="body" sz="quarter" idx="11"/>
          </p:nvPr>
        </p:nvSpPr>
        <p:spPr>
          <a:xfrm>
            <a:off x="0" y="692696"/>
            <a:ext cx="8820150" cy="5328593"/>
          </a:xfrm>
        </p:spPr>
        <p:txBody>
          <a:bodyPr/>
          <a:lstStyle/>
          <a:p>
            <a:pPr marL="285750" indent="-285750" algn="just">
              <a:buFont typeface="Arial" panose="020B0604020202020204" pitchFamily="34" charset="0"/>
              <a:buChar char="•"/>
            </a:pPr>
            <a:r>
              <a:rPr lang="it-IT" sz="2400" dirty="0" err="1">
                <a:latin typeface="Garamond" panose="02020404030301010803" pitchFamily="18" charset="0"/>
              </a:rPr>
              <a:t>Ri</a:t>
            </a:r>
            <a:r>
              <a:rPr lang="it-IT" sz="2400" dirty="0">
                <a:latin typeface="Garamond" panose="02020404030301010803" pitchFamily="18" charset="0"/>
              </a:rPr>
              <a:t>-configurazione del </a:t>
            </a:r>
            <a:r>
              <a:rPr lang="it-IT" sz="2400" i="1" dirty="0">
                <a:latin typeface="Garamond" panose="02020404030301010803" pitchFamily="18" charset="0"/>
              </a:rPr>
              <a:t>policy gap</a:t>
            </a:r>
            <a:r>
              <a:rPr lang="it-IT" sz="2400" dirty="0">
                <a:latin typeface="Garamond" panose="02020404030301010803" pitchFamily="18" charset="0"/>
              </a:rPr>
              <a:t>, sempre meno costituito da lavoratori e sempre più da migranti per ragioni famigliari e umanitarie </a:t>
            </a:r>
          </a:p>
          <a:p>
            <a:pPr marL="285750" indent="-285750" algn="just">
              <a:buFont typeface="Arial" panose="020B0604020202020204" pitchFamily="34" charset="0"/>
              <a:buChar char="•"/>
            </a:pPr>
            <a:r>
              <a:rPr lang="it-IT" sz="2400" i="1" dirty="0">
                <a:latin typeface="Garamond" panose="02020404030301010803" pitchFamily="18" charset="0"/>
              </a:rPr>
              <a:t>client </a:t>
            </a:r>
            <a:r>
              <a:rPr lang="it-IT" sz="2400" i="1" dirty="0" err="1">
                <a:latin typeface="Garamond" panose="02020404030301010803" pitchFamily="18" charset="0"/>
              </a:rPr>
              <a:t>politics</a:t>
            </a:r>
            <a:r>
              <a:rPr lang="it-IT" sz="2400" dirty="0">
                <a:latin typeface="Garamond" panose="02020404030301010803" pitchFamily="18" charset="0"/>
              </a:rPr>
              <a:t> come abbiamo visto, assegna un ruolo centrale agli interessi economici e sociali. </a:t>
            </a:r>
            <a:r>
              <a:rPr lang="it-IT" sz="2400" dirty="0">
                <a:highlight>
                  <a:srgbClr val="FFFF00"/>
                </a:highlight>
                <a:latin typeface="Garamond" panose="02020404030301010803" pitchFamily="18" charset="0"/>
              </a:rPr>
              <a:t>L’ipotesi è stata ripresa da Zincone (2012) nella sua analisi del processo decisionale della legge Bossi-Fini, che ha evidenziato il </a:t>
            </a:r>
            <a:r>
              <a:rPr lang="it-IT" sz="2400" i="1" dirty="0">
                <a:highlight>
                  <a:srgbClr val="FFFF00"/>
                </a:highlight>
                <a:latin typeface="Garamond" panose="02020404030301010803" pitchFamily="18" charset="0"/>
              </a:rPr>
              <a:t>forte attivismo della cosiddetta ‘lobby dei soggetti deboli’, </a:t>
            </a:r>
            <a:r>
              <a:rPr lang="it-IT" sz="2400" dirty="0">
                <a:highlight>
                  <a:srgbClr val="FFFF00"/>
                </a:highlight>
                <a:latin typeface="Garamond" panose="02020404030301010803" pitchFamily="18" charset="0"/>
              </a:rPr>
              <a:t>formata da </a:t>
            </a:r>
            <a:r>
              <a:rPr lang="it-IT" sz="2400" u="sng" dirty="0">
                <a:highlight>
                  <a:srgbClr val="FFFF00"/>
                </a:highlight>
                <a:latin typeface="Garamond" panose="02020404030301010803" pitchFamily="18" charset="0"/>
              </a:rPr>
              <a:t>imprenditori, famiglie e associazioni del terzo settore</a:t>
            </a:r>
            <a:r>
              <a:rPr lang="it-IT" sz="2400" dirty="0">
                <a:highlight>
                  <a:srgbClr val="FFFF00"/>
                </a:highlight>
                <a:latin typeface="Garamond" panose="02020404030301010803" pitchFamily="18" charset="0"/>
              </a:rPr>
              <a:t>, a sostegno della regolarizzazione di massa. </a:t>
            </a:r>
            <a:r>
              <a:rPr lang="it-IT" sz="2400" dirty="0">
                <a:highlight>
                  <a:srgbClr val="00FF00"/>
                </a:highlight>
                <a:latin typeface="Garamond" panose="02020404030301010803" pitchFamily="18" charset="0"/>
              </a:rPr>
              <a:t>A partire dal 2007 però, questa lobby sembra essere cambiata considerevolmente al suo interno. Su lato degli attori economici, l’ingresso di Romania e Bulgaria nell’UE ha facilitato l’impiego, spesso in nero, dei cittadini provenienti da questi paesi, già peraltro ben inseriti nel settore della cura e in quello edile.</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D’altro canto il settore sociale a umanitario ha conosciuto un processo di crescente </a:t>
            </a:r>
            <a:r>
              <a:rPr lang="it-IT" sz="2400" u="sng" dirty="0">
                <a:highlight>
                  <a:srgbClr val="FFFF00"/>
                </a:highlight>
                <a:latin typeface="Garamond" panose="02020404030301010803" pitchFamily="18" charset="0"/>
              </a:rPr>
              <a:t>delegittimazione dell’impegno a favore dei migranti. </a:t>
            </a:r>
          </a:p>
          <a:p>
            <a:pPr marL="285750" indent="-285750" algn="just">
              <a:buFont typeface="Arial" panose="020B0604020202020204" pitchFamily="34" charset="0"/>
              <a:buChar char="•"/>
            </a:pPr>
            <a:r>
              <a:rPr lang="it-IT" sz="2400" dirty="0">
                <a:latin typeface="Garamond" panose="02020404030301010803" pitchFamily="18" charset="0"/>
              </a:rPr>
              <a:t>Indebolimento delle norme internazionali (in termini di </a:t>
            </a:r>
            <a:r>
              <a:rPr lang="it-IT" sz="2400" dirty="0" err="1">
                <a:latin typeface="Garamond" panose="02020404030301010803" pitchFamily="18" charset="0"/>
              </a:rPr>
              <a:t>enforcement</a:t>
            </a:r>
            <a:r>
              <a:rPr lang="it-IT" sz="2400" dirty="0">
                <a:latin typeface="Garamond" panose="02020404030301010803" pitchFamily="18" charset="0"/>
              </a:rPr>
              <a:t>)</a:t>
            </a:r>
          </a:p>
        </p:txBody>
      </p:sp>
    </p:spTree>
    <p:extLst>
      <p:ext uri="{BB962C8B-B14F-4D97-AF65-F5344CB8AC3E}">
        <p14:creationId xmlns:p14="http://schemas.microsoft.com/office/powerpoint/2010/main" val="145548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B0E1D95-E172-554E-B6C7-832304CBC97E}"/>
              </a:ext>
            </a:extLst>
          </p:cNvPr>
          <p:cNvSpPr>
            <a:spLocks noGrp="1"/>
          </p:cNvSpPr>
          <p:nvPr>
            <p:ph type="body" sz="quarter" idx="10"/>
          </p:nvPr>
        </p:nvSpPr>
        <p:spPr>
          <a:xfrm>
            <a:off x="395288" y="188641"/>
            <a:ext cx="8424862" cy="864095"/>
          </a:xfrm>
        </p:spPr>
        <p:txBody>
          <a:bodyPr/>
          <a:lstStyle/>
          <a:p>
            <a:pPr algn="ctr"/>
            <a:r>
              <a:rPr lang="it-IT" sz="2800" dirty="0">
                <a:latin typeface="Garamond" panose="02020404030301010803" pitchFamily="18" charset="0"/>
              </a:rPr>
              <a:t>Poste in gioco, attori sociali, interessi e politiche (4)</a:t>
            </a:r>
            <a:endParaRPr lang="en-GB" sz="2800" dirty="0">
              <a:latin typeface="Garamond" panose="02020404030301010803" pitchFamily="18" charset="0"/>
            </a:endParaRPr>
          </a:p>
        </p:txBody>
      </p:sp>
      <p:sp>
        <p:nvSpPr>
          <p:cNvPr id="5" name="Segnaposto testo 4">
            <a:extLst>
              <a:ext uri="{FF2B5EF4-FFF2-40B4-BE49-F238E27FC236}">
                <a16:creationId xmlns:a16="http://schemas.microsoft.com/office/drawing/2014/main" id="{80AB32F1-2A7D-8C4F-B724-478A0780A388}"/>
              </a:ext>
            </a:extLst>
          </p:cNvPr>
          <p:cNvSpPr>
            <a:spLocks noGrp="1"/>
          </p:cNvSpPr>
          <p:nvPr>
            <p:ph type="body" sz="quarter" idx="11"/>
          </p:nvPr>
        </p:nvSpPr>
        <p:spPr>
          <a:xfrm>
            <a:off x="107504" y="908720"/>
            <a:ext cx="9036496" cy="5949280"/>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In questo quadro di minore tornaconto per gli attori economici, indebolimento degli attori sociali e perdita di legittimità delle istituzioni internazionali e soprattutto dell’UE</a:t>
            </a:r>
            <a:r>
              <a:rPr lang="it-IT" sz="2200" dirty="0">
                <a:highlight>
                  <a:srgbClr val="FFFF00"/>
                </a:highlight>
                <a:latin typeface="Garamond" panose="02020404030301010803" pitchFamily="18" charset="0"/>
              </a:rPr>
              <a:t>), si </a:t>
            </a:r>
            <a:r>
              <a:rPr lang="it-IT" sz="2200" i="1" u="sng" dirty="0">
                <a:highlight>
                  <a:srgbClr val="FFFF00"/>
                </a:highlight>
                <a:latin typeface="Garamond" panose="02020404030301010803" pitchFamily="18" charset="0"/>
              </a:rPr>
              <a:t>consolida la percezione di un’immigrazione né utile né legittima, sinonimo di pura marginalità e irregolarità diffusa</a:t>
            </a:r>
            <a:r>
              <a:rPr lang="it-IT" sz="2200" u="sng" dirty="0">
                <a:latin typeface="Garamond" panose="02020404030301010803" pitchFamily="18" charset="0"/>
              </a:rPr>
              <a:t>, </a:t>
            </a:r>
            <a:r>
              <a:rPr lang="it-IT" sz="2200" dirty="0">
                <a:latin typeface="Garamond" panose="02020404030301010803" pitchFamily="18" charset="0"/>
              </a:rPr>
              <a:t>facilmente strumentalizzabile da quei partiti che possono proporre piattaforme e retoriche apertamente anti-immigrazione e xenofobe come nel caso della Lega. </a:t>
            </a:r>
          </a:p>
          <a:p>
            <a:pPr marL="285750" indent="-285750" algn="just">
              <a:buFont typeface="Arial" panose="020B0604020202020204" pitchFamily="34" charset="0"/>
              <a:buChar char="•"/>
            </a:pPr>
            <a:r>
              <a:rPr lang="it-IT" sz="2200" dirty="0">
                <a:latin typeface="Garamond" panose="02020404030301010803" pitchFamily="18" charset="0"/>
              </a:rPr>
              <a:t>Nonostante il contesto non favorevole, i processi di integrazione di quanti sono arrivati in Italia nel corso dei decenni sembrano continuare, come messo in luce dal costante aumento delle acquisizioni della cittadinanza: 65.383, nel 2013 erano saliti a 100.712, a 129.887 nel 2014, a 178.035 nel 2015 e a 201.951 nel 2016. </a:t>
            </a:r>
          </a:p>
          <a:p>
            <a:pPr marL="285750" indent="-285750" algn="just">
              <a:buFont typeface="Arial" panose="020B0604020202020204" pitchFamily="34" charset="0"/>
              <a:buChar char="•"/>
            </a:pPr>
            <a:r>
              <a:rPr lang="it-IT" sz="2200" dirty="0">
                <a:latin typeface="Garamond" panose="02020404030301010803" pitchFamily="18" charset="0"/>
              </a:rPr>
              <a:t>Sebbene nel 2017 si sia registrato un calo del 27%, con 146.600 nuove naturalizzazioni, in base a </a:t>
            </a:r>
            <a:r>
              <a:rPr lang="it-IT" sz="2200" dirty="0" err="1">
                <a:latin typeface="Garamond" panose="02020404030301010803" pitchFamily="18" charset="0"/>
              </a:rPr>
              <a:t>Eurostat</a:t>
            </a:r>
            <a:r>
              <a:rPr lang="it-IT" sz="2200" dirty="0">
                <a:latin typeface="Garamond" panose="02020404030301010803" pitchFamily="18" charset="0"/>
              </a:rPr>
              <a:t>, </a:t>
            </a:r>
            <a:r>
              <a:rPr lang="it-IT" sz="2200" i="1" dirty="0">
                <a:latin typeface="Garamond" panose="02020404030301010803" pitchFamily="18" charset="0"/>
              </a:rPr>
              <a:t>l’Italia è il paese che ha attribuito il numero maggiore di cittadinanze in Europa</a:t>
            </a:r>
            <a:r>
              <a:rPr lang="it-IT" sz="2200" dirty="0">
                <a:latin typeface="Garamond" panose="02020404030301010803" pitchFamily="18" charset="0"/>
              </a:rPr>
              <a:t>. In base poi al Dossier Immigrazione Caritas </a:t>
            </a:r>
            <a:r>
              <a:rPr lang="it-IT" sz="2200" dirty="0" err="1">
                <a:latin typeface="Garamond" panose="02020404030301010803" pitchFamily="18" charset="0"/>
              </a:rPr>
              <a:t>Migrantes</a:t>
            </a:r>
            <a:r>
              <a:rPr lang="it-IT" sz="2200" dirty="0">
                <a:latin typeface="Garamond" panose="02020404030301010803" pitchFamily="18" charset="0"/>
              </a:rPr>
              <a:t> (2018, 56), nell’anno scolastico 2016/2017 gli alunni stranieri erano </a:t>
            </a:r>
            <a:r>
              <a:rPr lang="it-IT" sz="2200" b="1" dirty="0">
                <a:latin typeface="Garamond" panose="02020404030301010803" pitchFamily="18" charset="0"/>
              </a:rPr>
              <a:t>826.091</a:t>
            </a:r>
            <a:r>
              <a:rPr lang="it-IT" sz="2200" dirty="0">
                <a:latin typeface="Garamond" panose="02020404030301010803" pitchFamily="18" charset="0"/>
              </a:rPr>
              <a:t> (+1,4% rispetto al 2015/2016), di cui </a:t>
            </a:r>
            <a:r>
              <a:rPr lang="it-IT" sz="2200" b="1" dirty="0">
                <a:latin typeface="Garamond" panose="02020404030301010803" pitchFamily="18" charset="0"/>
              </a:rPr>
              <a:t>502.093</a:t>
            </a:r>
            <a:r>
              <a:rPr lang="it-IT" sz="2200" dirty="0">
                <a:latin typeface="Garamond" panose="02020404030301010803" pitchFamily="18" charset="0"/>
              </a:rPr>
              <a:t> nati in Italia pari al 60,9%. </a:t>
            </a:r>
          </a:p>
        </p:txBody>
      </p:sp>
    </p:spTree>
    <p:extLst>
      <p:ext uri="{BB962C8B-B14F-4D97-AF65-F5344CB8AC3E}">
        <p14:creationId xmlns:p14="http://schemas.microsoft.com/office/powerpoint/2010/main" val="308898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BAE009-AD34-624E-92E4-464AD5CE88B4}"/>
              </a:ext>
            </a:extLst>
          </p:cNvPr>
          <p:cNvSpPr>
            <a:spLocks noGrp="1"/>
          </p:cNvSpPr>
          <p:nvPr>
            <p:ph type="body" sz="quarter" idx="10"/>
          </p:nvPr>
        </p:nvSpPr>
        <p:spPr>
          <a:xfrm>
            <a:off x="251520" y="116633"/>
            <a:ext cx="8568630" cy="1008112"/>
          </a:xfrm>
        </p:spPr>
        <p:txBody>
          <a:bodyPr/>
          <a:lstStyle/>
          <a:p>
            <a:pPr algn="ctr"/>
            <a:r>
              <a:rPr lang="en-GB" dirty="0" err="1">
                <a:latin typeface="Garamond" panose="02020404030301010803" pitchFamily="18" charset="0"/>
              </a:rPr>
              <a:t>Conclusioni</a:t>
            </a:r>
            <a:r>
              <a:rPr lang="en-GB" dirty="0">
                <a:latin typeface="Garamond" panose="02020404030301010803" pitchFamily="18" charset="0"/>
              </a:rPr>
              <a:t> (1)</a:t>
            </a:r>
          </a:p>
        </p:txBody>
      </p:sp>
      <p:sp>
        <p:nvSpPr>
          <p:cNvPr id="3" name="Segnaposto testo 2">
            <a:extLst>
              <a:ext uri="{FF2B5EF4-FFF2-40B4-BE49-F238E27FC236}">
                <a16:creationId xmlns:a16="http://schemas.microsoft.com/office/drawing/2014/main" id="{6FC3825B-187F-3A43-BFA4-82DB51764228}"/>
              </a:ext>
            </a:extLst>
          </p:cNvPr>
          <p:cNvSpPr>
            <a:spLocks noGrp="1"/>
          </p:cNvSpPr>
          <p:nvPr>
            <p:ph type="body" sz="quarter" idx="11"/>
          </p:nvPr>
        </p:nvSpPr>
        <p:spPr>
          <a:xfrm>
            <a:off x="0" y="641226"/>
            <a:ext cx="8820150" cy="5884117"/>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Carattere pluriforme e controverso della policy e, di conseguenza, la difficoltà di misurarne in modo chiaro la performance. </a:t>
            </a:r>
            <a:r>
              <a:rPr lang="it-IT" sz="2400" dirty="0">
                <a:highlight>
                  <a:srgbClr val="FFFF00"/>
                </a:highlight>
                <a:latin typeface="Garamond" panose="02020404030301010803" pitchFamily="18" charset="0"/>
              </a:rPr>
              <a:t>L’immigrazione si presta a mille diverse definizioni a seconda delle priorità e dei programmi delle maggioranze di governo, </a:t>
            </a:r>
            <a:r>
              <a:rPr lang="it-IT" sz="2400" dirty="0">
                <a:latin typeface="Garamond" panose="02020404030301010803" pitchFamily="18" charset="0"/>
              </a:rPr>
              <a:t>per cui nel periodo analizzato si è passati dalla centralità dell’integrazione e della programmazione degli ingressi all’enfasi sulla sicurezza e il controllo delle frontiere, fino alla chiusura totale proclamata dal governo giallo-verde nel 2018. </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Complicato individuare degli indicatori di performance validi ora e per sempre, dato che questi dipenderanno dagli obiettivi perseguiti dai diversi governi. </a:t>
            </a:r>
          </a:p>
          <a:p>
            <a:pPr marL="285750" indent="-285750" algn="just">
              <a:buFont typeface="Arial" panose="020B0604020202020204" pitchFamily="34" charset="0"/>
              <a:buChar char="•"/>
            </a:pPr>
            <a:r>
              <a:rPr lang="it-IT" sz="2400" u="sng" dirty="0">
                <a:highlight>
                  <a:srgbClr val="00FF00"/>
                </a:highlight>
                <a:latin typeface="Garamond" panose="02020404030301010803" pitchFamily="18" charset="0"/>
              </a:rPr>
              <a:t>l’efficacia delle politiche di controllo dipende però anche dalla capacità di allontanare quanti non hanno titolo a restare in Italia</a:t>
            </a:r>
            <a:r>
              <a:rPr lang="it-IT" sz="2400" dirty="0">
                <a:latin typeface="Garamond" panose="02020404030301010803" pitchFamily="18" charset="0"/>
              </a:rPr>
              <a:t>.</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 I dati sulle espulsioni e le stime sul crescente numero di irregolari  mostrano l’elevata inefficacia</a:t>
            </a:r>
            <a:endParaRPr lang="en-GB" sz="2400"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166527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BAE009-AD34-624E-92E4-464AD5CE88B4}"/>
              </a:ext>
            </a:extLst>
          </p:cNvPr>
          <p:cNvSpPr>
            <a:spLocks noGrp="1"/>
          </p:cNvSpPr>
          <p:nvPr>
            <p:ph type="body" sz="quarter" idx="10"/>
          </p:nvPr>
        </p:nvSpPr>
        <p:spPr>
          <a:xfrm>
            <a:off x="251520" y="116633"/>
            <a:ext cx="8568630" cy="1008112"/>
          </a:xfrm>
        </p:spPr>
        <p:txBody>
          <a:bodyPr/>
          <a:lstStyle/>
          <a:p>
            <a:pPr algn="ctr"/>
            <a:r>
              <a:rPr lang="en-GB" dirty="0" err="1">
                <a:latin typeface="Garamond" panose="02020404030301010803" pitchFamily="18" charset="0"/>
              </a:rPr>
              <a:t>Conclusioni</a:t>
            </a:r>
            <a:r>
              <a:rPr lang="en-GB" dirty="0">
                <a:latin typeface="Garamond" panose="02020404030301010803" pitchFamily="18" charset="0"/>
              </a:rPr>
              <a:t> (2)</a:t>
            </a:r>
          </a:p>
        </p:txBody>
      </p:sp>
      <p:sp>
        <p:nvSpPr>
          <p:cNvPr id="3" name="Segnaposto testo 2">
            <a:extLst>
              <a:ext uri="{FF2B5EF4-FFF2-40B4-BE49-F238E27FC236}">
                <a16:creationId xmlns:a16="http://schemas.microsoft.com/office/drawing/2014/main" id="{6FC3825B-187F-3A43-BFA4-82DB51764228}"/>
              </a:ext>
            </a:extLst>
          </p:cNvPr>
          <p:cNvSpPr>
            <a:spLocks noGrp="1"/>
          </p:cNvSpPr>
          <p:nvPr>
            <p:ph type="body" sz="quarter" idx="11"/>
          </p:nvPr>
        </p:nvSpPr>
        <p:spPr>
          <a:xfrm>
            <a:off x="-108520" y="548680"/>
            <a:ext cx="8928670" cy="5277123"/>
          </a:xfrm>
        </p:spPr>
        <p:txBody>
          <a:bodyPr/>
          <a:lstStyle/>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La crisi dei migranti, quindi, altro non è che il risultato di </a:t>
            </a:r>
            <a:r>
              <a:rPr lang="it-IT" sz="2400" i="1" dirty="0">
                <a:highlight>
                  <a:srgbClr val="FFFF00"/>
                </a:highlight>
                <a:latin typeface="Garamond" panose="02020404030301010803" pitchFamily="18" charset="0"/>
              </a:rPr>
              <a:t>una graduale chiusura del continente europeo ai flussi da paesi terzi,</a:t>
            </a:r>
            <a:r>
              <a:rPr lang="it-IT" sz="2400" dirty="0">
                <a:highlight>
                  <a:srgbClr val="FFFF00"/>
                </a:highlight>
                <a:latin typeface="Garamond" panose="02020404030301010803" pitchFamily="18" charset="0"/>
              </a:rPr>
              <a:t> </a:t>
            </a:r>
            <a:r>
              <a:rPr lang="it-IT" sz="2400" dirty="0">
                <a:latin typeface="Garamond" panose="02020404030301010803" pitchFamily="18" charset="0"/>
              </a:rPr>
              <a:t>aggravata – ma non causata - dall’instabilità politica e dai conflitti bellici in Libia, Siria, etc. L’Italia, tradizionalmente meta e/o via di passaggio obbligata per molti migranti risentito in maniera importante di questi flussi, che però a lungo sono stati lasciati transitare verso altri paesi del centro-nord.</a:t>
            </a:r>
          </a:p>
          <a:p>
            <a:pPr marL="285750" indent="-285750" algn="just">
              <a:buFont typeface="Arial" panose="020B0604020202020204" pitchFamily="34" charset="0"/>
              <a:buChar char="•"/>
            </a:pPr>
            <a:r>
              <a:rPr lang="it-IT" sz="2400" dirty="0">
                <a:latin typeface="Garamond" panose="02020404030301010803" pitchFamily="18" charset="0"/>
              </a:rPr>
              <a:t>l’analisi mostra che l’immigrazione in Italia non sia solo emergenza e </a:t>
            </a:r>
            <a:r>
              <a:rPr lang="it-IT" sz="2400" dirty="0">
                <a:highlight>
                  <a:srgbClr val="FFFF00"/>
                </a:highlight>
                <a:latin typeface="Garamond" panose="02020404030301010803" pitchFamily="18" charset="0"/>
              </a:rPr>
              <a:t>crisi </a:t>
            </a:r>
            <a:r>
              <a:rPr lang="it-IT" sz="2400" i="1" dirty="0">
                <a:highlight>
                  <a:srgbClr val="FFFF00"/>
                </a:highlight>
                <a:latin typeface="Garamond" panose="02020404030301010803" pitchFamily="18" charset="0"/>
              </a:rPr>
              <a:t>ma anche stabilizzazione e integrazione crescente di prime e seconde generazioni</a:t>
            </a:r>
            <a:r>
              <a:rPr lang="it-IT" sz="2400" dirty="0">
                <a:highlight>
                  <a:srgbClr val="FFFF00"/>
                </a:highlight>
                <a:latin typeface="Garamond" panose="02020404030301010803" pitchFamily="18" charset="0"/>
              </a:rPr>
              <a:t>. La mancata riforma della </a:t>
            </a:r>
            <a:r>
              <a:rPr lang="it-IT" sz="2400" u="sng" dirty="0">
                <a:highlight>
                  <a:srgbClr val="FFFF00"/>
                </a:highlight>
                <a:latin typeface="Garamond" panose="02020404030301010803" pitchFamily="18" charset="0"/>
              </a:rPr>
              <a:t>legge sulla cittadinanza </a:t>
            </a:r>
            <a:r>
              <a:rPr lang="it-IT" sz="2400" dirty="0">
                <a:highlight>
                  <a:srgbClr val="FFFF00"/>
                </a:highlight>
                <a:latin typeface="Garamond" panose="02020404030301010803" pitchFamily="18" charset="0"/>
              </a:rPr>
              <a:t>negli anni del centro-sinistra evidenza la difficoltà di un discorso e di uno stile di policy pragmatico sulla questione vis-à-vis le molteplici sfide dell’immigrazione. </a:t>
            </a:r>
          </a:p>
          <a:p>
            <a:pPr marL="285750" indent="-285750" algn="just">
              <a:buFont typeface="Arial" panose="020B0604020202020204" pitchFamily="34" charset="0"/>
              <a:buChar char="•"/>
            </a:pPr>
            <a:r>
              <a:rPr lang="it-IT" sz="2400" b="1" dirty="0">
                <a:latin typeface="Garamond" panose="02020404030301010803" pitchFamily="18" charset="0"/>
              </a:rPr>
              <a:t>Controllo e integrazione rappresentano di fatto le due facce di una stessa medaglia che studiosi e </a:t>
            </a:r>
            <a:r>
              <a:rPr lang="it-IT" sz="2400" b="1" dirty="0" err="1">
                <a:latin typeface="Garamond" panose="02020404030301010803" pitchFamily="18" charset="0"/>
              </a:rPr>
              <a:t>policymakers</a:t>
            </a:r>
            <a:r>
              <a:rPr lang="it-IT" sz="2400" b="1" dirty="0">
                <a:latin typeface="Garamond" panose="02020404030301010803" pitchFamily="18" charset="0"/>
              </a:rPr>
              <a:t> spesso faticano a tenere assieme. </a:t>
            </a:r>
          </a:p>
          <a:p>
            <a:pPr marL="285750" indent="-285750" algn="just">
              <a:buFont typeface="Arial" panose="020B0604020202020204" pitchFamily="34" charset="0"/>
              <a:buChar char="•"/>
            </a:pPr>
            <a:endParaRPr lang="en-GB" sz="2400" dirty="0">
              <a:latin typeface="Garamond" panose="02020404030301010803" pitchFamily="18" charset="0"/>
            </a:endParaRPr>
          </a:p>
        </p:txBody>
      </p:sp>
    </p:spTree>
    <p:extLst>
      <p:ext uri="{BB962C8B-B14F-4D97-AF65-F5344CB8AC3E}">
        <p14:creationId xmlns:p14="http://schemas.microsoft.com/office/powerpoint/2010/main" val="18492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9C6F2F-5F80-9045-B9B1-DCF065E2A220}"/>
              </a:ext>
            </a:extLst>
          </p:cNvPr>
          <p:cNvSpPr>
            <a:spLocks noGrp="1"/>
          </p:cNvSpPr>
          <p:nvPr>
            <p:ph type="body" sz="quarter" idx="10"/>
          </p:nvPr>
        </p:nvSpPr>
        <p:spPr/>
        <p:txBody>
          <a:bodyPr/>
          <a:lstStyle/>
          <a:p>
            <a:pPr algn="ctr"/>
            <a:r>
              <a:rPr lang="en-GB" sz="2800" dirty="0">
                <a:latin typeface="Garamond" panose="02020404030301010803" pitchFamily="18" charset="0"/>
              </a:rPr>
              <a:t>La </a:t>
            </a:r>
            <a:r>
              <a:rPr lang="en-GB" sz="2800" dirty="0" err="1">
                <a:latin typeface="Garamond" panose="02020404030301010803" pitchFamily="18" charset="0"/>
              </a:rPr>
              <a:t>Sanità</a:t>
            </a:r>
            <a:r>
              <a:rPr lang="en-GB" sz="2800" dirty="0">
                <a:latin typeface="Garamond" panose="02020404030301010803" pitchFamily="18" charset="0"/>
              </a:rPr>
              <a:t> </a:t>
            </a:r>
            <a:r>
              <a:rPr lang="en-GB" sz="2800" dirty="0" err="1">
                <a:latin typeface="Garamond" panose="02020404030301010803" pitchFamily="18" charset="0"/>
              </a:rPr>
              <a:t>dei</a:t>
            </a:r>
            <a:r>
              <a:rPr lang="en-GB" sz="2800" dirty="0">
                <a:latin typeface="Garamond" panose="02020404030301010803" pitchFamily="18" charset="0"/>
              </a:rPr>
              <a:t> </a:t>
            </a:r>
            <a:r>
              <a:rPr lang="en-GB" sz="2800" dirty="0" err="1">
                <a:latin typeface="Garamond" panose="02020404030301010803" pitchFamily="18" charset="0"/>
              </a:rPr>
              <a:t>partiti</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B446B5DB-7340-1042-AAAB-1D65ACF3BD4A}"/>
              </a:ext>
            </a:extLst>
          </p:cNvPr>
          <p:cNvSpPr>
            <a:spLocks noGrp="1"/>
          </p:cNvSpPr>
          <p:nvPr>
            <p:ph type="body" sz="quarter" idx="11"/>
          </p:nvPr>
        </p:nvSpPr>
        <p:spPr>
          <a:xfrm>
            <a:off x="179512" y="980729"/>
            <a:ext cx="8640638" cy="5040560"/>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Già nel corso degli anni Ottanta, il SSN venne accusato di erogare prestazioni di bassa qualità, di essere eccessivamente burocratico, di tollerare sprechi ed episodi di corruzione </a:t>
            </a:r>
          </a:p>
          <a:p>
            <a:pPr marL="285750" indent="-285750" algn="just">
              <a:buFont typeface="Arial" panose="020B0604020202020204" pitchFamily="34" charset="0"/>
              <a:buChar char="•"/>
            </a:pPr>
            <a:r>
              <a:rPr lang="it-IT" sz="2800" dirty="0">
                <a:latin typeface="Garamond" panose="02020404030301010803" pitchFamily="18" charset="0"/>
              </a:rPr>
              <a:t>La principale critica riguardava l’eccessiva ingerenza dei partiti </a:t>
            </a:r>
          </a:p>
          <a:p>
            <a:pPr marL="285750" indent="-285750" algn="just">
              <a:buFont typeface="Arial" panose="020B0604020202020204" pitchFamily="34" charset="0"/>
              <a:buChar char="•"/>
            </a:pPr>
            <a:r>
              <a:rPr lang="it-IT" sz="2800" dirty="0">
                <a:latin typeface="Garamond" panose="02020404030301010803" pitchFamily="18" charset="0"/>
              </a:rPr>
              <a:t>Questi problemi contribuirono ad alimentare un diffuso malcontento nei confronti delle modalità di gestione del SSN. Venne pertanto invocata una «riforma della riforma», che togliesse la gestione della sanità dalle mani dei partiti e imprimesse al SSN una «svolta manageriale»</a:t>
            </a:r>
          </a:p>
          <a:p>
            <a:endParaRPr lang="en-GB" dirty="0"/>
          </a:p>
        </p:txBody>
      </p:sp>
    </p:spTree>
    <p:extLst>
      <p:ext uri="{BB962C8B-B14F-4D97-AF65-F5344CB8AC3E}">
        <p14:creationId xmlns:p14="http://schemas.microsoft.com/office/powerpoint/2010/main" val="268558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200" dirty="0">
                <a:latin typeface="Garamond" panose="02020404030301010803" pitchFamily="18" charset="0"/>
              </a:rPr>
              <a:t>La riforma del 1992-93 (1)</a:t>
            </a:r>
          </a:p>
        </p:txBody>
      </p:sp>
      <p:sp>
        <p:nvSpPr>
          <p:cNvPr id="3" name="Segnaposto testo 2"/>
          <p:cNvSpPr>
            <a:spLocks noGrp="1"/>
          </p:cNvSpPr>
          <p:nvPr>
            <p:ph type="body" sz="quarter" idx="11"/>
          </p:nvPr>
        </p:nvSpPr>
        <p:spPr>
          <a:xfrm>
            <a:off x="0" y="764704"/>
            <a:ext cx="9107934" cy="5760640"/>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Biennio drammatico (stragi di Mafia, Tangentopoli, crisi finanziaria durissima nel 1993). Provvedimenti urgenti e riforme profonde approvate tra 1992 e 1993</a:t>
            </a:r>
          </a:p>
          <a:p>
            <a:pPr marL="285750" indent="-285750" algn="just">
              <a:buFont typeface="Arial" panose="020B0604020202020204" pitchFamily="34" charset="0"/>
              <a:buChar char="•"/>
            </a:pPr>
            <a:r>
              <a:rPr lang="it-IT" sz="2400" dirty="0">
                <a:latin typeface="Garamond" panose="02020404030301010803" pitchFamily="18" charset="0"/>
              </a:rPr>
              <a:t>I decreti 502 e 517, approvati rispettivamente nel 1992 e nel 1993, possono essere considerati come un unico intervento di riforma, destinato a ridisegnare il SSN secondo tre grandi direttrici: </a:t>
            </a:r>
            <a:r>
              <a:rPr lang="it-IT" sz="2400" i="1" dirty="0">
                <a:latin typeface="Garamond" panose="02020404030301010803" pitchFamily="18" charset="0"/>
              </a:rPr>
              <a:t>1) l’aziendalizzazione; 2) la separazione tra committenti e fornitori; 3) la regionalizzazione.</a:t>
            </a:r>
          </a:p>
          <a:p>
            <a:pPr marL="285750" indent="-285750" algn="just">
              <a:buFont typeface="Arial" panose="020B0604020202020204" pitchFamily="34" charset="0"/>
              <a:buChar char="•"/>
            </a:pP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b="1" dirty="0">
                <a:latin typeface="Garamond" panose="02020404030301010803" pitchFamily="18" charset="0"/>
              </a:rPr>
              <a:t>AZIENDALIZZAZIONE</a:t>
            </a:r>
            <a:r>
              <a:rPr lang="it-IT" sz="2400" dirty="0">
                <a:latin typeface="Garamond" panose="02020404030301010803" pitchFamily="18" charset="0"/>
              </a:rPr>
              <a:t>. Usl e i maggiori ospedali  trasformati in aziende pubbliche. S’intendeva così favorire l’autonomia delle strutture sanitarie pubbliche e l’adozione di strumenti di gestione mutuati dal settore privato. Alcuni dei principali ospedali pubblici furono scorporati dalle rispettive Asl e trasformati in aziende ospedaliere (</a:t>
            </a:r>
            <a:r>
              <a:rPr lang="it-IT" sz="2400" dirty="0" err="1">
                <a:latin typeface="Garamond" panose="02020404030301010803" pitchFamily="18" charset="0"/>
              </a:rPr>
              <a:t>Ao</a:t>
            </a:r>
            <a:r>
              <a:rPr lang="it-IT" sz="2400" dirty="0">
                <a:latin typeface="Garamond" panose="02020404030301010803" pitchFamily="18" charset="0"/>
              </a:rPr>
              <a:t>). </a:t>
            </a:r>
            <a:endParaRPr lang="it-IT" dirty="0"/>
          </a:p>
          <a:p>
            <a:pPr marL="285750" indent="-285750" algn="just">
              <a:buFont typeface="Arial" panose="020B0604020202020204" pitchFamily="34" charset="0"/>
              <a:buChar char="•"/>
            </a:pPr>
            <a:endParaRPr lang="it-IT" sz="2200" dirty="0">
              <a:latin typeface="Garamond" panose="02020404030301010803" pitchFamily="18" charset="0"/>
            </a:endParaRPr>
          </a:p>
        </p:txBody>
      </p:sp>
    </p:spTree>
    <p:extLst>
      <p:ext uri="{BB962C8B-B14F-4D97-AF65-F5344CB8AC3E}">
        <p14:creationId xmlns:p14="http://schemas.microsoft.com/office/powerpoint/2010/main" val="171861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332656"/>
          </a:xfrm>
        </p:spPr>
        <p:txBody>
          <a:bodyPr/>
          <a:lstStyle/>
          <a:p>
            <a:pPr algn="ctr"/>
            <a:endParaRPr lang="it-IT" sz="3600" dirty="0">
              <a:latin typeface="Garamond" panose="02020404030301010803" pitchFamily="18" charset="0"/>
            </a:endParaRPr>
          </a:p>
          <a:p>
            <a:pPr algn="ctr"/>
            <a:r>
              <a:rPr lang="it-IT" sz="3200" dirty="0">
                <a:latin typeface="Garamond" panose="02020404030301010803" pitchFamily="18" charset="0"/>
              </a:rPr>
              <a:t>La riforma del 1992-93 (2)</a:t>
            </a:r>
          </a:p>
        </p:txBody>
      </p:sp>
      <p:sp>
        <p:nvSpPr>
          <p:cNvPr id="3" name="Segnaposto testo 2"/>
          <p:cNvSpPr>
            <a:spLocks noGrp="1"/>
          </p:cNvSpPr>
          <p:nvPr>
            <p:ph type="body" sz="quarter" idx="11"/>
          </p:nvPr>
        </p:nvSpPr>
        <p:spPr>
          <a:xfrm>
            <a:off x="-72869" y="599007"/>
            <a:ext cx="9107934" cy="6165304"/>
          </a:xfrm>
        </p:spPr>
        <p:txBody>
          <a:bodyPr/>
          <a:lstStyle/>
          <a:p>
            <a:pPr marL="342900" indent="-342900" algn="just">
              <a:spcBef>
                <a:spcPts val="0"/>
              </a:spcBef>
              <a:buFont typeface="Arial" panose="020B0604020202020204" pitchFamily="34" charset="0"/>
              <a:buChar char="•"/>
            </a:pPr>
            <a:r>
              <a:rPr lang="it-IT" sz="2400" b="1" cap="all" dirty="0">
                <a:latin typeface="Garamond" panose="02020404030301010803" pitchFamily="18" charset="0"/>
              </a:rPr>
              <a:t>la separazione tra committenti e fornitori</a:t>
            </a:r>
            <a:r>
              <a:rPr lang="it-IT" sz="2400" cap="all" dirty="0">
                <a:latin typeface="Garamond" panose="02020404030301010803" pitchFamily="18" charset="0"/>
              </a:rPr>
              <a:t>. </a:t>
            </a:r>
            <a:r>
              <a:rPr lang="it-IT" sz="2400" dirty="0">
                <a:latin typeface="Garamond" panose="02020404030301010803" pitchFamily="18" charset="0"/>
              </a:rPr>
              <a:t>Separazione tra aziende territoriali (le Asl), cui sarebbe spettata la funzione di committenza, e aziende ospedaliere (</a:t>
            </a:r>
            <a:r>
              <a:rPr lang="it-IT" sz="2400" dirty="0" err="1">
                <a:latin typeface="Garamond" panose="02020404030301010803" pitchFamily="18" charset="0"/>
              </a:rPr>
              <a:t>Ao</a:t>
            </a:r>
            <a:r>
              <a:rPr lang="it-IT" sz="2400" dirty="0">
                <a:latin typeface="Garamond" panose="02020404030301010803" pitchFamily="18" charset="0"/>
              </a:rPr>
              <a:t>), investite della funzione di erogazione delle prestazioni specialistiche. Da allora, spetta alla singola Asl decidere quali servizi erogare in prima persona e quali invece commissionare a soggetti terzi. Per sottolineare la diversa natura delle aziende territoriali e ospedaliere, si stabilì che le </a:t>
            </a:r>
            <a:r>
              <a:rPr lang="it-IT" sz="2400" i="1" dirty="0">
                <a:latin typeface="Garamond" panose="02020404030301010803" pitchFamily="18" charset="0"/>
              </a:rPr>
              <a:t>prime sarebbero state finanziate in base al numero di assistiti residenti nel rispettivo territorio, mentre le aziende ospedaliere sarebbero state finanziate in base al volume delle prestazioni effettivamente erogate </a:t>
            </a:r>
            <a:endParaRPr lang="it-IT" sz="2400" b="1" i="1" cap="all" dirty="0">
              <a:latin typeface="Garamond" panose="02020404030301010803" pitchFamily="18" charset="0"/>
            </a:endParaRPr>
          </a:p>
          <a:p>
            <a:pPr marL="342900" indent="-342900" algn="just">
              <a:spcBef>
                <a:spcPts val="0"/>
              </a:spcBef>
              <a:buFont typeface="Arial" panose="020B0604020202020204" pitchFamily="34" charset="0"/>
              <a:buChar char="•"/>
            </a:pPr>
            <a:r>
              <a:rPr lang="it-IT" sz="2400" b="1" cap="all" dirty="0">
                <a:latin typeface="Garamond" panose="02020404030301010803" pitchFamily="18" charset="0"/>
              </a:rPr>
              <a:t>la regionalizzazione</a:t>
            </a:r>
            <a:r>
              <a:rPr lang="it-IT" sz="2400" dirty="0">
                <a:latin typeface="Garamond" panose="02020404030301010803" pitchFamily="18" charset="0"/>
              </a:rPr>
              <a:t>. Rafforzamento del livello regionale. Alle regioni venne attribuita </a:t>
            </a:r>
            <a:r>
              <a:rPr lang="it-IT" sz="2400" b="1" dirty="0">
                <a:latin typeface="Garamond" panose="02020404030301010803" pitchFamily="18" charset="0"/>
              </a:rPr>
              <a:t>ampia discrezionalità nel programmare, organizzare e finanziare i servizi sanitari sul proprio territorio</a:t>
            </a:r>
            <a:r>
              <a:rPr lang="it-IT" sz="2400" dirty="0">
                <a:latin typeface="Garamond" panose="02020404030301010803" pitchFamily="18" charset="0"/>
              </a:rPr>
              <a:t>. </a:t>
            </a:r>
            <a:r>
              <a:rPr lang="it-IT" sz="2400" dirty="0">
                <a:highlight>
                  <a:srgbClr val="FFFF00"/>
                </a:highlight>
                <a:latin typeface="Garamond" panose="02020404030301010803" pitchFamily="18" charset="0"/>
              </a:rPr>
              <a:t>I governi regionali acquisirono il controllo sulle aziende sanitarie (in precedenza le Usl dipendevano dai comuni)</a:t>
            </a:r>
            <a:r>
              <a:rPr lang="it-IT" sz="2400" dirty="0">
                <a:latin typeface="Garamond" panose="02020404030301010803" pitchFamily="18" charset="0"/>
              </a:rPr>
              <a:t>, di cui potevano nominare i direttori generali. </a:t>
            </a:r>
          </a:p>
          <a:p>
            <a:pPr indent="-285750" algn="just">
              <a:spcBef>
                <a:spcPts val="0"/>
              </a:spcBef>
              <a:buFont typeface="Arial" panose="020B0604020202020204" pitchFamily="34" charset="0"/>
              <a:buChar char="•"/>
            </a:pPr>
            <a:endParaRPr lang="it-IT" sz="2400" dirty="0">
              <a:latin typeface="Garamond" panose="02020404030301010803" pitchFamily="18" charset="0"/>
            </a:endParaRPr>
          </a:p>
        </p:txBody>
      </p:sp>
    </p:spTree>
    <p:extLst>
      <p:ext uri="{BB962C8B-B14F-4D97-AF65-F5344CB8AC3E}">
        <p14:creationId xmlns:p14="http://schemas.microsoft.com/office/powerpoint/2010/main" val="225006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116632"/>
            <a:ext cx="8820150" cy="648072"/>
          </a:xfrm>
        </p:spPr>
        <p:txBody>
          <a:bodyPr/>
          <a:lstStyle/>
          <a:p>
            <a:pPr algn="ctr"/>
            <a:r>
              <a:rPr lang="it-IT" sz="3200" dirty="0">
                <a:solidFill>
                  <a:srgbClr val="C00000"/>
                </a:solidFill>
                <a:latin typeface="Garamond" panose="02020404030301010803" pitchFamily="18" charset="0"/>
                <a:cs typeface="Arial" pitchFamily="34" charset="0"/>
              </a:rPr>
              <a:t>Riforma  del 1999 (riforma Bindi)</a:t>
            </a:r>
            <a:endParaRPr lang="it-IT" sz="3200" dirty="0">
              <a:solidFill>
                <a:srgbClr val="C00000"/>
              </a:solidFill>
              <a:latin typeface="Garamond" panose="02020404030301010803" pitchFamily="18" charset="0"/>
            </a:endParaRPr>
          </a:p>
        </p:txBody>
      </p:sp>
      <p:sp>
        <p:nvSpPr>
          <p:cNvPr id="3" name="Segnaposto testo 2"/>
          <p:cNvSpPr>
            <a:spLocks noGrp="1"/>
          </p:cNvSpPr>
          <p:nvPr>
            <p:ph type="body" sz="quarter" idx="11"/>
          </p:nvPr>
        </p:nvSpPr>
        <p:spPr>
          <a:xfrm>
            <a:off x="0" y="764704"/>
            <a:ext cx="9165083" cy="5832647"/>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Decreto legislativo 229: enfasi sulla programmazione pubblica e sull’integrazione tra soggetti pubblici e privati  (LEA; maggior ruolo delle regioni e diminuzione del ruolo dei comuni; questione </a:t>
            </a:r>
            <a:r>
              <a:rPr lang="it-IT" sz="2800" dirty="0" err="1">
                <a:latin typeface="Garamond" panose="02020404030301010803" pitchFamily="18" charset="0"/>
              </a:rPr>
              <a:t>dell’</a:t>
            </a:r>
            <a:r>
              <a:rPr lang="it-IT" sz="2800" i="1" dirty="0" err="1">
                <a:latin typeface="Garamond" panose="02020404030301010803" pitchFamily="18" charset="0"/>
              </a:rPr>
              <a:t>intra</a:t>
            </a:r>
            <a:r>
              <a:rPr lang="it-IT" sz="2800" i="1" dirty="0">
                <a:latin typeface="Garamond" panose="02020404030301010803" pitchFamily="18" charset="0"/>
              </a:rPr>
              <a:t> </a:t>
            </a:r>
            <a:r>
              <a:rPr lang="it-IT" sz="2800" i="1" dirty="0" err="1">
                <a:latin typeface="Garamond" panose="02020404030301010803" pitchFamily="18" charset="0"/>
              </a:rPr>
              <a:t>moenia</a:t>
            </a:r>
            <a:r>
              <a:rPr lang="it-IT" sz="2800" dirty="0">
                <a:latin typeface="Garamond" panose="02020404030301010803" pitchFamily="18" charset="0"/>
              </a:rPr>
              <a:t>)</a:t>
            </a:r>
          </a:p>
          <a:p>
            <a:pPr marL="285750" indent="-285750" algn="just">
              <a:buFont typeface="Arial" panose="020B0604020202020204" pitchFamily="34" charset="0"/>
              <a:buChar char="•"/>
            </a:pPr>
            <a:r>
              <a:rPr lang="it-IT" sz="2800" dirty="0">
                <a:latin typeface="Garamond" panose="02020404030301010803" pitchFamily="18" charset="0"/>
              </a:rPr>
              <a:t>La riforma Bindi fu molto criticata dai sostenitori di una maggiore privatizzazione della sanità. Soprattutto su:</a:t>
            </a:r>
          </a:p>
          <a:p>
            <a:pPr marL="457200" indent="-457200" algn="just">
              <a:buFontTx/>
              <a:buChar char="-"/>
            </a:pPr>
            <a:r>
              <a:rPr lang="it-IT" sz="2800" dirty="0">
                <a:latin typeface="Garamond" panose="02020404030301010803" pitchFamily="18" charset="0"/>
              </a:rPr>
              <a:t>la concorrenza tra fornitori pubblici e privati</a:t>
            </a:r>
          </a:p>
          <a:p>
            <a:pPr marL="457200" indent="-457200" algn="just">
              <a:buFontTx/>
              <a:buChar char="-"/>
            </a:pPr>
            <a:r>
              <a:rPr lang="it-IT" sz="2800" dirty="0">
                <a:latin typeface="Garamond" panose="02020404030301010803" pitchFamily="18" charset="0"/>
              </a:rPr>
              <a:t>la possibilità dei singoli cittadini di uscire dal SSN</a:t>
            </a:r>
          </a:p>
          <a:p>
            <a:pPr marL="457200" indent="-457200" algn="just">
              <a:buFontTx/>
              <a:buChar char="-"/>
            </a:pPr>
            <a:r>
              <a:rPr lang="it-IT" sz="2800" dirty="0">
                <a:latin typeface="Garamond" panose="02020404030301010803" pitchFamily="18" charset="0"/>
              </a:rPr>
              <a:t>lo sviluppo dei fondi sanitari integrativi</a:t>
            </a:r>
          </a:p>
          <a:p>
            <a:pPr marL="457200" indent="-457200" algn="just">
              <a:buFontTx/>
              <a:buChar char="-"/>
            </a:pPr>
            <a:r>
              <a:rPr lang="it-IT" sz="2800" dirty="0">
                <a:latin typeface="Garamond" panose="02020404030301010803" pitchFamily="18" charset="0"/>
              </a:rPr>
              <a:t>la privatizzazione degli ospedali</a:t>
            </a:r>
          </a:p>
          <a:p>
            <a:pPr marL="457200" indent="-457200" algn="just">
              <a:buFontTx/>
              <a:buChar char="-"/>
            </a:pPr>
            <a:r>
              <a:rPr lang="it-IT" sz="2800" dirty="0">
                <a:latin typeface="Garamond" panose="02020404030301010803" pitchFamily="18" charset="0"/>
              </a:rPr>
              <a:t>la massima libertà di scelta da parte dei pazienti.</a:t>
            </a:r>
          </a:p>
        </p:txBody>
      </p:sp>
    </p:spTree>
    <p:extLst>
      <p:ext uri="{BB962C8B-B14F-4D97-AF65-F5344CB8AC3E}">
        <p14:creationId xmlns:p14="http://schemas.microsoft.com/office/powerpoint/2010/main" val="120675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79512" y="188641"/>
            <a:ext cx="8640638" cy="504056"/>
          </a:xfrm>
        </p:spPr>
        <p:txBody>
          <a:bodyPr/>
          <a:lstStyle/>
          <a:p>
            <a:pPr algn="ctr"/>
            <a:r>
              <a:rPr lang="it-IT" sz="3200" dirty="0">
                <a:latin typeface="Garamond" panose="02020404030301010803" pitchFamily="18" charset="0"/>
              </a:rPr>
              <a:t>Gli anni Duemila e l’austerity sanitaria</a:t>
            </a:r>
          </a:p>
          <a:p>
            <a:pPr algn="ct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7"/>
            <a:ext cx="9144000" cy="5328592"/>
          </a:xfrm>
        </p:spPr>
        <p:txBody>
          <a:bodyPr/>
          <a:lstStyle/>
          <a:p>
            <a:pPr marL="285750" indent="-285750" algn="just">
              <a:buFont typeface="Arial" panose="020B0604020202020204" pitchFamily="34" charset="0"/>
              <a:buChar char="•"/>
            </a:pPr>
            <a:r>
              <a:rPr lang="it-IT" sz="2300" dirty="0">
                <a:latin typeface="Garamond" panose="02020404030301010803" pitchFamily="18" charset="0"/>
              </a:rPr>
              <a:t>Nei primi due decenni degli anni Duemila, a livello nazionale non sono state adottate grandi riforme strutturali del SSN. Le principali innovazioni organizzative sono avvenute a livello regionale </a:t>
            </a:r>
          </a:p>
          <a:p>
            <a:pPr marL="285750" indent="-285750" algn="just">
              <a:buFont typeface="Arial" panose="020B0604020202020204" pitchFamily="34" charset="0"/>
              <a:buChar char="•"/>
            </a:pPr>
            <a:r>
              <a:rPr lang="it-IT" sz="2300" i="1" dirty="0" err="1">
                <a:latin typeface="Garamond" panose="02020404030301010803" pitchFamily="18" charset="0"/>
              </a:rPr>
              <a:t>Spending</a:t>
            </a:r>
            <a:r>
              <a:rPr lang="it-IT" sz="2300" i="1" dirty="0">
                <a:latin typeface="Garamond" panose="02020404030301010803" pitchFamily="18" charset="0"/>
              </a:rPr>
              <a:t> </a:t>
            </a:r>
            <a:r>
              <a:rPr lang="it-IT" sz="2300" i="1" dirty="0" err="1">
                <a:latin typeface="Garamond" panose="02020404030301010803" pitchFamily="18" charset="0"/>
              </a:rPr>
              <a:t>review</a:t>
            </a:r>
            <a:r>
              <a:rPr lang="it-IT" sz="2300" dirty="0">
                <a:latin typeface="Garamond" panose="02020404030301010803" pitchFamily="18" charset="0"/>
              </a:rPr>
              <a:t>:  la definizione dei LEA, i piani di rientro, l’introduzione dei costi standard.</a:t>
            </a:r>
          </a:p>
          <a:p>
            <a:pPr marL="285750" indent="-285750" algn="just">
              <a:buFont typeface="Arial" panose="020B0604020202020204" pitchFamily="34" charset="0"/>
              <a:buChar char="•"/>
            </a:pPr>
            <a:r>
              <a:rPr lang="it-IT" sz="2300" dirty="0">
                <a:latin typeface="Garamond" panose="02020404030301010803" pitchFamily="18" charset="0"/>
              </a:rPr>
              <a:t>L’</a:t>
            </a:r>
            <a:r>
              <a:rPr lang="it-IT" sz="2300" i="1" dirty="0">
                <a:latin typeface="Garamond" panose="02020404030301010803" pitchFamily="18" charset="0"/>
              </a:rPr>
              <a:t>austerity sanitaria</a:t>
            </a:r>
            <a:r>
              <a:rPr lang="it-IT" sz="2300" b="1" i="1" dirty="0">
                <a:latin typeface="Garamond" panose="02020404030301010803" pitchFamily="18" charset="0"/>
              </a:rPr>
              <a:t> </a:t>
            </a:r>
            <a:r>
              <a:rPr lang="it-IT" sz="2300" dirty="0">
                <a:latin typeface="Garamond" panose="02020404030301010803" pitchFamily="18" charset="0"/>
              </a:rPr>
              <a:t>ha contraddistinto in particolar modo il decennio successivo alla grande crisi finanziaria del 2008: </a:t>
            </a:r>
            <a:r>
              <a:rPr lang="it-IT" sz="2300" b="1" dirty="0">
                <a:latin typeface="Garamond" panose="02020404030301010803" pitchFamily="18" charset="0"/>
              </a:rPr>
              <a:t>nel decennio precedente allo scoppio della crisi, la spesa sanitaria pubblica cresceva a un tasso medio del 6,2% annuo; nel decennio immediatamente successivo all’esplosione della crisi, il tasso di crescita medio annuo della spesa sanitaria pubblica è stato di appena lo 0,5%</a:t>
            </a:r>
          </a:p>
          <a:p>
            <a:pPr marL="285750" indent="-285750" algn="just">
              <a:buFont typeface="Arial" panose="020B0604020202020204" pitchFamily="34" charset="0"/>
              <a:buChar char="•"/>
            </a:pPr>
            <a:r>
              <a:rPr lang="it-IT" sz="2300" dirty="0">
                <a:latin typeface="Garamond" panose="02020404030301010803" pitchFamily="18" charset="0"/>
              </a:rPr>
              <a:t>Le regioni sono state dunque costrette a riorganizzare la propria offerta di servizi sanitari con vincoli di budget sempre più stringenti: hanno finito </a:t>
            </a:r>
            <a:r>
              <a:rPr lang="it-IT" sz="2300" dirty="0">
                <a:highlight>
                  <a:srgbClr val="FFFF00"/>
                </a:highlight>
                <a:latin typeface="Garamond" panose="02020404030301010803" pitchFamily="18" charset="0"/>
              </a:rPr>
              <a:t>per tagliare i posti letto, chiudere i piccoli ospedali, bloccare il turn over del personale, centralizzare gli acquisti, inasprire i ticket, rimandare gli investimenti</a:t>
            </a:r>
          </a:p>
          <a:p>
            <a:endParaRPr lang="it-IT" sz="32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83348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74B1538-630B-DC42-8E26-4EA2602567EF}"/>
              </a:ext>
            </a:extLst>
          </p:cNvPr>
          <p:cNvSpPr>
            <a:spLocks noGrp="1"/>
          </p:cNvSpPr>
          <p:nvPr>
            <p:ph type="body" sz="quarter" idx="10"/>
          </p:nvPr>
        </p:nvSpPr>
        <p:spPr>
          <a:xfrm>
            <a:off x="359569" y="116632"/>
            <a:ext cx="8424862" cy="648071"/>
          </a:xfrm>
        </p:spPr>
        <p:txBody>
          <a:bodyPr/>
          <a:lstStyle/>
          <a:p>
            <a:pPr algn="ctr"/>
            <a:r>
              <a:rPr lang="it-IT" sz="2800" dirty="0">
                <a:solidFill>
                  <a:srgbClr val="C00000"/>
                </a:solidFill>
                <a:latin typeface="Garamond" panose="02020404030301010803" pitchFamily="18" charset="0"/>
              </a:rPr>
              <a:t> Gli attori e le regole del </a:t>
            </a:r>
            <a:r>
              <a:rPr lang="it-IT" sz="2800" dirty="0" err="1">
                <a:solidFill>
                  <a:srgbClr val="C00000"/>
                </a:solidFill>
                <a:latin typeface="Garamond" panose="02020404030301010803" pitchFamily="18" charset="0"/>
              </a:rPr>
              <a:t>gioco.Il</a:t>
            </a:r>
            <a:r>
              <a:rPr lang="it-IT" sz="2800" dirty="0">
                <a:solidFill>
                  <a:srgbClr val="C00000"/>
                </a:solidFill>
                <a:latin typeface="Garamond" panose="02020404030301010803" pitchFamily="18" charset="0"/>
              </a:rPr>
              <a:t> livello </a:t>
            </a:r>
            <a:r>
              <a:rPr lang="it-IT" sz="2800" i="1" dirty="0">
                <a:solidFill>
                  <a:srgbClr val="C00000"/>
                </a:solidFill>
                <a:latin typeface="Garamond" panose="02020404030301010803" pitchFamily="18" charset="0"/>
              </a:rPr>
              <a:t>NAZIONALE </a:t>
            </a:r>
          </a:p>
        </p:txBody>
      </p:sp>
      <p:sp>
        <p:nvSpPr>
          <p:cNvPr id="3" name="Segnaposto testo 2">
            <a:extLst>
              <a:ext uri="{FF2B5EF4-FFF2-40B4-BE49-F238E27FC236}">
                <a16:creationId xmlns:a16="http://schemas.microsoft.com/office/drawing/2014/main" id="{769D4156-9645-864B-93EE-730E3374360A}"/>
              </a:ext>
            </a:extLst>
          </p:cNvPr>
          <p:cNvSpPr>
            <a:spLocks noGrp="1"/>
          </p:cNvSpPr>
          <p:nvPr>
            <p:ph type="body" sz="quarter" idx="11"/>
          </p:nvPr>
        </p:nvSpPr>
        <p:spPr>
          <a:xfrm>
            <a:off x="0" y="764703"/>
            <a:ext cx="9144000" cy="5256586"/>
          </a:xfrm>
        </p:spPr>
        <p:txBody>
          <a:bodyPr/>
          <a:lstStyle/>
          <a:p>
            <a:pPr indent="-285750" algn="just">
              <a:spcBef>
                <a:spcPts val="0"/>
              </a:spcBef>
              <a:buFont typeface="Arial" panose="020B0604020202020204" pitchFamily="34" charset="0"/>
              <a:buChar char="•"/>
            </a:pPr>
            <a:r>
              <a:rPr lang="it-IT" sz="2600" dirty="0">
                <a:latin typeface="Garamond" panose="02020404030301010803" pitchFamily="18" charset="0"/>
              </a:rPr>
              <a:t>il Ministero della Salute ricopre ancora oggi un ruolo centrale nel coordinamento del SSN. Al Ministero della Salute compete innanzitutto </a:t>
            </a:r>
            <a:r>
              <a:rPr lang="it-IT" sz="2600" b="1" dirty="0">
                <a:latin typeface="Garamond" panose="02020404030301010803" pitchFamily="18" charset="0"/>
              </a:rPr>
              <a:t>determinare il budget complessivo da destinare al servizio sanitario pubblico</a:t>
            </a:r>
            <a:r>
              <a:rPr lang="it-IT" sz="2600" dirty="0">
                <a:latin typeface="Garamond" panose="02020404030301010803" pitchFamily="18" charset="0"/>
              </a:rPr>
              <a:t>. Un secondo compito strategico riguarda </a:t>
            </a:r>
            <a:r>
              <a:rPr lang="it-IT" sz="2600" b="1" dirty="0">
                <a:latin typeface="Garamond" panose="02020404030301010803" pitchFamily="18" charset="0"/>
              </a:rPr>
              <a:t>la definizione dei cosiddetti «livelli essenziali di assistenza» (LEA), </a:t>
            </a:r>
            <a:r>
              <a:rPr lang="it-IT" sz="2600" dirty="0">
                <a:latin typeface="Garamond" panose="02020404030301010803" pitchFamily="18" charset="0"/>
              </a:rPr>
              <a:t>di cui si tratterà tra poco.</a:t>
            </a:r>
          </a:p>
          <a:p>
            <a:pPr indent="-285750" algn="just">
              <a:spcBef>
                <a:spcPts val="0"/>
              </a:spcBef>
              <a:buFont typeface="Arial" panose="020B0604020202020204" pitchFamily="34" charset="0"/>
              <a:buChar char="•"/>
            </a:pPr>
            <a:r>
              <a:rPr lang="it-IT" sz="2600" dirty="0">
                <a:latin typeface="Garamond" panose="02020404030301010803" pitchFamily="18" charset="0"/>
              </a:rPr>
              <a:t>Enti pubblici vigilati e finanziati dal Ministero della Salute, tra cui:</a:t>
            </a:r>
          </a:p>
          <a:p>
            <a:pPr indent="313200" algn="just">
              <a:spcBef>
                <a:spcPts val="0"/>
              </a:spcBef>
              <a:buFont typeface="+mj-lt"/>
              <a:buAutoNum type="arabicPeriod"/>
            </a:pPr>
            <a:r>
              <a:rPr lang="it-IT" sz="2600" dirty="0">
                <a:latin typeface="Garamond" panose="02020404030301010803" pitchFamily="18" charset="0"/>
              </a:rPr>
              <a:t>L’</a:t>
            </a:r>
            <a:r>
              <a:rPr lang="it-IT" sz="2600" i="1" dirty="0">
                <a:latin typeface="Garamond" panose="02020404030301010803" pitchFamily="18" charset="0"/>
              </a:rPr>
              <a:t>Istituto superiore di sanità</a:t>
            </a:r>
            <a:r>
              <a:rPr lang="it-IT" sz="2600" dirty="0">
                <a:latin typeface="Garamond" panose="02020404030301010803" pitchFamily="18" charset="0"/>
              </a:rPr>
              <a:t> svolge attività di ricerca scientifica, controllo, documentazione e formazione in materia di salute pubblica.</a:t>
            </a:r>
          </a:p>
          <a:p>
            <a:pPr indent="313200" algn="just">
              <a:spcBef>
                <a:spcPts val="0"/>
              </a:spcBef>
              <a:buFont typeface="+mj-lt"/>
              <a:buAutoNum type="arabicPeriod"/>
            </a:pPr>
            <a:r>
              <a:rPr lang="it-IT" sz="2600" i="1" dirty="0">
                <a:latin typeface="Garamond" panose="02020404030301010803" pitchFamily="18" charset="0"/>
              </a:rPr>
              <a:t>Agenzia italiana del farmaco </a:t>
            </a:r>
            <a:r>
              <a:rPr lang="it-IT" sz="2600" dirty="0">
                <a:latin typeface="Garamond" panose="02020404030301010803" pitchFamily="18" charset="0"/>
              </a:rPr>
              <a:t>(</a:t>
            </a:r>
            <a:r>
              <a:rPr lang="it-IT" sz="2600" dirty="0" err="1">
                <a:latin typeface="Garamond" panose="02020404030301010803" pitchFamily="18" charset="0"/>
              </a:rPr>
              <a:t>Aifa</a:t>
            </a:r>
            <a:r>
              <a:rPr lang="it-IT" sz="2600" dirty="0">
                <a:latin typeface="Garamond" panose="02020404030301010803" pitchFamily="18" charset="0"/>
              </a:rPr>
              <a:t>), operativa a partire dal 2004,  a cui è affidata la regolazione dell’intera filiera farmaceutica in Italia. </a:t>
            </a:r>
          </a:p>
          <a:p>
            <a:pPr indent="313200" algn="just">
              <a:spcBef>
                <a:spcPts val="0"/>
              </a:spcBef>
              <a:buFont typeface="+mj-lt"/>
              <a:buAutoNum type="arabicPeriod"/>
            </a:pPr>
            <a:r>
              <a:rPr lang="it-IT" sz="2600" i="1" dirty="0">
                <a:latin typeface="Garamond" panose="02020404030301010803" pitchFamily="18" charset="0"/>
              </a:rPr>
              <a:t>Agenzia nazionale per i servizi sanitari regionali </a:t>
            </a:r>
            <a:r>
              <a:rPr lang="it-IT" sz="2600" dirty="0">
                <a:latin typeface="Garamond" panose="02020404030301010803" pitchFamily="18" charset="0"/>
              </a:rPr>
              <a:t>(</a:t>
            </a:r>
            <a:r>
              <a:rPr lang="it-IT" sz="2600" dirty="0" err="1">
                <a:latin typeface="Garamond" panose="02020404030301010803" pitchFamily="18" charset="0"/>
              </a:rPr>
              <a:t>Agenas</a:t>
            </a:r>
            <a:r>
              <a:rPr lang="it-IT" sz="2600" dirty="0">
                <a:latin typeface="Garamond" panose="02020404030301010803" pitchFamily="18" charset="0"/>
              </a:rPr>
              <a:t>), istituita nel 1993, fornisce supporto tecnico-operativo al Ministero della Salute e alle regioni nel rilevare costi ed efficacia dei servizi erogati ai cittadini</a:t>
            </a:r>
            <a:r>
              <a:rPr lang="it-IT" sz="2800" dirty="0">
                <a:latin typeface="Garamond" panose="02020404030301010803" pitchFamily="18" charset="0"/>
              </a:rPr>
              <a:t>. </a:t>
            </a:r>
          </a:p>
          <a:p>
            <a:endParaRPr lang="en-GB" dirty="0"/>
          </a:p>
        </p:txBody>
      </p:sp>
    </p:spTree>
    <p:extLst>
      <p:ext uri="{BB962C8B-B14F-4D97-AF65-F5344CB8AC3E}">
        <p14:creationId xmlns:p14="http://schemas.microsoft.com/office/powerpoint/2010/main" val="202127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1859</TotalTime>
  <Words>4350</Words>
  <Application>Microsoft Office PowerPoint</Application>
  <PresentationFormat>Presentazione su schermo (4:3)</PresentationFormat>
  <Paragraphs>157</Paragraphs>
  <Slides>35</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35</vt:i4>
      </vt:variant>
    </vt:vector>
  </HeadingPairs>
  <TitlesOfParts>
    <vt:vector size="43" baseType="lpstr">
      <vt:lpstr>Arial</vt:lpstr>
      <vt:lpstr>Calibri</vt:lpstr>
      <vt:lpstr>Century Gothic</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145</cp:revision>
  <dcterms:created xsi:type="dcterms:W3CDTF">2017-11-13T10:11:35Z</dcterms:created>
  <dcterms:modified xsi:type="dcterms:W3CDTF">2022-11-21T15:49:22Z</dcterms:modified>
</cp:coreProperties>
</file>