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84"/>
  </p:notesMasterIdLst>
  <p:sldIdLst>
    <p:sldId id="256" r:id="rId2"/>
    <p:sldId id="257" r:id="rId3"/>
    <p:sldId id="258" r:id="rId4"/>
    <p:sldId id="259" r:id="rId5"/>
    <p:sldId id="260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6" r:id="rId19"/>
    <p:sldId id="277" r:id="rId20"/>
    <p:sldId id="272" r:id="rId21"/>
    <p:sldId id="273" r:id="rId22"/>
    <p:sldId id="274" r:id="rId23"/>
    <p:sldId id="275" r:id="rId24"/>
    <p:sldId id="279" r:id="rId25"/>
    <p:sldId id="281" r:id="rId26"/>
    <p:sldId id="282" r:id="rId27"/>
    <p:sldId id="283" r:id="rId28"/>
    <p:sldId id="261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23" r:id="rId44"/>
    <p:sldId id="324" r:id="rId45"/>
    <p:sldId id="320" r:id="rId46"/>
    <p:sldId id="311" r:id="rId47"/>
    <p:sldId id="312" r:id="rId48"/>
    <p:sldId id="313" r:id="rId49"/>
    <p:sldId id="319" r:id="rId50"/>
    <p:sldId id="325" r:id="rId51"/>
    <p:sldId id="326" r:id="rId52"/>
    <p:sldId id="327" r:id="rId53"/>
    <p:sldId id="328" r:id="rId54"/>
    <p:sldId id="329" r:id="rId55"/>
    <p:sldId id="330" r:id="rId56"/>
    <p:sldId id="322" r:id="rId57"/>
    <p:sldId id="303" r:id="rId58"/>
    <p:sldId id="304" r:id="rId59"/>
    <p:sldId id="305" r:id="rId60"/>
    <p:sldId id="331" r:id="rId61"/>
    <p:sldId id="332" r:id="rId62"/>
    <p:sldId id="414" r:id="rId63"/>
    <p:sldId id="430" r:id="rId64"/>
    <p:sldId id="415" r:id="rId65"/>
    <p:sldId id="413" r:id="rId66"/>
    <p:sldId id="422" r:id="rId67"/>
    <p:sldId id="410" r:id="rId68"/>
    <p:sldId id="411" r:id="rId69"/>
    <p:sldId id="406" r:id="rId70"/>
    <p:sldId id="407" r:id="rId71"/>
    <p:sldId id="405" r:id="rId72"/>
    <p:sldId id="431" r:id="rId73"/>
    <p:sldId id="408" r:id="rId74"/>
    <p:sldId id="409" r:id="rId75"/>
    <p:sldId id="433" r:id="rId76"/>
    <p:sldId id="421" r:id="rId77"/>
    <p:sldId id="432" r:id="rId78"/>
    <p:sldId id="417" r:id="rId79"/>
    <p:sldId id="429" r:id="rId80"/>
    <p:sldId id="418" r:id="rId81"/>
    <p:sldId id="419" r:id="rId82"/>
    <p:sldId id="420" r:id="rId8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86" d="100"/>
          <a:sy n="86" d="100"/>
        </p:scale>
        <p:origin x="17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60C93-ECEE-364D-9205-FC3B1B8C2C3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AF532004-E202-984D-ABFB-3671AC7B5B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  Dopo una prolungata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immobilit</a:t>
          </a: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à</a:t>
          </a: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si ha ATROFIA muscolare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" pitchFamily="2" charset="0"/>
          </a:endParaRPr>
        </a:p>
      </dgm:t>
    </dgm:pt>
    <dgm:pt modelId="{31DC614E-B09E-FD45-9559-B19E413C95C1}" type="parTrans" cxnId="{F39E9245-D080-C648-97EB-52D60705E9D5}">
      <dgm:prSet/>
      <dgm:spPr/>
    </dgm:pt>
    <dgm:pt modelId="{F5F1ACCA-DBE1-154D-947B-843E4D69DE05}" type="sibTrans" cxnId="{F39E9245-D080-C648-97EB-52D60705E9D5}">
      <dgm:prSet/>
      <dgm:spPr/>
    </dgm:pt>
    <dgm:pt modelId="{848B9CFE-20AC-A54E-97F2-96D53E0309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Osteoporosi da disuso</a:t>
          </a:r>
        </a:p>
      </dgm:t>
    </dgm:pt>
    <dgm:pt modelId="{1CE1D255-A344-194A-ABDD-5022FE733F5C}" type="parTrans" cxnId="{59EECE53-2F4D-6B4D-87C7-80866BF814C2}">
      <dgm:prSet/>
      <dgm:spPr/>
    </dgm:pt>
    <dgm:pt modelId="{0C3B131F-FF55-9F41-A5CA-9D0EB8A51866}" type="sibTrans" cxnId="{59EECE53-2F4D-6B4D-87C7-80866BF814C2}">
      <dgm:prSet/>
      <dgm:spPr/>
    </dgm:pt>
    <dgm:pt modelId="{82D84846-6FCF-FE45-A8DB-442C74D3AB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Diminuisce  resistenza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e voglia di svolgere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 attivit</a:t>
          </a: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à</a:t>
          </a:r>
          <a:r>
            <a:rPr kumimoji="0" lang="it-IT" altLang="it-IT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 fisica</a:t>
          </a:r>
        </a:p>
      </dgm:t>
    </dgm:pt>
    <dgm:pt modelId="{C11687B3-EC88-2F42-8B84-20B483127897}" type="parTrans" cxnId="{F742D2C3-6552-004E-B91F-AD1F96653453}">
      <dgm:prSet/>
      <dgm:spPr/>
    </dgm:pt>
    <dgm:pt modelId="{0665561D-2214-6448-9F58-74A16628A7FE}" type="sibTrans" cxnId="{F742D2C3-6552-004E-B91F-AD1F96653453}">
      <dgm:prSet/>
      <dgm:spPr/>
    </dgm:pt>
    <dgm:pt modelId="{51DA4E1C-5FB2-8346-8240-A897431EEDA9}" type="pres">
      <dgm:prSet presAssocID="{C0060C93-ECEE-364D-9205-FC3B1B8C2C3F}" presName="cycle" presStyleCnt="0">
        <dgm:presLayoutVars>
          <dgm:dir val="rev"/>
          <dgm:resizeHandles val="exact"/>
        </dgm:presLayoutVars>
      </dgm:prSet>
      <dgm:spPr/>
    </dgm:pt>
    <dgm:pt modelId="{48F78642-267C-6346-924A-9F545F534269}" type="pres">
      <dgm:prSet presAssocID="{AF532004-E202-984D-ABFB-3671AC7B5B87}" presName="dummy" presStyleCnt="0"/>
      <dgm:spPr/>
    </dgm:pt>
    <dgm:pt modelId="{9484D08B-725B-904A-B5E4-137AA501069F}" type="pres">
      <dgm:prSet presAssocID="{AF532004-E202-984D-ABFB-3671AC7B5B87}" presName="node" presStyleLbl="revTx" presStyleIdx="0" presStyleCnt="3">
        <dgm:presLayoutVars>
          <dgm:bulletEnabled val="1"/>
        </dgm:presLayoutVars>
      </dgm:prSet>
      <dgm:spPr/>
    </dgm:pt>
    <dgm:pt modelId="{46CDD622-8C50-4548-8C97-E6649D9A47B6}" type="pres">
      <dgm:prSet presAssocID="{F5F1ACCA-DBE1-154D-947B-843E4D69DE05}" presName="sibTrans" presStyleLbl="node1" presStyleIdx="0" presStyleCnt="3"/>
      <dgm:spPr/>
    </dgm:pt>
    <dgm:pt modelId="{6883FB50-1823-624F-9F72-FE529FCED2E4}" type="pres">
      <dgm:prSet presAssocID="{848B9CFE-20AC-A54E-97F2-96D53E03093B}" presName="dummy" presStyleCnt="0"/>
      <dgm:spPr/>
    </dgm:pt>
    <dgm:pt modelId="{01E4EDFA-EBDC-2E41-ABF5-10B80F33DBE8}" type="pres">
      <dgm:prSet presAssocID="{848B9CFE-20AC-A54E-97F2-96D53E03093B}" presName="node" presStyleLbl="revTx" presStyleIdx="1" presStyleCnt="3">
        <dgm:presLayoutVars>
          <dgm:bulletEnabled val="1"/>
        </dgm:presLayoutVars>
      </dgm:prSet>
      <dgm:spPr/>
    </dgm:pt>
    <dgm:pt modelId="{19B649FD-DB29-FC45-BE99-C8DE96C60AC3}" type="pres">
      <dgm:prSet presAssocID="{0C3B131F-FF55-9F41-A5CA-9D0EB8A51866}" presName="sibTrans" presStyleLbl="node1" presStyleIdx="1" presStyleCnt="3"/>
      <dgm:spPr/>
    </dgm:pt>
    <dgm:pt modelId="{86E33B3B-BB22-A942-A0C7-278E06A781B9}" type="pres">
      <dgm:prSet presAssocID="{82D84846-6FCF-FE45-A8DB-442C74D3AB66}" presName="dummy" presStyleCnt="0"/>
      <dgm:spPr/>
    </dgm:pt>
    <dgm:pt modelId="{7010FAC1-7CDB-214E-AE24-EC8D590877BC}" type="pres">
      <dgm:prSet presAssocID="{82D84846-6FCF-FE45-A8DB-442C74D3AB66}" presName="node" presStyleLbl="revTx" presStyleIdx="2" presStyleCnt="3">
        <dgm:presLayoutVars>
          <dgm:bulletEnabled val="1"/>
        </dgm:presLayoutVars>
      </dgm:prSet>
      <dgm:spPr/>
    </dgm:pt>
    <dgm:pt modelId="{4ECA3D5A-180C-5041-9B2A-C68AEC1CC1B8}" type="pres">
      <dgm:prSet presAssocID="{0665561D-2214-6448-9F58-74A16628A7FE}" presName="sibTrans" presStyleLbl="node1" presStyleIdx="2" presStyleCnt="3"/>
      <dgm:spPr/>
    </dgm:pt>
  </dgm:ptLst>
  <dgm:cxnLst>
    <dgm:cxn modelId="{7AED7308-4ACE-F944-97B6-2F20A7F434F2}" type="presOf" srcId="{0C3B131F-FF55-9F41-A5CA-9D0EB8A51866}" destId="{19B649FD-DB29-FC45-BE99-C8DE96C60AC3}" srcOrd="0" destOrd="0" presId="urn:microsoft.com/office/officeart/2005/8/layout/cycle1"/>
    <dgm:cxn modelId="{CDE91916-1993-884B-B6E5-1ECF97C159B6}" type="presOf" srcId="{0665561D-2214-6448-9F58-74A16628A7FE}" destId="{4ECA3D5A-180C-5041-9B2A-C68AEC1CC1B8}" srcOrd="0" destOrd="0" presId="urn:microsoft.com/office/officeart/2005/8/layout/cycle1"/>
    <dgm:cxn modelId="{F39E9245-D080-C648-97EB-52D60705E9D5}" srcId="{C0060C93-ECEE-364D-9205-FC3B1B8C2C3F}" destId="{AF532004-E202-984D-ABFB-3671AC7B5B87}" srcOrd="0" destOrd="0" parTransId="{31DC614E-B09E-FD45-9559-B19E413C95C1}" sibTransId="{F5F1ACCA-DBE1-154D-947B-843E4D69DE05}"/>
    <dgm:cxn modelId="{31189146-CD69-314A-B1C5-F7D808B12CD9}" type="presOf" srcId="{AF532004-E202-984D-ABFB-3671AC7B5B87}" destId="{9484D08B-725B-904A-B5E4-137AA501069F}" srcOrd="0" destOrd="0" presId="urn:microsoft.com/office/officeart/2005/8/layout/cycle1"/>
    <dgm:cxn modelId="{59EECE53-2F4D-6B4D-87C7-80866BF814C2}" srcId="{C0060C93-ECEE-364D-9205-FC3B1B8C2C3F}" destId="{848B9CFE-20AC-A54E-97F2-96D53E03093B}" srcOrd="1" destOrd="0" parTransId="{1CE1D255-A344-194A-ABDD-5022FE733F5C}" sibTransId="{0C3B131F-FF55-9F41-A5CA-9D0EB8A51866}"/>
    <dgm:cxn modelId="{AE08D77D-80AF-6C42-9335-B19A392195D4}" type="presOf" srcId="{82D84846-6FCF-FE45-A8DB-442C74D3AB66}" destId="{7010FAC1-7CDB-214E-AE24-EC8D590877BC}" srcOrd="0" destOrd="0" presId="urn:microsoft.com/office/officeart/2005/8/layout/cycle1"/>
    <dgm:cxn modelId="{55DF6BAF-5FD9-3F40-A467-71047A110167}" type="presOf" srcId="{F5F1ACCA-DBE1-154D-947B-843E4D69DE05}" destId="{46CDD622-8C50-4548-8C97-E6649D9A47B6}" srcOrd="0" destOrd="0" presId="urn:microsoft.com/office/officeart/2005/8/layout/cycle1"/>
    <dgm:cxn modelId="{D8255CBE-58CF-DD49-BBE0-25D87B5270AC}" type="presOf" srcId="{C0060C93-ECEE-364D-9205-FC3B1B8C2C3F}" destId="{51DA4E1C-5FB2-8346-8240-A897431EEDA9}" srcOrd="0" destOrd="0" presId="urn:microsoft.com/office/officeart/2005/8/layout/cycle1"/>
    <dgm:cxn modelId="{F742D2C3-6552-004E-B91F-AD1F96653453}" srcId="{C0060C93-ECEE-364D-9205-FC3B1B8C2C3F}" destId="{82D84846-6FCF-FE45-A8DB-442C74D3AB66}" srcOrd="2" destOrd="0" parTransId="{C11687B3-EC88-2F42-8B84-20B483127897}" sibTransId="{0665561D-2214-6448-9F58-74A16628A7FE}"/>
    <dgm:cxn modelId="{2C0D7AE5-90D6-2145-AE2A-D31141C69CC8}" type="presOf" srcId="{848B9CFE-20AC-A54E-97F2-96D53E03093B}" destId="{01E4EDFA-EBDC-2E41-ABF5-10B80F33DBE8}" srcOrd="0" destOrd="0" presId="urn:microsoft.com/office/officeart/2005/8/layout/cycle1"/>
    <dgm:cxn modelId="{2EE34B3F-A1FD-494F-8C39-2A82CFDFEA2E}" type="presParOf" srcId="{51DA4E1C-5FB2-8346-8240-A897431EEDA9}" destId="{48F78642-267C-6346-924A-9F545F534269}" srcOrd="0" destOrd="0" presId="urn:microsoft.com/office/officeart/2005/8/layout/cycle1"/>
    <dgm:cxn modelId="{73421873-25ED-F149-B0DE-45C10EC5EE2D}" type="presParOf" srcId="{51DA4E1C-5FB2-8346-8240-A897431EEDA9}" destId="{9484D08B-725B-904A-B5E4-137AA501069F}" srcOrd="1" destOrd="0" presId="urn:microsoft.com/office/officeart/2005/8/layout/cycle1"/>
    <dgm:cxn modelId="{0FBB6B8F-86E0-6D4A-B1C3-E4E8958BA3D0}" type="presParOf" srcId="{51DA4E1C-5FB2-8346-8240-A897431EEDA9}" destId="{46CDD622-8C50-4548-8C97-E6649D9A47B6}" srcOrd="2" destOrd="0" presId="urn:microsoft.com/office/officeart/2005/8/layout/cycle1"/>
    <dgm:cxn modelId="{D820AEF0-9039-2A4D-B1B1-9DD13B193B48}" type="presParOf" srcId="{51DA4E1C-5FB2-8346-8240-A897431EEDA9}" destId="{6883FB50-1823-624F-9F72-FE529FCED2E4}" srcOrd="3" destOrd="0" presId="urn:microsoft.com/office/officeart/2005/8/layout/cycle1"/>
    <dgm:cxn modelId="{DCB189AE-C3AD-C748-A9E4-7C42CE52965D}" type="presParOf" srcId="{51DA4E1C-5FB2-8346-8240-A897431EEDA9}" destId="{01E4EDFA-EBDC-2E41-ABF5-10B80F33DBE8}" srcOrd="4" destOrd="0" presId="urn:microsoft.com/office/officeart/2005/8/layout/cycle1"/>
    <dgm:cxn modelId="{4C106F5E-26F6-0D4D-BB50-79B7A26CD5C5}" type="presParOf" srcId="{51DA4E1C-5FB2-8346-8240-A897431EEDA9}" destId="{19B649FD-DB29-FC45-BE99-C8DE96C60AC3}" srcOrd="5" destOrd="0" presId="urn:microsoft.com/office/officeart/2005/8/layout/cycle1"/>
    <dgm:cxn modelId="{5210DFD8-1CEF-0E45-83A0-BD6CC03BAECE}" type="presParOf" srcId="{51DA4E1C-5FB2-8346-8240-A897431EEDA9}" destId="{86E33B3B-BB22-A942-A0C7-278E06A781B9}" srcOrd="6" destOrd="0" presId="urn:microsoft.com/office/officeart/2005/8/layout/cycle1"/>
    <dgm:cxn modelId="{A4AF4FFE-0C1B-324B-9E65-0892E7EF65B1}" type="presParOf" srcId="{51DA4E1C-5FB2-8346-8240-A897431EEDA9}" destId="{7010FAC1-7CDB-214E-AE24-EC8D590877BC}" srcOrd="7" destOrd="0" presId="urn:microsoft.com/office/officeart/2005/8/layout/cycle1"/>
    <dgm:cxn modelId="{B5CA1B09-744C-0044-A76E-0EFCE34E8F88}" type="presParOf" srcId="{51DA4E1C-5FB2-8346-8240-A897431EEDA9}" destId="{4ECA3D5A-180C-5041-9B2A-C68AEC1CC1B8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D08B-725B-904A-B5E4-137AA501069F}">
      <dsp:nvSpPr>
        <dsp:cNvPr id="0" name=""/>
        <dsp:cNvSpPr/>
      </dsp:nvSpPr>
      <dsp:spPr>
        <a:xfrm>
          <a:off x="265584" y="264620"/>
          <a:ext cx="1349987" cy="134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  Dopo una prolungata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immobilit</a:t>
          </a:r>
          <a:r>
            <a:rPr kumimoji="0" lang="it-IT" altLang="it-IT" sz="12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à</a:t>
          </a:r>
          <a:r>
            <a:rPr kumimoji="0" lang="it-IT" altLang="it-IT" sz="12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pitchFamily="2" charset="0"/>
            </a:rPr>
            <a:t>si ha ATROFIA muscolare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sz="1200" b="0" i="0" u="none" strike="noStrike" kern="1200" cap="none" normalizeH="0" baseline="0">
            <a:ln>
              <a:noFill/>
            </a:ln>
            <a:solidFill>
              <a:schemeClr val="bg1"/>
            </a:solidFill>
            <a:effectLst/>
            <a:latin typeface="Times" pitchFamily="2" charset="0"/>
          </a:endParaRPr>
        </a:p>
      </dsp:txBody>
      <dsp:txXfrm>
        <a:off x="265584" y="264620"/>
        <a:ext cx="1349987" cy="1349987"/>
      </dsp:txXfrm>
    </dsp:sp>
    <dsp:sp modelId="{46CDD622-8C50-4548-8C97-E6649D9A47B6}">
      <dsp:nvSpPr>
        <dsp:cNvPr id="0" name=""/>
        <dsp:cNvSpPr/>
      </dsp:nvSpPr>
      <dsp:spPr>
        <a:xfrm>
          <a:off x="479796" y="-907"/>
          <a:ext cx="3191719" cy="3191719"/>
        </a:xfrm>
        <a:prstGeom prst="leftCircularArrow">
          <a:avLst>
            <a:gd name="adj1" fmla="val 8248"/>
            <a:gd name="adj2" fmla="val 576063"/>
            <a:gd name="adj3" fmla="val 7835898"/>
            <a:gd name="adj4" fmla="val 1074844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4EDFA-EBDC-2E41-ABF5-10B80F33DBE8}">
      <dsp:nvSpPr>
        <dsp:cNvPr id="0" name=""/>
        <dsp:cNvSpPr/>
      </dsp:nvSpPr>
      <dsp:spPr>
        <a:xfrm>
          <a:off x="1400662" y="2230633"/>
          <a:ext cx="1349987" cy="134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Osteoporosi da disuso</a:t>
          </a:r>
        </a:p>
      </dsp:txBody>
      <dsp:txXfrm>
        <a:off x="1400662" y="2230633"/>
        <a:ext cx="1349987" cy="1349987"/>
      </dsp:txXfrm>
    </dsp:sp>
    <dsp:sp modelId="{19B649FD-DB29-FC45-BE99-C8DE96C60AC3}">
      <dsp:nvSpPr>
        <dsp:cNvPr id="0" name=""/>
        <dsp:cNvSpPr/>
      </dsp:nvSpPr>
      <dsp:spPr>
        <a:xfrm>
          <a:off x="479796" y="-907"/>
          <a:ext cx="3191719" cy="3191719"/>
        </a:xfrm>
        <a:prstGeom prst="leftCircularArrow">
          <a:avLst>
            <a:gd name="adj1" fmla="val 8248"/>
            <a:gd name="adj2" fmla="val 576063"/>
            <a:gd name="adj3" fmla="val 627621"/>
            <a:gd name="adj4" fmla="val 3540165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0FAC1-7CDB-214E-AE24-EC8D590877BC}">
      <dsp:nvSpPr>
        <dsp:cNvPr id="0" name=""/>
        <dsp:cNvSpPr/>
      </dsp:nvSpPr>
      <dsp:spPr>
        <a:xfrm>
          <a:off x="2535740" y="264620"/>
          <a:ext cx="1349987" cy="134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Diminuisce  resistenza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e voglia di svolgere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 attivit</a:t>
          </a: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à</a:t>
          </a:r>
          <a:r>
            <a:rPr kumimoji="0" lang="it-IT" altLang="it-IT" sz="1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 Unicode MS" panose="020B0604020202020204" pitchFamily="34" charset="-128"/>
            </a:rPr>
            <a:t> fisica</a:t>
          </a:r>
        </a:p>
      </dsp:txBody>
      <dsp:txXfrm>
        <a:off x="2535740" y="264620"/>
        <a:ext cx="1349987" cy="1349987"/>
      </dsp:txXfrm>
    </dsp:sp>
    <dsp:sp modelId="{4ECA3D5A-180C-5041-9B2A-C68AEC1CC1B8}">
      <dsp:nvSpPr>
        <dsp:cNvPr id="0" name=""/>
        <dsp:cNvSpPr/>
      </dsp:nvSpPr>
      <dsp:spPr>
        <a:xfrm>
          <a:off x="479796" y="-907"/>
          <a:ext cx="3191719" cy="3191719"/>
        </a:xfrm>
        <a:prstGeom prst="leftCircularArrow">
          <a:avLst>
            <a:gd name="adj1" fmla="val 8248"/>
            <a:gd name="adj2" fmla="val 576063"/>
            <a:gd name="adj3" fmla="val 15543049"/>
            <a:gd name="adj4" fmla="val 17433014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A020A-CED2-5044-8913-10B52C25E0B0}" type="datetimeFigureOut">
              <a:rPr lang="it-IT" smtClean="0"/>
              <a:t>12/04/22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3F7F9-5492-C544-9F08-A8BB496C85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73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939FA81F-5FC7-C74B-8D56-3D3BA39B6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6A1314-DD5E-BD41-8899-2C7E52739109}" type="slidenum">
              <a:rPr lang="it-IT" altLang="it-IT" smtClean="0">
                <a:latin typeface="Times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it-IT" altLang="it-IT">
              <a:latin typeface="Times" pitchFamily="2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4375432-936F-EA47-BC42-48EAA67184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D242231-116C-F947-8668-64B7DBA6E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072E2-32BE-1743-B8C1-81CE9712C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1275B3-A39D-7445-A765-84C19C24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56ED76-64D8-0940-BB3F-65220065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BAA435-14F4-084E-A752-150F0196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2923BE-E253-164C-9BEB-B7D791C5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0FAB-D198-E143-96F4-932D6704464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304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61FA5-3A70-2A49-87EF-32D5F807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7F7106-37CB-C347-8F4E-0BF76F0CC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5CCED2-389E-3849-AFA3-EDC6B0A2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8D9C7E-B060-FE45-84BE-15701115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CB81B1-4561-6E4F-B19A-CF593E43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42B-53A6-8646-BAC4-1947D5417D9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50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897E0F9-33ED-EA49-9DAD-CD64C014F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0D40D9-E0D0-3E48-B519-6FD8F7DDF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E9CE0E-C006-BB42-83B5-CDB3AFBF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05BC3-7716-CC4E-B3E7-20B4E0CF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E8546A-102E-D746-AB0B-BE11A9B2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D005-40B9-0349-B270-B7BA149FA5B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62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1425D-C630-3045-9BDE-03704DD3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>
            <a:extLst>
              <a:ext uri="{FF2B5EF4-FFF2-40B4-BE49-F238E27FC236}">
                <a16:creationId xmlns:a16="http://schemas.microsoft.com/office/drawing/2014/main" id="{C94D980A-5FA8-8242-8AA0-ADBE28DD68F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99E87-57C6-B04E-BED4-6A802BAF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FF9C47-9221-FA4B-BFED-938FFAB0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157EFF-7666-8D40-A8CA-897D5CB6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C50A05-8330-E44B-BE56-C0D6B0FA11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8550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524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2362200"/>
            <a:ext cx="4152900" cy="3581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2362200"/>
            <a:ext cx="4152900" cy="3581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A11760-D7E1-D74F-AD83-F65FC525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B6F555-537F-2241-ADBC-BB5E39D5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6EE31C-1B8E-B94D-BF1E-4D89AA2D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7000" y="61722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2451E-C8C4-FD49-A5E4-DCB29F4E9E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064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524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2362200"/>
            <a:ext cx="4152900" cy="3581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10100" y="2362200"/>
            <a:ext cx="4152900" cy="3581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B15234-1C4E-8347-8E95-F8DC0684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17D632-F11C-DD4E-90B8-B0690ADA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1D1C6A-F6E5-C740-83CC-29002D43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7000" y="61722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76934-D10A-3541-B97A-86ED5A8E94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105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651D6A-C937-FD4D-922A-EC9214F3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E04A51-C91C-9F41-ACEE-A4B6F178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CE1564-627F-7E4F-BAEF-F63B8C74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24A12A-B71F-D04A-9A97-047812AE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3DE178-777A-934E-AB2F-B3A26D731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D2A7-9B97-BA4F-B4CE-FBE102E893C2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957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FEF26-847C-3D42-9D91-CA8C2C1CC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79E472-D3A4-FE46-A6A8-718400ECC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C4D53-A9BD-9F49-A0C2-7DD6E489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0FBC11-7315-294C-AA2E-86B704F7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39522C-8B43-A845-A994-84796A1C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9DC-7596-084F-8E35-C895A69B438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720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FCA7B-8049-3640-858D-AFD6029E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63AAFD-EC49-304F-ACB1-68CE5C655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64F806-E7AE-9041-B75B-04AA995CE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B7A339-4727-4547-830D-AD00D889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7785C8-6C22-E44F-AD9A-835D2EDE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65D76D-C55D-2240-BAC8-3633D4ED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8AD6-A9EC-5848-B69E-D21BEEE6E12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335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3BC09-0118-5644-B469-43170FE3E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D4AE34-7E19-7B4D-93BA-FA2F2EBEC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291D2E-7C95-F148-97D6-9258D475E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A4B3C8-C876-9F4E-B644-D17DD3333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F065F14-8581-DA4B-A6D8-CBEEAAA26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6815534-1DCD-B647-B057-B356C9EE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655EE6-88D7-174F-9DFB-6B7E04F2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9CB188-D7FA-C54F-AFA3-65D7FDEB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23E1-E464-9C46-B5D9-C231F6B3EB6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06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B87E5-5768-494F-B54B-E72C7440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B10FB1-E1DA-8549-BC86-6A34BEF9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6D9A44-3E2A-AA4C-9D7E-FA343CF6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E8C9FF-75E9-7047-9945-B64154BB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62E6-2EA7-6F40-9AAA-59B8A85E27C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81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9130E66-1A3D-3C4B-B2C8-2D985617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52EAA1-8FD2-A847-9B95-69129755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5D5BA7-9D7C-2745-BF5C-9AFB7274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9F11-F6AD-0340-A557-60755E44E648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797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473ADE-553A-B848-B1BB-3EC449D9C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EC8F80-1BC5-6A44-AA2D-DF4586E69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C02231-DB80-F94E-87AF-20E525D93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51A12B-9F22-D84B-87EA-77E90267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E730D6-7230-B443-BA44-E698AEEB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6B5DB9-A8B2-734F-8219-1E844F8C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4D87-3F5B-5245-853F-C5840D055F6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053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8B1B5-1F50-944A-AE5A-D4394EB3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7EAE2AB-C7A3-B746-A0EC-3578892C0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1159E4-A00C-5142-8E52-D0AFC2098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55D9D8-3327-FE4E-B448-4754B76A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1860C-A995-6D4B-90E8-357AE989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45D6E8-972F-1747-85FA-3FA2949A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7D76-3BFE-F846-81C1-708A15504D5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758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71D7A1-F63E-AB40-8A1F-6ABF6356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330E2D-D6B1-EA4B-B398-246392D27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F8D3D5-9EBD-A84F-B6A5-CD93BE976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D661F1-80CF-0B4E-8889-EAB8A4E7B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8E90BB-C3A8-784A-8139-539F7F01A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FB6C-93D2-0143-87D0-E15297BB6A9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273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435AE7-7AC0-D84D-8AD2-EECA11D9EE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7772400" cy="1143000"/>
          </a:xfrm>
        </p:spPr>
        <p:txBody>
          <a:bodyPr anchor="ctr">
            <a:normAutofit fontScale="90000"/>
          </a:bodyPr>
          <a:lstStyle/>
          <a:p>
            <a:r>
              <a:rPr lang="it-IT" altLang="it-IT" sz="7200"/>
              <a:t>PATOLOGIA IATROGENICA </a:t>
            </a:r>
            <a:br>
              <a:rPr lang="it-IT" altLang="it-IT" sz="7200"/>
            </a:br>
            <a:r>
              <a:rPr lang="it-IT" altLang="it-IT" sz="7200"/>
              <a:t>IN GERIATRIA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465FB00-6B63-3E47-B615-4742EA2E1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NELL’ANZIANO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46B80C7-FFF4-B940-836F-E8A19D5349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/>
              <a:t>Possibili rischi connessi all’invasività della indagine</a:t>
            </a:r>
          </a:p>
          <a:p>
            <a:endParaRPr lang="it-IT" altLang="it-IT" b="1"/>
          </a:p>
          <a:p>
            <a:r>
              <a:rPr lang="it-IT" altLang="it-IT" b="1"/>
              <a:t>Danni che possono conseguire alle fasi precedenti o a quelle immediatamente successive all’indagine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3F5393C-11E4-D34E-95EC-B090BDE4C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NELL’ANZIANO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CC6B60F-764B-A948-AC7C-CBD780528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b="1"/>
              <a:t>Prescrizione di clisteri evacuativi o di lassativi può determinare uno stato di disidratazione ed ipovolemia</a:t>
            </a:r>
          </a:p>
          <a:p>
            <a:r>
              <a:rPr lang="it-IT" altLang="it-IT" sz="2800" b="1"/>
              <a:t>Nei soggetti anziani ipotensione ortostatica, vertigini, confusione mentale, cadute a terra sono particolarmente pericolose.</a:t>
            </a:r>
          </a:p>
          <a:p>
            <a:r>
              <a:rPr lang="it-IT" altLang="it-IT" sz="2800" b="1"/>
              <a:t>Ugualmente pericolosa è la immobilizzazione a letto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BC91864-3898-EA4A-A80F-684E1DB59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75215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E’ opinione comune che le indagini non </a:t>
            </a:r>
          </a:p>
          <a:p>
            <a:r>
              <a:rPr lang="it-IT" altLang="it-IT" sz="3200" b="1"/>
              <a:t>invasive non provochino danno e ciò ha </a:t>
            </a:r>
          </a:p>
          <a:p>
            <a:r>
              <a:rPr lang="it-IT" altLang="it-IT" sz="3200" b="1"/>
              <a:t>portato ad una loro irrazionale estensione </a:t>
            </a:r>
          </a:p>
          <a:p>
            <a:r>
              <a:rPr lang="it-IT" altLang="it-IT" sz="3200" b="1"/>
              <a:t>spesso nella speranza di una soluzione </a:t>
            </a:r>
          </a:p>
          <a:p>
            <a:r>
              <a:rPr lang="it-IT" altLang="it-IT" sz="3200" b="1"/>
              <a:t>diagnostica non attentamente ricercata </a:t>
            </a:r>
          </a:p>
          <a:p>
            <a:r>
              <a:rPr lang="it-IT" altLang="it-IT" sz="3200" b="1"/>
              <a:t>in altre fasi  dell’approccio al malato.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57DB0F-3DB1-3441-B91A-6FF10A3B5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it-IT" altLang="it-IT"/>
              <a:t>RISCHI NELL’ANZIANO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94F9991-62AA-5647-AF25-EB2504549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NELL’ANZIANO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859387-30F3-B948-BF09-306427726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it-IT" altLang="it-IT" b="1"/>
              <a:t>   Parametri considerati normali per un soggetto adulto possono modificarsi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/>
              <a:t>   nel soggetto anziano  creando allarmismi inutili o addirittura  pericolosi. Si rischia di creare “malati in assenza di malattia” (Barry, 1987).</a:t>
            </a:r>
          </a:p>
          <a:p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5B6F8BE-8D4D-2F41-ACDF-4A7A98F2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NEL MOMENTO TERAPEUTICO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3F75A25-5AFE-9A4D-8D56-B05D1B5F4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b="1"/>
              <a:t>   Dando per scontata la necessità di un intervento chirurgico non bisogna dimenticare il rischio connesso, in primo luogo, alla anestesia: tali inconvenienti possono essere legati alla presenza di patologie cerebrali, epatiche, cardiovascolari o renali.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60ACCA2-5BA6-F741-9AFB-3D2BED7AB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CHIRURGICI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3CDDB56-F36D-0240-9DB9-095D2EA3FD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/>
              <a:t>Complicanze trombo-emboliche</a:t>
            </a:r>
          </a:p>
          <a:p>
            <a:r>
              <a:rPr lang="it-IT" altLang="it-IT" b="1"/>
              <a:t>Alterazioni dell’equilibrio idro-elettrolitico, broncopneumopatie da stasi o ab ingestis</a:t>
            </a:r>
          </a:p>
          <a:p>
            <a:r>
              <a:rPr lang="it-IT" altLang="it-IT" b="1"/>
              <a:t>Confusione mentale post operatoria</a:t>
            </a:r>
          </a:p>
          <a:p>
            <a:r>
              <a:rPr lang="it-IT" altLang="it-IT" b="1"/>
              <a:t>Piaghe da decubito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C9CE529-42F9-E440-A083-DD7708BC2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DA SOMMINISTRAZIONI DI FARMACI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E366DC5-46F2-F241-8A1B-27F4CA8BA1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it-IT" altLang="it-IT" b="1"/>
              <a:t>Lo studio GIFA ha evidenziato una reazione avversa mediamente nel 7,9% degli anziani.</a:t>
            </a:r>
          </a:p>
          <a:p>
            <a:r>
              <a:rPr lang="it-IT" altLang="it-IT" b="1"/>
              <a:t>La somministrazione contemporanea di più farmaci era responsabile delle più alte percentuali.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47C04F-3126-3045-9661-D0233F15D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RISCHI DA SOMMINISTRAZIONE DI FARMACI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536257E-8FB6-D443-B521-8E924757CB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r>
              <a:rPr lang="it-IT" altLang="it-IT" b="1"/>
              <a:t>Specifica lesività di alcune sostanze</a:t>
            </a:r>
          </a:p>
          <a:p>
            <a:endParaRPr lang="it-IT" altLang="it-IT" b="1"/>
          </a:p>
          <a:p>
            <a:r>
              <a:rPr lang="it-IT" altLang="it-IT" b="1"/>
              <a:t>Somministrazione di più farmaci</a:t>
            </a:r>
          </a:p>
          <a:p>
            <a:endParaRPr lang="it-IT" altLang="it-IT" b="1"/>
          </a:p>
          <a:p>
            <a:r>
              <a:rPr lang="it-IT" altLang="it-IT" b="1"/>
              <a:t>Dosi incongrue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4DB9A7EE-ACBC-074E-85F1-BAAD93B82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it-IT" altLang="it-IT"/>
              <a:t>Le più frequenti ADR nell’anziano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B056950-2016-D144-BEC6-EA123939A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it-IT" sz="2800" b="1"/>
              <a:t>Manifestazioni neuropsichiche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Anoressia, nausea, vomito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Altre manifestaz. gastrointest. (emorragie ecc.)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Alterazioni equilibio idroelettrolitico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Vertigini e cadute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Ipotensione ortostatica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Turbe del ritmo cardiaco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Alterazioni della crasi ematica</a:t>
            </a:r>
          </a:p>
          <a:p>
            <a:pPr>
              <a:lnSpc>
                <a:spcPct val="90000"/>
              </a:lnSpc>
            </a:pPr>
            <a:r>
              <a:rPr lang="it-IT" altLang="it-IT" sz="2800" b="1"/>
              <a:t>Altre manifestazioni (prurito, cefalea ecc.)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F4BF1A5-7DD0-6F4C-8C8C-C293BCBE3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t-IT" altLang="it-IT"/>
              <a:t>ADR causate da farmaci nell’anziano</a:t>
            </a:r>
          </a:p>
        </p:txBody>
      </p:sp>
      <p:graphicFrame>
        <p:nvGraphicFramePr>
          <p:cNvPr id="29765" name="Group 69">
            <a:extLst>
              <a:ext uri="{FF2B5EF4-FFF2-40B4-BE49-F238E27FC236}">
                <a16:creationId xmlns:a16="http://schemas.microsoft.com/office/drawing/2014/main" id="{AC3CD7B4-14BA-544C-A604-A7442943D41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533400" y="1295400"/>
          <a:ext cx="7772400" cy="534828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797308796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439714722"/>
                    </a:ext>
                  </a:extLst>
                </a:gridCol>
              </a:tblGrid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FARMACI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SINTOMI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794030"/>
                  </a:ext>
                </a:extLst>
              </a:tr>
              <a:tr h="462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DIURETICI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anose="02020603050405020304" pitchFamily="18" charset="0"/>
                        </a:rPr>
                        <a:t>MIOCARDIOCINETICI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Times New Roman" panose="02020603050405020304" pitchFamily="18" charset="0"/>
                        </a:rPr>
                        <a:t>FANS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rgbClr val="FFCC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Times New Roman" panose="02020603050405020304" pitchFamily="18" charset="0"/>
                        </a:rPr>
                        <a:t>ANTIIPERTENSIVI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PSICOFARMACI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Confus. ment., ipot.ort.,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iperazot., turbe idroelettr.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anose="02020603050405020304" pitchFamily="18" charset="0"/>
                        </a:rPr>
                        <a:t>Anoressia, vomito, turbe del ritmo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Times New Roman" panose="02020603050405020304" pitchFamily="18" charset="0"/>
                        </a:rPr>
                        <a:t>Emorragie gastroente-riche, insuff. renale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Times New Roman" panose="02020603050405020304" pitchFamily="18" charset="0"/>
                        </a:rPr>
                        <a:t>Ipot. ortostostatica, turbe idro-elettrolitiche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Stato confusionale, alter. extra-piramidali, ecc.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1412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EA5F5D8-33C9-864A-A899-8772018CE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IN GERIATRIA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87893DC0-6FE0-D645-BB33-80181D504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82438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Il termine </a:t>
            </a:r>
            <a:r>
              <a:rPr lang="it-IT" altLang="it-IT" sz="3200" b="1" i="1"/>
              <a:t>patologia</a:t>
            </a:r>
            <a:r>
              <a:rPr lang="it-IT" altLang="it-IT" sz="3200" b="1"/>
              <a:t> </a:t>
            </a:r>
            <a:r>
              <a:rPr lang="it-IT" altLang="it-IT" sz="3200" b="1" i="1"/>
              <a:t>iatrogenica</a:t>
            </a:r>
            <a:r>
              <a:rPr lang="it-IT" altLang="it-IT" sz="3200" b="1"/>
              <a:t> comprende </a:t>
            </a:r>
          </a:p>
          <a:p>
            <a:r>
              <a:rPr lang="it-IT" altLang="it-IT" sz="3200" b="1"/>
              <a:t>tutti gli eventi morbosi derivanti al paziente</a:t>
            </a:r>
          </a:p>
          <a:p>
            <a:r>
              <a:rPr lang="it-IT" altLang="it-IT" sz="3200" b="1"/>
              <a:t>dall’opera del medico, sia essa finalizzata a </a:t>
            </a:r>
          </a:p>
          <a:p>
            <a:r>
              <a:rPr lang="it-IT" altLang="it-IT" sz="3200" b="1"/>
              <a:t>scopo diagnostico e/o terapeutico, ovvero in </a:t>
            </a:r>
          </a:p>
          <a:p>
            <a:r>
              <a:rPr lang="it-IT" altLang="it-IT" sz="3200" b="1"/>
              <a:t>conseguenza di omissioni da parte del medico. </a:t>
            </a:r>
          </a:p>
          <a:p>
            <a:r>
              <a:rPr lang="it-IT" altLang="it-IT" sz="3200" b="1"/>
              <a:t>(Barbagallo Sangiorgi).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623C995-9E49-5840-9AD1-51FEF0BA5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DA OMISSIONE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E23C0E-D2F0-F34F-B4E1-20E35D5981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b="1"/>
              <a:t>   Tale patologia non trova uguale riscontro in pazienti di altra età ma è sempre più importante nei pazienti geriatrici: la precarietà dell’omeostasi, la riduzione della riserva funzionale dei vari organi ed apparati richiedono una continua sorveglianza ed interventi immediati e precisi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C525E85-A96D-4843-B87E-F56C9A041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DA OMISSIONE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64F4059-AC40-764C-9B19-3EDCDBCFCE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4114800"/>
          </a:xfrm>
        </p:spPr>
        <p:txBody>
          <a:bodyPr/>
          <a:lstStyle/>
          <a:p>
            <a:r>
              <a:rPr lang="it-IT" altLang="it-IT" b="1"/>
              <a:t>Omissione diagnostica</a:t>
            </a:r>
          </a:p>
          <a:p>
            <a:endParaRPr lang="it-IT" altLang="it-IT" b="1"/>
          </a:p>
          <a:p>
            <a:r>
              <a:rPr lang="it-IT" altLang="it-IT" b="1"/>
              <a:t>Omissione terapeutica</a:t>
            </a:r>
          </a:p>
          <a:p>
            <a:endParaRPr lang="it-IT" altLang="it-IT" b="1"/>
          </a:p>
          <a:p>
            <a:r>
              <a:rPr lang="it-IT" altLang="it-IT" b="1"/>
              <a:t>Omissione assistenziale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CB3BE25-E8C5-994F-8033-92F70999B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OMISSIONE DIAGNOSTICA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479451C-86B2-B64D-AE41-669DA9D946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4114800"/>
          </a:xfrm>
        </p:spPr>
        <p:txBody>
          <a:bodyPr/>
          <a:lstStyle/>
          <a:p>
            <a:r>
              <a:rPr lang="it-IT" altLang="it-IT" b="1"/>
              <a:t>Stati confusionali</a:t>
            </a:r>
          </a:p>
          <a:p>
            <a:endParaRPr lang="it-IT" altLang="it-IT" b="1"/>
          </a:p>
          <a:p>
            <a:r>
              <a:rPr lang="it-IT" altLang="it-IT" b="1"/>
              <a:t>Deficit sensoriali (visivi o auditivi)</a:t>
            </a:r>
          </a:p>
          <a:p>
            <a:endParaRPr lang="it-IT" altLang="it-IT" b="1"/>
          </a:p>
          <a:p>
            <a:r>
              <a:rPr lang="it-IT" altLang="it-IT" b="1"/>
              <a:t>Diagnosi sintomatica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A4CBCF2-0314-724F-8789-E28670C2E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OMISSIONE TERAPEUTICA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C31720F-DD9F-6B4F-BBE7-53C9FA5229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/>
              <a:t>   </a:t>
            </a:r>
            <a:r>
              <a:rPr lang="it-IT" altLang="it-IT" b="1"/>
              <a:t>Una diagnosi non corretta  o parziale</a:t>
            </a:r>
          </a:p>
          <a:p>
            <a:pPr>
              <a:buFontTx/>
              <a:buNone/>
            </a:pPr>
            <a:r>
              <a:rPr lang="it-IT" altLang="it-IT" b="1"/>
              <a:t>   può determinare un non corretto </a:t>
            </a:r>
          </a:p>
          <a:p>
            <a:pPr>
              <a:buFontTx/>
              <a:buNone/>
            </a:pPr>
            <a:r>
              <a:rPr lang="it-IT" altLang="it-IT" b="1"/>
              <a:t>   approccio terapeutico: la conseguenza </a:t>
            </a:r>
          </a:p>
          <a:p>
            <a:pPr>
              <a:buFontTx/>
              <a:buNone/>
            </a:pPr>
            <a:r>
              <a:rPr lang="it-IT" altLang="it-IT" b="1"/>
              <a:t>   è che ad una omissione diagnostica </a:t>
            </a:r>
          </a:p>
          <a:p>
            <a:pPr>
              <a:buFontTx/>
              <a:buNone/>
            </a:pPr>
            <a:r>
              <a:rPr lang="it-IT" altLang="it-IT" b="1"/>
              <a:t>   si associa anche una omissione</a:t>
            </a:r>
          </a:p>
          <a:p>
            <a:pPr>
              <a:buFontTx/>
              <a:buNone/>
            </a:pPr>
            <a:r>
              <a:rPr lang="it-IT" altLang="it-IT" b="1"/>
              <a:t>   terapeutica.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3BB3B72-FDB4-7647-BC72-BB4B4B85E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1773238"/>
            <a:ext cx="327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it-IT" altLang="it-IT"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638C7BC-FDB4-1D43-82CA-8B03C2387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OMISSIONE ASSISTENZIALE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4AC9CFF4-8212-ED4A-B2B6-10D56F6E7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8534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 sz="3200" b="1" dirty="0"/>
              <a:t>Demenza da impoverimento d’ambiente</a:t>
            </a:r>
          </a:p>
          <a:p>
            <a:pPr>
              <a:buFontTx/>
              <a:buChar char="•"/>
            </a:pPr>
            <a:endParaRPr lang="it-IT" altLang="it-IT" sz="3200" b="1" dirty="0"/>
          </a:p>
          <a:p>
            <a:pPr>
              <a:buFontTx/>
              <a:buChar char="•"/>
            </a:pPr>
            <a:r>
              <a:rPr lang="it-IT" altLang="it-IT" sz="3200" b="1" dirty="0"/>
              <a:t>Piaghe da decubito</a:t>
            </a:r>
          </a:p>
          <a:p>
            <a:pPr>
              <a:buFontTx/>
              <a:buChar char="•"/>
            </a:pPr>
            <a:endParaRPr lang="it-IT" altLang="it-IT" sz="3200" b="1" dirty="0"/>
          </a:p>
          <a:p>
            <a:pPr>
              <a:buFontTx/>
              <a:buChar char="•"/>
            </a:pPr>
            <a:r>
              <a:rPr lang="it-IT" altLang="it-IT" sz="3200" b="1" dirty="0"/>
              <a:t>Sindrome da immobilizzazione</a:t>
            </a:r>
          </a:p>
          <a:p>
            <a:pPr>
              <a:buFontTx/>
              <a:buChar char="•"/>
            </a:pPr>
            <a:endParaRPr lang="it-IT" altLang="it-IT" sz="3200" b="1" dirty="0"/>
          </a:p>
          <a:p>
            <a:r>
              <a:rPr lang="it-IT" altLang="it-IT" sz="3200" b="1" dirty="0">
                <a:solidFill>
                  <a:srgbClr val="FF0000"/>
                </a:solidFill>
              </a:rPr>
              <a:t>  Peggiorano la qualità della vita, determinano     </a:t>
            </a:r>
          </a:p>
          <a:p>
            <a:r>
              <a:rPr lang="it-IT" altLang="it-IT" sz="3200" b="1" dirty="0">
                <a:solidFill>
                  <a:srgbClr val="FF0000"/>
                </a:solidFill>
              </a:rPr>
              <a:t>  invalidità e possono addirittura mettere a        </a:t>
            </a:r>
          </a:p>
          <a:p>
            <a:r>
              <a:rPr lang="it-IT" altLang="it-IT" sz="3200" b="1" dirty="0">
                <a:solidFill>
                  <a:srgbClr val="FF0000"/>
                </a:solidFill>
              </a:rPr>
              <a:t>  rischio la vita del paziente.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773BAE6-B708-6940-95E0-C6CC31CA0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Sindrome da immobilizzazione</a:t>
            </a:r>
            <a:br>
              <a:rPr lang="it-IT" altLang="it-IT" sz="4000"/>
            </a:br>
            <a:r>
              <a:rPr lang="it-IT" altLang="it-IT" sz="3100">
                <a:solidFill>
                  <a:schemeClr val="tx1"/>
                </a:solidFill>
              </a:rPr>
              <a:t>cause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34FAFA7-BDEC-5646-85CE-619CBAD05D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/>
              <a:t>Patologie mediche (56%):                 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/>
              <a:t>- cardiopatie, malattie neurologiche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it-IT" altLang="it-IT"/>
          </a:p>
          <a:p>
            <a:pPr>
              <a:lnSpc>
                <a:spcPct val="90000"/>
              </a:lnSpc>
            </a:pPr>
            <a:r>
              <a:rPr lang="it-IT" altLang="it-IT"/>
              <a:t> Patologie chirurgiche e traumatologiche (28%)</a:t>
            </a:r>
          </a:p>
          <a:p>
            <a:pPr>
              <a:lnSpc>
                <a:spcPct val="90000"/>
              </a:lnSpc>
            </a:pPr>
            <a:endParaRPr lang="it-IT" altLang="it-IT"/>
          </a:p>
          <a:p>
            <a:pPr>
              <a:lnSpc>
                <a:spcPct val="90000"/>
              </a:lnSpc>
            </a:pPr>
            <a:r>
              <a:rPr lang="it-IT" altLang="it-IT"/>
              <a:t>Malattie neuropsichiatriche (12%)</a:t>
            </a:r>
          </a:p>
          <a:p>
            <a:pPr>
              <a:lnSpc>
                <a:spcPct val="90000"/>
              </a:lnSpc>
            </a:pPr>
            <a:endParaRPr lang="it-IT" altLang="it-IT"/>
          </a:p>
          <a:p>
            <a:pPr>
              <a:lnSpc>
                <a:spcPct val="90000"/>
              </a:lnSpc>
            </a:pPr>
            <a:r>
              <a:rPr lang="it-IT" altLang="it-IT"/>
              <a:t>Fattori sociali (4%)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CF322EF-C993-6540-90EE-C946DD7B5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Sindrome da immobilizzazione</a:t>
            </a:r>
            <a:br>
              <a:rPr lang="it-IT" altLang="it-IT" sz="4000"/>
            </a:br>
            <a:r>
              <a:rPr lang="it-IT" altLang="it-IT" sz="3100">
                <a:solidFill>
                  <a:schemeClr val="tx1"/>
                </a:solidFill>
              </a:rPr>
              <a:t>cause di interesse chirurgico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68F283B3-BEB1-174A-A284-F048F11BDB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  <a:p>
            <a:endParaRPr lang="it-IT" altLang="it-IT"/>
          </a:p>
          <a:p>
            <a:r>
              <a:rPr lang="it-IT" altLang="it-IT"/>
              <a:t>Alterazioni determinate da malattie chirurgiche</a:t>
            </a:r>
          </a:p>
          <a:p>
            <a:endParaRPr lang="it-IT" altLang="it-IT"/>
          </a:p>
          <a:p>
            <a:endParaRPr lang="it-IT" altLang="it-IT"/>
          </a:p>
          <a:p>
            <a:r>
              <a:rPr lang="it-IT" altLang="it-IT"/>
              <a:t>Conseguenza dello stress per intervento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638E497-1712-1841-9278-57CE0C01F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Sindrome da immobilizzazione</a:t>
            </a:r>
            <a:br>
              <a:rPr lang="it-IT" altLang="it-IT" sz="4000"/>
            </a:br>
            <a:r>
              <a:rPr lang="it-IT" altLang="it-IT" sz="3100">
                <a:solidFill>
                  <a:schemeClr val="tx1"/>
                </a:solidFill>
              </a:rPr>
              <a:t>concause o condizioni favorenti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A95A547-EE22-0A41-883A-E10C041CA4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Malattie invalidanti croniche</a:t>
            </a:r>
          </a:p>
          <a:p>
            <a:endParaRPr lang="it-IT" altLang="it-IT"/>
          </a:p>
          <a:p>
            <a:r>
              <a:rPr lang="it-IT" altLang="it-IT"/>
              <a:t>Affezioni acute </a:t>
            </a:r>
          </a:p>
          <a:p>
            <a:endParaRPr lang="it-IT" altLang="it-IT"/>
          </a:p>
          <a:p>
            <a:r>
              <a:rPr lang="it-IT" altLang="it-IT"/>
              <a:t>Atteggiamenti socio-comportamentali</a:t>
            </a:r>
          </a:p>
          <a:p>
            <a:endParaRPr lang="it-IT" altLang="it-IT"/>
          </a:p>
          <a:p>
            <a:r>
              <a:rPr lang="it-IT" altLang="it-IT"/>
              <a:t>Trattamenti farmacologici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259C029F-4300-004E-878F-A1FFED12B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600"/>
              <a:t>Cause della maggiore frequenza della S.I. nell’anziano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62FB0BC-AC46-734B-A662-88C5AB9EE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  <a:p>
            <a:r>
              <a:rPr lang="it-IT" altLang="it-IT"/>
              <a:t>Fisiologico decremento prestazione fisica</a:t>
            </a:r>
          </a:p>
          <a:p>
            <a:r>
              <a:rPr lang="it-IT" altLang="it-IT"/>
              <a:t>Riduzione capacità funzionale degli apparati</a:t>
            </a:r>
          </a:p>
          <a:p>
            <a:r>
              <a:rPr lang="it-IT" altLang="it-IT"/>
              <a:t>Maggiore morbilità per patologie croniche</a:t>
            </a:r>
          </a:p>
          <a:p>
            <a:r>
              <a:rPr lang="it-IT" altLang="it-IT"/>
              <a:t>Emarginazione</a:t>
            </a:r>
          </a:p>
          <a:p>
            <a:r>
              <a:rPr lang="it-IT" altLang="it-IT"/>
              <a:t>Debolezza psicologica</a:t>
            </a:r>
          </a:p>
          <a:p>
            <a:r>
              <a:rPr lang="it-IT" altLang="it-IT"/>
              <a:t>Fattori economici</a:t>
            </a:r>
          </a:p>
          <a:p>
            <a:endParaRPr lang="it-IT" alt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277F5DF0-F780-DE44-8C05-236621EF8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Sindrome da immobilizzazione</a:t>
            </a:r>
            <a:br>
              <a:rPr lang="it-IT" altLang="it-IT" sz="4000"/>
            </a:br>
            <a:r>
              <a:rPr lang="it-IT" altLang="it-IT" sz="3100">
                <a:solidFill>
                  <a:schemeClr val="tx1"/>
                </a:solidFill>
              </a:rPr>
              <a:t>ruolo del chirurgo geriatra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4A19AD17-68F5-B342-B50E-85828C02E4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L’immobilizzazione può essere dovuta a patologie di pertinenza chirurgica.</a:t>
            </a:r>
          </a:p>
          <a:p>
            <a:r>
              <a:rPr lang="it-IT" altLang="it-IT"/>
              <a:t>Gli interventi chirurgici maggiori o le complicanze post-operatorie richiedono periodi di allettamento superiore al tempo di comparsa della S.I.</a:t>
            </a:r>
          </a:p>
          <a:p>
            <a:r>
              <a:rPr lang="it-IT" altLang="it-IT"/>
              <a:t>Alcune manifestazioni cliniche della S.I. possono richiedere un trattamento chirurgico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F85B90-718D-4A48-BFE3-9BF67E2D1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IN GERIATRIA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6020A62-5009-D044-9C09-23697CC0B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83216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In tale definizione rientrano anche i danni </a:t>
            </a:r>
          </a:p>
          <a:p>
            <a:r>
              <a:rPr lang="it-IT" altLang="it-IT" sz="3200" b="1"/>
              <a:t>causati da negligenza imprudenza o  imperizia </a:t>
            </a:r>
          </a:p>
          <a:p>
            <a:r>
              <a:rPr lang="it-IT" altLang="it-IT" sz="3200" b="1"/>
              <a:t>(peraltro oggetto di sanzioni penali).</a:t>
            </a:r>
          </a:p>
          <a:p>
            <a:endParaRPr lang="it-IT" altLang="it-IT" sz="32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A1D869BE-24C5-554B-A8B1-C43E85334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Apparati interessati dalla immobilizzazione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F069342F-D5D8-F641-9E31-71AB5BE2D2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/>
              <a:t>Sistema nervoso centrale e periferico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cardio-vascolare 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tegumentario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urinario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respiratorio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digerente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locomotorio</a:t>
            </a:r>
          </a:p>
          <a:p>
            <a:pPr>
              <a:lnSpc>
                <a:spcPct val="90000"/>
              </a:lnSpc>
            </a:pPr>
            <a:r>
              <a:rPr lang="it-IT" altLang="it-IT"/>
              <a:t>Apparato metabolico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94A4C280-3D42-5247-969D-7C0AC231B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Modificazioni apparato respiratorio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34CC545-3352-FC44-9035-CEC30451C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Diminuzione del volume corrente</a:t>
            </a:r>
          </a:p>
          <a:p>
            <a:r>
              <a:rPr lang="it-IT" altLang="it-IT"/>
              <a:t>Atelettasia</a:t>
            </a:r>
          </a:p>
          <a:p>
            <a:r>
              <a:rPr lang="it-IT" altLang="it-IT"/>
              <a:t>Desaturazione arteriosa di </a:t>
            </a:r>
            <a:r>
              <a:rPr lang="it-IT" altLang="it-IT" sz="3600"/>
              <a:t>O</a:t>
            </a:r>
            <a:r>
              <a:rPr lang="it-IT" altLang="it-IT" sz="2000"/>
              <a:t>2</a:t>
            </a:r>
          </a:p>
          <a:p>
            <a:r>
              <a:rPr lang="it-IT" altLang="it-IT"/>
              <a:t>Diminuzione di </a:t>
            </a:r>
            <a:r>
              <a:rPr lang="it-IT" altLang="it-IT" sz="3600"/>
              <a:t>PCO</a:t>
            </a:r>
            <a:r>
              <a:rPr lang="it-IT" altLang="it-IT" sz="2000"/>
              <a:t>2 </a:t>
            </a:r>
            <a:endParaRPr lang="it-IT" altLang="it-IT"/>
          </a:p>
          <a:p>
            <a:r>
              <a:rPr lang="it-IT" altLang="it-IT"/>
              <a:t>Aumento del PH</a:t>
            </a:r>
          </a:p>
          <a:p>
            <a:r>
              <a:rPr lang="it-IT" altLang="it-IT"/>
              <a:t>Aumento  sviluppo batterico  Broncopolmoniti</a:t>
            </a:r>
          </a:p>
          <a:p>
            <a:r>
              <a:rPr lang="it-IT" altLang="it-IT"/>
              <a:t>Stasi secrezioni bronchiali</a:t>
            </a:r>
            <a:endParaRPr lang="it-IT" altLang="it-IT" sz="2000"/>
          </a:p>
        </p:txBody>
      </p:sp>
      <p:sp>
        <p:nvSpPr>
          <p:cNvPr id="174084" name="Line 4">
            <a:extLst>
              <a:ext uri="{FF2B5EF4-FFF2-40B4-BE49-F238E27FC236}">
                <a16:creationId xmlns:a16="http://schemas.microsoft.com/office/drawing/2014/main" id="{BA776023-C575-1E49-B4CB-78E5B4E08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660B8F4B-877B-7241-BA56-21B6B9AFE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Modificazioni apparato respiratorio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Aspetti chirurgici</a:t>
            </a:r>
            <a:endParaRPr lang="it-IT" altLang="it-IT" sz="4000"/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CBDF28B6-5E23-C647-9909-662D8F20E2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Obesità</a:t>
            </a:r>
          </a:p>
          <a:p>
            <a:r>
              <a:rPr lang="it-IT" altLang="it-IT"/>
              <a:t>Chirurgia addominale maggiore</a:t>
            </a:r>
          </a:p>
          <a:p>
            <a:r>
              <a:rPr lang="it-IT" altLang="it-IT"/>
              <a:t>Posizione supina</a:t>
            </a:r>
          </a:p>
          <a:p>
            <a:r>
              <a:rPr lang="it-IT" altLang="it-IT"/>
              <a:t>Respirazione prevalentemente addominale</a:t>
            </a:r>
          </a:p>
          <a:p>
            <a:r>
              <a:rPr lang="it-IT" altLang="it-IT"/>
              <a:t>Ampia laparotomia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09A2954B-6159-5641-B8B4-F14DDCFF1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Modificazioni apparato circolatorio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A5B8AF38-A1BF-D747-8F4E-B195DE4AF2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Riduzione portata ematica</a:t>
            </a:r>
          </a:p>
          <a:p>
            <a:r>
              <a:rPr lang="it-IT" altLang="it-IT"/>
              <a:t>Riduzione marcata del ritorno venoso</a:t>
            </a:r>
          </a:p>
          <a:p>
            <a:r>
              <a:rPr lang="it-IT" altLang="it-IT"/>
              <a:t>Accumulo di catecolamine</a:t>
            </a:r>
          </a:p>
          <a:p>
            <a:r>
              <a:rPr lang="it-IT" altLang="it-IT"/>
              <a:t>Ipotensione posturale</a:t>
            </a:r>
          </a:p>
          <a:p>
            <a:r>
              <a:rPr lang="it-IT" altLang="it-IT"/>
              <a:t>Tromboflebiti arti inferiori</a:t>
            </a:r>
          </a:p>
          <a:p>
            <a:r>
              <a:rPr lang="it-IT" altLang="it-IT"/>
              <a:t>Embolia polmonare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5B138A1-09D3-8247-A5B2-5C0863F13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600"/>
              <a:t>Profilassi e terapia delle manifestazioni cliniche apparato circolatorio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3B887E3-CF6F-5441-BA02-37EA5DD25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Eparina</a:t>
            </a:r>
          </a:p>
          <a:p>
            <a:r>
              <a:rPr lang="it-IT" altLang="it-IT"/>
              <a:t>Trombolitici</a:t>
            </a:r>
          </a:p>
          <a:p>
            <a:r>
              <a:rPr lang="it-IT" altLang="it-IT"/>
              <a:t>Mobilizzazione precoce in chirurgia</a:t>
            </a:r>
          </a:p>
          <a:p>
            <a:r>
              <a:rPr lang="it-IT" altLang="it-IT"/>
              <a:t>Compressione elastica</a:t>
            </a:r>
          </a:p>
          <a:p>
            <a:r>
              <a:rPr lang="it-IT" altLang="it-IT"/>
              <a:t>Stimolazione elettrica muscoli polpaccio</a:t>
            </a:r>
          </a:p>
          <a:p>
            <a:r>
              <a:rPr lang="it-IT" altLang="it-IT"/>
              <a:t>Eventuale terapia cardiologica</a:t>
            </a:r>
          </a:p>
          <a:p>
            <a:r>
              <a:rPr lang="it-IT" altLang="it-IT"/>
              <a:t>Trombectomia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045E7600-7F4A-7543-9A92-918215CCC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Modificazioni apparato digerente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C138AC89-06F4-4649-8CE8-1301094B1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it-IT" altLang="it-IT"/>
              <a:t>Anoressia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Riduzione contenuto energetico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Stato  di apatia</a:t>
            </a:r>
          </a:p>
          <a:p>
            <a:pPr marL="609600" indent="-609600"/>
            <a:r>
              <a:rPr lang="it-IT" altLang="it-IT"/>
              <a:t>Stipsi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Assunzione ridotta di cibo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Cambiamento orari ed abitudini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Mancanza di privacy</a:t>
            </a:r>
          </a:p>
          <a:p>
            <a:pPr marL="990600" lvl="1" indent="-533400">
              <a:buFont typeface="Wingdings" pitchFamily="2" charset="2"/>
              <a:buAutoNum type="alphaLcParenR"/>
            </a:pPr>
            <a:r>
              <a:rPr lang="it-IT" altLang="it-IT"/>
              <a:t>Allettamento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90FD83BA-D3BB-7B4E-A93C-64BE3C850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Altre cause di stipsi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83689C3B-E9FE-E94A-ACBF-BBBEF56BBE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Occlusioni intestinali meccaniche</a:t>
            </a:r>
          </a:p>
          <a:p>
            <a:r>
              <a:rPr lang="it-IT" altLang="it-IT"/>
              <a:t>Disordini elettrolitici</a:t>
            </a:r>
          </a:p>
          <a:p>
            <a:r>
              <a:rPr lang="it-IT" altLang="it-IT"/>
              <a:t>Farmaci</a:t>
            </a:r>
          </a:p>
          <a:p>
            <a:r>
              <a:rPr lang="it-IT" altLang="it-IT"/>
              <a:t>Sindrome di Ogilvie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7F71F93D-6FB9-1545-9DA5-FCF719A49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3600"/>
              <a:t>Modificazioni apparato tegumentario</a:t>
            </a:r>
            <a:br>
              <a:rPr lang="it-IT" altLang="it-IT" sz="3600"/>
            </a:br>
            <a:r>
              <a:rPr lang="it-IT" altLang="it-IT" sz="3600"/>
              <a:t>Piaghe da decubito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Cause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220155E1-9944-F04A-9CC6-DCB2534B3E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Forza compressiva</a:t>
            </a:r>
          </a:p>
          <a:p>
            <a:r>
              <a:rPr lang="it-IT" altLang="it-IT"/>
              <a:t>Forze di stiramento</a:t>
            </a:r>
          </a:p>
          <a:p>
            <a:r>
              <a:rPr lang="it-IT" altLang="it-IT"/>
              <a:t>Forze di attrito </a:t>
            </a:r>
          </a:p>
          <a:p>
            <a:r>
              <a:rPr lang="it-IT" altLang="it-IT"/>
              <a:t>Riduzione flusso ematico locale</a:t>
            </a:r>
          </a:p>
          <a:p>
            <a:r>
              <a:rPr lang="it-IT" altLang="it-IT"/>
              <a:t>Riduzione percezione del dolore</a:t>
            </a:r>
          </a:p>
          <a:p>
            <a:r>
              <a:rPr lang="it-IT" altLang="it-IT"/>
              <a:t>Azione macerante di urine e feci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E147CB5C-2161-1040-A403-C7513A105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Modificazioni apparato urinario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9C9C8F89-C2A3-2849-925E-359CF0FEE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Ritenzione urinaria</a:t>
            </a:r>
          </a:p>
          <a:p>
            <a:r>
              <a:rPr lang="it-IT" altLang="it-IT"/>
              <a:t>Residuo post-minzionale</a:t>
            </a:r>
          </a:p>
          <a:p>
            <a:r>
              <a:rPr lang="it-IT" altLang="it-IT"/>
              <a:t>Infezione urinaria</a:t>
            </a:r>
          </a:p>
          <a:p>
            <a:r>
              <a:rPr lang="it-IT" altLang="it-IT"/>
              <a:t>Formazione di calcoli per ipercalciuria</a:t>
            </a:r>
          </a:p>
          <a:p>
            <a:r>
              <a:rPr lang="it-IT" altLang="it-IT"/>
              <a:t>Incontinenza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01F22A0E-DA77-5941-9E02-C45A81E40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Aspetti metabolici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3DD9A27D-385A-224B-A253-D0D2464EF1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Malnutrizione</a:t>
            </a:r>
          </a:p>
          <a:p>
            <a:r>
              <a:rPr lang="it-IT" altLang="it-IT"/>
              <a:t>Eliminazione urinaria di Na, K, P, Ca</a:t>
            </a:r>
          </a:p>
          <a:p>
            <a:r>
              <a:rPr lang="it-IT" altLang="it-IT"/>
              <a:t>Aumento di lipemia, colesterolemia, rapporto beta/alfa, calcemia</a:t>
            </a:r>
          </a:p>
          <a:p>
            <a:r>
              <a:rPr lang="it-IT" altLang="it-IT"/>
              <a:t>Ridotta tolleranza idrati di carbonio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377870-FE24-054A-9D61-AE65CD2DA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IN GERIATRIA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4DF9C89-CBF8-AB4B-A287-9E56C8F5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2762250"/>
            <a:ext cx="838041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Una patologia iatrogenica si può determinare</a:t>
            </a:r>
          </a:p>
          <a:p>
            <a:r>
              <a:rPr lang="it-IT" altLang="it-IT" sz="3200" b="1"/>
              <a:t> in qualsiasi età della vita ma essa risulta senza </a:t>
            </a:r>
          </a:p>
          <a:p>
            <a:r>
              <a:rPr lang="it-IT" altLang="it-IT" sz="3200" b="1"/>
              <a:t>dubbio </a:t>
            </a:r>
            <a:r>
              <a:rPr lang="it-IT" altLang="it-IT" sz="3200" b="1" i="1"/>
              <a:t>più frequente</a:t>
            </a:r>
            <a:r>
              <a:rPr lang="it-IT" altLang="it-IT" sz="3200" b="1"/>
              <a:t> </a:t>
            </a:r>
            <a:r>
              <a:rPr lang="it-IT" altLang="it-IT" sz="3200" b="1" i="1"/>
              <a:t>nella età geriatrica</a:t>
            </a:r>
            <a:r>
              <a:rPr lang="it-IT" altLang="it-IT" sz="3200" b="1"/>
              <a:t>, e, in</a:t>
            </a:r>
          </a:p>
          <a:p>
            <a:r>
              <a:rPr lang="it-IT" altLang="it-IT" sz="3200" b="1"/>
              <a:t>questa età,  le sue manifestazioni assumono</a:t>
            </a:r>
          </a:p>
          <a:p>
            <a:r>
              <a:rPr lang="it-IT" altLang="it-IT" sz="3200" b="1"/>
              <a:t>carattere di </a:t>
            </a:r>
            <a:r>
              <a:rPr lang="it-IT" altLang="it-IT" sz="3200" b="1" i="1"/>
              <a:t>maggiore gravità.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14A242A2-76E8-8D44-B681-B2CF2FC3D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Modificazioni sistema nervoso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12B0D155-3D6C-E743-9277-1117CA3A85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Stato confusionale</a:t>
            </a:r>
          </a:p>
          <a:p>
            <a:r>
              <a:rPr lang="it-IT" altLang="it-IT"/>
              <a:t>Ridotta voglia di vivere</a:t>
            </a:r>
          </a:p>
          <a:p>
            <a:r>
              <a:rPr lang="it-IT" altLang="it-IT"/>
              <a:t>Aumentata sensibilità del S.N.C. alla tossicità dei farmaci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9F09E865-FAD4-4746-B665-9A3E14A18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Cause chirurgiche dello stato confusionale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67A056D5-DFAC-B941-8374-A7D23D4FC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/>
              <a:t>Entità intervento</a:t>
            </a:r>
          </a:p>
          <a:p>
            <a:pPr>
              <a:lnSpc>
                <a:spcPct val="90000"/>
              </a:lnSpc>
            </a:pPr>
            <a:r>
              <a:rPr lang="it-IT" altLang="it-IT"/>
              <a:t>Farmaci anestetici</a:t>
            </a:r>
          </a:p>
          <a:p>
            <a:pPr>
              <a:lnSpc>
                <a:spcPct val="90000"/>
              </a:lnSpc>
            </a:pPr>
            <a:r>
              <a:rPr lang="it-IT" altLang="it-IT"/>
              <a:t>Controllo dolore post-operatorio</a:t>
            </a:r>
          </a:p>
          <a:p>
            <a:pPr>
              <a:lnSpc>
                <a:spcPct val="90000"/>
              </a:lnSpc>
            </a:pPr>
            <a:r>
              <a:rPr lang="it-IT" altLang="it-IT"/>
              <a:t>Stato nutrizionale del paziente</a:t>
            </a:r>
          </a:p>
          <a:p>
            <a:pPr>
              <a:lnSpc>
                <a:spcPct val="90000"/>
              </a:lnSpc>
            </a:pPr>
            <a:r>
              <a:rPr lang="it-IT" altLang="it-IT"/>
              <a:t>Tempo di allettamento</a:t>
            </a:r>
          </a:p>
          <a:p>
            <a:pPr>
              <a:lnSpc>
                <a:spcPct val="90000"/>
              </a:lnSpc>
            </a:pPr>
            <a:r>
              <a:rPr lang="it-IT" altLang="it-IT"/>
              <a:t>Ipotensione</a:t>
            </a:r>
          </a:p>
          <a:p>
            <a:pPr>
              <a:lnSpc>
                <a:spcPct val="90000"/>
              </a:lnSpc>
            </a:pPr>
            <a:r>
              <a:rPr lang="it-IT" altLang="it-IT"/>
              <a:t>Occlusione intestinale</a:t>
            </a:r>
          </a:p>
          <a:p>
            <a:pPr>
              <a:lnSpc>
                <a:spcPct val="90000"/>
              </a:lnSpc>
            </a:pPr>
            <a:r>
              <a:rPr lang="it-IT" altLang="it-IT"/>
              <a:t>Squilibri elettrolitici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61E03A7F-542D-884C-8572-9F9F5084B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Considerazioni conclusive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058A52E0-8D1C-D04E-8BBD-49AC8F3AC4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t-IT" altLang="it-IT" sz="2800"/>
              <a:t>Prevenzione</a:t>
            </a:r>
          </a:p>
          <a:p>
            <a:pPr>
              <a:lnSpc>
                <a:spcPct val="80000"/>
              </a:lnSpc>
            </a:pPr>
            <a:r>
              <a:rPr lang="it-IT" altLang="it-IT" sz="2800"/>
              <a:t>Individuazioni sintomi iniziali</a:t>
            </a:r>
          </a:p>
          <a:p>
            <a:pPr>
              <a:lnSpc>
                <a:spcPct val="80000"/>
              </a:lnSpc>
            </a:pPr>
            <a:r>
              <a:rPr lang="it-IT" altLang="it-IT" sz="2800"/>
              <a:t>Terapia medica o chirurgica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4400">
                <a:solidFill>
                  <a:schemeClr val="tx2"/>
                </a:solidFill>
              </a:rPr>
              <a:t>Considerazioni conclusive nell’anziano</a:t>
            </a:r>
          </a:p>
          <a:p>
            <a:pPr>
              <a:lnSpc>
                <a:spcPct val="80000"/>
              </a:lnSpc>
            </a:pPr>
            <a:r>
              <a:rPr lang="it-IT" altLang="it-IT" sz="2800"/>
              <a:t>Riduzione dell’allettamento obiettivo irrinunciabile in ogni paziente chirurgico</a:t>
            </a:r>
          </a:p>
          <a:p>
            <a:pPr>
              <a:lnSpc>
                <a:spcPct val="80000"/>
              </a:lnSpc>
            </a:pPr>
            <a:r>
              <a:rPr lang="it-IT" altLang="it-IT" sz="2800"/>
              <a:t>Trattamento in short-stay-surgery</a:t>
            </a:r>
          </a:p>
          <a:p>
            <a:pPr>
              <a:lnSpc>
                <a:spcPct val="80000"/>
              </a:lnSpc>
            </a:pPr>
            <a:r>
              <a:rPr lang="it-IT" altLang="it-IT" sz="2800"/>
              <a:t>Metodiche chirurgiche meno complesse e demolitive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altLang="it-IT" sz="2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>
            <a:extLst>
              <a:ext uri="{FF2B5EF4-FFF2-40B4-BE49-F238E27FC236}">
                <a16:creationId xmlns:a16="http://schemas.microsoft.com/office/drawing/2014/main" id="{57FD9FF9-0068-524E-95BD-EC0A5F86C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r>
              <a:rPr lang="it-IT" altLang="it-IT" sz="4000"/>
              <a:t>Tumefazioni della parete addominale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1D64FFD-A484-9243-9C6F-C5553100E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Tumefazioni della parete addominale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E1CF565-E30E-5644-9422-3F72CCAD48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altLang="it-IT" sz="1800"/>
              <a:t>Ematoma spontaneo o post-traumatico del muscolo retto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altLang="it-IT" sz="1800"/>
              <a:t>Tumori benigni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 u="sng"/>
              <a:t>Lipomi, Fibromi, Angiomi ecc.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altLang="it-IT" sz="1800"/>
              <a:t>Tumori maligni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Sarcomi, Melanomi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altLang="it-IT" sz="1800"/>
              <a:t>Tumore desmoide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altLang="it-IT" sz="1800"/>
              <a:t>Tumori metastatici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Per contiguità da neo visceri interni (</a:t>
            </a:r>
            <a:r>
              <a:rPr lang="it-IT" altLang="it-IT" sz="1600" u="sng"/>
              <a:t>Ca colon)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Per via linfo-ematica (</a:t>
            </a:r>
            <a:r>
              <a:rPr lang="it-IT" altLang="it-IT" sz="1600" u="sng"/>
              <a:t>Ca mammella)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it-IT" altLang="it-IT" sz="1800"/>
              <a:t>Ernie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Inguinale, Crurale, Ombelicale, Epigastrica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it-IT" altLang="it-IT" sz="1800"/>
              <a:t>Laparoceli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it-IT" altLang="it-IT" sz="1800"/>
              <a:t>Diastasi dei retti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it-IT" altLang="it-IT" sz="1800"/>
              <a:t>Ernie rare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Di Spigelio, Lombare, Otturatoria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Ernie ischiatiche o glutee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600"/>
              <a:t>Perineali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it-IT" altLang="it-IT" sz="16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B12C7272-CC03-BD4B-9EB0-FD693454E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Ematoma spontaneo del muscolo retto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F4CA2490-8E77-7A4D-B97B-ED87C4800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altLang="it-IT" sz="2400"/>
              <a:t>E’ dovuto a lacerazione o rottura dei vasi epigastrici non secondaria a trauma. Le condizioni favorenti o responsabili sono l’obesità, debilitazione, aterosclerosi, collagenopatie, uso di anticoagulanti, cortisonici, piastrinopenie, diverse patologie. La causa è una mancanza di elasticità dell’arteria o delle vene o delle fibre muscolari che impedirebbe al vaso di adattarsi all’improvvisa e cospicua variazione del muscolo. Il dolore è il sintomo principale con contratture della parete. Spesso coesistono vomito, tachicardia, febbricola. L’ecografia e la TAC sono le indagini per la diagnosi.</a:t>
            </a:r>
          </a:p>
          <a:p>
            <a:pPr algn="just">
              <a:buFont typeface="Wingdings" pitchFamily="2" charset="2"/>
              <a:buNone/>
            </a:pPr>
            <a:r>
              <a:rPr lang="it-IT" altLang="it-IT" sz="2400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D51D1478-AA10-AD4B-A07C-F6BF09FDA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it-IT" altLang="it-IT" sz="4000"/>
              <a:t>Ernia di Petit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anatomia</a:t>
            </a:r>
            <a:endParaRPr lang="it-IT" altLang="it-IT" sz="4000">
              <a:solidFill>
                <a:schemeClr val="tx1"/>
              </a:solidFill>
            </a:endParaRPr>
          </a:p>
        </p:txBody>
      </p:sp>
      <p:pic>
        <p:nvPicPr>
          <p:cNvPr id="200707" name="Picture 3">
            <a:extLst>
              <a:ext uri="{FF2B5EF4-FFF2-40B4-BE49-F238E27FC236}">
                <a16:creationId xmlns:a16="http://schemas.microsoft.com/office/drawing/2014/main" id="{3DBBB84D-AE6B-8842-A548-F5D604C4D5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23" y="1825625"/>
            <a:ext cx="6352953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8F81A227-43DC-854B-9A2D-F53DCB86A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Plastica per ernia di Petit</a:t>
            </a:r>
          </a:p>
        </p:txBody>
      </p:sp>
      <p:pic>
        <p:nvPicPr>
          <p:cNvPr id="201731" name="Picture 3">
            <a:extLst>
              <a:ext uri="{FF2B5EF4-FFF2-40B4-BE49-F238E27FC236}">
                <a16:creationId xmlns:a16="http://schemas.microsoft.com/office/drawing/2014/main" id="{D49F0EDF-2F0A-944E-9FD2-1F3E8AD65C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54" y="1825625"/>
            <a:ext cx="6504692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4B8C841E-8722-DE4E-99BC-C85E1F08E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80400" cy="431800"/>
          </a:xfrm>
        </p:spPr>
        <p:txBody>
          <a:bodyPr>
            <a:normAutofit fontScale="90000"/>
          </a:bodyPr>
          <a:lstStyle/>
          <a:p>
            <a:r>
              <a:rPr lang="it-IT" altLang="it-IT" sz="3200"/>
              <a:t>Ernia di Spigelio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anatomia</a:t>
            </a:r>
            <a:endParaRPr lang="it-IT" altLang="it-IT" sz="4000">
              <a:solidFill>
                <a:schemeClr val="tx1"/>
              </a:solidFill>
            </a:endParaRPr>
          </a:p>
        </p:txBody>
      </p:sp>
      <p:pic>
        <p:nvPicPr>
          <p:cNvPr id="202755" name="Picture 3">
            <a:extLst>
              <a:ext uri="{FF2B5EF4-FFF2-40B4-BE49-F238E27FC236}">
                <a16:creationId xmlns:a16="http://schemas.microsoft.com/office/drawing/2014/main" id="{FFC07C24-3938-1643-BAF0-88CA3E443F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836613"/>
            <a:ext cx="8351837" cy="6021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3074E32-011D-714B-AE08-74AD8C4D4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859713" cy="630237"/>
          </a:xfrm>
        </p:spPr>
        <p:txBody>
          <a:bodyPr>
            <a:normAutofit fontScale="90000"/>
          </a:bodyPr>
          <a:lstStyle/>
          <a:p>
            <a:r>
              <a:rPr lang="it-IT" altLang="it-IT" sz="4000"/>
              <a:t>Ernie perineali</a:t>
            </a:r>
          </a:p>
        </p:txBody>
      </p:sp>
      <p:pic>
        <p:nvPicPr>
          <p:cNvPr id="208899" name="Picture 3">
            <a:extLst>
              <a:ext uri="{FF2B5EF4-FFF2-40B4-BE49-F238E27FC236}">
                <a16:creationId xmlns:a16="http://schemas.microsoft.com/office/drawing/2014/main" id="{A8C122B7-71F7-5B41-BE60-9DD311739D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8280400" cy="5761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A33CB4-D7EE-B142-840E-A4A4B8514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CONSEGUENZE DELL’ETA’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61E5078-9837-E048-9205-6BEF2451BC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r>
              <a:rPr lang="it-IT" altLang="it-IT" b="1"/>
              <a:t>Riduzione della riserva funzionale dei singoli organi e apparati</a:t>
            </a:r>
          </a:p>
          <a:p>
            <a:endParaRPr lang="it-IT" altLang="it-IT" b="1"/>
          </a:p>
          <a:p>
            <a:r>
              <a:rPr lang="it-IT" altLang="it-IT" b="1"/>
              <a:t>Più lunga esposizione ad eventi morbosi acuti e /o cronici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7620C85F-B211-3444-A36A-4F7C33B0D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Tumore desmoide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7E04582D-9EDC-7F42-8936-239E4F8D6D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it-IT" altLang="it-IT"/>
              <a:t>Proliferazione di cellule fibroblastiche priva di capsula e quindi infiltrante i tessuti circostanti. Istologicamente non ha carattere di malignità o di flogosi. Ha un’alta incidenza di recidiva, si associa spesso a poliposi ereditaria.</a:t>
            </a:r>
          </a:p>
          <a:p>
            <a:pPr marL="609600" indent="-609600" algn="ctr">
              <a:buFont typeface="Wingdings" pitchFamily="2" charset="2"/>
              <a:buNone/>
            </a:pPr>
            <a:endParaRPr lang="it-IT" altLang="it-IT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05ADCCD7-9168-6949-B393-BC703B8E3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4000"/>
              <a:t>Tumore desmoide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Classificazione</a:t>
            </a:r>
            <a:br>
              <a:rPr lang="it-IT" altLang="it-IT" sz="3200">
                <a:solidFill>
                  <a:schemeClr val="tx1"/>
                </a:solidFill>
              </a:rPr>
            </a:br>
            <a:endParaRPr lang="it-IT" altLang="it-IT" sz="3200">
              <a:solidFill>
                <a:schemeClr val="tx1"/>
              </a:solidFill>
            </a:endParaRP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DD4BBC24-0F2E-2243-AED5-A560E73BD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it-IT" altLang="it-IT" sz="2800"/>
              <a:t>Addominale (localizzate e diffuse)</a:t>
            </a:r>
          </a:p>
          <a:p>
            <a:pPr marL="990600" lvl="1" indent="-533400" algn="just">
              <a:lnSpc>
                <a:spcPct val="90000"/>
              </a:lnSpc>
            </a:pPr>
            <a:r>
              <a:rPr lang="it-IT" altLang="it-IT" sz="2400"/>
              <a:t>Della parete addominale</a:t>
            </a:r>
          </a:p>
          <a:p>
            <a:pPr marL="990600" lvl="1" indent="-533400" algn="just">
              <a:lnSpc>
                <a:spcPct val="90000"/>
              </a:lnSpc>
            </a:pPr>
            <a:r>
              <a:rPr lang="it-IT" altLang="it-IT" sz="2400"/>
              <a:t>Retroperitoneale</a:t>
            </a:r>
          </a:p>
          <a:p>
            <a:pPr marL="990600" lvl="1" indent="-533400" algn="just">
              <a:lnSpc>
                <a:spcPct val="90000"/>
              </a:lnSpc>
            </a:pPr>
            <a:r>
              <a:rPr lang="it-IT" altLang="it-IT" sz="2400"/>
              <a:t>Mesenteriali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it-IT" altLang="it-IT" sz="2800"/>
              <a:t>Extra addominali (localizzate e diffuse)</a:t>
            </a:r>
          </a:p>
          <a:p>
            <a:pPr marL="990600" lvl="1" indent="-533400">
              <a:lnSpc>
                <a:spcPct val="90000"/>
              </a:lnSpc>
            </a:pPr>
            <a:r>
              <a:rPr lang="it-IT" altLang="it-IT" sz="2400"/>
              <a:t>Delle estremità</a:t>
            </a:r>
          </a:p>
          <a:p>
            <a:pPr marL="990600" lvl="1" indent="-533400">
              <a:lnSpc>
                <a:spcPct val="90000"/>
              </a:lnSpc>
            </a:pPr>
            <a:r>
              <a:rPr lang="it-IT" altLang="it-IT" sz="2400"/>
              <a:t>Del collo-del dorso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it-IT" altLang="it-IT" sz="2800"/>
              <a:t>Cheloidi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it-IT" altLang="it-IT" sz="2800"/>
              <a:t>Fibrosarcomi a basso grado di malignità e non metastatizzanti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99D63E93-6838-874D-B14F-AE2001294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Tumore desmoide</a:t>
            </a:r>
            <a:br>
              <a:rPr lang="it-IT" altLang="it-IT" sz="4000"/>
            </a:br>
            <a:r>
              <a:rPr lang="it-IT" altLang="it-IT" sz="3200">
                <a:solidFill>
                  <a:schemeClr val="tx1"/>
                </a:solidFill>
              </a:rPr>
              <a:t>Fattori favorenti l’insorgenza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C9A88173-78EF-D546-8FC3-C94626A235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/>
              <a:t>Trauma chirurgico, accidentale, da parto</a:t>
            </a:r>
          </a:p>
          <a:p>
            <a:pPr>
              <a:lnSpc>
                <a:spcPct val="90000"/>
              </a:lnSpc>
            </a:pPr>
            <a:r>
              <a:rPr lang="it-IT" altLang="it-IT"/>
              <a:t>Estrogeni</a:t>
            </a:r>
          </a:p>
          <a:p>
            <a:pPr>
              <a:lnSpc>
                <a:spcPct val="90000"/>
              </a:lnSpc>
            </a:pPr>
            <a:r>
              <a:rPr lang="it-IT" altLang="it-IT"/>
              <a:t>Modificazioni genetiche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/>
              <a:t>Sintomatologia</a:t>
            </a:r>
          </a:p>
          <a:p>
            <a:pPr algn="just">
              <a:lnSpc>
                <a:spcPct val="90000"/>
              </a:lnSpc>
            </a:pPr>
            <a:r>
              <a:rPr lang="it-IT" altLang="it-IT"/>
              <a:t>Dolore ( per infiltrazione delle strutture invase). E’ un sintomo tardivo.</a:t>
            </a:r>
          </a:p>
          <a:p>
            <a:pPr algn="just">
              <a:lnSpc>
                <a:spcPct val="90000"/>
              </a:lnSpc>
            </a:pPr>
            <a:r>
              <a:rPr lang="it-IT" altLang="it-IT"/>
              <a:t>Sintomi diversi dovuti a compressione dei vasi mesenterici: sanguinamento gastroenterico, rottura dell’aorta, insufficienza respiratoria.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A0E2A3FD-2FE8-B747-BB40-464E66E95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Tumore desmoide</a:t>
            </a:r>
            <a:br>
              <a:rPr lang="it-IT" altLang="it-IT" sz="4000"/>
            </a:br>
            <a:endParaRPr lang="it-IT" altLang="it-IT" sz="3200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485C45FE-6557-9D49-B63E-D945EB7E1E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600"/>
              <a:t>Protocollo Diagnostico</a:t>
            </a: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endParaRPr lang="it-IT" altLang="it-IT" sz="1600"/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Sospetto clinico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Anamnesi (traumi, gravidanza, poliposi intestinale, familiarità ecc.)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Ecografia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TAC con mezzo di contrasto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RMN (per i rapporti con gli organi)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Esame isto-patologico</a:t>
            </a:r>
          </a:p>
          <a:p>
            <a:pPr marL="533400" indent="-533400" algn="just">
              <a:lnSpc>
                <a:spcPct val="80000"/>
              </a:lnSpc>
            </a:pPr>
            <a:r>
              <a:rPr lang="it-IT" altLang="it-IT" sz="1600"/>
              <a:t>Diagnostica nucleare (per il follow-up)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None/>
            </a:pPr>
            <a:endParaRPr lang="it-IT" altLang="it-IT" sz="1600"/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600"/>
              <a:t>Terapia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it-IT" altLang="it-IT" sz="1600"/>
              <a:t>Chirurgica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it-IT" altLang="it-IT" sz="1600"/>
              <a:t>Radioterapica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it-IT" altLang="it-IT" sz="1600"/>
              <a:t>Farmacologica</a:t>
            </a:r>
          </a:p>
          <a:p>
            <a:pPr marL="914400" lvl="1" indent="-457200">
              <a:lnSpc>
                <a:spcPct val="80000"/>
              </a:lnSpc>
            </a:pPr>
            <a:r>
              <a:rPr lang="it-IT" altLang="it-IT" sz="1400"/>
              <a:t>FANS</a:t>
            </a:r>
          </a:p>
          <a:p>
            <a:pPr marL="914400" lvl="1" indent="-457200">
              <a:lnSpc>
                <a:spcPct val="80000"/>
              </a:lnSpc>
            </a:pPr>
            <a:r>
              <a:rPr lang="it-IT" altLang="it-IT" sz="1400"/>
              <a:t>Antiestrogeni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it-IT" altLang="it-IT" sz="1600"/>
              <a:t>Chemioterapica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it-IT" altLang="it-IT" sz="16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>
            <a:extLst>
              <a:ext uri="{FF2B5EF4-FFF2-40B4-BE49-F238E27FC236}">
                <a16:creationId xmlns:a16="http://schemas.microsoft.com/office/drawing/2014/main" id="{F0188610-D379-8040-A1DB-5C365B26C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r>
              <a:rPr lang="it-IT" altLang="it-IT"/>
              <a:t>Ernie interne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85A8F153-9F83-A143-9291-389B8754A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Ernie interne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27C60254-0F96-8B4B-ACE1-F19BE57C16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it-IT" sz="2400"/>
              <a:t>Ernie della borsa omentale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Ernie del forame di Winslow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Ernie transmesocoliche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Ernie del ligamento gastro-colico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Ernie della fossa mesenterico-parietale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paraciecali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intersigmoidee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paraduodenali dx e sx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transmesenteriche 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post-operatorie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Ernie rare del diaframma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Ernia postero-laterale di Bochdalek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it-IT" altLang="it-IT" sz="2000"/>
              <a:t>Ernia parasternale di Morgagni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endParaRPr lang="it-IT" altLang="it-IT" sz="20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AB48006B-CB62-2F4C-83F7-646066BB4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Ernia postero-laterale di Bochdalek e parasternale di Morgagni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5EA71131-2F19-A243-8706-7C900E16B8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 altLang="it-IT" sz="2400"/>
              <a:t>Sono dovute a difetti di sviluppo del piano muscolo- aponeurotico o delle sierose pleuriche o peritoneali. La sintomatologia è respiratoria o da occlusione per incarceramento dei visceri addominali. Il trattamento chirurgico consiste in plastica del difetto diaframmatico. La diagnosi si avvale di xgrafia apparato respiratorio, radiologia del digerente. La relaxatio del diaframma è una mancanza di tonicità del diaframma per compromissione del nervo frenico.</a:t>
            </a:r>
          </a:p>
          <a:p>
            <a:pPr>
              <a:buFont typeface="Wingdings" pitchFamily="2" charset="2"/>
              <a:buNone/>
            </a:pPr>
            <a:r>
              <a:rPr lang="it-IT" altLang="it-IT" sz="2400"/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F8DD2E4F-C656-6C45-90E3-02D02BE2A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2588" cy="630237"/>
          </a:xfrm>
        </p:spPr>
        <p:txBody>
          <a:bodyPr>
            <a:normAutofit fontScale="90000"/>
          </a:bodyPr>
          <a:lstStyle/>
          <a:p>
            <a:r>
              <a:rPr lang="it-IT" altLang="it-IT" sz="4000"/>
              <a:t>Ernie interne</a:t>
            </a:r>
          </a:p>
        </p:txBody>
      </p:sp>
      <p:pic>
        <p:nvPicPr>
          <p:cNvPr id="192515" name="Picture 3">
            <a:extLst>
              <a:ext uri="{FF2B5EF4-FFF2-40B4-BE49-F238E27FC236}">
                <a16:creationId xmlns:a16="http://schemas.microsoft.com/office/drawing/2014/main" id="{5FED9D44-1791-6847-A330-30230A2690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06" y="1825625"/>
            <a:ext cx="5905387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DB4F78A8-8B0D-3C4F-B42D-202ED10DB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558800"/>
          </a:xfrm>
        </p:spPr>
        <p:txBody>
          <a:bodyPr>
            <a:normAutofit fontScale="90000"/>
          </a:bodyPr>
          <a:lstStyle/>
          <a:p>
            <a:r>
              <a:rPr lang="it-IT" altLang="it-IT" sz="4000"/>
              <a:t>Ernie paraduodenali</a:t>
            </a:r>
          </a:p>
        </p:txBody>
      </p:sp>
      <p:pic>
        <p:nvPicPr>
          <p:cNvPr id="193539" name="Picture 3">
            <a:extLst>
              <a:ext uri="{FF2B5EF4-FFF2-40B4-BE49-F238E27FC236}">
                <a16:creationId xmlns:a16="http://schemas.microsoft.com/office/drawing/2014/main" id="{45785811-F13D-3B43-B7A6-40C0028A47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8207375" cy="5761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25B93C4C-ED40-5A4A-A337-37A4B6D09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558800"/>
          </a:xfrm>
        </p:spPr>
        <p:txBody>
          <a:bodyPr>
            <a:normAutofit fontScale="90000"/>
          </a:bodyPr>
          <a:lstStyle/>
          <a:p>
            <a:r>
              <a:rPr lang="it-IT" altLang="it-IT" sz="4000"/>
              <a:t>Ernie paraciecali</a:t>
            </a:r>
          </a:p>
        </p:txBody>
      </p:sp>
      <p:pic>
        <p:nvPicPr>
          <p:cNvPr id="194563" name="Picture 3">
            <a:extLst>
              <a:ext uri="{FF2B5EF4-FFF2-40B4-BE49-F238E27FC236}">
                <a16:creationId xmlns:a16="http://schemas.microsoft.com/office/drawing/2014/main" id="{B2CEDF59-7136-944D-A262-C081BE7C53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8207375" cy="5761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D23F007-F928-B441-B269-146F2328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499475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La ridotta riserva funzionale dei vari organi </a:t>
            </a:r>
          </a:p>
          <a:p>
            <a:r>
              <a:rPr lang="it-IT" altLang="it-IT" sz="3200" b="1"/>
              <a:t>ed apparati amplifica la  potenzialità lesiva </a:t>
            </a:r>
          </a:p>
          <a:p>
            <a:r>
              <a:rPr lang="it-IT" altLang="it-IT" sz="3200" b="1"/>
              <a:t>dell’evento morboso estrinsecandosi con </a:t>
            </a:r>
          </a:p>
          <a:p>
            <a:r>
              <a:rPr lang="it-IT" altLang="it-IT" sz="3200" b="1"/>
              <a:t>una serie di “</a:t>
            </a:r>
            <a:r>
              <a:rPr lang="it-IT" altLang="it-IT" sz="3200" b="1" i="1"/>
              <a:t>scompensi a cascata</a:t>
            </a:r>
            <a:r>
              <a:rPr lang="it-IT" altLang="it-IT" sz="3200" b="1"/>
              <a:t>” che via </a:t>
            </a:r>
          </a:p>
          <a:p>
            <a:r>
              <a:rPr lang="it-IT" altLang="it-IT" sz="3200" b="1"/>
              <a:t>via si verificano in organi ed apparati magari </a:t>
            </a:r>
          </a:p>
          <a:p>
            <a:r>
              <a:rPr lang="it-IT" altLang="it-IT" sz="3200" b="1"/>
              <a:t>non coinvolti direttamente dall’evento morboso.</a:t>
            </a:r>
          </a:p>
          <a:p>
            <a:r>
              <a:rPr lang="it-IT" altLang="it-IT" sz="3200" b="1"/>
              <a:t>Si configurano cosi una serie di circoli viziosi </a:t>
            </a:r>
          </a:p>
          <a:p>
            <a:r>
              <a:rPr lang="it-IT" altLang="it-IT" sz="3200" b="1"/>
              <a:t>perversi tali per cui la compromissione di un </a:t>
            </a:r>
          </a:p>
          <a:p>
            <a:r>
              <a:rPr lang="it-IT" altLang="it-IT" sz="3200" b="1"/>
              <a:t>organo  e/o apparato determina una cascata </a:t>
            </a:r>
          </a:p>
          <a:p>
            <a:r>
              <a:rPr lang="it-IT" altLang="it-IT" sz="3200" b="1"/>
              <a:t>di scompensi a carico di organi o apparati </a:t>
            </a:r>
          </a:p>
          <a:p>
            <a:r>
              <a:rPr lang="it-IT" altLang="it-IT" sz="3200" b="1"/>
              <a:t>diversi.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C99897C-CB67-2A48-BAA6-62F49DC6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it-IT" altLang="it-IT"/>
              <a:t>CONSEGUENZE DELL’ETA’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11ED9433-C7C1-2F42-9AED-CBAA2EE09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Ernie rare della parete addominale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8E7A9D6-8686-FD4B-B552-7B7746CF3D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 altLang="it-IT"/>
              <a:t>Pur essendo rare le ernie della parete addominale, escludendo le inguinali e le crurali, le ernie interne debbono essere tenute presenti diagnosticate e trattate chirurgicamente per la complicanza occlusiva con cui quasi sempre si manifestano, anche se indizi della loro presenza possono essere sospettati in elezione se attentamente ricercati.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CCA8ADF7-81C7-D948-B440-793D7477F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/>
              <a:t>Ernie rare della parete addominale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F3014F21-8FEC-E849-8896-9A103204B6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altLang="it-IT"/>
              <a:t>Appropriati esami radiologici standard, la ecotomografia e la TAC sono i mezzi diagnostici più opportuni. Quasi sempre è il ricorso alla laparotomia d’urgenza per occlusione intestinale a dare certezza di diagnosi. Il trattamento consiste, come per tutte le ernie, nella plastica dell’anello erniario con sutura diretta o con protesi.</a:t>
            </a:r>
          </a:p>
          <a:p>
            <a:pPr>
              <a:buFont typeface="Wingdings" pitchFamily="2" charset="2"/>
              <a:buNone/>
            </a:pPr>
            <a:endParaRPr lang="it-IT" altLang="it-IT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>
            <a:extLst>
              <a:ext uri="{FF2B5EF4-FFF2-40B4-BE49-F238E27FC236}">
                <a16:creationId xmlns:a16="http://schemas.microsoft.com/office/drawing/2014/main" id="{2506A63C-92B3-B346-A772-817A67BEC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CAUSE DI ALLETTAMENTO</a:t>
            </a:r>
          </a:p>
        </p:txBody>
      </p:sp>
      <p:sp>
        <p:nvSpPr>
          <p:cNvPr id="6146" name="Text Box 3">
            <a:extLst>
              <a:ext uri="{FF2B5EF4-FFF2-40B4-BE49-F238E27FC236}">
                <a16:creationId xmlns:a16="http://schemas.microsoft.com/office/drawing/2014/main" id="{EBAAEE5C-D65C-244A-85AE-3017BE3F0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91600" cy="479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Patologie					Complicanze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NEUROLOGICHE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M. Parkinson				debolezza muscolare,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</a:t>
            </a:r>
            <a:r>
              <a:rPr lang="it-IT" altLang="it-IT" sz="2000" dirty="0" err="1">
                <a:latin typeface="Comic Sans MS" panose="030F0902030302020204" pitchFamily="66" charset="0"/>
              </a:rPr>
              <a:t>Stroke</a:t>
            </a:r>
            <a:r>
              <a:rPr lang="it-IT" altLang="it-IT" sz="2000" dirty="0">
                <a:latin typeface="Comic Sans MS" panose="030F0902030302020204" pitchFamily="66" charset="0"/>
              </a:rPr>
              <a:t>					perdita di sensibilità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Demenze				propriocettiva e di altro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Neuropatie periferiche		tipo, alterazioni dell’equi-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Stenosi spinale				</a:t>
            </a:r>
            <a:r>
              <a:rPr lang="it-IT" altLang="it-IT" sz="2000" dirty="0" err="1">
                <a:latin typeface="Comic Sans MS" panose="030F0902030302020204" pitchFamily="66" charset="0"/>
              </a:rPr>
              <a:t>librio</a:t>
            </a:r>
            <a:r>
              <a:rPr lang="it-IT" altLang="it-IT" sz="2000" dirty="0">
                <a:latin typeface="Comic Sans MS" panose="030F0902030302020204" pitchFamily="66" charset="0"/>
              </a:rPr>
              <a:t>, vertigini, atassia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Vertigini posizionali benigne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POLMONARI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BPCO					dispnea, ridotta capacità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Insufficienza polmonare 		di lavoro aerobico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	restrittiva</a:t>
            </a:r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D45E3C8E-03CC-FE46-8DED-E6860F4B2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447800"/>
            <a:ext cx="853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>
            <a:extLst>
              <a:ext uri="{FF2B5EF4-FFF2-40B4-BE49-F238E27FC236}">
                <a16:creationId xmlns:a16="http://schemas.microsoft.com/office/drawing/2014/main" id="{BDB447CB-8C51-C643-8755-7F5D540BA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CAUSE DI ALLETTAMENTO</a:t>
            </a:r>
          </a:p>
        </p:txBody>
      </p:sp>
      <p:sp>
        <p:nvSpPr>
          <p:cNvPr id="7170" name="Text Box 3">
            <a:extLst>
              <a:ext uri="{FF2B5EF4-FFF2-40B4-BE49-F238E27FC236}">
                <a16:creationId xmlns:a16="http://schemas.microsoft.com/office/drawing/2014/main" id="{806EC538-1196-C04D-B4C1-B0F6F2AC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91600" cy="511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Patologie				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PSICO-SOCIALI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Abitudini alla sedentarietà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Stato depressivo del tono dell’umore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Riduzione alla partecipazione alla vita sociale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Supporti familiari carenti o iperprotettivi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La solitudine, la povertà o la presenza di barriere architettoniche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La convinzione errata che il riposo a letto sia la migliore terapia per le malattie che debilitano l’anziano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400">
                <a:latin typeface="Comic Sans MS" panose="030F0902030302020204" pitchFamily="66" charset="0"/>
              </a:rPr>
              <a:t>L’atteggiamento psicologico negativo nei confronti di sè e del mondo esterno</a:t>
            </a:r>
          </a:p>
        </p:txBody>
      </p:sp>
      <p:sp>
        <p:nvSpPr>
          <p:cNvPr id="7171" name="Line 4">
            <a:extLst>
              <a:ext uri="{FF2B5EF4-FFF2-40B4-BE49-F238E27FC236}">
                <a16:creationId xmlns:a16="http://schemas.microsoft.com/office/drawing/2014/main" id="{64144500-578E-A748-9DE2-8151E7475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447800"/>
            <a:ext cx="853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>
            <a:extLst>
              <a:ext uri="{FF2B5EF4-FFF2-40B4-BE49-F238E27FC236}">
                <a16:creationId xmlns:a16="http://schemas.microsoft.com/office/drawing/2014/main" id="{B169C676-0923-544C-9E91-8FB94AFC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CAUSE DI ALLETTAMENTO</a:t>
            </a:r>
          </a:p>
        </p:txBody>
      </p:sp>
      <p:sp>
        <p:nvSpPr>
          <p:cNvPr id="8194" name="Text Box 3">
            <a:extLst>
              <a:ext uri="{FF2B5EF4-FFF2-40B4-BE49-F238E27FC236}">
                <a16:creationId xmlns:a16="http://schemas.microsoft.com/office/drawing/2014/main" id="{E6DEF23E-BA89-9843-A945-B213433A5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95400"/>
            <a:ext cx="8991600" cy="359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Patologie					Complicanze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ALTRE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Patologia vascolare periferica		dolore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Iper ed ipotiroidismo			debolezza muscolare,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					affaticamento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Retinopatie ed altre patologie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oculari					ridotta acuità del visus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Ipotensione posturale			instabilità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	Anemia					astenia</a:t>
            </a:r>
          </a:p>
        </p:txBody>
      </p:sp>
      <p:sp>
        <p:nvSpPr>
          <p:cNvPr id="8195" name="Line 4">
            <a:extLst>
              <a:ext uri="{FF2B5EF4-FFF2-40B4-BE49-F238E27FC236}">
                <a16:creationId xmlns:a16="http://schemas.microsoft.com/office/drawing/2014/main" id="{D70DA832-C546-124C-8982-3248C45D8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752600"/>
            <a:ext cx="853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id="{FE4AB2E3-02D2-4A43-A350-B4F0E1FC0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COMPLICANZE DELL’ALLETTAMENTO</a:t>
            </a:r>
          </a:p>
        </p:txBody>
      </p:sp>
      <p:sp>
        <p:nvSpPr>
          <p:cNvPr id="9218" name="Text Box 3">
            <a:extLst>
              <a:ext uri="{FF2B5EF4-FFF2-40B4-BE49-F238E27FC236}">
                <a16:creationId xmlns:a16="http://schemas.microsoft.com/office/drawing/2014/main" id="{757182C1-CDC9-E64F-9D28-1AB54A593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4572000" cy="455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cardiovascolare: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Intolleranza ortostatica;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Ridotta tolleranza allo sforzo;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Trombosi venosa profonda.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respiratorio:</a:t>
            </a:r>
            <a:endParaRPr lang="it-IT" altLang="it-IT" sz="2000" dirty="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Atelettasia;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Ipossiemia;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Broncopolmoniti.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urinario:</a:t>
            </a:r>
            <a:endParaRPr lang="it-IT" altLang="it-IT" sz="2000" dirty="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Incontinenza;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Litiasi renale.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FA97B9C4-DB21-F845-9F83-647FAFF9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990600"/>
            <a:ext cx="5410200" cy="503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muscolo-scheletrico: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Atrofia muscolare e perdita di forza;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Osteoporosi e osteoartirite;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Contratture muscolari.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gastroenterico: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Stipsi.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tegumentario: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Ulcere da decubito.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neurosensoriale: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Stato confusionale;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Allucinazioni;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Agitazione psico-motoria.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>
            <a:extLst>
              <a:ext uri="{FF2B5EF4-FFF2-40B4-BE49-F238E27FC236}">
                <a16:creationId xmlns:a16="http://schemas.microsoft.com/office/drawing/2014/main" id="{5BF08F66-891B-5743-84F4-9AD5E421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COMPLICANZE DELL’ALLETTAMENTO</a:t>
            </a:r>
          </a:p>
        </p:txBody>
      </p:sp>
      <p:sp>
        <p:nvSpPr>
          <p:cNvPr id="10242" name="Text Box 3">
            <a:extLst>
              <a:ext uri="{FF2B5EF4-FFF2-40B4-BE49-F238E27FC236}">
                <a16:creationId xmlns:a16="http://schemas.microsoft.com/office/drawing/2014/main" id="{F61B6B43-38B7-DC49-A5C6-85E00E509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4572000" cy="455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cardiovascolare: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Intolleranza ortostatica;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Ridotta tolleranza allo sforzo;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Trombosi venosa profonda.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respiratorio:</a:t>
            </a:r>
            <a:endParaRPr lang="it-IT" altLang="it-IT" sz="2000" dirty="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Atelettasia;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Ipossiemia;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Broncopolmoniti.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 dirty="0">
                <a:latin typeface="Comic Sans MS" panose="030F0902030302020204" pitchFamily="66" charset="0"/>
              </a:rPr>
              <a:t>Apparato urinario:</a:t>
            </a:r>
            <a:endParaRPr lang="it-IT" altLang="it-IT" sz="2000" dirty="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Incontinenza;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latin typeface="Comic Sans MS" panose="030F0902030302020204" pitchFamily="66" charset="0"/>
              </a:rPr>
              <a:t> Litiasi renale.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F86E5808-A529-7E49-A4E2-B665561CE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990600"/>
            <a:ext cx="5410200" cy="503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muscolo-scheletrico: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Atrofia muscolare e perdita di forza;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Osteoporosi e osteoartirite;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Contratture muscolari.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gastroenterico: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Stipsi.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tegumentario: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Ulcere da decubito.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altLang="it-IT" sz="2400">
                <a:latin typeface="Comic Sans MS" panose="030F0902030302020204" pitchFamily="66" charset="0"/>
              </a:rPr>
              <a:t>Apparato neurosensoriale:</a:t>
            </a:r>
            <a:endParaRPr lang="it-IT" altLang="it-IT" sz="20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Stato confusionale;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Allucinazioni;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000">
                <a:latin typeface="Comic Sans MS" panose="030F0902030302020204" pitchFamily="66" charset="0"/>
              </a:rPr>
              <a:t> Agitazione psico-motoria.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76A844DC-96BB-2E48-B720-C17C26DD0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1524000"/>
          </a:xfrm>
        </p:spPr>
        <p:txBody>
          <a:bodyPr/>
          <a:lstStyle/>
          <a:p>
            <a:r>
              <a:rPr lang="it-IT" altLang="it-IT" sz="4300" dirty="0">
                <a:solidFill>
                  <a:srgbClr val="FF0000"/>
                </a:solidFill>
                <a:latin typeface="Helvetica" pitchFamily="2" charset="0"/>
              </a:rPr>
              <a:t>Sistema Cardiovascolare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1DFB571-E334-754E-9437-422997B145E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229100" cy="4419600"/>
          </a:xfrm>
          <a:ln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r>
              <a:rPr lang="it-IT" altLang="it-IT" sz="1800" i="1" u="sng">
                <a:latin typeface="Helvetica" pitchFamily="2" charset="0"/>
              </a:rPr>
              <a:t>Modificazioni emodinamiche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ridistribuzione da periferia a centro ~11% volume ematico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 aumento 20-30% del flusso ematico polmonare</a:t>
            </a:r>
            <a:endParaRPr lang="it-IT" altLang="it-IT" sz="1600" i="1" u="sng">
              <a:latin typeface="Helvetica" pitchFamily="2" charset="0"/>
            </a:endParaRPr>
          </a:p>
          <a:p>
            <a:r>
              <a:rPr lang="it-IT" altLang="it-IT" sz="1800" i="1" u="sng">
                <a:latin typeface="Helvetica" pitchFamily="2" charset="0"/>
              </a:rPr>
              <a:t>Intolleranza ortostatica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tachicardia, nausea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ipotensione ortostatica, sincope</a:t>
            </a:r>
          </a:p>
          <a:p>
            <a:r>
              <a:rPr lang="it-IT" altLang="it-IT" sz="1800" i="1" u="sng">
                <a:latin typeface="Helvetica" pitchFamily="2" charset="0"/>
              </a:rPr>
              <a:t>Tolleranza allo sforzo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tachicardia</a:t>
            </a:r>
          </a:p>
          <a:p>
            <a:pPr marL="819150" lvl="1"/>
            <a:r>
              <a:rPr lang="it-IT" altLang="it-IT" sz="1800">
                <a:latin typeface="Helvetica" pitchFamily="2" charset="0"/>
              </a:rPr>
              <a:t>ridotta gettata cardiaca</a:t>
            </a:r>
            <a:endParaRPr lang="it-IT" altLang="it-IT" sz="1800"/>
          </a:p>
          <a:p>
            <a:pPr marL="819150" lvl="1"/>
            <a:r>
              <a:rPr lang="it-IT" altLang="it-IT" sz="1800">
                <a:latin typeface="Helvetica" pitchFamily="2" charset="0"/>
              </a:rPr>
              <a:t>ridotta VO</a:t>
            </a:r>
            <a:r>
              <a:rPr lang="it-IT" altLang="it-IT" sz="1400">
                <a:latin typeface="Helvetica" pitchFamily="2" charset="0"/>
              </a:rPr>
              <a:t>2max </a:t>
            </a:r>
            <a:endParaRPr lang="it-IT" altLang="it-IT" sz="1800">
              <a:latin typeface="Helvetica" pitchFamily="2" charset="0"/>
            </a:endParaRPr>
          </a:p>
          <a:p>
            <a:pPr marL="819150" lvl="1"/>
            <a:r>
              <a:rPr lang="it-IT" altLang="it-IT" sz="1800">
                <a:latin typeface="Helvetica" pitchFamily="2" charset="0"/>
              </a:rPr>
              <a:t>10gg =   15%VO</a:t>
            </a:r>
            <a:r>
              <a:rPr lang="it-IT" altLang="it-IT" sz="1400">
                <a:latin typeface="Helvetica" pitchFamily="2" charset="0"/>
              </a:rPr>
              <a:t>2max</a:t>
            </a:r>
            <a:endParaRPr lang="it-IT" altLang="it-IT" sz="1800">
              <a:latin typeface="Helvetica" pitchFamily="2" charset="0"/>
            </a:endParaRP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2EEED6D0-31BF-034C-983C-FDA9FB42C67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981200"/>
            <a:ext cx="4038600" cy="4419600"/>
          </a:xfrm>
          <a:ln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000" i="1" u="sng">
                <a:latin typeface="Helvetica" pitchFamily="2" charset="0"/>
              </a:rPr>
              <a:t>Bilancio idroelettrolitico</a:t>
            </a:r>
          </a:p>
          <a:p>
            <a:pPr lvl="1">
              <a:lnSpc>
                <a:spcPct val="80000"/>
              </a:lnSpc>
            </a:pPr>
            <a:r>
              <a:rPr lang="it-IT" altLang="it-IT" sz="2000"/>
              <a:t>   H2O totale</a:t>
            </a: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   volume plasmatico</a:t>
            </a: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   bilancio del sodio</a:t>
            </a:r>
            <a:endParaRPr lang="it-IT" altLang="it-IT" sz="2000"/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   RBC (dopo settimane)</a:t>
            </a:r>
          </a:p>
          <a:p>
            <a:pPr>
              <a:lnSpc>
                <a:spcPct val="80000"/>
              </a:lnSpc>
            </a:pPr>
            <a:r>
              <a:rPr lang="it-IT" altLang="it-IT" sz="2000" i="1" u="sng">
                <a:latin typeface="Helvetica" pitchFamily="2" charset="0"/>
              </a:rPr>
              <a:t>Sistema venoso periferico</a:t>
            </a: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rischio tromboflebiti</a:t>
            </a: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rischio embolia polmonare</a:t>
            </a: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riduzione flusso venoso per    ridotta attività muscolare</a:t>
            </a:r>
            <a:endParaRPr lang="it-IT" altLang="it-IT" sz="2000" b="1">
              <a:latin typeface="Helvetica" pitchFamily="2" charset="0"/>
            </a:endParaRPr>
          </a:p>
          <a:p>
            <a:pPr lvl="1">
              <a:lnSpc>
                <a:spcPct val="80000"/>
              </a:lnSpc>
            </a:pPr>
            <a:r>
              <a:rPr lang="it-IT" altLang="it-IT" sz="2000">
                <a:latin typeface="Helvetica" pitchFamily="2" charset="0"/>
              </a:rPr>
              <a:t> necessari altri fattori favorenti (insufficienza congestizia, ipercoagulabilità)</a:t>
            </a: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3991FCF7-FD11-DC4E-AACB-755A12BB9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31201C2E-218B-404D-8E9F-4AF1AD84C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971800"/>
            <a:ext cx="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03048119-3A75-A94A-8239-588A90687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667000"/>
            <a:ext cx="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999A8BC4-D6EC-8E48-822C-EBF2FF410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362200"/>
            <a:ext cx="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8757BF14-7675-5647-8623-22D8848C2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867400"/>
            <a:ext cx="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47DA5908-1ECD-9346-879E-B198864A6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/>
          <a:lstStyle/>
          <a:p>
            <a:r>
              <a:rPr lang="it-IT" altLang="it-IT" dirty="0">
                <a:solidFill>
                  <a:srgbClr val="FF0000"/>
                </a:solidFill>
                <a:latin typeface="Helvetica" pitchFamily="2" charset="0"/>
              </a:rPr>
              <a:t>Sistema Respiratorio</a:t>
            </a:r>
            <a:endParaRPr lang="it-IT" altLang="it-IT" sz="5100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12290" name="Rectangle 7">
            <a:extLst>
              <a:ext uri="{FF2B5EF4-FFF2-40B4-BE49-F238E27FC236}">
                <a16:creationId xmlns:a16="http://schemas.microsoft.com/office/drawing/2014/main" id="{632496FF-E9EF-4D49-B4B2-340EE5AB9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25538"/>
            <a:ext cx="3168650" cy="264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200" dirty="0"/>
              <a:t>Complicanze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Atelettasie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 err="1"/>
              <a:t>Desaturazione</a:t>
            </a:r>
            <a:r>
              <a:rPr lang="it-IT" altLang="it-IT" dirty="0"/>
              <a:t> in O2,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Aumento del consumo di O2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Predisposizione alla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 err="1"/>
              <a:t>broncopolmomite</a:t>
            </a:r>
            <a:endParaRPr lang="it-IT" altLang="it-IT" dirty="0"/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783A87A8-3435-0743-B8A2-18C5581A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125538"/>
            <a:ext cx="5867400" cy="511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200" dirty="0"/>
              <a:t>Meccanismo d'azione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Modificazione della respirazione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Riduzione attività muscoli gabbia toracica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Aumento attività muscoli addominali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Riduzione CFR (Capacità Funzionale Residua)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Esclusione unità anatomiche respiratorie ( atelettasie)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Riduzione scambi gassosi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Aumento secrezione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 err="1"/>
              <a:t>Rriduzione</a:t>
            </a:r>
            <a:r>
              <a:rPr lang="it-IT" altLang="it-IT" dirty="0"/>
              <a:t> riflesso tussigeno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Aumento crescita batterica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Riduzione tensione arteriosa O2: da 85 a 75 </a:t>
            </a:r>
            <a:r>
              <a:rPr lang="it-IT" altLang="it-IT" dirty="0" err="1"/>
              <a:t>mmHg</a:t>
            </a:r>
            <a:endParaRPr lang="it-IT" altLang="it-IT" dirty="0"/>
          </a:p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Riflesso della tosse meno efficace          infezioni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AE278EE4-CD27-7D44-869F-A3516F20A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/>
          <a:lstStyle/>
          <a:p>
            <a:r>
              <a:rPr lang="it-IT" altLang="it-IT" dirty="0">
                <a:solidFill>
                  <a:srgbClr val="FF0000"/>
                </a:solidFill>
                <a:latin typeface="Helvetica" pitchFamily="2" charset="0"/>
              </a:rPr>
              <a:t>Apparato Osteoarticolare</a:t>
            </a:r>
            <a:endParaRPr lang="it-IT" altLang="it-IT" sz="6000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0AC69AD7-FF02-2547-9777-636AE48A8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3581400"/>
          </a:xfrm>
        </p:spPr>
        <p:txBody>
          <a:bodyPr/>
          <a:lstStyle/>
          <a:p>
            <a:r>
              <a:rPr lang="it-IT" altLang="it-IT" sz="3900" b="1" i="1">
                <a:latin typeface="Helvetica" pitchFamily="2" charset="0"/>
              </a:rPr>
              <a:t>a- Osso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Il soggetto sano perde il 0,9% / settimana 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La perdita di calcio 0,05-0,1% porta a -0,4-0,7%/mese, con aumento calciuria, specie primi 2 mesi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Vi è correlazione tra azoturia e calciuria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Si riducono soprattutto le ossa sottoposte a carico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È cruciale la stazione eretta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Normale:</a:t>
            </a:r>
            <a:r>
              <a:rPr lang="it-IT" altLang="it-IT" b="1" i="1">
                <a:latin typeface="Helvetica" pitchFamily="2" charset="0"/>
              </a:rPr>
              <a:t> formazione/riassorbimento 1/1</a:t>
            </a:r>
          </a:p>
          <a:p>
            <a:pPr lvl="2"/>
            <a:r>
              <a:rPr lang="it-IT" altLang="it-IT" b="1">
                <a:latin typeface="Helvetica" pitchFamily="2" charset="0"/>
              </a:rPr>
              <a:t>Immobilizzazione: f</a:t>
            </a:r>
            <a:r>
              <a:rPr lang="it-IT" altLang="it-IT" b="1" i="1">
                <a:latin typeface="Helvetica" pitchFamily="2" charset="0"/>
              </a:rPr>
              <a:t>ormazione/riassorbimento 0/1</a:t>
            </a:r>
            <a:endParaRPr lang="it-IT" altLang="it-IT" b="1">
              <a:latin typeface="Helvetica" pitchFamily="2" charset="0"/>
            </a:endParaRPr>
          </a:p>
        </p:txBody>
      </p:sp>
      <p:sp>
        <p:nvSpPr>
          <p:cNvPr id="13315" name="Line 4">
            <a:extLst>
              <a:ext uri="{FF2B5EF4-FFF2-40B4-BE49-F238E27FC236}">
                <a16:creationId xmlns:a16="http://schemas.microsoft.com/office/drawing/2014/main" id="{CE73F3B2-4C63-954B-8F4F-76298251C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447800"/>
            <a:ext cx="2590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8F0AB272-9D3B-A843-8568-4F240A2A7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PATOLOGIA IATROGENICA IN GERIATRIA</a:t>
            </a:r>
          </a:p>
        </p:txBody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A088DA6A-A32B-9846-A7F6-BBE3FD1AAE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r>
              <a:rPr lang="it-IT" altLang="it-IT" b="1"/>
              <a:t>Nel momento diagnostico</a:t>
            </a:r>
          </a:p>
          <a:p>
            <a:endParaRPr lang="it-IT" altLang="it-IT" b="1"/>
          </a:p>
          <a:p>
            <a:r>
              <a:rPr lang="it-IT" altLang="it-IT" b="1"/>
              <a:t>Nel momento terapeutico</a:t>
            </a:r>
          </a:p>
          <a:p>
            <a:endParaRPr lang="it-IT" altLang="it-IT" b="1"/>
          </a:p>
          <a:p>
            <a:r>
              <a:rPr lang="it-IT" altLang="it-IT" b="1"/>
              <a:t>Da omissione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A5EF60DA-98E9-B643-B874-534E6D8C6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524000"/>
          </a:xfrm>
        </p:spPr>
        <p:txBody>
          <a:bodyPr/>
          <a:lstStyle/>
          <a:p>
            <a:r>
              <a:rPr lang="it-IT" altLang="it-IT" dirty="0">
                <a:solidFill>
                  <a:srgbClr val="FF0000"/>
                </a:solidFill>
                <a:latin typeface="Helvetica" pitchFamily="2" charset="0"/>
              </a:rPr>
              <a:t>Apparato Osteoarticolare</a:t>
            </a:r>
            <a:endParaRPr lang="it-IT" altLang="it-IT" sz="6000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226A7F6-BBB3-304B-BEC0-15579E70EA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133600"/>
            <a:ext cx="8302625" cy="4248150"/>
          </a:xfrm>
        </p:spPr>
        <p:txBody>
          <a:bodyPr/>
          <a:lstStyle/>
          <a:p>
            <a:r>
              <a:rPr lang="it-IT" altLang="it-IT" sz="3900" b="1" i="1">
                <a:latin typeface="Helvetica" pitchFamily="2" charset="0"/>
              </a:rPr>
              <a:t>b- Articolazioni</a:t>
            </a:r>
          </a:p>
          <a:p>
            <a:pPr lvl="1"/>
            <a:r>
              <a:rPr lang="it-IT" altLang="it-IT" b="1">
                <a:latin typeface="Helvetica" pitchFamily="2" charset="0"/>
              </a:rPr>
              <a:t>dopo 3-4 sett. erosioni e necrosi cartilaginee</a:t>
            </a:r>
          </a:p>
          <a:p>
            <a:pPr lvl="1"/>
            <a:r>
              <a:rPr lang="it-IT" altLang="it-IT" b="1">
                <a:latin typeface="Helvetica" pitchFamily="2" charset="0"/>
              </a:rPr>
              <a:t>ratto: 1 mese di immobilizzazzione riduce del 45% la mobilità </a:t>
            </a:r>
          </a:p>
          <a:p>
            <a:pPr lvl="1"/>
            <a:r>
              <a:rPr lang="it-IT" altLang="it-IT" b="1">
                <a:latin typeface="Helvetica" pitchFamily="2" charset="0"/>
              </a:rPr>
              <a:t>coniglio: 1,5 mesi di immobilizzazzione conducono a perdita permanente della mobilità</a:t>
            </a: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C51BC120-1B9F-5246-A2BC-6CD132B26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828800"/>
            <a:ext cx="31242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15CA889-E6A6-9E4A-9FEF-FF4A35A0F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/>
          <a:lstStyle/>
          <a:p>
            <a:r>
              <a:rPr lang="it-IT" altLang="it-IT" sz="4800" dirty="0">
                <a:solidFill>
                  <a:srgbClr val="FF0000"/>
                </a:solidFill>
                <a:latin typeface="Helvetica" pitchFamily="2" charset="0"/>
              </a:rPr>
              <a:t>Apparato Muscolare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014CED84-9DFC-A44B-993D-89506E55F2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458200" cy="3581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Si riduce  la forza muscolare: 5% al giorno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Diminuzione dei depositi di glicogeno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Riduzione doppia arti </a:t>
            </a:r>
            <a:r>
              <a:rPr lang="it-IT" altLang="it-IT" sz="2400" dirty="0" err="1">
                <a:latin typeface="Helvetica" pitchFamily="2" charset="0"/>
              </a:rPr>
              <a:t>inf</a:t>
            </a:r>
            <a:r>
              <a:rPr lang="it-IT" altLang="it-IT" sz="2400" dirty="0">
                <a:latin typeface="Helvetica" pitchFamily="2" charset="0"/>
              </a:rPr>
              <a:t>. rispetto arti </a:t>
            </a:r>
            <a:r>
              <a:rPr lang="it-IT" altLang="it-IT" sz="2400" dirty="0" err="1">
                <a:latin typeface="Helvetica" pitchFamily="2" charset="0"/>
              </a:rPr>
              <a:t>sup</a:t>
            </a:r>
            <a:r>
              <a:rPr lang="it-IT" altLang="it-IT" sz="2400" dirty="0">
                <a:latin typeface="Helvetica" pitchFamily="2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Si riduce  la lunghezza fibre muscolari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Si riduce lunghezza e peso masse muscolari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Si negativizza il bilancio azotato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La posizione accorciata determina un’atrofia doppia rispetto alla posizione allungata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altLang="it-IT" sz="2400" dirty="0">
                <a:latin typeface="Helvetica" pitchFamily="2" charset="0"/>
              </a:rPr>
              <a:t>Nel ratto, 6 settimane immobilizzazione riducono il peso del muscolo del 50%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2">
            <a:extLst>
              <a:ext uri="{FF2B5EF4-FFF2-40B4-BE49-F238E27FC236}">
                <a16:creationId xmlns:a16="http://schemas.microsoft.com/office/drawing/2014/main" id="{F5EFB6C9-F4B6-004A-A795-8C6108184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6000" b="1" dirty="0">
                <a:solidFill>
                  <a:srgbClr val="FF0000"/>
                </a:solidFill>
                <a:latin typeface="Helvetica" pitchFamily="2" charset="0"/>
              </a:rPr>
              <a:t>Sistema Muscolare</a:t>
            </a:r>
          </a:p>
        </p:txBody>
      </p:sp>
      <p:sp>
        <p:nvSpPr>
          <p:cNvPr id="16394" name="Rectangle 3">
            <a:extLst>
              <a:ext uri="{FF2B5EF4-FFF2-40B4-BE49-F238E27FC236}">
                <a16:creationId xmlns:a16="http://schemas.microsoft.com/office/drawing/2014/main" id="{D9BC5FA8-BC26-DE4C-BA45-9D4D1F92FF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62200"/>
            <a:ext cx="4151313" cy="3581400"/>
          </a:xfrm>
        </p:spPr>
        <p:txBody>
          <a:bodyPr/>
          <a:lstStyle/>
          <a:p>
            <a:r>
              <a:rPr lang="it-IT" altLang="it-IT" sz="2500" b="1">
                <a:latin typeface="Helvetica" pitchFamily="2" charset="0"/>
              </a:rPr>
              <a:t>Complicanze :</a:t>
            </a: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0F269146-F749-C747-874A-F5402535C00D}"/>
              </a:ext>
            </a:extLst>
          </p:cNvPr>
          <p:cNvGraphicFramePr/>
          <p:nvPr/>
        </p:nvGraphicFramePr>
        <p:xfrm>
          <a:off x="4268944" y="2740025"/>
          <a:ext cx="415131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395" name="Object 15">
            <a:extLst>
              <a:ext uri="{FF2B5EF4-FFF2-40B4-BE49-F238E27FC236}">
                <a16:creationId xmlns:a16="http://schemas.microsoft.com/office/drawing/2014/main" id="{B16A476F-A999-134E-8260-B0760907FD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924175"/>
          <a:ext cx="2160587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Fotografia di Photo Editor" r:id="rId8" imgW="311150" imgH="584200" progId="MSPhotoEd.3">
                  <p:embed/>
                </p:oleObj>
              </mc:Choice>
              <mc:Fallback>
                <p:oleObj name="Fotografia di Photo Editor" r:id="rId8" imgW="311150" imgH="584200" progId="MSPhotoEd.3">
                  <p:embed/>
                  <p:pic>
                    <p:nvPicPr>
                      <p:cNvPr id="16395" name="Object 15">
                        <a:extLst>
                          <a:ext uri="{FF2B5EF4-FFF2-40B4-BE49-F238E27FC236}">
                            <a16:creationId xmlns:a16="http://schemas.microsoft.com/office/drawing/2014/main" id="{B16A476F-A999-134E-8260-B0760907FD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24175"/>
                        <a:ext cx="2160587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41BB1AD-A2B0-8C4A-B86B-23421336D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524000"/>
          </a:xfrm>
        </p:spPr>
        <p:txBody>
          <a:bodyPr/>
          <a:lstStyle/>
          <a:p>
            <a:r>
              <a:rPr lang="it-IT" altLang="it-IT" dirty="0">
                <a:solidFill>
                  <a:srgbClr val="FF0000"/>
                </a:solidFill>
                <a:latin typeface="Helvetica" pitchFamily="2" charset="0"/>
              </a:rPr>
              <a:t>Predisposizione nell'anziano</a:t>
            </a:r>
            <a:endParaRPr lang="it-IT" altLang="it-IT" sz="6000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17410" name="Rectangle 4">
            <a:extLst>
              <a:ext uri="{FF2B5EF4-FFF2-40B4-BE49-F238E27FC236}">
                <a16:creationId xmlns:a16="http://schemas.microsoft.com/office/drawing/2014/main" id="{C25844D0-2690-8B46-945F-97E8AA8B8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060575"/>
            <a:ext cx="799306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esasperazione modificazioni parafisiologiche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effetto additivo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ridotta capacità di tolleranza agli effetti dell'immobilizzazione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forza muscolare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	a 60y si riduce del 25% rispetto ai 25y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	a 80y la forza del quadricipite è al limite per alzarsi 		senza mani da una sedia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47E33DD0-0C4E-E54B-88CD-BFB9A2FC7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524000"/>
          </a:xfrm>
        </p:spPr>
        <p:txBody>
          <a:bodyPr/>
          <a:lstStyle/>
          <a:p>
            <a:r>
              <a:rPr lang="it-IT" altLang="it-IT" sz="6000" dirty="0">
                <a:solidFill>
                  <a:srgbClr val="FF0000"/>
                </a:solidFill>
                <a:latin typeface="Helvetica" pitchFamily="2" charset="0"/>
              </a:rPr>
              <a:t>Alvo e Minzione</a:t>
            </a:r>
          </a:p>
        </p:txBody>
      </p:sp>
      <p:sp>
        <p:nvSpPr>
          <p:cNvPr id="18434" name="Rectangle 4">
            <a:extLst>
              <a:ext uri="{FF2B5EF4-FFF2-40B4-BE49-F238E27FC236}">
                <a16:creationId xmlns:a16="http://schemas.microsoft.com/office/drawing/2014/main" id="{3D716907-0747-C743-9972-65A1D172F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05038"/>
            <a:ext cx="799306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600"/>
              <a:t>riduzione motilità intestinale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3600"/>
              <a:t>stipsi (mancanza privacy, farmaci)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3600"/>
              <a:t>incontinenza urinaria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3600"/>
              <a:t>incompleto svuotamento vescica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3600"/>
              <a:t>calcolosi renale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0415B83-26A8-E144-9B87-777B7E973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534400" cy="1368425"/>
          </a:xfrm>
        </p:spPr>
        <p:txBody>
          <a:bodyPr/>
          <a:lstStyle/>
          <a:p>
            <a:r>
              <a:rPr lang="it-IT" altLang="it-IT">
                <a:latin typeface="Comic Sans MS" panose="030F0902030302020204" pitchFamily="66" charset="0"/>
              </a:rPr>
              <a:t>Apparato genito-urinario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F35A2E9F-980C-244E-8EB2-8D80D54CBC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458200" cy="518318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endParaRPr lang="it-IT" altLang="it-IT" sz="180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sz="1800">
                <a:latin typeface="Arial Unicode MS" panose="020B0604020202020204" pitchFamily="34" charset="-128"/>
              </a:rPr>
              <a:t>Una delle manifestazioni più frequenti della sindrome da immobilizzazione è l’incontinenza urinaria, in quanto la posizione supina rende più difficile il controllo volontario della minzione. Questa evenienza è spesso favorita dalla coesistente presenza di disfunzioni del pavimento pelvico, di patologie prostatiche o di interferenze iatrogene sulla motilità ureterale e vescicale (spasmolitici, sedativi, ipnotici ecc.).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it-IT" altLang="it-IT" sz="1800">
              <a:latin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it-IT" altLang="it-IT" sz="1800">
              <a:latin typeface="Comic Sans MS" panose="030F0902030302020204" pitchFamily="66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sz="1800">
                <a:latin typeface="Arial Unicode MS" panose="020B0604020202020204" pitchFamily="34" charset="-128"/>
              </a:rPr>
              <a:t>L’immobilità in posizione orizzontale modifica la configurazione anatomica delle vie urinarie, ostacolando il normale deflusso dell’urina e predisponendo così alla stasi ed alle infezioni, specie se in presenza di ridotte difese immunitarie o di improprio ricorso al cateterismo vescicale a permanenza. Un ulteriore fattore predisponente alle infezioni urinarie è rappresentato dalla formazione di calcoli (favorita dalla ipercalciuria secondaria alla mobilizzazione di calcio nello scheletro) e dalla ritenzione vescicale indotta dalla immobilità.</a:t>
            </a:r>
            <a:endParaRPr lang="it-IT" altLang="it-IT" sz="1800" i="1">
              <a:latin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it-IT" altLang="it-IT" sz="1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>
            <a:extLst>
              <a:ext uri="{FF2B5EF4-FFF2-40B4-BE49-F238E27FC236}">
                <a16:creationId xmlns:a16="http://schemas.microsoft.com/office/drawing/2014/main" id="{B745047E-C881-2242-814F-41832814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Cause di stipsi e stasi fecale</a:t>
            </a: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7A977373-B01D-5547-9559-FA20B79E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5334000" cy="512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Immobilità prolungata ed esercizio inadeguato;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Apporto insufficiente di fibre;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Apporto insufficiente di liquidi;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Uso eccessivo di lassativi;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Astenia e debolezza;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Farmaci anticolinergici;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Sedativi od oppioidi;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Farmaci antiparkinsoniani;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Antidepressivi triciclici;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</a:t>
            </a:r>
            <a:r>
              <a:rPr lang="it-IT" altLang="it-IT" sz="2200" dirty="0" err="1">
                <a:latin typeface="Comic Sans MS" panose="030F0902030302020204" pitchFamily="66" charset="0"/>
              </a:rPr>
              <a:t>Fenotiazine</a:t>
            </a:r>
            <a:r>
              <a:rPr lang="it-IT" altLang="it-IT" sz="2200" dirty="0">
                <a:latin typeface="Comic Sans MS" panose="030F0902030302020204" pitchFamily="66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Antiacidi a base di Calcio e Alluminio;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Diuretici;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Sedativi e tranquillanti;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AE4601E3-A6A9-5548-BD1C-0CEE84B4B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42963"/>
            <a:ext cx="4191000" cy="503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Farmaci chemioterapici;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Ipotiroidismo;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Uremia;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Disidratazione;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Ipercalcemia, </a:t>
            </a:r>
            <a:r>
              <a:rPr lang="it-IT" altLang="it-IT" sz="2200" dirty="0" err="1">
                <a:latin typeface="Comic Sans MS" panose="030F0902030302020204" pitchFamily="66" charset="0"/>
              </a:rPr>
              <a:t>Ipokaliemia</a:t>
            </a:r>
            <a:r>
              <a:rPr lang="it-IT" altLang="it-IT" sz="2200" dirty="0">
                <a:latin typeface="Comic Sans MS" panose="030F0902030302020204" pitchFamily="66" charset="0"/>
              </a:rPr>
              <a:t>, </a:t>
            </a:r>
            <a:r>
              <a:rPr lang="it-IT" altLang="it-IT" sz="2200" dirty="0" err="1">
                <a:latin typeface="Comic Sans MS" panose="030F0902030302020204" pitchFamily="66" charset="0"/>
              </a:rPr>
              <a:t>Iponatremia</a:t>
            </a:r>
            <a:r>
              <a:rPr lang="it-IT" altLang="it-IT" sz="2200" dirty="0">
                <a:latin typeface="Comic Sans MS" panose="030F0902030302020204" pitchFamily="66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Depressione;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Malnutrizione, cachessia;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Anemia;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Neoplasie;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Demenza;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Neuropatie </a:t>
            </a:r>
            <a:r>
              <a:rPr lang="it-IT" altLang="it-IT" sz="2200" dirty="0" err="1">
                <a:latin typeface="Comic Sans MS" panose="030F0902030302020204" pitchFamily="66" charset="0"/>
              </a:rPr>
              <a:t>autonomiche</a:t>
            </a:r>
            <a:r>
              <a:rPr lang="it-IT" altLang="it-IT" sz="2200" dirty="0">
                <a:latin typeface="Comic Sans MS" panose="030F0902030302020204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>
            <a:extLst>
              <a:ext uri="{FF2B5EF4-FFF2-40B4-BE49-F238E27FC236}">
                <a16:creationId xmlns:a16="http://schemas.microsoft.com/office/drawing/2014/main" id="{0F696A6E-10FD-C544-B630-35B9E9AAAB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412875"/>
            <a:ext cx="7272337" cy="2860675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altLang="it-IT" sz="3600" dirty="0"/>
              <a:t>L’immobilizzazione a letto è spesso causa di malnutrizione!</a:t>
            </a:r>
          </a:p>
        </p:txBody>
      </p:sp>
      <p:pic>
        <p:nvPicPr>
          <p:cNvPr id="22530" name="Picture 6">
            <a:extLst>
              <a:ext uri="{FF2B5EF4-FFF2-40B4-BE49-F238E27FC236}">
                <a16:creationId xmlns:a16="http://schemas.microsoft.com/office/drawing/2014/main" id="{1BE7A456-05A7-9046-8F03-23A04F808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429000"/>
            <a:ext cx="301783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>
            <a:extLst>
              <a:ext uri="{FF2B5EF4-FFF2-40B4-BE49-F238E27FC236}">
                <a16:creationId xmlns:a16="http://schemas.microsoft.com/office/drawing/2014/main" id="{EB0952AE-C998-F749-8271-714C82632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APPARATO NEUROSENSORIALE</a:t>
            </a:r>
          </a:p>
        </p:txBody>
      </p:sp>
      <p:sp>
        <p:nvSpPr>
          <p:cNvPr id="23554" name="Text Box 3">
            <a:extLst>
              <a:ext uri="{FF2B5EF4-FFF2-40B4-BE49-F238E27FC236}">
                <a16:creationId xmlns:a16="http://schemas.microsoft.com/office/drawing/2014/main" id="{E661279A-F946-DD41-9581-F4B762993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54075"/>
            <a:ext cx="502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DEPRIVAZIONE NEUROSENSORIALE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196A4B4B-B7EF-FB4E-99C8-ED1685349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Favorita da: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3DB2629E-F745-7745-A102-E56C0D65F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00200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Scarsità di stimolazioni visive, uditive, tattili.</a:t>
            </a:r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E78EF634-F50D-B543-9EAF-2D9B7EC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449513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Scarsità di contatti sociali.</a:t>
            </a:r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103CBDF6-20D7-1B46-A9CB-5188E5AFC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16313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Determina:</a:t>
            </a:r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696EEEF8-D618-1345-AB81-D2726F25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00400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Disturbi del tono dell’umore.</a:t>
            </a:r>
          </a:p>
        </p:txBody>
      </p:sp>
      <p:sp>
        <p:nvSpPr>
          <p:cNvPr id="23560" name="Text Box 9">
            <a:extLst>
              <a:ext uri="{FF2B5EF4-FFF2-40B4-BE49-F238E27FC236}">
                <a16:creationId xmlns:a16="http://schemas.microsoft.com/office/drawing/2014/main" id="{F3D7148F-7BE7-0E42-BC31-1729E509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49713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Disturbi dello stato cognitivo.</a:t>
            </a:r>
          </a:p>
        </p:txBody>
      </p:sp>
      <p:sp>
        <p:nvSpPr>
          <p:cNvPr id="23561" name="Text Box 10">
            <a:extLst>
              <a:ext uri="{FF2B5EF4-FFF2-40B4-BE49-F238E27FC236}">
                <a16:creationId xmlns:a16="http://schemas.microsoft.com/office/drawing/2014/main" id="{D072AF3D-049D-2C4E-A081-46C8B4276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53025"/>
            <a:ext cx="6324600" cy="14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Stato confusionale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Disorientamento spazio-temporale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Allucinazioni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Agitazione psico-motoria prevalentemente notturna</a:t>
            </a:r>
          </a:p>
        </p:txBody>
      </p:sp>
      <p:sp>
        <p:nvSpPr>
          <p:cNvPr id="23562" name="Line 11">
            <a:extLst>
              <a:ext uri="{FF2B5EF4-FFF2-40B4-BE49-F238E27FC236}">
                <a16:creationId xmlns:a16="http://schemas.microsoft.com/office/drawing/2014/main" id="{AAC703AA-43F7-B247-9260-0EFEEE345D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429000"/>
            <a:ext cx="6858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3" name="Line 12">
            <a:extLst>
              <a:ext uri="{FF2B5EF4-FFF2-40B4-BE49-F238E27FC236}">
                <a16:creationId xmlns:a16="http://schemas.microsoft.com/office/drawing/2014/main" id="{0736EEAF-000A-834E-9BEB-7D69F655A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609600" cy="381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4" name="Line 13">
            <a:extLst>
              <a:ext uri="{FF2B5EF4-FFF2-40B4-BE49-F238E27FC236}">
                <a16:creationId xmlns:a16="http://schemas.microsoft.com/office/drawing/2014/main" id="{11FF2978-997D-364C-BBFD-8F686FB698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1828800"/>
            <a:ext cx="6858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5" name="Line 14">
            <a:extLst>
              <a:ext uri="{FF2B5EF4-FFF2-40B4-BE49-F238E27FC236}">
                <a16:creationId xmlns:a16="http://schemas.microsoft.com/office/drawing/2014/main" id="{861EDBD9-09DD-FF46-A4C4-CBFB81EA8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86000"/>
            <a:ext cx="609600" cy="381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6" name="Line 15">
            <a:extLst>
              <a:ext uri="{FF2B5EF4-FFF2-40B4-BE49-F238E27FC236}">
                <a16:creationId xmlns:a16="http://schemas.microsoft.com/office/drawing/2014/main" id="{AF9B5A85-D13A-9142-B5C6-3B4279688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572000"/>
            <a:ext cx="0" cy="533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>
            <a:extLst>
              <a:ext uri="{FF2B5EF4-FFF2-40B4-BE49-F238E27FC236}">
                <a16:creationId xmlns:a16="http://schemas.microsoft.com/office/drawing/2014/main" id="{7D83EFE9-D864-9041-BF33-683E30810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5588"/>
            <a:ext cx="8748712" cy="632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5137583-E310-8148-B51F-66A91AF0AA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382000" cy="1143000"/>
          </a:xfrm>
        </p:spPr>
        <p:txBody>
          <a:bodyPr anchor="ctr">
            <a:normAutofit fontScale="90000"/>
          </a:bodyPr>
          <a:lstStyle/>
          <a:p>
            <a:r>
              <a:rPr lang="it-IT" altLang="it-IT" sz="4400"/>
              <a:t>PATOLOGIA IATROGENICA NEL MOMENTO DIAGNOSTICO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82F905-1FA5-6842-9FA5-17D536DB69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162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altLang="it-IT" sz="3200" b="1"/>
              <a:t>Il crescente perfezionamento degli strumenti diagnostici invasivi hanno da un lato arricchito le potenzialità diagnostiche del medico e dall’altro ridotto sensibilmente i rischi connessi al loro impiego. Ciò ha determinato l’estensione anche alla fascia geriatrica dei presidi diagnostici oggi disponibili.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>
            <a:extLst>
              <a:ext uri="{FF2B5EF4-FFF2-40B4-BE49-F238E27FC236}">
                <a16:creationId xmlns:a16="http://schemas.microsoft.com/office/drawing/2014/main" id="{125D59A1-1CCB-BB43-8C65-4AC227CB0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GESTIONE DEL PAZIENTE ALLETTATO</a:t>
            </a:r>
          </a:p>
        </p:txBody>
      </p:sp>
      <p:sp>
        <p:nvSpPr>
          <p:cNvPr id="25602" name="Text Box 3">
            <a:extLst>
              <a:ext uri="{FF2B5EF4-FFF2-40B4-BE49-F238E27FC236}">
                <a16:creationId xmlns:a16="http://schemas.microsoft.com/office/drawing/2014/main" id="{8474B7C6-27C3-CB45-BBE5-1BBB62B53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POSIZIONAMENTO DEL CORPO E MOBILIZZAZIONE ATTIVA E PASSIVA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4B19CB27-5CA3-A143-94D9-1C332E3C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051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Esercizio fisico in posizione eretta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EC05554C-F4EA-F247-8F68-E97A8864E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46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Previene riduzione di capacità aerobica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7DE8C772-B5AC-1D44-A05C-4F4545FC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3913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Previene osteoporosi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194E5A7D-CFA0-144D-9DC1-0063D64F8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56125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Mantenimento dello stato funzionale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A6187869-9B49-D842-86B5-4880FAC7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03725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Corretto posizionamento</a:t>
            </a:r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E1780771-BC5B-4B46-9327-5424597B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253038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latin typeface="Comic Sans MS" panose="030F0902030302020204" pitchFamily="66" charset="0"/>
              </a:rPr>
              <a:t>Mobilizzazione del corpo</a:t>
            </a:r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3E72783A-094B-B343-98E6-8DEDFDE0A4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632325"/>
            <a:ext cx="1219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0" name="Line 11">
            <a:extLst>
              <a:ext uri="{FF2B5EF4-FFF2-40B4-BE49-F238E27FC236}">
                <a16:creationId xmlns:a16="http://schemas.microsoft.com/office/drawing/2014/main" id="{6A21E332-2F33-9242-860B-C173FA14A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089525"/>
            <a:ext cx="1143000" cy="381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1" name="Line 12">
            <a:extLst>
              <a:ext uri="{FF2B5EF4-FFF2-40B4-BE49-F238E27FC236}">
                <a16:creationId xmlns:a16="http://schemas.microsoft.com/office/drawing/2014/main" id="{B001986D-997F-E242-B959-709DA02F58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743200"/>
            <a:ext cx="11430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2" name="Line 13">
            <a:extLst>
              <a:ext uri="{FF2B5EF4-FFF2-40B4-BE49-F238E27FC236}">
                <a16:creationId xmlns:a16="http://schemas.microsoft.com/office/drawing/2014/main" id="{AA415145-96AC-E24F-9192-ED986FEE7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76600"/>
            <a:ext cx="11430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>
            <a:extLst>
              <a:ext uri="{FF2B5EF4-FFF2-40B4-BE49-F238E27FC236}">
                <a16:creationId xmlns:a16="http://schemas.microsoft.com/office/drawing/2014/main" id="{E83DCE22-E923-A843-8C4D-07F4D96E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44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POSIZIONE SEDUTA</a:t>
            </a:r>
          </a:p>
        </p:txBody>
      </p:sp>
      <p:sp>
        <p:nvSpPr>
          <p:cNvPr id="26626" name="Text Box 3">
            <a:extLst>
              <a:ext uri="{FF2B5EF4-FFF2-40B4-BE49-F238E27FC236}">
                <a16:creationId xmlns:a16="http://schemas.microsoft.com/office/drawing/2014/main" id="{7292C429-5E7D-114D-8B03-E1E61402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62" y="1282031"/>
            <a:ext cx="5638800" cy="2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Riduce il ritorno venoso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Riduce il lavoro cardiaco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Facilita la ventilazione polmonare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Previene l’intolleranza all’ortostatismo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Migliora la stimolazione sensoriale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Facilita il torchio addominale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Migliora il controllo degli sfinteri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Migliora l’alimentazione</a:t>
            </a:r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D947287C-6F77-AC47-9673-28354569F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80010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>
                <a:latin typeface="Comic Sans MS" panose="030F0902030302020204" pitchFamily="66" charset="0"/>
              </a:rPr>
              <a:t> Le gambe del paziente devono essere in posizione declive rispetto al corpo o indossare calze elastiche (ricondizionamento cardiovascolare)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>
                <a:latin typeface="Comic Sans MS" panose="030F0902030302020204" pitchFamily="66" charset="0"/>
              </a:rPr>
              <a:t> Appoggio sotto i piedi (forze di frizione)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123F707-B849-5445-AD15-7192DA697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0340"/>
            <a:ext cx="807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 dirty="0">
                <a:latin typeface="Comic Sans MS" panose="030F0902030302020204" pitchFamily="66" charset="0"/>
              </a:rPr>
              <a:t>Effetti positivi della postura seduta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3E033AFB-AE64-E443-B79A-3577868B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5475"/>
            <a:ext cx="7086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  <a:latin typeface="Comic Sans MS" panose="030F0902030302020204" pitchFamily="66" charset="0"/>
              </a:rPr>
              <a:t>MOBILIZZAZIONE DEL PAZIENTE A LETTO</a:t>
            </a:r>
          </a:p>
        </p:txBody>
      </p:sp>
      <p:sp>
        <p:nvSpPr>
          <p:cNvPr id="27650" name="Text Box 3">
            <a:extLst>
              <a:ext uri="{FF2B5EF4-FFF2-40B4-BE49-F238E27FC236}">
                <a16:creationId xmlns:a16="http://schemas.microsoft.com/office/drawing/2014/main" id="{08A03EA3-C476-7E4B-8353-11F12CC10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7696200" cy="301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Esercizi volti al mantenimento della flessibilità articolare;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Esercizi volti al mantenimento e recupero del trofismo osseo (esercizi contro resistenza di tipo isotonico e isometrico);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it-IT" altLang="it-IT" sz="2200" dirty="0">
                <a:latin typeface="Comic Sans MS" panose="030F0902030302020204" pitchFamily="66" charset="0"/>
              </a:rPr>
              <a:t> Esercizi respiratori finalizzati al miglioramento della ventilazione polmonare e degli scambi gassosi alveolari.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4CE961E-B8CA-1541-8D3B-FD431237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2677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/>
              <a:t>Uno studio radiologico e/o endoscopico del </a:t>
            </a:r>
          </a:p>
          <a:p>
            <a:r>
              <a:rPr lang="it-IT" altLang="it-IT" sz="3200" b="1"/>
              <a:t>tenue e dell’intestino crasso sono ormai </a:t>
            </a:r>
          </a:p>
          <a:p>
            <a:r>
              <a:rPr lang="it-IT" altLang="it-IT" sz="3200" b="1"/>
              <a:t>entrati tra gli esami routinari in geriatria; </a:t>
            </a:r>
          </a:p>
          <a:p>
            <a:r>
              <a:rPr lang="it-IT" altLang="it-IT" sz="3200" b="1"/>
              <a:t>ma anche esami più complessi quali una </a:t>
            </a:r>
          </a:p>
          <a:p>
            <a:r>
              <a:rPr lang="it-IT" altLang="it-IT" sz="3200" b="1"/>
              <a:t>coronarografia o una arteriografia dei TSA, </a:t>
            </a:r>
          </a:p>
          <a:p>
            <a:r>
              <a:rPr lang="it-IT" altLang="it-IT" sz="3200" b="1"/>
              <a:t>dell’arteria mesenteria, delle arterie renali, </a:t>
            </a:r>
          </a:p>
          <a:p>
            <a:r>
              <a:rPr lang="it-IT" altLang="it-IT" sz="3200" b="1"/>
              <a:t>dell’asse iliaco femorale sono oggi eseguiti </a:t>
            </a:r>
          </a:p>
          <a:p>
            <a:r>
              <a:rPr lang="it-IT" altLang="it-IT" sz="3200" b="1"/>
              <a:t>anche in età avanzata senza che ciò costituisca </a:t>
            </a:r>
          </a:p>
          <a:p>
            <a:r>
              <a:rPr lang="it-IT" altLang="it-IT" sz="3200" b="1"/>
              <a:t>un rischio particolarmente grave.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E611564-A2F6-C849-B648-5B1C10044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it-IT" altLang="it-IT"/>
              <a:t>MOMENTO DIAGNOSTICO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3191</Words>
  <Application>Microsoft Macintosh PowerPoint</Application>
  <PresentationFormat>Presentazione su schermo (4:3)</PresentationFormat>
  <Paragraphs>596</Paragraphs>
  <Slides>82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82</vt:i4>
      </vt:variant>
    </vt:vector>
  </HeadingPairs>
  <TitlesOfParts>
    <vt:vector size="86" baseType="lpstr">
      <vt:lpstr>Times New Roman</vt:lpstr>
      <vt:lpstr>Times</vt:lpstr>
      <vt:lpstr>Tema di Office</vt:lpstr>
      <vt:lpstr>Fotografia di Microsoft Photo Editor 3.0</vt:lpstr>
      <vt:lpstr>PATOLOGIA IATROGENICA  IN GERIATRIA</vt:lpstr>
      <vt:lpstr>PATOLOGIA IATROGENICA IN GERIATRIA</vt:lpstr>
      <vt:lpstr>PATOLOGIA IATROGENICA IN GERIATRIA</vt:lpstr>
      <vt:lpstr>PATOLOGIA IATROGENICA IN GERIATRIA</vt:lpstr>
      <vt:lpstr>CONSEGUENZE DELL’ETA’</vt:lpstr>
      <vt:lpstr>CONSEGUENZE DELL’ETA’</vt:lpstr>
      <vt:lpstr>PATOLOGIA IATROGENICA IN GERIATRIA</vt:lpstr>
      <vt:lpstr>PATOLOGIA IATROGENICA NEL MOMENTO DIAGNOSTICO</vt:lpstr>
      <vt:lpstr>MOMENTO DIAGNOSTICO</vt:lpstr>
      <vt:lpstr>RISCHI NELL’ANZIANO</vt:lpstr>
      <vt:lpstr>RISCHI NELL’ANZIANO</vt:lpstr>
      <vt:lpstr>RISCHI NELL’ANZIANO</vt:lpstr>
      <vt:lpstr>RISCHI NELL’ANZIANO</vt:lpstr>
      <vt:lpstr>PATOLOGIA IATROGENICA NEL MOMENTO TERAPEUTICO</vt:lpstr>
      <vt:lpstr>RISCHI CHIRURGICI</vt:lpstr>
      <vt:lpstr>RISCHI DA SOMMINISTRAZIONI DI FARMACI</vt:lpstr>
      <vt:lpstr>RISCHI DA SOMMINISTRAZIONE DI FARMACI</vt:lpstr>
      <vt:lpstr>Le più frequenti ADR nell’anziano</vt:lpstr>
      <vt:lpstr>ADR causate da farmaci nell’anziano</vt:lpstr>
      <vt:lpstr>PATOLOGIA IATROGENICA DA OMISSIONE</vt:lpstr>
      <vt:lpstr>PATOLOGIA IATROGENICA DA OMISSIONE</vt:lpstr>
      <vt:lpstr>OMISSIONE DIAGNOSTICA</vt:lpstr>
      <vt:lpstr>OMISSIONE TERAPEUTICA</vt:lpstr>
      <vt:lpstr>OMISSIONE ASSISTENZIALE</vt:lpstr>
      <vt:lpstr>Sindrome da immobilizzazione cause</vt:lpstr>
      <vt:lpstr>Sindrome da immobilizzazione cause di interesse chirurgico</vt:lpstr>
      <vt:lpstr>Sindrome da immobilizzazione concause o condizioni favorenti</vt:lpstr>
      <vt:lpstr>Cause della maggiore frequenza della S.I. nell’anziano</vt:lpstr>
      <vt:lpstr>Sindrome da immobilizzazione ruolo del chirurgo geriatra</vt:lpstr>
      <vt:lpstr>Apparati interessati dalla immobilizzazione</vt:lpstr>
      <vt:lpstr>Modificazioni apparato respiratorio</vt:lpstr>
      <vt:lpstr>Modificazioni apparato respiratorio Aspetti chirurgici</vt:lpstr>
      <vt:lpstr>Modificazioni apparato circolatorio</vt:lpstr>
      <vt:lpstr>Profilassi e terapia delle manifestazioni cliniche apparato circolatorio</vt:lpstr>
      <vt:lpstr>Modificazioni apparato digerente</vt:lpstr>
      <vt:lpstr>Altre cause di stipsi</vt:lpstr>
      <vt:lpstr>Modificazioni apparato tegumentario Piaghe da decubito Cause</vt:lpstr>
      <vt:lpstr>Modificazioni apparato urinario</vt:lpstr>
      <vt:lpstr>Aspetti metabolici</vt:lpstr>
      <vt:lpstr>Modificazioni sistema nervoso</vt:lpstr>
      <vt:lpstr>Cause chirurgiche dello stato confusionale</vt:lpstr>
      <vt:lpstr>Considerazioni conclusive</vt:lpstr>
      <vt:lpstr>Tumefazioni della parete addominale</vt:lpstr>
      <vt:lpstr>Tumefazioni della parete addominale</vt:lpstr>
      <vt:lpstr>Ematoma spontaneo del muscolo retto</vt:lpstr>
      <vt:lpstr>Ernia di Petit anatomia</vt:lpstr>
      <vt:lpstr>Plastica per ernia di Petit</vt:lpstr>
      <vt:lpstr>Ernia di Spigelio anatomia</vt:lpstr>
      <vt:lpstr>Ernie perineali</vt:lpstr>
      <vt:lpstr>Tumore desmoide</vt:lpstr>
      <vt:lpstr>Tumore desmoide Classificazione </vt:lpstr>
      <vt:lpstr>Tumore desmoide Fattori favorenti l’insorgenza</vt:lpstr>
      <vt:lpstr>Tumore desmoide </vt:lpstr>
      <vt:lpstr>Ernie interne</vt:lpstr>
      <vt:lpstr>Ernie interne</vt:lpstr>
      <vt:lpstr>Ernia postero-laterale di Bochdalek e parasternale di Morgagni</vt:lpstr>
      <vt:lpstr>Ernie interne</vt:lpstr>
      <vt:lpstr>Ernie paraduodenali</vt:lpstr>
      <vt:lpstr>Ernie paraciecali</vt:lpstr>
      <vt:lpstr>Ernie rare della parete addominale</vt:lpstr>
      <vt:lpstr>Ernie rare della parete addominale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Sistema Cardiovascolare</vt:lpstr>
      <vt:lpstr>Sistema Respiratorio</vt:lpstr>
      <vt:lpstr>Apparato Osteoarticolare</vt:lpstr>
      <vt:lpstr>Apparato Osteoarticolare</vt:lpstr>
      <vt:lpstr>Apparato Muscolare</vt:lpstr>
      <vt:lpstr>Sistema Muscolare</vt:lpstr>
      <vt:lpstr>Predisposizione nell'anziano</vt:lpstr>
      <vt:lpstr>Alvo e Minzione</vt:lpstr>
      <vt:lpstr>Apparato genito-urinario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Azienda Ospedaliera IOV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PATOLOGIA IATROGENICA IN GERIATRIA</dc:title>
  <dc:creator>SSIO</dc:creator>
  <cp:lastModifiedBy>Marco Domenicali</cp:lastModifiedBy>
  <cp:revision>49</cp:revision>
  <dcterms:created xsi:type="dcterms:W3CDTF">2002-11-13T08:17:18Z</dcterms:created>
  <dcterms:modified xsi:type="dcterms:W3CDTF">2022-04-12T14:11:27Z</dcterms:modified>
</cp:coreProperties>
</file>