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1"/>
  </p:notesMasterIdLst>
  <p:sldIdLst>
    <p:sldId id="393" r:id="rId5"/>
    <p:sldId id="335" r:id="rId6"/>
    <p:sldId id="328" r:id="rId7"/>
    <p:sldId id="401" r:id="rId8"/>
    <p:sldId id="260" r:id="rId9"/>
    <p:sldId id="261" r:id="rId10"/>
    <p:sldId id="256" r:id="rId11"/>
    <p:sldId id="329" r:id="rId12"/>
    <p:sldId id="341" r:id="rId13"/>
    <p:sldId id="342" r:id="rId14"/>
    <p:sldId id="357" r:id="rId15"/>
    <p:sldId id="402" r:id="rId16"/>
    <p:sldId id="264" r:id="rId17"/>
    <p:sldId id="386" r:id="rId18"/>
    <p:sldId id="346" r:id="rId19"/>
    <p:sldId id="343" r:id="rId20"/>
    <p:sldId id="344" r:id="rId21"/>
    <p:sldId id="387" r:id="rId22"/>
    <p:sldId id="345" r:id="rId23"/>
    <p:sldId id="391" r:id="rId24"/>
    <p:sldId id="347" r:id="rId25"/>
    <p:sldId id="350" r:id="rId26"/>
    <p:sldId id="348" r:id="rId27"/>
    <p:sldId id="352" r:id="rId28"/>
    <p:sldId id="353" r:id="rId29"/>
    <p:sldId id="354" r:id="rId30"/>
    <p:sldId id="355" r:id="rId31"/>
    <p:sldId id="390" r:id="rId32"/>
    <p:sldId id="279" r:id="rId33"/>
    <p:sldId id="388" r:id="rId34"/>
    <p:sldId id="349" r:id="rId35"/>
    <p:sldId id="273" r:id="rId36"/>
    <p:sldId id="395" r:id="rId37"/>
    <p:sldId id="396" r:id="rId38"/>
    <p:sldId id="334" r:id="rId39"/>
    <p:sldId id="360" r:id="rId40"/>
    <p:sldId id="397" r:id="rId41"/>
    <p:sldId id="361" r:id="rId42"/>
    <p:sldId id="398" r:id="rId43"/>
    <p:sldId id="399" r:id="rId44"/>
    <p:sldId id="356" r:id="rId45"/>
    <p:sldId id="359" r:id="rId46"/>
    <p:sldId id="358" r:id="rId47"/>
    <p:sldId id="400" r:id="rId48"/>
    <p:sldId id="281" r:id="rId49"/>
    <p:sldId id="27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y Maher" initials="AM" lastIdx="2" clrIdx="0">
    <p:extLst>
      <p:ext uri="{19B8F6BF-5375-455C-9EA6-DF929625EA0E}">
        <p15:presenceInfo xmlns:p15="http://schemas.microsoft.com/office/powerpoint/2012/main" userId="S::Amy.maher@sagepub.co.uk::2fa573f4-5c65-424c-bf05-9385b84de99c" providerId="AD"/>
      </p:ext>
    </p:extLst>
  </p:cmAuthor>
  <p:cmAuthor id="2" name="Judi Burger" initials="JB" lastIdx="4" clrIdx="1">
    <p:extLst>
      <p:ext uri="{19B8F6BF-5375-455C-9EA6-DF929625EA0E}">
        <p15:presenceInfo xmlns:p15="http://schemas.microsoft.com/office/powerpoint/2012/main" userId="S::judi.burger@sagepub.co.uk::952d5f56-0e6b-468f-a574-b50126b16652" providerId="AD"/>
      </p:ext>
    </p:extLst>
  </p:cmAuthor>
  <p:cmAuthor id="3" name="Donna Goddard" initials="DG" lastIdx="3" clrIdx="2">
    <p:extLst>
      <p:ext uri="{19B8F6BF-5375-455C-9EA6-DF929625EA0E}">
        <p15:presenceInfo xmlns:p15="http://schemas.microsoft.com/office/powerpoint/2012/main" userId="S::donna.goddard@sagepub.co.uk::62acb357-9b99-42de-bbc9-efa962a9f5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909" autoAdjust="0"/>
  </p:normalViewPr>
  <p:slideViewPr>
    <p:cSldViewPr snapToGrid="0">
      <p:cViewPr varScale="1">
        <p:scale>
          <a:sx n="48" d="100"/>
          <a:sy n="48" d="100"/>
        </p:scale>
        <p:origin x="67" y="715"/>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1B15A8-09DD-443B-A3BC-D662273257A0}" type="datetimeFigureOut">
              <a:rPr lang="en-GB" smtClean="0"/>
              <a:t>06/10/2023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0566-87A0-4F4C-8A5B-6D7C7918ED24}" type="slidenum">
              <a:rPr lang="en-GB" smtClean="0"/>
              <a:t>‹#›</a:t>
            </a:fld>
            <a:endParaRPr lang="en-GB"/>
          </a:p>
        </p:txBody>
      </p:sp>
    </p:spTree>
    <p:extLst>
      <p:ext uri="{BB962C8B-B14F-4D97-AF65-F5344CB8AC3E}">
        <p14:creationId xmlns:p14="http://schemas.microsoft.com/office/powerpoint/2010/main" val="2582614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6E226595-18FD-4975-9E2F-D03A0BCE86A4}" type="slidenum">
              <a:rPr lang="en-US" smtClean="0">
                <a:latin typeface="Arial" charset="0"/>
              </a:rPr>
              <a:pPr/>
              <a:t>1</a:t>
            </a:fld>
            <a:endParaRPr lang="en-US">
              <a:latin typeface="Arial" charset="0"/>
            </a:endParaRPr>
          </a:p>
        </p:txBody>
      </p:sp>
    </p:spTree>
    <p:extLst>
      <p:ext uri="{BB962C8B-B14F-4D97-AF65-F5344CB8AC3E}">
        <p14:creationId xmlns:p14="http://schemas.microsoft.com/office/powerpoint/2010/main" val="472056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13</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14</a:t>
            </a:fld>
            <a:endParaRPr lang="en-US">
              <a:latin typeface="Arial" charset="0"/>
            </a:endParaRPr>
          </a:p>
        </p:txBody>
      </p:sp>
    </p:spTree>
    <p:extLst>
      <p:ext uri="{BB962C8B-B14F-4D97-AF65-F5344CB8AC3E}">
        <p14:creationId xmlns:p14="http://schemas.microsoft.com/office/powerpoint/2010/main" val="3502394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15</a:t>
            </a:fld>
            <a:endParaRPr lang="en-US">
              <a:latin typeface="Arial" charset="0"/>
            </a:endParaRPr>
          </a:p>
        </p:txBody>
      </p:sp>
    </p:spTree>
    <p:extLst>
      <p:ext uri="{BB962C8B-B14F-4D97-AF65-F5344CB8AC3E}">
        <p14:creationId xmlns:p14="http://schemas.microsoft.com/office/powerpoint/2010/main" val="167410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16</a:t>
            </a:fld>
            <a:endParaRPr lang="en-US">
              <a:latin typeface="Arial" charset="0"/>
            </a:endParaRPr>
          </a:p>
        </p:txBody>
      </p:sp>
    </p:spTree>
    <p:extLst>
      <p:ext uri="{BB962C8B-B14F-4D97-AF65-F5344CB8AC3E}">
        <p14:creationId xmlns:p14="http://schemas.microsoft.com/office/powerpoint/2010/main" val="29646708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17</a:t>
            </a:fld>
            <a:endParaRPr lang="en-US">
              <a:latin typeface="Arial" charset="0"/>
            </a:endParaRPr>
          </a:p>
        </p:txBody>
      </p:sp>
    </p:spTree>
    <p:extLst>
      <p:ext uri="{BB962C8B-B14F-4D97-AF65-F5344CB8AC3E}">
        <p14:creationId xmlns:p14="http://schemas.microsoft.com/office/powerpoint/2010/main" val="263044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18</a:t>
            </a:fld>
            <a:endParaRPr lang="en-US">
              <a:latin typeface="Arial" charset="0"/>
            </a:endParaRPr>
          </a:p>
        </p:txBody>
      </p:sp>
    </p:spTree>
    <p:extLst>
      <p:ext uri="{BB962C8B-B14F-4D97-AF65-F5344CB8AC3E}">
        <p14:creationId xmlns:p14="http://schemas.microsoft.com/office/powerpoint/2010/main" val="330039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19</a:t>
            </a:fld>
            <a:endParaRPr lang="en-US">
              <a:latin typeface="Arial" charset="0"/>
            </a:endParaRPr>
          </a:p>
        </p:txBody>
      </p:sp>
    </p:spTree>
    <p:extLst>
      <p:ext uri="{BB962C8B-B14F-4D97-AF65-F5344CB8AC3E}">
        <p14:creationId xmlns:p14="http://schemas.microsoft.com/office/powerpoint/2010/main" val="1395890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21</a:t>
            </a:fld>
            <a:endParaRPr lang="en-US">
              <a:latin typeface="Arial" charset="0"/>
            </a:endParaRPr>
          </a:p>
        </p:txBody>
      </p:sp>
    </p:spTree>
    <p:extLst>
      <p:ext uri="{BB962C8B-B14F-4D97-AF65-F5344CB8AC3E}">
        <p14:creationId xmlns:p14="http://schemas.microsoft.com/office/powerpoint/2010/main" val="4104843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22</a:t>
            </a:fld>
            <a:endParaRPr lang="en-US">
              <a:latin typeface="Arial" charset="0"/>
            </a:endParaRPr>
          </a:p>
        </p:txBody>
      </p:sp>
    </p:spTree>
    <p:extLst>
      <p:ext uri="{BB962C8B-B14F-4D97-AF65-F5344CB8AC3E}">
        <p14:creationId xmlns:p14="http://schemas.microsoft.com/office/powerpoint/2010/main" val="3156247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23</a:t>
            </a:fld>
            <a:endParaRPr lang="en-US">
              <a:latin typeface="Arial" charset="0"/>
            </a:endParaRPr>
          </a:p>
        </p:txBody>
      </p:sp>
    </p:spTree>
    <p:extLst>
      <p:ext uri="{BB962C8B-B14F-4D97-AF65-F5344CB8AC3E}">
        <p14:creationId xmlns:p14="http://schemas.microsoft.com/office/powerpoint/2010/main" val="385037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11C1489-FBA3-417C-80AD-D8677C947C98}" type="slidenum">
              <a:rPr lang="en-US" smtClean="0">
                <a:latin typeface="Arial" charset="0"/>
              </a:rPr>
              <a:pPr/>
              <a:t>4</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p>
        </p:txBody>
      </p:sp>
    </p:spTree>
    <p:extLst>
      <p:ext uri="{BB962C8B-B14F-4D97-AF65-F5344CB8AC3E}">
        <p14:creationId xmlns:p14="http://schemas.microsoft.com/office/powerpoint/2010/main" val="17837305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24</a:t>
            </a:fld>
            <a:endParaRPr lang="en-US">
              <a:latin typeface="Arial" charset="0"/>
            </a:endParaRPr>
          </a:p>
        </p:txBody>
      </p:sp>
    </p:spTree>
    <p:extLst>
      <p:ext uri="{BB962C8B-B14F-4D97-AF65-F5344CB8AC3E}">
        <p14:creationId xmlns:p14="http://schemas.microsoft.com/office/powerpoint/2010/main" val="232358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25</a:t>
            </a:fld>
            <a:endParaRPr lang="en-US">
              <a:latin typeface="Arial" charset="0"/>
            </a:endParaRPr>
          </a:p>
        </p:txBody>
      </p:sp>
    </p:spTree>
    <p:extLst>
      <p:ext uri="{BB962C8B-B14F-4D97-AF65-F5344CB8AC3E}">
        <p14:creationId xmlns:p14="http://schemas.microsoft.com/office/powerpoint/2010/main" val="204537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26</a:t>
            </a:fld>
            <a:endParaRPr lang="en-US">
              <a:latin typeface="Arial" charset="0"/>
            </a:endParaRPr>
          </a:p>
        </p:txBody>
      </p:sp>
    </p:spTree>
    <p:extLst>
      <p:ext uri="{BB962C8B-B14F-4D97-AF65-F5344CB8AC3E}">
        <p14:creationId xmlns:p14="http://schemas.microsoft.com/office/powerpoint/2010/main" val="1352585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27</a:t>
            </a:fld>
            <a:endParaRPr lang="en-US">
              <a:latin typeface="Arial" charset="0"/>
            </a:endParaRPr>
          </a:p>
        </p:txBody>
      </p:sp>
    </p:spTree>
    <p:extLst>
      <p:ext uri="{BB962C8B-B14F-4D97-AF65-F5344CB8AC3E}">
        <p14:creationId xmlns:p14="http://schemas.microsoft.com/office/powerpoint/2010/main" val="1861065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28</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2148111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30</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236880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31</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40610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32</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33</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34</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3684611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2EFB1570-93D7-41A9-8D19-63875ABD867E}" type="slidenum">
              <a:rPr lang="en-US" smtClean="0">
                <a:latin typeface="Arial" charset="0"/>
              </a:rPr>
              <a:pPr/>
              <a:t>5</a:t>
            </a:fld>
            <a:endParaRPr lang="en-US" dirty="0">
              <a:latin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7D0A6BF-E553-4FD7-B664-8049FA4F7AF8}" type="slidenum">
              <a:rPr lang="en-US" altLang="en-US" smtClean="0">
                <a:latin typeface="Arial" charset="0"/>
              </a:rPr>
              <a:pPr/>
              <a:t>36</a:t>
            </a:fld>
            <a:endParaRPr lang="en-US" altLang="en-US">
              <a:latin typeface="Arial"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47650" indent="-247650" eaLnBrk="1" hangingPunct="1"/>
            <a:endParaRPr lang="en-US" altLang="en-US"/>
          </a:p>
        </p:txBody>
      </p:sp>
    </p:spTree>
    <p:extLst>
      <p:ext uri="{BB962C8B-B14F-4D97-AF65-F5344CB8AC3E}">
        <p14:creationId xmlns:p14="http://schemas.microsoft.com/office/powerpoint/2010/main" val="1489354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37</a:t>
            </a:fld>
            <a:endParaRPr lang="en-GB"/>
          </a:p>
        </p:txBody>
      </p:sp>
    </p:spTree>
    <p:extLst>
      <p:ext uri="{BB962C8B-B14F-4D97-AF65-F5344CB8AC3E}">
        <p14:creationId xmlns:p14="http://schemas.microsoft.com/office/powerpoint/2010/main" val="177525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39</a:t>
            </a:fld>
            <a:endParaRPr lang="en-GB"/>
          </a:p>
        </p:txBody>
      </p:sp>
    </p:spTree>
    <p:extLst>
      <p:ext uri="{BB962C8B-B14F-4D97-AF65-F5344CB8AC3E}">
        <p14:creationId xmlns:p14="http://schemas.microsoft.com/office/powerpoint/2010/main" val="9444240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40</a:t>
            </a:fld>
            <a:endParaRPr lang="en-GB"/>
          </a:p>
        </p:txBody>
      </p:sp>
    </p:spTree>
    <p:extLst>
      <p:ext uri="{BB962C8B-B14F-4D97-AF65-F5344CB8AC3E}">
        <p14:creationId xmlns:p14="http://schemas.microsoft.com/office/powerpoint/2010/main" val="2406534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41</a:t>
            </a:fld>
            <a:endParaRPr lang="en-GB"/>
          </a:p>
        </p:txBody>
      </p:sp>
    </p:spTree>
    <p:extLst>
      <p:ext uri="{BB962C8B-B14F-4D97-AF65-F5344CB8AC3E}">
        <p14:creationId xmlns:p14="http://schemas.microsoft.com/office/powerpoint/2010/main" val="19552765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42</a:t>
            </a:fld>
            <a:endParaRPr lang="en-GB"/>
          </a:p>
        </p:txBody>
      </p:sp>
    </p:spTree>
    <p:extLst>
      <p:ext uri="{BB962C8B-B14F-4D97-AF65-F5344CB8AC3E}">
        <p14:creationId xmlns:p14="http://schemas.microsoft.com/office/powerpoint/2010/main" val="33231620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43</a:t>
            </a:fld>
            <a:endParaRPr lang="en-GB"/>
          </a:p>
        </p:txBody>
      </p:sp>
    </p:spTree>
    <p:extLst>
      <p:ext uri="{BB962C8B-B14F-4D97-AF65-F5344CB8AC3E}">
        <p14:creationId xmlns:p14="http://schemas.microsoft.com/office/powerpoint/2010/main" val="38193979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D7028-89C9-4B3B-B6EA-5A620A6BF8BD}" type="slidenum">
              <a:rPr lang="en-GB" smtClean="0"/>
              <a:t>44</a:t>
            </a:fld>
            <a:endParaRPr lang="en-GB"/>
          </a:p>
        </p:txBody>
      </p:sp>
    </p:spTree>
    <p:extLst>
      <p:ext uri="{BB962C8B-B14F-4D97-AF65-F5344CB8AC3E}">
        <p14:creationId xmlns:p14="http://schemas.microsoft.com/office/powerpoint/2010/main" val="78859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F11C1489-FBA3-417C-80AD-D8677C947C98}" type="slidenum">
              <a:rPr lang="en-US" smtClean="0">
                <a:latin typeface="Arial" charset="0"/>
              </a:rPr>
              <a:pPr/>
              <a:t>6</a:t>
            </a:fld>
            <a:endParaRPr lang="en-US">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0C3DC7D-0897-41CD-8B1C-D6671518E7DB}" type="slidenum">
              <a:rPr lang="en-US" smtClean="0">
                <a:latin typeface="Arial" charset="0"/>
              </a:rPr>
              <a:pPr/>
              <a:t>8</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a:p>
        </p:txBody>
      </p:sp>
    </p:spTree>
    <p:extLst>
      <p:ext uri="{BB962C8B-B14F-4D97-AF65-F5344CB8AC3E}">
        <p14:creationId xmlns:p14="http://schemas.microsoft.com/office/powerpoint/2010/main" val="284872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0C3DC7D-0897-41CD-8B1C-D6671518E7DB}" type="slidenum">
              <a:rPr lang="en-US" smtClean="0">
                <a:latin typeface="Arial" charset="0"/>
              </a:rPr>
              <a:pPr/>
              <a:t>9</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a:p>
        </p:txBody>
      </p:sp>
    </p:spTree>
    <p:extLst>
      <p:ext uri="{BB962C8B-B14F-4D97-AF65-F5344CB8AC3E}">
        <p14:creationId xmlns:p14="http://schemas.microsoft.com/office/powerpoint/2010/main" val="268720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0C3DC7D-0897-41CD-8B1C-D6671518E7DB}" type="slidenum">
              <a:rPr lang="en-US" smtClean="0">
                <a:latin typeface="Arial" charset="0"/>
              </a:rPr>
              <a:pPr/>
              <a:t>10</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a:p>
        </p:txBody>
      </p:sp>
    </p:spTree>
    <p:extLst>
      <p:ext uri="{BB962C8B-B14F-4D97-AF65-F5344CB8AC3E}">
        <p14:creationId xmlns:p14="http://schemas.microsoft.com/office/powerpoint/2010/main" val="4112019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E0C3DC7D-0897-41CD-8B1C-D6671518E7DB}" type="slidenum">
              <a:rPr lang="en-US" smtClean="0">
                <a:latin typeface="Arial" charset="0"/>
              </a:rPr>
              <a:pPr/>
              <a:t>11</a:t>
            </a:fld>
            <a:endParaRPr lang="en-US">
              <a:latin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000"/>
          </a:p>
        </p:txBody>
      </p:sp>
    </p:spTree>
    <p:extLst>
      <p:ext uri="{BB962C8B-B14F-4D97-AF65-F5344CB8AC3E}">
        <p14:creationId xmlns:p14="http://schemas.microsoft.com/office/powerpoint/2010/main" val="2809307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3FBAF556-23E7-4C5B-BEE5-81FB1D877BCD}" type="slidenum">
              <a:rPr lang="en-US" smtClean="0">
                <a:latin typeface="Arial" charset="0"/>
              </a:rPr>
              <a:pPr/>
              <a:t>12</a:t>
            </a:fld>
            <a:endParaRPr lang="en-US">
              <a:latin typeface="Arial" charset="0"/>
            </a:endParaRPr>
          </a:p>
        </p:txBody>
      </p:sp>
    </p:spTree>
    <p:extLst>
      <p:ext uri="{BB962C8B-B14F-4D97-AF65-F5344CB8AC3E}">
        <p14:creationId xmlns:p14="http://schemas.microsoft.com/office/powerpoint/2010/main" val="356687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D76E5-3A70-4C6F-9B0B-9DCC4FB6FB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C71E9EB-3962-4FFA-BA72-6785D9CD3C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B17C9AE-5220-4B01-8821-32606D4ED420}"/>
              </a:ext>
            </a:extLst>
          </p:cNvPr>
          <p:cNvSpPr>
            <a:spLocks noGrp="1"/>
          </p:cNvSpPr>
          <p:nvPr>
            <p:ph type="dt" sz="half" idx="10"/>
          </p:nvPr>
        </p:nvSpPr>
        <p:spPr/>
        <p:txBody>
          <a:bodyPr/>
          <a:lstStyle/>
          <a:p>
            <a:fld id="{8EE7C3D0-20D4-4DB2-AEEF-D3D6B20E81E5}" type="datetime1">
              <a:rPr lang="en-GB" smtClean="0"/>
              <a:t>06/10/2023</a:t>
            </a:fld>
            <a:endParaRPr lang="en-GB" dirty="0"/>
          </a:p>
        </p:txBody>
      </p:sp>
      <p:sp>
        <p:nvSpPr>
          <p:cNvPr id="5" name="Footer Placeholder 4">
            <a:extLst>
              <a:ext uri="{FF2B5EF4-FFF2-40B4-BE49-F238E27FC236}">
                <a16:creationId xmlns:a16="http://schemas.microsoft.com/office/drawing/2014/main" id="{A6EB08EA-E65E-4622-BBFB-BE226C07BE8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B77F743-3B81-4934-8ACD-E248CCC60BF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75084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5B77F-743A-499A-9E5F-93354822A10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EFBBD-2477-4ED4-9A81-78BA17B0B2B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EF6E4-45B4-4908-9699-0F4E8D91760B}"/>
              </a:ext>
            </a:extLst>
          </p:cNvPr>
          <p:cNvSpPr>
            <a:spLocks noGrp="1"/>
          </p:cNvSpPr>
          <p:nvPr>
            <p:ph type="dt" sz="half" idx="10"/>
          </p:nvPr>
        </p:nvSpPr>
        <p:spPr/>
        <p:txBody>
          <a:bodyPr/>
          <a:lstStyle/>
          <a:p>
            <a:fld id="{E8E7C338-C2C5-4FC8-B56A-BB3364800AEB}" type="datetime1">
              <a:rPr lang="en-GB" smtClean="0"/>
              <a:t>06/10/2023</a:t>
            </a:fld>
            <a:endParaRPr lang="en-GB" dirty="0"/>
          </a:p>
        </p:txBody>
      </p:sp>
      <p:sp>
        <p:nvSpPr>
          <p:cNvPr id="5" name="Footer Placeholder 4">
            <a:extLst>
              <a:ext uri="{FF2B5EF4-FFF2-40B4-BE49-F238E27FC236}">
                <a16:creationId xmlns:a16="http://schemas.microsoft.com/office/drawing/2014/main" id="{4DCF9C61-EE1E-4976-A772-B96C0B9CCA03}"/>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D725474D-AB78-476D-9B12-C73BFCCC448C}"/>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2714101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68D223-E91B-4911-A019-2735BA49B9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3A3A5F-A082-4DA9-A935-AD25A223C1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397980-CF02-4797-9C0F-B9A599E8448C}"/>
              </a:ext>
            </a:extLst>
          </p:cNvPr>
          <p:cNvSpPr>
            <a:spLocks noGrp="1"/>
          </p:cNvSpPr>
          <p:nvPr>
            <p:ph type="dt" sz="half" idx="10"/>
          </p:nvPr>
        </p:nvSpPr>
        <p:spPr/>
        <p:txBody>
          <a:bodyPr/>
          <a:lstStyle/>
          <a:p>
            <a:fld id="{19F3FAAD-A4EB-4151-AB33-C60F3D6EEB08}" type="datetime1">
              <a:rPr lang="en-GB" smtClean="0"/>
              <a:t>06/10/2023</a:t>
            </a:fld>
            <a:endParaRPr lang="en-GB" dirty="0"/>
          </a:p>
        </p:txBody>
      </p:sp>
      <p:sp>
        <p:nvSpPr>
          <p:cNvPr id="5" name="Footer Placeholder 4">
            <a:extLst>
              <a:ext uri="{FF2B5EF4-FFF2-40B4-BE49-F238E27FC236}">
                <a16:creationId xmlns:a16="http://schemas.microsoft.com/office/drawing/2014/main" id="{8716E039-0910-43E1-882B-3DD94B602A35}"/>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5D47227E-780D-41D1-97D6-9CA6D0CA5564}"/>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3175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8" name="Content Placeholder 7"/>
          <p:cNvSpPr>
            <a:spLocks noGrp="1"/>
          </p:cNvSpPr>
          <p:nvPr>
            <p:ph sz="quarter" idx="13"/>
          </p:nvPr>
        </p:nvSpPr>
        <p:spPr>
          <a:xfrm>
            <a:off x="812800" y="1600200"/>
            <a:ext cx="10566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F9982BF-CB37-4C42-9A6C-30E352FD14E4}" type="slidenum">
              <a:rPr lang="en-US"/>
              <a:pPr>
                <a:defRPr/>
              </a:pPr>
              <a:t>‹#›</a:t>
            </a:fld>
            <a:endParaRPr lang="en-US"/>
          </a:p>
        </p:txBody>
      </p:sp>
    </p:spTree>
    <p:extLst>
      <p:ext uri="{BB962C8B-B14F-4D97-AF65-F5344CB8AC3E}">
        <p14:creationId xmlns:p14="http://schemas.microsoft.com/office/powerpoint/2010/main" val="266511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9FAC-C687-43D1-8376-65FC8D52FC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6452B6-5CE9-4934-AAF1-3796D233C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1BE32B-B717-44B8-A285-774255281D1B}"/>
              </a:ext>
            </a:extLst>
          </p:cNvPr>
          <p:cNvSpPr>
            <a:spLocks noGrp="1"/>
          </p:cNvSpPr>
          <p:nvPr>
            <p:ph type="dt" sz="half" idx="10"/>
          </p:nvPr>
        </p:nvSpPr>
        <p:spPr/>
        <p:txBody>
          <a:bodyPr/>
          <a:lstStyle/>
          <a:p>
            <a:fld id="{008F250D-BDD8-4C98-B546-07BB258A1BD6}" type="datetime1">
              <a:rPr lang="en-GB" smtClean="0"/>
              <a:t>06/10/2023</a:t>
            </a:fld>
            <a:endParaRPr lang="en-GB" dirty="0"/>
          </a:p>
        </p:txBody>
      </p:sp>
      <p:sp>
        <p:nvSpPr>
          <p:cNvPr id="5" name="Footer Placeholder 4">
            <a:extLst>
              <a:ext uri="{FF2B5EF4-FFF2-40B4-BE49-F238E27FC236}">
                <a16:creationId xmlns:a16="http://schemas.microsoft.com/office/drawing/2014/main" id="{EDEB9B95-3688-45CD-B1BF-3AB7F375FB68}"/>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8283E302-5D34-46C8-887C-DF67ED02B4E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17816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4B94D-F44C-4082-995B-8CD0EE9DBD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AB11613-4D55-438A-9BB5-467D2D77B9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F142A3-9551-4801-B2F1-40B12BC838B9}"/>
              </a:ext>
            </a:extLst>
          </p:cNvPr>
          <p:cNvSpPr>
            <a:spLocks noGrp="1"/>
          </p:cNvSpPr>
          <p:nvPr>
            <p:ph type="dt" sz="half" idx="10"/>
          </p:nvPr>
        </p:nvSpPr>
        <p:spPr/>
        <p:txBody>
          <a:bodyPr/>
          <a:lstStyle/>
          <a:p>
            <a:fld id="{BB24A8F4-8F99-4055-8937-69BDB8A523D2}" type="datetime1">
              <a:rPr lang="en-GB" smtClean="0"/>
              <a:t>06/10/2023</a:t>
            </a:fld>
            <a:endParaRPr lang="en-GB" dirty="0"/>
          </a:p>
        </p:txBody>
      </p:sp>
      <p:sp>
        <p:nvSpPr>
          <p:cNvPr id="5" name="Footer Placeholder 4">
            <a:extLst>
              <a:ext uri="{FF2B5EF4-FFF2-40B4-BE49-F238E27FC236}">
                <a16:creationId xmlns:a16="http://schemas.microsoft.com/office/drawing/2014/main" id="{9EA9DE35-7157-4D32-BDDB-02FCD1DBCC56}"/>
              </a:ext>
            </a:extLst>
          </p:cNvPr>
          <p:cNvSpPr>
            <a:spLocks noGrp="1"/>
          </p:cNvSpPr>
          <p:nvPr>
            <p:ph type="ftr" sz="quarter" idx="11"/>
          </p:nvPr>
        </p:nvSpPr>
        <p:spPr/>
        <p:txBody>
          <a:body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EBB28E60-3685-4BEF-8E99-FE3A669E64BB}"/>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42267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D4F25-DC51-4ADF-8F2B-EAD5EFCFFF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6867404-F469-4A09-A794-356AC71B76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6357162-0595-4A89-8663-6B9E8F890B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00391CC-DB2E-48B2-8FBE-171D9267F006}"/>
              </a:ext>
            </a:extLst>
          </p:cNvPr>
          <p:cNvSpPr>
            <a:spLocks noGrp="1"/>
          </p:cNvSpPr>
          <p:nvPr>
            <p:ph type="dt" sz="half" idx="10"/>
          </p:nvPr>
        </p:nvSpPr>
        <p:spPr/>
        <p:txBody>
          <a:bodyPr/>
          <a:lstStyle/>
          <a:p>
            <a:fld id="{8D9CE881-6CAA-4074-8C2D-7DB4B055FABF}" type="datetime1">
              <a:rPr lang="en-GB" smtClean="0"/>
              <a:t>06/10/2023</a:t>
            </a:fld>
            <a:endParaRPr lang="en-GB" dirty="0"/>
          </a:p>
        </p:txBody>
      </p:sp>
      <p:sp>
        <p:nvSpPr>
          <p:cNvPr id="6" name="Footer Placeholder 5">
            <a:extLst>
              <a:ext uri="{FF2B5EF4-FFF2-40B4-BE49-F238E27FC236}">
                <a16:creationId xmlns:a16="http://schemas.microsoft.com/office/drawing/2014/main" id="{F3270FB7-2DB9-41FA-A285-E8141E4DCE6F}"/>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44A98EA8-D851-4AC5-B5DB-BE01EE0F12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976248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F332-C696-40E6-B2E5-B6BE5FD6F82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FA709C5-CD65-4A6B-8DBE-DCC62B8E8D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41F211-51D7-4397-901C-BCB3EBDFAE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4ABF111-4A71-4E57-85B1-FC1758413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F90FBE-7F65-4DE6-9176-3A37C8CBF9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42293E9-D03E-4D9D-893B-87F4DB19B9AB}"/>
              </a:ext>
            </a:extLst>
          </p:cNvPr>
          <p:cNvSpPr>
            <a:spLocks noGrp="1"/>
          </p:cNvSpPr>
          <p:nvPr>
            <p:ph type="dt" sz="half" idx="10"/>
          </p:nvPr>
        </p:nvSpPr>
        <p:spPr/>
        <p:txBody>
          <a:bodyPr/>
          <a:lstStyle/>
          <a:p>
            <a:fld id="{C54AA708-7C1E-41C3-86FB-055B297EFF61}" type="datetime1">
              <a:rPr lang="en-GB" smtClean="0"/>
              <a:t>06/10/2023</a:t>
            </a:fld>
            <a:endParaRPr lang="en-GB" dirty="0"/>
          </a:p>
        </p:txBody>
      </p:sp>
      <p:sp>
        <p:nvSpPr>
          <p:cNvPr id="8" name="Footer Placeholder 7">
            <a:extLst>
              <a:ext uri="{FF2B5EF4-FFF2-40B4-BE49-F238E27FC236}">
                <a16:creationId xmlns:a16="http://schemas.microsoft.com/office/drawing/2014/main" id="{52A39E4A-EAF2-4DBA-A663-357B5C69A215}"/>
              </a:ext>
            </a:extLst>
          </p:cNvPr>
          <p:cNvSpPr>
            <a:spLocks noGrp="1"/>
          </p:cNvSpPr>
          <p:nvPr>
            <p:ph type="ftr" sz="quarter" idx="11"/>
          </p:nvPr>
        </p:nvSpPr>
        <p:spPr/>
        <p:txBody>
          <a:bodyPr/>
          <a:lstStyle/>
          <a:p>
            <a:r>
              <a:rPr lang="en-US"/>
              <a:t>Title |  Author | Year | SAGE Publishing</a:t>
            </a:r>
            <a:endParaRPr lang="en-GB" dirty="0"/>
          </a:p>
        </p:txBody>
      </p:sp>
      <p:sp>
        <p:nvSpPr>
          <p:cNvPr id="9" name="Slide Number Placeholder 8">
            <a:extLst>
              <a:ext uri="{FF2B5EF4-FFF2-40B4-BE49-F238E27FC236}">
                <a16:creationId xmlns:a16="http://schemas.microsoft.com/office/drawing/2014/main" id="{CCD4A36F-2427-404C-A1AD-3140F1B31B17}"/>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309520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0718A-E711-4A2B-93F1-2C702F79DA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733170-EC33-4151-A9F1-A153BF86D844}"/>
              </a:ext>
            </a:extLst>
          </p:cNvPr>
          <p:cNvSpPr>
            <a:spLocks noGrp="1"/>
          </p:cNvSpPr>
          <p:nvPr>
            <p:ph type="dt" sz="half" idx="10"/>
          </p:nvPr>
        </p:nvSpPr>
        <p:spPr/>
        <p:txBody>
          <a:bodyPr/>
          <a:lstStyle/>
          <a:p>
            <a:fld id="{53F53A34-40B7-4F68-8BB3-524E42686892}" type="datetime1">
              <a:rPr lang="en-GB" smtClean="0"/>
              <a:t>06/10/2023</a:t>
            </a:fld>
            <a:endParaRPr lang="en-GB" dirty="0"/>
          </a:p>
        </p:txBody>
      </p:sp>
      <p:sp>
        <p:nvSpPr>
          <p:cNvPr id="4" name="Footer Placeholder 3">
            <a:extLst>
              <a:ext uri="{FF2B5EF4-FFF2-40B4-BE49-F238E27FC236}">
                <a16:creationId xmlns:a16="http://schemas.microsoft.com/office/drawing/2014/main" id="{CDA43A04-2CBC-438A-97A9-70D9C2B4660C}"/>
              </a:ext>
            </a:extLst>
          </p:cNvPr>
          <p:cNvSpPr>
            <a:spLocks noGrp="1"/>
          </p:cNvSpPr>
          <p:nvPr>
            <p:ph type="ftr" sz="quarter" idx="11"/>
          </p:nvPr>
        </p:nvSpPr>
        <p:spPr/>
        <p:txBody>
          <a:bodyPr/>
          <a:lstStyle/>
          <a:p>
            <a:r>
              <a:rPr lang="en-US"/>
              <a:t>Title |  Author | Year | SAGE Publishing</a:t>
            </a:r>
            <a:endParaRPr lang="en-GB" dirty="0"/>
          </a:p>
        </p:txBody>
      </p:sp>
      <p:sp>
        <p:nvSpPr>
          <p:cNvPr id="5" name="Slide Number Placeholder 4">
            <a:extLst>
              <a:ext uri="{FF2B5EF4-FFF2-40B4-BE49-F238E27FC236}">
                <a16:creationId xmlns:a16="http://schemas.microsoft.com/office/drawing/2014/main" id="{4FFABCA9-3C36-4BC3-A65A-CA98B4573E75}"/>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61729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444827-AE83-480A-9955-5FE51900AA40}"/>
              </a:ext>
            </a:extLst>
          </p:cNvPr>
          <p:cNvSpPr>
            <a:spLocks noGrp="1"/>
          </p:cNvSpPr>
          <p:nvPr>
            <p:ph type="dt" sz="half" idx="10"/>
          </p:nvPr>
        </p:nvSpPr>
        <p:spPr/>
        <p:txBody>
          <a:bodyPr/>
          <a:lstStyle/>
          <a:p>
            <a:fld id="{485B69C0-3DEA-4AE7-A71E-5B7EFF4A004C}" type="datetime1">
              <a:rPr lang="en-GB" smtClean="0"/>
              <a:t>06/10/2023</a:t>
            </a:fld>
            <a:endParaRPr lang="en-GB" dirty="0"/>
          </a:p>
        </p:txBody>
      </p:sp>
      <p:sp>
        <p:nvSpPr>
          <p:cNvPr id="3" name="Footer Placeholder 2">
            <a:extLst>
              <a:ext uri="{FF2B5EF4-FFF2-40B4-BE49-F238E27FC236}">
                <a16:creationId xmlns:a16="http://schemas.microsoft.com/office/drawing/2014/main" id="{2D6BF75A-2C2B-425D-849B-3C37A7AF6EB8}"/>
              </a:ext>
            </a:extLst>
          </p:cNvPr>
          <p:cNvSpPr>
            <a:spLocks noGrp="1"/>
          </p:cNvSpPr>
          <p:nvPr>
            <p:ph type="ftr" sz="quarter" idx="11"/>
          </p:nvPr>
        </p:nvSpPr>
        <p:spPr/>
        <p:txBody>
          <a:bodyPr/>
          <a:lstStyle/>
          <a:p>
            <a:r>
              <a:rPr lang="en-US"/>
              <a:t>Title |  Author | Year | SAGE Publishing</a:t>
            </a:r>
            <a:endParaRPr lang="en-GB" dirty="0"/>
          </a:p>
        </p:txBody>
      </p:sp>
      <p:sp>
        <p:nvSpPr>
          <p:cNvPr id="4" name="Slide Number Placeholder 3">
            <a:extLst>
              <a:ext uri="{FF2B5EF4-FFF2-40B4-BE49-F238E27FC236}">
                <a16:creationId xmlns:a16="http://schemas.microsoft.com/office/drawing/2014/main" id="{CC84F570-FE32-4D70-89AD-9159BB9EE318}"/>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62781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C686B-8071-4C26-8690-34C56671B5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940EB49-51FD-4BF5-8417-6D73B7715C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63C80C4-E90C-4AA2-8128-4C3A8213A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E6C9D3-95C6-4C1E-865C-4211F47BC62B}"/>
              </a:ext>
            </a:extLst>
          </p:cNvPr>
          <p:cNvSpPr>
            <a:spLocks noGrp="1"/>
          </p:cNvSpPr>
          <p:nvPr>
            <p:ph type="dt" sz="half" idx="10"/>
          </p:nvPr>
        </p:nvSpPr>
        <p:spPr/>
        <p:txBody>
          <a:bodyPr/>
          <a:lstStyle/>
          <a:p>
            <a:fld id="{0089D302-0900-4F0F-8FDF-6FE3CBBFCC9C}" type="datetime1">
              <a:rPr lang="en-GB" smtClean="0"/>
              <a:t>06/10/2023</a:t>
            </a:fld>
            <a:endParaRPr lang="en-GB" dirty="0"/>
          </a:p>
        </p:txBody>
      </p:sp>
      <p:sp>
        <p:nvSpPr>
          <p:cNvPr id="6" name="Footer Placeholder 5">
            <a:extLst>
              <a:ext uri="{FF2B5EF4-FFF2-40B4-BE49-F238E27FC236}">
                <a16:creationId xmlns:a16="http://schemas.microsoft.com/office/drawing/2014/main" id="{56685DF9-3CD0-4CD2-B8FC-825158FBC898}"/>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47D6F2C-966A-4C2C-A7D5-497C12A180F2}"/>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187274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DAADA-3AD3-46D3-957E-6FF19D4812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F09F47-018F-4587-A13F-E6E79C722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6C2D7BF7-3F50-438C-B60E-E87D8F3C3C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9C942F-EB46-475B-A547-D6A7BEE31E62}"/>
              </a:ext>
            </a:extLst>
          </p:cNvPr>
          <p:cNvSpPr>
            <a:spLocks noGrp="1"/>
          </p:cNvSpPr>
          <p:nvPr>
            <p:ph type="dt" sz="half" idx="10"/>
          </p:nvPr>
        </p:nvSpPr>
        <p:spPr/>
        <p:txBody>
          <a:bodyPr/>
          <a:lstStyle/>
          <a:p>
            <a:fld id="{63F094EB-FB02-4A51-BD63-44D13C9B56F7}" type="datetime1">
              <a:rPr lang="en-GB" smtClean="0"/>
              <a:t>06/10/2023</a:t>
            </a:fld>
            <a:endParaRPr lang="en-GB" dirty="0"/>
          </a:p>
        </p:txBody>
      </p:sp>
      <p:sp>
        <p:nvSpPr>
          <p:cNvPr id="6" name="Footer Placeholder 5">
            <a:extLst>
              <a:ext uri="{FF2B5EF4-FFF2-40B4-BE49-F238E27FC236}">
                <a16:creationId xmlns:a16="http://schemas.microsoft.com/office/drawing/2014/main" id="{5E961410-FEDB-4DB3-813F-898897B40115}"/>
              </a:ext>
            </a:extLst>
          </p:cNvPr>
          <p:cNvSpPr>
            <a:spLocks noGrp="1"/>
          </p:cNvSpPr>
          <p:nvPr>
            <p:ph type="ftr" sz="quarter" idx="11"/>
          </p:nvPr>
        </p:nvSpPr>
        <p:spPr/>
        <p:txBody>
          <a:bodyPr/>
          <a:lstStyle/>
          <a:p>
            <a:r>
              <a:rPr lang="en-US"/>
              <a:t>Title |  Author | Year | SAGE Publishing</a:t>
            </a:r>
            <a:endParaRPr lang="en-GB" dirty="0"/>
          </a:p>
        </p:txBody>
      </p:sp>
      <p:sp>
        <p:nvSpPr>
          <p:cNvPr id="7" name="Slide Number Placeholder 6">
            <a:extLst>
              <a:ext uri="{FF2B5EF4-FFF2-40B4-BE49-F238E27FC236}">
                <a16:creationId xmlns:a16="http://schemas.microsoft.com/office/drawing/2014/main" id="{2A0E4491-C9B6-4443-937E-6650F145C84E}"/>
              </a:ext>
            </a:extLst>
          </p:cNvPr>
          <p:cNvSpPr>
            <a:spLocks noGrp="1"/>
          </p:cNvSpPr>
          <p:nvPr>
            <p:ph type="sldNum" sz="quarter" idx="12"/>
          </p:nvPr>
        </p:nvSpPr>
        <p:spPr/>
        <p:txBody>
          <a:bodyPr/>
          <a:lstStyle/>
          <a:p>
            <a:fld id="{92C88AE8-CBB5-4822-9795-6A8E2D4AB364}" type="slidenum">
              <a:rPr lang="en-GB" smtClean="0"/>
              <a:t>‹#›</a:t>
            </a:fld>
            <a:endParaRPr lang="en-GB" dirty="0"/>
          </a:p>
        </p:txBody>
      </p:sp>
    </p:spTree>
    <p:extLst>
      <p:ext uri="{BB962C8B-B14F-4D97-AF65-F5344CB8AC3E}">
        <p14:creationId xmlns:p14="http://schemas.microsoft.com/office/powerpoint/2010/main" val="9967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C8397-76DB-4048-84CB-941CABCFF5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184AB-A9FE-4E7F-A5BD-E7912805C7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C95D287-EFDB-431F-8CDD-F9A63A862E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774F3-6692-4C48-A605-44053A2C3449}" type="datetime1">
              <a:rPr lang="en-GB" smtClean="0"/>
              <a:t>06/10/2023</a:t>
            </a:fld>
            <a:endParaRPr lang="en-GB" dirty="0"/>
          </a:p>
        </p:txBody>
      </p:sp>
      <p:sp>
        <p:nvSpPr>
          <p:cNvPr id="5" name="Footer Placeholder 4">
            <a:extLst>
              <a:ext uri="{FF2B5EF4-FFF2-40B4-BE49-F238E27FC236}">
                <a16:creationId xmlns:a16="http://schemas.microsoft.com/office/drawing/2014/main" id="{991A93CE-8B7F-4A35-9703-16225A8736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  Author | Year | SAGE Publishing</a:t>
            </a:r>
            <a:endParaRPr lang="en-GB" dirty="0"/>
          </a:p>
        </p:txBody>
      </p:sp>
      <p:sp>
        <p:nvSpPr>
          <p:cNvPr id="6" name="Slide Number Placeholder 5">
            <a:extLst>
              <a:ext uri="{FF2B5EF4-FFF2-40B4-BE49-F238E27FC236}">
                <a16:creationId xmlns:a16="http://schemas.microsoft.com/office/drawing/2014/main" id="{CD2462F4-EAC8-4C6D-883A-F22E23D301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88AE8-CBB5-4822-9795-6A8E2D4AB364}" type="slidenum">
              <a:rPr lang="en-GB" smtClean="0"/>
              <a:t>‹#›</a:t>
            </a:fld>
            <a:endParaRPr lang="en-GB" dirty="0"/>
          </a:p>
        </p:txBody>
      </p:sp>
    </p:spTree>
    <p:extLst>
      <p:ext uri="{BB962C8B-B14F-4D97-AF65-F5344CB8AC3E}">
        <p14:creationId xmlns:p14="http://schemas.microsoft.com/office/powerpoint/2010/main" val="20058254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1676400" y="116632"/>
            <a:ext cx="8473440" cy="6588968"/>
          </a:xfrm>
        </p:spPr>
        <p:txBody>
          <a:bodyPr>
            <a:noAutofit/>
          </a:bodyPr>
          <a:lstStyle/>
          <a:p>
            <a:pPr>
              <a:defRPr/>
            </a:pPr>
            <a:br>
              <a:rPr lang="en-GB" sz="4000" b="1" dirty="0">
                <a:effectLst>
                  <a:outerShdw blurRad="38100" dist="38100" dir="2700000" algn="tl">
                    <a:srgbClr val="000000">
                      <a:alpha val="43137"/>
                    </a:srgbClr>
                  </a:outerShdw>
                </a:effectLst>
              </a:rPr>
            </a:br>
            <a:r>
              <a:rPr lang="en-GB" sz="4000" b="1" dirty="0">
                <a:effectLst>
                  <a:outerShdw blurRad="38100" dist="38100" dir="2700000" algn="tl">
                    <a:srgbClr val="000000">
                      <a:alpha val="43137"/>
                    </a:srgbClr>
                  </a:outerShdw>
                </a:effectLst>
              </a:rPr>
              <a:t>Research Methods</a:t>
            </a:r>
            <a:br>
              <a:rPr lang="en-GB" sz="4000" dirty="0">
                <a:effectLst>
                  <a:outerShdw blurRad="38100" dist="38100" dir="2700000" algn="tl">
                    <a:srgbClr val="000000">
                      <a:alpha val="43137"/>
                    </a:srgbClr>
                  </a:outerShdw>
                </a:effectLst>
              </a:rPr>
            </a:br>
            <a:r>
              <a:rPr lang="en-GB" sz="4000" b="1" dirty="0">
                <a:solidFill>
                  <a:schemeClr val="accent1"/>
                </a:solidFill>
              </a:rPr>
              <a:t>Prof. Matthew Loveless </a:t>
            </a:r>
            <a:br>
              <a:rPr lang="en-GB" sz="4000" b="1" dirty="0"/>
            </a:br>
            <a:br>
              <a:rPr lang="en-GB" sz="4000" b="1" dirty="0"/>
            </a:br>
            <a:br>
              <a:rPr lang="en-GB" sz="3200" i="1" dirty="0"/>
            </a:br>
            <a:r>
              <a:rPr lang="en-GB" sz="5400" b="1" i="1" dirty="0"/>
              <a:t>Introduction</a:t>
            </a:r>
            <a:r>
              <a:rPr lang="en-GB" sz="5400" dirty="0"/>
              <a:t>:</a:t>
            </a:r>
            <a:br>
              <a:rPr lang="en-GB" sz="5400" dirty="0"/>
            </a:br>
            <a:r>
              <a:rPr lang="en-GB" sz="5400" i="1" dirty="0"/>
              <a:t>The Scientific Method</a:t>
            </a:r>
            <a:br>
              <a:rPr lang="en-GB" sz="3200" i="1" dirty="0"/>
            </a:br>
            <a:br>
              <a:rPr lang="en-GB" sz="3200" dirty="0"/>
            </a:br>
            <a:br>
              <a:rPr lang="en-GB" sz="4000" b="1" dirty="0"/>
            </a:br>
            <a:br>
              <a:rPr lang="en-GB" sz="2800" i="1" dirty="0"/>
            </a:br>
            <a:r>
              <a:rPr lang="en-GB" sz="2800" b="1" dirty="0"/>
              <a:t>University of Bologna</a:t>
            </a:r>
            <a:br>
              <a:rPr lang="en-GB" sz="2800" b="1" dirty="0"/>
            </a:br>
            <a:r>
              <a:rPr lang="en-GB" sz="2800" b="1"/>
              <a:t>Autumn 2023</a:t>
            </a:r>
            <a:endParaRPr lang="en-US" sz="3600" b="1" dirty="0"/>
          </a:p>
        </p:txBody>
      </p:sp>
    </p:spTree>
    <p:extLst>
      <p:ext uri="{BB962C8B-B14F-4D97-AF65-F5344CB8AC3E}">
        <p14:creationId xmlns:p14="http://schemas.microsoft.com/office/powerpoint/2010/main" val="2718044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98848" y="269776"/>
            <a:ext cx="8229600" cy="1143000"/>
          </a:xfrm>
        </p:spPr>
        <p:txBody>
          <a:bodyPr>
            <a:normAutofit/>
          </a:bodyPr>
          <a:lstStyle/>
          <a:p>
            <a:r>
              <a:rPr lang="en-US" sz="4000" dirty="0"/>
              <a:t>Math Skills and </a:t>
            </a:r>
            <a:r>
              <a:rPr lang="en-GB" altLang="en-US" sz="4000" dirty="0"/>
              <a:t>Key Terms</a:t>
            </a:r>
            <a:r>
              <a:rPr lang="en-US" sz="4000" dirty="0"/>
              <a:t> </a:t>
            </a:r>
            <a:endParaRPr lang="en-GB" sz="4000" dirty="0"/>
          </a:p>
        </p:txBody>
      </p:sp>
      <p:sp>
        <p:nvSpPr>
          <p:cNvPr id="16387" name="Rectangle 3"/>
          <p:cNvSpPr>
            <a:spLocks noGrp="1" noChangeArrowheads="1"/>
          </p:cNvSpPr>
          <p:nvPr>
            <p:ph idx="1"/>
          </p:nvPr>
        </p:nvSpPr>
        <p:spPr>
          <a:xfrm>
            <a:off x="1703512" y="1628800"/>
            <a:ext cx="8856984" cy="5040560"/>
          </a:xfrm>
        </p:spPr>
        <p:txBody>
          <a:bodyPr>
            <a:normAutofit/>
          </a:bodyPr>
          <a:lstStyle/>
          <a:p>
            <a:r>
              <a:rPr lang="en-GB" sz="3600" dirty="0"/>
              <a:t>University Student</a:t>
            </a:r>
          </a:p>
          <a:p>
            <a:r>
              <a:rPr lang="en-GB" sz="3600" b="1" dirty="0"/>
              <a:t>Math Skills:</a:t>
            </a:r>
          </a:p>
          <a:p>
            <a:pPr lvl="1"/>
            <a:r>
              <a:rPr lang="en-GB" sz="3600" dirty="0"/>
              <a:t>3 + 2 =</a:t>
            </a:r>
          </a:p>
          <a:p>
            <a:pPr lvl="1"/>
            <a:r>
              <a:rPr lang="en-GB" sz="3600" dirty="0"/>
              <a:t>8 – 5 = </a:t>
            </a:r>
          </a:p>
          <a:p>
            <a:pPr lvl="1"/>
            <a:r>
              <a:rPr lang="en-GB" sz="3600" dirty="0"/>
              <a:t>4 * 5 = </a:t>
            </a:r>
          </a:p>
          <a:p>
            <a:pPr lvl="1"/>
            <a:r>
              <a:rPr lang="en-GB" sz="3600" dirty="0"/>
              <a:t>6&gt;1.7= </a:t>
            </a:r>
          </a:p>
          <a:p>
            <a:endParaRPr lang="en-US" dirty="0"/>
          </a:p>
        </p:txBody>
      </p:sp>
      <p:sp>
        <p:nvSpPr>
          <p:cNvPr id="2" name="Content Placeholder 2">
            <a:extLst>
              <a:ext uri="{FF2B5EF4-FFF2-40B4-BE49-F238E27FC236}">
                <a16:creationId xmlns:a16="http://schemas.microsoft.com/office/drawing/2014/main" id="{1AB2ABDD-7ACB-7097-AF82-A024DA7A2D8F}"/>
              </a:ext>
            </a:extLst>
          </p:cNvPr>
          <p:cNvSpPr txBox="1">
            <a:spLocks/>
          </p:cNvSpPr>
          <p:nvPr/>
        </p:nvSpPr>
        <p:spPr bwMode="auto">
          <a:xfrm>
            <a:off x="3523376" y="2750440"/>
            <a:ext cx="1676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6713" lvl="1" indent="0">
              <a:buNone/>
            </a:pPr>
            <a:r>
              <a:rPr lang="en-GB" sz="3200" b="1" dirty="0">
                <a:solidFill>
                  <a:srgbClr val="C00000"/>
                </a:solidFill>
              </a:rPr>
              <a:t>5</a:t>
            </a:r>
          </a:p>
          <a:p>
            <a:pPr marL="366713" lvl="1" indent="0">
              <a:buNone/>
            </a:pPr>
            <a:r>
              <a:rPr lang="en-GB" sz="3200" b="1" dirty="0">
                <a:solidFill>
                  <a:srgbClr val="C00000"/>
                </a:solidFill>
              </a:rPr>
              <a:t>3</a:t>
            </a:r>
          </a:p>
          <a:p>
            <a:pPr marL="366713" lvl="1" indent="0">
              <a:buNone/>
            </a:pPr>
            <a:r>
              <a:rPr lang="en-GB" sz="3200" b="1" dirty="0">
                <a:solidFill>
                  <a:srgbClr val="C00000"/>
                </a:solidFill>
              </a:rPr>
              <a:t>20</a:t>
            </a:r>
          </a:p>
          <a:p>
            <a:pPr marL="366713" lvl="1" indent="0">
              <a:buNone/>
            </a:pPr>
            <a:r>
              <a:rPr lang="en-GB" sz="3200" b="1" dirty="0">
                <a:solidFill>
                  <a:srgbClr val="C00000"/>
                </a:solidFill>
              </a:rPr>
              <a:t>true</a:t>
            </a:r>
          </a:p>
        </p:txBody>
      </p:sp>
    </p:spTree>
    <p:extLst>
      <p:ext uri="{BB962C8B-B14F-4D97-AF65-F5344CB8AC3E}">
        <p14:creationId xmlns:p14="http://schemas.microsoft.com/office/powerpoint/2010/main" val="329089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000"/>
                                        <p:tgtEl>
                                          <p:spTgt spid="2">
                                            <p:txEl>
                                              <p:pRg st="1" end="1"/>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000"/>
                                        <p:tgtEl>
                                          <p:spTgt spid="2">
                                            <p:txEl>
                                              <p:pRg st="2" end="2"/>
                                            </p:txEl>
                                          </p:spTgt>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1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98848" y="269776"/>
            <a:ext cx="8229600" cy="1143000"/>
          </a:xfrm>
        </p:spPr>
        <p:txBody>
          <a:bodyPr>
            <a:normAutofit/>
          </a:bodyPr>
          <a:lstStyle/>
          <a:p>
            <a:r>
              <a:rPr lang="en-US" sz="4000" dirty="0"/>
              <a:t>Math Skills and </a:t>
            </a:r>
            <a:r>
              <a:rPr lang="en-GB" altLang="en-US" sz="4000" dirty="0"/>
              <a:t>Key Terms</a:t>
            </a:r>
            <a:r>
              <a:rPr lang="en-US" sz="4000" dirty="0"/>
              <a:t> </a:t>
            </a:r>
            <a:endParaRPr lang="en-GB" sz="4000" dirty="0"/>
          </a:p>
        </p:txBody>
      </p:sp>
      <p:sp>
        <p:nvSpPr>
          <p:cNvPr id="16387" name="Rectangle 3"/>
          <p:cNvSpPr>
            <a:spLocks noGrp="1" noChangeArrowheads="1"/>
          </p:cNvSpPr>
          <p:nvPr>
            <p:ph idx="1"/>
          </p:nvPr>
        </p:nvSpPr>
        <p:spPr>
          <a:xfrm>
            <a:off x="710453" y="1412776"/>
            <a:ext cx="10694965" cy="5175448"/>
          </a:xfrm>
        </p:spPr>
        <p:txBody>
          <a:bodyPr>
            <a:normAutofit/>
          </a:bodyPr>
          <a:lstStyle/>
          <a:p>
            <a:pPr>
              <a:buFont typeface="Arial" pitchFamily="34" charset="0"/>
              <a:buChar char="•"/>
              <a:defRPr/>
            </a:pPr>
            <a:r>
              <a:rPr lang="en-GB" sz="3600" b="1" dirty="0"/>
              <a:t>Empirical:</a:t>
            </a:r>
          </a:p>
          <a:p>
            <a:pPr lvl="1">
              <a:buFont typeface="Arial" pitchFamily="34" charset="0"/>
              <a:buChar char="•"/>
              <a:defRPr/>
            </a:pPr>
            <a:r>
              <a:rPr lang="en-GB" sz="2800" dirty="0"/>
              <a:t>Use of </a:t>
            </a:r>
            <a:r>
              <a:rPr lang="en-GB" sz="2800" dirty="0">
                <a:effectLst>
                  <a:outerShdw blurRad="38100" dist="38100" dir="2700000" algn="tl">
                    <a:srgbClr val="000000">
                      <a:alpha val="43137"/>
                    </a:srgbClr>
                  </a:outerShdw>
                </a:effectLst>
              </a:rPr>
              <a:t>data </a:t>
            </a:r>
            <a:r>
              <a:rPr lang="en-GB" sz="2800" dirty="0"/>
              <a:t>to support analysis</a:t>
            </a:r>
          </a:p>
          <a:p>
            <a:pPr>
              <a:buFont typeface="Arial" pitchFamily="34" charset="0"/>
              <a:buChar char="•"/>
              <a:defRPr/>
            </a:pPr>
            <a:r>
              <a:rPr lang="en-GB" sz="3600" b="1" dirty="0"/>
              <a:t>Qualitative (Empirical) Research:</a:t>
            </a:r>
          </a:p>
          <a:p>
            <a:pPr lvl="1">
              <a:buFont typeface="Arial" pitchFamily="34" charset="0"/>
              <a:buChar char="•"/>
              <a:defRPr/>
            </a:pPr>
            <a:r>
              <a:rPr lang="en-GB" sz="2800" dirty="0"/>
              <a:t>Use of </a:t>
            </a:r>
            <a:r>
              <a:rPr lang="en-GB" sz="2800" dirty="0">
                <a:effectLst>
                  <a:outerShdw blurRad="38100" dist="38100" dir="2700000" algn="tl">
                    <a:srgbClr val="000000">
                      <a:alpha val="43137"/>
                    </a:srgbClr>
                  </a:outerShdw>
                </a:effectLst>
              </a:rPr>
              <a:t>data </a:t>
            </a:r>
            <a:r>
              <a:rPr lang="en-GB" sz="2800" dirty="0"/>
              <a:t>so that </a:t>
            </a:r>
            <a:r>
              <a:rPr lang="en-GB" sz="2800" dirty="0">
                <a:solidFill>
                  <a:srgbClr val="002060"/>
                </a:solidFill>
              </a:rPr>
              <a:t>similar things are grouped</a:t>
            </a:r>
            <a:r>
              <a:rPr lang="en-GB" sz="2800" dirty="0">
                <a:solidFill>
                  <a:schemeClr val="accent1">
                    <a:lumMod val="50000"/>
                  </a:schemeClr>
                </a:solidFill>
              </a:rPr>
              <a:t> </a:t>
            </a:r>
            <a:r>
              <a:rPr lang="en-GB" sz="2800" dirty="0"/>
              <a:t>and </a:t>
            </a:r>
            <a:r>
              <a:rPr lang="en-GB" sz="2800" dirty="0">
                <a:solidFill>
                  <a:srgbClr val="FF0000"/>
                </a:solidFill>
              </a:rPr>
              <a:t>dissimilar things are separated</a:t>
            </a:r>
            <a:r>
              <a:rPr lang="en-GB" sz="2800" dirty="0">
                <a:solidFill>
                  <a:schemeClr val="accent2">
                    <a:lumMod val="50000"/>
                  </a:schemeClr>
                </a:solidFill>
              </a:rPr>
              <a:t> </a:t>
            </a:r>
            <a:r>
              <a:rPr lang="en-GB" sz="2800" dirty="0"/>
              <a:t>by qualities or attributes</a:t>
            </a:r>
          </a:p>
          <a:p>
            <a:pPr>
              <a:buFont typeface="Arial" pitchFamily="34" charset="0"/>
              <a:buChar char="•"/>
              <a:defRPr/>
            </a:pPr>
            <a:r>
              <a:rPr lang="en-GB" sz="3600" b="1" dirty="0"/>
              <a:t>Quantitative Research:</a:t>
            </a:r>
          </a:p>
          <a:p>
            <a:pPr lvl="1">
              <a:buFont typeface="Arial" pitchFamily="34" charset="0"/>
              <a:buChar char="•"/>
              <a:defRPr/>
            </a:pPr>
            <a:r>
              <a:rPr lang="en-GB" sz="2800" dirty="0"/>
              <a:t>Use of statistics, formal logic, or other computational solutions</a:t>
            </a:r>
            <a:r>
              <a:rPr lang="en-GB" sz="2800" b="1" dirty="0"/>
              <a:t> </a:t>
            </a:r>
            <a:r>
              <a:rPr lang="en-GB" sz="2800" dirty="0"/>
              <a:t>to analyse </a:t>
            </a:r>
            <a:r>
              <a:rPr lang="en-GB" sz="2800" dirty="0">
                <a:effectLst>
                  <a:outerShdw blurRad="38100" dist="38100" dir="2700000" algn="tl">
                    <a:srgbClr val="000000">
                      <a:alpha val="43137"/>
                    </a:srgbClr>
                  </a:outerShdw>
                </a:effectLst>
              </a:rPr>
              <a:t>data</a:t>
            </a:r>
          </a:p>
          <a:p>
            <a:r>
              <a:rPr lang="en-US" sz="3600" b="1" dirty="0">
                <a:solidFill>
                  <a:srgbClr val="00B0F0"/>
                </a:solidFill>
              </a:rPr>
              <a:t>Quantitative Methods</a:t>
            </a:r>
            <a:r>
              <a:rPr lang="en-US" sz="3600" dirty="0"/>
              <a:t>’ ability to be used </a:t>
            </a:r>
            <a:r>
              <a:rPr lang="en-US" sz="3600" b="1" dirty="0">
                <a:solidFill>
                  <a:srgbClr val="00B0F0"/>
                </a:solidFill>
              </a:rPr>
              <a:t>as a tool of the Scientific Method</a:t>
            </a:r>
          </a:p>
        </p:txBody>
      </p:sp>
      <p:sp>
        <p:nvSpPr>
          <p:cNvPr id="3" name="Content Placeholder 2">
            <a:extLst>
              <a:ext uri="{FF2B5EF4-FFF2-40B4-BE49-F238E27FC236}">
                <a16:creationId xmlns:a16="http://schemas.microsoft.com/office/drawing/2014/main" id="{C0251CC3-21EF-52F1-C435-446C459F8BA4}"/>
              </a:ext>
            </a:extLst>
          </p:cNvPr>
          <p:cNvSpPr txBox="1">
            <a:spLocks/>
          </p:cNvSpPr>
          <p:nvPr/>
        </p:nvSpPr>
        <p:spPr>
          <a:xfrm>
            <a:off x="4871864" y="1786508"/>
            <a:ext cx="5679205" cy="4725144"/>
          </a:xfrm>
          <a:prstGeom prst="rect">
            <a:avLst/>
          </a:prstGeom>
        </p:spPr>
        <p:txBody>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algn="r">
              <a:buFont typeface="Arial" pitchFamily="34" charset="0"/>
              <a:buChar char="•"/>
              <a:defRPr/>
            </a:pPr>
            <a:endParaRPr lang="en-GB" sz="2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406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0942" y="1690688"/>
            <a:ext cx="10822858" cy="4592125"/>
          </a:xfrm>
        </p:spPr>
        <p:txBody>
          <a:bodyPr>
            <a:normAutofit/>
          </a:bodyPr>
          <a:lstStyle/>
          <a:p>
            <a:pPr>
              <a:defRPr/>
            </a:pPr>
            <a:r>
              <a:rPr lang="en-GB" altLang="en-US" sz="3200" b="1" dirty="0"/>
              <a:t>Topic: Course’s Introduction and the Scientific Method</a:t>
            </a:r>
          </a:p>
          <a:p>
            <a:pPr lvl="1">
              <a:defRPr/>
            </a:pPr>
            <a:r>
              <a:rPr lang="en-GB" sz="2800" dirty="0"/>
              <a:t>The Scientific Method.</a:t>
            </a:r>
          </a:p>
          <a:p>
            <a:pPr lvl="1">
              <a:defRPr/>
            </a:pPr>
            <a:r>
              <a:rPr lang="en-GB" sz="2800" dirty="0"/>
              <a:t>The Use of Theory and Hypotheses;. </a:t>
            </a:r>
          </a:p>
          <a:p>
            <a:pPr lvl="1">
              <a:defRPr/>
            </a:pPr>
            <a:r>
              <a:rPr lang="en-GB" sz="2800" dirty="0"/>
              <a:t>Data and Variables: Conceptualization and Operationalization.</a:t>
            </a:r>
          </a:p>
          <a:p>
            <a:pPr lvl="1">
              <a:defRPr/>
            </a:pPr>
            <a:r>
              <a:rPr lang="en-GB" sz="2800" dirty="0"/>
              <a:t>Levels </a:t>
            </a:r>
            <a:r>
              <a:rPr lang="en-GB" sz="2800"/>
              <a:t>of Measurement.</a:t>
            </a:r>
            <a:endParaRPr lang="en-GB" sz="2800" dirty="0"/>
          </a:p>
          <a:p>
            <a:pPr lvl="1">
              <a:defRPr/>
            </a:pPr>
            <a:endParaRPr lang="en-GB" sz="3200" dirty="0"/>
          </a:p>
          <a:p>
            <a:r>
              <a:rPr lang="en-GB" sz="3200" b="1" dirty="0">
                <a:ea typeface="Calibri" panose="020F0502020204030204" pitchFamily="34" charset="0"/>
              </a:rPr>
              <a:t>Readings</a:t>
            </a:r>
            <a:r>
              <a:rPr lang="en-GB" sz="3200" dirty="0">
                <a:ea typeface="Calibri" panose="020F0502020204030204" pitchFamily="34" charset="0"/>
              </a:rPr>
              <a:t>: Chapters 1 - 4 in </a:t>
            </a:r>
            <a:r>
              <a:rPr lang="en-GB" sz="3200" i="1" dirty="0">
                <a:ea typeface="Calibri" panose="020F0502020204030204" pitchFamily="34" charset="0"/>
              </a:rPr>
              <a:t>Political Analysis</a:t>
            </a:r>
            <a:r>
              <a:rPr lang="en-GB" sz="3200" dirty="0">
                <a:ea typeface="Calibri" panose="020F0502020204030204" pitchFamily="34" charset="0"/>
              </a:rPr>
              <a:t>.</a:t>
            </a:r>
            <a:endParaRPr lang="en-US" sz="3200" dirty="0">
              <a:ea typeface="Calibri" panose="020F0502020204030204" pitchFamily="34" charset="0"/>
            </a:endParaRPr>
          </a:p>
        </p:txBody>
      </p:sp>
      <p:sp>
        <p:nvSpPr>
          <p:cNvPr id="17410" name="Title 1"/>
          <p:cNvSpPr>
            <a:spLocks noGrp="1"/>
          </p:cNvSpPr>
          <p:nvPr>
            <p:ph type="title"/>
          </p:nvPr>
        </p:nvSpPr>
        <p:spPr/>
        <p:txBody>
          <a:bodyPr/>
          <a:lstStyle/>
          <a:p>
            <a:pPr marL="342900" indent="-342900"/>
            <a:r>
              <a:rPr lang="en-GB" sz="4000" dirty="0"/>
              <a:t>Week 1</a:t>
            </a:r>
          </a:p>
        </p:txBody>
      </p:sp>
    </p:spTree>
    <p:extLst>
      <p:ext uri="{BB962C8B-B14F-4D97-AF65-F5344CB8AC3E}">
        <p14:creationId xmlns:p14="http://schemas.microsoft.com/office/powerpoint/2010/main" val="852585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30942" y="1690688"/>
            <a:ext cx="10822858" cy="4592125"/>
          </a:xfrm>
        </p:spPr>
        <p:txBody>
          <a:bodyPr>
            <a:normAutofit lnSpcReduction="10000"/>
          </a:bodyPr>
          <a:lstStyle/>
          <a:p>
            <a:pPr>
              <a:buFont typeface="Arial" pitchFamily="34" charset="0"/>
              <a:buChar char="•"/>
              <a:defRPr/>
            </a:pPr>
            <a:r>
              <a:rPr lang="en-GB" altLang="en-US" sz="3200" b="1" dirty="0"/>
              <a:t>It </a:t>
            </a:r>
            <a:r>
              <a:rPr lang="en-US" altLang="en-US" sz="3200" b="1" dirty="0"/>
              <a:t>is a means to understand the world. </a:t>
            </a:r>
            <a:endParaRPr lang="en-GB" altLang="en-US" sz="3200" b="1" dirty="0"/>
          </a:p>
          <a:p>
            <a:pPr lvl="1">
              <a:buFont typeface="Arial" pitchFamily="34" charset="0"/>
              <a:buChar char="•"/>
              <a:defRPr/>
            </a:pPr>
            <a:r>
              <a:rPr lang="en-US" altLang="en-US" sz="3200" dirty="0"/>
              <a:t>At the core is the assumption that the world is ultimately knowable and that we can converge on that knowledge through the application of an agreed upon and rigorous methodology.  </a:t>
            </a:r>
            <a:endParaRPr lang="en-GB" altLang="en-US" sz="3200" dirty="0"/>
          </a:p>
          <a:p>
            <a:pPr marL="45720" indent="0">
              <a:buNone/>
              <a:defRPr/>
            </a:pPr>
            <a:endParaRPr lang="en-US" altLang="en-US" sz="3600" b="1" dirty="0">
              <a:solidFill>
                <a:srgbClr val="002060"/>
              </a:solidFill>
            </a:endParaRPr>
          </a:p>
          <a:p>
            <a:r>
              <a:rPr lang="en-GB" sz="3000" dirty="0">
                <a:ea typeface="Calibri" panose="020F0502020204030204" pitchFamily="34" charset="0"/>
              </a:rPr>
              <a:t>The </a:t>
            </a:r>
            <a:r>
              <a:rPr lang="en-GB" sz="3000" i="1" dirty="0">
                <a:ea typeface="Calibri" panose="020F0502020204030204" pitchFamily="34" charset="0"/>
              </a:rPr>
              <a:t>Scientific Method</a:t>
            </a:r>
            <a:r>
              <a:rPr lang="en-GB" sz="3000" dirty="0">
                <a:ea typeface="Calibri" panose="020F0502020204030204" pitchFamily="34" charset="0"/>
              </a:rPr>
              <a:t> is </a:t>
            </a:r>
            <a:r>
              <a:rPr lang="en-GB" sz="3000" dirty="0">
                <a:ea typeface="Calibri" panose="020F0502020204030204" pitchFamily="34" charset="0"/>
                <a:cs typeface="Times New Roman" panose="02020603050405020304" pitchFamily="18" charset="0"/>
              </a:rPr>
              <a:t>an objective and replicable analysis of data which results in evidence which can be used to assess proposed explanations for a relationship and whether we can export the resultant explanation to other phenomena.</a:t>
            </a:r>
            <a:endParaRPr lang="en-US" sz="3000" dirty="0">
              <a:ea typeface="Calibri" panose="020F0502020204030204" pitchFamily="34" charset="0"/>
            </a:endParaRPr>
          </a:p>
        </p:txBody>
      </p:sp>
      <p:sp>
        <p:nvSpPr>
          <p:cNvPr id="17410" name="Title 1"/>
          <p:cNvSpPr>
            <a:spLocks noGrp="1"/>
          </p:cNvSpPr>
          <p:nvPr>
            <p:ph type="title"/>
          </p:nvPr>
        </p:nvSpPr>
        <p:spPr/>
        <p:txBody>
          <a:bodyPr/>
          <a:lstStyle/>
          <a:p>
            <a:pPr marL="342900" indent="-342900"/>
            <a:r>
              <a:rPr lang="en-GB" sz="4000" dirty="0"/>
              <a:t>What is Science? </a:t>
            </a:r>
          </a:p>
        </p:txBody>
      </p:sp>
    </p:spTree>
    <p:extLst>
      <p:ext uri="{BB962C8B-B14F-4D97-AF65-F5344CB8AC3E}">
        <p14:creationId xmlns:p14="http://schemas.microsoft.com/office/powerpoint/2010/main" val="59125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99768" y="1582994"/>
            <a:ext cx="10754032" cy="4630993"/>
          </a:xfrm>
        </p:spPr>
        <p:txBody>
          <a:bodyPr>
            <a:normAutofit/>
          </a:bodyPr>
          <a:lstStyle/>
          <a:p>
            <a:r>
              <a:rPr lang="en-GB" sz="3200" dirty="0">
                <a:ea typeface="Calibri" panose="020F0502020204030204" pitchFamily="34" charset="0"/>
              </a:rPr>
              <a:t>The Scientific study of politics is crucial</a:t>
            </a:r>
          </a:p>
          <a:p>
            <a:pPr lvl="1"/>
            <a:r>
              <a:rPr lang="en-GB" sz="2800" dirty="0">
                <a:ea typeface="Calibri" panose="020F0502020204030204" pitchFamily="34" charset="0"/>
              </a:rPr>
              <a:t>It offers analytical comparability and consistency as well as the ability to make cumulative progress in our understanding of political phenomena.</a:t>
            </a:r>
          </a:p>
          <a:p>
            <a:pPr lvl="1"/>
            <a:r>
              <a:rPr lang="en-GB" sz="2800" dirty="0">
                <a:ea typeface="Calibri" panose="020F0502020204030204" pitchFamily="34" charset="0"/>
              </a:rPr>
              <a:t>It grows by the repeated overthrow of theories with the help of evidence in an attempt to de-code the (political) world </a:t>
            </a:r>
          </a:p>
          <a:p>
            <a:pPr lvl="1"/>
            <a:endParaRPr lang="en-GB" sz="2800" dirty="0">
              <a:ea typeface="Calibri" panose="020F0502020204030204" pitchFamily="34" charset="0"/>
            </a:endParaRPr>
          </a:p>
          <a:p>
            <a:r>
              <a:rPr lang="en-GB" sz="3200" dirty="0">
                <a:ea typeface="Calibri" panose="020F0502020204030204" pitchFamily="34" charset="0"/>
              </a:rPr>
              <a:t>Politics is worth knowing about</a:t>
            </a:r>
          </a:p>
          <a:p>
            <a:pPr lvl="1"/>
            <a:r>
              <a:rPr lang="en-GB" sz="2800" dirty="0">
                <a:ea typeface="Calibri" panose="020F0502020204030204" pitchFamily="34" charset="0"/>
              </a:rPr>
              <a:t>The Big Game</a:t>
            </a:r>
          </a:p>
          <a:p>
            <a:pPr lvl="1"/>
            <a:r>
              <a:rPr lang="en-GB" sz="2800" dirty="0">
                <a:ea typeface="Calibri" panose="020F0502020204030204" pitchFamily="34" charset="0"/>
              </a:rPr>
              <a:t>The Big Burning Questions </a:t>
            </a:r>
          </a:p>
        </p:txBody>
      </p:sp>
      <p:sp>
        <p:nvSpPr>
          <p:cNvPr id="17410" name="Title 1"/>
          <p:cNvSpPr>
            <a:spLocks noGrp="1"/>
          </p:cNvSpPr>
          <p:nvPr>
            <p:ph type="title"/>
          </p:nvPr>
        </p:nvSpPr>
        <p:spPr/>
        <p:txBody>
          <a:bodyPr/>
          <a:lstStyle/>
          <a:p>
            <a:r>
              <a:rPr lang="en-GB" sz="4000" dirty="0"/>
              <a:t>Why Science?</a:t>
            </a:r>
          </a:p>
        </p:txBody>
      </p:sp>
    </p:spTree>
    <p:extLst>
      <p:ext uri="{BB962C8B-B14F-4D97-AF65-F5344CB8AC3E}">
        <p14:creationId xmlns:p14="http://schemas.microsoft.com/office/powerpoint/2010/main" val="26507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2000"/>
                                        <p:tgtEl>
                                          <p:spTgt spid="16387">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animEffect transition="in" filter="fade">
                                      <p:cBhvr>
                                        <p:cTn id="27" dur="2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37419" y="1818968"/>
            <a:ext cx="10515600" cy="5039032"/>
          </a:xfrm>
        </p:spPr>
        <p:txBody>
          <a:bodyPr>
            <a:normAutofit/>
          </a:bodyPr>
          <a:lstStyle/>
          <a:p>
            <a:pPr>
              <a:buFont typeface="Arial" pitchFamily="34" charset="0"/>
              <a:buChar char="•"/>
              <a:defRPr/>
            </a:pPr>
            <a:r>
              <a:rPr lang="en-GB" altLang="en-US" sz="4000" dirty="0"/>
              <a:t>Or what makes research scientific?</a:t>
            </a:r>
          </a:p>
          <a:p>
            <a:pPr marL="1200150" lvl="1" indent="-742950">
              <a:buFont typeface="+mj-lt"/>
              <a:buAutoNum type="arabicPeriod"/>
              <a:defRPr/>
            </a:pPr>
            <a:r>
              <a:rPr lang="en-GB" altLang="en-US" sz="3600" b="1" dirty="0"/>
              <a:t>A transparent and replicable description of the research design and analysis </a:t>
            </a:r>
          </a:p>
          <a:p>
            <a:pPr marL="1200150" lvl="1" indent="-742950">
              <a:buFont typeface="+mj-lt"/>
              <a:buAutoNum type="arabicPeriod"/>
              <a:defRPr/>
            </a:pPr>
            <a:r>
              <a:rPr lang="en-GB" altLang="en-US" sz="3600" b="1" dirty="0"/>
              <a:t>An attempt to identify and explain the relationship under investigation</a:t>
            </a:r>
          </a:p>
          <a:p>
            <a:pPr marL="1200150" lvl="1" indent="-742950">
              <a:buFont typeface="+mj-lt"/>
              <a:buAutoNum type="arabicPeriod"/>
              <a:defRPr/>
            </a:pPr>
            <a:r>
              <a:rPr lang="en-GB" altLang="en-US" sz="3600" b="1" dirty="0"/>
              <a:t>The ability to make appropriate inferences from the results of the research</a:t>
            </a:r>
          </a:p>
          <a:p>
            <a:pPr>
              <a:buFont typeface="Arial" pitchFamily="34" charset="0"/>
              <a:buChar char="•"/>
              <a:defRPr/>
            </a:pPr>
            <a:endParaRPr lang="en-GB" altLang="en-US" sz="3600" dirty="0"/>
          </a:p>
        </p:txBody>
      </p:sp>
      <p:sp>
        <p:nvSpPr>
          <p:cNvPr id="17410" name="Title 1"/>
          <p:cNvSpPr>
            <a:spLocks noGrp="1"/>
          </p:cNvSpPr>
          <p:nvPr>
            <p:ph type="title"/>
          </p:nvPr>
        </p:nvSpPr>
        <p:spPr/>
        <p:txBody>
          <a:bodyPr/>
          <a:lstStyle/>
          <a:p>
            <a:pPr marL="342900" indent="-342900"/>
            <a:r>
              <a:rPr lang="en-GB" sz="4000" dirty="0"/>
              <a:t>The Scientific Method</a:t>
            </a:r>
          </a:p>
        </p:txBody>
      </p:sp>
    </p:spTree>
    <p:extLst>
      <p:ext uri="{BB962C8B-B14F-4D97-AF65-F5344CB8AC3E}">
        <p14:creationId xmlns:p14="http://schemas.microsoft.com/office/powerpoint/2010/main" val="192324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99768" y="1818968"/>
            <a:ext cx="10515600" cy="4424516"/>
          </a:xfrm>
        </p:spPr>
        <p:txBody>
          <a:bodyPr>
            <a:noAutofit/>
          </a:bodyPr>
          <a:lstStyle/>
          <a:p>
            <a:pPr>
              <a:buFont typeface="Arial" pitchFamily="34" charset="0"/>
              <a:buChar char="•"/>
              <a:defRPr/>
            </a:pPr>
            <a:r>
              <a:rPr lang="en-GB" sz="3200" i="1" dirty="0">
                <a:solidFill>
                  <a:schemeClr val="accent2">
                    <a:lumMod val="75000"/>
                  </a:schemeClr>
                </a:solidFill>
              </a:rPr>
              <a:t>The scientific method requires a transparent and replicable description of the research design and analysis.</a:t>
            </a:r>
          </a:p>
          <a:p>
            <a:pPr lvl="1">
              <a:buFont typeface="Arial" pitchFamily="34" charset="0"/>
              <a:buChar char="•"/>
              <a:defRPr/>
            </a:pPr>
            <a:r>
              <a:rPr lang="en-GB" sz="3200" dirty="0"/>
              <a:t>The Scientific Method is not a tool.</a:t>
            </a:r>
          </a:p>
          <a:p>
            <a:pPr lvl="1">
              <a:buFont typeface="Arial" pitchFamily="34" charset="0"/>
              <a:buChar char="•"/>
              <a:defRPr/>
            </a:pPr>
            <a:endParaRPr lang="en-GB" sz="3200" dirty="0"/>
          </a:p>
          <a:p>
            <a:r>
              <a:rPr lang="en-GB" sz="3200" dirty="0"/>
              <a:t>A scientific study provides an accurate, comprehensive, and objective description the analysis so that others can replicate the work. 	</a:t>
            </a:r>
          </a:p>
          <a:p>
            <a:pPr lvl="1"/>
            <a:r>
              <a:rPr lang="en-GB" sz="2800" dirty="0"/>
              <a:t>One reason is that t</a:t>
            </a:r>
            <a:r>
              <a:rPr lang="en-US" altLang="en-US" sz="2800" dirty="0"/>
              <a:t>he choice of tools can be very subjective and therefore lead to different conclusions.  </a:t>
            </a:r>
          </a:p>
        </p:txBody>
      </p:sp>
      <p:sp>
        <p:nvSpPr>
          <p:cNvPr id="17410" name="Title 1"/>
          <p:cNvSpPr>
            <a:spLocks noGrp="1"/>
          </p:cNvSpPr>
          <p:nvPr>
            <p:ph type="title"/>
          </p:nvPr>
        </p:nvSpPr>
        <p:spPr/>
        <p:txBody>
          <a:bodyPr/>
          <a:lstStyle/>
          <a:p>
            <a:r>
              <a:rPr lang="en-GB" sz="4000" dirty="0"/>
              <a:t>Principle Number 1</a:t>
            </a:r>
          </a:p>
        </p:txBody>
      </p:sp>
    </p:spTree>
    <p:extLst>
      <p:ext uri="{BB962C8B-B14F-4D97-AF65-F5344CB8AC3E}">
        <p14:creationId xmlns:p14="http://schemas.microsoft.com/office/powerpoint/2010/main" val="1895807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20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19432" y="1789471"/>
            <a:ext cx="11041626" cy="4522840"/>
          </a:xfrm>
        </p:spPr>
        <p:txBody>
          <a:bodyPr>
            <a:noAutofit/>
          </a:bodyPr>
          <a:lstStyle/>
          <a:p>
            <a:pPr>
              <a:buFont typeface="Arial" pitchFamily="34" charset="0"/>
              <a:buChar char="•"/>
              <a:defRPr/>
            </a:pPr>
            <a:r>
              <a:rPr lang="en-US" sz="3200" b="1" dirty="0">
                <a:solidFill>
                  <a:srgbClr val="C00000"/>
                </a:solidFill>
              </a:rPr>
              <a:t>Objectivity </a:t>
            </a:r>
            <a:r>
              <a:rPr lang="en-US" sz="3200" dirty="0"/>
              <a:t>an attempt to eliminate or minimize the influence of our own prejudices, biases, </a:t>
            </a:r>
            <a:r>
              <a:rPr lang="en-US" sz="3200" dirty="0" err="1"/>
              <a:t>etc</a:t>
            </a:r>
            <a:r>
              <a:rPr lang="en-US" sz="3200" dirty="0"/>
              <a:t>… </a:t>
            </a:r>
          </a:p>
          <a:p>
            <a:pPr>
              <a:buFont typeface="Arial" pitchFamily="34" charset="0"/>
              <a:buChar char="•"/>
              <a:defRPr/>
            </a:pPr>
            <a:r>
              <a:rPr lang="en-US" sz="3200" dirty="0"/>
              <a:t>A uniform, </a:t>
            </a:r>
            <a:r>
              <a:rPr lang="en-US" sz="3200" b="1" u="sng" dirty="0">
                <a:solidFill>
                  <a:srgbClr val="00B050"/>
                </a:solidFill>
              </a:rPr>
              <a:t>non-normative</a:t>
            </a:r>
            <a:r>
              <a:rPr lang="en-US" sz="3200" dirty="0">
                <a:solidFill>
                  <a:srgbClr val="FFC000"/>
                </a:solidFill>
              </a:rPr>
              <a:t> </a:t>
            </a:r>
            <a:r>
              <a:rPr lang="en-US" sz="3200" dirty="0"/>
              <a:t>method of inquiry as a means to impose </a:t>
            </a:r>
            <a:r>
              <a:rPr lang="en-US" sz="3200" b="1" u="sng" dirty="0">
                <a:solidFill>
                  <a:srgbClr val="C00000"/>
                </a:solidFill>
              </a:rPr>
              <a:t>objectivity</a:t>
            </a:r>
            <a:r>
              <a:rPr lang="en-US" sz="3200" dirty="0"/>
              <a:t>.</a:t>
            </a:r>
            <a:endParaRPr lang="en-GB" sz="3200" dirty="0"/>
          </a:p>
          <a:p>
            <a:pPr lvl="1">
              <a:buFont typeface="Arial" pitchFamily="34" charset="0"/>
              <a:buChar char="•"/>
              <a:defRPr/>
            </a:pPr>
            <a:r>
              <a:rPr lang="en-US" sz="3200" dirty="0"/>
              <a:t>Normative—evaluative, value-laden, etc.  How things </a:t>
            </a:r>
            <a:r>
              <a:rPr lang="en-US" sz="3200" i="1" dirty="0"/>
              <a:t>should</a:t>
            </a:r>
            <a:r>
              <a:rPr lang="en-US" sz="3200" dirty="0"/>
              <a:t> be?</a:t>
            </a:r>
            <a:endParaRPr lang="en-GB" sz="3200" dirty="0"/>
          </a:p>
          <a:p>
            <a:pPr lvl="1">
              <a:buFont typeface="Arial" pitchFamily="34" charset="0"/>
              <a:buChar char="•"/>
              <a:defRPr/>
            </a:pPr>
            <a:r>
              <a:rPr lang="en-US" sz="3200" b="1" dirty="0">
                <a:solidFill>
                  <a:srgbClr val="00B050"/>
                </a:solidFill>
              </a:rPr>
              <a:t>Non-normative</a:t>
            </a:r>
            <a:r>
              <a:rPr lang="en-US" sz="3200" dirty="0"/>
              <a:t>—Factual and objective.  How things </a:t>
            </a:r>
            <a:r>
              <a:rPr lang="en-US" sz="3200" i="1" dirty="0"/>
              <a:t>are</a:t>
            </a:r>
            <a:r>
              <a:rPr lang="en-US" sz="3200" dirty="0"/>
              <a:t>?</a:t>
            </a:r>
            <a:r>
              <a:rPr lang="en-US" sz="3200" b="1" dirty="0"/>
              <a:t> </a:t>
            </a:r>
          </a:p>
          <a:p>
            <a:pPr lvl="2">
              <a:buFont typeface="Arial" pitchFamily="34" charset="0"/>
              <a:buChar char="•"/>
              <a:defRPr/>
            </a:pPr>
            <a:r>
              <a:rPr lang="en-US" sz="3200" b="1" dirty="0"/>
              <a:t>A.K.A.: positive approach</a:t>
            </a:r>
            <a:endParaRPr lang="en-GB" sz="3200" dirty="0"/>
          </a:p>
          <a:p>
            <a:pPr lvl="1">
              <a:buFont typeface="Arial" pitchFamily="34" charset="0"/>
              <a:buChar char="•"/>
              <a:defRPr/>
            </a:pPr>
            <a:r>
              <a:rPr lang="en-US" sz="3200" i="1" dirty="0"/>
              <a:t>e.g.: the study of political participation</a:t>
            </a:r>
            <a:endParaRPr lang="en-GB" sz="3200" dirty="0"/>
          </a:p>
        </p:txBody>
      </p:sp>
      <p:sp>
        <p:nvSpPr>
          <p:cNvPr id="17410" name="Title 1"/>
          <p:cNvSpPr>
            <a:spLocks noGrp="1"/>
          </p:cNvSpPr>
          <p:nvPr>
            <p:ph type="title"/>
          </p:nvPr>
        </p:nvSpPr>
        <p:spPr/>
        <p:txBody>
          <a:bodyPr/>
          <a:lstStyle/>
          <a:p>
            <a:r>
              <a:rPr lang="en-GB" sz="4000" dirty="0"/>
              <a:t>Principle Number 1</a:t>
            </a:r>
          </a:p>
        </p:txBody>
      </p:sp>
    </p:spTree>
    <p:extLst>
      <p:ext uri="{BB962C8B-B14F-4D97-AF65-F5344CB8AC3E}">
        <p14:creationId xmlns:p14="http://schemas.microsoft.com/office/powerpoint/2010/main" val="139993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91613" y="1769806"/>
            <a:ext cx="10862187" cy="4365523"/>
          </a:xfrm>
        </p:spPr>
        <p:txBody>
          <a:bodyPr>
            <a:noAutofit/>
          </a:bodyPr>
          <a:lstStyle/>
          <a:p>
            <a:r>
              <a:rPr lang="en-US" sz="3600" dirty="0">
                <a:ea typeface="Calibri" panose="020F0502020204030204" pitchFamily="34" charset="0"/>
              </a:rPr>
              <a:t>The Challenge of Objectivity</a:t>
            </a:r>
          </a:p>
          <a:p>
            <a:pPr lvl="1"/>
            <a:r>
              <a:rPr lang="en-GB" sz="2800" dirty="0">
                <a:ea typeface="Calibri" panose="020F0502020204030204" pitchFamily="34" charset="0"/>
              </a:rPr>
              <a:t>Politics is inherently value-laden. Politics is loaded. </a:t>
            </a:r>
          </a:p>
          <a:p>
            <a:pPr lvl="1"/>
            <a:r>
              <a:rPr lang="en-GB" sz="2800" dirty="0">
                <a:ea typeface="Calibri" panose="020F0502020204030204" pitchFamily="34" charset="0"/>
              </a:rPr>
              <a:t>Political phenomena often represent an event and its significance. </a:t>
            </a:r>
          </a:p>
          <a:p>
            <a:pPr lvl="1"/>
            <a:r>
              <a:rPr lang="en-GB" sz="2800" dirty="0">
                <a:ea typeface="Calibri" panose="020F0502020204030204" pitchFamily="34" charset="0"/>
              </a:rPr>
              <a:t>How neutrally can we investigate inequality, war, poverty, bias, class, corruption, ethnic conflict, gender disparity? </a:t>
            </a:r>
          </a:p>
          <a:p>
            <a:pPr lvl="2"/>
            <a:r>
              <a:rPr lang="en-GB" sz="2800" dirty="0">
                <a:ea typeface="Calibri" panose="020F0502020204030204" pitchFamily="34" charset="0"/>
              </a:rPr>
              <a:t>The intensity, apathy, passion, enthusiasm, disdain, unexpectedness, division, joy, and madness of politics. </a:t>
            </a:r>
          </a:p>
          <a:p>
            <a:pPr lvl="1"/>
            <a:r>
              <a:rPr lang="en-GB" sz="2800" dirty="0">
                <a:ea typeface="Calibri" panose="020F0502020204030204" pitchFamily="34" charset="0"/>
              </a:rPr>
              <a:t>And there are fiercely competing visions of what constitutes a ‘better’ or ‘worse’ way of doing things.</a:t>
            </a:r>
            <a:endParaRPr lang="en-US" sz="2800" dirty="0">
              <a:ea typeface="Calibri" panose="020F0502020204030204" pitchFamily="34" charset="0"/>
            </a:endParaRPr>
          </a:p>
        </p:txBody>
      </p:sp>
      <p:sp>
        <p:nvSpPr>
          <p:cNvPr id="17410" name="Title 1"/>
          <p:cNvSpPr>
            <a:spLocks noGrp="1"/>
          </p:cNvSpPr>
          <p:nvPr>
            <p:ph type="title"/>
          </p:nvPr>
        </p:nvSpPr>
        <p:spPr/>
        <p:txBody>
          <a:bodyPr/>
          <a:lstStyle/>
          <a:p>
            <a:r>
              <a:rPr lang="en-GB" sz="4000" dirty="0"/>
              <a:t>Principle Number 1</a:t>
            </a:r>
          </a:p>
        </p:txBody>
      </p:sp>
    </p:spTree>
    <p:extLst>
      <p:ext uri="{BB962C8B-B14F-4D97-AF65-F5344CB8AC3E}">
        <p14:creationId xmlns:p14="http://schemas.microsoft.com/office/powerpoint/2010/main" val="149248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20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20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838200" y="1809135"/>
            <a:ext cx="10515600" cy="4345860"/>
          </a:xfrm>
        </p:spPr>
        <p:txBody>
          <a:bodyPr>
            <a:noAutofit/>
          </a:bodyPr>
          <a:lstStyle/>
          <a:p>
            <a:r>
              <a:rPr lang="en-GB" sz="3200" dirty="0"/>
              <a:t>Because choices must be made, scientific study must be a public procedure. </a:t>
            </a:r>
          </a:p>
          <a:p>
            <a:r>
              <a:rPr lang="en-GB" sz="3200" dirty="0"/>
              <a:t>e.g.: ‘peer-review’ </a:t>
            </a:r>
          </a:p>
          <a:p>
            <a:pPr lvl="1"/>
            <a:r>
              <a:rPr lang="en-GB" sz="3200" i="1" dirty="0"/>
              <a:t>The results of research are nearly secondary to how you arrived at them. </a:t>
            </a:r>
          </a:p>
          <a:p>
            <a:pPr lvl="1"/>
            <a:endParaRPr lang="en-GB" sz="3200" dirty="0"/>
          </a:p>
          <a:p>
            <a:r>
              <a:rPr lang="en-US" sz="3200" dirty="0">
                <a:solidFill>
                  <a:schemeClr val="accent1"/>
                </a:solidFill>
              </a:rPr>
              <a:t>Thus, the Scientific Method doesn’t describe what we study, it describes </a:t>
            </a:r>
            <a:r>
              <a:rPr lang="en-US" sz="3200" i="1" dirty="0">
                <a:solidFill>
                  <a:schemeClr val="accent1"/>
                </a:solidFill>
              </a:rPr>
              <a:t>how</a:t>
            </a:r>
            <a:r>
              <a:rPr lang="en-US" sz="3200" dirty="0">
                <a:solidFill>
                  <a:schemeClr val="accent1"/>
                </a:solidFill>
              </a:rPr>
              <a:t> we study it.</a:t>
            </a:r>
            <a:endParaRPr lang="en-GB" sz="3200" dirty="0">
              <a:solidFill>
                <a:schemeClr val="accent1"/>
              </a:solidFill>
            </a:endParaRPr>
          </a:p>
          <a:p>
            <a:endParaRPr lang="en-GB" sz="3000" dirty="0"/>
          </a:p>
        </p:txBody>
      </p:sp>
      <p:sp>
        <p:nvSpPr>
          <p:cNvPr id="17410" name="Title 1"/>
          <p:cNvSpPr>
            <a:spLocks noGrp="1"/>
          </p:cNvSpPr>
          <p:nvPr>
            <p:ph type="title"/>
          </p:nvPr>
        </p:nvSpPr>
        <p:spPr/>
        <p:txBody>
          <a:bodyPr/>
          <a:lstStyle/>
          <a:p>
            <a:r>
              <a:rPr lang="en-GB" sz="4000" dirty="0"/>
              <a:t>Principle Number 1</a:t>
            </a:r>
          </a:p>
        </p:txBody>
      </p:sp>
    </p:spTree>
    <p:extLst>
      <p:ext uri="{BB962C8B-B14F-4D97-AF65-F5344CB8AC3E}">
        <p14:creationId xmlns:p14="http://schemas.microsoft.com/office/powerpoint/2010/main" val="125005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F7BEDA3-9F0A-D29B-DDF6-8BC6DA57DDFA}"/>
              </a:ext>
            </a:extLst>
          </p:cNvPr>
          <p:cNvSpPr>
            <a:spLocks noGrp="1"/>
          </p:cNvSpPr>
          <p:nvPr>
            <p:ph idx="1"/>
          </p:nvPr>
        </p:nvSpPr>
        <p:spPr/>
        <p:txBody>
          <a:bodyPr>
            <a:normAutofit/>
          </a:bodyPr>
          <a:lstStyle/>
          <a:p>
            <a:r>
              <a:rPr lang="en-US" sz="3600" dirty="0"/>
              <a:t>An Introduction</a:t>
            </a:r>
          </a:p>
          <a:p>
            <a:r>
              <a:rPr lang="en-US" sz="3600" dirty="0"/>
              <a:t>Aims of the Course</a:t>
            </a:r>
          </a:p>
          <a:p>
            <a:r>
              <a:rPr lang="en-US" sz="3600" dirty="0"/>
              <a:t>Scientific Method</a:t>
            </a:r>
          </a:p>
          <a:p>
            <a:r>
              <a:rPr lang="en-US" sz="3600" dirty="0"/>
              <a:t>Questions?</a:t>
            </a:r>
          </a:p>
          <a:p>
            <a:endParaRPr lang="en-US" sz="3600" dirty="0"/>
          </a:p>
          <a:p>
            <a:endParaRPr lang="en-US" sz="3600" dirty="0"/>
          </a:p>
        </p:txBody>
      </p:sp>
      <p:sp>
        <p:nvSpPr>
          <p:cNvPr id="3" name="Title 2">
            <a:extLst>
              <a:ext uri="{FF2B5EF4-FFF2-40B4-BE49-F238E27FC236}">
                <a16:creationId xmlns:a16="http://schemas.microsoft.com/office/drawing/2014/main" id="{D0E0E0B5-A2ED-792F-5AA8-20463B8227BC}"/>
              </a:ext>
            </a:extLst>
          </p:cNvPr>
          <p:cNvSpPr>
            <a:spLocks noGrp="1"/>
          </p:cNvSpPr>
          <p:nvPr>
            <p:ph type="title"/>
          </p:nvPr>
        </p:nvSpPr>
        <p:spPr/>
        <p:txBody>
          <a:bodyPr/>
          <a:lstStyle/>
          <a:p>
            <a:r>
              <a:rPr lang="en-US" sz="4000" dirty="0"/>
              <a:t>Outline</a:t>
            </a:r>
          </a:p>
        </p:txBody>
      </p:sp>
    </p:spTree>
    <p:extLst>
      <p:ext uri="{BB962C8B-B14F-4D97-AF65-F5344CB8AC3E}">
        <p14:creationId xmlns:p14="http://schemas.microsoft.com/office/powerpoint/2010/main" val="636542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FD8B813-548C-393A-6497-3D1FB1946B42}"/>
              </a:ext>
            </a:extLst>
          </p:cNvPr>
          <p:cNvSpPr>
            <a:spLocks noGrp="1"/>
          </p:cNvSpPr>
          <p:nvPr>
            <p:ph type="title"/>
          </p:nvPr>
        </p:nvSpPr>
        <p:spPr>
          <a:xfrm>
            <a:off x="825910" y="1967266"/>
            <a:ext cx="2831690" cy="2547257"/>
          </a:xfrm>
          <a:noFill/>
        </p:spPr>
        <p:txBody>
          <a:bodyPr vert="horz" lIns="91440" tIns="45720" rIns="91440" bIns="45720" rtlCol="0" anchor="ctr">
            <a:normAutofit/>
          </a:bodyPr>
          <a:lstStyle/>
          <a:p>
            <a:pPr algn="ctr"/>
            <a:r>
              <a:rPr lang="en-US" sz="3300" kern="1200" dirty="0">
                <a:solidFill>
                  <a:srgbClr val="FFFFFF"/>
                </a:solidFill>
                <a:latin typeface="+mj-lt"/>
                <a:ea typeface="+mj-ea"/>
                <a:cs typeface="+mj-cs"/>
              </a:rPr>
              <a:t>Transparency?</a:t>
            </a:r>
          </a:p>
        </p:txBody>
      </p:sp>
      <p:pic>
        <p:nvPicPr>
          <p:cNvPr id="5" name="Content Placeholder 4" descr="Text, application&#10;&#10;Description automatically generated">
            <a:extLst>
              <a:ext uri="{FF2B5EF4-FFF2-40B4-BE49-F238E27FC236}">
                <a16:creationId xmlns:a16="http://schemas.microsoft.com/office/drawing/2014/main" id="{410E9591-1251-8D99-04A5-A22B7123DB6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3895"/>
          <a:stretch/>
        </p:blipFill>
        <p:spPr>
          <a:xfrm>
            <a:off x="4798034" y="643466"/>
            <a:ext cx="6739263" cy="5568739"/>
          </a:xfrm>
          <a:prstGeom prst="rect">
            <a:avLst/>
          </a:prstGeom>
        </p:spPr>
      </p:pic>
    </p:spTree>
    <p:extLst>
      <p:ext uri="{BB962C8B-B14F-4D97-AF65-F5344CB8AC3E}">
        <p14:creationId xmlns:p14="http://schemas.microsoft.com/office/powerpoint/2010/main" val="36315955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35496" y="1570384"/>
            <a:ext cx="10783956" cy="4922492"/>
          </a:xfrm>
        </p:spPr>
        <p:txBody>
          <a:bodyPr>
            <a:noAutofit/>
          </a:bodyPr>
          <a:lstStyle/>
          <a:p>
            <a:r>
              <a:rPr lang="en-GB" sz="3600" i="1" dirty="0">
                <a:solidFill>
                  <a:schemeClr val="accent2">
                    <a:lumMod val="75000"/>
                  </a:schemeClr>
                </a:solidFill>
              </a:rPr>
              <a:t>The Scientific Method attempts to identify, isolate, and explain the relationship under investigation. </a:t>
            </a:r>
          </a:p>
          <a:p>
            <a:r>
              <a:rPr lang="en-GB" sz="3600" dirty="0"/>
              <a:t>Move from description to explanation</a:t>
            </a:r>
          </a:p>
          <a:p>
            <a:pPr lvl="1"/>
            <a:r>
              <a:rPr lang="en-GB" sz="3600" b="1" dirty="0"/>
              <a:t>ONE: </a:t>
            </a:r>
            <a:r>
              <a:rPr lang="en-GB" sz="3600" dirty="0"/>
              <a:t>The first means to identify and explain a relationship is the use of theory</a:t>
            </a:r>
          </a:p>
          <a:p>
            <a:pPr>
              <a:buFont typeface="Arial" pitchFamily="34" charset="0"/>
              <a:buChar char="•"/>
              <a:defRPr/>
            </a:pPr>
            <a:r>
              <a:rPr lang="en-US" sz="3600" dirty="0"/>
              <a:t>We seeks to identify a </a:t>
            </a:r>
            <a:r>
              <a:rPr lang="en-US" sz="3600" i="1" dirty="0"/>
              <a:t>class of events </a:t>
            </a:r>
            <a:r>
              <a:rPr lang="en-US" sz="3600" dirty="0"/>
              <a:t>that have applicability</a:t>
            </a:r>
            <a:r>
              <a:rPr lang="en-US" sz="3600" b="1" dirty="0"/>
              <a:t> beyond </a:t>
            </a:r>
            <a:r>
              <a:rPr lang="en-US" sz="3600" dirty="0"/>
              <a:t>the cases under investigation</a:t>
            </a:r>
          </a:p>
          <a:p>
            <a:pPr lvl="1">
              <a:buFont typeface="Arial" pitchFamily="34" charset="0"/>
              <a:buChar char="•"/>
              <a:defRPr/>
            </a:pPr>
            <a:r>
              <a:rPr lang="en-US" sz="3600" b="1" dirty="0">
                <a:solidFill>
                  <a:srgbClr val="00B050"/>
                </a:solidFill>
              </a:rPr>
              <a:t>DESCRIPTION </a:t>
            </a:r>
            <a:r>
              <a:rPr lang="en-US" sz="3600" b="1" dirty="0">
                <a:sym typeface="Wingdings" pitchFamily="2" charset="2"/>
              </a:rPr>
              <a:t></a:t>
            </a:r>
            <a:r>
              <a:rPr lang="en-US" sz="3600" b="1" dirty="0"/>
              <a:t> </a:t>
            </a:r>
            <a:r>
              <a:rPr lang="en-US" sz="3600" b="1" dirty="0">
                <a:solidFill>
                  <a:srgbClr val="0070C0"/>
                </a:solidFill>
              </a:rPr>
              <a:t>EXPLANATION</a:t>
            </a:r>
            <a:r>
              <a:rPr lang="en-US" sz="3600" b="1" dirty="0">
                <a:solidFill>
                  <a:srgbClr val="FFC000"/>
                </a:solidFill>
              </a:rPr>
              <a:t> </a:t>
            </a:r>
            <a:r>
              <a:rPr lang="en-US" sz="3600" b="1" dirty="0">
                <a:sym typeface="Wingdings" pitchFamily="2" charset="2"/>
              </a:rPr>
              <a:t></a:t>
            </a:r>
            <a:r>
              <a:rPr lang="en-US" sz="3600" b="1" dirty="0"/>
              <a:t> </a:t>
            </a:r>
            <a:r>
              <a:rPr lang="en-US" sz="3600" b="1" dirty="0">
                <a:solidFill>
                  <a:srgbClr val="C00000"/>
                </a:solidFill>
              </a:rPr>
              <a:t>PREDICTION</a:t>
            </a:r>
            <a:endParaRPr lang="en-GB" sz="3600" dirty="0"/>
          </a:p>
        </p:txBody>
      </p:sp>
      <p:sp>
        <p:nvSpPr>
          <p:cNvPr id="17410" name="Title 1"/>
          <p:cNvSpPr>
            <a:spLocks noGrp="1"/>
          </p:cNvSpPr>
          <p:nvPr>
            <p:ph type="title"/>
          </p:nvPr>
        </p:nvSpPr>
        <p:spPr/>
        <p:txBody>
          <a:bodyPr/>
          <a:lstStyle/>
          <a:p>
            <a:r>
              <a:rPr lang="en-GB" sz="4000" dirty="0"/>
              <a:t>Principle Number 2</a:t>
            </a:r>
          </a:p>
        </p:txBody>
      </p:sp>
    </p:spTree>
    <p:extLst>
      <p:ext uri="{BB962C8B-B14F-4D97-AF65-F5344CB8AC3E}">
        <p14:creationId xmlns:p14="http://schemas.microsoft.com/office/powerpoint/2010/main" val="11919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15617" y="1540565"/>
            <a:ext cx="10982740" cy="4860235"/>
          </a:xfrm>
        </p:spPr>
        <p:txBody>
          <a:bodyPr>
            <a:noAutofit/>
          </a:bodyPr>
          <a:lstStyle/>
          <a:p>
            <a:pPr>
              <a:buFont typeface="Arial" pitchFamily="34" charset="0"/>
              <a:buChar char="•"/>
              <a:defRPr/>
            </a:pPr>
            <a:r>
              <a:rPr lang="en-US" b="1" dirty="0">
                <a:solidFill>
                  <a:srgbClr val="00B050"/>
                </a:solidFill>
              </a:rPr>
              <a:t>DESCRIPTION </a:t>
            </a:r>
            <a:r>
              <a:rPr lang="en-US" b="1" dirty="0">
                <a:sym typeface="Wingdings" pitchFamily="2" charset="2"/>
              </a:rPr>
              <a:t></a:t>
            </a:r>
            <a:r>
              <a:rPr lang="en-US" b="1" dirty="0"/>
              <a:t> </a:t>
            </a:r>
            <a:r>
              <a:rPr lang="en-US" b="1" dirty="0">
                <a:solidFill>
                  <a:srgbClr val="0070C0"/>
                </a:solidFill>
              </a:rPr>
              <a:t>EXPLANATION</a:t>
            </a:r>
            <a:r>
              <a:rPr lang="en-US" b="1" dirty="0">
                <a:solidFill>
                  <a:srgbClr val="FFC000"/>
                </a:solidFill>
              </a:rPr>
              <a:t> </a:t>
            </a:r>
            <a:r>
              <a:rPr lang="en-US" b="1" dirty="0">
                <a:sym typeface="Wingdings" pitchFamily="2" charset="2"/>
              </a:rPr>
              <a:t></a:t>
            </a:r>
            <a:r>
              <a:rPr lang="en-US" b="1" dirty="0"/>
              <a:t> </a:t>
            </a:r>
            <a:r>
              <a:rPr lang="en-US" b="1" dirty="0">
                <a:solidFill>
                  <a:srgbClr val="C00000"/>
                </a:solidFill>
              </a:rPr>
              <a:t>PREDICTION </a:t>
            </a:r>
          </a:p>
          <a:p>
            <a:pPr>
              <a:lnSpc>
                <a:spcPct val="80000"/>
              </a:lnSpc>
              <a:buFont typeface="Arial" pitchFamily="34" charset="0"/>
              <a:buChar char="•"/>
              <a:defRPr/>
            </a:pPr>
            <a:r>
              <a:rPr lang="en-US" sz="2400" dirty="0"/>
              <a:t>EX: Before the last Bundestag elections in Germany, we ask 1,000 Germans about their education and voting and determine that within this group, people with higher levels of education voted more often.</a:t>
            </a:r>
            <a:endParaRPr lang="en-US" sz="2400" b="1" dirty="0"/>
          </a:p>
          <a:p>
            <a:pPr lvl="1">
              <a:lnSpc>
                <a:spcPct val="80000"/>
              </a:lnSpc>
              <a:buFont typeface="Arial" pitchFamily="34" charset="0"/>
              <a:buChar char="•"/>
              <a:defRPr/>
            </a:pPr>
            <a:r>
              <a:rPr lang="en-US" b="1" dirty="0">
                <a:solidFill>
                  <a:srgbClr val="00B050"/>
                </a:solidFill>
              </a:rPr>
              <a:t>Description</a:t>
            </a:r>
            <a:r>
              <a:rPr lang="en-US" dirty="0">
                <a:solidFill>
                  <a:srgbClr val="00B050"/>
                </a:solidFill>
              </a:rPr>
              <a:t>: In this group of Germans in the past national election, the more highly educated voted more often than less educated ones.</a:t>
            </a:r>
          </a:p>
          <a:p>
            <a:pPr lvl="1">
              <a:lnSpc>
                <a:spcPct val="80000"/>
              </a:lnSpc>
              <a:buFont typeface="Arial" pitchFamily="34" charset="0"/>
              <a:buChar char="•"/>
              <a:defRPr/>
            </a:pPr>
            <a:r>
              <a:rPr lang="en-US" b="1" dirty="0">
                <a:solidFill>
                  <a:srgbClr val="0070C0"/>
                </a:solidFill>
              </a:rPr>
              <a:t>Explanation</a:t>
            </a:r>
            <a:r>
              <a:rPr lang="en-US" dirty="0">
                <a:solidFill>
                  <a:srgbClr val="0070C0"/>
                </a:solidFill>
              </a:rPr>
              <a:t>: It is easier for educated Germans to gather information about politics and therefore, I make the argument that they vote more because the costs of voting are lower for them.</a:t>
            </a:r>
          </a:p>
          <a:p>
            <a:pPr lvl="1">
              <a:lnSpc>
                <a:spcPct val="80000"/>
              </a:lnSpc>
              <a:buFont typeface="Arial" pitchFamily="34" charset="0"/>
              <a:buChar char="•"/>
              <a:defRPr/>
            </a:pPr>
            <a:r>
              <a:rPr lang="en-US" b="1" dirty="0">
                <a:solidFill>
                  <a:srgbClr val="C00000"/>
                </a:solidFill>
              </a:rPr>
              <a:t>Prediction</a:t>
            </a:r>
            <a:r>
              <a:rPr lang="en-US" dirty="0">
                <a:solidFill>
                  <a:srgbClr val="C00000"/>
                </a:solidFill>
              </a:rPr>
              <a:t>: What might be one of several  predictive statements we could make?  </a:t>
            </a:r>
            <a:endParaRPr lang="en-US" u="sng" dirty="0">
              <a:solidFill>
                <a:srgbClr val="C00000"/>
              </a:solidFill>
            </a:endParaRPr>
          </a:p>
          <a:p>
            <a:pPr>
              <a:lnSpc>
                <a:spcPct val="80000"/>
              </a:lnSpc>
              <a:buFont typeface="Arial" pitchFamily="34" charset="0"/>
              <a:buChar char="•"/>
              <a:defRPr/>
            </a:pPr>
            <a:r>
              <a:rPr lang="en-US" sz="2400" dirty="0"/>
              <a:t>Scientific knowledge is </a:t>
            </a:r>
            <a:r>
              <a:rPr lang="en-US" sz="2400" i="1" dirty="0">
                <a:solidFill>
                  <a:srgbClr val="0070C0"/>
                </a:solidFill>
              </a:rPr>
              <a:t>explanatory </a:t>
            </a:r>
            <a:r>
              <a:rPr lang="en-US" sz="2400" dirty="0"/>
              <a:t>and even </a:t>
            </a:r>
            <a:r>
              <a:rPr lang="en-US" sz="2400" i="1" dirty="0">
                <a:solidFill>
                  <a:srgbClr val="FF0000"/>
                </a:solidFill>
              </a:rPr>
              <a:t>predictive</a:t>
            </a:r>
            <a:endParaRPr lang="en-GB" sz="3200" dirty="0"/>
          </a:p>
        </p:txBody>
      </p:sp>
      <p:sp>
        <p:nvSpPr>
          <p:cNvPr id="17410" name="Title 1"/>
          <p:cNvSpPr>
            <a:spLocks noGrp="1"/>
          </p:cNvSpPr>
          <p:nvPr>
            <p:ph type="title"/>
          </p:nvPr>
        </p:nvSpPr>
        <p:spPr/>
        <p:txBody>
          <a:bodyPr/>
          <a:lstStyle/>
          <a:p>
            <a:r>
              <a:rPr lang="en-GB" sz="4000" dirty="0"/>
              <a:t>Principle Number 2</a:t>
            </a:r>
          </a:p>
        </p:txBody>
      </p:sp>
    </p:spTree>
    <p:extLst>
      <p:ext uri="{BB962C8B-B14F-4D97-AF65-F5344CB8AC3E}">
        <p14:creationId xmlns:p14="http://schemas.microsoft.com/office/powerpoint/2010/main" val="54931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616225" y="1590262"/>
            <a:ext cx="11082131" cy="4902614"/>
          </a:xfrm>
        </p:spPr>
        <p:txBody>
          <a:bodyPr>
            <a:noAutofit/>
          </a:bodyPr>
          <a:lstStyle/>
          <a:p>
            <a:r>
              <a:rPr lang="en-GB" sz="3200" b="1" dirty="0"/>
              <a:t>TWO</a:t>
            </a:r>
            <a:r>
              <a:rPr lang="en-GB" sz="3200" dirty="0"/>
              <a:t>: The second means to identify and explain a relationship, is through control. </a:t>
            </a:r>
          </a:p>
          <a:p>
            <a:pPr lvl="1"/>
            <a:r>
              <a:rPr lang="en-GB" sz="2800" dirty="0"/>
              <a:t>In order to evaluate the nature of the relationship in which we are interested, we must control for all other potential intervening or moderating influences. </a:t>
            </a:r>
          </a:p>
          <a:p>
            <a:pPr lvl="2"/>
            <a:r>
              <a:rPr lang="en-GB" sz="3200" dirty="0"/>
              <a:t>The ‘signal’ versus the ‘noise’ </a:t>
            </a:r>
            <a:endParaRPr lang="en-GB" sz="3600" dirty="0"/>
          </a:p>
          <a:p>
            <a:r>
              <a:rPr lang="en-GB" sz="3200" dirty="0"/>
              <a:t>We are challenged not only to determine </a:t>
            </a:r>
            <a:r>
              <a:rPr lang="en-GB" sz="3200" i="1" dirty="0">
                <a:solidFill>
                  <a:schemeClr val="accent2">
                    <a:lumMod val="75000"/>
                  </a:schemeClr>
                </a:solidFill>
              </a:rPr>
              <a:t>whether this relationship exists </a:t>
            </a:r>
            <a:r>
              <a:rPr lang="en-GB" sz="3200" dirty="0"/>
              <a:t>but also </a:t>
            </a:r>
            <a:r>
              <a:rPr lang="en-GB" sz="3200" i="1" dirty="0">
                <a:solidFill>
                  <a:schemeClr val="accent2">
                    <a:lumMod val="75000"/>
                  </a:schemeClr>
                </a:solidFill>
              </a:rPr>
              <a:t>whether it continues to exist </a:t>
            </a:r>
            <a:r>
              <a:rPr lang="en-GB" sz="3200" dirty="0"/>
              <a:t>when we consider all of the other possible explanations</a:t>
            </a:r>
          </a:p>
        </p:txBody>
      </p:sp>
      <p:sp>
        <p:nvSpPr>
          <p:cNvPr id="17410" name="Title 1"/>
          <p:cNvSpPr>
            <a:spLocks noGrp="1"/>
          </p:cNvSpPr>
          <p:nvPr>
            <p:ph type="title"/>
          </p:nvPr>
        </p:nvSpPr>
        <p:spPr/>
        <p:txBody>
          <a:bodyPr/>
          <a:lstStyle/>
          <a:p>
            <a:r>
              <a:rPr lang="en-GB" sz="4000" dirty="0"/>
              <a:t>Principle Number 2</a:t>
            </a:r>
          </a:p>
        </p:txBody>
      </p:sp>
    </p:spTree>
    <p:extLst>
      <p:ext uri="{BB962C8B-B14F-4D97-AF65-F5344CB8AC3E}">
        <p14:creationId xmlns:p14="http://schemas.microsoft.com/office/powerpoint/2010/main" val="4089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477078" y="1520474"/>
            <a:ext cx="11270974" cy="4770782"/>
          </a:xfrm>
        </p:spPr>
        <p:txBody>
          <a:bodyPr>
            <a:noAutofit/>
          </a:bodyPr>
          <a:lstStyle/>
          <a:p>
            <a:r>
              <a:rPr lang="en-GB" sz="3200" i="1" dirty="0">
                <a:solidFill>
                  <a:schemeClr val="accent2">
                    <a:lumMod val="75000"/>
                  </a:schemeClr>
                </a:solidFill>
              </a:rPr>
              <a:t>The Scientific Method seeks to derive and make proper inferences from the results of our research. </a:t>
            </a:r>
          </a:p>
          <a:p>
            <a:pPr>
              <a:buFont typeface="Arial" pitchFamily="34" charset="0"/>
              <a:buChar char="•"/>
              <a:defRPr/>
            </a:pPr>
            <a:r>
              <a:rPr lang="en-US" altLang="en-US" b="1" dirty="0"/>
              <a:t>Levels of Scientific Debates</a:t>
            </a:r>
          </a:p>
          <a:p>
            <a:pPr lvl="1">
              <a:buFont typeface="Arial" pitchFamily="34" charset="0"/>
              <a:buChar char="•"/>
              <a:defRPr/>
            </a:pPr>
            <a:r>
              <a:rPr lang="en-US" altLang="en-US" sz="2800" b="1" dirty="0">
                <a:solidFill>
                  <a:srgbClr val="C00000"/>
                </a:solidFill>
              </a:rPr>
              <a:t>Epistemological</a:t>
            </a:r>
            <a:r>
              <a:rPr lang="en-US" altLang="en-US" sz="2800" dirty="0">
                <a:solidFill>
                  <a:srgbClr val="C00000"/>
                </a:solidFill>
              </a:rPr>
              <a:t> </a:t>
            </a:r>
            <a:r>
              <a:rPr lang="en-US" altLang="en-US" sz="2800" dirty="0"/>
              <a:t>– the study of knowing</a:t>
            </a:r>
          </a:p>
          <a:p>
            <a:pPr lvl="2">
              <a:buFont typeface="Arial" pitchFamily="34" charset="0"/>
              <a:buChar char="•"/>
              <a:defRPr/>
            </a:pPr>
            <a:r>
              <a:rPr lang="en-US" altLang="en-US" sz="2400" dirty="0"/>
              <a:t>Scientific method vs. post-modernism</a:t>
            </a:r>
          </a:p>
          <a:p>
            <a:pPr lvl="1">
              <a:buFont typeface="Arial" pitchFamily="34" charset="0"/>
              <a:buChar char="•"/>
              <a:defRPr/>
            </a:pPr>
            <a:r>
              <a:rPr lang="en-US" altLang="en-US" sz="2800" b="1" dirty="0">
                <a:solidFill>
                  <a:srgbClr val="C00000"/>
                </a:solidFill>
              </a:rPr>
              <a:t>Methodological</a:t>
            </a:r>
            <a:r>
              <a:rPr lang="en-US" altLang="en-US" sz="2800" dirty="0">
                <a:solidFill>
                  <a:srgbClr val="C00000"/>
                </a:solidFill>
              </a:rPr>
              <a:t> </a:t>
            </a:r>
            <a:r>
              <a:rPr lang="en-US" altLang="en-US" sz="2800" dirty="0"/>
              <a:t>– how we find out</a:t>
            </a:r>
          </a:p>
          <a:p>
            <a:pPr lvl="2">
              <a:buFont typeface="Arial" pitchFamily="34" charset="0"/>
              <a:buChar char="•"/>
              <a:defRPr/>
            </a:pPr>
            <a:r>
              <a:rPr lang="en-US" altLang="en-US" sz="2400" dirty="0"/>
              <a:t>Quantitative vs. Qualitative</a:t>
            </a:r>
          </a:p>
          <a:p>
            <a:pPr lvl="1">
              <a:buFont typeface="Arial" pitchFamily="34" charset="0"/>
              <a:buChar char="•"/>
              <a:defRPr/>
            </a:pPr>
            <a:r>
              <a:rPr lang="en-US" altLang="en-US" sz="2800" b="1" dirty="0">
                <a:solidFill>
                  <a:srgbClr val="C00000"/>
                </a:solidFill>
              </a:rPr>
              <a:t>Research technique</a:t>
            </a:r>
            <a:r>
              <a:rPr lang="en-US" altLang="en-US" sz="2800" dirty="0">
                <a:solidFill>
                  <a:srgbClr val="C00000"/>
                </a:solidFill>
              </a:rPr>
              <a:t> </a:t>
            </a:r>
            <a:r>
              <a:rPr lang="en-US" altLang="en-US" sz="2800" dirty="0"/>
              <a:t>– use of theory and proper inference </a:t>
            </a:r>
          </a:p>
          <a:p>
            <a:pPr lvl="2">
              <a:buFont typeface="Arial" pitchFamily="34" charset="0"/>
              <a:buChar char="•"/>
              <a:defRPr/>
            </a:pPr>
            <a:r>
              <a:rPr lang="en-US" altLang="en-US" sz="2400" dirty="0"/>
              <a:t>Idiographic vs. Nomothetic </a:t>
            </a:r>
          </a:p>
          <a:p>
            <a:pPr lvl="3">
              <a:buFont typeface="Arial" pitchFamily="34" charset="0"/>
              <a:buChar char="•"/>
              <a:defRPr/>
            </a:pPr>
            <a:r>
              <a:rPr lang="en-US" altLang="en-US" sz="2400" b="1" dirty="0"/>
              <a:t>EX: </a:t>
            </a:r>
            <a:r>
              <a:rPr lang="en-US" altLang="en-US" sz="2400" dirty="0"/>
              <a:t>What can we expect to learn from a case study of Benin’s political institutional evolution and a seven country, cross-national study of sub-Saharan west Africa’s political institutions?</a:t>
            </a:r>
            <a:r>
              <a:rPr lang="en-US" altLang="en-US" sz="2400" u="sng" dirty="0"/>
              <a:t> </a:t>
            </a:r>
            <a:endParaRPr lang="en-GB" sz="3200" i="1" dirty="0">
              <a:solidFill>
                <a:schemeClr val="accent2">
                  <a:lumMod val="75000"/>
                </a:schemeClr>
              </a:solidFill>
            </a:endParaRPr>
          </a:p>
        </p:txBody>
      </p:sp>
      <p:sp>
        <p:nvSpPr>
          <p:cNvPr id="17410" name="Title 1"/>
          <p:cNvSpPr>
            <a:spLocks noGrp="1"/>
          </p:cNvSpPr>
          <p:nvPr>
            <p:ph type="title"/>
          </p:nvPr>
        </p:nvSpPr>
        <p:spPr/>
        <p:txBody>
          <a:bodyPr/>
          <a:lstStyle/>
          <a:p>
            <a:r>
              <a:rPr lang="en-GB" sz="4000" dirty="0"/>
              <a:t>Principle Number 3</a:t>
            </a:r>
          </a:p>
        </p:txBody>
      </p:sp>
    </p:spTree>
    <p:extLst>
      <p:ext uri="{BB962C8B-B14F-4D97-AF65-F5344CB8AC3E}">
        <p14:creationId xmlns:p14="http://schemas.microsoft.com/office/powerpoint/2010/main" val="51949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20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2000"/>
                                        <p:tgtEl>
                                          <p:spTgt spid="1638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387">
                                            <p:txEl>
                                              <p:pRg st="8" end="8"/>
                                            </p:txEl>
                                          </p:spTgt>
                                        </p:tgtEl>
                                        <p:attrNameLst>
                                          <p:attrName>style.visibility</p:attrName>
                                        </p:attrNameLst>
                                      </p:cBhvr>
                                      <p:to>
                                        <p:strVal val="visible"/>
                                      </p:to>
                                    </p:set>
                                    <p:animEffect transition="in" filter="fade">
                                      <p:cBhvr>
                                        <p:cTn id="42" dur="2000"/>
                                        <p:tgtEl>
                                          <p:spTgt spid="163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586409" y="1570384"/>
            <a:ext cx="11121887" cy="4922492"/>
          </a:xfrm>
        </p:spPr>
        <p:txBody>
          <a:bodyPr>
            <a:noAutofit/>
          </a:bodyPr>
          <a:lstStyle/>
          <a:p>
            <a:r>
              <a:rPr lang="en-GB" b="1" dirty="0"/>
              <a:t>Inference is not the same as prediction. </a:t>
            </a:r>
          </a:p>
          <a:p>
            <a:pPr lvl="1"/>
            <a:r>
              <a:rPr lang="en-GB" dirty="0"/>
              <a:t>Recall our educated German voters above. </a:t>
            </a:r>
          </a:p>
          <a:p>
            <a:pPr lvl="2"/>
            <a:r>
              <a:rPr lang="en-GB" sz="2400" dirty="0"/>
              <a:t>In the next Bundestag election, more educated Germans will vote at a higher rate than less educated Germans. </a:t>
            </a:r>
          </a:p>
          <a:p>
            <a:pPr lvl="2"/>
            <a:r>
              <a:rPr lang="en-GB" sz="2400" dirty="0"/>
              <a:t>OR in the upcoming Bundesrat election, more educated Germans will vote at a higher rate than less educated Germans. </a:t>
            </a:r>
          </a:p>
          <a:p>
            <a:pPr lvl="2"/>
            <a:r>
              <a:rPr lang="en-GB" sz="2400" dirty="0"/>
              <a:t>OR all European countries’ national parliamentary elections, more educated Europeans will vote at a higher rate than less educated European voters in that same country. </a:t>
            </a:r>
          </a:p>
          <a:p>
            <a:pPr lvl="1"/>
            <a:r>
              <a:rPr lang="en-GB" b="1" dirty="0"/>
              <a:t>(Causal) inference carries the explanation itself </a:t>
            </a:r>
          </a:p>
          <a:p>
            <a:pPr lvl="2"/>
            <a:r>
              <a:rPr lang="en-GB" sz="2400" dirty="0"/>
              <a:t>‘…because it is easier for educated citizens to gather and process information about politics and are therefore more likely to vote because the costs of voting are lower for them.’</a:t>
            </a:r>
          </a:p>
        </p:txBody>
      </p:sp>
      <p:sp>
        <p:nvSpPr>
          <p:cNvPr id="17410" name="Title 1"/>
          <p:cNvSpPr>
            <a:spLocks noGrp="1"/>
          </p:cNvSpPr>
          <p:nvPr>
            <p:ph type="title"/>
          </p:nvPr>
        </p:nvSpPr>
        <p:spPr/>
        <p:txBody>
          <a:bodyPr/>
          <a:lstStyle/>
          <a:p>
            <a:r>
              <a:rPr lang="en-GB" sz="4000" dirty="0"/>
              <a:t>Principle Number 3</a:t>
            </a:r>
          </a:p>
        </p:txBody>
      </p:sp>
    </p:spTree>
    <p:extLst>
      <p:ext uri="{BB962C8B-B14F-4D97-AF65-F5344CB8AC3E}">
        <p14:creationId xmlns:p14="http://schemas.microsoft.com/office/powerpoint/2010/main" val="234359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2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55374" y="1580322"/>
            <a:ext cx="11012556" cy="5088835"/>
          </a:xfrm>
        </p:spPr>
        <p:txBody>
          <a:bodyPr>
            <a:noAutofit/>
          </a:bodyPr>
          <a:lstStyle/>
          <a:p>
            <a:r>
              <a:rPr lang="en-US" altLang="en-US" b="1" dirty="0">
                <a:solidFill>
                  <a:srgbClr val="FF0000"/>
                </a:solidFill>
              </a:rPr>
              <a:t>Descriptive</a:t>
            </a:r>
            <a:r>
              <a:rPr lang="en-US" altLang="en-US" b="1" dirty="0"/>
              <a:t> vs. </a:t>
            </a:r>
            <a:r>
              <a:rPr lang="en-US" altLang="en-US" b="1" dirty="0">
                <a:solidFill>
                  <a:schemeClr val="accent2">
                    <a:lumMod val="75000"/>
                  </a:schemeClr>
                </a:solidFill>
              </a:rPr>
              <a:t>Causal</a:t>
            </a:r>
            <a:r>
              <a:rPr lang="en-US" altLang="en-US" b="1" dirty="0"/>
              <a:t> Inference</a:t>
            </a:r>
            <a:endParaRPr lang="en-GB" altLang="en-US" b="1" dirty="0"/>
          </a:p>
          <a:p>
            <a:pPr lvl="1"/>
            <a:r>
              <a:rPr lang="en-US" altLang="en-US" sz="2800" dirty="0"/>
              <a:t>Many phenomena have seemingly </a:t>
            </a:r>
            <a:r>
              <a:rPr lang="en-US" altLang="en-US" sz="2800" b="1" i="1" u="sng" dirty="0"/>
              <a:t>many</a:t>
            </a:r>
            <a:r>
              <a:rPr lang="en-US" altLang="en-US" sz="2800" b="1" i="1" dirty="0"/>
              <a:t> </a:t>
            </a:r>
            <a:r>
              <a:rPr lang="en-US" altLang="en-US" sz="2800" dirty="0"/>
              <a:t>correct answers </a:t>
            </a:r>
          </a:p>
          <a:p>
            <a:pPr lvl="2"/>
            <a:r>
              <a:rPr lang="en-US" altLang="en-US" sz="2400" dirty="0"/>
              <a:t>Recall: </a:t>
            </a:r>
            <a:r>
              <a:rPr lang="en-US" altLang="en-US" sz="2400" b="1" i="1" dirty="0">
                <a:solidFill>
                  <a:srgbClr val="00B0F0"/>
                </a:solidFill>
              </a:rPr>
              <a:t>Description </a:t>
            </a:r>
            <a:r>
              <a:rPr lang="en-US" altLang="en-US" sz="2400" b="1" i="1" dirty="0">
                <a:solidFill>
                  <a:srgbClr val="00B0F0"/>
                </a:solidFill>
                <a:sym typeface="Wingdings" pitchFamily="2" charset="2"/>
              </a:rPr>
              <a:t> Explanation  Prediction</a:t>
            </a:r>
          </a:p>
          <a:p>
            <a:r>
              <a:rPr lang="en-US" altLang="en-US" b="1" dirty="0">
                <a:solidFill>
                  <a:srgbClr val="FF0000"/>
                </a:solidFill>
              </a:rPr>
              <a:t>Descriptive</a:t>
            </a:r>
            <a:r>
              <a:rPr lang="en-US" altLang="en-US" b="1" dirty="0"/>
              <a:t> Inference</a:t>
            </a:r>
            <a:r>
              <a:rPr lang="en-US" altLang="en-US" dirty="0"/>
              <a:t>: </a:t>
            </a:r>
            <a:r>
              <a:rPr lang="en-US" altLang="en-US" u="sng" dirty="0"/>
              <a:t>Discrete expectations</a:t>
            </a:r>
            <a:r>
              <a:rPr lang="en-US" altLang="en-US" dirty="0"/>
              <a:t> about an unstudied group by observation of a selected group</a:t>
            </a:r>
            <a:endParaRPr lang="en-GB" altLang="en-US" dirty="0"/>
          </a:p>
          <a:p>
            <a:pPr lvl="1"/>
            <a:r>
              <a:rPr lang="en-US" altLang="en-US" sz="2800" b="1" dirty="0"/>
              <a:t>EX: </a:t>
            </a:r>
            <a:r>
              <a:rPr lang="en-US" altLang="en-US" sz="2800" dirty="0"/>
              <a:t>the German example of education and voting</a:t>
            </a:r>
            <a:endParaRPr lang="en-GB" altLang="en-US" sz="2800" dirty="0"/>
          </a:p>
          <a:p>
            <a:pPr lvl="2"/>
            <a:r>
              <a:rPr lang="en-US" altLang="en-US" sz="2800" dirty="0"/>
              <a:t>We were trying to export from what we </a:t>
            </a:r>
            <a:r>
              <a:rPr lang="en-US" altLang="en-US" sz="2800" b="1" dirty="0"/>
              <a:t>could describe </a:t>
            </a:r>
            <a:r>
              <a:rPr lang="en-US" altLang="en-US" sz="2800" dirty="0"/>
              <a:t>about one group to speak to a new group or event</a:t>
            </a:r>
            <a:endParaRPr lang="en-GB" altLang="en-US" sz="2800" dirty="0"/>
          </a:p>
          <a:p>
            <a:r>
              <a:rPr lang="en-US" altLang="en-US" b="1" dirty="0">
                <a:solidFill>
                  <a:schemeClr val="accent2">
                    <a:lumMod val="75000"/>
                  </a:schemeClr>
                </a:solidFill>
              </a:rPr>
              <a:t>Causal</a:t>
            </a:r>
            <a:r>
              <a:rPr lang="en-US" altLang="en-US" b="1" dirty="0"/>
              <a:t> Inference</a:t>
            </a:r>
            <a:r>
              <a:rPr lang="en-US" altLang="en-US" dirty="0"/>
              <a:t>: Inferring </a:t>
            </a:r>
            <a:r>
              <a:rPr lang="en-US" altLang="en-US" u="sng" dirty="0"/>
              <a:t>causality</a:t>
            </a:r>
            <a:r>
              <a:rPr lang="en-US" altLang="en-US" dirty="0"/>
              <a:t> from observation. </a:t>
            </a:r>
          </a:p>
          <a:p>
            <a:pPr lvl="1"/>
            <a:r>
              <a:rPr lang="en-US" altLang="en-US" dirty="0"/>
              <a:t>Not only &lt;</a:t>
            </a:r>
            <a:r>
              <a:rPr lang="en-US" altLang="en-US" i="1" dirty="0"/>
              <a:t>above</a:t>
            </a:r>
            <a:r>
              <a:rPr lang="en-US" altLang="en-US" dirty="0"/>
              <a:t>&gt; but we are </a:t>
            </a:r>
            <a:r>
              <a:rPr lang="en-US" altLang="en-US" b="1" i="1" dirty="0"/>
              <a:t>also imposing our </a:t>
            </a:r>
            <a:r>
              <a:rPr lang="en-US" altLang="en-US" b="1" i="1" u="sng" dirty="0"/>
              <a:t>explanation</a:t>
            </a:r>
            <a:r>
              <a:rPr lang="en-US" altLang="en-US" b="1" i="1" dirty="0"/>
              <a:t> on them</a:t>
            </a:r>
            <a:r>
              <a:rPr lang="en-US" altLang="en-US" dirty="0"/>
              <a:t> </a:t>
            </a:r>
            <a:endParaRPr lang="en-GB" altLang="en-US" b="1" i="1" dirty="0">
              <a:solidFill>
                <a:srgbClr val="FF0000"/>
              </a:solidFill>
            </a:endParaRPr>
          </a:p>
        </p:txBody>
      </p:sp>
      <p:sp>
        <p:nvSpPr>
          <p:cNvPr id="17410" name="Title 1"/>
          <p:cNvSpPr>
            <a:spLocks noGrp="1"/>
          </p:cNvSpPr>
          <p:nvPr>
            <p:ph type="title"/>
          </p:nvPr>
        </p:nvSpPr>
        <p:spPr/>
        <p:txBody>
          <a:bodyPr/>
          <a:lstStyle/>
          <a:p>
            <a:r>
              <a:rPr lang="en-GB" sz="4000" dirty="0"/>
              <a:t>Principle Number 3</a:t>
            </a:r>
          </a:p>
        </p:txBody>
      </p:sp>
    </p:spTree>
    <p:extLst>
      <p:ext uri="{BB962C8B-B14F-4D97-AF65-F5344CB8AC3E}">
        <p14:creationId xmlns:p14="http://schemas.microsoft.com/office/powerpoint/2010/main" val="26935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2000"/>
                                        <p:tgtEl>
                                          <p:spTgt spid="1638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387">
                                            <p:txEl>
                                              <p:pRg st="5" end="5"/>
                                            </p:txEl>
                                          </p:spTgt>
                                        </p:tgtEl>
                                        <p:attrNameLst>
                                          <p:attrName>style.visibility</p:attrName>
                                        </p:attrNameLst>
                                      </p:cBhvr>
                                      <p:to>
                                        <p:strVal val="visible"/>
                                      </p:to>
                                    </p:set>
                                    <p:animEffect transition="in" filter="fade">
                                      <p:cBhvr>
                                        <p:cTn id="27" dur="2000"/>
                                        <p:tgtEl>
                                          <p:spTgt spid="1638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387">
                                            <p:txEl>
                                              <p:pRg st="6" end="6"/>
                                            </p:txEl>
                                          </p:spTgt>
                                        </p:tgtEl>
                                        <p:attrNameLst>
                                          <p:attrName>style.visibility</p:attrName>
                                        </p:attrNameLst>
                                      </p:cBhvr>
                                      <p:to>
                                        <p:strVal val="visible"/>
                                      </p:to>
                                    </p:set>
                                    <p:animEffect transition="in" filter="fade">
                                      <p:cBhvr>
                                        <p:cTn id="32" dur="2000"/>
                                        <p:tgtEl>
                                          <p:spTgt spid="1638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387">
                                            <p:txEl>
                                              <p:pRg st="7" end="7"/>
                                            </p:txEl>
                                          </p:spTgt>
                                        </p:tgtEl>
                                        <p:attrNameLst>
                                          <p:attrName>style.visibility</p:attrName>
                                        </p:attrNameLst>
                                      </p:cBhvr>
                                      <p:to>
                                        <p:strVal val="visible"/>
                                      </p:to>
                                    </p:set>
                                    <p:animEffect transition="in" filter="fade">
                                      <p:cBhvr>
                                        <p:cTn id="37"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745435" y="1690688"/>
            <a:ext cx="11111948" cy="4802187"/>
          </a:xfrm>
        </p:spPr>
        <p:txBody>
          <a:bodyPr>
            <a:noAutofit/>
          </a:bodyPr>
          <a:lstStyle/>
          <a:p>
            <a:pPr>
              <a:buFont typeface="Arial" pitchFamily="34" charset="0"/>
              <a:buChar char="•"/>
              <a:defRPr/>
            </a:pPr>
            <a:r>
              <a:rPr lang="en-GB" altLang="en-US" dirty="0"/>
              <a:t>One of the elements of the scientific research methodology is the ability to </a:t>
            </a:r>
            <a:r>
              <a:rPr lang="en-GB" altLang="en-US" u="sng" dirty="0"/>
              <a:t>be confident</a:t>
            </a:r>
            <a:r>
              <a:rPr lang="en-GB" altLang="en-US" dirty="0"/>
              <a:t> about our findings</a:t>
            </a:r>
          </a:p>
          <a:p>
            <a:pPr>
              <a:buFont typeface="Arial" pitchFamily="34" charset="0"/>
              <a:buChar char="•"/>
              <a:defRPr/>
            </a:pPr>
            <a:r>
              <a:rPr lang="en-GB" altLang="en-US" b="1" u="sng" dirty="0">
                <a:solidFill>
                  <a:srgbClr val="0070C0"/>
                </a:solidFill>
              </a:rPr>
              <a:t>Probabilistic</a:t>
            </a:r>
            <a:r>
              <a:rPr lang="en-GB" altLang="en-US" dirty="0"/>
              <a:t>: random variation exists in the world and there is nothing you can do about it.</a:t>
            </a:r>
          </a:p>
          <a:p>
            <a:pPr>
              <a:buFont typeface="Arial" pitchFamily="34" charset="0"/>
              <a:buChar char="•"/>
              <a:defRPr/>
            </a:pPr>
            <a:r>
              <a:rPr lang="en-GB" altLang="en-US" b="1" u="sng" dirty="0">
                <a:solidFill>
                  <a:srgbClr val="0070C0"/>
                </a:solidFill>
              </a:rPr>
              <a:t>Deterministic</a:t>
            </a:r>
            <a:r>
              <a:rPr lang="en-GB" altLang="en-US" dirty="0"/>
              <a:t>: given the right explanatory variables, the world is entirely predictable</a:t>
            </a:r>
          </a:p>
          <a:p>
            <a:pPr>
              <a:buFont typeface="Arial" pitchFamily="34" charset="0"/>
              <a:buChar char="•"/>
              <a:defRPr/>
            </a:pPr>
            <a:endParaRPr lang="en-GB" altLang="en-US" dirty="0"/>
          </a:p>
          <a:p>
            <a:pPr>
              <a:buFont typeface="Arial" pitchFamily="34" charset="0"/>
              <a:buChar char="•"/>
              <a:defRPr/>
            </a:pPr>
            <a:r>
              <a:rPr lang="en-GB" altLang="en-US" dirty="0"/>
              <a:t>It is important to understand the difference between </a:t>
            </a:r>
            <a:r>
              <a:rPr lang="en-GB" altLang="en-US" b="1" i="1" dirty="0">
                <a:solidFill>
                  <a:srgbClr val="00B050"/>
                </a:solidFill>
              </a:rPr>
              <a:t>a statement of certainty</a:t>
            </a:r>
            <a:r>
              <a:rPr lang="en-GB" altLang="en-US" i="1" dirty="0">
                <a:solidFill>
                  <a:srgbClr val="00B050"/>
                </a:solidFill>
              </a:rPr>
              <a:t> </a:t>
            </a:r>
            <a:r>
              <a:rPr lang="en-GB" altLang="en-US" dirty="0"/>
              <a:t>and a statement that we have </a:t>
            </a:r>
            <a:r>
              <a:rPr lang="en-GB" altLang="en-US" b="1" i="1" dirty="0">
                <a:solidFill>
                  <a:srgbClr val="00B050"/>
                </a:solidFill>
              </a:rPr>
              <a:t>a great deal of confidence in</a:t>
            </a:r>
            <a:r>
              <a:rPr lang="en-GB" altLang="en-US" b="1" i="1" dirty="0"/>
              <a:t>.</a:t>
            </a:r>
            <a:endParaRPr lang="en-GB" altLang="en-US" b="1" dirty="0"/>
          </a:p>
          <a:p>
            <a:pPr lvl="1">
              <a:buFont typeface="Arial" pitchFamily="34" charset="0"/>
              <a:buChar char="•"/>
              <a:defRPr/>
            </a:pPr>
            <a:r>
              <a:rPr lang="en-GB" altLang="en-US" dirty="0"/>
              <a:t>Water </a:t>
            </a:r>
            <a:r>
              <a:rPr lang="en-GB" altLang="en-US" dirty="0">
                <a:sym typeface="Wingdings" pitchFamily="2" charset="2"/>
              </a:rPr>
              <a:t> Boiling </a:t>
            </a:r>
            <a:r>
              <a:rPr lang="en-GB" altLang="en-US" i="1" dirty="0">
                <a:solidFill>
                  <a:srgbClr val="FF0000"/>
                </a:solidFill>
              </a:rPr>
              <a:t>vs</a:t>
            </a:r>
            <a:r>
              <a:rPr lang="en-GB" altLang="en-US" dirty="0"/>
              <a:t>. Education </a:t>
            </a:r>
            <a:r>
              <a:rPr lang="en-GB" altLang="en-US" dirty="0">
                <a:sym typeface="Wingdings" pitchFamily="2" charset="2"/>
              </a:rPr>
              <a:t> Voting</a:t>
            </a:r>
            <a:endParaRPr lang="en-GB" altLang="en-US" dirty="0"/>
          </a:p>
        </p:txBody>
      </p:sp>
      <p:sp>
        <p:nvSpPr>
          <p:cNvPr id="17410" name="Title 1"/>
          <p:cNvSpPr>
            <a:spLocks noGrp="1"/>
          </p:cNvSpPr>
          <p:nvPr>
            <p:ph type="title"/>
          </p:nvPr>
        </p:nvSpPr>
        <p:spPr/>
        <p:txBody>
          <a:bodyPr/>
          <a:lstStyle/>
          <a:p>
            <a:r>
              <a:rPr lang="en-GB" sz="4000" dirty="0"/>
              <a:t>Principle Number 3</a:t>
            </a:r>
          </a:p>
        </p:txBody>
      </p:sp>
    </p:spTree>
    <p:extLst>
      <p:ext uri="{BB962C8B-B14F-4D97-AF65-F5344CB8AC3E}">
        <p14:creationId xmlns:p14="http://schemas.microsoft.com/office/powerpoint/2010/main" val="1821677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20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20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20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fade">
                                      <p:cBhvr>
                                        <p:cTn id="22" dur="20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15009" y="1689652"/>
            <a:ext cx="10595113" cy="5168348"/>
          </a:xfrm>
          <a:prstGeom prst="rect">
            <a:avLst/>
          </a:prstGeom>
        </p:spPr>
        <p:txBody>
          <a:bodyPr>
            <a:noAutofit/>
          </a:bodyPr>
          <a:lstStyle/>
          <a:p>
            <a:pPr marL="0" indent="228600" algn="just">
              <a:spcBef>
                <a:spcPts val="0"/>
              </a:spcBef>
            </a:pPr>
            <a:r>
              <a:rPr lang="en-GB" sz="3200" i="1" dirty="0">
                <a:solidFill>
                  <a:schemeClr val="accent1"/>
                </a:solidFill>
                <a:ea typeface="Calibri" panose="020F0502020204030204" pitchFamily="34" charset="0"/>
                <a:cs typeface="Times New Roman" panose="02020603050405020304" pitchFamily="18" charset="0"/>
              </a:rPr>
              <a:t>Description</a:t>
            </a:r>
            <a:r>
              <a:rPr lang="en-GB" sz="3200" i="1" dirty="0">
                <a:ea typeface="Calibri" panose="020F0502020204030204" pitchFamily="34" charset="0"/>
                <a:cs typeface="Times New Roman" panose="02020603050405020304" pitchFamily="18" charset="0"/>
              </a:rPr>
              <a:t>: </a:t>
            </a:r>
            <a:r>
              <a:rPr lang="en-GB" sz="3200" dirty="0">
                <a:ea typeface="Calibri" panose="020F0502020204030204" pitchFamily="34" charset="0"/>
                <a:cs typeface="Times New Roman" panose="02020603050405020304" pitchFamily="18" charset="0"/>
              </a:rPr>
              <a:t>Statistics summarizes the nature of variables and relationships. It also takes uncertainty seriously by determining how certain (or uncertain) we can be in our results. </a:t>
            </a:r>
          </a:p>
          <a:p>
            <a:pPr marL="0" indent="228600" algn="just">
              <a:spcBef>
                <a:spcPts val="0"/>
              </a:spcBef>
            </a:pPr>
            <a:endParaRPr lang="en-GB" sz="3200" i="1" dirty="0">
              <a:solidFill>
                <a:schemeClr val="accent1"/>
              </a:solidFill>
              <a:ea typeface="Calibri" panose="020F0502020204030204" pitchFamily="34" charset="0"/>
              <a:cs typeface="Times New Roman" panose="02020603050405020304" pitchFamily="18" charset="0"/>
            </a:endParaRPr>
          </a:p>
          <a:p>
            <a:pPr marL="0" indent="228600" algn="just">
              <a:spcBef>
                <a:spcPts val="0"/>
              </a:spcBef>
            </a:pPr>
            <a:r>
              <a:rPr lang="en-GB" sz="3200" i="1" dirty="0">
                <a:solidFill>
                  <a:schemeClr val="accent1"/>
                </a:solidFill>
                <a:ea typeface="Calibri" panose="020F0502020204030204" pitchFamily="34" charset="0"/>
              </a:rPr>
              <a:t>Inference</a:t>
            </a:r>
            <a:r>
              <a:rPr lang="en-GB" sz="3200" dirty="0">
                <a:ea typeface="Calibri" panose="020F0502020204030204" pitchFamily="34" charset="0"/>
              </a:rPr>
              <a:t>: </a:t>
            </a:r>
            <a:r>
              <a:rPr lang="en-GB" sz="3200" dirty="0">
                <a:ea typeface="Calibri" panose="020F0502020204030204" pitchFamily="34" charset="0"/>
                <a:cs typeface="Times New Roman" panose="02020603050405020304" pitchFamily="18" charset="0"/>
              </a:rPr>
              <a:t>We can make claims about broader processes than merely the ones in our sample. </a:t>
            </a:r>
            <a:endParaRPr lang="en-US" sz="3200" dirty="0">
              <a:ea typeface="Calibri" panose="020F0502020204030204" pitchFamily="34" charset="0"/>
            </a:endParaRPr>
          </a:p>
          <a:p>
            <a:pPr marL="0" indent="228600" algn="just">
              <a:spcBef>
                <a:spcPts val="0"/>
              </a:spcBef>
            </a:pPr>
            <a:endParaRPr lang="en-GB" sz="3200" i="1" dirty="0">
              <a:solidFill>
                <a:schemeClr val="accent1"/>
              </a:solidFill>
              <a:ea typeface="Calibri" panose="020F0502020204030204" pitchFamily="34" charset="0"/>
              <a:cs typeface="Times New Roman" panose="02020603050405020304" pitchFamily="18" charset="0"/>
            </a:endParaRPr>
          </a:p>
          <a:p>
            <a:pPr marL="0" indent="228600" algn="just">
              <a:spcBef>
                <a:spcPts val="0"/>
              </a:spcBef>
            </a:pPr>
            <a:r>
              <a:rPr lang="en-GB" sz="3200" i="1" dirty="0">
                <a:solidFill>
                  <a:schemeClr val="accent1"/>
                </a:solidFill>
                <a:ea typeface="Calibri" panose="020F0502020204030204" pitchFamily="34" charset="0"/>
                <a:cs typeface="Times New Roman" panose="02020603050405020304" pitchFamily="18" charset="0"/>
              </a:rPr>
              <a:t>Control</a:t>
            </a:r>
            <a:r>
              <a:rPr lang="en-GB" sz="3200" i="1" dirty="0">
                <a:ea typeface="Calibri" panose="020F0502020204030204" pitchFamily="34" charset="0"/>
                <a:cs typeface="Times New Roman" panose="02020603050405020304" pitchFamily="18" charset="0"/>
              </a:rPr>
              <a:t>:</a:t>
            </a:r>
            <a:r>
              <a:rPr lang="en-GB" sz="3200" dirty="0">
                <a:ea typeface="Calibri" panose="020F0502020204030204" pitchFamily="34" charset="0"/>
              </a:rPr>
              <a:t> Statistics can isolate and assess the relationship in which we are interested, closely resembling the standard of experimental control.</a:t>
            </a:r>
            <a:endParaRPr lang="en-US" sz="3200" dirty="0">
              <a:ea typeface="Calibri" panose="020F0502020204030204" pitchFamily="34" charset="0"/>
            </a:endParaRPr>
          </a:p>
        </p:txBody>
      </p:sp>
      <p:sp>
        <p:nvSpPr>
          <p:cNvPr id="11266" name="Rectangle 2"/>
          <p:cNvSpPr>
            <a:spLocks noGrp="1" noRot="1" noChangeArrowheads="1"/>
          </p:cNvSpPr>
          <p:nvPr>
            <p:ph type="title"/>
          </p:nvPr>
        </p:nvSpPr>
        <p:spPr>
          <a:xfrm>
            <a:off x="1703512" y="116632"/>
            <a:ext cx="9786123" cy="1440160"/>
          </a:xfrm>
        </p:spPr>
        <p:txBody>
          <a:bodyPr/>
          <a:lstStyle/>
          <a:p>
            <a:pPr eaLnBrk="1" hangingPunct="1"/>
            <a:r>
              <a:rPr lang="en-GB" sz="4000" dirty="0">
                <a:latin typeface="Cambria" panose="02040503050406030204" pitchFamily="18" charset="0"/>
                <a:ea typeface="Calibri" panose="020F0502020204030204" pitchFamily="34" charset="0"/>
                <a:cs typeface="Times New Roman" panose="02020603050405020304" pitchFamily="18" charset="0"/>
              </a:rPr>
              <a:t>Statistics: The Illustrious Triumvirate</a:t>
            </a:r>
            <a:endParaRPr lang="en-US" altLang="en-US" sz="4000" dirty="0"/>
          </a:p>
        </p:txBody>
      </p:sp>
    </p:spTree>
    <p:extLst>
      <p:ext uri="{BB962C8B-B14F-4D97-AF65-F5344CB8AC3E}">
        <p14:creationId xmlns:p14="http://schemas.microsoft.com/office/powerpoint/2010/main" val="788861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29ADE-36B4-446A-B6A1-E5F1FF656E55}"/>
              </a:ext>
            </a:extLst>
          </p:cNvPr>
          <p:cNvSpPr>
            <a:spLocks noGrp="1"/>
          </p:cNvSpPr>
          <p:nvPr>
            <p:ph type="title"/>
          </p:nvPr>
        </p:nvSpPr>
        <p:spPr/>
        <p:txBody>
          <a:bodyPr>
            <a:normAutofit/>
          </a:bodyPr>
          <a:lstStyle/>
          <a:p>
            <a:r>
              <a:rPr lang="en-GB" dirty="0"/>
              <a:t>Doing Statistics is not doing Science</a:t>
            </a:r>
          </a:p>
        </p:txBody>
      </p:sp>
      <p:graphicFrame>
        <p:nvGraphicFramePr>
          <p:cNvPr id="5" name="Content Placeholder 4">
            <a:extLst>
              <a:ext uri="{FF2B5EF4-FFF2-40B4-BE49-F238E27FC236}">
                <a16:creationId xmlns:a16="http://schemas.microsoft.com/office/drawing/2014/main" id="{7C832427-4A16-25CE-D0AD-49513D10DF79}"/>
              </a:ext>
            </a:extLst>
          </p:cNvPr>
          <p:cNvGraphicFramePr>
            <a:graphicFrameLocks noGrp="1"/>
          </p:cNvGraphicFramePr>
          <p:nvPr>
            <p:ph idx="1"/>
            <p:extLst>
              <p:ext uri="{D42A27DB-BD31-4B8C-83A1-F6EECF244321}">
                <p14:modId xmlns:p14="http://schemas.microsoft.com/office/powerpoint/2010/main" val="1631780607"/>
              </p:ext>
            </p:extLst>
          </p:nvPr>
        </p:nvGraphicFramePr>
        <p:xfrm>
          <a:off x="838200" y="1500809"/>
          <a:ext cx="10515600" cy="5175099"/>
        </p:xfrm>
        <a:graphic>
          <a:graphicData uri="http://schemas.openxmlformats.org/drawingml/2006/table">
            <a:tbl>
              <a:tblPr firstRow="1" firstCol="1" bandRow="1">
                <a:tableStyleId>{5C22544A-7EE6-4342-B048-85BDC9FD1C3A}</a:tableStyleId>
              </a:tblPr>
              <a:tblGrid>
                <a:gridCol w="1463739">
                  <a:extLst>
                    <a:ext uri="{9D8B030D-6E8A-4147-A177-3AD203B41FA5}">
                      <a16:colId xmlns:a16="http://schemas.microsoft.com/office/drawing/2014/main" val="1191231229"/>
                    </a:ext>
                  </a:extLst>
                </a:gridCol>
                <a:gridCol w="3149081">
                  <a:extLst>
                    <a:ext uri="{9D8B030D-6E8A-4147-A177-3AD203B41FA5}">
                      <a16:colId xmlns:a16="http://schemas.microsoft.com/office/drawing/2014/main" val="174062257"/>
                    </a:ext>
                  </a:extLst>
                </a:gridCol>
                <a:gridCol w="5902780">
                  <a:extLst>
                    <a:ext uri="{9D8B030D-6E8A-4147-A177-3AD203B41FA5}">
                      <a16:colId xmlns:a16="http://schemas.microsoft.com/office/drawing/2014/main" val="4142340007"/>
                    </a:ext>
                  </a:extLst>
                </a:gridCol>
              </a:tblGrid>
              <a:tr h="391189">
                <a:tc>
                  <a:txBody>
                    <a:bodyPr/>
                    <a:lstStyle/>
                    <a:p>
                      <a:pPr marL="0" marR="0" indent="228600" algn="just">
                        <a:spcBef>
                          <a:spcPts val="0"/>
                        </a:spcBef>
                        <a:spcAft>
                          <a:spcPts val="0"/>
                        </a:spcAft>
                      </a:pPr>
                      <a:r>
                        <a:rPr lang="en-GB" sz="2000">
                          <a:effectLst/>
                        </a:rPr>
                        <a:t> </a:t>
                      </a:r>
                      <a:endParaRPr lang="en-US" sz="200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ctr">
                        <a:spcBef>
                          <a:spcPts val="0"/>
                        </a:spcBef>
                        <a:spcAft>
                          <a:spcPts val="0"/>
                        </a:spcAft>
                      </a:pPr>
                      <a:r>
                        <a:rPr lang="en-GB" sz="2000">
                          <a:effectLst/>
                        </a:rPr>
                        <a:t>The Scientific Method</a:t>
                      </a:r>
                      <a:endParaRPr lang="en-US" sz="200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ctr">
                        <a:spcBef>
                          <a:spcPts val="0"/>
                        </a:spcBef>
                        <a:spcAft>
                          <a:spcPts val="0"/>
                        </a:spcAft>
                      </a:pPr>
                      <a:r>
                        <a:rPr lang="en-GB" sz="2000" dirty="0">
                          <a:effectLst/>
                        </a:rPr>
                        <a:t>Statistics</a:t>
                      </a:r>
                      <a:endParaRPr lang="en-US" sz="20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566519177"/>
                  </a:ext>
                </a:extLst>
              </a:tr>
              <a:tr h="1629955">
                <a:tc>
                  <a:txBody>
                    <a:bodyPr/>
                    <a:lstStyle/>
                    <a:p>
                      <a:pPr marL="0" marR="0" indent="0" algn="just">
                        <a:spcBef>
                          <a:spcPts val="0"/>
                        </a:spcBef>
                        <a:spcAft>
                          <a:spcPts val="0"/>
                        </a:spcAft>
                      </a:pPr>
                      <a:r>
                        <a:rPr lang="en-GB" sz="2000" dirty="0">
                          <a:effectLst/>
                        </a:rPr>
                        <a:t>Principle Number 1</a:t>
                      </a:r>
                      <a:endParaRPr lang="en-US" sz="2000" dirty="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a:effectLst/>
                        </a:rPr>
                        <a:t>A transparent and replicable description of the research design and analysis.</a:t>
                      </a:r>
                      <a:endParaRPr lang="en-US" sz="200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dirty="0">
                          <a:effectLst/>
                        </a:rPr>
                        <a:t>Statistics has an internal formal rigor grounded in the use of mathematics as its language which eases the handling of assumptions and estimating results. As such, statistics techniques follow a formal methodology specifically to enable replicability.</a:t>
                      </a:r>
                      <a:endParaRPr lang="en-US" sz="20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3211748238"/>
                  </a:ext>
                </a:extLst>
              </a:tr>
              <a:tr h="1629955">
                <a:tc>
                  <a:txBody>
                    <a:bodyPr/>
                    <a:lstStyle/>
                    <a:p>
                      <a:pPr marL="0" marR="0" indent="0" algn="just">
                        <a:spcBef>
                          <a:spcPts val="0"/>
                        </a:spcBef>
                        <a:spcAft>
                          <a:spcPts val="0"/>
                        </a:spcAft>
                      </a:pPr>
                      <a:r>
                        <a:rPr lang="en-GB" sz="2000" dirty="0">
                          <a:effectLst/>
                        </a:rPr>
                        <a:t>Principle Number 2</a:t>
                      </a:r>
                      <a:endParaRPr lang="en-US" sz="2000" dirty="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a:effectLst/>
                        </a:rPr>
                        <a:t>To identify, isolate, and explain the relationship under investigation.</a:t>
                      </a:r>
                      <a:endParaRPr lang="en-US" sz="200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dirty="0">
                          <a:effectLst/>
                        </a:rPr>
                        <a:t>Statistics exposes patterns. It summarizes data, variables, and relationships between variables. Crucially, outside the laboratory, statistics is the most effective method for exerting control large arrays of competing explanations in scientific studies.</a:t>
                      </a:r>
                      <a:endParaRPr lang="en-US" sz="20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957329937"/>
                  </a:ext>
                </a:extLst>
              </a:tr>
              <a:tr h="1507308">
                <a:tc>
                  <a:txBody>
                    <a:bodyPr/>
                    <a:lstStyle/>
                    <a:p>
                      <a:pPr marL="0" marR="0" indent="0" algn="just">
                        <a:spcBef>
                          <a:spcPts val="0"/>
                        </a:spcBef>
                        <a:spcAft>
                          <a:spcPts val="0"/>
                        </a:spcAft>
                      </a:pPr>
                      <a:r>
                        <a:rPr lang="en-GB" sz="2000" dirty="0">
                          <a:effectLst/>
                        </a:rPr>
                        <a:t>Principle Number 3</a:t>
                      </a:r>
                      <a:endParaRPr lang="en-US" sz="2000" dirty="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a:effectLst/>
                        </a:rPr>
                        <a:t>Steps to assess the appropriate inferences from the results.</a:t>
                      </a:r>
                      <a:endParaRPr lang="en-US" sz="2000">
                        <a:effectLst/>
                        <a:latin typeface="Calibri" panose="020F0502020204030204" pitchFamily="34" charset="0"/>
                        <a:ea typeface="Calibri" panose="020F0502020204030204" pitchFamily="34" charset="0"/>
                      </a:endParaRPr>
                    </a:p>
                  </a:txBody>
                  <a:tcPr marL="51435" marR="51435" marT="0" marB="0"/>
                </a:tc>
                <a:tc>
                  <a:txBody>
                    <a:bodyPr/>
                    <a:lstStyle/>
                    <a:p>
                      <a:pPr marL="0" marR="0" indent="0" algn="l">
                        <a:spcBef>
                          <a:spcPts val="0"/>
                        </a:spcBef>
                        <a:spcAft>
                          <a:spcPts val="0"/>
                        </a:spcAft>
                      </a:pPr>
                      <a:r>
                        <a:rPr lang="en-GB" sz="2000" dirty="0">
                          <a:effectLst/>
                        </a:rPr>
                        <a:t>Statistics has an explicit use for and reporting of variance which, in its most advanced form, is a measure (un)certainty. Using this, we have the ability to make qualified inferences about unobserved phenomena.</a:t>
                      </a:r>
                      <a:endParaRPr lang="en-US" sz="2000" dirty="0">
                        <a:effectLst/>
                        <a:latin typeface="Calibri" panose="020F0502020204030204" pitchFamily="34" charset="0"/>
                        <a:ea typeface="Calibri" panose="020F0502020204030204" pitchFamily="34" charset="0"/>
                      </a:endParaRPr>
                    </a:p>
                  </a:txBody>
                  <a:tcPr marL="51435" marR="51435" marT="0" marB="0"/>
                </a:tc>
                <a:extLst>
                  <a:ext uri="{0D108BD9-81ED-4DB2-BD59-A6C34878D82A}">
                    <a16:rowId xmlns:a16="http://schemas.microsoft.com/office/drawing/2014/main" val="474727479"/>
                  </a:ext>
                </a:extLst>
              </a:tr>
            </a:tbl>
          </a:graphicData>
        </a:graphic>
      </p:graphicFrame>
    </p:spTree>
    <p:extLst>
      <p:ext uri="{BB962C8B-B14F-4D97-AF65-F5344CB8AC3E}">
        <p14:creationId xmlns:p14="http://schemas.microsoft.com/office/powerpoint/2010/main" val="1189159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703512" y="228600"/>
            <a:ext cx="8784976" cy="990600"/>
          </a:xfrm>
        </p:spPr>
        <p:txBody>
          <a:bodyPr/>
          <a:lstStyle/>
          <a:p>
            <a:r>
              <a:rPr lang="en-GB" sz="4000" dirty="0"/>
              <a:t>Why Quantitative Methodology?</a:t>
            </a:r>
          </a:p>
        </p:txBody>
      </p:sp>
      <p:sp>
        <p:nvSpPr>
          <p:cNvPr id="10243" name="Content Placeholder 2"/>
          <p:cNvSpPr>
            <a:spLocks noGrp="1"/>
          </p:cNvSpPr>
          <p:nvPr>
            <p:ph sz="quarter" idx="1"/>
          </p:nvPr>
        </p:nvSpPr>
        <p:spPr>
          <a:xfrm>
            <a:off x="757084" y="1415845"/>
            <a:ext cx="10589342" cy="5213555"/>
          </a:xfrm>
        </p:spPr>
        <p:txBody>
          <a:bodyPr>
            <a:normAutofit/>
          </a:bodyPr>
          <a:lstStyle/>
          <a:p>
            <a:r>
              <a:rPr lang="en-GB" sz="4000" dirty="0">
                <a:solidFill>
                  <a:srgbClr val="92D050"/>
                </a:solidFill>
                <a:latin typeface="Showcard Gothic" panose="04020904020102020604" pitchFamily="82" charset="0"/>
              </a:rPr>
              <a:t>Ugh.</a:t>
            </a:r>
          </a:p>
          <a:p>
            <a:r>
              <a:rPr lang="en-GB" sz="3600" dirty="0"/>
              <a:t>So what? </a:t>
            </a:r>
          </a:p>
          <a:p>
            <a:pPr lvl="1">
              <a:defRPr/>
            </a:pPr>
            <a:r>
              <a:rPr lang="en-GB" altLang="en-US" sz="2800" b="1" dirty="0"/>
              <a:t>One Reason: </a:t>
            </a:r>
            <a:r>
              <a:rPr lang="en-GB" altLang="en-US" sz="2800" dirty="0"/>
              <a:t>A lot of what we know about the world is discovered and often explained in the language of quantitative methods.</a:t>
            </a:r>
          </a:p>
          <a:p>
            <a:pPr lvl="2">
              <a:defRPr/>
            </a:pPr>
            <a:r>
              <a:rPr lang="en-GB" altLang="en-US" sz="2800" dirty="0"/>
              <a:t>e.g. Voting: A, B, &amp; C </a:t>
            </a:r>
            <a:r>
              <a:rPr lang="en-GB" altLang="en-US" sz="2800" i="1" dirty="0">
                <a:sym typeface="Wingdings" pitchFamily="2" charset="2"/>
              </a:rPr>
              <a:t>and</a:t>
            </a:r>
            <a:r>
              <a:rPr lang="en-GB" altLang="en-US" sz="2800" dirty="0">
                <a:sym typeface="Wingdings" pitchFamily="2" charset="2"/>
              </a:rPr>
              <a:t> X, Y, &amp; Z  </a:t>
            </a:r>
            <a:r>
              <a:rPr lang="en-GB" altLang="en-US" sz="2800" dirty="0">
                <a:solidFill>
                  <a:schemeClr val="accent1"/>
                </a:solidFill>
                <a:sym typeface="Wingdings" pitchFamily="2" charset="2"/>
              </a:rPr>
              <a:t>Voting</a:t>
            </a:r>
          </a:p>
          <a:p>
            <a:pPr lvl="2">
              <a:defRPr/>
            </a:pPr>
            <a:r>
              <a:rPr lang="en-GB" altLang="en-US" sz="2800" dirty="0"/>
              <a:t>e.g. Conflict: D, E, &amp; F </a:t>
            </a:r>
            <a:r>
              <a:rPr lang="en-GB" altLang="en-US" sz="2800" i="1" dirty="0">
                <a:sym typeface="Wingdings" pitchFamily="2" charset="2"/>
              </a:rPr>
              <a:t>and</a:t>
            </a:r>
            <a:r>
              <a:rPr lang="en-GB" altLang="en-US" sz="2800" dirty="0">
                <a:sym typeface="Wingdings" pitchFamily="2" charset="2"/>
              </a:rPr>
              <a:t> R, S, &amp; T  </a:t>
            </a:r>
            <a:r>
              <a:rPr lang="en-GB" altLang="en-US" sz="2800" dirty="0">
                <a:solidFill>
                  <a:schemeClr val="accent1"/>
                </a:solidFill>
                <a:sym typeface="Wingdings" pitchFamily="2" charset="2"/>
              </a:rPr>
              <a:t>Conflict</a:t>
            </a:r>
            <a:endParaRPr lang="en-GB" altLang="en-US" sz="2800" b="1" dirty="0">
              <a:solidFill>
                <a:schemeClr val="accent1"/>
              </a:solidFill>
            </a:endParaRPr>
          </a:p>
          <a:p>
            <a:pPr lvl="1">
              <a:defRPr/>
            </a:pPr>
            <a:r>
              <a:rPr lang="en-GB" altLang="en-US" sz="2800" b="1" dirty="0"/>
              <a:t>Another Reason: </a:t>
            </a:r>
            <a:r>
              <a:rPr lang="en-GB" altLang="en-US" sz="2800" dirty="0"/>
              <a:t>Participation – often higher participation - in a broader set of job sectors</a:t>
            </a:r>
          </a:p>
          <a:p>
            <a:pPr lvl="2">
              <a:defRPr/>
            </a:pPr>
            <a:r>
              <a:rPr lang="en-GB" sz="2400" dirty="0"/>
              <a:t>“you will need a </a:t>
            </a:r>
            <a:r>
              <a:rPr lang="en-GB" sz="2400" i="1" dirty="0"/>
              <a:t>passing</a:t>
            </a:r>
            <a:r>
              <a:rPr lang="en-GB" sz="2400" dirty="0"/>
              <a:t> if not </a:t>
            </a:r>
            <a:r>
              <a:rPr lang="en-GB" sz="2400" b="1" i="1" dirty="0"/>
              <a:t>working</a:t>
            </a:r>
            <a:r>
              <a:rPr lang="en-GB" sz="2400" dirty="0"/>
              <a:t> knowledge of statistics….” </a:t>
            </a:r>
          </a:p>
          <a:p>
            <a:pPr lvl="1">
              <a:defRPr/>
            </a:pPr>
            <a:r>
              <a:rPr lang="en-GB" sz="3000" dirty="0"/>
              <a:t>Why let other people explain the world to you?</a:t>
            </a:r>
            <a:endParaRPr lang="en-GB" altLang="en-US" sz="3000" dirty="0"/>
          </a:p>
        </p:txBody>
      </p:sp>
    </p:spTree>
    <p:extLst>
      <p:ext uri="{BB962C8B-B14F-4D97-AF65-F5344CB8AC3E}">
        <p14:creationId xmlns:p14="http://schemas.microsoft.com/office/powerpoint/2010/main" val="199577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1000"/>
                                        <p:tgtEl>
                                          <p:spTgt spid="10243">
                                            <p:txEl>
                                              <p:pRg st="1" end="1"/>
                                            </p:txEl>
                                          </p:spTgt>
                                        </p:tgtEl>
                                      </p:cBhvr>
                                    </p:animEffect>
                                    <p:anim calcmode="lin" valueType="num">
                                      <p:cBhvr>
                                        <p:cTn id="8"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43">
                                            <p:txEl>
                                              <p:pRg st="2" end="2"/>
                                            </p:txEl>
                                          </p:spTgt>
                                        </p:tgtEl>
                                        <p:attrNameLst>
                                          <p:attrName>style.visibility</p:attrName>
                                        </p:attrNameLst>
                                      </p:cBhvr>
                                      <p:to>
                                        <p:strVal val="visible"/>
                                      </p:to>
                                    </p:set>
                                    <p:animEffect transition="in" filter="fade">
                                      <p:cBhvr>
                                        <p:cTn id="14" dur="1000"/>
                                        <p:tgtEl>
                                          <p:spTgt spid="10243">
                                            <p:txEl>
                                              <p:pRg st="2" end="2"/>
                                            </p:txEl>
                                          </p:spTgt>
                                        </p:tgtEl>
                                      </p:cBhvr>
                                    </p:animEffect>
                                    <p:anim calcmode="lin" valueType="num">
                                      <p:cBhvr>
                                        <p:cTn id="15"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43">
                                            <p:txEl>
                                              <p:pRg st="3" end="3"/>
                                            </p:txEl>
                                          </p:spTgt>
                                        </p:tgtEl>
                                        <p:attrNameLst>
                                          <p:attrName>style.visibility</p:attrName>
                                        </p:attrNameLst>
                                      </p:cBhvr>
                                      <p:to>
                                        <p:strVal val="visible"/>
                                      </p:to>
                                    </p:set>
                                    <p:animEffect transition="in" filter="fade">
                                      <p:cBhvr>
                                        <p:cTn id="21" dur="1000"/>
                                        <p:tgtEl>
                                          <p:spTgt spid="10243">
                                            <p:txEl>
                                              <p:pRg st="3" end="3"/>
                                            </p:txEl>
                                          </p:spTgt>
                                        </p:tgtEl>
                                      </p:cBhvr>
                                    </p:animEffect>
                                    <p:anim calcmode="lin" valueType="num">
                                      <p:cBhvr>
                                        <p:cTn id="22"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3" end="3"/>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0243">
                                            <p:txEl>
                                              <p:pRg st="4" end="4"/>
                                            </p:txEl>
                                          </p:spTgt>
                                        </p:tgtEl>
                                        <p:attrNameLst>
                                          <p:attrName>style.visibility</p:attrName>
                                        </p:attrNameLst>
                                      </p:cBhvr>
                                      <p:to>
                                        <p:strVal val="visible"/>
                                      </p:to>
                                    </p:set>
                                    <p:animEffect transition="in" filter="fade">
                                      <p:cBhvr>
                                        <p:cTn id="26" dur="1000"/>
                                        <p:tgtEl>
                                          <p:spTgt spid="10243">
                                            <p:txEl>
                                              <p:pRg st="4" end="4"/>
                                            </p:txEl>
                                          </p:spTgt>
                                        </p:tgtEl>
                                      </p:cBhvr>
                                    </p:animEffect>
                                    <p:anim calcmode="lin" valueType="num">
                                      <p:cBhvr>
                                        <p:cTn id="27"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243">
                                            <p:txEl>
                                              <p:pRg st="5" end="5"/>
                                            </p:txEl>
                                          </p:spTgt>
                                        </p:tgtEl>
                                        <p:attrNameLst>
                                          <p:attrName>style.visibility</p:attrName>
                                        </p:attrNameLst>
                                      </p:cBhvr>
                                      <p:to>
                                        <p:strVal val="visible"/>
                                      </p:to>
                                    </p:set>
                                    <p:animEffect transition="in" filter="fade">
                                      <p:cBhvr>
                                        <p:cTn id="33" dur="1000"/>
                                        <p:tgtEl>
                                          <p:spTgt spid="10243">
                                            <p:txEl>
                                              <p:pRg st="5" end="5"/>
                                            </p:txEl>
                                          </p:spTgt>
                                        </p:tgtEl>
                                      </p:cBhvr>
                                    </p:animEffect>
                                    <p:anim calcmode="lin" valueType="num">
                                      <p:cBhvr>
                                        <p:cTn id="34" dur="10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1024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0243">
                                            <p:txEl>
                                              <p:pRg st="6" end="6"/>
                                            </p:txEl>
                                          </p:spTgt>
                                        </p:tgtEl>
                                        <p:attrNameLst>
                                          <p:attrName>style.visibility</p:attrName>
                                        </p:attrNameLst>
                                      </p:cBhvr>
                                      <p:to>
                                        <p:strVal val="visible"/>
                                      </p:to>
                                    </p:set>
                                    <p:animEffect transition="in" filter="fade">
                                      <p:cBhvr>
                                        <p:cTn id="38" dur="1000"/>
                                        <p:tgtEl>
                                          <p:spTgt spid="10243">
                                            <p:txEl>
                                              <p:pRg st="6" end="6"/>
                                            </p:txEl>
                                          </p:spTgt>
                                        </p:tgtEl>
                                      </p:cBhvr>
                                    </p:animEffect>
                                    <p:anim calcmode="lin" valueType="num">
                                      <p:cBhvr>
                                        <p:cTn id="39" dur="10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1024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10243">
                                            <p:txEl>
                                              <p:pRg st="7" end="7"/>
                                            </p:txEl>
                                          </p:spTgt>
                                        </p:tgtEl>
                                        <p:attrNameLst>
                                          <p:attrName>style.visibility</p:attrName>
                                        </p:attrNameLst>
                                      </p:cBhvr>
                                      <p:to>
                                        <p:strVal val="visible"/>
                                      </p:to>
                                    </p:set>
                                    <p:animEffect transition="in" filter="fade">
                                      <p:cBhvr>
                                        <p:cTn id="45" dur="1000"/>
                                        <p:tgtEl>
                                          <p:spTgt spid="10243">
                                            <p:txEl>
                                              <p:pRg st="7" end="7"/>
                                            </p:txEl>
                                          </p:spTgt>
                                        </p:tgtEl>
                                      </p:cBhvr>
                                    </p:animEffect>
                                    <p:anim calcmode="lin" valueType="num">
                                      <p:cBhvr>
                                        <p:cTn id="46" dur="10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024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735495" y="1331843"/>
            <a:ext cx="10793895" cy="5409525"/>
          </a:xfrm>
          <a:prstGeom prst="rect">
            <a:avLst/>
          </a:prstGeom>
        </p:spPr>
        <p:txBody>
          <a:bodyPr>
            <a:noAutofit/>
          </a:bodyPr>
          <a:lstStyle/>
          <a:p>
            <a:r>
              <a:rPr lang="en-US" sz="3600" dirty="0">
                <a:solidFill>
                  <a:schemeClr val="accent2">
                    <a:lumMod val="75000"/>
                  </a:schemeClr>
                </a:solidFill>
              </a:rPr>
              <a:t>Where does QM fit in the Scientific Method?</a:t>
            </a:r>
          </a:p>
          <a:p>
            <a:pPr lvl="1"/>
            <a:r>
              <a:rPr lang="en-US" sz="3600" dirty="0">
                <a:solidFill>
                  <a:schemeClr val="accent2">
                    <a:lumMod val="75000"/>
                  </a:schemeClr>
                </a:solidFill>
              </a:rPr>
              <a:t>Data </a:t>
            </a:r>
            <a:r>
              <a:rPr lang="en-US" sz="3600" dirty="0">
                <a:solidFill>
                  <a:schemeClr val="accent2">
                    <a:lumMod val="75000"/>
                  </a:schemeClr>
                </a:solidFill>
                <a:sym typeface="Wingdings" panose="05000000000000000000" pitchFamily="2" charset="2"/>
              </a:rPr>
              <a:t> Information  Knowledge</a:t>
            </a:r>
            <a:endParaRPr lang="en-US" sz="3600" dirty="0">
              <a:solidFill>
                <a:schemeClr val="accent2">
                  <a:lumMod val="75000"/>
                </a:schemeClr>
              </a:solidFill>
            </a:endParaRPr>
          </a:p>
          <a:p>
            <a:pPr lvl="1"/>
            <a:r>
              <a:rPr lang="en-US" sz="3600" dirty="0"/>
              <a:t>Analysis turns data into information</a:t>
            </a:r>
          </a:p>
          <a:p>
            <a:r>
              <a:rPr lang="en-US" sz="4000" dirty="0">
                <a:solidFill>
                  <a:srgbClr val="C00000"/>
                </a:solidFill>
              </a:rPr>
              <a:t>QM is the </a:t>
            </a:r>
            <a:r>
              <a:rPr lang="en-US" sz="4000" i="1" dirty="0">
                <a:solidFill>
                  <a:srgbClr val="C00000"/>
                </a:solidFill>
              </a:rPr>
              <a:t>analytical treatment of data</a:t>
            </a:r>
          </a:p>
          <a:p>
            <a:pPr lvl="1"/>
            <a:r>
              <a:rPr lang="en-US" sz="3200" dirty="0"/>
              <a:t>QM does not replace our ability to ask better questions or to think </a:t>
            </a:r>
            <a:r>
              <a:rPr lang="en-US" sz="3200" i="1" dirty="0"/>
              <a:t>critically </a:t>
            </a:r>
            <a:r>
              <a:rPr lang="en-US" sz="3200" dirty="0"/>
              <a:t>or </a:t>
            </a:r>
            <a:r>
              <a:rPr lang="en-US" sz="3200" i="1" dirty="0"/>
              <a:t>creatively </a:t>
            </a:r>
            <a:r>
              <a:rPr lang="en-US" sz="3200" dirty="0"/>
              <a:t>about a problem.</a:t>
            </a:r>
            <a:endParaRPr lang="en-US" sz="3600" dirty="0"/>
          </a:p>
          <a:p>
            <a:r>
              <a:rPr lang="en-US" sz="3600" dirty="0">
                <a:solidFill>
                  <a:srgbClr val="C00000"/>
                </a:solidFill>
              </a:rPr>
              <a:t>SM is one way to turn information into knowledge. QM cannot make this step.</a:t>
            </a:r>
            <a:endParaRPr lang="en-US" sz="4000" dirty="0">
              <a:solidFill>
                <a:srgbClr val="C00000"/>
              </a:solidFill>
            </a:endParaRP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sz="4000" dirty="0"/>
              <a:t>Quantitative Methodology</a:t>
            </a:r>
            <a:endParaRPr lang="en-US" altLang="en-US" sz="4000" dirty="0"/>
          </a:p>
        </p:txBody>
      </p:sp>
    </p:spTree>
    <p:extLst>
      <p:ext uri="{BB962C8B-B14F-4D97-AF65-F5344CB8AC3E}">
        <p14:creationId xmlns:p14="http://schemas.microsoft.com/office/powerpoint/2010/main" val="37071284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675861" y="1639956"/>
            <a:ext cx="10933043" cy="5101412"/>
          </a:xfrm>
          <a:prstGeom prst="rect">
            <a:avLst/>
          </a:prstGeom>
        </p:spPr>
        <p:txBody>
          <a:bodyPr>
            <a:noAutofit/>
          </a:bodyPr>
          <a:lstStyle/>
          <a:p>
            <a:r>
              <a:rPr lang="en-US" sz="3200" b="1" dirty="0">
                <a:solidFill>
                  <a:srgbClr val="002060"/>
                </a:solidFill>
              </a:rPr>
              <a:t>Scientific Method </a:t>
            </a:r>
            <a:r>
              <a:rPr lang="en-US" sz="3200" dirty="0">
                <a:solidFill>
                  <a:srgbClr val="002060"/>
                </a:solidFill>
              </a:rPr>
              <a:t>is a methodology to accumulate (and discard) information in order to understand an observable and ultimately knowable world.</a:t>
            </a:r>
          </a:p>
          <a:p>
            <a:pPr lvl="1"/>
            <a:r>
              <a:rPr lang="en-US" sz="2800" b="1" dirty="0">
                <a:solidFill>
                  <a:schemeClr val="accent2">
                    <a:lumMod val="75000"/>
                  </a:schemeClr>
                </a:solidFill>
              </a:rPr>
              <a:t>Quantitative Methods </a:t>
            </a:r>
            <a:r>
              <a:rPr lang="en-US" sz="2800" dirty="0">
                <a:solidFill>
                  <a:schemeClr val="accent2">
                    <a:lumMod val="75000"/>
                  </a:schemeClr>
                </a:solidFill>
              </a:rPr>
              <a:t>[Statistics] is a tool, a set of mathematical manipulations, that allow us to summarize and assess relationships. </a:t>
            </a:r>
            <a:endParaRPr lang="en-GB" sz="2800" dirty="0">
              <a:solidFill>
                <a:schemeClr val="accent2">
                  <a:lumMod val="75000"/>
                </a:schemeClr>
              </a:solidFill>
            </a:endParaRPr>
          </a:p>
          <a:p>
            <a:pPr>
              <a:buFont typeface="Arial" pitchFamily="34" charset="0"/>
              <a:buChar char="•"/>
              <a:defRPr/>
            </a:pPr>
            <a:r>
              <a:rPr lang="en-US" sz="3200" dirty="0"/>
              <a:t>We seek probabilistic, general knowledge about political and social phenomena. </a:t>
            </a:r>
            <a:endParaRPr lang="en-US" sz="3200" b="1" dirty="0"/>
          </a:p>
          <a:p>
            <a:pPr>
              <a:buFont typeface="Arial" pitchFamily="34" charset="0"/>
              <a:buChar char="•"/>
              <a:defRPr/>
            </a:pPr>
            <a:r>
              <a:rPr lang="en-US" sz="3200" b="1" dirty="0"/>
              <a:t>How is this achieved? </a:t>
            </a:r>
          </a:p>
          <a:p>
            <a:pPr lvl="1">
              <a:buFont typeface="Arial" pitchFamily="34" charset="0"/>
              <a:buChar char="•"/>
              <a:defRPr/>
            </a:pPr>
            <a:r>
              <a:rPr lang="en-US" sz="3200" dirty="0"/>
              <a:t>Answer: </a:t>
            </a:r>
            <a:r>
              <a:rPr lang="en-US" sz="3200" b="1" dirty="0">
                <a:solidFill>
                  <a:schemeClr val="accent1"/>
                </a:solidFill>
              </a:rPr>
              <a:t>Theory and Hypotheses</a:t>
            </a:r>
            <a:endParaRPr lang="en-US" sz="2800" dirty="0">
              <a:solidFill>
                <a:schemeClr val="accent2">
                  <a:lumMod val="75000"/>
                </a:schemeClr>
              </a:solidFill>
            </a:endParaRPr>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GB" altLang="en-US" sz="4000" dirty="0"/>
              <a:t>Conclusion: Scientific Method</a:t>
            </a:r>
            <a:endParaRPr lang="en-US" altLang="en-US" sz="4000" dirty="0"/>
          </a:p>
        </p:txBody>
      </p:sp>
    </p:spTree>
    <p:extLst>
      <p:ext uri="{BB962C8B-B14F-4D97-AF65-F5344CB8AC3E}">
        <p14:creationId xmlns:p14="http://schemas.microsoft.com/office/powerpoint/2010/main" val="35992092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a:xfrm>
            <a:off x="845574" y="1556792"/>
            <a:ext cx="10805652" cy="4952163"/>
          </a:xfrm>
          <a:prstGeom prst="rect">
            <a:avLst/>
          </a:prstGeom>
        </p:spPr>
        <p:txBody>
          <a:bodyPr>
            <a:noAutofit/>
          </a:bodyPr>
          <a:lstStyle/>
          <a:p>
            <a:pPr>
              <a:defRPr/>
            </a:pPr>
            <a:r>
              <a:rPr lang="en-US" sz="3200" b="1" i="1" dirty="0"/>
              <a:t>Definition:</a:t>
            </a:r>
          </a:p>
          <a:p>
            <a:pPr lvl="1">
              <a:defRPr/>
            </a:pPr>
            <a:r>
              <a:rPr lang="en-US" sz="3200" dirty="0"/>
              <a:t>A systematically related set of propositions that provide </a:t>
            </a:r>
            <a:r>
              <a:rPr lang="en-US" sz="3200" i="1" dirty="0">
                <a:effectLst>
                  <a:outerShdw blurRad="38100" dist="38100" dir="2700000" algn="tl">
                    <a:srgbClr val="000000">
                      <a:alpha val="43137"/>
                    </a:srgbClr>
                  </a:outerShdw>
                </a:effectLst>
              </a:rPr>
              <a:t>possible explanations for a set of phenomena</a:t>
            </a:r>
            <a:r>
              <a:rPr lang="en-US" sz="3200" dirty="0">
                <a:effectLst>
                  <a:outerShdw blurRad="38100" dist="38100" dir="2700000" algn="tl">
                    <a:srgbClr val="000000">
                      <a:alpha val="43137"/>
                    </a:srgbClr>
                  </a:outerShdw>
                </a:effectLst>
              </a:rPr>
              <a:t>. </a:t>
            </a:r>
          </a:p>
          <a:p>
            <a:pPr>
              <a:defRPr/>
            </a:pPr>
            <a:r>
              <a:rPr lang="en-US" sz="3200" b="1" dirty="0"/>
              <a:t>Theory’s Role in Social Science</a:t>
            </a:r>
          </a:p>
          <a:p>
            <a:pPr lvl="1">
              <a:defRPr/>
            </a:pPr>
            <a:r>
              <a:rPr lang="en-US" sz="3200" i="1" dirty="0">
                <a:solidFill>
                  <a:srgbClr val="0070C0"/>
                </a:solidFill>
              </a:rPr>
              <a:t>ONE: </a:t>
            </a:r>
            <a:r>
              <a:rPr lang="en-US" sz="3200" dirty="0"/>
              <a:t>Identifies </a:t>
            </a:r>
            <a:r>
              <a:rPr lang="en-US" sz="3200" b="1" i="1" dirty="0">
                <a:solidFill>
                  <a:srgbClr val="FF0000"/>
                </a:solidFill>
              </a:rPr>
              <a:t>relationships about the phenomenon </a:t>
            </a:r>
            <a:r>
              <a:rPr lang="en-US" sz="3200" dirty="0"/>
              <a:t>that we are interested in.</a:t>
            </a:r>
          </a:p>
          <a:p>
            <a:pPr lvl="1">
              <a:defRPr/>
            </a:pPr>
            <a:r>
              <a:rPr lang="en-US" sz="3200" i="1" dirty="0">
                <a:solidFill>
                  <a:srgbClr val="0070C0"/>
                </a:solidFill>
              </a:rPr>
              <a:t>TWO: </a:t>
            </a:r>
            <a:r>
              <a:rPr lang="en-US" sz="3200" dirty="0"/>
              <a:t>Summarizes </a:t>
            </a:r>
            <a:r>
              <a:rPr lang="en-US" sz="3200" b="1" i="1" dirty="0">
                <a:solidFill>
                  <a:srgbClr val="FF0000"/>
                </a:solidFill>
              </a:rPr>
              <a:t>work that has been done </a:t>
            </a:r>
            <a:r>
              <a:rPr lang="en-US" sz="3200" dirty="0"/>
              <a:t>on our subject. </a:t>
            </a:r>
          </a:p>
          <a:p>
            <a:pPr lvl="1">
              <a:defRPr/>
            </a:pPr>
            <a:r>
              <a:rPr lang="en-US" sz="3200" i="1" dirty="0">
                <a:solidFill>
                  <a:srgbClr val="0070C0"/>
                </a:solidFill>
              </a:rPr>
              <a:t>THREE: </a:t>
            </a:r>
            <a:r>
              <a:rPr lang="en-US" sz="3200" dirty="0"/>
              <a:t>Suggests </a:t>
            </a:r>
            <a:r>
              <a:rPr lang="en-US" sz="3200" b="1" i="1" dirty="0">
                <a:solidFill>
                  <a:srgbClr val="FF0000"/>
                </a:solidFill>
              </a:rPr>
              <a:t>where to look </a:t>
            </a:r>
            <a:r>
              <a:rPr lang="en-US" sz="3200" dirty="0"/>
              <a:t>for future testing.</a:t>
            </a:r>
            <a:endParaRPr lang="en-US" sz="3200" b="1" dirty="0"/>
          </a:p>
        </p:txBody>
      </p:sp>
      <p:sp>
        <p:nvSpPr>
          <p:cNvPr id="11266" name="Rectangle 2"/>
          <p:cNvSpPr>
            <a:spLocks noGrp="1" noRot="1" noChangeArrowheads="1"/>
          </p:cNvSpPr>
          <p:nvPr>
            <p:ph type="title"/>
          </p:nvPr>
        </p:nvSpPr>
        <p:spPr>
          <a:xfrm>
            <a:off x="1703512" y="116632"/>
            <a:ext cx="8712968" cy="1440160"/>
          </a:xfrm>
        </p:spPr>
        <p:txBody>
          <a:bodyPr/>
          <a:lstStyle/>
          <a:p>
            <a:pPr eaLnBrk="1" hangingPunct="1"/>
            <a:r>
              <a:rPr lang="en-US" altLang="en-US" sz="4000" dirty="0"/>
              <a:t>Theory in the Social Sciences</a:t>
            </a:r>
          </a:p>
        </p:txBody>
      </p:sp>
    </p:spTree>
    <p:extLst>
      <p:ext uri="{BB962C8B-B14F-4D97-AF65-F5344CB8AC3E}">
        <p14:creationId xmlns:p14="http://schemas.microsoft.com/office/powerpoint/2010/main" val="41457201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30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2000"/>
                                        <p:tgtEl>
                                          <p:spTgt spid="8195">
                                            <p:txEl>
                                              <p:pRg st="2" end="2"/>
                                            </p:txEl>
                                          </p:spTgt>
                                        </p:tgtEl>
                                      </p:cBhvr>
                                    </p:animEffect>
                                  </p:childTnLst>
                                </p:cTn>
                              </p:par>
                            </p:childTnLst>
                          </p:cTn>
                        </p:par>
                        <p:par>
                          <p:cTn id="13" fill="hold" nodeType="withGroup">
                            <p:stCondLst>
                              <p:cond delay="2000"/>
                            </p:stCondLst>
                            <p:childTnLst>
                              <p:par>
                                <p:cTn id="14" presetID="9" presetClass="entr" presetSubtype="0" fill="hold" nodeType="afterEffect">
                                  <p:stCondLst>
                                    <p:cond delay="0"/>
                                  </p:stCondLst>
                                  <p:childTnLst>
                                    <p:set>
                                      <p:cBhvr>
                                        <p:cTn id="15" dur="1" fill="hold">
                                          <p:stCondLst>
                                            <p:cond delay="0"/>
                                          </p:stCondLst>
                                        </p:cTn>
                                        <p:tgtEl>
                                          <p:spTgt spid="8195">
                                            <p:txEl>
                                              <p:pRg st="3" end="3"/>
                                            </p:txEl>
                                          </p:spTgt>
                                        </p:tgtEl>
                                        <p:attrNameLst>
                                          <p:attrName>style.visibility</p:attrName>
                                        </p:attrNameLst>
                                      </p:cBhvr>
                                      <p:to>
                                        <p:strVal val="visible"/>
                                      </p:to>
                                    </p:set>
                                    <p:animEffect transition="in" filter="dissolve">
                                      <p:cBhvr>
                                        <p:cTn id="16" dur="2000"/>
                                        <p:tgtEl>
                                          <p:spTgt spid="81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animEffect transition="in" filter="dissolve">
                                      <p:cBhvr>
                                        <p:cTn id="21" dur="2000"/>
                                        <p:tgtEl>
                                          <p:spTgt spid="8195">
                                            <p:txEl>
                                              <p:pRg st="4" end="4"/>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nodeType="clickEffect">
                                  <p:stCondLst>
                                    <p:cond delay="0"/>
                                  </p:stCondLst>
                                  <p:childTnLst>
                                    <p:set>
                                      <p:cBhvr>
                                        <p:cTn id="25" dur="1" fill="hold">
                                          <p:stCondLst>
                                            <p:cond delay="0"/>
                                          </p:stCondLst>
                                        </p:cTn>
                                        <p:tgtEl>
                                          <p:spTgt spid="8195">
                                            <p:txEl>
                                              <p:pRg st="5" end="5"/>
                                            </p:txEl>
                                          </p:spTgt>
                                        </p:tgtEl>
                                        <p:attrNameLst>
                                          <p:attrName>style.visibility</p:attrName>
                                        </p:attrNameLst>
                                      </p:cBhvr>
                                      <p:to>
                                        <p:strVal val="visible"/>
                                      </p:to>
                                    </p:set>
                                    <p:animEffect transition="in" filter="dissolve">
                                      <p:cBhvr>
                                        <p:cTn id="26"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703512" y="207494"/>
            <a:ext cx="8712968" cy="1277290"/>
          </a:xfrm>
        </p:spPr>
        <p:txBody>
          <a:bodyPr/>
          <a:lstStyle/>
          <a:p>
            <a:pPr eaLnBrk="1" hangingPunct="1"/>
            <a:r>
              <a:rPr lang="en-GB" altLang="en-US" sz="4000" dirty="0"/>
              <a:t>Theory in the Social Sciences</a:t>
            </a:r>
            <a:endParaRPr lang="en-US" altLang="en-US" sz="4000" dirty="0"/>
          </a:p>
        </p:txBody>
      </p:sp>
      <p:sp>
        <p:nvSpPr>
          <p:cNvPr id="8195" name="Rectangle 3"/>
          <p:cNvSpPr>
            <a:spLocks noGrp="1" noChangeArrowheads="1"/>
          </p:cNvSpPr>
          <p:nvPr>
            <p:ph sz="quarter" idx="13"/>
          </p:nvPr>
        </p:nvSpPr>
        <p:spPr>
          <a:xfrm>
            <a:off x="776748" y="1484784"/>
            <a:ext cx="10943304" cy="5014339"/>
          </a:xfrm>
        </p:spPr>
        <p:txBody>
          <a:bodyPr>
            <a:noAutofit/>
          </a:bodyPr>
          <a:lstStyle/>
          <a:p>
            <a:pPr>
              <a:defRPr/>
            </a:pPr>
            <a:r>
              <a:rPr lang="en-US" sz="4000" dirty="0"/>
              <a:t>Theories are necessarily simplified models of reality</a:t>
            </a:r>
          </a:p>
          <a:p>
            <a:pPr lvl="1"/>
            <a:r>
              <a:rPr lang="en-GB" sz="3200" dirty="0"/>
              <a:t>“All models are wrong, but some models are useful” </a:t>
            </a:r>
          </a:p>
          <a:p>
            <a:pPr lvl="1"/>
            <a:r>
              <a:rPr lang="en-GB" sz="3200" dirty="0"/>
              <a:t>All models are simplifications of the universe as they must necessarily be.</a:t>
            </a:r>
          </a:p>
          <a:p>
            <a:pPr lvl="1"/>
            <a:r>
              <a:rPr lang="en-GB" sz="3200" dirty="0"/>
              <a:t>e.g.: Models of planes, trains, or automobiles</a:t>
            </a:r>
          </a:p>
          <a:p>
            <a:r>
              <a:rPr lang="en-GB" sz="3600" dirty="0"/>
              <a:t>Theories are not </a:t>
            </a:r>
            <a:r>
              <a:rPr lang="en-GB" sz="3600" b="1" dirty="0"/>
              <a:t>right </a:t>
            </a:r>
            <a:r>
              <a:rPr lang="en-GB" sz="3600" dirty="0"/>
              <a:t>or </a:t>
            </a:r>
            <a:r>
              <a:rPr lang="en-GB" sz="3600" b="1" dirty="0"/>
              <a:t>wrong</a:t>
            </a:r>
            <a:r>
              <a:rPr lang="en-GB" sz="3600" dirty="0"/>
              <a:t>. </a:t>
            </a:r>
          </a:p>
          <a:p>
            <a:r>
              <a:rPr lang="en-GB" sz="4400" dirty="0">
                <a:solidFill>
                  <a:srgbClr val="C00000"/>
                </a:solidFill>
              </a:rPr>
              <a:t>They are </a:t>
            </a:r>
            <a:r>
              <a:rPr lang="en-GB" sz="4400" b="1" dirty="0">
                <a:solidFill>
                  <a:srgbClr val="C00000"/>
                </a:solidFill>
              </a:rPr>
              <a:t>weak </a:t>
            </a:r>
            <a:r>
              <a:rPr lang="en-GB" sz="4400" dirty="0">
                <a:solidFill>
                  <a:srgbClr val="C00000"/>
                </a:solidFill>
              </a:rPr>
              <a:t>or </a:t>
            </a:r>
            <a:r>
              <a:rPr lang="en-GB" sz="4400" b="1" dirty="0">
                <a:solidFill>
                  <a:srgbClr val="C00000"/>
                </a:solidFill>
              </a:rPr>
              <a:t>strong.</a:t>
            </a:r>
          </a:p>
          <a:p>
            <a:pPr lvl="1"/>
            <a:endParaRPr lang="en-GB"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dissolve">
                                      <p:cBhvr>
                                        <p:cTn id="7" dur="3000"/>
                                        <p:tgtEl>
                                          <p:spTgt spid="819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dissolve">
                                      <p:cBhvr>
                                        <p:cTn id="12" dur="3000"/>
                                        <p:tgtEl>
                                          <p:spTgt spid="81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animEffect transition="in" filter="dissolve">
                                      <p:cBhvr>
                                        <p:cTn id="17" dur="3000"/>
                                        <p:tgtEl>
                                          <p:spTgt spid="819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dissolve">
                                      <p:cBhvr>
                                        <p:cTn id="22" dur="3000"/>
                                        <p:tgtEl>
                                          <p:spTgt spid="819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5">
                                            <p:txEl>
                                              <p:pRg st="5" end="5"/>
                                            </p:txEl>
                                          </p:spTgt>
                                        </p:tgtEl>
                                        <p:attrNameLst>
                                          <p:attrName>style.visibility</p:attrName>
                                        </p:attrNameLst>
                                      </p:cBhvr>
                                      <p:to>
                                        <p:strVal val="visible"/>
                                      </p:to>
                                    </p:set>
                                    <p:animEffect transition="in" filter="dissolve">
                                      <p:cBhvr>
                                        <p:cTn id="27" dur="3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703512" y="207494"/>
            <a:ext cx="8712968" cy="1277290"/>
          </a:xfrm>
        </p:spPr>
        <p:txBody>
          <a:bodyPr/>
          <a:lstStyle/>
          <a:p>
            <a:pPr eaLnBrk="1" hangingPunct="1"/>
            <a:r>
              <a:rPr lang="en-GB" altLang="en-US" sz="4000" dirty="0"/>
              <a:t>Inductive and Deductive Reasoning</a:t>
            </a:r>
            <a:endParaRPr lang="en-US" altLang="en-US" sz="4000" dirty="0"/>
          </a:p>
        </p:txBody>
      </p:sp>
      <p:sp>
        <p:nvSpPr>
          <p:cNvPr id="8195" name="Rectangle 3"/>
          <p:cNvSpPr>
            <a:spLocks noGrp="1" noChangeArrowheads="1"/>
          </p:cNvSpPr>
          <p:nvPr>
            <p:ph sz="quarter" idx="13"/>
          </p:nvPr>
        </p:nvSpPr>
        <p:spPr>
          <a:xfrm>
            <a:off x="747252" y="1484784"/>
            <a:ext cx="10766322" cy="5279810"/>
          </a:xfrm>
        </p:spPr>
        <p:txBody>
          <a:bodyPr>
            <a:noAutofit/>
          </a:bodyPr>
          <a:lstStyle/>
          <a:p>
            <a:pPr>
              <a:defRPr/>
            </a:pPr>
            <a:r>
              <a:rPr lang="en-US" sz="3600" b="1" i="1" dirty="0">
                <a:solidFill>
                  <a:srgbClr val="002060"/>
                </a:solidFill>
              </a:rPr>
              <a:t>Induction: </a:t>
            </a:r>
            <a:r>
              <a:rPr lang="en-US" sz="3600" b="1" dirty="0">
                <a:solidFill>
                  <a:srgbClr val="002060"/>
                </a:solidFill>
              </a:rPr>
              <a:t>Specific to general </a:t>
            </a:r>
          </a:p>
          <a:p>
            <a:pPr lvl="1">
              <a:defRPr/>
            </a:pPr>
            <a:r>
              <a:rPr lang="en-US" sz="3600" dirty="0">
                <a:solidFill>
                  <a:srgbClr val="00B0F0"/>
                </a:solidFill>
                <a:effectLst>
                  <a:outerShdw blurRad="38100" dist="38100" dir="2700000" algn="tl">
                    <a:srgbClr val="000000">
                      <a:alpha val="43137"/>
                    </a:srgbClr>
                  </a:outerShdw>
                </a:effectLst>
              </a:rPr>
              <a:t>Observation </a:t>
            </a:r>
            <a:r>
              <a:rPr lang="en-US" sz="3600" dirty="0">
                <a:solidFill>
                  <a:srgbClr val="00B0F0"/>
                </a:solidFill>
                <a:effectLst>
                  <a:outerShdw blurRad="38100" dist="38100" dir="2700000" algn="tl">
                    <a:srgbClr val="000000">
                      <a:alpha val="43137"/>
                    </a:srgbClr>
                  </a:outerShdw>
                </a:effectLst>
                <a:sym typeface="Wingdings" pitchFamily="2" charset="2"/>
              </a:rPr>
              <a:t> T</a:t>
            </a:r>
            <a:r>
              <a:rPr lang="en-US" sz="3600" dirty="0">
                <a:solidFill>
                  <a:srgbClr val="00B0F0"/>
                </a:solidFill>
                <a:effectLst>
                  <a:outerShdw blurRad="38100" dist="38100" dir="2700000" algn="tl">
                    <a:srgbClr val="000000">
                      <a:alpha val="43137"/>
                    </a:srgbClr>
                  </a:outerShdw>
                </a:effectLst>
              </a:rPr>
              <a:t>heory</a:t>
            </a:r>
          </a:p>
          <a:p>
            <a:pPr>
              <a:defRPr/>
            </a:pPr>
            <a:r>
              <a:rPr lang="en-US" sz="3600" b="1" i="1" dirty="0">
                <a:solidFill>
                  <a:srgbClr val="FF0000"/>
                </a:solidFill>
              </a:rPr>
              <a:t>Deduction: </a:t>
            </a:r>
            <a:r>
              <a:rPr lang="en-US" sz="3600" b="1" dirty="0">
                <a:solidFill>
                  <a:srgbClr val="FF0000"/>
                </a:solidFill>
              </a:rPr>
              <a:t>General to specific</a:t>
            </a:r>
          </a:p>
          <a:p>
            <a:pPr lvl="1">
              <a:defRPr/>
            </a:pPr>
            <a:r>
              <a:rPr lang="en-US" sz="3600" dirty="0">
                <a:solidFill>
                  <a:srgbClr val="00B0F0"/>
                </a:solidFill>
                <a:effectLst>
                  <a:outerShdw blurRad="38100" dist="38100" dir="2700000" algn="tl">
                    <a:srgbClr val="000000">
                      <a:alpha val="43137"/>
                    </a:srgbClr>
                  </a:outerShdw>
                </a:effectLst>
              </a:rPr>
              <a:t>Theory </a:t>
            </a:r>
            <a:r>
              <a:rPr lang="en-US" sz="3600" dirty="0">
                <a:solidFill>
                  <a:srgbClr val="00B0F0"/>
                </a:solidFill>
                <a:effectLst>
                  <a:outerShdw blurRad="38100" dist="38100" dir="2700000" algn="tl">
                    <a:srgbClr val="000000">
                      <a:alpha val="43137"/>
                    </a:srgbClr>
                  </a:outerShdw>
                </a:effectLst>
                <a:sym typeface="Wingdings" pitchFamily="2" charset="2"/>
              </a:rPr>
              <a:t> O</a:t>
            </a:r>
            <a:r>
              <a:rPr lang="en-US" sz="3600" dirty="0">
                <a:solidFill>
                  <a:srgbClr val="00B0F0"/>
                </a:solidFill>
                <a:effectLst>
                  <a:outerShdw blurRad="38100" dist="38100" dir="2700000" algn="tl">
                    <a:srgbClr val="000000">
                      <a:alpha val="43137"/>
                    </a:srgbClr>
                  </a:outerShdw>
                </a:effectLst>
              </a:rPr>
              <a:t>bservation</a:t>
            </a:r>
          </a:p>
          <a:p>
            <a:pPr lvl="1">
              <a:defRPr/>
            </a:pPr>
            <a:r>
              <a:rPr lang="en-US" sz="3600" b="1" dirty="0"/>
              <a:t>EX:</a:t>
            </a:r>
            <a:r>
              <a:rPr lang="en-US" sz="3600" dirty="0"/>
              <a:t> The </a:t>
            </a:r>
            <a:r>
              <a:rPr lang="en-US" sz="3600" i="1" u="sng" dirty="0"/>
              <a:t>Agenda Setting</a:t>
            </a:r>
            <a:r>
              <a:rPr lang="en-US" sz="3600" u="sng" dirty="0"/>
              <a:t> </a:t>
            </a:r>
            <a:r>
              <a:rPr lang="en-US" sz="3600" dirty="0"/>
              <a:t>theory states that the issues that are most prominent in the news are also the issues that are most important in public opinion.</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4126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a:xfrm>
            <a:off x="1752600" y="248240"/>
            <a:ext cx="8763000" cy="1143000"/>
          </a:xfrm>
        </p:spPr>
        <p:txBody>
          <a:bodyPr/>
          <a:lstStyle/>
          <a:p>
            <a:pPr eaLnBrk="1" hangingPunct="1"/>
            <a:r>
              <a:rPr lang="en-US" altLang="en-US" sz="4000" dirty="0"/>
              <a:t>A Model of the Role of Theory</a:t>
            </a:r>
          </a:p>
        </p:txBody>
      </p:sp>
      <p:sp>
        <p:nvSpPr>
          <p:cNvPr id="13315" name="Rectangle 3"/>
          <p:cNvSpPr>
            <a:spLocks noGrp="1" noChangeArrowheads="1"/>
          </p:cNvSpPr>
          <p:nvPr>
            <p:ph sz="quarter" idx="13"/>
          </p:nvPr>
        </p:nvSpPr>
        <p:spPr>
          <a:xfrm>
            <a:off x="1752600" y="1700808"/>
            <a:ext cx="8763000" cy="4852392"/>
          </a:xfrm>
        </p:spPr>
        <p:txBody>
          <a:bodyPr/>
          <a:lstStyle/>
          <a:p>
            <a:pPr eaLnBrk="1" hangingPunct="1">
              <a:buFont typeface="Wingdings" pitchFamily="2" charset="2"/>
              <a:buNone/>
            </a:pPr>
            <a:r>
              <a:rPr lang="en-US" altLang="en-US" sz="3600" dirty="0"/>
              <a:t>Model 		</a:t>
            </a:r>
            <a:r>
              <a:rPr lang="en-US" altLang="en-US" sz="3600" dirty="0">
                <a:solidFill>
                  <a:srgbClr val="FF0000"/>
                </a:solidFill>
              </a:rPr>
              <a:t>Deduction</a:t>
            </a:r>
            <a:r>
              <a:rPr lang="en-US" altLang="en-US" sz="3600" dirty="0"/>
              <a:t>		Potential</a:t>
            </a:r>
          </a:p>
          <a:p>
            <a:pPr eaLnBrk="1" hangingPunct="1">
              <a:buFont typeface="Wingdings" pitchFamily="2" charset="2"/>
              <a:buNone/>
            </a:pPr>
            <a:r>
              <a:rPr lang="en-US" altLang="en-US" sz="3600" dirty="0"/>
              <a:t>(</a:t>
            </a:r>
            <a:r>
              <a:rPr lang="en-US" altLang="en-US" sz="3600" i="1" dirty="0"/>
              <a:t>Theory</a:t>
            </a:r>
            <a:r>
              <a:rPr lang="en-US" altLang="en-US" sz="3600" dirty="0"/>
              <a:t>)						Data</a:t>
            </a:r>
          </a:p>
          <a:p>
            <a:pPr eaLnBrk="1" hangingPunct="1">
              <a:buFont typeface="Wingdings" pitchFamily="2" charset="2"/>
              <a:buNone/>
            </a:pPr>
            <a:endParaRPr lang="en-US" altLang="en-US" sz="3600" dirty="0"/>
          </a:p>
          <a:p>
            <a:pPr eaLnBrk="1" hangingPunct="1">
              <a:buFont typeface="Wingdings" pitchFamily="2" charset="2"/>
              <a:buNone/>
            </a:pPr>
            <a:r>
              <a:rPr lang="en-US" altLang="en-US" sz="3600" dirty="0"/>
              <a:t>			</a:t>
            </a:r>
            <a:r>
              <a:rPr lang="en-US" altLang="en-US" sz="3600" dirty="0">
                <a:solidFill>
                  <a:srgbClr val="002060"/>
                </a:solidFill>
              </a:rPr>
              <a:t>Induction</a:t>
            </a:r>
            <a:endParaRPr lang="en-US" altLang="en-US" sz="3600" dirty="0"/>
          </a:p>
          <a:p>
            <a:pPr eaLnBrk="1" hangingPunct="1">
              <a:buFont typeface="Wingdings" pitchFamily="2" charset="2"/>
              <a:buNone/>
            </a:pPr>
            <a:endParaRPr lang="en-US" altLang="en-US" sz="3600" dirty="0"/>
          </a:p>
          <a:p>
            <a:pPr eaLnBrk="1" hangingPunct="1">
              <a:buFont typeface="Wingdings" pitchFamily="2" charset="2"/>
              <a:buNone/>
            </a:pPr>
            <a:r>
              <a:rPr lang="en-US" altLang="en-US" sz="3600" dirty="0"/>
              <a:t>World  						Observed 							Data</a:t>
            </a:r>
          </a:p>
        </p:txBody>
      </p:sp>
      <p:sp>
        <p:nvSpPr>
          <p:cNvPr id="13316" name="Line 4"/>
          <p:cNvSpPr>
            <a:spLocks noChangeShapeType="1"/>
          </p:cNvSpPr>
          <p:nvPr/>
        </p:nvSpPr>
        <p:spPr bwMode="auto">
          <a:xfrm flipH="1" flipV="1">
            <a:off x="2325514" y="2908920"/>
            <a:ext cx="36686" cy="1528192"/>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7" name="Line 5"/>
          <p:cNvSpPr>
            <a:spLocks noChangeShapeType="1"/>
          </p:cNvSpPr>
          <p:nvPr/>
        </p:nvSpPr>
        <p:spPr bwMode="auto">
          <a:xfrm flipH="1">
            <a:off x="2667000" y="2913112"/>
            <a:ext cx="0" cy="1524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8" name="Line 6"/>
          <p:cNvSpPr>
            <a:spLocks noChangeShapeType="1"/>
          </p:cNvSpPr>
          <p:nvPr/>
        </p:nvSpPr>
        <p:spPr bwMode="auto">
          <a:xfrm flipV="1">
            <a:off x="3657600" y="2348880"/>
            <a:ext cx="4191000" cy="0"/>
          </a:xfrm>
          <a:prstGeom prst="line">
            <a:avLst/>
          </a:prstGeom>
          <a:noFill/>
          <a:ln w="317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19" name="Line 7"/>
          <p:cNvSpPr>
            <a:spLocks noChangeShapeType="1"/>
          </p:cNvSpPr>
          <p:nvPr/>
        </p:nvSpPr>
        <p:spPr bwMode="auto">
          <a:xfrm flipH="1" flipV="1">
            <a:off x="3657600" y="2498576"/>
            <a:ext cx="4419600" cy="2514600"/>
          </a:xfrm>
          <a:prstGeom prst="line">
            <a:avLst/>
          </a:prstGeom>
          <a:noFill/>
          <a:ln w="31750">
            <a:solidFill>
              <a:srgbClr val="002060"/>
            </a:solidFill>
            <a:round/>
            <a:headEnd type="none" w="med" len="me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20" name="Line 8"/>
          <p:cNvSpPr>
            <a:spLocks noChangeShapeType="1"/>
          </p:cNvSpPr>
          <p:nvPr/>
        </p:nvSpPr>
        <p:spPr bwMode="auto">
          <a:xfrm flipV="1">
            <a:off x="8839200" y="2908920"/>
            <a:ext cx="0" cy="1600200"/>
          </a:xfrm>
          <a:prstGeom prst="line">
            <a:avLst/>
          </a:prstGeom>
          <a:noFill/>
          <a:ln w="317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a:xfrm>
            <a:off x="1703512" y="207494"/>
            <a:ext cx="8712968" cy="1277290"/>
          </a:xfrm>
        </p:spPr>
        <p:txBody>
          <a:bodyPr/>
          <a:lstStyle/>
          <a:p>
            <a:pPr eaLnBrk="1" hangingPunct="1"/>
            <a:r>
              <a:rPr lang="en-GB" altLang="en-US" sz="4000" dirty="0"/>
              <a:t>Theory in the Social Sciences</a:t>
            </a:r>
            <a:endParaRPr lang="en-US" altLang="en-US" sz="4000" dirty="0"/>
          </a:p>
        </p:txBody>
      </p:sp>
      <p:sp>
        <p:nvSpPr>
          <p:cNvPr id="8195" name="Rectangle 3"/>
          <p:cNvSpPr>
            <a:spLocks noGrp="1" noChangeArrowheads="1"/>
          </p:cNvSpPr>
          <p:nvPr>
            <p:ph sz="quarter" idx="13"/>
          </p:nvPr>
        </p:nvSpPr>
        <p:spPr>
          <a:xfrm>
            <a:off x="884903" y="1415845"/>
            <a:ext cx="10677832" cy="5132439"/>
          </a:xfrm>
        </p:spPr>
        <p:txBody>
          <a:bodyPr>
            <a:noAutofit/>
          </a:bodyPr>
          <a:lstStyle/>
          <a:p>
            <a:r>
              <a:rPr lang="en-US" sz="4400" dirty="0"/>
              <a:t>Theories are not </a:t>
            </a:r>
            <a:r>
              <a:rPr lang="en-US" sz="4400" dirty="0">
                <a:solidFill>
                  <a:srgbClr val="FF0000"/>
                </a:solidFill>
              </a:rPr>
              <a:t>Right or Wrong</a:t>
            </a:r>
            <a:r>
              <a:rPr lang="en-US" sz="4400" dirty="0"/>
              <a:t>. </a:t>
            </a:r>
          </a:p>
          <a:p>
            <a:r>
              <a:rPr lang="en-US" sz="4400" dirty="0"/>
              <a:t>They are </a:t>
            </a:r>
            <a:r>
              <a:rPr lang="en-US" sz="4400" b="1" i="1" dirty="0">
                <a:solidFill>
                  <a:srgbClr val="FF0000"/>
                </a:solidFill>
                <a:effectLst>
                  <a:outerShdw blurRad="38100" dist="38100" dir="2700000" algn="tl">
                    <a:srgbClr val="000000">
                      <a:alpha val="43137"/>
                    </a:srgbClr>
                  </a:outerShdw>
                </a:effectLst>
              </a:rPr>
              <a:t>Weak or Strong</a:t>
            </a:r>
          </a:p>
          <a:p>
            <a:pPr lvl="1"/>
            <a:r>
              <a:rPr lang="en-GB" sz="3600" dirty="0">
                <a:ea typeface="Times New Roman" panose="02020603050405020304" pitchFamily="18" charset="0"/>
                <a:cs typeface="Times New Roman" panose="02020603050405020304" pitchFamily="18" charset="0"/>
              </a:rPr>
              <a:t>Strong theories continue to generate and explain, accumulating evidence as support</a:t>
            </a:r>
          </a:p>
          <a:p>
            <a:pPr lvl="1"/>
            <a:r>
              <a:rPr lang="en-GB" sz="3600" dirty="0">
                <a:ea typeface="Times New Roman" panose="02020603050405020304" pitchFamily="18" charset="0"/>
                <a:cs typeface="Times New Roman" panose="02020603050405020304" pitchFamily="18" charset="0"/>
              </a:rPr>
              <a:t>Weak ones fail to do so.</a:t>
            </a:r>
            <a:endParaRPr lang="en-US" sz="3600" dirty="0"/>
          </a:p>
        </p:txBody>
      </p:sp>
    </p:spTree>
    <p:extLst>
      <p:ext uri="{BB962C8B-B14F-4D97-AF65-F5344CB8AC3E}">
        <p14:creationId xmlns:p14="http://schemas.microsoft.com/office/powerpoint/2010/main" val="1270233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dissolve">
                                      <p:cBhvr>
                                        <p:cTn id="7" dur="30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dissolve">
                                      <p:cBhvr>
                                        <p:cTn id="12" dur="30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dissolve">
                                      <p:cBhvr>
                                        <p:cTn id="17" dur="30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dissolve">
                                      <p:cBhvr>
                                        <p:cTn id="22" dur="30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0710" y="1556792"/>
            <a:ext cx="9537290" cy="5301208"/>
          </a:xfrm>
          <a:prstGeom prst="rect">
            <a:avLst/>
          </a:prstGeom>
        </p:spPr>
        <p:txBody>
          <a:bodyPr>
            <a:noAutofit/>
          </a:bodyPr>
          <a:lstStyle/>
          <a:p>
            <a:r>
              <a:rPr lang="en-US" altLang="en-US" sz="3600" b="1" i="1" dirty="0">
                <a:solidFill>
                  <a:srgbClr val="00B0F0"/>
                </a:solidFill>
              </a:rPr>
              <a:t>ONE: </a:t>
            </a:r>
            <a:r>
              <a:rPr lang="en-GB" sz="3600" b="1" dirty="0">
                <a:solidFill>
                  <a:srgbClr val="1F3763"/>
                </a:solidFill>
                <a:ea typeface="Times New Roman" panose="02020603050405020304" pitchFamily="18" charset="0"/>
                <a:cs typeface="Times New Roman" panose="02020603050405020304" pitchFamily="18" charset="0"/>
              </a:rPr>
              <a:t>A strong theory is a plausible explanation for the relationship in which we are interested.</a:t>
            </a:r>
            <a:endParaRPr lang="en-US" altLang="en-US" sz="3600" b="1" dirty="0"/>
          </a:p>
          <a:p>
            <a:pPr lvl="1"/>
            <a:r>
              <a:rPr lang="en-US" altLang="en-US" sz="4000" b="1" dirty="0"/>
              <a:t>(1) </a:t>
            </a:r>
            <a:r>
              <a:rPr lang="en-US" altLang="en-US" sz="4000" dirty="0"/>
              <a:t>Does it make sense? Is it </a:t>
            </a:r>
            <a:r>
              <a:rPr lang="en-GB" sz="4000" dirty="0">
                <a:ea typeface="Times New Roman" panose="02020603050405020304" pitchFamily="18" charset="0"/>
              </a:rPr>
              <a:t>l</a:t>
            </a:r>
            <a:r>
              <a:rPr lang="en-GB" sz="4000" dirty="0">
                <a:ea typeface="Calibri" panose="020F0502020204030204" pitchFamily="34" charset="0"/>
              </a:rPr>
              <a:t>ogically sound and internally coherent?</a:t>
            </a:r>
          </a:p>
          <a:p>
            <a:pPr lvl="2"/>
            <a:r>
              <a:rPr lang="en-US" altLang="en-US" sz="3600" b="1" dirty="0"/>
              <a:t>EX: </a:t>
            </a:r>
            <a:r>
              <a:rPr lang="en-US" altLang="en-US" sz="3600" dirty="0"/>
              <a:t>Height and Presidents</a:t>
            </a:r>
          </a:p>
          <a:p>
            <a:pPr lvl="2"/>
            <a:r>
              <a:rPr lang="en-GB" sz="3600" dirty="0">
                <a:ea typeface="Calibri" panose="020F0502020204030204" pitchFamily="34" charset="0"/>
              </a:rPr>
              <a:t>Vary </a:t>
            </a:r>
            <a:endParaRPr lang="en-US" altLang="en-US" sz="3600" dirty="0"/>
          </a:p>
          <a:p>
            <a:pPr lvl="1"/>
            <a:endParaRPr lang="en-GB" altLang="en-US" sz="3200" dirty="0"/>
          </a:p>
        </p:txBody>
      </p:sp>
      <p:sp>
        <p:nvSpPr>
          <p:cNvPr id="14338" name="Title 1"/>
          <p:cNvSpPr>
            <a:spLocks noGrp="1"/>
          </p:cNvSpPr>
          <p:nvPr>
            <p:ph type="title"/>
          </p:nvPr>
        </p:nvSpPr>
        <p:spPr>
          <a:xfrm>
            <a:off x="1703512" y="116632"/>
            <a:ext cx="8712968" cy="1440160"/>
          </a:xfrm>
        </p:spPr>
        <p:txBody>
          <a:bodyPr/>
          <a:lstStyle/>
          <a:p>
            <a:r>
              <a:rPr lang="en-US" altLang="en-US" sz="4000" dirty="0"/>
              <a:t>Core Characteristics of Theory I</a:t>
            </a:r>
            <a:endParaRPr lang="en-GB" altLang="en-US" sz="4000" dirty="0"/>
          </a:p>
        </p:txBody>
      </p:sp>
    </p:spTree>
    <p:extLst>
      <p:ext uri="{BB962C8B-B14F-4D97-AF65-F5344CB8AC3E}">
        <p14:creationId xmlns:p14="http://schemas.microsoft.com/office/powerpoint/2010/main" val="21193395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4735" y="1556792"/>
            <a:ext cx="10540181" cy="5301208"/>
          </a:xfrm>
          <a:prstGeom prst="rect">
            <a:avLst/>
          </a:prstGeom>
        </p:spPr>
        <p:txBody>
          <a:bodyPr>
            <a:noAutofit/>
          </a:bodyPr>
          <a:lstStyle/>
          <a:p>
            <a:r>
              <a:rPr lang="en-US" altLang="en-US" sz="3200" b="1" i="1" dirty="0">
                <a:solidFill>
                  <a:srgbClr val="00B0F0"/>
                </a:solidFill>
              </a:rPr>
              <a:t>ONE: </a:t>
            </a:r>
            <a:r>
              <a:rPr lang="en-GB" sz="3200" b="1" dirty="0">
                <a:solidFill>
                  <a:srgbClr val="1F3763"/>
                </a:solidFill>
                <a:ea typeface="Times New Roman" panose="02020603050405020304" pitchFamily="18" charset="0"/>
                <a:cs typeface="Times New Roman" panose="02020603050405020304" pitchFamily="18" charset="0"/>
              </a:rPr>
              <a:t>A strong theory is a plausible explanation for the relationship in which we are interested.</a:t>
            </a:r>
            <a:endParaRPr lang="en-US" altLang="en-US" sz="3200" b="1" dirty="0"/>
          </a:p>
          <a:p>
            <a:pPr lvl="1"/>
            <a:r>
              <a:rPr lang="en-US" altLang="en-US" sz="3200" b="1" dirty="0"/>
              <a:t>(2)</a:t>
            </a:r>
            <a:r>
              <a:rPr lang="en-US" altLang="en-US" sz="3200" dirty="0"/>
              <a:t> Does it correspond with reality? Are the variables measurable (i.e.: have observable empirical referents)</a:t>
            </a:r>
          </a:p>
          <a:p>
            <a:pPr lvl="2"/>
            <a:r>
              <a:rPr lang="en-GB" sz="2800" b="1" dirty="0">
                <a:ea typeface="Calibri" panose="020F0502020204030204" pitchFamily="34" charset="0"/>
                <a:cs typeface="Times New Roman" panose="02020603050405020304" pitchFamily="18" charset="0"/>
              </a:rPr>
              <a:t>EX: </a:t>
            </a:r>
            <a:r>
              <a:rPr lang="en-GB" sz="2800" i="1" dirty="0">
                <a:ea typeface="Calibri" panose="020F0502020204030204" pitchFamily="34" charset="0"/>
                <a:cs typeface="Times New Roman" panose="02020603050405020304" pitchFamily="18" charset="0"/>
              </a:rPr>
              <a:t>je ne </a:t>
            </a:r>
            <a:r>
              <a:rPr lang="en-GB" sz="2800" i="1" dirty="0" err="1">
                <a:ea typeface="Calibri" panose="020F0502020204030204" pitchFamily="34" charset="0"/>
                <a:cs typeface="Times New Roman" panose="02020603050405020304" pitchFamily="18" charset="0"/>
              </a:rPr>
              <a:t>sais</a:t>
            </a:r>
            <a:r>
              <a:rPr lang="en-GB" sz="2800" i="1" dirty="0">
                <a:ea typeface="Calibri" panose="020F0502020204030204" pitchFamily="34" charset="0"/>
                <a:cs typeface="Times New Roman" panose="02020603050405020304" pitchFamily="18" charset="0"/>
              </a:rPr>
              <a:t> quoi</a:t>
            </a:r>
            <a:r>
              <a:rPr lang="en-GB" sz="2800" dirty="0">
                <a:ea typeface="Calibri" panose="020F0502020204030204" pitchFamily="34" charset="0"/>
                <a:cs typeface="Times New Roman" panose="02020603050405020304" pitchFamily="18" charset="0"/>
              </a:rPr>
              <a:t> </a:t>
            </a:r>
          </a:p>
          <a:p>
            <a:pPr lvl="2"/>
            <a:r>
              <a:rPr lang="en-GB" sz="2800" u="sng" dirty="0">
                <a:ea typeface="Calibri" panose="020F0502020204030204" pitchFamily="34" charset="0"/>
                <a:cs typeface="Times New Roman" panose="02020603050405020304" pitchFamily="18" charset="0"/>
              </a:rPr>
              <a:t>Not uncommon</a:t>
            </a:r>
            <a:r>
              <a:rPr lang="en-GB" sz="2800" dirty="0">
                <a:ea typeface="Calibri" panose="020F0502020204030204" pitchFamily="34" charset="0"/>
                <a:cs typeface="Times New Roman" panose="02020603050405020304" pitchFamily="18" charset="0"/>
              </a:rPr>
              <a:t>: many of the concepts in which we are interested resist easy empirical capture; e.g.: power, trust, legitimacy, representation, social capital, party identification, inequality, negative media coverage, or sovereignty</a:t>
            </a:r>
          </a:p>
          <a:p>
            <a:pPr lvl="2"/>
            <a:r>
              <a:rPr lang="en-GB" sz="2800" i="1" dirty="0">
                <a:ea typeface="Calibri" panose="020F0502020204030204" pitchFamily="34" charset="0"/>
                <a:cs typeface="Times New Roman" panose="02020603050405020304" pitchFamily="18" charset="0"/>
              </a:rPr>
              <a:t>A perfectly enlightened community will produce the philosopher king</a:t>
            </a:r>
          </a:p>
          <a:p>
            <a:pPr lvl="1"/>
            <a:endParaRPr lang="en-GB" altLang="en-US" sz="2800" dirty="0"/>
          </a:p>
        </p:txBody>
      </p:sp>
      <p:sp>
        <p:nvSpPr>
          <p:cNvPr id="14338" name="Title 1"/>
          <p:cNvSpPr>
            <a:spLocks noGrp="1"/>
          </p:cNvSpPr>
          <p:nvPr>
            <p:ph type="title"/>
          </p:nvPr>
        </p:nvSpPr>
        <p:spPr>
          <a:xfrm>
            <a:off x="1703512" y="116632"/>
            <a:ext cx="8712968" cy="1440160"/>
          </a:xfrm>
        </p:spPr>
        <p:txBody>
          <a:bodyPr/>
          <a:lstStyle/>
          <a:p>
            <a:r>
              <a:rPr lang="en-US" altLang="en-US" sz="4000" dirty="0"/>
              <a:t>Core Characteristics of Theory I</a:t>
            </a:r>
            <a:endParaRPr lang="en-GB" altLang="en-US" sz="4000" dirty="0"/>
          </a:p>
        </p:txBody>
      </p:sp>
    </p:spTree>
    <p:extLst>
      <p:ext uri="{BB962C8B-B14F-4D97-AF65-F5344CB8AC3E}">
        <p14:creationId xmlns:p14="http://schemas.microsoft.com/office/powerpoint/2010/main" val="3506060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2000"/>
                                        <p:tgtEl>
                                          <p:spTgt spid="3">
                                            <p:txEl>
                                              <p:pRg st="1" end="1"/>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20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5071" y="1455174"/>
            <a:ext cx="10520516" cy="5132439"/>
          </a:xfrm>
          <a:prstGeom prst="rect">
            <a:avLst/>
          </a:prstGeom>
        </p:spPr>
        <p:txBody>
          <a:bodyPr>
            <a:noAutofit/>
          </a:bodyPr>
          <a:lstStyle/>
          <a:p>
            <a:r>
              <a:rPr lang="en-US" altLang="en-US" sz="3600" b="1" i="1" dirty="0">
                <a:solidFill>
                  <a:srgbClr val="00B0F0"/>
                </a:solidFill>
              </a:rPr>
              <a:t>TWO: </a:t>
            </a:r>
            <a:r>
              <a:rPr lang="en-GB" sz="3600" b="1" dirty="0">
                <a:solidFill>
                  <a:srgbClr val="1F3763"/>
                </a:solidFill>
                <a:ea typeface="Times New Roman" panose="02020603050405020304" pitchFamily="18" charset="0"/>
                <a:cs typeface="Times New Roman" panose="02020603050405020304" pitchFamily="18" charset="0"/>
              </a:rPr>
              <a:t>A strong theory is fertile. It does a good job of explaining what we are interested in and keeps on explaining.</a:t>
            </a:r>
          </a:p>
          <a:p>
            <a:pPr lvl="1"/>
            <a:r>
              <a:rPr lang="en-US" altLang="en-US" sz="3600" dirty="0"/>
              <a:t>Why is globalization occurring? Why do countries try to become democracies? Why do people distrust the EU?</a:t>
            </a:r>
            <a:r>
              <a:rPr lang="en-US" altLang="en-US" sz="3600" i="1" dirty="0"/>
              <a:t> </a:t>
            </a:r>
          </a:p>
          <a:p>
            <a:pPr lvl="2"/>
            <a:r>
              <a:rPr lang="en-US" sz="3600" dirty="0"/>
              <a:t>Generate as many </a:t>
            </a:r>
            <a:r>
              <a:rPr lang="en-US" sz="3600" b="1" dirty="0">
                <a:solidFill>
                  <a:srgbClr val="00B0F0"/>
                </a:solidFill>
                <a:effectLst>
                  <a:outerShdw blurRad="38100" dist="38100" dir="2700000" algn="tl">
                    <a:srgbClr val="000000">
                      <a:alpha val="43137"/>
                    </a:srgbClr>
                  </a:outerShdw>
                </a:effectLst>
              </a:rPr>
              <a:t>observable implications</a:t>
            </a:r>
            <a:r>
              <a:rPr lang="en-US" sz="3600" b="1" dirty="0">
                <a:solidFill>
                  <a:srgbClr val="00B0F0"/>
                </a:solidFill>
              </a:rPr>
              <a:t> </a:t>
            </a:r>
            <a:r>
              <a:rPr lang="en-US" sz="3600" dirty="0"/>
              <a:t>as possible</a:t>
            </a:r>
          </a:p>
          <a:p>
            <a:pPr lvl="1"/>
            <a:endParaRPr lang="en-GB" altLang="en-US" sz="3200" dirty="0"/>
          </a:p>
        </p:txBody>
      </p:sp>
      <p:sp>
        <p:nvSpPr>
          <p:cNvPr id="14338" name="Title 1"/>
          <p:cNvSpPr>
            <a:spLocks noGrp="1"/>
          </p:cNvSpPr>
          <p:nvPr>
            <p:ph type="title"/>
          </p:nvPr>
        </p:nvSpPr>
        <p:spPr>
          <a:xfrm>
            <a:off x="1703512" y="116632"/>
            <a:ext cx="8712968" cy="1440160"/>
          </a:xfrm>
        </p:spPr>
        <p:txBody>
          <a:bodyPr/>
          <a:lstStyle/>
          <a:p>
            <a:r>
              <a:rPr lang="en-US" altLang="en-US" sz="4000" dirty="0"/>
              <a:t>Core Characteristics of Theory II</a:t>
            </a:r>
            <a:endParaRPr lang="en-GB" altLang="en-US" sz="4000" dirty="0"/>
          </a:p>
        </p:txBody>
      </p:sp>
    </p:spTree>
    <p:extLst>
      <p:ext uri="{BB962C8B-B14F-4D97-AF65-F5344CB8AC3E}">
        <p14:creationId xmlns:p14="http://schemas.microsoft.com/office/powerpoint/2010/main" val="589748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1905000" y="116632"/>
            <a:ext cx="8381260" cy="1368152"/>
          </a:xfrm>
        </p:spPr>
        <p:txBody>
          <a:bodyPr/>
          <a:lstStyle/>
          <a:p>
            <a:pPr eaLnBrk="1" hangingPunct="1"/>
            <a:r>
              <a:rPr lang="en-US" sz="4000" dirty="0"/>
              <a:t>Your Destiny</a:t>
            </a:r>
          </a:p>
        </p:txBody>
      </p:sp>
      <p:sp>
        <p:nvSpPr>
          <p:cNvPr id="2" name="Content Placeholder 3">
            <a:extLst>
              <a:ext uri="{FF2B5EF4-FFF2-40B4-BE49-F238E27FC236}">
                <a16:creationId xmlns:a16="http://schemas.microsoft.com/office/drawing/2014/main" id="{4A3E8356-4511-BD79-0A08-75701FD564A3}"/>
              </a:ext>
            </a:extLst>
          </p:cNvPr>
          <p:cNvSpPr txBox="1">
            <a:spLocks/>
          </p:cNvSpPr>
          <p:nvPr/>
        </p:nvSpPr>
        <p:spPr>
          <a:xfrm>
            <a:off x="279116" y="1078897"/>
            <a:ext cx="3516136" cy="54522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800" dirty="0">
                <a:solidFill>
                  <a:prstClr val="black"/>
                </a:solidFill>
              </a:rPr>
              <a:t>Causality</a:t>
            </a:r>
          </a:p>
          <a:p>
            <a:pPr>
              <a:spcBef>
                <a:spcPts val="0"/>
              </a:spcBef>
            </a:pPr>
            <a:r>
              <a:rPr lang="en-GB" sz="1800" dirty="0">
                <a:solidFill>
                  <a:prstClr val="black"/>
                </a:solidFill>
              </a:rPr>
              <a:t>Chi-2</a:t>
            </a:r>
          </a:p>
          <a:p>
            <a:pPr>
              <a:spcBef>
                <a:spcPts val="0"/>
              </a:spcBef>
            </a:pPr>
            <a:r>
              <a:rPr lang="en-US" sz="1800" dirty="0">
                <a:solidFill>
                  <a:prstClr val="black"/>
                </a:solidFill>
              </a:rPr>
              <a:t>Classical Hypothesis Testing (Significance Testing)</a:t>
            </a:r>
            <a:endParaRPr lang="en-GB" sz="1800" dirty="0">
              <a:solidFill>
                <a:prstClr val="black"/>
              </a:solidFill>
            </a:endParaRPr>
          </a:p>
          <a:p>
            <a:pPr>
              <a:spcBef>
                <a:spcPts val="0"/>
              </a:spcBef>
            </a:pPr>
            <a:r>
              <a:rPr lang="en-GB" sz="1800" dirty="0">
                <a:solidFill>
                  <a:prstClr val="black"/>
                </a:solidFill>
              </a:rPr>
              <a:t>Conceptualization</a:t>
            </a:r>
          </a:p>
          <a:p>
            <a:pPr>
              <a:spcBef>
                <a:spcPts val="0"/>
              </a:spcBef>
            </a:pPr>
            <a:r>
              <a:rPr lang="en-US" sz="1800" dirty="0">
                <a:solidFill>
                  <a:prstClr val="black"/>
                </a:solidFill>
              </a:rPr>
              <a:t>Confidence Intervals</a:t>
            </a:r>
            <a:endParaRPr lang="en-GB" sz="1800" dirty="0">
              <a:solidFill>
                <a:prstClr val="black"/>
              </a:solidFill>
            </a:endParaRPr>
          </a:p>
          <a:p>
            <a:pPr>
              <a:spcBef>
                <a:spcPts val="0"/>
              </a:spcBef>
            </a:pPr>
            <a:r>
              <a:rPr lang="en-GB" sz="1800" dirty="0">
                <a:solidFill>
                  <a:prstClr val="black"/>
                </a:solidFill>
              </a:rPr>
              <a:t>Controlled comparisons</a:t>
            </a:r>
          </a:p>
          <a:p>
            <a:pPr>
              <a:spcBef>
                <a:spcPts val="0"/>
              </a:spcBef>
            </a:pPr>
            <a:r>
              <a:rPr lang="en-GB" sz="1800" dirty="0">
                <a:solidFill>
                  <a:prstClr val="black"/>
                </a:solidFill>
              </a:rPr>
              <a:t>Correlation</a:t>
            </a:r>
          </a:p>
          <a:p>
            <a:pPr>
              <a:spcBef>
                <a:spcPts val="0"/>
              </a:spcBef>
            </a:pPr>
            <a:r>
              <a:rPr lang="en-GB" sz="1800" dirty="0">
                <a:solidFill>
                  <a:prstClr val="black"/>
                </a:solidFill>
              </a:rPr>
              <a:t>Cross Tabs</a:t>
            </a:r>
          </a:p>
          <a:p>
            <a:pPr>
              <a:spcBef>
                <a:spcPts val="0"/>
              </a:spcBef>
            </a:pPr>
            <a:r>
              <a:rPr lang="en-US" sz="1800" dirty="0">
                <a:solidFill>
                  <a:prstClr val="black"/>
                </a:solidFill>
              </a:rPr>
              <a:t>Degrees of Freedom</a:t>
            </a:r>
            <a:endParaRPr lang="en-GB" sz="1800" dirty="0">
              <a:solidFill>
                <a:prstClr val="black"/>
              </a:solidFill>
            </a:endParaRPr>
          </a:p>
          <a:p>
            <a:pPr>
              <a:spcBef>
                <a:spcPts val="0"/>
              </a:spcBef>
            </a:pPr>
            <a:r>
              <a:rPr lang="en-GB" sz="1800" dirty="0">
                <a:solidFill>
                  <a:prstClr val="black"/>
                </a:solidFill>
              </a:rPr>
              <a:t>Dependent Variable</a:t>
            </a:r>
          </a:p>
          <a:p>
            <a:pPr>
              <a:spcBef>
                <a:spcPts val="0"/>
              </a:spcBef>
            </a:pPr>
            <a:r>
              <a:rPr lang="en-US" sz="1800" dirty="0">
                <a:solidFill>
                  <a:prstClr val="black"/>
                </a:solidFill>
              </a:rPr>
              <a:t>Difference of Means Test (t-test)</a:t>
            </a:r>
            <a:endParaRPr lang="en-GB" sz="1800" dirty="0">
              <a:solidFill>
                <a:prstClr val="black"/>
              </a:solidFill>
            </a:endParaRPr>
          </a:p>
          <a:p>
            <a:pPr>
              <a:spcBef>
                <a:spcPts val="0"/>
              </a:spcBef>
            </a:pPr>
            <a:r>
              <a:rPr lang="en-GB" sz="1800" dirty="0">
                <a:solidFill>
                  <a:prstClr val="black"/>
                </a:solidFill>
              </a:rPr>
              <a:t>Dummy Variables</a:t>
            </a:r>
          </a:p>
          <a:p>
            <a:pPr>
              <a:spcBef>
                <a:spcPts val="0"/>
              </a:spcBef>
            </a:pPr>
            <a:r>
              <a:rPr lang="en-US" sz="1800" dirty="0">
                <a:solidFill>
                  <a:prstClr val="black"/>
                </a:solidFill>
              </a:rPr>
              <a:t>First order correlation coefficients  [or ‘partials’]</a:t>
            </a:r>
            <a:endParaRPr lang="en-GB" sz="1800" dirty="0">
              <a:solidFill>
                <a:prstClr val="black"/>
              </a:solidFill>
            </a:endParaRPr>
          </a:p>
          <a:p>
            <a:pPr>
              <a:spcBef>
                <a:spcPts val="0"/>
              </a:spcBef>
            </a:pPr>
            <a:r>
              <a:rPr lang="en-US" sz="1800" dirty="0">
                <a:solidFill>
                  <a:prstClr val="black"/>
                </a:solidFill>
              </a:rPr>
              <a:t>F-test</a:t>
            </a:r>
          </a:p>
          <a:p>
            <a:pPr>
              <a:spcBef>
                <a:spcPts val="0"/>
              </a:spcBef>
            </a:pPr>
            <a:r>
              <a:rPr lang="en-US" sz="1800" dirty="0">
                <a:solidFill>
                  <a:prstClr val="black"/>
                </a:solidFill>
              </a:rPr>
              <a:t>Five Assumptions of Regression</a:t>
            </a:r>
            <a:endParaRPr lang="en-GB" sz="1800" dirty="0">
              <a:solidFill>
                <a:prstClr val="black"/>
              </a:solidFill>
            </a:endParaRPr>
          </a:p>
          <a:p>
            <a:pPr>
              <a:spcBef>
                <a:spcPts val="0"/>
              </a:spcBef>
            </a:pPr>
            <a:r>
              <a:rPr lang="en-GB" sz="1800" dirty="0">
                <a:solidFill>
                  <a:prstClr val="black"/>
                </a:solidFill>
              </a:rPr>
              <a:t>Gamma </a:t>
            </a:r>
          </a:p>
          <a:p>
            <a:pPr>
              <a:spcBef>
                <a:spcPts val="0"/>
              </a:spcBef>
            </a:pPr>
            <a:r>
              <a:rPr lang="en-GB" sz="1800" dirty="0"/>
              <a:t>Generalization/ Inference</a:t>
            </a:r>
          </a:p>
          <a:p>
            <a:pPr>
              <a:spcBef>
                <a:spcPts val="0"/>
              </a:spcBef>
            </a:pPr>
            <a:r>
              <a:rPr lang="en-GB" sz="1800" dirty="0"/>
              <a:t>Hypothesis</a:t>
            </a:r>
          </a:p>
          <a:p>
            <a:pPr>
              <a:spcBef>
                <a:spcPts val="0"/>
              </a:spcBef>
            </a:pPr>
            <a:r>
              <a:rPr lang="en-GB" sz="1800" dirty="0"/>
              <a:t>Independent Variable </a:t>
            </a:r>
          </a:p>
          <a:p>
            <a:pPr>
              <a:spcBef>
                <a:spcPts val="0"/>
              </a:spcBef>
            </a:pPr>
            <a:endParaRPr lang="en-GB" sz="1800" dirty="0">
              <a:solidFill>
                <a:prstClr val="black"/>
              </a:solidFill>
            </a:endParaRPr>
          </a:p>
        </p:txBody>
      </p:sp>
      <p:sp>
        <p:nvSpPr>
          <p:cNvPr id="3" name="Content Placeholder 5">
            <a:extLst>
              <a:ext uri="{FF2B5EF4-FFF2-40B4-BE49-F238E27FC236}">
                <a16:creationId xmlns:a16="http://schemas.microsoft.com/office/drawing/2014/main" id="{6819EE22-7E02-FB9B-5E04-CE8D00AD8973}"/>
              </a:ext>
            </a:extLst>
          </p:cNvPr>
          <p:cNvSpPr txBox="1">
            <a:spLocks/>
          </p:cNvSpPr>
          <p:nvPr/>
        </p:nvSpPr>
        <p:spPr>
          <a:xfrm>
            <a:off x="4163347" y="1136622"/>
            <a:ext cx="3786648" cy="545225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dirty="0"/>
              <a:t>Interval-level Variable</a:t>
            </a:r>
          </a:p>
          <a:p>
            <a:pPr>
              <a:spcBef>
                <a:spcPts val="0"/>
              </a:spcBef>
            </a:pPr>
            <a:r>
              <a:rPr lang="en-GB" sz="1800" dirty="0"/>
              <a:t>Intervening Variable</a:t>
            </a:r>
          </a:p>
          <a:p>
            <a:pPr>
              <a:spcBef>
                <a:spcPts val="0"/>
              </a:spcBef>
            </a:pPr>
            <a:r>
              <a:rPr lang="en-GB" sz="1800" dirty="0"/>
              <a:t>Lambda</a:t>
            </a:r>
          </a:p>
          <a:p>
            <a:pPr>
              <a:spcBef>
                <a:spcPts val="0"/>
              </a:spcBef>
            </a:pPr>
            <a:r>
              <a:rPr lang="en-GB" sz="1800" dirty="0"/>
              <a:t>Level of Measurement </a:t>
            </a:r>
          </a:p>
          <a:p>
            <a:pPr>
              <a:spcBef>
                <a:spcPts val="0"/>
              </a:spcBef>
            </a:pPr>
            <a:r>
              <a:rPr lang="en-GB" sz="1800" dirty="0"/>
              <a:t>Linear Regression</a:t>
            </a:r>
          </a:p>
          <a:p>
            <a:pPr>
              <a:spcBef>
                <a:spcPts val="0"/>
              </a:spcBef>
            </a:pPr>
            <a:r>
              <a:rPr lang="en-GB" sz="1800" dirty="0"/>
              <a:t>Logistic Regression</a:t>
            </a:r>
          </a:p>
          <a:p>
            <a:pPr>
              <a:spcBef>
                <a:spcPts val="0"/>
              </a:spcBef>
            </a:pPr>
            <a:r>
              <a:rPr lang="en-GB" sz="1800" dirty="0"/>
              <a:t>Measures of Association </a:t>
            </a:r>
          </a:p>
          <a:p>
            <a:pPr>
              <a:spcBef>
                <a:spcPts val="0"/>
              </a:spcBef>
            </a:pPr>
            <a:r>
              <a:rPr lang="en-GB" sz="1800" dirty="0"/>
              <a:t>Measures of Central Tendency</a:t>
            </a:r>
          </a:p>
          <a:p>
            <a:pPr>
              <a:spcBef>
                <a:spcPts val="0"/>
              </a:spcBef>
            </a:pPr>
            <a:r>
              <a:rPr lang="en-GB" sz="1800" dirty="0"/>
              <a:t>Measures of Dispersion</a:t>
            </a:r>
          </a:p>
          <a:p>
            <a:pPr>
              <a:spcBef>
                <a:spcPts val="0"/>
              </a:spcBef>
            </a:pPr>
            <a:r>
              <a:rPr lang="en-GB" sz="1800" dirty="0"/>
              <a:t>Model Fit</a:t>
            </a:r>
          </a:p>
          <a:p>
            <a:pPr>
              <a:spcBef>
                <a:spcPts val="0"/>
              </a:spcBef>
            </a:pPr>
            <a:r>
              <a:rPr lang="en-GB" sz="1800" dirty="0"/>
              <a:t>Model Specification </a:t>
            </a:r>
          </a:p>
          <a:p>
            <a:pPr>
              <a:spcBef>
                <a:spcPts val="0"/>
              </a:spcBef>
            </a:pPr>
            <a:r>
              <a:rPr lang="en-GB" sz="1800" dirty="0"/>
              <a:t>Multicollinearity</a:t>
            </a:r>
          </a:p>
          <a:p>
            <a:pPr>
              <a:spcBef>
                <a:spcPts val="0"/>
              </a:spcBef>
            </a:pPr>
            <a:r>
              <a:rPr lang="en-GB" sz="1800" dirty="0"/>
              <a:t>Multiple Regression</a:t>
            </a:r>
          </a:p>
          <a:p>
            <a:pPr>
              <a:spcBef>
                <a:spcPts val="0"/>
              </a:spcBef>
            </a:pPr>
            <a:r>
              <a:rPr lang="en-GB" sz="1800" dirty="0"/>
              <a:t>Negative Relationships</a:t>
            </a:r>
          </a:p>
          <a:p>
            <a:pPr>
              <a:spcBef>
                <a:spcPts val="0"/>
              </a:spcBef>
            </a:pPr>
            <a:r>
              <a:rPr lang="en-GB" sz="1800" dirty="0"/>
              <a:t>Nominal-level Variable</a:t>
            </a:r>
          </a:p>
          <a:p>
            <a:pPr>
              <a:spcBef>
                <a:spcPts val="0"/>
              </a:spcBef>
            </a:pPr>
            <a:r>
              <a:rPr lang="en-GB" sz="1800" dirty="0"/>
              <a:t>Normal Distribution</a:t>
            </a:r>
          </a:p>
          <a:p>
            <a:pPr>
              <a:spcBef>
                <a:spcPts val="0"/>
              </a:spcBef>
            </a:pPr>
            <a:r>
              <a:rPr lang="en-GB" sz="1800" dirty="0"/>
              <a:t>Null hypothesis</a:t>
            </a:r>
          </a:p>
          <a:p>
            <a:pPr>
              <a:spcBef>
                <a:spcPts val="0"/>
              </a:spcBef>
            </a:pPr>
            <a:r>
              <a:rPr lang="en-GB" sz="1800" dirty="0"/>
              <a:t>Operationalization</a:t>
            </a:r>
          </a:p>
          <a:p>
            <a:pPr>
              <a:spcBef>
                <a:spcPts val="0"/>
              </a:spcBef>
            </a:pPr>
            <a:r>
              <a:rPr lang="en-GB" sz="1800" dirty="0"/>
              <a:t>Ordinal–level Variable</a:t>
            </a:r>
          </a:p>
          <a:p>
            <a:pPr>
              <a:spcBef>
                <a:spcPts val="0"/>
              </a:spcBef>
            </a:pPr>
            <a:r>
              <a:rPr lang="en-GB" sz="1800" dirty="0"/>
              <a:t>Ordinary Least Squares</a:t>
            </a:r>
          </a:p>
          <a:p>
            <a:pPr>
              <a:spcBef>
                <a:spcPts val="0"/>
              </a:spcBef>
            </a:pPr>
            <a:r>
              <a:rPr lang="en-US" sz="1800" dirty="0"/>
              <a:t>Population vs. Sample </a:t>
            </a:r>
          </a:p>
          <a:p>
            <a:pPr>
              <a:spcBef>
                <a:spcPts val="0"/>
              </a:spcBef>
            </a:pPr>
            <a:endParaRPr lang="en-GB" sz="1800" dirty="0"/>
          </a:p>
        </p:txBody>
      </p:sp>
      <p:sp>
        <p:nvSpPr>
          <p:cNvPr id="4" name="Content Placeholder 7">
            <a:extLst>
              <a:ext uri="{FF2B5EF4-FFF2-40B4-BE49-F238E27FC236}">
                <a16:creationId xmlns:a16="http://schemas.microsoft.com/office/drawing/2014/main" id="{EF9EECD6-DAEB-7FFA-2957-71BF42577EB3}"/>
              </a:ext>
            </a:extLst>
          </p:cNvPr>
          <p:cNvSpPr txBox="1">
            <a:spLocks/>
          </p:cNvSpPr>
          <p:nvPr/>
        </p:nvSpPr>
        <p:spPr>
          <a:xfrm>
            <a:off x="8318090" y="1078897"/>
            <a:ext cx="3594054" cy="55677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800"/>
              <a:t>Positive Relationships</a:t>
            </a:r>
          </a:p>
          <a:p>
            <a:pPr>
              <a:spcBef>
                <a:spcPts val="0"/>
              </a:spcBef>
            </a:pPr>
            <a:r>
              <a:rPr lang="en-GB" sz="1800"/>
              <a:t>PRE statistics</a:t>
            </a:r>
          </a:p>
          <a:p>
            <a:pPr>
              <a:spcBef>
                <a:spcPts val="0"/>
              </a:spcBef>
            </a:pPr>
            <a:r>
              <a:rPr lang="en-GB" sz="1800"/>
              <a:t>P-Value</a:t>
            </a:r>
          </a:p>
          <a:p>
            <a:pPr>
              <a:spcBef>
                <a:spcPts val="0"/>
              </a:spcBef>
            </a:pPr>
            <a:r>
              <a:rPr lang="en-GB" sz="1800"/>
              <a:t>Adjusted-R</a:t>
            </a:r>
            <a:r>
              <a:rPr lang="en-GB" sz="1800" baseline="30000"/>
              <a:t>2</a:t>
            </a:r>
            <a:endParaRPr lang="en-US" sz="1800"/>
          </a:p>
          <a:p>
            <a:pPr>
              <a:spcBef>
                <a:spcPts val="0"/>
              </a:spcBef>
            </a:pPr>
            <a:r>
              <a:rPr lang="en-GB" sz="1800"/>
              <a:t>Regression Coefficient</a:t>
            </a:r>
          </a:p>
          <a:p>
            <a:pPr>
              <a:spcBef>
                <a:spcPts val="0"/>
              </a:spcBef>
            </a:pPr>
            <a:r>
              <a:rPr lang="en-GB" sz="1800"/>
              <a:t>Regression Equations</a:t>
            </a:r>
          </a:p>
          <a:p>
            <a:pPr>
              <a:spcBef>
                <a:spcPts val="0"/>
              </a:spcBef>
            </a:pPr>
            <a:r>
              <a:rPr lang="en-US" sz="1800"/>
              <a:t>Scatterplot</a:t>
            </a:r>
            <a:endParaRPr lang="en-GB" sz="1800"/>
          </a:p>
          <a:p>
            <a:pPr>
              <a:spcBef>
                <a:spcPts val="0"/>
              </a:spcBef>
            </a:pPr>
            <a:r>
              <a:rPr lang="en-US" sz="1800"/>
              <a:t>Standard deviation</a:t>
            </a:r>
          </a:p>
          <a:p>
            <a:pPr>
              <a:spcBef>
                <a:spcPts val="0"/>
              </a:spcBef>
            </a:pPr>
            <a:r>
              <a:rPr lang="en-GB" sz="1800"/>
              <a:t>Standard Error</a:t>
            </a:r>
          </a:p>
          <a:p>
            <a:pPr>
              <a:spcBef>
                <a:spcPts val="0"/>
              </a:spcBef>
            </a:pPr>
            <a:r>
              <a:rPr lang="en-US" sz="1800"/>
              <a:t>Standardized and unstandardized regression coefficients</a:t>
            </a:r>
          </a:p>
          <a:p>
            <a:pPr>
              <a:spcBef>
                <a:spcPts val="0"/>
              </a:spcBef>
            </a:pPr>
            <a:r>
              <a:rPr lang="en-GB" sz="1800"/>
              <a:t>Statistical Inference</a:t>
            </a:r>
          </a:p>
          <a:p>
            <a:pPr>
              <a:spcBef>
                <a:spcPts val="0"/>
              </a:spcBef>
            </a:pPr>
            <a:r>
              <a:rPr lang="en-US" sz="1800"/>
              <a:t>Statistical Significance</a:t>
            </a:r>
          </a:p>
          <a:p>
            <a:pPr>
              <a:spcBef>
                <a:spcPts val="0"/>
              </a:spcBef>
            </a:pPr>
            <a:r>
              <a:rPr lang="en-US" sz="1800"/>
              <a:t>t-scores</a:t>
            </a:r>
          </a:p>
          <a:p>
            <a:pPr>
              <a:spcBef>
                <a:spcPts val="0"/>
              </a:spcBef>
            </a:pPr>
            <a:r>
              <a:rPr lang="en-GB" sz="1800"/>
              <a:t>T-Test </a:t>
            </a:r>
          </a:p>
          <a:p>
            <a:pPr>
              <a:spcBef>
                <a:spcPts val="0"/>
              </a:spcBef>
            </a:pPr>
            <a:r>
              <a:rPr lang="en-GB" sz="1800"/>
              <a:t>Theory</a:t>
            </a:r>
          </a:p>
          <a:p>
            <a:pPr>
              <a:spcBef>
                <a:spcPts val="0"/>
              </a:spcBef>
            </a:pPr>
            <a:r>
              <a:rPr lang="en-GB" sz="1800"/>
              <a:t>Unit of Analysis</a:t>
            </a:r>
          </a:p>
          <a:p>
            <a:pPr>
              <a:spcBef>
                <a:spcPts val="0"/>
              </a:spcBef>
            </a:pPr>
            <a:r>
              <a:rPr lang="en-GB" sz="1800"/>
              <a:t>Variable</a:t>
            </a:r>
          </a:p>
          <a:p>
            <a:pPr>
              <a:spcBef>
                <a:spcPts val="0"/>
              </a:spcBef>
            </a:pPr>
            <a:r>
              <a:rPr lang="en-GB" sz="1800"/>
              <a:t>Variance</a:t>
            </a:r>
          </a:p>
          <a:p>
            <a:pPr>
              <a:spcBef>
                <a:spcPts val="0"/>
              </a:spcBef>
            </a:pPr>
            <a:r>
              <a:rPr lang="en-GB" sz="1800"/>
              <a:t>Z distribution and z-scores</a:t>
            </a:r>
            <a:endParaRPr lang="en-GB" sz="1800" dirty="0"/>
          </a:p>
        </p:txBody>
      </p:sp>
    </p:spTree>
    <p:extLst>
      <p:ext uri="{BB962C8B-B14F-4D97-AF65-F5344CB8AC3E}">
        <p14:creationId xmlns:p14="http://schemas.microsoft.com/office/powerpoint/2010/main" val="16756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anim calcmode="lin" valueType="num">
                                      <p:cBhvr>
                                        <p:cTn id="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Effect transition="in" filter="fade">
                                      <p:cBhvr>
                                        <p:cTn id="13" dur="500"/>
                                        <p:tgtEl>
                                          <p:spTgt spid="2">
                                            <p:txEl>
                                              <p:pRg st="1" end="1"/>
                                            </p:txEl>
                                          </p:spTgt>
                                        </p:tgtEl>
                                      </p:cBhvr>
                                    </p:animEffect>
                                    <p:anim calcmode="lin" valueType="num">
                                      <p:cBhvr>
                                        <p:cTn id="14"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anim calcmode="lin" valueType="num">
                                      <p:cBhvr>
                                        <p:cTn id="20"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1"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fade">
                                      <p:cBhvr>
                                        <p:cTn id="25" dur="500"/>
                                        <p:tgtEl>
                                          <p:spTgt spid="2">
                                            <p:txEl>
                                              <p:pRg st="3" end="3"/>
                                            </p:txEl>
                                          </p:spTgt>
                                        </p:tgtEl>
                                      </p:cBhvr>
                                    </p:animEffect>
                                    <p:anim calcmode="lin" valueType="num">
                                      <p:cBhvr>
                                        <p:cTn id="26"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7" dur="5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anim calcmode="lin" valueType="num">
                                      <p:cBhvr>
                                        <p:cTn id="32"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fade">
                                      <p:cBhvr>
                                        <p:cTn id="37" dur="500"/>
                                        <p:tgtEl>
                                          <p:spTgt spid="2">
                                            <p:txEl>
                                              <p:pRg st="5" end="5"/>
                                            </p:txEl>
                                          </p:spTgt>
                                        </p:tgtEl>
                                      </p:cBhvr>
                                    </p:animEffect>
                                    <p:anim calcmode="lin" valueType="num">
                                      <p:cBhvr>
                                        <p:cTn id="38"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9" dur="5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Effect transition="in" filter="fade">
                                      <p:cBhvr>
                                        <p:cTn id="43" dur="500"/>
                                        <p:tgtEl>
                                          <p:spTgt spid="2">
                                            <p:txEl>
                                              <p:pRg st="6" end="6"/>
                                            </p:txEl>
                                          </p:spTgt>
                                        </p:tgtEl>
                                      </p:cBhvr>
                                    </p:animEffect>
                                    <p:anim calcmode="lin" valueType="num">
                                      <p:cBhvr>
                                        <p:cTn id="44"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5" dur="5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500"/>
                                        <p:tgtEl>
                                          <p:spTgt spid="2">
                                            <p:txEl>
                                              <p:pRg st="7" end="7"/>
                                            </p:txEl>
                                          </p:spTgt>
                                        </p:tgtEl>
                                      </p:cBhvr>
                                    </p:animEffect>
                                    <p:anim calcmode="lin" valueType="num">
                                      <p:cBhvr>
                                        <p:cTn id="5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5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Effect transition="in" filter="fade">
                                      <p:cBhvr>
                                        <p:cTn id="55" dur="500"/>
                                        <p:tgtEl>
                                          <p:spTgt spid="2">
                                            <p:txEl>
                                              <p:pRg st="8" end="8"/>
                                            </p:txEl>
                                          </p:spTgt>
                                        </p:tgtEl>
                                      </p:cBhvr>
                                    </p:animEffect>
                                    <p:anim calcmode="lin" valueType="num">
                                      <p:cBhvr>
                                        <p:cTn id="56"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7" dur="5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42" presetClass="entr" presetSubtype="0" fill="hold" nodeType="after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Effect transition="in" filter="fade">
                                      <p:cBhvr>
                                        <p:cTn id="61" dur="500"/>
                                        <p:tgtEl>
                                          <p:spTgt spid="2">
                                            <p:txEl>
                                              <p:pRg st="9" end="9"/>
                                            </p:txEl>
                                          </p:spTgt>
                                        </p:tgtEl>
                                      </p:cBhvr>
                                    </p:animEffect>
                                    <p:anim calcmode="lin" valueType="num">
                                      <p:cBhvr>
                                        <p:cTn id="6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3" dur="5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Effect transition="in" filter="fade">
                                      <p:cBhvr>
                                        <p:cTn id="67" dur="500"/>
                                        <p:tgtEl>
                                          <p:spTgt spid="2">
                                            <p:txEl>
                                              <p:pRg st="10" end="10"/>
                                            </p:txEl>
                                          </p:spTgt>
                                        </p:tgtEl>
                                      </p:cBhvr>
                                    </p:animEffect>
                                    <p:anim calcmode="lin" valueType="num">
                                      <p:cBhvr>
                                        <p:cTn id="68"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69" dur="5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42" presetClass="entr" presetSubtype="0" fill="hold" nodeType="afterEffect">
                                  <p:stCondLst>
                                    <p:cond delay="0"/>
                                  </p:stCondLst>
                                  <p:childTnLst>
                                    <p:set>
                                      <p:cBhvr>
                                        <p:cTn id="72" dur="1" fill="hold">
                                          <p:stCondLst>
                                            <p:cond delay="0"/>
                                          </p:stCondLst>
                                        </p:cTn>
                                        <p:tgtEl>
                                          <p:spTgt spid="2">
                                            <p:txEl>
                                              <p:pRg st="11" end="11"/>
                                            </p:txEl>
                                          </p:spTgt>
                                        </p:tgtEl>
                                        <p:attrNameLst>
                                          <p:attrName>style.visibility</p:attrName>
                                        </p:attrNameLst>
                                      </p:cBhvr>
                                      <p:to>
                                        <p:strVal val="visible"/>
                                      </p:to>
                                    </p:set>
                                    <p:animEffect transition="in" filter="fade">
                                      <p:cBhvr>
                                        <p:cTn id="73" dur="500"/>
                                        <p:tgtEl>
                                          <p:spTgt spid="2">
                                            <p:txEl>
                                              <p:pRg st="11" end="11"/>
                                            </p:txEl>
                                          </p:spTgt>
                                        </p:tgtEl>
                                      </p:cBhvr>
                                    </p:animEffect>
                                    <p:anim calcmode="lin" valueType="num">
                                      <p:cBhvr>
                                        <p:cTn id="74"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75" dur="5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par>
                          <p:cTn id="76" fill="hold">
                            <p:stCondLst>
                              <p:cond delay="6000"/>
                            </p:stCondLst>
                            <p:childTnLst>
                              <p:par>
                                <p:cTn id="77" presetID="42" presetClass="entr" presetSubtype="0" fill="hold" nodeType="afterEffect">
                                  <p:stCondLst>
                                    <p:cond delay="0"/>
                                  </p:stCondLst>
                                  <p:childTnLst>
                                    <p:set>
                                      <p:cBhvr>
                                        <p:cTn id="78" dur="1" fill="hold">
                                          <p:stCondLst>
                                            <p:cond delay="0"/>
                                          </p:stCondLst>
                                        </p:cTn>
                                        <p:tgtEl>
                                          <p:spTgt spid="2">
                                            <p:txEl>
                                              <p:pRg st="12" end="12"/>
                                            </p:txEl>
                                          </p:spTgt>
                                        </p:tgtEl>
                                        <p:attrNameLst>
                                          <p:attrName>style.visibility</p:attrName>
                                        </p:attrNameLst>
                                      </p:cBhvr>
                                      <p:to>
                                        <p:strVal val="visible"/>
                                      </p:to>
                                    </p:set>
                                    <p:animEffect transition="in" filter="fade">
                                      <p:cBhvr>
                                        <p:cTn id="79" dur="500"/>
                                        <p:tgtEl>
                                          <p:spTgt spid="2">
                                            <p:txEl>
                                              <p:pRg st="12" end="12"/>
                                            </p:txEl>
                                          </p:spTgt>
                                        </p:tgtEl>
                                      </p:cBhvr>
                                    </p:animEffect>
                                    <p:anim calcmode="lin" valueType="num">
                                      <p:cBhvr>
                                        <p:cTn id="80"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81" dur="5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2" presetClass="entr" presetSubtype="0" fill="hold" nodeType="afterEffect">
                                  <p:stCondLst>
                                    <p:cond delay="0"/>
                                  </p:stCondLst>
                                  <p:childTnLst>
                                    <p:set>
                                      <p:cBhvr>
                                        <p:cTn id="84" dur="1" fill="hold">
                                          <p:stCondLst>
                                            <p:cond delay="0"/>
                                          </p:stCondLst>
                                        </p:cTn>
                                        <p:tgtEl>
                                          <p:spTgt spid="2">
                                            <p:txEl>
                                              <p:pRg st="13" end="13"/>
                                            </p:txEl>
                                          </p:spTgt>
                                        </p:tgtEl>
                                        <p:attrNameLst>
                                          <p:attrName>style.visibility</p:attrName>
                                        </p:attrNameLst>
                                      </p:cBhvr>
                                      <p:to>
                                        <p:strVal val="visible"/>
                                      </p:to>
                                    </p:set>
                                    <p:animEffect transition="in" filter="fade">
                                      <p:cBhvr>
                                        <p:cTn id="85" dur="500"/>
                                        <p:tgtEl>
                                          <p:spTgt spid="2">
                                            <p:txEl>
                                              <p:pRg st="13" end="13"/>
                                            </p:txEl>
                                          </p:spTgt>
                                        </p:tgtEl>
                                      </p:cBhvr>
                                    </p:animEffect>
                                    <p:anim calcmode="lin" valueType="num">
                                      <p:cBhvr>
                                        <p:cTn id="86"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87" dur="500" fill="hold"/>
                                        <p:tgtEl>
                                          <p:spTgt spid="2">
                                            <p:txEl>
                                              <p:pRg st="13" end="1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2">
                                            <p:txEl>
                                              <p:pRg st="14" end="14"/>
                                            </p:txEl>
                                          </p:spTgt>
                                        </p:tgtEl>
                                        <p:attrNameLst>
                                          <p:attrName>style.visibility</p:attrName>
                                        </p:attrNameLst>
                                      </p:cBhvr>
                                      <p:to>
                                        <p:strVal val="visible"/>
                                      </p:to>
                                    </p:set>
                                    <p:animEffect transition="in" filter="fade">
                                      <p:cBhvr>
                                        <p:cTn id="91" dur="500"/>
                                        <p:tgtEl>
                                          <p:spTgt spid="2">
                                            <p:txEl>
                                              <p:pRg st="14" end="14"/>
                                            </p:txEl>
                                          </p:spTgt>
                                        </p:tgtEl>
                                      </p:cBhvr>
                                    </p:animEffect>
                                    <p:anim calcmode="lin" valueType="num">
                                      <p:cBhvr>
                                        <p:cTn id="92"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93" dur="5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42" presetClass="entr" presetSubtype="0" fill="hold" nodeType="afterEffect">
                                  <p:stCondLst>
                                    <p:cond delay="0"/>
                                  </p:stCondLst>
                                  <p:childTnLst>
                                    <p:set>
                                      <p:cBhvr>
                                        <p:cTn id="96" dur="1" fill="hold">
                                          <p:stCondLst>
                                            <p:cond delay="0"/>
                                          </p:stCondLst>
                                        </p:cTn>
                                        <p:tgtEl>
                                          <p:spTgt spid="2">
                                            <p:txEl>
                                              <p:pRg st="15" end="15"/>
                                            </p:txEl>
                                          </p:spTgt>
                                        </p:tgtEl>
                                        <p:attrNameLst>
                                          <p:attrName>style.visibility</p:attrName>
                                        </p:attrNameLst>
                                      </p:cBhvr>
                                      <p:to>
                                        <p:strVal val="visible"/>
                                      </p:to>
                                    </p:set>
                                    <p:animEffect transition="in" filter="fade">
                                      <p:cBhvr>
                                        <p:cTn id="97" dur="500"/>
                                        <p:tgtEl>
                                          <p:spTgt spid="2">
                                            <p:txEl>
                                              <p:pRg st="15" end="15"/>
                                            </p:txEl>
                                          </p:spTgt>
                                        </p:tgtEl>
                                      </p:cBhvr>
                                    </p:animEffect>
                                    <p:anim calcmode="lin" valueType="num">
                                      <p:cBhvr>
                                        <p:cTn id="98"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p:cTn id="99" dur="500" fill="hold"/>
                                        <p:tgtEl>
                                          <p:spTgt spid="2">
                                            <p:txEl>
                                              <p:pRg st="15" end="1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8000"/>
                            </p:stCondLst>
                            <p:childTnLst>
                              <p:par>
                                <p:cTn id="101" presetID="42" presetClass="entr" presetSubtype="0" fill="hold" nodeType="afterEffect">
                                  <p:stCondLst>
                                    <p:cond delay="0"/>
                                  </p:stCondLst>
                                  <p:childTnLst>
                                    <p:set>
                                      <p:cBhvr>
                                        <p:cTn id="102" dur="1" fill="hold">
                                          <p:stCondLst>
                                            <p:cond delay="0"/>
                                          </p:stCondLst>
                                        </p:cTn>
                                        <p:tgtEl>
                                          <p:spTgt spid="2">
                                            <p:txEl>
                                              <p:pRg st="16" end="16"/>
                                            </p:txEl>
                                          </p:spTgt>
                                        </p:tgtEl>
                                        <p:attrNameLst>
                                          <p:attrName>style.visibility</p:attrName>
                                        </p:attrNameLst>
                                      </p:cBhvr>
                                      <p:to>
                                        <p:strVal val="visible"/>
                                      </p:to>
                                    </p:set>
                                    <p:animEffect transition="in" filter="fade">
                                      <p:cBhvr>
                                        <p:cTn id="103" dur="500"/>
                                        <p:tgtEl>
                                          <p:spTgt spid="2">
                                            <p:txEl>
                                              <p:pRg st="16" end="16"/>
                                            </p:txEl>
                                          </p:spTgt>
                                        </p:tgtEl>
                                      </p:cBhvr>
                                    </p:animEffect>
                                    <p:anim calcmode="lin" valueType="num">
                                      <p:cBhvr>
                                        <p:cTn id="104"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p:cTn id="105" dur="500" fill="hold"/>
                                        <p:tgtEl>
                                          <p:spTgt spid="2">
                                            <p:txEl>
                                              <p:pRg st="16" end="1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8500"/>
                            </p:stCondLst>
                            <p:childTnLst>
                              <p:par>
                                <p:cTn id="107" presetID="42" presetClass="entr" presetSubtype="0" fill="hold" nodeType="afterEffect">
                                  <p:stCondLst>
                                    <p:cond delay="0"/>
                                  </p:stCondLst>
                                  <p:childTnLst>
                                    <p:set>
                                      <p:cBhvr>
                                        <p:cTn id="108" dur="1" fill="hold">
                                          <p:stCondLst>
                                            <p:cond delay="0"/>
                                          </p:stCondLst>
                                        </p:cTn>
                                        <p:tgtEl>
                                          <p:spTgt spid="2">
                                            <p:txEl>
                                              <p:pRg st="17" end="17"/>
                                            </p:txEl>
                                          </p:spTgt>
                                        </p:tgtEl>
                                        <p:attrNameLst>
                                          <p:attrName>style.visibility</p:attrName>
                                        </p:attrNameLst>
                                      </p:cBhvr>
                                      <p:to>
                                        <p:strVal val="visible"/>
                                      </p:to>
                                    </p:set>
                                    <p:animEffect transition="in" filter="fade">
                                      <p:cBhvr>
                                        <p:cTn id="109" dur="500"/>
                                        <p:tgtEl>
                                          <p:spTgt spid="2">
                                            <p:txEl>
                                              <p:pRg st="17" end="17"/>
                                            </p:txEl>
                                          </p:spTgt>
                                        </p:tgtEl>
                                      </p:cBhvr>
                                    </p:animEffect>
                                    <p:anim calcmode="lin" valueType="num">
                                      <p:cBhvr>
                                        <p:cTn id="110" dur="500" fill="hold"/>
                                        <p:tgtEl>
                                          <p:spTgt spid="2">
                                            <p:txEl>
                                              <p:pRg st="17" end="17"/>
                                            </p:txEl>
                                          </p:spTgt>
                                        </p:tgtEl>
                                        <p:attrNameLst>
                                          <p:attrName>ppt_x</p:attrName>
                                        </p:attrNameLst>
                                      </p:cBhvr>
                                      <p:tavLst>
                                        <p:tav tm="0">
                                          <p:val>
                                            <p:strVal val="#ppt_x"/>
                                          </p:val>
                                        </p:tav>
                                        <p:tav tm="100000">
                                          <p:val>
                                            <p:strVal val="#ppt_x"/>
                                          </p:val>
                                        </p:tav>
                                      </p:tavLst>
                                    </p:anim>
                                    <p:anim calcmode="lin" valueType="num">
                                      <p:cBhvr>
                                        <p:cTn id="111" dur="500" fill="hold"/>
                                        <p:tgtEl>
                                          <p:spTgt spid="2">
                                            <p:txEl>
                                              <p:pRg st="17" end="17"/>
                                            </p:txEl>
                                          </p:spTgt>
                                        </p:tgtEl>
                                        <p:attrNameLst>
                                          <p:attrName>ppt_y</p:attrName>
                                        </p:attrNameLst>
                                      </p:cBhvr>
                                      <p:tavLst>
                                        <p:tav tm="0">
                                          <p:val>
                                            <p:strVal val="#ppt_y+.1"/>
                                          </p:val>
                                        </p:tav>
                                        <p:tav tm="100000">
                                          <p:val>
                                            <p:strVal val="#ppt_y"/>
                                          </p:val>
                                        </p:tav>
                                      </p:tavLst>
                                    </p:anim>
                                  </p:childTnLst>
                                </p:cTn>
                              </p:par>
                            </p:childTnLst>
                          </p:cTn>
                        </p:par>
                        <p:par>
                          <p:cTn id="112" fill="hold">
                            <p:stCondLst>
                              <p:cond delay="9000"/>
                            </p:stCondLst>
                            <p:childTnLst>
                              <p:par>
                                <p:cTn id="113" presetID="42" presetClass="entr" presetSubtype="0" fill="hold" nodeType="afterEffect">
                                  <p:stCondLst>
                                    <p:cond delay="0"/>
                                  </p:stCondLst>
                                  <p:childTnLst>
                                    <p:set>
                                      <p:cBhvr>
                                        <p:cTn id="114" dur="1" fill="hold">
                                          <p:stCondLst>
                                            <p:cond delay="0"/>
                                          </p:stCondLst>
                                        </p:cTn>
                                        <p:tgtEl>
                                          <p:spTgt spid="2">
                                            <p:txEl>
                                              <p:pRg st="18" end="18"/>
                                            </p:txEl>
                                          </p:spTgt>
                                        </p:tgtEl>
                                        <p:attrNameLst>
                                          <p:attrName>style.visibility</p:attrName>
                                        </p:attrNameLst>
                                      </p:cBhvr>
                                      <p:to>
                                        <p:strVal val="visible"/>
                                      </p:to>
                                    </p:set>
                                    <p:animEffect transition="in" filter="fade">
                                      <p:cBhvr>
                                        <p:cTn id="115" dur="500"/>
                                        <p:tgtEl>
                                          <p:spTgt spid="2">
                                            <p:txEl>
                                              <p:pRg st="18" end="18"/>
                                            </p:txEl>
                                          </p:spTgt>
                                        </p:tgtEl>
                                      </p:cBhvr>
                                    </p:animEffect>
                                    <p:anim calcmode="lin" valueType="num">
                                      <p:cBhvr>
                                        <p:cTn id="116" dur="500" fill="hold"/>
                                        <p:tgtEl>
                                          <p:spTgt spid="2">
                                            <p:txEl>
                                              <p:pRg st="18" end="18"/>
                                            </p:txEl>
                                          </p:spTgt>
                                        </p:tgtEl>
                                        <p:attrNameLst>
                                          <p:attrName>ppt_x</p:attrName>
                                        </p:attrNameLst>
                                      </p:cBhvr>
                                      <p:tavLst>
                                        <p:tav tm="0">
                                          <p:val>
                                            <p:strVal val="#ppt_x"/>
                                          </p:val>
                                        </p:tav>
                                        <p:tav tm="100000">
                                          <p:val>
                                            <p:strVal val="#ppt_x"/>
                                          </p:val>
                                        </p:tav>
                                      </p:tavLst>
                                    </p:anim>
                                    <p:anim calcmode="lin" valueType="num">
                                      <p:cBhvr>
                                        <p:cTn id="117" dur="500" fill="hold"/>
                                        <p:tgtEl>
                                          <p:spTgt spid="2">
                                            <p:txEl>
                                              <p:pRg st="18" end="18"/>
                                            </p:txEl>
                                          </p:spTgt>
                                        </p:tgtEl>
                                        <p:attrNameLst>
                                          <p:attrName>ppt_y</p:attrName>
                                        </p:attrNameLst>
                                      </p:cBhvr>
                                      <p:tavLst>
                                        <p:tav tm="0">
                                          <p:val>
                                            <p:strVal val="#ppt_y+.1"/>
                                          </p:val>
                                        </p:tav>
                                        <p:tav tm="100000">
                                          <p:val>
                                            <p:strVal val="#ppt_y"/>
                                          </p:val>
                                        </p:tav>
                                      </p:tavLst>
                                    </p:anim>
                                  </p:childTnLst>
                                </p:cTn>
                              </p:par>
                            </p:childTnLst>
                          </p:cTn>
                        </p:par>
                        <p:par>
                          <p:cTn id="118" fill="hold">
                            <p:stCondLst>
                              <p:cond delay="9500"/>
                            </p:stCondLst>
                            <p:childTnLst>
                              <p:par>
                                <p:cTn id="119" presetID="42" presetClass="entr" presetSubtype="0" fill="hold" nodeType="afterEffect">
                                  <p:stCondLst>
                                    <p:cond delay="0"/>
                                  </p:stCondLst>
                                  <p:childTnLst>
                                    <p:set>
                                      <p:cBhvr>
                                        <p:cTn id="120" dur="1" fill="hold">
                                          <p:stCondLst>
                                            <p:cond delay="0"/>
                                          </p:stCondLst>
                                        </p:cTn>
                                        <p:tgtEl>
                                          <p:spTgt spid="3">
                                            <p:txEl>
                                              <p:pRg st="0" end="0"/>
                                            </p:txEl>
                                          </p:spTgt>
                                        </p:tgtEl>
                                        <p:attrNameLst>
                                          <p:attrName>style.visibility</p:attrName>
                                        </p:attrNameLst>
                                      </p:cBhvr>
                                      <p:to>
                                        <p:strVal val="visible"/>
                                      </p:to>
                                    </p:set>
                                    <p:animEffect transition="in" filter="fade">
                                      <p:cBhvr>
                                        <p:cTn id="121" dur="500"/>
                                        <p:tgtEl>
                                          <p:spTgt spid="3">
                                            <p:txEl>
                                              <p:pRg st="0" end="0"/>
                                            </p:txEl>
                                          </p:spTgt>
                                        </p:tgtEl>
                                      </p:cBhvr>
                                    </p:animEffect>
                                    <p:anim calcmode="lin" valueType="num">
                                      <p:cBhvr>
                                        <p:cTn id="12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23"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24" fill="hold">
                            <p:stCondLst>
                              <p:cond delay="10000"/>
                            </p:stCondLst>
                            <p:childTnLst>
                              <p:par>
                                <p:cTn id="125" presetID="42" presetClass="entr" presetSubtype="0" fill="hold" nodeType="afterEffect">
                                  <p:stCondLst>
                                    <p:cond delay="0"/>
                                  </p:stCondLst>
                                  <p:childTnLst>
                                    <p:set>
                                      <p:cBhvr>
                                        <p:cTn id="126" dur="1" fill="hold">
                                          <p:stCondLst>
                                            <p:cond delay="0"/>
                                          </p:stCondLst>
                                        </p:cTn>
                                        <p:tgtEl>
                                          <p:spTgt spid="3">
                                            <p:txEl>
                                              <p:pRg st="1" end="1"/>
                                            </p:txEl>
                                          </p:spTgt>
                                        </p:tgtEl>
                                        <p:attrNameLst>
                                          <p:attrName>style.visibility</p:attrName>
                                        </p:attrNameLst>
                                      </p:cBhvr>
                                      <p:to>
                                        <p:strVal val="visible"/>
                                      </p:to>
                                    </p:set>
                                    <p:animEffect transition="in" filter="fade">
                                      <p:cBhvr>
                                        <p:cTn id="127" dur="500"/>
                                        <p:tgtEl>
                                          <p:spTgt spid="3">
                                            <p:txEl>
                                              <p:pRg st="1" end="1"/>
                                            </p:txEl>
                                          </p:spTgt>
                                        </p:tgtEl>
                                      </p:cBhvr>
                                    </p:animEffect>
                                    <p:anim calcmode="lin" valueType="num">
                                      <p:cBhvr>
                                        <p:cTn id="12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2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0500"/>
                            </p:stCondLst>
                            <p:childTnLst>
                              <p:par>
                                <p:cTn id="131" presetID="42" presetClass="entr" presetSubtype="0" fill="hold" nodeType="afterEffect">
                                  <p:stCondLst>
                                    <p:cond delay="0"/>
                                  </p:stCondLst>
                                  <p:childTnLst>
                                    <p:set>
                                      <p:cBhvr>
                                        <p:cTn id="132" dur="1" fill="hold">
                                          <p:stCondLst>
                                            <p:cond delay="0"/>
                                          </p:stCondLst>
                                        </p:cTn>
                                        <p:tgtEl>
                                          <p:spTgt spid="3">
                                            <p:txEl>
                                              <p:pRg st="2" end="2"/>
                                            </p:txEl>
                                          </p:spTgt>
                                        </p:tgtEl>
                                        <p:attrNameLst>
                                          <p:attrName>style.visibility</p:attrName>
                                        </p:attrNameLst>
                                      </p:cBhvr>
                                      <p:to>
                                        <p:strVal val="visible"/>
                                      </p:to>
                                    </p:set>
                                    <p:animEffect transition="in" filter="fade">
                                      <p:cBhvr>
                                        <p:cTn id="133" dur="500"/>
                                        <p:tgtEl>
                                          <p:spTgt spid="3">
                                            <p:txEl>
                                              <p:pRg st="2" end="2"/>
                                            </p:txEl>
                                          </p:spTgt>
                                        </p:tgtEl>
                                      </p:cBhvr>
                                    </p:animEffect>
                                    <p:anim calcmode="lin" valueType="num">
                                      <p:cBhvr>
                                        <p:cTn id="13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35"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1000"/>
                            </p:stCondLst>
                            <p:childTnLst>
                              <p:par>
                                <p:cTn id="137" presetID="42" presetClass="entr" presetSubtype="0" fill="hold" nodeType="afterEffect">
                                  <p:stCondLst>
                                    <p:cond delay="0"/>
                                  </p:stCondLst>
                                  <p:childTnLst>
                                    <p:set>
                                      <p:cBhvr>
                                        <p:cTn id="138" dur="1" fill="hold">
                                          <p:stCondLst>
                                            <p:cond delay="0"/>
                                          </p:stCondLst>
                                        </p:cTn>
                                        <p:tgtEl>
                                          <p:spTgt spid="3">
                                            <p:txEl>
                                              <p:pRg st="3" end="3"/>
                                            </p:txEl>
                                          </p:spTgt>
                                        </p:tgtEl>
                                        <p:attrNameLst>
                                          <p:attrName>style.visibility</p:attrName>
                                        </p:attrNameLst>
                                      </p:cBhvr>
                                      <p:to>
                                        <p:strVal val="visible"/>
                                      </p:to>
                                    </p:set>
                                    <p:animEffect transition="in" filter="fade">
                                      <p:cBhvr>
                                        <p:cTn id="139" dur="500"/>
                                        <p:tgtEl>
                                          <p:spTgt spid="3">
                                            <p:txEl>
                                              <p:pRg st="3" end="3"/>
                                            </p:txEl>
                                          </p:spTgt>
                                        </p:tgtEl>
                                      </p:cBhvr>
                                    </p:animEffect>
                                    <p:anim calcmode="lin" valueType="num">
                                      <p:cBhvr>
                                        <p:cTn id="14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1"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1500"/>
                            </p:stCondLst>
                            <p:childTnLst>
                              <p:par>
                                <p:cTn id="143" presetID="42" presetClass="entr" presetSubtype="0" fill="hold" nodeType="afterEffect">
                                  <p:stCondLst>
                                    <p:cond delay="0"/>
                                  </p:stCondLst>
                                  <p:childTnLst>
                                    <p:set>
                                      <p:cBhvr>
                                        <p:cTn id="144" dur="1" fill="hold">
                                          <p:stCondLst>
                                            <p:cond delay="0"/>
                                          </p:stCondLst>
                                        </p:cTn>
                                        <p:tgtEl>
                                          <p:spTgt spid="3">
                                            <p:txEl>
                                              <p:pRg st="4" end="4"/>
                                            </p:txEl>
                                          </p:spTgt>
                                        </p:tgtEl>
                                        <p:attrNameLst>
                                          <p:attrName>style.visibility</p:attrName>
                                        </p:attrNameLst>
                                      </p:cBhvr>
                                      <p:to>
                                        <p:strVal val="visible"/>
                                      </p:to>
                                    </p:set>
                                    <p:animEffect transition="in" filter="fade">
                                      <p:cBhvr>
                                        <p:cTn id="145" dur="500"/>
                                        <p:tgtEl>
                                          <p:spTgt spid="3">
                                            <p:txEl>
                                              <p:pRg st="4" end="4"/>
                                            </p:txEl>
                                          </p:spTgt>
                                        </p:tgtEl>
                                      </p:cBhvr>
                                    </p:animEffect>
                                    <p:anim calcmode="lin" valueType="num">
                                      <p:cBhvr>
                                        <p:cTn id="14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7"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2000"/>
                            </p:stCondLst>
                            <p:childTnLst>
                              <p:par>
                                <p:cTn id="149" presetID="42" presetClass="entr" presetSubtype="0" fill="hold" nodeType="afterEffect">
                                  <p:stCondLst>
                                    <p:cond delay="0"/>
                                  </p:stCondLst>
                                  <p:childTnLst>
                                    <p:set>
                                      <p:cBhvr>
                                        <p:cTn id="150" dur="1" fill="hold">
                                          <p:stCondLst>
                                            <p:cond delay="0"/>
                                          </p:stCondLst>
                                        </p:cTn>
                                        <p:tgtEl>
                                          <p:spTgt spid="3">
                                            <p:txEl>
                                              <p:pRg st="5" end="5"/>
                                            </p:txEl>
                                          </p:spTgt>
                                        </p:tgtEl>
                                        <p:attrNameLst>
                                          <p:attrName>style.visibility</p:attrName>
                                        </p:attrNameLst>
                                      </p:cBhvr>
                                      <p:to>
                                        <p:strVal val="visible"/>
                                      </p:to>
                                    </p:set>
                                    <p:animEffect transition="in" filter="fade">
                                      <p:cBhvr>
                                        <p:cTn id="151" dur="500"/>
                                        <p:tgtEl>
                                          <p:spTgt spid="3">
                                            <p:txEl>
                                              <p:pRg st="5" end="5"/>
                                            </p:txEl>
                                          </p:spTgt>
                                        </p:tgtEl>
                                      </p:cBhvr>
                                    </p:animEffect>
                                    <p:anim calcmode="lin" valueType="num">
                                      <p:cBhvr>
                                        <p:cTn id="15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3"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2500"/>
                            </p:stCondLst>
                            <p:childTnLst>
                              <p:par>
                                <p:cTn id="155" presetID="42" presetClass="entr" presetSubtype="0" fill="hold" nodeType="afterEffect">
                                  <p:stCondLst>
                                    <p:cond delay="0"/>
                                  </p:stCondLst>
                                  <p:childTnLst>
                                    <p:set>
                                      <p:cBhvr>
                                        <p:cTn id="156" dur="1" fill="hold">
                                          <p:stCondLst>
                                            <p:cond delay="0"/>
                                          </p:stCondLst>
                                        </p:cTn>
                                        <p:tgtEl>
                                          <p:spTgt spid="3">
                                            <p:txEl>
                                              <p:pRg st="6" end="6"/>
                                            </p:txEl>
                                          </p:spTgt>
                                        </p:tgtEl>
                                        <p:attrNameLst>
                                          <p:attrName>style.visibility</p:attrName>
                                        </p:attrNameLst>
                                      </p:cBhvr>
                                      <p:to>
                                        <p:strVal val="visible"/>
                                      </p:to>
                                    </p:set>
                                    <p:animEffect transition="in" filter="fade">
                                      <p:cBhvr>
                                        <p:cTn id="157" dur="500"/>
                                        <p:tgtEl>
                                          <p:spTgt spid="3">
                                            <p:txEl>
                                              <p:pRg st="6" end="6"/>
                                            </p:txEl>
                                          </p:spTgt>
                                        </p:tgtEl>
                                      </p:cBhvr>
                                    </p:animEffect>
                                    <p:anim calcmode="lin" valueType="num">
                                      <p:cBhvr>
                                        <p:cTn id="158"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59"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3000"/>
                            </p:stCondLst>
                            <p:childTnLst>
                              <p:par>
                                <p:cTn id="161" presetID="42" presetClass="entr" presetSubtype="0" fill="hold" nodeType="afterEffect">
                                  <p:stCondLst>
                                    <p:cond delay="0"/>
                                  </p:stCondLst>
                                  <p:childTnLst>
                                    <p:set>
                                      <p:cBhvr>
                                        <p:cTn id="162" dur="1" fill="hold">
                                          <p:stCondLst>
                                            <p:cond delay="0"/>
                                          </p:stCondLst>
                                        </p:cTn>
                                        <p:tgtEl>
                                          <p:spTgt spid="3">
                                            <p:txEl>
                                              <p:pRg st="7" end="7"/>
                                            </p:txEl>
                                          </p:spTgt>
                                        </p:tgtEl>
                                        <p:attrNameLst>
                                          <p:attrName>style.visibility</p:attrName>
                                        </p:attrNameLst>
                                      </p:cBhvr>
                                      <p:to>
                                        <p:strVal val="visible"/>
                                      </p:to>
                                    </p:set>
                                    <p:animEffect transition="in" filter="fade">
                                      <p:cBhvr>
                                        <p:cTn id="163" dur="500"/>
                                        <p:tgtEl>
                                          <p:spTgt spid="3">
                                            <p:txEl>
                                              <p:pRg st="7" end="7"/>
                                            </p:txEl>
                                          </p:spTgt>
                                        </p:tgtEl>
                                      </p:cBhvr>
                                    </p:animEffect>
                                    <p:anim calcmode="lin" valueType="num">
                                      <p:cBhvr>
                                        <p:cTn id="16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5" dur="5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3500"/>
                            </p:stCondLst>
                            <p:childTnLst>
                              <p:par>
                                <p:cTn id="167" presetID="42" presetClass="entr" presetSubtype="0" fill="hold" nodeType="afterEffect">
                                  <p:stCondLst>
                                    <p:cond delay="0"/>
                                  </p:stCondLst>
                                  <p:childTnLst>
                                    <p:set>
                                      <p:cBhvr>
                                        <p:cTn id="168" dur="1" fill="hold">
                                          <p:stCondLst>
                                            <p:cond delay="0"/>
                                          </p:stCondLst>
                                        </p:cTn>
                                        <p:tgtEl>
                                          <p:spTgt spid="3">
                                            <p:txEl>
                                              <p:pRg st="8" end="8"/>
                                            </p:txEl>
                                          </p:spTgt>
                                        </p:tgtEl>
                                        <p:attrNameLst>
                                          <p:attrName>style.visibility</p:attrName>
                                        </p:attrNameLst>
                                      </p:cBhvr>
                                      <p:to>
                                        <p:strVal val="visible"/>
                                      </p:to>
                                    </p:set>
                                    <p:animEffect transition="in" filter="fade">
                                      <p:cBhvr>
                                        <p:cTn id="169" dur="500"/>
                                        <p:tgtEl>
                                          <p:spTgt spid="3">
                                            <p:txEl>
                                              <p:pRg st="8" end="8"/>
                                            </p:txEl>
                                          </p:spTgt>
                                        </p:tgtEl>
                                      </p:cBhvr>
                                    </p:animEffect>
                                    <p:anim calcmode="lin" valueType="num">
                                      <p:cBhvr>
                                        <p:cTn id="170"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71" dur="5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4000"/>
                            </p:stCondLst>
                            <p:childTnLst>
                              <p:par>
                                <p:cTn id="173" presetID="42" presetClass="entr" presetSubtype="0" fill="hold" nodeType="afterEffect">
                                  <p:stCondLst>
                                    <p:cond delay="0"/>
                                  </p:stCondLst>
                                  <p:childTnLst>
                                    <p:set>
                                      <p:cBhvr>
                                        <p:cTn id="174" dur="1" fill="hold">
                                          <p:stCondLst>
                                            <p:cond delay="0"/>
                                          </p:stCondLst>
                                        </p:cTn>
                                        <p:tgtEl>
                                          <p:spTgt spid="3">
                                            <p:txEl>
                                              <p:pRg st="9" end="9"/>
                                            </p:txEl>
                                          </p:spTgt>
                                        </p:tgtEl>
                                        <p:attrNameLst>
                                          <p:attrName>style.visibility</p:attrName>
                                        </p:attrNameLst>
                                      </p:cBhvr>
                                      <p:to>
                                        <p:strVal val="visible"/>
                                      </p:to>
                                    </p:set>
                                    <p:animEffect transition="in" filter="fade">
                                      <p:cBhvr>
                                        <p:cTn id="175" dur="500"/>
                                        <p:tgtEl>
                                          <p:spTgt spid="3">
                                            <p:txEl>
                                              <p:pRg st="9" end="9"/>
                                            </p:txEl>
                                          </p:spTgt>
                                        </p:tgtEl>
                                      </p:cBhvr>
                                    </p:animEffect>
                                    <p:anim calcmode="lin" valueType="num">
                                      <p:cBhvr>
                                        <p:cTn id="176"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177" dur="5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par>
                          <p:cTn id="178" fill="hold">
                            <p:stCondLst>
                              <p:cond delay="14500"/>
                            </p:stCondLst>
                            <p:childTnLst>
                              <p:par>
                                <p:cTn id="179" presetID="42" presetClass="entr" presetSubtype="0" fill="hold" nodeType="afterEffect">
                                  <p:stCondLst>
                                    <p:cond delay="0"/>
                                  </p:stCondLst>
                                  <p:childTnLst>
                                    <p:set>
                                      <p:cBhvr>
                                        <p:cTn id="180" dur="1" fill="hold">
                                          <p:stCondLst>
                                            <p:cond delay="0"/>
                                          </p:stCondLst>
                                        </p:cTn>
                                        <p:tgtEl>
                                          <p:spTgt spid="3">
                                            <p:txEl>
                                              <p:pRg st="10" end="10"/>
                                            </p:txEl>
                                          </p:spTgt>
                                        </p:tgtEl>
                                        <p:attrNameLst>
                                          <p:attrName>style.visibility</p:attrName>
                                        </p:attrNameLst>
                                      </p:cBhvr>
                                      <p:to>
                                        <p:strVal val="visible"/>
                                      </p:to>
                                    </p:set>
                                    <p:animEffect transition="in" filter="fade">
                                      <p:cBhvr>
                                        <p:cTn id="181" dur="500"/>
                                        <p:tgtEl>
                                          <p:spTgt spid="3">
                                            <p:txEl>
                                              <p:pRg st="10" end="10"/>
                                            </p:txEl>
                                          </p:spTgt>
                                        </p:tgtEl>
                                      </p:cBhvr>
                                    </p:animEffect>
                                    <p:anim calcmode="lin" valueType="num">
                                      <p:cBhvr>
                                        <p:cTn id="182"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83" dur="5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15000"/>
                            </p:stCondLst>
                            <p:childTnLst>
                              <p:par>
                                <p:cTn id="185" presetID="42" presetClass="entr" presetSubtype="0" fill="hold" nodeType="afterEffect">
                                  <p:stCondLst>
                                    <p:cond delay="0"/>
                                  </p:stCondLst>
                                  <p:childTnLst>
                                    <p:set>
                                      <p:cBhvr>
                                        <p:cTn id="186" dur="1" fill="hold">
                                          <p:stCondLst>
                                            <p:cond delay="0"/>
                                          </p:stCondLst>
                                        </p:cTn>
                                        <p:tgtEl>
                                          <p:spTgt spid="3">
                                            <p:txEl>
                                              <p:pRg st="11" end="11"/>
                                            </p:txEl>
                                          </p:spTgt>
                                        </p:tgtEl>
                                        <p:attrNameLst>
                                          <p:attrName>style.visibility</p:attrName>
                                        </p:attrNameLst>
                                      </p:cBhvr>
                                      <p:to>
                                        <p:strVal val="visible"/>
                                      </p:to>
                                    </p:set>
                                    <p:animEffect transition="in" filter="fade">
                                      <p:cBhvr>
                                        <p:cTn id="187" dur="500"/>
                                        <p:tgtEl>
                                          <p:spTgt spid="3">
                                            <p:txEl>
                                              <p:pRg st="11" end="11"/>
                                            </p:txEl>
                                          </p:spTgt>
                                        </p:tgtEl>
                                      </p:cBhvr>
                                    </p:animEffect>
                                    <p:anim calcmode="lin" valueType="num">
                                      <p:cBhvr>
                                        <p:cTn id="188"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89" dur="5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15500"/>
                            </p:stCondLst>
                            <p:childTnLst>
                              <p:par>
                                <p:cTn id="191" presetID="42" presetClass="entr" presetSubtype="0" fill="hold" nodeType="afterEffect">
                                  <p:stCondLst>
                                    <p:cond delay="0"/>
                                  </p:stCondLst>
                                  <p:childTnLst>
                                    <p:set>
                                      <p:cBhvr>
                                        <p:cTn id="192" dur="1" fill="hold">
                                          <p:stCondLst>
                                            <p:cond delay="0"/>
                                          </p:stCondLst>
                                        </p:cTn>
                                        <p:tgtEl>
                                          <p:spTgt spid="3">
                                            <p:txEl>
                                              <p:pRg st="12" end="12"/>
                                            </p:txEl>
                                          </p:spTgt>
                                        </p:tgtEl>
                                        <p:attrNameLst>
                                          <p:attrName>style.visibility</p:attrName>
                                        </p:attrNameLst>
                                      </p:cBhvr>
                                      <p:to>
                                        <p:strVal val="visible"/>
                                      </p:to>
                                    </p:set>
                                    <p:animEffect transition="in" filter="fade">
                                      <p:cBhvr>
                                        <p:cTn id="193" dur="500"/>
                                        <p:tgtEl>
                                          <p:spTgt spid="3">
                                            <p:txEl>
                                              <p:pRg st="12" end="12"/>
                                            </p:txEl>
                                          </p:spTgt>
                                        </p:tgtEl>
                                      </p:cBhvr>
                                    </p:animEffect>
                                    <p:anim calcmode="lin" valueType="num">
                                      <p:cBhvr>
                                        <p:cTn id="194"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95" dur="5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16000"/>
                            </p:stCondLst>
                            <p:childTnLst>
                              <p:par>
                                <p:cTn id="197" presetID="42" presetClass="entr" presetSubtype="0" fill="hold" nodeType="afterEffect">
                                  <p:stCondLst>
                                    <p:cond delay="0"/>
                                  </p:stCondLst>
                                  <p:childTnLst>
                                    <p:set>
                                      <p:cBhvr>
                                        <p:cTn id="198" dur="1" fill="hold">
                                          <p:stCondLst>
                                            <p:cond delay="0"/>
                                          </p:stCondLst>
                                        </p:cTn>
                                        <p:tgtEl>
                                          <p:spTgt spid="3">
                                            <p:txEl>
                                              <p:pRg st="13" end="13"/>
                                            </p:txEl>
                                          </p:spTgt>
                                        </p:tgtEl>
                                        <p:attrNameLst>
                                          <p:attrName>style.visibility</p:attrName>
                                        </p:attrNameLst>
                                      </p:cBhvr>
                                      <p:to>
                                        <p:strVal val="visible"/>
                                      </p:to>
                                    </p:set>
                                    <p:animEffect transition="in" filter="fade">
                                      <p:cBhvr>
                                        <p:cTn id="199" dur="500"/>
                                        <p:tgtEl>
                                          <p:spTgt spid="3">
                                            <p:txEl>
                                              <p:pRg st="13" end="13"/>
                                            </p:txEl>
                                          </p:spTgt>
                                        </p:tgtEl>
                                      </p:cBhvr>
                                    </p:animEffect>
                                    <p:anim calcmode="lin" valueType="num">
                                      <p:cBhvr>
                                        <p:cTn id="200"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01" dur="5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16500"/>
                            </p:stCondLst>
                            <p:childTnLst>
                              <p:par>
                                <p:cTn id="203" presetID="42" presetClass="entr" presetSubtype="0" fill="hold" nodeType="afterEffect">
                                  <p:stCondLst>
                                    <p:cond delay="0"/>
                                  </p:stCondLst>
                                  <p:childTnLst>
                                    <p:set>
                                      <p:cBhvr>
                                        <p:cTn id="204" dur="1" fill="hold">
                                          <p:stCondLst>
                                            <p:cond delay="0"/>
                                          </p:stCondLst>
                                        </p:cTn>
                                        <p:tgtEl>
                                          <p:spTgt spid="3">
                                            <p:txEl>
                                              <p:pRg st="14" end="14"/>
                                            </p:txEl>
                                          </p:spTgt>
                                        </p:tgtEl>
                                        <p:attrNameLst>
                                          <p:attrName>style.visibility</p:attrName>
                                        </p:attrNameLst>
                                      </p:cBhvr>
                                      <p:to>
                                        <p:strVal val="visible"/>
                                      </p:to>
                                    </p:set>
                                    <p:animEffect transition="in" filter="fade">
                                      <p:cBhvr>
                                        <p:cTn id="205" dur="500"/>
                                        <p:tgtEl>
                                          <p:spTgt spid="3">
                                            <p:txEl>
                                              <p:pRg st="14" end="14"/>
                                            </p:txEl>
                                          </p:spTgt>
                                        </p:tgtEl>
                                      </p:cBhvr>
                                    </p:animEffect>
                                    <p:anim calcmode="lin" valueType="num">
                                      <p:cBhvr>
                                        <p:cTn id="206"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207" dur="500" fill="hold"/>
                                        <p:tgtEl>
                                          <p:spTgt spid="3">
                                            <p:txEl>
                                              <p:pRg st="14" end="1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17000"/>
                            </p:stCondLst>
                            <p:childTnLst>
                              <p:par>
                                <p:cTn id="209" presetID="42" presetClass="entr" presetSubtype="0" fill="hold" nodeType="afterEffect">
                                  <p:stCondLst>
                                    <p:cond delay="0"/>
                                  </p:stCondLst>
                                  <p:childTnLst>
                                    <p:set>
                                      <p:cBhvr>
                                        <p:cTn id="210" dur="1" fill="hold">
                                          <p:stCondLst>
                                            <p:cond delay="0"/>
                                          </p:stCondLst>
                                        </p:cTn>
                                        <p:tgtEl>
                                          <p:spTgt spid="3">
                                            <p:txEl>
                                              <p:pRg st="15" end="15"/>
                                            </p:txEl>
                                          </p:spTgt>
                                        </p:tgtEl>
                                        <p:attrNameLst>
                                          <p:attrName>style.visibility</p:attrName>
                                        </p:attrNameLst>
                                      </p:cBhvr>
                                      <p:to>
                                        <p:strVal val="visible"/>
                                      </p:to>
                                    </p:set>
                                    <p:animEffect transition="in" filter="fade">
                                      <p:cBhvr>
                                        <p:cTn id="211" dur="500"/>
                                        <p:tgtEl>
                                          <p:spTgt spid="3">
                                            <p:txEl>
                                              <p:pRg st="15" end="15"/>
                                            </p:txEl>
                                          </p:spTgt>
                                        </p:tgtEl>
                                      </p:cBhvr>
                                    </p:animEffect>
                                    <p:anim calcmode="lin" valueType="num">
                                      <p:cBhvr>
                                        <p:cTn id="212"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213" dur="5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par>
                          <p:cTn id="214" fill="hold">
                            <p:stCondLst>
                              <p:cond delay="17500"/>
                            </p:stCondLst>
                            <p:childTnLst>
                              <p:par>
                                <p:cTn id="215" presetID="42" presetClass="entr" presetSubtype="0" fill="hold" nodeType="afterEffect">
                                  <p:stCondLst>
                                    <p:cond delay="0"/>
                                  </p:stCondLst>
                                  <p:childTnLst>
                                    <p:set>
                                      <p:cBhvr>
                                        <p:cTn id="216" dur="1" fill="hold">
                                          <p:stCondLst>
                                            <p:cond delay="0"/>
                                          </p:stCondLst>
                                        </p:cTn>
                                        <p:tgtEl>
                                          <p:spTgt spid="3">
                                            <p:txEl>
                                              <p:pRg st="16" end="16"/>
                                            </p:txEl>
                                          </p:spTgt>
                                        </p:tgtEl>
                                        <p:attrNameLst>
                                          <p:attrName>style.visibility</p:attrName>
                                        </p:attrNameLst>
                                      </p:cBhvr>
                                      <p:to>
                                        <p:strVal val="visible"/>
                                      </p:to>
                                    </p:set>
                                    <p:animEffect transition="in" filter="fade">
                                      <p:cBhvr>
                                        <p:cTn id="217" dur="500"/>
                                        <p:tgtEl>
                                          <p:spTgt spid="3">
                                            <p:txEl>
                                              <p:pRg st="16" end="16"/>
                                            </p:txEl>
                                          </p:spTgt>
                                        </p:tgtEl>
                                      </p:cBhvr>
                                    </p:animEffect>
                                    <p:anim calcmode="lin" valueType="num">
                                      <p:cBhvr>
                                        <p:cTn id="218"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219" dur="5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par>
                          <p:cTn id="220" fill="hold">
                            <p:stCondLst>
                              <p:cond delay="18000"/>
                            </p:stCondLst>
                            <p:childTnLst>
                              <p:par>
                                <p:cTn id="221" presetID="42" presetClass="entr" presetSubtype="0" fill="hold" nodeType="afterEffect">
                                  <p:stCondLst>
                                    <p:cond delay="0"/>
                                  </p:stCondLst>
                                  <p:childTnLst>
                                    <p:set>
                                      <p:cBhvr>
                                        <p:cTn id="222" dur="1" fill="hold">
                                          <p:stCondLst>
                                            <p:cond delay="0"/>
                                          </p:stCondLst>
                                        </p:cTn>
                                        <p:tgtEl>
                                          <p:spTgt spid="3">
                                            <p:txEl>
                                              <p:pRg st="17" end="17"/>
                                            </p:txEl>
                                          </p:spTgt>
                                        </p:tgtEl>
                                        <p:attrNameLst>
                                          <p:attrName>style.visibility</p:attrName>
                                        </p:attrNameLst>
                                      </p:cBhvr>
                                      <p:to>
                                        <p:strVal val="visible"/>
                                      </p:to>
                                    </p:set>
                                    <p:animEffect transition="in" filter="fade">
                                      <p:cBhvr>
                                        <p:cTn id="223" dur="500"/>
                                        <p:tgtEl>
                                          <p:spTgt spid="3">
                                            <p:txEl>
                                              <p:pRg st="17" end="17"/>
                                            </p:txEl>
                                          </p:spTgt>
                                        </p:tgtEl>
                                      </p:cBhvr>
                                    </p:animEffect>
                                    <p:anim calcmode="lin" valueType="num">
                                      <p:cBhvr>
                                        <p:cTn id="224"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p:cTn id="225" dur="500" fill="hold"/>
                                        <p:tgtEl>
                                          <p:spTgt spid="3">
                                            <p:txEl>
                                              <p:pRg st="17" end="17"/>
                                            </p:txEl>
                                          </p:spTgt>
                                        </p:tgtEl>
                                        <p:attrNameLst>
                                          <p:attrName>ppt_y</p:attrName>
                                        </p:attrNameLst>
                                      </p:cBhvr>
                                      <p:tavLst>
                                        <p:tav tm="0">
                                          <p:val>
                                            <p:strVal val="#ppt_y+.1"/>
                                          </p:val>
                                        </p:tav>
                                        <p:tav tm="100000">
                                          <p:val>
                                            <p:strVal val="#ppt_y"/>
                                          </p:val>
                                        </p:tav>
                                      </p:tavLst>
                                    </p:anim>
                                  </p:childTnLst>
                                </p:cTn>
                              </p:par>
                            </p:childTnLst>
                          </p:cTn>
                        </p:par>
                        <p:par>
                          <p:cTn id="226" fill="hold">
                            <p:stCondLst>
                              <p:cond delay="18500"/>
                            </p:stCondLst>
                            <p:childTnLst>
                              <p:par>
                                <p:cTn id="227" presetID="42" presetClass="entr" presetSubtype="0" fill="hold" nodeType="afterEffect">
                                  <p:stCondLst>
                                    <p:cond delay="0"/>
                                  </p:stCondLst>
                                  <p:childTnLst>
                                    <p:set>
                                      <p:cBhvr>
                                        <p:cTn id="228" dur="1" fill="hold">
                                          <p:stCondLst>
                                            <p:cond delay="0"/>
                                          </p:stCondLst>
                                        </p:cTn>
                                        <p:tgtEl>
                                          <p:spTgt spid="3">
                                            <p:txEl>
                                              <p:pRg st="18" end="18"/>
                                            </p:txEl>
                                          </p:spTgt>
                                        </p:tgtEl>
                                        <p:attrNameLst>
                                          <p:attrName>style.visibility</p:attrName>
                                        </p:attrNameLst>
                                      </p:cBhvr>
                                      <p:to>
                                        <p:strVal val="visible"/>
                                      </p:to>
                                    </p:set>
                                    <p:animEffect transition="in" filter="fade">
                                      <p:cBhvr>
                                        <p:cTn id="229" dur="500"/>
                                        <p:tgtEl>
                                          <p:spTgt spid="3">
                                            <p:txEl>
                                              <p:pRg st="18" end="18"/>
                                            </p:txEl>
                                          </p:spTgt>
                                        </p:tgtEl>
                                      </p:cBhvr>
                                    </p:animEffect>
                                    <p:anim calcmode="lin" valueType="num">
                                      <p:cBhvr>
                                        <p:cTn id="230"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p:cTn id="231" dur="500" fill="hold"/>
                                        <p:tgtEl>
                                          <p:spTgt spid="3">
                                            <p:txEl>
                                              <p:pRg st="18" end="18"/>
                                            </p:txEl>
                                          </p:spTgt>
                                        </p:tgtEl>
                                        <p:attrNameLst>
                                          <p:attrName>ppt_y</p:attrName>
                                        </p:attrNameLst>
                                      </p:cBhvr>
                                      <p:tavLst>
                                        <p:tav tm="0">
                                          <p:val>
                                            <p:strVal val="#ppt_y+.1"/>
                                          </p:val>
                                        </p:tav>
                                        <p:tav tm="100000">
                                          <p:val>
                                            <p:strVal val="#ppt_y"/>
                                          </p:val>
                                        </p:tav>
                                      </p:tavLst>
                                    </p:anim>
                                  </p:childTnLst>
                                </p:cTn>
                              </p:par>
                            </p:childTnLst>
                          </p:cTn>
                        </p:par>
                        <p:par>
                          <p:cTn id="232" fill="hold">
                            <p:stCondLst>
                              <p:cond delay="19000"/>
                            </p:stCondLst>
                            <p:childTnLst>
                              <p:par>
                                <p:cTn id="233" presetID="42" presetClass="entr" presetSubtype="0" fill="hold" nodeType="afterEffect">
                                  <p:stCondLst>
                                    <p:cond delay="0"/>
                                  </p:stCondLst>
                                  <p:childTnLst>
                                    <p:set>
                                      <p:cBhvr>
                                        <p:cTn id="234" dur="1" fill="hold">
                                          <p:stCondLst>
                                            <p:cond delay="0"/>
                                          </p:stCondLst>
                                        </p:cTn>
                                        <p:tgtEl>
                                          <p:spTgt spid="3">
                                            <p:txEl>
                                              <p:pRg st="19" end="19"/>
                                            </p:txEl>
                                          </p:spTgt>
                                        </p:tgtEl>
                                        <p:attrNameLst>
                                          <p:attrName>style.visibility</p:attrName>
                                        </p:attrNameLst>
                                      </p:cBhvr>
                                      <p:to>
                                        <p:strVal val="visible"/>
                                      </p:to>
                                    </p:set>
                                    <p:animEffect transition="in" filter="fade">
                                      <p:cBhvr>
                                        <p:cTn id="235" dur="500"/>
                                        <p:tgtEl>
                                          <p:spTgt spid="3">
                                            <p:txEl>
                                              <p:pRg st="19" end="19"/>
                                            </p:txEl>
                                          </p:spTgt>
                                        </p:tgtEl>
                                      </p:cBhvr>
                                    </p:animEffect>
                                    <p:anim calcmode="lin" valueType="num">
                                      <p:cBhvr>
                                        <p:cTn id="236"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p:cTn id="237" dur="500" fill="hold"/>
                                        <p:tgtEl>
                                          <p:spTgt spid="3">
                                            <p:txEl>
                                              <p:pRg st="19" end="19"/>
                                            </p:txEl>
                                          </p:spTgt>
                                        </p:tgtEl>
                                        <p:attrNameLst>
                                          <p:attrName>ppt_y</p:attrName>
                                        </p:attrNameLst>
                                      </p:cBhvr>
                                      <p:tavLst>
                                        <p:tav tm="0">
                                          <p:val>
                                            <p:strVal val="#ppt_y+.1"/>
                                          </p:val>
                                        </p:tav>
                                        <p:tav tm="100000">
                                          <p:val>
                                            <p:strVal val="#ppt_y"/>
                                          </p:val>
                                        </p:tav>
                                      </p:tavLst>
                                    </p:anim>
                                  </p:childTnLst>
                                </p:cTn>
                              </p:par>
                            </p:childTnLst>
                          </p:cTn>
                        </p:par>
                        <p:par>
                          <p:cTn id="238" fill="hold">
                            <p:stCondLst>
                              <p:cond delay="19500"/>
                            </p:stCondLst>
                            <p:childTnLst>
                              <p:par>
                                <p:cTn id="239" presetID="42" presetClass="entr" presetSubtype="0" fill="hold" nodeType="afterEffect">
                                  <p:stCondLst>
                                    <p:cond delay="0"/>
                                  </p:stCondLst>
                                  <p:childTnLst>
                                    <p:set>
                                      <p:cBhvr>
                                        <p:cTn id="240" dur="1" fill="hold">
                                          <p:stCondLst>
                                            <p:cond delay="0"/>
                                          </p:stCondLst>
                                        </p:cTn>
                                        <p:tgtEl>
                                          <p:spTgt spid="3">
                                            <p:txEl>
                                              <p:pRg st="20" end="20"/>
                                            </p:txEl>
                                          </p:spTgt>
                                        </p:tgtEl>
                                        <p:attrNameLst>
                                          <p:attrName>style.visibility</p:attrName>
                                        </p:attrNameLst>
                                      </p:cBhvr>
                                      <p:to>
                                        <p:strVal val="visible"/>
                                      </p:to>
                                    </p:set>
                                    <p:animEffect transition="in" filter="fade">
                                      <p:cBhvr>
                                        <p:cTn id="241" dur="500"/>
                                        <p:tgtEl>
                                          <p:spTgt spid="3">
                                            <p:txEl>
                                              <p:pRg st="20" end="20"/>
                                            </p:txEl>
                                          </p:spTgt>
                                        </p:tgtEl>
                                      </p:cBhvr>
                                    </p:animEffect>
                                    <p:anim calcmode="lin" valueType="num">
                                      <p:cBhvr>
                                        <p:cTn id="242"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p:cTn id="243" dur="500" fill="hold"/>
                                        <p:tgtEl>
                                          <p:spTgt spid="3">
                                            <p:txEl>
                                              <p:pRg st="20" end="20"/>
                                            </p:txEl>
                                          </p:spTgt>
                                        </p:tgtEl>
                                        <p:attrNameLst>
                                          <p:attrName>ppt_y</p:attrName>
                                        </p:attrNameLst>
                                      </p:cBhvr>
                                      <p:tavLst>
                                        <p:tav tm="0">
                                          <p:val>
                                            <p:strVal val="#ppt_y+.1"/>
                                          </p:val>
                                        </p:tav>
                                        <p:tav tm="100000">
                                          <p:val>
                                            <p:strVal val="#ppt_y"/>
                                          </p:val>
                                        </p:tav>
                                      </p:tavLst>
                                    </p:anim>
                                  </p:childTnLst>
                                </p:cTn>
                              </p:par>
                            </p:childTnLst>
                          </p:cTn>
                        </p:par>
                        <p:par>
                          <p:cTn id="244" fill="hold">
                            <p:stCondLst>
                              <p:cond delay="20000"/>
                            </p:stCondLst>
                            <p:childTnLst>
                              <p:par>
                                <p:cTn id="245" presetID="42" presetClass="entr" presetSubtype="0" fill="hold" nodeType="afterEffect">
                                  <p:stCondLst>
                                    <p:cond delay="0"/>
                                  </p:stCondLst>
                                  <p:childTnLst>
                                    <p:set>
                                      <p:cBhvr>
                                        <p:cTn id="246" dur="1" fill="hold">
                                          <p:stCondLst>
                                            <p:cond delay="0"/>
                                          </p:stCondLst>
                                        </p:cTn>
                                        <p:tgtEl>
                                          <p:spTgt spid="4">
                                            <p:txEl>
                                              <p:pRg st="0" end="0"/>
                                            </p:txEl>
                                          </p:spTgt>
                                        </p:tgtEl>
                                        <p:attrNameLst>
                                          <p:attrName>style.visibility</p:attrName>
                                        </p:attrNameLst>
                                      </p:cBhvr>
                                      <p:to>
                                        <p:strVal val="visible"/>
                                      </p:to>
                                    </p:set>
                                    <p:animEffect transition="in" filter="fade">
                                      <p:cBhvr>
                                        <p:cTn id="247" dur="500"/>
                                        <p:tgtEl>
                                          <p:spTgt spid="4">
                                            <p:txEl>
                                              <p:pRg st="0" end="0"/>
                                            </p:txEl>
                                          </p:spTgt>
                                        </p:tgtEl>
                                      </p:cBhvr>
                                    </p:animEffect>
                                    <p:anim calcmode="lin" valueType="num">
                                      <p:cBhvr>
                                        <p:cTn id="248"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49" dur="5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250" fill="hold">
                            <p:stCondLst>
                              <p:cond delay="20500"/>
                            </p:stCondLst>
                            <p:childTnLst>
                              <p:par>
                                <p:cTn id="251" presetID="42" presetClass="entr" presetSubtype="0" fill="hold" nodeType="afterEffect">
                                  <p:stCondLst>
                                    <p:cond delay="0"/>
                                  </p:stCondLst>
                                  <p:childTnLst>
                                    <p:set>
                                      <p:cBhvr>
                                        <p:cTn id="252" dur="1" fill="hold">
                                          <p:stCondLst>
                                            <p:cond delay="0"/>
                                          </p:stCondLst>
                                        </p:cTn>
                                        <p:tgtEl>
                                          <p:spTgt spid="4">
                                            <p:txEl>
                                              <p:pRg st="1" end="1"/>
                                            </p:txEl>
                                          </p:spTgt>
                                        </p:tgtEl>
                                        <p:attrNameLst>
                                          <p:attrName>style.visibility</p:attrName>
                                        </p:attrNameLst>
                                      </p:cBhvr>
                                      <p:to>
                                        <p:strVal val="visible"/>
                                      </p:to>
                                    </p:set>
                                    <p:animEffect transition="in" filter="fade">
                                      <p:cBhvr>
                                        <p:cTn id="253" dur="500"/>
                                        <p:tgtEl>
                                          <p:spTgt spid="4">
                                            <p:txEl>
                                              <p:pRg st="1" end="1"/>
                                            </p:txEl>
                                          </p:spTgt>
                                        </p:tgtEl>
                                      </p:cBhvr>
                                    </p:animEffect>
                                    <p:anim calcmode="lin" valueType="num">
                                      <p:cBhvr>
                                        <p:cTn id="254"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55" dur="5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56" fill="hold">
                            <p:stCondLst>
                              <p:cond delay="21000"/>
                            </p:stCondLst>
                            <p:childTnLst>
                              <p:par>
                                <p:cTn id="257" presetID="42" presetClass="entr" presetSubtype="0" fill="hold" nodeType="afterEffect">
                                  <p:stCondLst>
                                    <p:cond delay="0"/>
                                  </p:stCondLst>
                                  <p:childTnLst>
                                    <p:set>
                                      <p:cBhvr>
                                        <p:cTn id="258" dur="1" fill="hold">
                                          <p:stCondLst>
                                            <p:cond delay="0"/>
                                          </p:stCondLst>
                                        </p:cTn>
                                        <p:tgtEl>
                                          <p:spTgt spid="4">
                                            <p:txEl>
                                              <p:pRg st="2" end="2"/>
                                            </p:txEl>
                                          </p:spTgt>
                                        </p:tgtEl>
                                        <p:attrNameLst>
                                          <p:attrName>style.visibility</p:attrName>
                                        </p:attrNameLst>
                                      </p:cBhvr>
                                      <p:to>
                                        <p:strVal val="visible"/>
                                      </p:to>
                                    </p:set>
                                    <p:animEffect transition="in" filter="fade">
                                      <p:cBhvr>
                                        <p:cTn id="259" dur="500"/>
                                        <p:tgtEl>
                                          <p:spTgt spid="4">
                                            <p:txEl>
                                              <p:pRg st="2" end="2"/>
                                            </p:txEl>
                                          </p:spTgt>
                                        </p:tgtEl>
                                      </p:cBhvr>
                                    </p:animEffect>
                                    <p:anim calcmode="lin" valueType="num">
                                      <p:cBhvr>
                                        <p:cTn id="26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1" dur="5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62" fill="hold">
                            <p:stCondLst>
                              <p:cond delay="21500"/>
                            </p:stCondLst>
                            <p:childTnLst>
                              <p:par>
                                <p:cTn id="263" presetID="42" presetClass="entr" presetSubtype="0" fill="hold" nodeType="afterEffect">
                                  <p:stCondLst>
                                    <p:cond delay="0"/>
                                  </p:stCondLst>
                                  <p:childTnLst>
                                    <p:set>
                                      <p:cBhvr>
                                        <p:cTn id="264" dur="1" fill="hold">
                                          <p:stCondLst>
                                            <p:cond delay="0"/>
                                          </p:stCondLst>
                                        </p:cTn>
                                        <p:tgtEl>
                                          <p:spTgt spid="4">
                                            <p:txEl>
                                              <p:pRg st="3" end="3"/>
                                            </p:txEl>
                                          </p:spTgt>
                                        </p:tgtEl>
                                        <p:attrNameLst>
                                          <p:attrName>style.visibility</p:attrName>
                                        </p:attrNameLst>
                                      </p:cBhvr>
                                      <p:to>
                                        <p:strVal val="visible"/>
                                      </p:to>
                                    </p:set>
                                    <p:animEffect transition="in" filter="fade">
                                      <p:cBhvr>
                                        <p:cTn id="265" dur="500"/>
                                        <p:tgtEl>
                                          <p:spTgt spid="4">
                                            <p:txEl>
                                              <p:pRg st="3" end="3"/>
                                            </p:txEl>
                                          </p:spTgt>
                                        </p:tgtEl>
                                      </p:cBhvr>
                                    </p:animEffect>
                                    <p:anim calcmode="lin" valueType="num">
                                      <p:cBhvr>
                                        <p:cTn id="266"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67" dur="5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68" fill="hold">
                            <p:stCondLst>
                              <p:cond delay="22000"/>
                            </p:stCondLst>
                            <p:childTnLst>
                              <p:par>
                                <p:cTn id="269" presetID="42" presetClass="entr" presetSubtype="0" fill="hold" nodeType="afterEffect">
                                  <p:stCondLst>
                                    <p:cond delay="0"/>
                                  </p:stCondLst>
                                  <p:childTnLst>
                                    <p:set>
                                      <p:cBhvr>
                                        <p:cTn id="270" dur="1" fill="hold">
                                          <p:stCondLst>
                                            <p:cond delay="0"/>
                                          </p:stCondLst>
                                        </p:cTn>
                                        <p:tgtEl>
                                          <p:spTgt spid="4">
                                            <p:txEl>
                                              <p:pRg st="4" end="4"/>
                                            </p:txEl>
                                          </p:spTgt>
                                        </p:tgtEl>
                                        <p:attrNameLst>
                                          <p:attrName>style.visibility</p:attrName>
                                        </p:attrNameLst>
                                      </p:cBhvr>
                                      <p:to>
                                        <p:strVal val="visible"/>
                                      </p:to>
                                    </p:set>
                                    <p:animEffect transition="in" filter="fade">
                                      <p:cBhvr>
                                        <p:cTn id="271" dur="500"/>
                                        <p:tgtEl>
                                          <p:spTgt spid="4">
                                            <p:txEl>
                                              <p:pRg st="4" end="4"/>
                                            </p:txEl>
                                          </p:spTgt>
                                        </p:tgtEl>
                                      </p:cBhvr>
                                    </p:animEffect>
                                    <p:anim calcmode="lin" valueType="num">
                                      <p:cBhvr>
                                        <p:cTn id="272"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3" dur="5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274" fill="hold">
                            <p:stCondLst>
                              <p:cond delay="22500"/>
                            </p:stCondLst>
                            <p:childTnLst>
                              <p:par>
                                <p:cTn id="275" presetID="42" presetClass="entr" presetSubtype="0" fill="hold" nodeType="afterEffect">
                                  <p:stCondLst>
                                    <p:cond delay="0"/>
                                  </p:stCondLst>
                                  <p:childTnLst>
                                    <p:set>
                                      <p:cBhvr>
                                        <p:cTn id="276" dur="1" fill="hold">
                                          <p:stCondLst>
                                            <p:cond delay="0"/>
                                          </p:stCondLst>
                                        </p:cTn>
                                        <p:tgtEl>
                                          <p:spTgt spid="4">
                                            <p:txEl>
                                              <p:pRg st="5" end="5"/>
                                            </p:txEl>
                                          </p:spTgt>
                                        </p:tgtEl>
                                        <p:attrNameLst>
                                          <p:attrName>style.visibility</p:attrName>
                                        </p:attrNameLst>
                                      </p:cBhvr>
                                      <p:to>
                                        <p:strVal val="visible"/>
                                      </p:to>
                                    </p:set>
                                    <p:animEffect transition="in" filter="fade">
                                      <p:cBhvr>
                                        <p:cTn id="277" dur="500"/>
                                        <p:tgtEl>
                                          <p:spTgt spid="4">
                                            <p:txEl>
                                              <p:pRg st="5" end="5"/>
                                            </p:txEl>
                                          </p:spTgt>
                                        </p:tgtEl>
                                      </p:cBhvr>
                                    </p:animEffect>
                                    <p:anim calcmode="lin" valueType="num">
                                      <p:cBhvr>
                                        <p:cTn id="278"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79" dur="5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280" fill="hold">
                            <p:stCondLst>
                              <p:cond delay="23000"/>
                            </p:stCondLst>
                            <p:childTnLst>
                              <p:par>
                                <p:cTn id="281" presetID="42" presetClass="entr" presetSubtype="0" fill="hold" nodeType="afterEffect">
                                  <p:stCondLst>
                                    <p:cond delay="0"/>
                                  </p:stCondLst>
                                  <p:childTnLst>
                                    <p:set>
                                      <p:cBhvr>
                                        <p:cTn id="282" dur="1" fill="hold">
                                          <p:stCondLst>
                                            <p:cond delay="0"/>
                                          </p:stCondLst>
                                        </p:cTn>
                                        <p:tgtEl>
                                          <p:spTgt spid="4">
                                            <p:txEl>
                                              <p:pRg st="6" end="6"/>
                                            </p:txEl>
                                          </p:spTgt>
                                        </p:tgtEl>
                                        <p:attrNameLst>
                                          <p:attrName>style.visibility</p:attrName>
                                        </p:attrNameLst>
                                      </p:cBhvr>
                                      <p:to>
                                        <p:strVal val="visible"/>
                                      </p:to>
                                    </p:set>
                                    <p:animEffect transition="in" filter="fade">
                                      <p:cBhvr>
                                        <p:cTn id="283" dur="500"/>
                                        <p:tgtEl>
                                          <p:spTgt spid="4">
                                            <p:txEl>
                                              <p:pRg st="6" end="6"/>
                                            </p:txEl>
                                          </p:spTgt>
                                        </p:tgtEl>
                                      </p:cBhvr>
                                    </p:animEffect>
                                    <p:anim calcmode="lin" valueType="num">
                                      <p:cBhvr>
                                        <p:cTn id="284"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85" dur="5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286" fill="hold">
                            <p:stCondLst>
                              <p:cond delay="23500"/>
                            </p:stCondLst>
                            <p:childTnLst>
                              <p:par>
                                <p:cTn id="287" presetID="42" presetClass="entr" presetSubtype="0" fill="hold" nodeType="afterEffect">
                                  <p:stCondLst>
                                    <p:cond delay="0"/>
                                  </p:stCondLst>
                                  <p:childTnLst>
                                    <p:set>
                                      <p:cBhvr>
                                        <p:cTn id="288" dur="1" fill="hold">
                                          <p:stCondLst>
                                            <p:cond delay="0"/>
                                          </p:stCondLst>
                                        </p:cTn>
                                        <p:tgtEl>
                                          <p:spTgt spid="4">
                                            <p:txEl>
                                              <p:pRg st="7" end="7"/>
                                            </p:txEl>
                                          </p:spTgt>
                                        </p:tgtEl>
                                        <p:attrNameLst>
                                          <p:attrName>style.visibility</p:attrName>
                                        </p:attrNameLst>
                                      </p:cBhvr>
                                      <p:to>
                                        <p:strVal val="visible"/>
                                      </p:to>
                                    </p:set>
                                    <p:animEffect transition="in" filter="fade">
                                      <p:cBhvr>
                                        <p:cTn id="289" dur="500"/>
                                        <p:tgtEl>
                                          <p:spTgt spid="4">
                                            <p:txEl>
                                              <p:pRg st="7" end="7"/>
                                            </p:txEl>
                                          </p:spTgt>
                                        </p:tgtEl>
                                      </p:cBhvr>
                                    </p:animEffect>
                                    <p:anim calcmode="lin" valueType="num">
                                      <p:cBhvr>
                                        <p:cTn id="29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91" dur="5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292" fill="hold">
                            <p:stCondLst>
                              <p:cond delay="24000"/>
                            </p:stCondLst>
                            <p:childTnLst>
                              <p:par>
                                <p:cTn id="293" presetID="42" presetClass="entr" presetSubtype="0" fill="hold" nodeType="afterEffect">
                                  <p:stCondLst>
                                    <p:cond delay="0"/>
                                  </p:stCondLst>
                                  <p:childTnLst>
                                    <p:set>
                                      <p:cBhvr>
                                        <p:cTn id="294" dur="1" fill="hold">
                                          <p:stCondLst>
                                            <p:cond delay="0"/>
                                          </p:stCondLst>
                                        </p:cTn>
                                        <p:tgtEl>
                                          <p:spTgt spid="4">
                                            <p:txEl>
                                              <p:pRg st="8" end="8"/>
                                            </p:txEl>
                                          </p:spTgt>
                                        </p:tgtEl>
                                        <p:attrNameLst>
                                          <p:attrName>style.visibility</p:attrName>
                                        </p:attrNameLst>
                                      </p:cBhvr>
                                      <p:to>
                                        <p:strVal val="visible"/>
                                      </p:to>
                                    </p:set>
                                    <p:animEffect transition="in" filter="fade">
                                      <p:cBhvr>
                                        <p:cTn id="295" dur="500"/>
                                        <p:tgtEl>
                                          <p:spTgt spid="4">
                                            <p:txEl>
                                              <p:pRg st="8" end="8"/>
                                            </p:txEl>
                                          </p:spTgt>
                                        </p:tgtEl>
                                      </p:cBhvr>
                                    </p:animEffect>
                                    <p:anim calcmode="lin" valueType="num">
                                      <p:cBhvr>
                                        <p:cTn id="296"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297" dur="5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par>
                          <p:cTn id="298" fill="hold">
                            <p:stCondLst>
                              <p:cond delay="24500"/>
                            </p:stCondLst>
                            <p:childTnLst>
                              <p:par>
                                <p:cTn id="299" presetID="42" presetClass="entr" presetSubtype="0" fill="hold" nodeType="afterEffect">
                                  <p:stCondLst>
                                    <p:cond delay="0"/>
                                  </p:stCondLst>
                                  <p:childTnLst>
                                    <p:set>
                                      <p:cBhvr>
                                        <p:cTn id="300" dur="1" fill="hold">
                                          <p:stCondLst>
                                            <p:cond delay="0"/>
                                          </p:stCondLst>
                                        </p:cTn>
                                        <p:tgtEl>
                                          <p:spTgt spid="4">
                                            <p:txEl>
                                              <p:pRg st="9" end="9"/>
                                            </p:txEl>
                                          </p:spTgt>
                                        </p:tgtEl>
                                        <p:attrNameLst>
                                          <p:attrName>style.visibility</p:attrName>
                                        </p:attrNameLst>
                                      </p:cBhvr>
                                      <p:to>
                                        <p:strVal val="visible"/>
                                      </p:to>
                                    </p:set>
                                    <p:animEffect transition="in" filter="fade">
                                      <p:cBhvr>
                                        <p:cTn id="301" dur="500"/>
                                        <p:tgtEl>
                                          <p:spTgt spid="4">
                                            <p:txEl>
                                              <p:pRg st="9" end="9"/>
                                            </p:txEl>
                                          </p:spTgt>
                                        </p:tgtEl>
                                      </p:cBhvr>
                                    </p:animEffect>
                                    <p:anim calcmode="lin" valueType="num">
                                      <p:cBhvr>
                                        <p:cTn id="302"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303" dur="5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304" fill="hold">
                            <p:stCondLst>
                              <p:cond delay="25000"/>
                            </p:stCondLst>
                            <p:childTnLst>
                              <p:par>
                                <p:cTn id="305" presetID="42" presetClass="entr" presetSubtype="0" fill="hold" nodeType="afterEffect">
                                  <p:stCondLst>
                                    <p:cond delay="0"/>
                                  </p:stCondLst>
                                  <p:childTnLst>
                                    <p:set>
                                      <p:cBhvr>
                                        <p:cTn id="306" dur="1" fill="hold">
                                          <p:stCondLst>
                                            <p:cond delay="0"/>
                                          </p:stCondLst>
                                        </p:cTn>
                                        <p:tgtEl>
                                          <p:spTgt spid="4">
                                            <p:txEl>
                                              <p:pRg st="10" end="10"/>
                                            </p:txEl>
                                          </p:spTgt>
                                        </p:tgtEl>
                                        <p:attrNameLst>
                                          <p:attrName>style.visibility</p:attrName>
                                        </p:attrNameLst>
                                      </p:cBhvr>
                                      <p:to>
                                        <p:strVal val="visible"/>
                                      </p:to>
                                    </p:set>
                                    <p:animEffect transition="in" filter="fade">
                                      <p:cBhvr>
                                        <p:cTn id="307" dur="500"/>
                                        <p:tgtEl>
                                          <p:spTgt spid="4">
                                            <p:txEl>
                                              <p:pRg st="10" end="10"/>
                                            </p:txEl>
                                          </p:spTgt>
                                        </p:tgtEl>
                                      </p:cBhvr>
                                    </p:animEffect>
                                    <p:anim calcmode="lin" valueType="num">
                                      <p:cBhvr>
                                        <p:cTn id="308"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309" dur="5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par>
                          <p:cTn id="310" fill="hold">
                            <p:stCondLst>
                              <p:cond delay="25500"/>
                            </p:stCondLst>
                            <p:childTnLst>
                              <p:par>
                                <p:cTn id="311" presetID="42" presetClass="entr" presetSubtype="0" fill="hold" nodeType="afterEffect">
                                  <p:stCondLst>
                                    <p:cond delay="0"/>
                                  </p:stCondLst>
                                  <p:childTnLst>
                                    <p:set>
                                      <p:cBhvr>
                                        <p:cTn id="312" dur="1" fill="hold">
                                          <p:stCondLst>
                                            <p:cond delay="0"/>
                                          </p:stCondLst>
                                        </p:cTn>
                                        <p:tgtEl>
                                          <p:spTgt spid="4">
                                            <p:txEl>
                                              <p:pRg st="11" end="11"/>
                                            </p:txEl>
                                          </p:spTgt>
                                        </p:tgtEl>
                                        <p:attrNameLst>
                                          <p:attrName>style.visibility</p:attrName>
                                        </p:attrNameLst>
                                      </p:cBhvr>
                                      <p:to>
                                        <p:strVal val="visible"/>
                                      </p:to>
                                    </p:set>
                                    <p:animEffect transition="in" filter="fade">
                                      <p:cBhvr>
                                        <p:cTn id="313" dur="500"/>
                                        <p:tgtEl>
                                          <p:spTgt spid="4">
                                            <p:txEl>
                                              <p:pRg st="11" end="11"/>
                                            </p:txEl>
                                          </p:spTgt>
                                        </p:tgtEl>
                                      </p:cBhvr>
                                    </p:animEffect>
                                    <p:anim calcmode="lin" valueType="num">
                                      <p:cBhvr>
                                        <p:cTn id="314"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315" dur="500" fill="hold"/>
                                        <p:tgtEl>
                                          <p:spTgt spid="4">
                                            <p:txEl>
                                              <p:pRg st="11" end="11"/>
                                            </p:txEl>
                                          </p:spTgt>
                                        </p:tgtEl>
                                        <p:attrNameLst>
                                          <p:attrName>ppt_y</p:attrName>
                                        </p:attrNameLst>
                                      </p:cBhvr>
                                      <p:tavLst>
                                        <p:tav tm="0">
                                          <p:val>
                                            <p:strVal val="#ppt_y+.1"/>
                                          </p:val>
                                        </p:tav>
                                        <p:tav tm="100000">
                                          <p:val>
                                            <p:strVal val="#ppt_y"/>
                                          </p:val>
                                        </p:tav>
                                      </p:tavLst>
                                    </p:anim>
                                  </p:childTnLst>
                                </p:cTn>
                              </p:par>
                            </p:childTnLst>
                          </p:cTn>
                        </p:par>
                        <p:par>
                          <p:cTn id="316" fill="hold">
                            <p:stCondLst>
                              <p:cond delay="26000"/>
                            </p:stCondLst>
                            <p:childTnLst>
                              <p:par>
                                <p:cTn id="317" presetID="42" presetClass="entr" presetSubtype="0" fill="hold" nodeType="afterEffect">
                                  <p:stCondLst>
                                    <p:cond delay="0"/>
                                  </p:stCondLst>
                                  <p:childTnLst>
                                    <p:set>
                                      <p:cBhvr>
                                        <p:cTn id="318" dur="1" fill="hold">
                                          <p:stCondLst>
                                            <p:cond delay="0"/>
                                          </p:stCondLst>
                                        </p:cTn>
                                        <p:tgtEl>
                                          <p:spTgt spid="4">
                                            <p:txEl>
                                              <p:pRg st="12" end="12"/>
                                            </p:txEl>
                                          </p:spTgt>
                                        </p:tgtEl>
                                        <p:attrNameLst>
                                          <p:attrName>style.visibility</p:attrName>
                                        </p:attrNameLst>
                                      </p:cBhvr>
                                      <p:to>
                                        <p:strVal val="visible"/>
                                      </p:to>
                                    </p:set>
                                    <p:animEffect transition="in" filter="fade">
                                      <p:cBhvr>
                                        <p:cTn id="319" dur="500"/>
                                        <p:tgtEl>
                                          <p:spTgt spid="4">
                                            <p:txEl>
                                              <p:pRg st="12" end="12"/>
                                            </p:txEl>
                                          </p:spTgt>
                                        </p:tgtEl>
                                      </p:cBhvr>
                                    </p:animEffect>
                                    <p:anim calcmode="lin" valueType="num">
                                      <p:cBhvr>
                                        <p:cTn id="320"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321" dur="500" fill="hold"/>
                                        <p:tgtEl>
                                          <p:spTgt spid="4">
                                            <p:txEl>
                                              <p:pRg st="12" end="12"/>
                                            </p:txEl>
                                          </p:spTgt>
                                        </p:tgtEl>
                                        <p:attrNameLst>
                                          <p:attrName>ppt_y</p:attrName>
                                        </p:attrNameLst>
                                      </p:cBhvr>
                                      <p:tavLst>
                                        <p:tav tm="0">
                                          <p:val>
                                            <p:strVal val="#ppt_y+.1"/>
                                          </p:val>
                                        </p:tav>
                                        <p:tav tm="100000">
                                          <p:val>
                                            <p:strVal val="#ppt_y"/>
                                          </p:val>
                                        </p:tav>
                                      </p:tavLst>
                                    </p:anim>
                                  </p:childTnLst>
                                </p:cTn>
                              </p:par>
                            </p:childTnLst>
                          </p:cTn>
                        </p:par>
                        <p:par>
                          <p:cTn id="322" fill="hold">
                            <p:stCondLst>
                              <p:cond delay="26500"/>
                            </p:stCondLst>
                            <p:childTnLst>
                              <p:par>
                                <p:cTn id="323" presetID="42" presetClass="entr" presetSubtype="0" fill="hold" nodeType="afterEffect">
                                  <p:stCondLst>
                                    <p:cond delay="0"/>
                                  </p:stCondLst>
                                  <p:childTnLst>
                                    <p:set>
                                      <p:cBhvr>
                                        <p:cTn id="324" dur="1" fill="hold">
                                          <p:stCondLst>
                                            <p:cond delay="0"/>
                                          </p:stCondLst>
                                        </p:cTn>
                                        <p:tgtEl>
                                          <p:spTgt spid="4">
                                            <p:txEl>
                                              <p:pRg st="13" end="13"/>
                                            </p:txEl>
                                          </p:spTgt>
                                        </p:tgtEl>
                                        <p:attrNameLst>
                                          <p:attrName>style.visibility</p:attrName>
                                        </p:attrNameLst>
                                      </p:cBhvr>
                                      <p:to>
                                        <p:strVal val="visible"/>
                                      </p:to>
                                    </p:set>
                                    <p:animEffect transition="in" filter="fade">
                                      <p:cBhvr>
                                        <p:cTn id="325" dur="500"/>
                                        <p:tgtEl>
                                          <p:spTgt spid="4">
                                            <p:txEl>
                                              <p:pRg st="13" end="13"/>
                                            </p:txEl>
                                          </p:spTgt>
                                        </p:tgtEl>
                                      </p:cBhvr>
                                    </p:animEffect>
                                    <p:anim calcmode="lin" valueType="num">
                                      <p:cBhvr>
                                        <p:cTn id="326"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327" dur="500" fill="hold"/>
                                        <p:tgtEl>
                                          <p:spTgt spid="4">
                                            <p:txEl>
                                              <p:pRg st="13" end="13"/>
                                            </p:txEl>
                                          </p:spTgt>
                                        </p:tgtEl>
                                        <p:attrNameLst>
                                          <p:attrName>ppt_y</p:attrName>
                                        </p:attrNameLst>
                                      </p:cBhvr>
                                      <p:tavLst>
                                        <p:tav tm="0">
                                          <p:val>
                                            <p:strVal val="#ppt_y+.1"/>
                                          </p:val>
                                        </p:tav>
                                        <p:tav tm="100000">
                                          <p:val>
                                            <p:strVal val="#ppt_y"/>
                                          </p:val>
                                        </p:tav>
                                      </p:tavLst>
                                    </p:anim>
                                  </p:childTnLst>
                                </p:cTn>
                              </p:par>
                            </p:childTnLst>
                          </p:cTn>
                        </p:par>
                        <p:par>
                          <p:cTn id="328" fill="hold">
                            <p:stCondLst>
                              <p:cond delay="27000"/>
                            </p:stCondLst>
                            <p:childTnLst>
                              <p:par>
                                <p:cTn id="329" presetID="42" presetClass="entr" presetSubtype="0" fill="hold" nodeType="afterEffect">
                                  <p:stCondLst>
                                    <p:cond delay="0"/>
                                  </p:stCondLst>
                                  <p:childTnLst>
                                    <p:set>
                                      <p:cBhvr>
                                        <p:cTn id="330" dur="1" fill="hold">
                                          <p:stCondLst>
                                            <p:cond delay="0"/>
                                          </p:stCondLst>
                                        </p:cTn>
                                        <p:tgtEl>
                                          <p:spTgt spid="4">
                                            <p:txEl>
                                              <p:pRg st="14" end="14"/>
                                            </p:txEl>
                                          </p:spTgt>
                                        </p:tgtEl>
                                        <p:attrNameLst>
                                          <p:attrName>style.visibility</p:attrName>
                                        </p:attrNameLst>
                                      </p:cBhvr>
                                      <p:to>
                                        <p:strVal val="visible"/>
                                      </p:to>
                                    </p:set>
                                    <p:animEffect transition="in" filter="fade">
                                      <p:cBhvr>
                                        <p:cTn id="331" dur="500"/>
                                        <p:tgtEl>
                                          <p:spTgt spid="4">
                                            <p:txEl>
                                              <p:pRg st="14" end="14"/>
                                            </p:txEl>
                                          </p:spTgt>
                                        </p:tgtEl>
                                      </p:cBhvr>
                                    </p:animEffect>
                                    <p:anim calcmode="lin" valueType="num">
                                      <p:cBhvr>
                                        <p:cTn id="332"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333" dur="5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par>
                          <p:cTn id="334" fill="hold">
                            <p:stCondLst>
                              <p:cond delay="27500"/>
                            </p:stCondLst>
                            <p:childTnLst>
                              <p:par>
                                <p:cTn id="335" presetID="42" presetClass="entr" presetSubtype="0" fill="hold" nodeType="afterEffect">
                                  <p:stCondLst>
                                    <p:cond delay="0"/>
                                  </p:stCondLst>
                                  <p:childTnLst>
                                    <p:set>
                                      <p:cBhvr>
                                        <p:cTn id="336" dur="1" fill="hold">
                                          <p:stCondLst>
                                            <p:cond delay="0"/>
                                          </p:stCondLst>
                                        </p:cTn>
                                        <p:tgtEl>
                                          <p:spTgt spid="4">
                                            <p:txEl>
                                              <p:pRg st="15" end="15"/>
                                            </p:txEl>
                                          </p:spTgt>
                                        </p:tgtEl>
                                        <p:attrNameLst>
                                          <p:attrName>style.visibility</p:attrName>
                                        </p:attrNameLst>
                                      </p:cBhvr>
                                      <p:to>
                                        <p:strVal val="visible"/>
                                      </p:to>
                                    </p:set>
                                    <p:animEffect transition="in" filter="fade">
                                      <p:cBhvr>
                                        <p:cTn id="337" dur="500"/>
                                        <p:tgtEl>
                                          <p:spTgt spid="4">
                                            <p:txEl>
                                              <p:pRg st="15" end="15"/>
                                            </p:txEl>
                                          </p:spTgt>
                                        </p:tgtEl>
                                      </p:cBhvr>
                                    </p:animEffect>
                                    <p:anim calcmode="lin" valueType="num">
                                      <p:cBhvr>
                                        <p:cTn id="338"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p:cTn id="339" dur="500" fill="hold"/>
                                        <p:tgtEl>
                                          <p:spTgt spid="4">
                                            <p:txEl>
                                              <p:pRg st="15" end="15"/>
                                            </p:txEl>
                                          </p:spTgt>
                                        </p:tgtEl>
                                        <p:attrNameLst>
                                          <p:attrName>ppt_y</p:attrName>
                                        </p:attrNameLst>
                                      </p:cBhvr>
                                      <p:tavLst>
                                        <p:tav tm="0">
                                          <p:val>
                                            <p:strVal val="#ppt_y+.1"/>
                                          </p:val>
                                        </p:tav>
                                        <p:tav tm="100000">
                                          <p:val>
                                            <p:strVal val="#ppt_y"/>
                                          </p:val>
                                        </p:tav>
                                      </p:tavLst>
                                    </p:anim>
                                  </p:childTnLst>
                                </p:cTn>
                              </p:par>
                            </p:childTnLst>
                          </p:cTn>
                        </p:par>
                        <p:par>
                          <p:cTn id="340" fill="hold">
                            <p:stCondLst>
                              <p:cond delay="28000"/>
                            </p:stCondLst>
                            <p:childTnLst>
                              <p:par>
                                <p:cTn id="341" presetID="42" presetClass="entr" presetSubtype="0" fill="hold" nodeType="afterEffect">
                                  <p:stCondLst>
                                    <p:cond delay="0"/>
                                  </p:stCondLst>
                                  <p:childTnLst>
                                    <p:set>
                                      <p:cBhvr>
                                        <p:cTn id="342" dur="1" fill="hold">
                                          <p:stCondLst>
                                            <p:cond delay="0"/>
                                          </p:stCondLst>
                                        </p:cTn>
                                        <p:tgtEl>
                                          <p:spTgt spid="4">
                                            <p:txEl>
                                              <p:pRg st="16" end="16"/>
                                            </p:txEl>
                                          </p:spTgt>
                                        </p:tgtEl>
                                        <p:attrNameLst>
                                          <p:attrName>style.visibility</p:attrName>
                                        </p:attrNameLst>
                                      </p:cBhvr>
                                      <p:to>
                                        <p:strVal val="visible"/>
                                      </p:to>
                                    </p:set>
                                    <p:animEffect transition="in" filter="fade">
                                      <p:cBhvr>
                                        <p:cTn id="343" dur="500"/>
                                        <p:tgtEl>
                                          <p:spTgt spid="4">
                                            <p:txEl>
                                              <p:pRg st="16" end="16"/>
                                            </p:txEl>
                                          </p:spTgt>
                                        </p:tgtEl>
                                      </p:cBhvr>
                                    </p:animEffect>
                                    <p:anim calcmode="lin" valueType="num">
                                      <p:cBhvr>
                                        <p:cTn id="344"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p:cTn id="345" dur="500" fill="hold"/>
                                        <p:tgtEl>
                                          <p:spTgt spid="4">
                                            <p:txEl>
                                              <p:pRg st="16" end="16"/>
                                            </p:txEl>
                                          </p:spTgt>
                                        </p:tgtEl>
                                        <p:attrNameLst>
                                          <p:attrName>ppt_y</p:attrName>
                                        </p:attrNameLst>
                                      </p:cBhvr>
                                      <p:tavLst>
                                        <p:tav tm="0">
                                          <p:val>
                                            <p:strVal val="#ppt_y+.1"/>
                                          </p:val>
                                        </p:tav>
                                        <p:tav tm="100000">
                                          <p:val>
                                            <p:strVal val="#ppt_y"/>
                                          </p:val>
                                        </p:tav>
                                      </p:tavLst>
                                    </p:anim>
                                  </p:childTnLst>
                                </p:cTn>
                              </p:par>
                            </p:childTnLst>
                          </p:cTn>
                        </p:par>
                        <p:par>
                          <p:cTn id="346" fill="hold">
                            <p:stCondLst>
                              <p:cond delay="28500"/>
                            </p:stCondLst>
                            <p:childTnLst>
                              <p:par>
                                <p:cTn id="347" presetID="42" presetClass="entr" presetSubtype="0" fill="hold" nodeType="afterEffect">
                                  <p:stCondLst>
                                    <p:cond delay="0"/>
                                  </p:stCondLst>
                                  <p:childTnLst>
                                    <p:set>
                                      <p:cBhvr>
                                        <p:cTn id="348" dur="1" fill="hold">
                                          <p:stCondLst>
                                            <p:cond delay="0"/>
                                          </p:stCondLst>
                                        </p:cTn>
                                        <p:tgtEl>
                                          <p:spTgt spid="4">
                                            <p:txEl>
                                              <p:pRg st="17" end="17"/>
                                            </p:txEl>
                                          </p:spTgt>
                                        </p:tgtEl>
                                        <p:attrNameLst>
                                          <p:attrName>style.visibility</p:attrName>
                                        </p:attrNameLst>
                                      </p:cBhvr>
                                      <p:to>
                                        <p:strVal val="visible"/>
                                      </p:to>
                                    </p:set>
                                    <p:animEffect transition="in" filter="fade">
                                      <p:cBhvr>
                                        <p:cTn id="349" dur="500"/>
                                        <p:tgtEl>
                                          <p:spTgt spid="4">
                                            <p:txEl>
                                              <p:pRg st="17" end="17"/>
                                            </p:txEl>
                                          </p:spTgt>
                                        </p:tgtEl>
                                      </p:cBhvr>
                                    </p:animEffect>
                                    <p:anim calcmode="lin" valueType="num">
                                      <p:cBhvr>
                                        <p:cTn id="350" dur="500" fill="hold"/>
                                        <p:tgtEl>
                                          <p:spTgt spid="4">
                                            <p:txEl>
                                              <p:pRg st="17" end="17"/>
                                            </p:txEl>
                                          </p:spTgt>
                                        </p:tgtEl>
                                        <p:attrNameLst>
                                          <p:attrName>ppt_x</p:attrName>
                                        </p:attrNameLst>
                                      </p:cBhvr>
                                      <p:tavLst>
                                        <p:tav tm="0">
                                          <p:val>
                                            <p:strVal val="#ppt_x"/>
                                          </p:val>
                                        </p:tav>
                                        <p:tav tm="100000">
                                          <p:val>
                                            <p:strVal val="#ppt_x"/>
                                          </p:val>
                                        </p:tav>
                                      </p:tavLst>
                                    </p:anim>
                                    <p:anim calcmode="lin" valueType="num">
                                      <p:cBhvr>
                                        <p:cTn id="351" dur="500" fill="hold"/>
                                        <p:tgtEl>
                                          <p:spTgt spid="4">
                                            <p:txEl>
                                              <p:pRg st="17" end="17"/>
                                            </p:txEl>
                                          </p:spTgt>
                                        </p:tgtEl>
                                        <p:attrNameLst>
                                          <p:attrName>ppt_y</p:attrName>
                                        </p:attrNameLst>
                                      </p:cBhvr>
                                      <p:tavLst>
                                        <p:tav tm="0">
                                          <p:val>
                                            <p:strVal val="#ppt_y+.1"/>
                                          </p:val>
                                        </p:tav>
                                        <p:tav tm="100000">
                                          <p:val>
                                            <p:strVal val="#ppt_y"/>
                                          </p:val>
                                        </p:tav>
                                      </p:tavLst>
                                    </p:anim>
                                  </p:childTnLst>
                                </p:cTn>
                              </p:par>
                            </p:childTnLst>
                          </p:cTn>
                        </p:par>
                        <p:par>
                          <p:cTn id="352" fill="hold">
                            <p:stCondLst>
                              <p:cond delay="29000"/>
                            </p:stCondLst>
                            <p:childTnLst>
                              <p:par>
                                <p:cTn id="353" presetID="42" presetClass="entr" presetSubtype="0" fill="hold" nodeType="afterEffect">
                                  <p:stCondLst>
                                    <p:cond delay="0"/>
                                  </p:stCondLst>
                                  <p:childTnLst>
                                    <p:set>
                                      <p:cBhvr>
                                        <p:cTn id="354" dur="1" fill="hold">
                                          <p:stCondLst>
                                            <p:cond delay="0"/>
                                          </p:stCondLst>
                                        </p:cTn>
                                        <p:tgtEl>
                                          <p:spTgt spid="4">
                                            <p:txEl>
                                              <p:pRg st="18" end="18"/>
                                            </p:txEl>
                                          </p:spTgt>
                                        </p:tgtEl>
                                        <p:attrNameLst>
                                          <p:attrName>style.visibility</p:attrName>
                                        </p:attrNameLst>
                                      </p:cBhvr>
                                      <p:to>
                                        <p:strVal val="visible"/>
                                      </p:to>
                                    </p:set>
                                    <p:animEffect transition="in" filter="fade">
                                      <p:cBhvr>
                                        <p:cTn id="355" dur="500"/>
                                        <p:tgtEl>
                                          <p:spTgt spid="4">
                                            <p:txEl>
                                              <p:pRg st="18" end="18"/>
                                            </p:txEl>
                                          </p:spTgt>
                                        </p:tgtEl>
                                      </p:cBhvr>
                                    </p:animEffect>
                                    <p:anim calcmode="lin" valueType="num">
                                      <p:cBhvr>
                                        <p:cTn id="356" dur="500" fill="hold"/>
                                        <p:tgtEl>
                                          <p:spTgt spid="4">
                                            <p:txEl>
                                              <p:pRg st="18" end="18"/>
                                            </p:txEl>
                                          </p:spTgt>
                                        </p:tgtEl>
                                        <p:attrNameLst>
                                          <p:attrName>ppt_x</p:attrName>
                                        </p:attrNameLst>
                                      </p:cBhvr>
                                      <p:tavLst>
                                        <p:tav tm="0">
                                          <p:val>
                                            <p:strVal val="#ppt_x"/>
                                          </p:val>
                                        </p:tav>
                                        <p:tav tm="100000">
                                          <p:val>
                                            <p:strVal val="#ppt_x"/>
                                          </p:val>
                                        </p:tav>
                                      </p:tavLst>
                                    </p:anim>
                                    <p:anim calcmode="lin" valueType="num">
                                      <p:cBhvr>
                                        <p:cTn id="357" dur="500" fill="hold"/>
                                        <p:tgtEl>
                                          <p:spTgt spid="4">
                                            <p:txEl>
                                              <p:pRg st="18" end="1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8090" y="1406013"/>
            <a:ext cx="10825316" cy="5211097"/>
          </a:xfrm>
          <a:prstGeom prst="rect">
            <a:avLst/>
          </a:prstGeom>
        </p:spPr>
        <p:txBody>
          <a:bodyPr>
            <a:noAutofit/>
          </a:bodyPr>
          <a:lstStyle/>
          <a:p>
            <a:r>
              <a:rPr lang="en-US" altLang="en-US" sz="3200" b="1" i="1" dirty="0">
                <a:solidFill>
                  <a:srgbClr val="00B0F0"/>
                </a:solidFill>
              </a:rPr>
              <a:t>THREE: </a:t>
            </a:r>
            <a:r>
              <a:rPr lang="en-GB" sz="3200" b="1" dirty="0">
                <a:solidFill>
                  <a:srgbClr val="1F3763"/>
                </a:solidFill>
                <a:ea typeface="Times New Roman" panose="02020603050405020304" pitchFamily="18" charset="0"/>
                <a:cs typeface="Times New Roman" panose="02020603050405020304" pitchFamily="18" charset="0"/>
              </a:rPr>
              <a:t>A theory should be parsimonious. The ability for a theory to explain as much as it can with as little as possible.</a:t>
            </a:r>
          </a:p>
          <a:p>
            <a:pPr lvl="1"/>
            <a:r>
              <a:rPr lang="en-GB" sz="3200" dirty="0">
                <a:ea typeface="Times New Roman" panose="02020603050405020304" pitchFamily="18" charset="0"/>
                <a:cs typeface="Times New Roman" panose="02020603050405020304" pitchFamily="18" charset="0"/>
              </a:rPr>
              <a:t>Perhaps we can think of this as ‘efficiency’ or ‘leverage’ as in we want to </a:t>
            </a:r>
            <a:r>
              <a:rPr lang="en-US" sz="3200" dirty="0">
                <a:ea typeface="Calibri" panose="020F0502020204030204" pitchFamily="34" charset="0"/>
              </a:rPr>
              <a:t>leverage greater explanatory power with a relatively simple explanation. </a:t>
            </a:r>
          </a:p>
          <a:p>
            <a:pPr lvl="1"/>
            <a:r>
              <a:rPr lang="en-US" sz="3200" i="1" dirty="0">
                <a:solidFill>
                  <a:schemeClr val="accent2">
                    <a:lumMod val="75000"/>
                  </a:schemeClr>
                </a:solidFill>
                <a:ea typeface="Times New Roman" panose="02020603050405020304" pitchFamily="18" charset="0"/>
                <a:cs typeface="Times New Roman" panose="02020603050405020304" pitchFamily="18" charset="0"/>
              </a:rPr>
              <a:t>Theory as a model</a:t>
            </a:r>
            <a:r>
              <a:rPr lang="en-US" sz="3200" dirty="0">
                <a:ea typeface="Times New Roman" panose="02020603050405020304" pitchFamily="18" charset="0"/>
                <a:cs typeface="Times New Roman" panose="02020603050405020304" pitchFamily="18" charset="0"/>
              </a:rPr>
              <a:t>: we need all of the </a:t>
            </a:r>
            <a:r>
              <a:rPr lang="en-US" sz="3200" i="1" dirty="0">
                <a:ea typeface="Times New Roman" panose="02020603050405020304" pitchFamily="18" charset="0"/>
                <a:cs typeface="Times New Roman" panose="02020603050405020304" pitchFamily="18" charset="0"/>
              </a:rPr>
              <a:t>necessary </a:t>
            </a:r>
            <a:r>
              <a:rPr lang="en-US" sz="3200" dirty="0">
                <a:ea typeface="Times New Roman" panose="02020603050405020304" pitchFamily="18" charset="0"/>
                <a:cs typeface="Times New Roman" panose="02020603050405020304" pitchFamily="18" charset="0"/>
              </a:rPr>
              <a:t>parts. </a:t>
            </a:r>
          </a:p>
          <a:p>
            <a:pPr lvl="1"/>
            <a:r>
              <a:rPr lang="en-GB" sz="3200" dirty="0">
                <a:ea typeface="Calibri" panose="020F0502020204030204" pitchFamily="34" charset="0"/>
                <a:cs typeface="Times New Roman" panose="02020603050405020304" pitchFamily="18" charset="0"/>
              </a:rPr>
              <a:t>This is theory’s </a:t>
            </a:r>
            <a:r>
              <a:rPr lang="en-GB" sz="3200" dirty="0">
                <a:solidFill>
                  <a:schemeClr val="accent2">
                    <a:lumMod val="75000"/>
                  </a:schemeClr>
                </a:solidFill>
                <a:ea typeface="Times New Roman" panose="02020603050405020304" pitchFamily="18" charset="0"/>
                <a:cs typeface="Times New Roman" panose="02020603050405020304" pitchFamily="18" charset="0"/>
              </a:rPr>
              <a:t>heuristic function</a:t>
            </a:r>
            <a:r>
              <a:rPr lang="en-GB" sz="3200" dirty="0">
                <a:solidFill>
                  <a:schemeClr val="accent2">
                    <a:lumMod val="75000"/>
                  </a:schemeClr>
                </a:solidFill>
                <a:ea typeface="Calibri" panose="020F0502020204030204" pitchFamily="34" charset="0"/>
                <a:cs typeface="Times New Roman" panose="02020603050405020304" pitchFamily="18" charset="0"/>
              </a:rPr>
              <a:t> </a:t>
            </a:r>
            <a:r>
              <a:rPr lang="en-GB" sz="3200" dirty="0">
                <a:ea typeface="Calibri" panose="020F0502020204030204" pitchFamily="34" charset="0"/>
                <a:cs typeface="Times New Roman" panose="02020603050405020304" pitchFamily="18" charset="0"/>
              </a:rPr>
              <a:t>– the efficient use of knowledge</a:t>
            </a:r>
            <a:endParaRPr lang="en-GB" sz="3200" dirty="0">
              <a:ea typeface="Times New Roman" panose="02020603050405020304" pitchFamily="18" charset="0"/>
              <a:cs typeface="Times New Roman" panose="02020603050405020304" pitchFamily="18" charset="0"/>
            </a:endParaRPr>
          </a:p>
          <a:p>
            <a:pPr lvl="1"/>
            <a:endParaRPr lang="en-GB" altLang="en-US" sz="2800" dirty="0"/>
          </a:p>
          <a:p>
            <a:pPr lvl="1"/>
            <a:endParaRPr lang="en-GB" altLang="en-US" sz="2800" dirty="0"/>
          </a:p>
        </p:txBody>
      </p:sp>
      <p:sp>
        <p:nvSpPr>
          <p:cNvPr id="14338" name="Title 1"/>
          <p:cNvSpPr>
            <a:spLocks noGrp="1"/>
          </p:cNvSpPr>
          <p:nvPr>
            <p:ph type="title"/>
          </p:nvPr>
        </p:nvSpPr>
        <p:spPr>
          <a:xfrm>
            <a:off x="1703512" y="116632"/>
            <a:ext cx="8712968" cy="1440160"/>
          </a:xfrm>
        </p:spPr>
        <p:txBody>
          <a:bodyPr/>
          <a:lstStyle/>
          <a:p>
            <a:r>
              <a:rPr lang="en-US" altLang="en-US" sz="4000" dirty="0"/>
              <a:t>Core Characteristics of Theory III</a:t>
            </a:r>
            <a:endParaRPr lang="en-GB" altLang="en-US" sz="4000" dirty="0"/>
          </a:p>
        </p:txBody>
      </p:sp>
    </p:spTree>
    <p:extLst>
      <p:ext uri="{BB962C8B-B14F-4D97-AF65-F5344CB8AC3E}">
        <p14:creationId xmlns:p14="http://schemas.microsoft.com/office/powerpoint/2010/main" val="10917953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3897" y="1556792"/>
            <a:ext cx="10274709" cy="5184576"/>
          </a:xfrm>
          <a:prstGeom prst="rect">
            <a:avLst/>
          </a:prstGeom>
        </p:spPr>
        <p:txBody>
          <a:bodyPr>
            <a:noAutofit/>
          </a:bodyPr>
          <a:lstStyle/>
          <a:p>
            <a:pPr>
              <a:defRPr/>
            </a:pPr>
            <a:r>
              <a:rPr lang="en-US" altLang="en-US" sz="4000" b="1" i="1" dirty="0">
                <a:solidFill>
                  <a:srgbClr val="00B0F0"/>
                </a:solidFill>
              </a:rPr>
              <a:t>FOUR: </a:t>
            </a:r>
            <a:r>
              <a:rPr lang="en-US" altLang="en-US" sz="4000" dirty="0">
                <a:solidFill>
                  <a:schemeClr val="accent1"/>
                </a:solidFill>
              </a:rPr>
              <a:t>F</a:t>
            </a:r>
            <a:r>
              <a:rPr lang="en-US" sz="4000" dirty="0">
                <a:solidFill>
                  <a:schemeClr val="accent1"/>
                </a:solidFill>
              </a:rPr>
              <a:t>alsification: </a:t>
            </a:r>
            <a:r>
              <a:rPr lang="en-US" sz="4000" dirty="0"/>
              <a:t>A strong theory must have defined parameters that tell us when they will </a:t>
            </a:r>
            <a:r>
              <a:rPr lang="en-US" sz="4000" i="1" dirty="0"/>
              <a:t>not </a:t>
            </a:r>
            <a:r>
              <a:rPr lang="en-US" sz="4000" dirty="0"/>
              <a:t>work.</a:t>
            </a:r>
          </a:p>
          <a:p>
            <a:pPr>
              <a:defRPr/>
            </a:pPr>
            <a:r>
              <a:rPr lang="en-US" sz="4800" dirty="0"/>
              <a:t>Theories are not </a:t>
            </a:r>
            <a:r>
              <a:rPr lang="en-US" sz="4800" dirty="0">
                <a:solidFill>
                  <a:srgbClr val="FF0000"/>
                </a:solidFill>
              </a:rPr>
              <a:t>Right or Wrong</a:t>
            </a:r>
            <a:r>
              <a:rPr lang="en-US" sz="4800" dirty="0"/>
              <a:t>.</a:t>
            </a:r>
          </a:p>
          <a:p>
            <a:pPr>
              <a:defRPr/>
            </a:pPr>
            <a:r>
              <a:rPr lang="en-US" sz="4800" dirty="0"/>
              <a:t>They are </a:t>
            </a:r>
            <a:r>
              <a:rPr lang="en-US" sz="4800" b="1" i="1" dirty="0">
                <a:solidFill>
                  <a:srgbClr val="FF0000"/>
                </a:solidFill>
                <a:effectLst>
                  <a:outerShdw blurRad="38100" dist="38100" dir="2700000" algn="tl">
                    <a:srgbClr val="000000">
                      <a:alpha val="43137"/>
                    </a:srgbClr>
                  </a:outerShdw>
                </a:effectLst>
              </a:rPr>
              <a:t>Weak or Strong</a:t>
            </a:r>
          </a:p>
          <a:p>
            <a:pPr lvl="1">
              <a:defRPr/>
            </a:pPr>
            <a:r>
              <a:rPr lang="en-US" sz="3200" i="1" dirty="0">
                <a:solidFill>
                  <a:schemeClr val="accent2">
                    <a:lumMod val="75000"/>
                  </a:schemeClr>
                </a:solidFill>
              </a:rPr>
              <a:t>All theories are simplifications of reality and thus always wrong. But….</a:t>
            </a:r>
            <a:endParaRPr lang="en-US" sz="3200" dirty="0">
              <a:solidFill>
                <a:schemeClr val="accent2">
                  <a:lumMod val="75000"/>
                </a:schemeClr>
              </a:solidFill>
            </a:endParaRPr>
          </a:p>
        </p:txBody>
      </p:sp>
      <p:sp>
        <p:nvSpPr>
          <p:cNvPr id="14338" name="Title 1"/>
          <p:cNvSpPr>
            <a:spLocks noGrp="1"/>
          </p:cNvSpPr>
          <p:nvPr>
            <p:ph type="title"/>
          </p:nvPr>
        </p:nvSpPr>
        <p:spPr>
          <a:xfrm>
            <a:off x="1703512" y="116632"/>
            <a:ext cx="8712968" cy="1440160"/>
          </a:xfrm>
        </p:spPr>
        <p:txBody>
          <a:bodyPr/>
          <a:lstStyle/>
          <a:p>
            <a:r>
              <a:rPr lang="en-US" altLang="en-US" sz="4000" dirty="0"/>
              <a:t>Criteria for </a:t>
            </a:r>
            <a:r>
              <a:rPr lang="en-US" altLang="en-US" sz="4000" i="1" dirty="0">
                <a:solidFill>
                  <a:srgbClr val="00B0F0"/>
                </a:solidFill>
              </a:rPr>
              <a:t>Evaluating</a:t>
            </a:r>
            <a:r>
              <a:rPr lang="en-US" altLang="en-US" sz="4000" dirty="0">
                <a:solidFill>
                  <a:srgbClr val="00B0F0"/>
                </a:solidFill>
              </a:rPr>
              <a:t> </a:t>
            </a:r>
            <a:r>
              <a:rPr lang="en-US" altLang="en-US" sz="4000" dirty="0"/>
              <a:t>Theory</a:t>
            </a:r>
            <a:endParaRPr lang="en-GB" altLang="en-US" sz="4000" dirty="0"/>
          </a:p>
        </p:txBody>
      </p:sp>
    </p:spTree>
    <p:extLst>
      <p:ext uri="{BB962C8B-B14F-4D97-AF65-F5344CB8AC3E}">
        <p14:creationId xmlns:p14="http://schemas.microsoft.com/office/powerpoint/2010/main" val="13926067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7587" y="1474839"/>
            <a:ext cx="10835148" cy="5073445"/>
          </a:xfrm>
          <a:prstGeom prst="rect">
            <a:avLst/>
          </a:prstGeom>
        </p:spPr>
        <p:txBody>
          <a:bodyPr>
            <a:noAutofit/>
          </a:bodyPr>
          <a:lstStyle/>
          <a:p>
            <a:pPr eaLnBrk="1" hangingPunct="1">
              <a:lnSpc>
                <a:spcPct val="90000"/>
              </a:lnSpc>
              <a:defRPr/>
            </a:pPr>
            <a:r>
              <a:rPr lang="en-US" sz="3600" b="1" dirty="0">
                <a:solidFill>
                  <a:srgbClr val="FF0000"/>
                </a:solidFill>
              </a:rPr>
              <a:t>Theory is an inherently </a:t>
            </a:r>
            <a:r>
              <a:rPr lang="en-US" sz="3600" b="1" i="1" dirty="0">
                <a:solidFill>
                  <a:srgbClr val="FF0000"/>
                </a:solidFill>
              </a:rPr>
              <a:t>causal argument</a:t>
            </a:r>
          </a:p>
          <a:p>
            <a:pPr lvl="1" eaLnBrk="1" hangingPunct="1">
              <a:lnSpc>
                <a:spcPct val="90000"/>
              </a:lnSpc>
              <a:defRPr/>
            </a:pPr>
            <a:r>
              <a:rPr lang="en-GB" sz="3600" dirty="0"/>
              <a:t>Why something “had to happen”</a:t>
            </a:r>
            <a:endParaRPr lang="en-US" sz="3600" dirty="0"/>
          </a:p>
          <a:p>
            <a:pPr eaLnBrk="1" hangingPunct="1">
              <a:lnSpc>
                <a:spcPct val="90000"/>
              </a:lnSpc>
              <a:defRPr/>
            </a:pPr>
            <a:r>
              <a:rPr lang="en-US" sz="3600" dirty="0"/>
              <a:t>David Hume &amp; John Stuart Mill</a:t>
            </a:r>
          </a:p>
          <a:p>
            <a:pPr marL="457200" lvl="1" indent="180340">
              <a:spcBef>
                <a:spcPts val="0"/>
              </a:spcBef>
            </a:pPr>
            <a:r>
              <a:rPr lang="en-GB" sz="3600" b="1" dirty="0">
                <a:ea typeface="Calibri" panose="020F0502020204030204" pitchFamily="34" charset="0"/>
                <a:cs typeface="Times New Roman" panose="02020603050405020304" pitchFamily="18" charset="0"/>
              </a:rPr>
              <a:t>Contiguity</a:t>
            </a:r>
            <a:r>
              <a:rPr lang="en-GB" sz="3600" dirty="0">
                <a:ea typeface="Calibri" panose="020F0502020204030204" pitchFamily="34" charset="0"/>
                <a:cs typeface="Times New Roman" panose="02020603050405020304" pitchFamily="18" charset="0"/>
              </a:rPr>
              <a:t> between cause and effect</a:t>
            </a:r>
          </a:p>
          <a:p>
            <a:pPr marL="914400" lvl="2" indent="180340">
              <a:spcBef>
                <a:spcPts val="0"/>
              </a:spcBef>
            </a:pPr>
            <a:r>
              <a:rPr lang="en-GB" sz="3200" dirty="0">
                <a:ea typeface="Calibri" panose="020F0502020204030204" pitchFamily="34" charset="0"/>
                <a:cs typeface="Times New Roman" panose="02020603050405020304" pitchFamily="18" charset="0"/>
              </a:rPr>
              <a:t>X and Y covary</a:t>
            </a:r>
            <a:endParaRPr lang="en-US" sz="3200" dirty="0">
              <a:ea typeface="Calibri" panose="020F0502020204030204" pitchFamily="34" charset="0"/>
              <a:cs typeface="Times New Roman" panose="02020603050405020304" pitchFamily="18" charset="0"/>
            </a:endParaRPr>
          </a:p>
          <a:p>
            <a:pPr marL="457200" lvl="1" indent="180340">
              <a:spcBef>
                <a:spcPts val="0"/>
              </a:spcBef>
            </a:pPr>
            <a:r>
              <a:rPr lang="en-GB" sz="3600" dirty="0">
                <a:ea typeface="Calibri" panose="020F0502020204030204" pitchFamily="34" charset="0"/>
                <a:cs typeface="Times New Roman" panose="02020603050405020304" pitchFamily="18" charset="0"/>
              </a:rPr>
              <a:t> </a:t>
            </a:r>
            <a:r>
              <a:rPr lang="en-GB" sz="3600" b="1" dirty="0">
                <a:ea typeface="Calibri" panose="020F0502020204030204" pitchFamily="34" charset="0"/>
                <a:cs typeface="Times New Roman" panose="02020603050405020304" pitchFamily="18" charset="0"/>
              </a:rPr>
              <a:t>Temporal precedence </a:t>
            </a:r>
          </a:p>
          <a:p>
            <a:pPr marL="914400" lvl="2" indent="180340">
              <a:spcBef>
                <a:spcPts val="0"/>
              </a:spcBef>
            </a:pPr>
            <a:r>
              <a:rPr lang="en-GB" sz="3200" dirty="0">
                <a:ea typeface="Calibri" panose="020F0502020204030204" pitchFamily="34" charset="0"/>
                <a:cs typeface="Times New Roman" panose="02020603050405020304" pitchFamily="18" charset="0"/>
              </a:rPr>
              <a:t>A change in X precedes a change in Y</a:t>
            </a:r>
            <a:endParaRPr lang="en-US" sz="3200" dirty="0">
              <a:ea typeface="Calibri" panose="020F0502020204030204" pitchFamily="34" charset="0"/>
              <a:cs typeface="Times New Roman" panose="02020603050405020304" pitchFamily="18" charset="0"/>
            </a:endParaRPr>
          </a:p>
          <a:p>
            <a:pPr marL="457200" lvl="1" indent="180340">
              <a:spcBef>
                <a:spcPts val="0"/>
              </a:spcBef>
            </a:pPr>
            <a:r>
              <a:rPr lang="en-GB" sz="3600" b="1" dirty="0">
                <a:ea typeface="Calibri" panose="020F0502020204030204" pitchFamily="34" charset="0"/>
                <a:cs typeface="Times New Roman" panose="02020603050405020304" pitchFamily="18" charset="0"/>
              </a:rPr>
              <a:t>Constant conjunction </a:t>
            </a:r>
            <a:r>
              <a:rPr lang="en-GB" sz="3600" dirty="0">
                <a:ea typeface="Calibri" panose="020F0502020204030204" pitchFamily="34" charset="0"/>
                <a:cs typeface="Times New Roman" panose="02020603050405020304" pitchFamily="18" charset="0"/>
              </a:rPr>
              <a:t>(when Y changes, X is there) </a:t>
            </a:r>
          </a:p>
          <a:p>
            <a:pPr marL="914400" lvl="2" indent="180340">
              <a:spcBef>
                <a:spcPts val="0"/>
              </a:spcBef>
            </a:pPr>
            <a:r>
              <a:rPr lang="en-GB" sz="3200" dirty="0">
                <a:ea typeface="Calibri" panose="020F0502020204030204" pitchFamily="34" charset="0"/>
                <a:cs typeface="Times New Roman" panose="02020603050405020304" pitchFamily="18" charset="0"/>
              </a:rPr>
              <a:t>a.k.a.: non-spuriousness  </a:t>
            </a:r>
            <a:endParaRPr lang="en-US" sz="3200" dirty="0">
              <a:ea typeface="Calibri" panose="020F0502020204030204" pitchFamily="34" charset="0"/>
              <a:cs typeface="Times New Roman" panose="02020603050405020304" pitchFamily="18" charset="0"/>
            </a:endParaRPr>
          </a:p>
        </p:txBody>
      </p:sp>
      <p:sp>
        <p:nvSpPr>
          <p:cNvPr id="14338" name="Title 1"/>
          <p:cNvSpPr>
            <a:spLocks noGrp="1"/>
          </p:cNvSpPr>
          <p:nvPr>
            <p:ph type="title"/>
          </p:nvPr>
        </p:nvSpPr>
        <p:spPr>
          <a:xfrm>
            <a:off x="1703512" y="116632"/>
            <a:ext cx="8712968" cy="1440160"/>
          </a:xfrm>
        </p:spPr>
        <p:txBody>
          <a:bodyPr/>
          <a:lstStyle/>
          <a:p>
            <a:r>
              <a:rPr lang="en-US" altLang="en-US" sz="4000" dirty="0"/>
              <a:t>Causation and Theory</a:t>
            </a:r>
            <a:endParaRPr lang="en-GB" altLang="en-US" sz="4000" dirty="0"/>
          </a:p>
        </p:txBody>
      </p:sp>
    </p:spTree>
    <p:extLst>
      <p:ext uri="{BB962C8B-B14F-4D97-AF65-F5344CB8AC3E}">
        <p14:creationId xmlns:p14="http://schemas.microsoft.com/office/powerpoint/2010/main" val="23346866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0605" y="1474840"/>
            <a:ext cx="11228439" cy="5191432"/>
          </a:xfrm>
          <a:prstGeom prst="rect">
            <a:avLst/>
          </a:prstGeom>
        </p:spPr>
        <p:txBody>
          <a:bodyPr>
            <a:noAutofit/>
          </a:bodyPr>
          <a:lstStyle/>
          <a:p>
            <a:pPr eaLnBrk="1" hangingPunct="1">
              <a:lnSpc>
                <a:spcPct val="90000"/>
              </a:lnSpc>
              <a:defRPr/>
            </a:pPr>
            <a:r>
              <a:rPr lang="en-US" sz="3200" b="1" dirty="0">
                <a:solidFill>
                  <a:srgbClr val="FF0000"/>
                </a:solidFill>
              </a:rPr>
              <a:t>Theory is an inherently </a:t>
            </a:r>
            <a:r>
              <a:rPr lang="en-US" sz="3200" b="1" i="1" dirty="0">
                <a:solidFill>
                  <a:srgbClr val="FF0000"/>
                </a:solidFill>
              </a:rPr>
              <a:t>causal argument</a:t>
            </a:r>
          </a:p>
          <a:p>
            <a:pPr>
              <a:defRPr/>
            </a:pPr>
            <a:r>
              <a:rPr lang="en-US" sz="3200" dirty="0"/>
              <a:t>Why is causality so important?</a:t>
            </a:r>
          </a:p>
          <a:p>
            <a:pPr lvl="1">
              <a:defRPr/>
            </a:pPr>
            <a:r>
              <a:rPr lang="en-US" sz="2800" dirty="0"/>
              <a:t>Simultaneously, causal thinking belongs completely on the theoretical level </a:t>
            </a:r>
            <a:r>
              <a:rPr lang="en-US" sz="2800" i="1" dirty="0"/>
              <a:t>although </a:t>
            </a:r>
            <a:r>
              <a:rPr lang="en-US" sz="2800" i="1" u="sng" dirty="0"/>
              <a:t>supported empirically</a:t>
            </a:r>
          </a:p>
          <a:p>
            <a:pPr>
              <a:defRPr/>
            </a:pPr>
            <a:r>
              <a:rPr lang="en-US" dirty="0"/>
              <a:t>This means that it is helpful to </a:t>
            </a:r>
            <a:r>
              <a:rPr lang="en-US" b="1" i="1" dirty="0">
                <a:solidFill>
                  <a:srgbClr val="0070C0"/>
                </a:solidFill>
                <a:effectLst>
                  <a:outerShdw blurRad="38100" dist="38100" dir="2700000" algn="tl">
                    <a:srgbClr val="000000">
                      <a:alpha val="43137"/>
                    </a:srgbClr>
                  </a:outerShdw>
                </a:effectLst>
              </a:rPr>
              <a:t>think</a:t>
            </a:r>
            <a:r>
              <a:rPr lang="en-US" dirty="0">
                <a:solidFill>
                  <a:srgbClr val="0070C0"/>
                </a:solidFill>
              </a:rPr>
              <a:t> </a:t>
            </a:r>
            <a:r>
              <a:rPr lang="en-US" dirty="0"/>
              <a:t>causally</a:t>
            </a:r>
            <a:r>
              <a:rPr lang="en-US" i="1" dirty="0"/>
              <a:t> </a:t>
            </a:r>
            <a:r>
              <a:rPr lang="en-US" dirty="0"/>
              <a:t>and to develop models that have causal implications (even if only indirectly testable).</a:t>
            </a:r>
            <a:endParaRPr lang="en-GB" dirty="0"/>
          </a:p>
          <a:p>
            <a:pPr lvl="1">
              <a:defRPr/>
            </a:pPr>
            <a:r>
              <a:rPr lang="en-US" dirty="0"/>
              <a:t> To be clear (</a:t>
            </a:r>
            <a:r>
              <a:rPr lang="en-US" i="1" dirty="0"/>
              <a:t>again</a:t>
            </a:r>
            <a:r>
              <a:rPr lang="en-US" dirty="0"/>
              <a:t>): </a:t>
            </a:r>
            <a:r>
              <a:rPr lang="en-US" b="1" dirty="0">
                <a:solidFill>
                  <a:srgbClr val="0070C0"/>
                </a:solidFill>
              </a:rPr>
              <a:t>Causality or causal laws are working </a:t>
            </a:r>
            <a:r>
              <a:rPr lang="en-US" b="1" u="sng" dirty="0">
                <a:solidFill>
                  <a:srgbClr val="0070C0"/>
                </a:solidFill>
              </a:rPr>
              <a:t>assumptions or tools</a:t>
            </a:r>
            <a:r>
              <a:rPr lang="en-US" b="1" dirty="0">
                <a:solidFill>
                  <a:srgbClr val="0070C0"/>
                </a:solidFill>
              </a:rPr>
              <a:t> of the scientist rather than verifiable statements about reality.</a:t>
            </a:r>
          </a:p>
          <a:p>
            <a:pPr lvl="1">
              <a:defRPr/>
            </a:pPr>
            <a:endParaRPr lang="en-US" b="1" dirty="0">
              <a:solidFill>
                <a:srgbClr val="0070C0"/>
              </a:solidFill>
            </a:endParaRPr>
          </a:p>
        </p:txBody>
      </p:sp>
      <p:sp>
        <p:nvSpPr>
          <p:cNvPr id="14338" name="Title 1"/>
          <p:cNvSpPr>
            <a:spLocks noGrp="1"/>
          </p:cNvSpPr>
          <p:nvPr>
            <p:ph type="title"/>
          </p:nvPr>
        </p:nvSpPr>
        <p:spPr>
          <a:xfrm>
            <a:off x="1703512" y="116632"/>
            <a:ext cx="8712968" cy="1440160"/>
          </a:xfrm>
        </p:spPr>
        <p:txBody>
          <a:bodyPr/>
          <a:lstStyle/>
          <a:p>
            <a:r>
              <a:rPr lang="en-US" altLang="en-US" sz="4000" dirty="0"/>
              <a:t>Causation in the Social Sciences</a:t>
            </a:r>
            <a:endParaRPr lang="en-GB" altLang="en-US" sz="4000" dirty="0"/>
          </a:p>
        </p:txBody>
      </p:sp>
    </p:spTree>
    <p:extLst>
      <p:ext uri="{BB962C8B-B14F-4D97-AF65-F5344CB8AC3E}">
        <p14:creationId xmlns:p14="http://schemas.microsoft.com/office/powerpoint/2010/main" val="18847519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517" y="1251285"/>
            <a:ext cx="11341768" cy="5365826"/>
          </a:xfrm>
          <a:prstGeom prst="rect">
            <a:avLst/>
          </a:prstGeom>
        </p:spPr>
        <p:txBody>
          <a:bodyPr>
            <a:noAutofit/>
          </a:bodyPr>
          <a:lstStyle/>
          <a:p>
            <a:r>
              <a:rPr lang="en-GB" sz="3600" dirty="0"/>
              <a:t>Causality as a working component of theoretical thinking</a:t>
            </a:r>
          </a:p>
          <a:p>
            <a:r>
              <a:rPr lang="en-GB" sz="3200" dirty="0"/>
              <a:t>Causation and the Problem of Measurement</a:t>
            </a:r>
          </a:p>
          <a:p>
            <a:pPr lvl="1"/>
            <a:r>
              <a:rPr lang="en-GB" sz="2800" dirty="0"/>
              <a:t>e.g. Inequality and Democracy</a:t>
            </a:r>
          </a:p>
          <a:p>
            <a:r>
              <a:rPr lang="en-GB" sz="3200" dirty="0"/>
              <a:t>Universal Causal Mechanisms </a:t>
            </a:r>
          </a:p>
          <a:p>
            <a:pPr lvl="1"/>
            <a:r>
              <a:rPr lang="en-GB" sz="2800" dirty="0"/>
              <a:t>How universal is causality? What are the limits? </a:t>
            </a:r>
          </a:p>
          <a:p>
            <a:pPr lvl="1"/>
            <a:r>
              <a:rPr lang="en-GB" sz="2800" dirty="0"/>
              <a:t>e.g.: CEE Mass Media</a:t>
            </a:r>
          </a:p>
          <a:p>
            <a:r>
              <a:rPr lang="en-GB" sz="3200" dirty="0"/>
              <a:t>Causation as a Limit on Discovery</a:t>
            </a:r>
          </a:p>
          <a:p>
            <a:pPr lvl="1"/>
            <a:r>
              <a:rPr lang="en-GB" sz="2800" dirty="0"/>
              <a:t>‘Demonstrate’ causality where we </a:t>
            </a:r>
            <a:r>
              <a:rPr lang="en-GB" sz="2800" i="1" dirty="0"/>
              <a:t>can, </a:t>
            </a:r>
            <a:r>
              <a:rPr lang="en-GB" sz="2800" dirty="0"/>
              <a:t>avoiding the </a:t>
            </a:r>
            <a:r>
              <a:rPr lang="en-GB" sz="2800" i="1" dirty="0"/>
              <a:t>messier </a:t>
            </a:r>
            <a:r>
              <a:rPr lang="en-GB" sz="2800" dirty="0"/>
              <a:t>topics</a:t>
            </a:r>
          </a:p>
          <a:p>
            <a:r>
              <a:rPr lang="en-US" sz="3200" dirty="0">
                <a:effectLst/>
                <a:latin typeface="Cambria" panose="02040503050406030204" pitchFamily="18" charset="0"/>
                <a:ea typeface="Times New Roman" panose="02020603050405020304" pitchFamily="18" charset="0"/>
                <a:cs typeface="Times New Roman" panose="02020603050405020304" pitchFamily="18" charset="0"/>
              </a:rPr>
              <a:t>Not only where Y will be [</a:t>
            </a:r>
            <a:r>
              <a:rPr lang="en-US" sz="3200" i="1" dirty="0">
                <a:effectLst/>
                <a:latin typeface="Cambria" panose="02040503050406030204" pitchFamily="18" charset="0"/>
                <a:ea typeface="Times New Roman" panose="02020603050405020304" pitchFamily="18" charset="0"/>
                <a:cs typeface="Times New Roman" panose="02020603050405020304" pitchFamily="18" charset="0"/>
              </a:rPr>
              <a:t>prediction</a:t>
            </a:r>
            <a:r>
              <a:rPr lang="en-US" sz="3200" dirty="0">
                <a:effectLst/>
                <a:latin typeface="Cambria" panose="02040503050406030204" pitchFamily="18" charset="0"/>
                <a:ea typeface="Times New Roman" panose="02020603050405020304" pitchFamily="18" charset="0"/>
                <a:cs typeface="Times New Roman" panose="02020603050405020304" pitchFamily="18" charset="0"/>
              </a:rPr>
              <a:t>] but why it will be there [</a:t>
            </a:r>
            <a:r>
              <a:rPr lang="en-US" sz="3200" i="1" dirty="0">
                <a:effectLst/>
                <a:latin typeface="Cambria" panose="02040503050406030204" pitchFamily="18" charset="0"/>
                <a:ea typeface="Times New Roman" panose="02020603050405020304" pitchFamily="18" charset="0"/>
                <a:cs typeface="Times New Roman" panose="02020603050405020304" pitchFamily="18" charset="0"/>
              </a:rPr>
              <a:t>explanation</a:t>
            </a:r>
            <a:r>
              <a:rPr lang="en-US" sz="3200" dirty="0">
                <a:effectLst/>
                <a:latin typeface="Cambria" panose="02040503050406030204" pitchFamily="18" charset="0"/>
                <a:ea typeface="Times New Roman" panose="02020603050405020304" pitchFamily="18" charset="0"/>
                <a:cs typeface="Times New Roman" panose="02020603050405020304" pitchFamily="18" charset="0"/>
              </a:rPr>
              <a:t>]. </a:t>
            </a:r>
            <a:endParaRPr lang="en-GB" sz="4000" b="1" dirty="0">
              <a:solidFill>
                <a:srgbClr val="0070C0"/>
              </a:solidFill>
            </a:endParaRPr>
          </a:p>
        </p:txBody>
      </p:sp>
      <p:sp>
        <p:nvSpPr>
          <p:cNvPr id="14338" name="Title 1"/>
          <p:cNvSpPr>
            <a:spLocks noGrp="1"/>
          </p:cNvSpPr>
          <p:nvPr>
            <p:ph type="title"/>
          </p:nvPr>
        </p:nvSpPr>
        <p:spPr>
          <a:xfrm>
            <a:off x="1703512" y="116632"/>
            <a:ext cx="8712968" cy="1440160"/>
          </a:xfrm>
        </p:spPr>
        <p:txBody>
          <a:bodyPr/>
          <a:lstStyle/>
          <a:p>
            <a:r>
              <a:rPr lang="en-US" altLang="en-US" sz="4000" dirty="0"/>
              <a:t>Causation in the Social Sciences</a:t>
            </a:r>
            <a:endParaRPr lang="en-GB" altLang="en-US" sz="4000" dirty="0"/>
          </a:p>
        </p:txBody>
      </p:sp>
    </p:spTree>
    <p:extLst>
      <p:ext uri="{BB962C8B-B14F-4D97-AF65-F5344CB8AC3E}">
        <p14:creationId xmlns:p14="http://schemas.microsoft.com/office/powerpoint/2010/main" val="1368092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1981200" y="1371600"/>
            <a:ext cx="2971800" cy="4572000"/>
          </a:xfrm>
          <a:prstGeom prst="rect">
            <a:avLst/>
          </a:prstGeom>
        </p:spPr>
        <p:txBody>
          <a:bodyPr>
            <a:normAutofit/>
          </a:bodyPr>
          <a:lstStyle/>
          <a:p>
            <a:pPr marL="0" indent="0">
              <a:buNone/>
            </a:pPr>
            <a:r>
              <a:rPr lang="en-GB" altLang="en-US" sz="30000"/>
              <a:t>X</a:t>
            </a:r>
          </a:p>
        </p:txBody>
      </p:sp>
      <p:sp>
        <p:nvSpPr>
          <p:cNvPr id="5" name="Content Placeholder 4"/>
          <p:cNvSpPr>
            <a:spLocks noGrp="1"/>
          </p:cNvSpPr>
          <p:nvPr>
            <p:ph sz="half" idx="2"/>
          </p:nvPr>
        </p:nvSpPr>
        <p:spPr>
          <a:xfrm>
            <a:off x="7696200" y="1295400"/>
            <a:ext cx="2895600" cy="4572000"/>
          </a:xfrm>
          <a:prstGeom prst="rect">
            <a:avLst/>
          </a:prstGeom>
        </p:spPr>
        <p:txBody>
          <a:bodyPr>
            <a:normAutofit/>
          </a:bodyPr>
          <a:lstStyle/>
          <a:p>
            <a:pPr marL="0" indent="0">
              <a:buNone/>
            </a:pPr>
            <a:r>
              <a:rPr lang="en-GB" altLang="en-US" sz="30000"/>
              <a:t>Y</a:t>
            </a:r>
          </a:p>
        </p:txBody>
      </p:sp>
      <p:sp>
        <p:nvSpPr>
          <p:cNvPr id="18434" name="Title 1"/>
          <p:cNvSpPr>
            <a:spLocks noGrp="1"/>
          </p:cNvSpPr>
          <p:nvPr>
            <p:ph type="title"/>
          </p:nvPr>
        </p:nvSpPr>
        <p:spPr>
          <a:xfrm>
            <a:off x="1703512" y="188640"/>
            <a:ext cx="8784976" cy="1296144"/>
          </a:xfrm>
        </p:spPr>
        <p:txBody>
          <a:bodyPr/>
          <a:lstStyle/>
          <a:p>
            <a:r>
              <a:rPr lang="en-GB" altLang="en-US" sz="4000" dirty="0"/>
              <a:t>For Emphasis and Clarity: </a:t>
            </a:r>
            <a:br>
              <a:rPr lang="en-GB" altLang="en-US" sz="4000" dirty="0"/>
            </a:br>
            <a:r>
              <a:rPr lang="en-GB" altLang="en-US" sz="4000" dirty="0"/>
              <a:t>Causation and Theory </a:t>
            </a:r>
          </a:p>
        </p:txBody>
      </p:sp>
      <p:sp>
        <p:nvSpPr>
          <p:cNvPr id="6" name="Content Placeholder 3"/>
          <p:cNvSpPr txBox="1">
            <a:spLocks/>
          </p:cNvSpPr>
          <p:nvPr/>
        </p:nvSpPr>
        <p:spPr bwMode="auto">
          <a:xfrm>
            <a:off x="4724400" y="2133600"/>
            <a:ext cx="3048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700"/>
              </a:spcBef>
              <a:buClr>
                <a:schemeClr val="accent2"/>
              </a:buClr>
              <a:buSzPct val="60000"/>
            </a:pPr>
            <a:r>
              <a:rPr lang="en-GB" altLang="en-US" sz="20000">
                <a:latin typeface="Tw Cen MT" pitchFamily="34" charset="0"/>
                <a:sym typeface="Wingdings" pitchFamily="2" charset="2"/>
              </a:rPr>
              <a:t></a:t>
            </a:r>
            <a:endParaRPr lang="en-GB" altLang="en-US" sz="20000">
              <a:latin typeface="Tw Cen MT" pitchFamily="34" charset="0"/>
            </a:endParaRPr>
          </a:p>
        </p:txBody>
      </p:sp>
      <p:sp>
        <p:nvSpPr>
          <p:cNvPr id="8" name="Content Placeholder 3"/>
          <p:cNvSpPr txBox="1">
            <a:spLocks/>
          </p:cNvSpPr>
          <p:nvPr/>
        </p:nvSpPr>
        <p:spPr bwMode="auto">
          <a:xfrm>
            <a:off x="4724400" y="5486400"/>
            <a:ext cx="3048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spcBef>
                <a:spcPts val="700"/>
              </a:spcBef>
              <a:buClr>
                <a:schemeClr val="accent2"/>
              </a:buClr>
              <a:buSzPct val="60000"/>
            </a:pPr>
            <a:r>
              <a:rPr lang="en-GB" altLang="en-US" sz="8000">
                <a:latin typeface="Tw Cen MT" pitchFamily="34" charset="0"/>
              </a:rPr>
              <a:t>Theory</a:t>
            </a:r>
          </a:p>
        </p:txBody>
      </p:sp>
      <p:sp>
        <p:nvSpPr>
          <p:cNvPr id="9" name="Up Arrow 8"/>
          <p:cNvSpPr/>
          <p:nvPr/>
        </p:nvSpPr>
        <p:spPr>
          <a:xfrm>
            <a:off x="5600700" y="4838700"/>
            <a:ext cx="914400" cy="8382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34768774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0"/>
                                        <p:tgtEl>
                                          <p:spTgt spid="4">
                                            <p:txEl>
                                              <p:pRg st="0" end="0"/>
                                            </p:txEl>
                                          </p:spTgt>
                                        </p:tgtEl>
                                      </p:cBhvr>
                                    </p:animEffect>
                                  </p:childTnLst>
                                </p:cTn>
                              </p:par>
                            </p:childTnLst>
                          </p:cTn>
                        </p:par>
                        <p:par>
                          <p:cTn id="8" fill="hold" nodeType="afterGroup">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2000"/>
                                        <p:tgtEl>
                                          <p:spTgt spid="6">
                                            <p:txEl>
                                              <p:pRg st="0" end="0"/>
                                            </p:txEl>
                                          </p:spTgt>
                                        </p:tgtEl>
                                      </p:cBhvr>
                                    </p:animEffect>
                                  </p:childTnLst>
                                </p:cTn>
                              </p:par>
                            </p:childTnLst>
                          </p:cTn>
                        </p:par>
                        <p:par>
                          <p:cTn id="12" fill="hold" nodeType="afterGroup">
                            <p:stCondLst>
                              <p:cond delay="5000"/>
                            </p:stCondLst>
                            <p:childTnLst>
                              <p:par>
                                <p:cTn id="13" presetID="10"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3000"/>
                                        <p:tgtEl>
                                          <p:spTgt spid="5">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9" presetClass="emph" presetSubtype="0" fill="hold" nodeType="clickEffect">
                                  <p:stCondLst>
                                    <p:cond delay="0"/>
                                  </p:stCondLst>
                                  <p:childTnLst>
                                    <p:animClr clrSpc="rgb" dir="cw">
                                      <p:cBhvr override="childStyle">
                                        <p:cTn id="19" dur="2000" fill="hold"/>
                                        <p:tgtEl>
                                          <p:spTgt spid="6">
                                            <p:txEl>
                                              <p:pRg st="0" end="0"/>
                                            </p:txEl>
                                          </p:spTgt>
                                        </p:tgtEl>
                                        <p:attrNameLst>
                                          <p:attrName>style.color</p:attrName>
                                        </p:attrNameLst>
                                      </p:cBhvr>
                                      <p:to>
                                        <a:srgbClr val="CC0000"/>
                                      </p:to>
                                    </p:animClr>
                                    <p:animClr clrSpc="rgb" dir="cw">
                                      <p:cBhvr>
                                        <p:cTn id="20" dur="2000" fill="hold"/>
                                        <p:tgtEl>
                                          <p:spTgt spid="6">
                                            <p:txEl>
                                              <p:pRg st="0" end="0"/>
                                            </p:txEl>
                                          </p:spTgt>
                                        </p:tgtEl>
                                        <p:attrNameLst>
                                          <p:attrName>fillcolor</p:attrName>
                                        </p:attrNameLst>
                                      </p:cBhvr>
                                      <p:to>
                                        <a:srgbClr val="CC0000"/>
                                      </p:to>
                                    </p:animClr>
                                    <p:set>
                                      <p:cBhvr>
                                        <p:cTn id="21" dur="2000" fill="hold"/>
                                        <p:tgtEl>
                                          <p:spTgt spid="6">
                                            <p:txEl>
                                              <p:pRg st="0" end="0"/>
                                            </p:txEl>
                                          </p:spTgt>
                                        </p:tgtEl>
                                        <p:attrNameLst>
                                          <p:attrName>fill.type</p:attrName>
                                        </p:attrNameLst>
                                      </p:cBhvr>
                                      <p:to>
                                        <p:strVal val="solid"/>
                                      </p:to>
                                    </p:set>
                                    <p:set>
                                      <p:cBhvr>
                                        <p:cTn id="22" dur="2000" fill="hold"/>
                                        <p:tgtEl>
                                          <p:spTgt spid="6">
                                            <p:txEl>
                                              <p:pRg st="0" end="0"/>
                                            </p:txEl>
                                          </p:spTgt>
                                        </p:tgtEl>
                                        <p:attrNameLst>
                                          <p:attrName>fill.on</p:attrName>
                                        </p:attrNameLst>
                                      </p:cBhvr>
                                      <p:to>
                                        <p:strVal val="tru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p:bldP spid="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en-US" sz="4000" dirty="0"/>
              <a:t>Conclusion</a:t>
            </a:r>
          </a:p>
        </p:txBody>
      </p:sp>
      <p:sp>
        <p:nvSpPr>
          <p:cNvPr id="3" name="Content Placeholder 2"/>
          <p:cNvSpPr>
            <a:spLocks noGrp="1"/>
          </p:cNvSpPr>
          <p:nvPr>
            <p:ph sz="quarter" idx="13"/>
          </p:nvPr>
        </p:nvSpPr>
        <p:spPr>
          <a:xfrm>
            <a:off x="924232" y="1417638"/>
            <a:ext cx="11100620" cy="5071652"/>
          </a:xfrm>
        </p:spPr>
        <p:txBody>
          <a:bodyPr>
            <a:normAutofit/>
          </a:bodyPr>
          <a:lstStyle/>
          <a:p>
            <a:pPr>
              <a:defRPr/>
            </a:pPr>
            <a:r>
              <a:rPr lang="en-US" sz="3600" dirty="0"/>
              <a:t>Therefore, a theory’s validity is determined through observation tested against competing theories which – over time -  make an explanation more probable or more ‘correct’ than others. </a:t>
            </a:r>
          </a:p>
          <a:p>
            <a:pPr lvl="1">
              <a:defRPr/>
            </a:pPr>
            <a:r>
              <a:rPr lang="en-US" sz="3600" b="1" dirty="0"/>
              <a:t>IOW, which ones are </a:t>
            </a:r>
            <a:r>
              <a:rPr lang="en-US" sz="3600" b="1" i="1" dirty="0"/>
              <a:t>more</a:t>
            </a:r>
            <a:r>
              <a:rPr lang="en-US" sz="3600" b="1" dirty="0"/>
              <a:t> ‘more likely’</a:t>
            </a:r>
            <a:endParaRPr lang="en-GB" sz="3600" dirty="0"/>
          </a:p>
          <a:p>
            <a:pPr>
              <a:defRPr/>
            </a:pPr>
            <a:r>
              <a:rPr lang="en-US" sz="3600" dirty="0"/>
              <a:t>Theories are </a:t>
            </a:r>
            <a:r>
              <a:rPr lang="en-US" sz="3600" b="1" dirty="0">
                <a:solidFill>
                  <a:srgbClr val="FF0000"/>
                </a:solidFill>
                <a:effectLst>
                  <a:outerShdw blurRad="38100" dist="38100" dir="2700000" algn="tl">
                    <a:srgbClr val="000000">
                      <a:alpha val="43137"/>
                    </a:srgbClr>
                  </a:outerShdw>
                </a:effectLst>
              </a:rPr>
              <a:t>incomplete but useful</a:t>
            </a:r>
          </a:p>
          <a:p>
            <a:pPr lvl="1">
              <a:defRPr/>
            </a:pPr>
            <a:r>
              <a:rPr lang="en-US" sz="3600" b="1" dirty="0">
                <a:solidFill>
                  <a:schemeClr val="accent2"/>
                </a:solidFill>
                <a:effectLst>
                  <a:outerShdw blurRad="38100" dist="38100" dir="2700000" algn="tl">
                    <a:srgbClr val="000000">
                      <a:alpha val="43137"/>
                    </a:srgbClr>
                  </a:outerShdw>
                </a:effectLst>
              </a:rPr>
              <a:t>How do we test theories? We need real world implications – Hypotheses </a:t>
            </a:r>
          </a:p>
          <a:p>
            <a:pPr lvl="2">
              <a:defRPr/>
            </a:pPr>
            <a:r>
              <a:rPr lang="en-US" sz="3200" b="1">
                <a:solidFill>
                  <a:schemeClr val="accent2"/>
                </a:solidFill>
                <a:effectLst>
                  <a:outerShdw blurRad="38100" dist="38100" dir="2700000" algn="tl">
                    <a:srgbClr val="000000">
                      <a:alpha val="43137"/>
                    </a:srgbClr>
                  </a:outerShdw>
                </a:effectLst>
              </a:rPr>
              <a:t>and </a:t>
            </a:r>
            <a:r>
              <a:rPr lang="en-US" sz="3200" b="1" dirty="0">
                <a:solidFill>
                  <a:schemeClr val="accent2"/>
                </a:solidFill>
                <a:effectLst>
                  <a:outerShdw blurRad="38100" dist="38100" dir="2700000" algn="tl">
                    <a:srgbClr val="000000">
                      <a:alpha val="43137"/>
                    </a:srgbClr>
                  </a:outerShdw>
                </a:effectLst>
              </a:rPr>
              <a:t>data </a:t>
            </a:r>
            <a:r>
              <a:rPr lang="en-US" sz="3200" b="1">
                <a:solidFill>
                  <a:schemeClr val="accent2"/>
                </a:solidFill>
                <a:effectLst>
                  <a:outerShdw blurRad="38100" dist="38100" dir="2700000" algn="tl">
                    <a:srgbClr val="000000">
                      <a:alpha val="43137"/>
                    </a:srgbClr>
                  </a:outerShdw>
                </a:effectLst>
              </a:rPr>
              <a:t>and variables…</a:t>
            </a:r>
            <a:endParaRPr lang="en-US" sz="3200" b="1" dirty="0">
              <a:solidFill>
                <a:schemeClr val="accent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676400" y="1628800"/>
            <a:ext cx="8812088" cy="5031432"/>
          </a:xfrm>
        </p:spPr>
        <p:txBody>
          <a:bodyPr>
            <a:normAutofit/>
          </a:bodyPr>
          <a:lstStyle/>
          <a:p>
            <a:pPr eaLnBrk="1" hangingPunct="1"/>
            <a:r>
              <a:rPr lang="en-US" sz="3200" dirty="0"/>
              <a:t>Prof. Matthew Loveless</a:t>
            </a:r>
          </a:p>
          <a:p>
            <a:pPr eaLnBrk="1" hangingPunct="1"/>
            <a:r>
              <a:rPr lang="en-US" sz="3200" i="1" dirty="0"/>
              <a:t>Office:</a:t>
            </a:r>
            <a:r>
              <a:rPr lang="en-US" sz="3200" dirty="0"/>
              <a:t> </a:t>
            </a:r>
            <a:r>
              <a:rPr lang="en-GB" sz="3200" dirty="0"/>
              <a:t>Via </a:t>
            </a:r>
            <a:r>
              <a:rPr lang="en-GB" sz="3200" dirty="0" err="1"/>
              <a:t>dei</a:t>
            </a:r>
            <a:r>
              <a:rPr lang="en-GB" sz="3200" dirty="0"/>
              <a:t> Bersaglieri 19</a:t>
            </a:r>
            <a:endParaRPr lang="en-US" sz="3200" dirty="0"/>
          </a:p>
          <a:p>
            <a:r>
              <a:rPr lang="en-US" sz="3200" i="1" dirty="0"/>
              <a:t>Office Hours: </a:t>
            </a:r>
            <a:r>
              <a:rPr lang="en-GB" sz="3200" dirty="0"/>
              <a:t>by appointment [Thursday 13-15]</a:t>
            </a:r>
          </a:p>
          <a:p>
            <a:r>
              <a:rPr lang="en-US" sz="3200" i="1" dirty="0"/>
              <a:t>Email: </a:t>
            </a:r>
            <a:r>
              <a:rPr lang="en-US" sz="3200" dirty="0">
                <a:solidFill>
                  <a:srgbClr val="FF0000"/>
                </a:solidFill>
              </a:rPr>
              <a:t>paulmatthew.loveless@unibo.it</a:t>
            </a:r>
          </a:p>
          <a:p>
            <a:pPr eaLnBrk="1" hangingPunct="1"/>
            <a:r>
              <a:rPr lang="en-US" sz="3200" i="1" dirty="0"/>
              <a:t>Office Phone: …</a:t>
            </a:r>
            <a:endParaRPr lang="en-GB" sz="3200" dirty="0"/>
          </a:p>
          <a:p>
            <a:pPr marL="0" indent="0">
              <a:buNone/>
            </a:pPr>
            <a:endParaRPr lang="en-GB" dirty="0"/>
          </a:p>
        </p:txBody>
      </p:sp>
      <p:sp>
        <p:nvSpPr>
          <p:cNvPr id="13314" name="Rectangle 6"/>
          <p:cNvSpPr>
            <a:spLocks noGrp="1" noRot="1" noChangeArrowheads="1"/>
          </p:cNvSpPr>
          <p:nvPr>
            <p:ph type="title"/>
          </p:nvPr>
        </p:nvSpPr>
        <p:spPr>
          <a:xfrm>
            <a:off x="1676400" y="260648"/>
            <a:ext cx="8812088" cy="1143000"/>
          </a:xfrm>
        </p:spPr>
        <p:txBody>
          <a:bodyPr>
            <a:normAutofit/>
          </a:bodyPr>
          <a:lstStyle/>
          <a:p>
            <a:pPr eaLnBrk="1" hangingPunct="1"/>
            <a:r>
              <a:rPr lang="en-US" sz="4000" dirty="0"/>
              <a:t>Contact Information</a:t>
            </a:r>
          </a:p>
        </p:txBody>
      </p:sp>
    </p:spTree>
    <p:extLst>
      <p:ext uri="{BB962C8B-B14F-4D97-AF65-F5344CB8AC3E}">
        <p14:creationId xmlns:p14="http://schemas.microsoft.com/office/powerpoint/2010/main" val="2198882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776748" y="1582994"/>
            <a:ext cx="10943304" cy="4778477"/>
          </a:xfrm>
        </p:spPr>
        <p:txBody>
          <a:bodyPr>
            <a:noAutofit/>
          </a:bodyPr>
          <a:lstStyle/>
          <a:p>
            <a:r>
              <a:rPr lang="en-GB" sz="2400" b="1" dirty="0"/>
              <a:t>Lecture: </a:t>
            </a:r>
            <a:r>
              <a:rPr lang="en-GB" sz="2400" dirty="0"/>
              <a:t>Thursday, 11-13</a:t>
            </a:r>
          </a:p>
          <a:p>
            <a:r>
              <a:rPr lang="en-GB" sz="2400" b="1" dirty="0"/>
              <a:t>‘Y’ Seminar:</a:t>
            </a:r>
            <a:r>
              <a:rPr lang="en-GB" sz="2400" dirty="0"/>
              <a:t> Friday 9-10 [</a:t>
            </a:r>
            <a:r>
              <a:rPr lang="en-GB" sz="2400" i="1" dirty="0"/>
              <a:t>Seminar Group 1</a:t>
            </a:r>
            <a:r>
              <a:rPr lang="en-GB" sz="2400" dirty="0"/>
              <a:t>]; 10-11 [</a:t>
            </a:r>
            <a:r>
              <a:rPr lang="en-GB" sz="2400" i="1" dirty="0"/>
              <a:t>Seminar Group 2</a:t>
            </a:r>
            <a:r>
              <a:rPr lang="en-GB" sz="2400" dirty="0"/>
              <a:t>]</a:t>
            </a:r>
          </a:p>
          <a:p>
            <a:r>
              <a:rPr lang="en-GB" sz="2400" b="1" dirty="0"/>
              <a:t>Electronic Support: </a:t>
            </a:r>
            <a:r>
              <a:rPr lang="en-GB" sz="2400" dirty="0" err="1"/>
              <a:t>Virutale</a:t>
            </a:r>
            <a:r>
              <a:rPr lang="en-GB" sz="2400" dirty="0"/>
              <a:t> - </a:t>
            </a:r>
            <a:r>
              <a:rPr lang="en-GB" sz="2400" b="1" dirty="0">
                <a:solidFill>
                  <a:srgbClr val="FF0000"/>
                </a:solidFill>
              </a:rPr>
              <a:t>!Sign up on </a:t>
            </a:r>
            <a:r>
              <a:rPr lang="en-GB" sz="2400" b="1" dirty="0" err="1">
                <a:solidFill>
                  <a:srgbClr val="FF0000"/>
                </a:solidFill>
              </a:rPr>
              <a:t>Virtuale</a:t>
            </a:r>
            <a:r>
              <a:rPr lang="en-GB" sz="2400" b="1" dirty="0">
                <a:solidFill>
                  <a:srgbClr val="FF0000"/>
                </a:solidFill>
              </a:rPr>
              <a:t>!</a:t>
            </a:r>
            <a:endParaRPr lang="en-GB" sz="2400" dirty="0"/>
          </a:p>
          <a:p>
            <a:r>
              <a:rPr lang="en-US" sz="2400" b="1" dirty="0"/>
              <a:t>Marks: </a:t>
            </a:r>
            <a:r>
              <a:rPr lang="en-US" sz="2400" dirty="0">
                <a:ea typeface="Calibri" panose="020F0502020204030204" pitchFamily="34" charset="0"/>
                <a:cs typeface="Times New Roman" panose="02020603050405020304" pitchFamily="18" charset="0"/>
              </a:rPr>
              <a:t>the final mark has 2 parts</a:t>
            </a:r>
            <a:r>
              <a:rPr lang="en-GB" sz="2400" dirty="0">
                <a:ea typeface="Calibri" panose="020F0502020204030204" pitchFamily="34" charset="0"/>
                <a:cs typeface="Times New Roman" panose="02020603050405020304" pitchFamily="18" charset="0"/>
              </a:rPr>
              <a:t>: </a:t>
            </a:r>
            <a:endParaRPr lang="en-US" sz="2400" dirty="0">
              <a:ea typeface="Calibri" panose="020F0502020204030204" pitchFamily="34" charset="0"/>
              <a:cs typeface="Times New Roman" panose="02020603050405020304" pitchFamily="18" charset="0"/>
            </a:endParaRPr>
          </a:p>
          <a:p>
            <a:pPr lvl="1"/>
            <a:r>
              <a:rPr lang="en-US" b="1" dirty="0">
                <a:ea typeface="Calibri" panose="020F0502020204030204" pitchFamily="34" charset="0"/>
                <a:cs typeface="Times New Roman" panose="02020603050405020304" pitchFamily="18" charset="0"/>
              </a:rPr>
              <a:t>50%</a:t>
            </a:r>
            <a:r>
              <a:rPr lang="en-US" dirty="0">
                <a:ea typeface="Calibri" panose="020F0502020204030204" pitchFamily="34" charset="0"/>
                <a:cs typeface="Times New Roman" panose="02020603050405020304" pitchFamily="18" charset="0"/>
              </a:rPr>
              <a:t> of the final grade is the mean of 9 </a:t>
            </a:r>
            <a:r>
              <a:rPr lang="en-GB" dirty="0">
                <a:ea typeface="Times New Roman" panose="02020603050405020304" pitchFamily="18" charset="0"/>
                <a:cs typeface="Times New Roman" panose="02020603050405020304" pitchFamily="18" charset="0"/>
              </a:rPr>
              <a:t>weekly assignments (dropping the lowest).</a:t>
            </a:r>
            <a:r>
              <a:rPr lang="en-GB"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lvl="1"/>
            <a:r>
              <a:rPr lang="en-GB" b="1" dirty="0">
                <a:ea typeface="Times New Roman" panose="02020603050405020304" pitchFamily="18" charset="0"/>
                <a:cs typeface="Times New Roman" panose="02020603050405020304" pitchFamily="18" charset="0"/>
              </a:rPr>
              <a:t>50% </a:t>
            </a:r>
            <a:r>
              <a:rPr lang="en-US" dirty="0">
                <a:ea typeface="Calibri" panose="020F0502020204030204" pitchFamily="34" charset="0"/>
                <a:cs typeface="Times New Roman" panose="02020603050405020304" pitchFamily="18" charset="0"/>
              </a:rPr>
              <a:t>of the final grade is a final exam </a:t>
            </a:r>
            <a:r>
              <a:rPr lang="en-GB" dirty="0">
                <a:ea typeface="Times New Roman" panose="02020603050405020304" pitchFamily="18" charset="0"/>
                <a:cs typeface="Times New Roman" panose="02020603050405020304" pitchFamily="18" charset="0"/>
              </a:rPr>
              <a:t>covering material from all parts of the course. </a:t>
            </a:r>
            <a:endParaRPr lang="en-US" dirty="0">
              <a:ea typeface="Times New Roman" panose="02020603050405020304" pitchFamily="18" charset="0"/>
              <a:cs typeface="Times New Roman" panose="02020603050405020304" pitchFamily="18" charset="0"/>
            </a:endParaRPr>
          </a:p>
          <a:p>
            <a:r>
              <a:rPr lang="en-US" sz="2400" b="1" dirty="0"/>
              <a:t>Required Text:</a:t>
            </a:r>
          </a:p>
          <a:p>
            <a:pPr lvl="1"/>
            <a:r>
              <a:rPr lang="en-GB" dirty="0"/>
              <a:t>Loveless, Matthew 2023. </a:t>
            </a:r>
            <a:r>
              <a:rPr lang="en-GB" u="sng" dirty="0"/>
              <a:t>Political Analysis: A Guide to Data and Statistics</a:t>
            </a:r>
            <a:r>
              <a:rPr lang="en-GB" dirty="0"/>
              <a:t>. 1st edition. Sage. </a:t>
            </a:r>
            <a:endParaRPr lang="en-US" dirty="0"/>
          </a:p>
        </p:txBody>
      </p:sp>
      <p:sp>
        <p:nvSpPr>
          <p:cNvPr id="14338" name="Rectangle 2"/>
          <p:cNvSpPr>
            <a:spLocks noGrp="1" noRot="1" noChangeArrowheads="1"/>
          </p:cNvSpPr>
          <p:nvPr>
            <p:ph type="title"/>
          </p:nvPr>
        </p:nvSpPr>
        <p:spPr>
          <a:xfrm>
            <a:off x="1905000" y="116632"/>
            <a:ext cx="8381260" cy="1368152"/>
          </a:xfrm>
        </p:spPr>
        <p:txBody>
          <a:bodyPr/>
          <a:lstStyle/>
          <a:p>
            <a:pPr eaLnBrk="1" hangingPunct="1"/>
            <a:r>
              <a:rPr lang="en-US" sz="4000" dirty="0"/>
              <a:t>Marks and Assignments</a:t>
            </a:r>
          </a:p>
        </p:txBody>
      </p:sp>
    </p:spTree>
    <p:extLst>
      <p:ext uri="{BB962C8B-B14F-4D97-AF65-F5344CB8AC3E}">
        <p14:creationId xmlns:p14="http://schemas.microsoft.com/office/powerpoint/2010/main" val="3266795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D7879E-8457-A836-1DCE-AF02127227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829138">
            <a:off x="4208321" y="563282"/>
            <a:ext cx="6353199" cy="6353199"/>
          </a:xfrm>
          <a:prstGeom prst="rect">
            <a:avLst/>
          </a:prstGeom>
        </p:spPr>
      </p:pic>
      <p:pic>
        <p:nvPicPr>
          <p:cNvPr id="5" name="Picture 4">
            <a:extLst>
              <a:ext uri="{FF2B5EF4-FFF2-40B4-BE49-F238E27FC236}">
                <a16:creationId xmlns:a16="http://schemas.microsoft.com/office/drawing/2014/main" id="{18E5AD05-3300-C661-055B-93AB6361BD96}"/>
              </a:ext>
            </a:extLst>
          </p:cNvPr>
          <p:cNvPicPr>
            <a:picLocks noChangeAspect="1"/>
          </p:cNvPicPr>
          <p:nvPr/>
        </p:nvPicPr>
        <p:blipFill>
          <a:blip r:embed="rId3">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tretch>
            <a:fillRect/>
          </a:stretch>
        </p:blipFill>
        <p:spPr>
          <a:xfrm>
            <a:off x="10078065" y="6012351"/>
            <a:ext cx="1897415" cy="723142"/>
          </a:xfrm>
          <a:prstGeom prst="rect">
            <a:avLst/>
          </a:prstGeom>
        </p:spPr>
      </p:pic>
      <p:sp>
        <p:nvSpPr>
          <p:cNvPr id="6" name="TextBox 5">
            <a:extLst>
              <a:ext uri="{FF2B5EF4-FFF2-40B4-BE49-F238E27FC236}">
                <a16:creationId xmlns:a16="http://schemas.microsoft.com/office/drawing/2014/main" id="{5FFBBAB5-7436-9CE9-8AD0-6D34DB572BF0}"/>
              </a:ext>
            </a:extLst>
          </p:cNvPr>
          <p:cNvSpPr txBox="1"/>
          <p:nvPr/>
        </p:nvSpPr>
        <p:spPr>
          <a:xfrm>
            <a:off x="7467086" y="130163"/>
            <a:ext cx="4410905" cy="4370427"/>
          </a:xfrm>
          <a:prstGeom prst="rect">
            <a:avLst/>
          </a:prstGeom>
          <a:noFill/>
        </p:spPr>
        <p:txBody>
          <a:bodyPr wrap="square" rtlCol="0">
            <a:spAutoFit/>
          </a:bodyPr>
          <a:lstStyle/>
          <a:p>
            <a:pPr algn="r"/>
            <a:r>
              <a:rPr lang="en-GB" sz="6000" b="1" dirty="0">
                <a:solidFill>
                  <a:schemeClr val="tx2"/>
                </a:solidFill>
                <a:latin typeface="Arial" panose="020B0604020202020204" pitchFamily="34" charset="0"/>
                <a:cs typeface="Arial" panose="020B0604020202020204" pitchFamily="34" charset="0"/>
              </a:rPr>
              <a:t>Every hero</a:t>
            </a:r>
          </a:p>
          <a:p>
            <a:pPr algn="r"/>
            <a:r>
              <a:rPr lang="en-GB" sz="6000" b="1" dirty="0">
                <a:solidFill>
                  <a:schemeClr val="tx2"/>
                </a:solidFill>
                <a:latin typeface="Arial" panose="020B0604020202020204" pitchFamily="34" charset="0"/>
                <a:cs typeface="Arial" panose="020B0604020202020204" pitchFamily="34" charset="0"/>
              </a:rPr>
              <a:t>needs a trusty</a:t>
            </a:r>
          </a:p>
          <a:p>
            <a:pPr algn="r"/>
            <a:r>
              <a:rPr lang="en-GB" sz="6000" b="1" dirty="0">
                <a:solidFill>
                  <a:schemeClr val="tx2"/>
                </a:solidFill>
                <a:latin typeface="Arial" panose="020B0604020202020204" pitchFamily="34" charset="0"/>
                <a:cs typeface="Arial" panose="020B0604020202020204" pitchFamily="34" charset="0"/>
              </a:rPr>
              <a:t>sidekick</a:t>
            </a:r>
          </a:p>
          <a:p>
            <a:pPr algn="r"/>
            <a:endParaRPr lang="en-GB" dirty="0">
              <a:solidFill>
                <a:schemeClr val="tx2"/>
              </a:solidFill>
              <a:latin typeface="Arial" panose="020B0604020202020204" pitchFamily="34" charset="0"/>
              <a:cs typeface="Arial" panose="020B0604020202020204" pitchFamily="34" charset="0"/>
            </a:endParaRPr>
          </a:p>
          <a:p>
            <a:pPr algn="r"/>
            <a:r>
              <a:rPr lang="en-GB" sz="2000" dirty="0">
                <a:solidFill>
                  <a:schemeClr val="tx2"/>
                </a:solidFill>
                <a:latin typeface="Arial" panose="020B0604020202020204" pitchFamily="34" charset="0"/>
                <a:cs typeface="Arial" panose="020B0604020202020204" pitchFamily="34" charset="0"/>
              </a:rPr>
              <a:t>We’ve got your back.</a:t>
            </a:r>
          </a:p>
        </p:txBody>
      </p:sp>
      <p:sp>
        <p:nvSpPr>
          <p:cNvPr id="7" name="Oval Callout 9">
            <a:extLst>
              <a:ext uri="{FF2B5EF4-FFF2-40B4-BE49-F238E27FC236}">
                <a16:creationId xmlns:a16="http://schemas.microsoft.com/office/drawing/2014/main" id="{72F33406-0ABA-9589-1FF3-AA1A9A353250}"/>
              </a:ext>
            </a:extLst>
          </p:cNvPr>
          <p:cNvSpPr/>
          <p:nvPr/>
        </p:nvSpPr>
        <p:spPr>
          <a:xfrm>
            <a:off x="5462331" y="324069"/>
            <a:ext cx="1355085" cy="1186003"/>
          </a:xfrm>
          <a:prstGeom prst="wedgeEllipseCallout">
            <a:avLst>
              <a:gd name="adj1" fmla="val 57736"/>
              <a:gd name="adj2" fmla="val 67480"/>
            </a:avLst>
          </a:prstGeom>
          <a:solidFill>
            <a:srgbClr val="4A3F7B"/>
          </a:solidFill>
          <a:ln w="57150">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2800" dirty="0">
                <a:latin typeface="Arial" panose="020B0604020202020204" pitchFamily="34" charset="0"/>
                <a:cs typeface="Arial" panose="020B0604020202020204" pitchFamily="34" charset="0"/>
              </a:rPr>
              <a:t>30% OFF</a:t>
            </a:r>
          </a:p>
        </p:txBody>
      </p:sp>
      <p:sp>
        <p:nvSpPr>
          <p:cNvPr id="8" name="Rectangle 7">
            <a:extLst>
              <a:ext uri="{FF2B5EF4-FFF2-40B4-BE49-F238E27FC236}">
                <a16:creationId xmlns:a16="http://schemas.microsoft.com/office/drawing/2014/main" id="{DC5D1A08-2CE8-F3FB-D16E-E71260DA94EA}"/>
              </a:ext>
            </a:extLst>
          </p:cNvPr>
          <p:cNvSpPr/>
          <p:nvPr/>
        </p:nvSpPr>
        <p:spPr>
          <a:xfrm>
            <a:off x="235864" y="324069"/>
            <a:ext cx="4439872" cy="3667172"/>
          </a:xfrm>
          <a:prstGeom prst="rect">
            <a:avLst/>
          </a:prstGeom>
          <a:solidFill>
            <a:srgbClr val="423872"/>
          </a:solidFill>
          <a:ln w="76200">
            <a:solidFill>
              <a:schemeClr val="bg1"/>
            </a:solid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E3315"/>
              </a:solidFill>
            </a:endParaRPr>
          </a:p>
        </p:txBody>
      </p:sp>
      <p:sp>
        <p:nvSpPr>
          <p:cNvPr id="9" name="TextBox 8">
            <a:extLst>
              <a:ext uri="{FF2B5EF4-FFF2-40B4-BE49-F238E27FC236}">
                <a16:creationId xmlns:a16="http://schemas.microsoft.com/office/drawing/2014/main" id="{FE5934C4-85B1-1914-DBD6-3B290D9C77CA}"/>
              </a:ext>
            </a:extLst>
          </p:cNvPr>
          <p:cNvSpPr txBox="1"/>
          <p:nvPr/>
        </p:nvSpPr>
        <p:spPr>
          <a:xfrm>
            <a:off x="357626" y="440452"/>
            <a:ext cx="4318110" cy="3299429"/>
          </a:xfrm>
          <a:prstGeom prst="rect">
            <a:avLst/>
          </a:prstGeom>
          <a:noFill/>
        </p:spPr>
        <p:txBody>
          <a:bodyPr wrap="square" rtlCol="0">
            <a:spAutoFit/>
          </a:bodyPr>
          <a:lstStyle/>
          <a:p>
            <a:r>
              <a:rPr lang="en-GB" sz="1600" dirty="0">
                <a:solidFill>
                  <a:schemeClr val="bg1"/>
                </a:solidFill>
                <a:latin typeface="Arial" panose="020B0604020202020204" pitchFamily="34" charset="0"/>
                <a:cs typeface="Arial" panose="020B0604020202020204" pitchFamily="34" charset="0"/>
              </a:rPr>
              <a:t>Your university adventure is about to begin and we’ve got your back!</a:t>
            </a:r>
          </a:p>
          <a:p>
            <a:endParaRPr lang="en-GB" sz="1600" dirty="0">
              <a:solidFill>
                <a:schemeClr val="bg1"/>
              </a:solidFill>
              <a:latin typeface="Arial" panose="020B0604020202020204" pitchFamily="34" charset="0"/>
              <a:cs typeface="Arial" panose="020B0604020202020204" pitchFamily="34" charset="0"/>
            </a:endParaRPr>
          </a:p>
          <a:p>
            <a:r>
              <a:rPr lang="en-GB" b="1" dirty="0">
                <a:solidFill>
                  <a:schemeClr val="bg1"/>
                </a:solidFill>
                <a:latin typeface="Arial" panose="020B0604020202020204" pitchFamily="34" charset="0"/>
                <a:cs typeface="Arial" panose="020B0604020202020204" pitchFamily="34" charset="0"/>
              </a:rPr>
              <a:t>Get 30% discount and free P&amp;P on all SAGE and Learning Matters books.</a:t>
            </a:r>
          </a:p>
          <a:p>
            <a:endParaRPr lang="en-GB" sz="1600" dirty="0">
              <a:solidFill>
                <a:schemeClr val="bg1"/>
              </a:solidFill>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Go to sagepub.co.uk</a:t>
            </a: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Find and add your book(s) to the shopping basket</a:t>
            </a:r>
          </a:p>
          <a:p>
            <a:pPr marL="342900" indent="-342900">
              <a:lnSpc>
                <a:spcPct val="150000"/>
              </a:lnSpc>
              <a:buFont typeface="+mj-lt"/>
              <a:buAutoNum type="arabicPeriod"/>
            </a:pPr>
            <a:r>
              <a:rPr lang="en-GB" sz="1400" dirty="0">
                <a:solidFill>
                  <a:schemeClr val="bg1"/>
                </a:solidFill>
                <a:latin typeface="Arial" panose="020B0604020202020204" pitchFamily="34" charset="0"/>
                <a:cs typeface="Arial" panose="020B0604020202020204" pitchFamily="34" charset="0"/>
              </a:rPr>
              <a:t>Enter discount code </a:t>
            </a:r>
            <a:r>
              <a:rPr lang="en-GB" b="1" dirty="0">
                <a:solidFill>
                  <a:srgbClr val="F1AB34"/>
                </a:solidFill>
                <a:latin typeface="Arial" panose="020B0604020202020204" pitchFamily="34" charset="0"/>
                <a:cs typeface="Arial" panose="020B0604020202020204" pitchFamily="34" charset="0"/>
              </a:rPr>
              <a:t>UK23BOLOG</a:t>
            </a:r>
            <a:r>
              <a:rPr lang="en-GB" b="1" dirty="0">
                <a:latin typeface="Arial" panose="020B0604020202020204" pitchFamily="34" charset="0"/>
                <a:cs typeface="Arial" panose="020B0604020202020204" pitchFamily="34" charset="0"/>
              </a:rPr>
              <a:t> </a:t>
            </a:r>
            <a:r>
              <a:rPr lang="en-GB" sz="1400" dirty="0">
                <a:solidFill>
                  <a:schemeClr val="bg1"/>
                </a:solidFill>
                <a:latin typeface="Arial" panose="020B0604020202020204" pitchFamily="34" charset="0"/>
                <a:cs typeface="Arial" panose="020B0604020202020204" pitchFamily="34" charset="0"/>
              </a:rPr>
              <a:t>at checkout and press ‘Apply’</a:t>
            </a:r>
            <a:endParaRPr lang="en-GB" sz="14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0306AEF-465E-5311-6DD5-4558EC7B02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41520" y="3478161"/>
            <a:ext cx="2050653" cy="2918709"/>
          </a:xfrm>
          <a:prstGeom prst="rect">
            <a:avLst/>
          </a:prstGeom>
          <a:effectLst>
            <a:outerShdw blurRad="50800" dist="50800" dir="2700000" sx="102000" sy="102000" algn="tl" rotWithShape="0">
              <a:prstClr val="black">
                <a:alpha val="40000"/>
              </a:prstClr>
            </a:outerShdw>
          </a:effectLst>
        </p:spPr>
      </p:pic>
    </p:spTree>
    <p:extLst>
      <p:ext uri="{BB962C8B-B14F-4D97-AF65-F5344CB8AC3E}">
        <p14:creationId xmlns:p14="http://schemas.microsoft.com/office/powerpoint/2010/main" val="287122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98848" y="269776"/>
            <a:ext cx="8229600" cy="1143000"/>
          </a:xfrm>
        </p:spPr>
        <p:txBody>
          <a:bodyPr>
            <a:normAutofit/>
          </a:bodyPr>
          <a:lstStyle/>
          <a:p>
            <a:r>
              <a:rPr lang="en-US" sz="4000" dirty="0"/>
              <a:t>Aims for the Course I</a:t>
            </a:r>
            <a:endParaRPr lang="en-GB" sz="4000" dirty="0"/>
          </a:p>
        </p:txBody>
      </p:sp>
      <p:sp>
        <p:nvSpPr>
          <p:cNvPr id="16387" name="Rectangle 3"/>
          <p:cNvSpPr>
            <a:spLocks noGrp="1" noChangeArrowheads="1"/>
          </p:cNvSpPr>
          <p:nvPr>
            <p:ph idx="1"/>
          </p:nvPr>
        </p:nvSpPr>
        <p:spPr>
          <a:xfrm>
            <a:off x="481781" y="1412776"/>
            <a:ext cx="11071122" cy="5037185"/>
          </a:xfrm>
        </p:spPr>
        <p:txBody>
          <a:bodyPr>
            <a:normAutofit/>
          </a:bodyPr>
          <a:lstStyle/>
          <a:p>
            <a:r>
              <a:rPr lang="en-US" b="1" dirty="0">
                <a:solidFill>
                  <a:srgbClr val="00B0F0"/>
                </a:solidFill>
              </a:rPr>
              <a:t>“Statistical Literacy”</a:t>
            </a:r>
            <a:endParaRPr lang="en-GB" dirty="0">
              <a:solidFill>
                <a:srgbClr val="00B0F0"/>
              </a:solidFill>
            </a:endParaRPr>
          </a:p>
          <a:p>
            <a:pPr lvl="1"/>
            <a:r>
              <a:rPr lang="en-US" dirty="0"/>
              <a:t>Read, understand, and critically </a:t>
            </a:r>
            <a:r>
              <a:rPr lang="en-US" b="1" dirty="0">
                <a:solidFill>
                  <a:srgbClr val="C00000"/>
                </a:solidFill>
              </a:rPr>
              <a:t>assess</a:t>
            </a:r>
            <a:r>
              <a:rPr lang="en-US" dirty="0"/>
              <a:t> quantitative research</a:t>
            </a:r>
            <a:endParaRPr lang="en-GB" dirty="0"/>
          </a:p>
          <a:p>
            <a:pPr lvl="1"/>
            <a:r>
              <a:rPr lang="en-GB" b="1" dirty="0">
                <a:solidFill>
                  <a:srgbClr val="C00000"/>
                </a:solidFill>
              </a:rPr>
              <a:t>U</a:t>
            </a:r>
            <a:r>
              <a:rPr lang="en-US" b="1" dirty="0">
                <a:solidFill>
                  <a:srgbClr val="C00000"/>
                </a:solidFill>
              </a:rPr>
              <a:t>se</a:t>
            </a:r>
            <a:r>
              <a:rPr lang="en-US" dirty="0"/>
              <a:t> the appropriate techniques</a:t>
            </a:r>
            <a:endParaRPr lang="en-GB" dirty="0"/>
          </a:p>
          <a:p>
            <a:r>
              <a:rPr lang="en-US" b="1" dirty="0">
                <a:solidFill>
                  <a:srgbClr val="00B0F0"/>
                </a:solidFill>
              </a:rPr>
              <a:t>QM abilities</a:t>
            </a:r>
            <a:r>
              <a:rPr lang="en-US" dirty="0">
                <a:solidFill>
                  <a:srgbClr val="00B0F0"/>
                </a:solidFill>
              </a:rPr>
              <a:t> </a:t>
            </a:r>
            <a:endParaRPr lang="en-GB" dirty="0">
              <a:solidFill>
                <a:srgbClr val="00B0F0"/>
              </a:solidFill>
            </a:endParaRPr>
          </a:p>
          <a:p>
            <a:pPr lvl="1"/>
            <a:r>
              <a:rPr lang="en-US" dirty="0"/>
              <a:t>Ability to </a:t>
            </a:r>
            <a:r>
              <a:rPr lang="en-US" b="1" dirty="0">
                <a:solidFill>
                  <a:srgbClr val="C00000"/>
                </a:solidFill>
              </a:rPr>
              <a:t>generate</a:t>
            </a:r>
            <a:r>
              <a:rPr lang="en-US" dirty="0"/>
              <a:t> descriptive and inferential statistics using statistical software and </a:t>
            </a:r>
            <a:r>
              <a:rPr lang="en-US" b="1" dirty="0">
                <a:solidFill>
                  <a:srgbClr val="C00000"/>
                </a:solidFill>
              </a:rPr>
              <a:t>interpret</a:t>
            </a:r>
            <a:r>
              <a:rPr lang="en-US" dirty="0"/>
              <a:t> and analyze the output. </a:t>
            </a:r>
            <a:endParaRPr lang="en-GB" dirty="0"/>
          </a:p>
          <a:p>
            <a:pPr lvl="1"/>
            <a:r>
              <a:rPr lang="en-US" dirty="0"/>
              <a:t>Use statistical techniques to inform and/or </a:t>
            </a:r>
            <a:r>
              <a:rPr lang="en-US" b="1" dirty="0">
                <a:solidFill>
                  <a:srgbClr val="C00000"/>
                </a:solidFill>
              </a:rPr>
              <a:t>support an argument </a:t>
            </a:r>
            <a:r>
              <a:rPr lang="en-US" dirty="0"/>
              <a:t>and to </a:t>
            </a:r>
            <a:r>
              <a:rPr lang="en-US" b="1" dirty="0">
                <a:solidFill>
                  <a:srgbClr val="C00000"/>
                </a:solidFill>
              </a:rPr>
              <a:t>recognize the limitations </a:t>
            </a:r>
            <a:r>
              <a:rPr lang="en-US" dirty="0"/>
              <a:t>of statistical techniques </a:t>
            </a:r>
            <a:endParaRPr lang="en-GB" dirty="0"/>
          </a:p>
          <a:p>
            <a:r>
              <a:rPr lang="en-US" b="1" dirty="0">
                <a:solidFill>
                  <a:srgbClr val="00B0F0"/>
                </a:solidFill>
              </a:rPr>
              <a:t>Research skills</a:t>
            </a:r>
            <a:r>
              <a:rPr lang="en-US" dirty="0">
                <a:solidFill>
                  <a:srgbClr val="00B0F0"/>
                </a:solidFill>
              </a:rPr>
              <a:t> </a:t>
            </a:r>
            <a:endParaRPr lang="en-GB" dirty="0">
              <a:solidFill>
                <a:srgbClr val="00B0F0"/>
              </a:solidFill>
            </a:endParaRPr>
          </a:p>
          <a:p>
            <a:pPr lvl="1"/>
            <a:r>
              <a:rPr lang="en-US" dirty="0"/>
              <a:t>Rigorously employ quantitative methodology to </a:t>
            </a:r>
            <a:r>
              <a:rPr lang="en-US" b="1" dirty="0">
                <a:solidFill>
                  <a:srgbClr val="C00000"/>
                </a:solidFill>
              </a:rPr>
              <a:t>address a research question</a:t>
            </a:r>
            <a:r>
              <a:rPr lang="en-US" dirty="0"/>
              <a:t>, present quantitative research in a clear, informative, and effective manner, and evaluate examples of quantitative research</a:t>
            </a:r>
            <a:endParaRPr lang="en-GB" dirty="0"/>
          </a:p>
        </p:txBody>
      </p:sp>
    </p:spTree>
    <p:extLst>
      <p:ext uri="{BB962C8B-B14F-4D97-AF65-F5344CB8AC3E}">
        <p14:creationId xmlns:p14="http://schemas.microsoft.com/office/powerpoint/2010/main" val="254410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animEffect transition="in" filter="fade">
                                      <p:cBhvr>
                                        <p:cTn id="7" dur="2000"/>
                                        <p:tgtEl>
                                          <p:spTgt spid="16387">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87">
                                            <p:txEl>
                                              <p:pRg st="4" end="4"/>
                                            </p:txEl>
                                          </p:spTgt>
                                        </p:tgtEl>
                                        <p:attrNameLst>
                                          <p:attrName>style.visibility</p:attrName>
                                        </p:attrNameLst>
                                      </p:cBhvr>
                                      <p:to>
                                        <p:strVal val="visible"/>
                                      </p:to>
                                    </p:set>
                                    <p:animEffect transition="in" filter="fade">
                                      <p:cBhvr>
                                        <p:cTn id="10" dur="2000"/>
                                        <p:tgtEl>
                                          <p:spTgt spid="16387">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387">
                                            <p:txEl>
                                              <p:pRg st="5" end="5"/>
                                            </p:txEl>
                                          </p:spTgt>
                                        </p:tgtEl>
                                        <p:attrNameLst>
                                          <p:attrName>style.visibility</p:attrName>
                                        </p:attrNameLst>
                                      </p:cBhvr>
                                      <p:to>
                                        <p:strVal val="visible"/>
                                      </p:to>
                                    </p:set>
                                    <p:animEffect transition="in" filter="fade">
                                      <p:cBhvr>
                                        <p:cTn id="13" dur="2000"/>
                                        <p:tgtEl>
                                          <p:spTgt spid="16387">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387">
                                            <p:txEl>
                                              <p:pRg st="6" end="6"/>
                                            </p:txEl>
                                          </p:spTgt>
                                        </p:tgtEl>
                                        <p:attrNameLst>
                                          <p:attrName>style.visibility</p:attrName>
                                        </p:attrNameLst>
                                      </p:cBhvr>
                                      <p:to>
                                        <p:strVal val="visible"/>
                                      </p:to>
                                    </p:set>
                                    <p:animEffect transition="in" filter="fade">
                                      <p:cBhvr>
                                        <p:cTn id="18" dur="2000"/>
                                        <p:tgtEl>
                                          <p:spTgt spid="16387">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387">
                                            <p:txEl>
                                              <p:pRg st="7" end="7"/>
                                            </p:txEl>
                                          </p:spTgt>
                                        </p:tgtEl>
                                        <p:attrNameLst>
                                          <p:attrName>style.visibility</p:attrName>
                                        </p:attrNameLst>
                                      </p:cBhvr>
                                      <p:to>
                                        <p:strVal val="visible"/>
                                      </p:to>
                                    </p:set>
                                    <p:animEffect transition="in" filter="fade">
                                      <p:cBhvr>
                                        <p:cTn id="21" dur="2000"/>
                                        <p:tgtEl>
                                          <p:spTgt spid="163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1898848" y="269776"/>
            <a:ext cx="8229600" cy="1143000"/>
          </a:xfrm>
        </p:spPr>
        <p:txBody>
          <a:bodyPr>
            <a:normAutofit/>
          </a:bodyPr>
          <a:lstStyle/>
          <a:p>
            <a:r>
              <a:rPr lang="en-US" sz="4000" dirty="0"/>
              <a:t>Aims for the Course II</a:t>
            </a:r>
            <a:endParaRPr lang="en-GB" sz="4000" dirty="0"/>
          </a:p>
        </p:txBody>
      </p:sp>
      <p:sp>
        <p:nvSpPr>
          <p:cNvPr id="16387" name="Rectangle 3"/>
          <p:cNvSpPr>
            <a:spLocks noGrp="1" noChangeArrowheads="1"/>
          </p:cNvSpPr>
          <p:nvPr>
            <p:ph idx="1"/>
          </p:nvPr>
        </p:nvSpPr>
        <p:spPr>
          <a:xfrm>
            <a:off x="393289" y="1592826"/>
            <a:ext cx="11307097" cy="4995398"/>
          </a:xfrm>
        </p:spPr>
        <p:txBody>
          <a:bodyPr>
            <a:normAutofit/>
          </a:bodyPr>
          <a:lstStyle/>
          <a:p>
            <a:r>
              <a:rPr lang="en-US" sz="3600" dirty="0"/>
              <a:t>For us, this course is an attempt to gain an understanding of…</a:t>
            </a:r>
          </a:p>
          <a:p>
            <a:pPr lvl="1"/>
            <a:r>
              <a:rPr lang="en-US" sz="3600" dirty="0"/>
              <a:t>how Quantitative Methods </a:t>
            </a:r>
            <a:r>
              <a:rPr lang="en-US" sz="3600" b="1" dirty="0">
                <a:solidFill>
                  <a:srgbClr val="C00000"/>
                </a:solidFill>
              </a:rPr>
              <a:t>summarize and </a:t>
            </a:r>
            <a:r>
              <a:rPr lang="en-US" sz="3600" dirty="0"/>
              <a:t> </a:t>
            </a:r>
            <a:r>
              <a:rPr lang="en-US" sz="3600" b="1" dirty="0">
                <a:solidFill>
                  <a:srgbClr val="C00000"/>
                </a:solidFill>
              </a:rPr>
              <a:t>represent relationships </a:t>
            </a:r>
            <a:r>
              <a:rPr lang="en-US" sz="3600" dirty="0"/>
              <a:t>among data and variables</a:t>
            </a:r>
          </a:p>
          <a:p>
            <a:pPr lvl="1"/>
            <a:r>
              <a:rPr lang="en-US" sz="3600" dirty="0"/>
              <a:t>the </a:t>
            </a:r>
            <a:r>
              <a:rPr lang="en-US" sz="3600" b="1" dirty="0">
                <a:solidFill>
                  <a:srgbClr val="C00000"/>
                </a:solidFill>
              </a:rPr>
              <a:t>theoretical underpinnings </a:t>
            </a:r>
            <a:r>
              <a:rPr lang="en-US" sz="3600" dirty="0"/>
              <a:t>of Quantitative Methods</a:t>
            </a:r>
          </a:p>
          <a:p>
            <a:pPr lvl="2"/>
            <a:r>
              <a:rPr lang="en-US" sz="3200" dirty="0"/>
              <a:t>What They Can And Cannot Do (“</a:t>
            </a:r>
            <a:r>
              <a:rPr lang="en-US" sz="3200" b="1" i="1" dirty="0">
                <a:solidFill>
                  <a:srgbClr val="00B0F0"/>
                </a:solidFill>
              </a:rPr>
              <a:t>WTCACD</a:t>
            </a:r>
            <a:r>
              <a:rPr lang="en-US" sz="3200" dirty="0"/>
              <a:t>”) </a:t>
            </a:r>
          </a:p>
          <a:p>
            <a:pPr lvl="1"/>
            <a:r>
              <a:rPr lang="en-US" sz="3600" dirty="0"/>
              <a:t>Quantitative Methods’ ability to be used </a:t>
            </a:r>
            <a:r>
              <a:rPr lang="en-US" sz="3600" b="1" dirty="0">
                <a:solidFill>
                  <a:srgbClr val="C00000"/>
                </a:solidFill>
              </a:rPr>
              <a:t>as a tool </a:t>
            </a:r>
            <a:r>
              <a:rPr lang="en-US" sz="3600" dirty="0"/>
              <a:t>of the Scientific Method</a:t>
            </a:r>
          </a:p>
        </p:txBody>
      </p:sp>
    </p:spTree>
    <p:extLst>
      <p:ext uri="{BB962C8B-B14F-4D97-AF65-F5344CB8AC3E}">
        <p14:creationId xmlns:p14="http://schemas.microsoft.com/office/powerpoint/2010/main" val="10092387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st xmlns="60f17f7a-2bae-41ec-b25f-3cbd5b1fab1c">A template for authors to create PPT decks</Test>
    <Category xmlns="60f17f7a-2bae-41ec-b25f-3cbd5b1fab1c">Template</Categor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381C8C7F96984CBC391382C5888313" ma:contentTypeVersion="8" ma:contentTypeDescription="Create a new document." ma:contentTypeScope="" ma:versionID="897b9334ef07e240c33636aa32f95c3a">
  <xsd:schema xmlns:xsd="http://www.w3.org/2001/XMLSchema" xmlns:xs="http://www.w3.org/2001/XMLSchema" xmlns:p="http://schemas.microsoft.com/office/2006/metadata/properties" xmlns:ns2="60f17f7a-2bae-41ec-b25f-3cbd5b1fab1c" xmlns:ns3="3d228d34-b089-48ac-a65a-4fd6545ee7de" targetNamespace="http://schemas.microsoft.com/office/2006/metadata/properties" ma:root="true" ma:fieldsID="2c4d820d3794db66e3e912be2cd8a3de" ns2:_="" ns3:_="">
    <xsd:import namespace="60f17f7a-2bae-41ec-b25f-3cbd5b1fab1c"/>
    <xsd:import namespace="3d228d34-b089-48ac-a65a-4fd6545ee7de"/>
    <xsd:element name="properties">
      <xsd:complexType>
        <xsd:sequence>
          <xsd:element name="documentManagement">
            <xsd:complexType>
              <xsd:all>
                <xsd:element ref="ns2:MediaServiceMetadata" minOccurs="0"/>
                <xsd:element ref="ns2:MediaServiceFastMetadata" minOccurs="0"/>
                <xsd:element ref="ns2:Test" minOccurs="0"/>
                <xsd:element ref="ns2:Category"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f17f7a-2bae-41ec-b25f-3cbd5b1fab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est" ma:index="10" nillable="true" ma:displayName="Description" ma:format="Dropdown" ma:internalName="Test">
      <xsd:simpleType>
        <xsd:restriction base="dms:Note">
          <xsd:maxLength value="255"/>
        </xsd:restriction>
      </xsd:simpleType>
    </xsd:element>
    <xsd:element name="Category" ma:index="11" nillable="true" ma:displayName="Category" ma:format="Dropdown" ma:internalName="Category">
      <xsd:simpleType>
        <xsd:restriction base="dms:Text">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228d34-b089-48ac-a65a-4fd6545ee7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DAAAEC-DF27-48DC-89A0-17676F34F1AB}">
  <ds:schemaRefs>
    <ds:schemaRef ds:uri="http://schemas.microsoft.com/sharepoint/v3/contenttype/forms"/>
  </ds:schemaRefs>
</ds:datastoreItem>
</file>

<file path=customXml/itemProps2.xml><?xml version="1.0" encoding="utf-8"?>
<ds:datastoreItem xmlns:ds="http://schemas.openxmlformats.org/officeDocument/2006/customXml" ds:itemID="{65A5713B-6BBA-4723-BB0D-65300729C9C0}">
  <ds:schemaRefs>
    <ds:schemaRef ds:uri="http://schemas.microsoft.com/office/2006/metadata/properties"/>
    <ds:schemaRef ds:uri="http://schemas.microsoft.com/office/infopath/2007/PartnerControls"/>
    <ds:schemaRef ds:uri="60f17f7a-2bae-41ec-b25f-3cbd5b1fab1c"/>
  </ds:schemaRefs>
</ds:datastoreItem>
</file>

<file path=customXml/itemProps3.xml><?xml version="1.0" encoding="utf-8"?>
<ds:datastoreItem xmlns:ds="http://schemas.openxmlformats.org/officeDocument/2006/customXml" ds:itemID="{504FC1BE-7F30-4314-8275-B162923622A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f17f7a-2bae-41ec-b25f-3cbd5b1fab1c"/>
    <ds:schemaRef ds:uri="3d228d34-b089-48ac-a65a-4fd6545ee7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510</TotalTime>
  <Words>3256</Words>
  <Application>Microsoft Office PowerPoint</Application>
  <PresentationFormat>Widescreen</PresentationFormat>
  <Paragraphs>405</Paragraphs>
  <Slides>46</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Cambria</vt:lpstr>
      <vt:lpstr>Showcard Gothic</vt:lpstr>
      <vt:lpstr>Tw Cen MT</vt:lpstr>
      <vt:lpstr>Wingdings</vt:lpstr>
      <vt:lpstr>Wingdings 2</vt:lpstr>
      <vt:lpstr>Office Theme</vt:lpstr>
      <vt:lpstr> Research Methods Prof. Matthew Loveless    Introduction: The Scientific Method    University of Bologna Autumn 2023</vt:lpstr>
      <vt:lpstr>Outline</vt:lpstr>
      <vt:lpstr>Why Quantitative Methodology?</vt:lpstr>
      <vt:lpstr>Your Destiny</vt:lpstr>
      <vt:lpstr>Contact Information</vt:lpstr>
      <vt:lpstr>Marks and Assignments</vt:lpstr>
      <vt:lpstr>PowerPoint Presentation</vt:lpstr>
      <vt:lpstr>Aims for the Course I</vt:lpstr>
      <vt:lpstr>Aims for the Course II</vt:lpstr>
      <vt:lpstr>Math Skills and Key Terms </vt:lpstr>
      <vt:lpstr>Math Skills and Key Terms </vt:lpstr>
      <vt:lpstr>Week 1</vt:lpstr>
      <vt:lpstr>What is Science? </vt:lpstr>
      <vt:lpstr>Why Science?</vt:lpstr>
      <vt:lpstr>The Scientific Method</vt:lpstr>
      <vt:lpstr>Principle Number 1</vt:lpstr>
      <vt:lpstr>Principle Number 1</vt:lpstr>
      <vt:lpstr>Principle Number 1</vt:lpstr>
      <vt:lpstr>Principle Number 1</vt:lpstr>
      <vt:lpstr>Transparency?</vt:lpstr>
      <vt:lpstr>Principle Number 2</vt:lpstr>
      <vt:lpstr>Principle Number 2</vt:lpstr>
      <vt:lpstr>Principle Number 2</vt:lpstr>
      <vt:lpstr>Principle Number 3</vt:lpstr>
      <vt:lpstr>Principle Number 3</vt:lpstr>
      <vt:lpstr>Principle Number 3</vt:lpstr>
      <vt:lpstr>Principle Number 3</vt:lpstr>
      <vt:lpstr>Statistics: The Illustrious Triumvirate</vt:lpstr>
      <vt:lpstr>Doing Statistics is not doing Science</vt:lpstr>
      <vt:lpstr>Quantitative Methodology</vt:lpstr>
      <vt:lpstr>Conclusion: Scientific Method</vt:lpstr>
      <vt:lpstr>Theory in the Social Sciences</vt:lpstr>
      <vt:lpstr>Theory in the Social Sciences</vt:lpstr>
      <vt:lpstr>Inductive and Deductive Reasoning</vt:lpstr>
      <vt:lpstr>A Model of the Role of Theory</vt:lpstr>
      <vt:lpstr>Theory in the Social Sciences</vt:lpstr>
      <vt:lpstr>Core Characteristics of Theory I</vt:lpstr>
      <vt:lpstr>Core Characteristics of Theory I</vt:lpstr>
      <vt:lpstr>Core Characteristics of Theory II</vt:lpstr>
      <vt:lpstr>Core Characteristics of Theory III</vt:lpstr>
      <vt:lpstr>Criteria for Evaluating Theory</vt:lpstr>
      <vt:lpstr>Causation and Theory</vt:lpstr>
      <vt:lpstr>Causation in the Social Sciences</vt:lpstr>
      <vt:lpstr>Causation in the Social Sciences</vt:lpstr>
      <vt:lpstr>For Emphasis and Clarity:  Causation and Theory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Day of Class slide in Chapter 1</dc:title>
  <dc:creator>Judi Burger</dc:creator>
  <cp:lastModifiedBy>Paul Matthew Loveless</cp:lastModifiedBy>
  <cp:revision>76</cp:revision>
  <dcterms:created xsi:type="dcterms:W3CDTF">2021-01-19T14:50:48Z</dcterms:created>
  <dcterms:modified xsi:type="dcterms:W3CDTF">2023-10-06T11:17:55Z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0x01010020381C8C7F96984CBC391382C5888313</vt:lpwstr>
  </property>
</Properties>
</file>