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sldIdLst>
    <p:sldId id="393" r:id="rId5"/>
    <p:sldId id="394" r:id="rId6"/>
    <p:sldId id="365" r:id="rId7"/>
    <p:sldId id="366" r:id="rId8"/>
    <p:sldId id="395" r:id="rId9"/>
    <p:sldId id="396" r:id="rId10"/>
    <p:sldId id="368" r:id="rId11"/>
    <p:sldId id="369" r:id="rId12"/>
    <p:sldId id="397" r:id="rId13"/>
    <p:sldId id="398" r:id="rId14"/>
    <p:sldId id="351" r:id="rId15"/>
    <p:sldId id="400" r:id="rId16"/>
    <p:sldId id="401" r:id="rId17"/>
    <p:sldId id="402" r:id="rId18"/>
    <p:sldId id="358" r:id="rId19"/>
    <p:sldId id="403" r:id="rId20"/>
    <p:sldId id="265" r:id="rId21"/>
    <p:sldId id="266" r:id="rId22"/>
    <p:sldId id="359" r:id="rId23"/>
    <p:sldId id="360" r:id="rId24"/>
    <p:sldId id="326" r:id="rId25"/>
    <p:sldId id="361" r:id="rId26"/>
    <p:sldId id="362" r:id="rId27"/>
    <p:sldId id="327" r:id="rId28"/>
    <p:sldId id="363" r:id="rId29"/>
    <p:sldId id="259" r:id="rId30"/>
    <p:sldId id="373" r:id="rId31"/>
    <p:sldId id="352" r:id="rId32"/>
    <p:sldId id="275" r:id="rId33"/>
    <p:sldId id="355" r:id="rId34"/>
    <p:sldId id="356" r:id="rId35"/>
    <p:sldId id="357" r:id="rId36"/>
    <p:sldId id="374" r:id="rId37"/>
    <p:sldId id="384" r:id="rId38"/>
    <p:sldId id="370" r:id="rId39"/>
    <p:sldId id="2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Maher" initials="AM" lastIdx="2" clrIdx="0">
    <p:extLst>
      <p:ext uri="{19B8F6BF-5375-455C-9EA6-DF929625EA0E}">
        <p15:presenceInfo xmlns:p15="http://schemas.microsoft.com/office/powerpoint/2012/main" userId="S::Amy.maher@sagepub.co.uk::2fa573f4-5c65-424c-bf05-9385b84de99c" providerId="AD"/>
      </p:ext>
    </p:extLst>
  </p:cmAuthor>
  <p:cmAuthor id="2" name="Judi Burger" initials="JB" lastIdx="4" clrIdx="1">
    <p:extLst>
      <p:ext uri="{19B8F6BF-5375-455C-9EA6-DF929625EA0E}">
        <p15:presenceInfo xmlns:p15="http://schemas.microsoft.com/office/powerpoint/2012/main" userId="S::judi.burger@sagepub.co.uk::952d5f56-0e6b-468f-a574-b50126b16652" providerId="AD"/>
      </p:ext>
    </p:extLst>
  </p:cmAuthor>
  <p:cmAuthor id="3" name="Donna Goddard" initials="DG" lastIdx="3" clrIdx="2">
    <p:extLst>
      <p:ext uri="{19B8F6BF-5375-455C-9EA6-DF929625EA0E}">
        <p15:presenceInfo xmlns:p15="http://schemas.microsoft.com/office/powerpoint/2012/main" userId="S::donna.goddard@sagepub.co.uk::62acb357-9b99-42de-bbc9-efa962a9f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909" autoAdjust="0"/>
  </p:normalViewPr>
  <p:slideViewPr>
    <p:cSldViewPr snapToGrid="0">
      <p:cViewPr varScale="1">
        <p:scale>
          <a:sx n="48" d="100"/>
          <a:sy n="48" d="100"/>
        </p:scale>
        <p:origin x="29" y="71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B15A8-09DD-443B-A3BC-D662273257A0}"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0566-87A0-4F4C-8A5B-6D7C7918ED24}" type="slidenum">
              <a:rPr lang="en-GB" smtClean="0"/>
              <a:t>‹#›</a:t>
            </a:fld>
            <a:endParaRPr lang="en-GB"/>
          </a:p>
        </p:txBody>
      </p:sp>
    </p:spTree>
    <p:extLst>
      <p:ext uri="{BB962C8B-B14F-4D97-AF65-F5344CB8AC3E}">
        <p14:creationId xmlns:p14="http://schemas.microsoft.com/office/powerpoint/2010/main" val="258261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E226595-18FD-4975-9E2F-D03A0BCE86A4}" type="slidenum">
              <a:rPr lang="en-US" smtClean="0">
                <a:latin typeface="Arial" charset="0"/>
              </a:rPr>
              <a:pPr/>
              <a:t>1</a:t>
            </a:fld>
            <a:endParaRPr lang="en-US">
              <a:latin typeface="Arial" charset="0"/>
            </a:endParaRPr>
          </a:p>
        </p:txBody>
      </p:sp>
    </p:spTree>
    <p:extLst>
      <p:ext uri="{BB962C8B-B14F-4D97-AF65-F5344CB8AC3E}">
        <p14:creationId xmlns:p14="http://schemas.microsoft.com/office/powerpoint/2010/main" val="47205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11</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316122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12</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1055562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13</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117762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14</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254098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15</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225635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19</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1058328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20</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3113795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22</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4016359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23</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180814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25</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209499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2</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309852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28</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3392614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30</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233508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31</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461507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32</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4170858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33</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128760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3</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177509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4</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90029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5</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12368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6</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419472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7</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104524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9</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79173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10</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dirty="0"/>
          </a:p>
        </p:txBody>
      </p:sp>
    </p:spTree>
    <p:extLst>
      <p:ext uri="{BB962C8B-B14F-4D97-AF65-F5344CB8AC3E}">
        <p14:creationId xmlns:p14="http://schemas.microsoft.com/office/powerpoint/2010/main" val="8218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76E5-3A70-4C6F-9B0B-9DCC4FB6FB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71E9EB-3962-4FFA-BA72-6785D9CD3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17C9AE-5220-4B01-8821-32606D4ED420}"/>
              </a:ext>
            </a:extLst>
          </p:cNvPr>
          <p:cNvSpPr>
            <a:spLocks noGrp="1"/>
          </p:cNvSpPr>
          <p:nvPr>
            <p:ph type="dt" sz="half" idx="10"/>
          </p:nvPr>
        </p:nvSpPr>
        <p:spPr/>
        <p:txBody>
          <a:bodyPr/>
          <a:lstStyle/>
          <a:p>
            <a:fld id="{8EE7C3D0-20D4-4DB2-AEEF-D3D6B20E81E5}" type="datetime1">
              <a:rPr lang="en-GB" smtClean="0"/>
              <a:t>06/10/2023</a:t>
            </a:fld>
            <a:endParaRPr lang="en-GB" dirty="0"/>
          </a:p>
        </p:txBody>
      </p:sp>
      <p:sp>
        <p:nvSpPr>
          <p:cNvPr id="5" name="Footer Placeholder 4">
            <a:extLst>
              <a:ext uri="{FF2B5EF4-FFF2-40B4-BE49-F238E27FC236}">
                <a16:creationId xmlns:a16="http://schemas.microsoft.com/office/drawing/2014/main" id="{A6EB08EA-E65E-4622-BBFB-BE226C07BE86}"/>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5B77F743-3B81-4934-8ACD-E248CCC60BFC}"/>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75084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B77F-743A-499A-9E5F-93354822A1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EFBBD-2477-4ED4-9A81-78BA17B0B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EF6E4-45B4-4908-9699-0F4E8D91760B}"/>
              </a:ext>
            </a:extLst>
          </p:cNvPr>
          <p:cNvSpPr>
            <a:spLocks noGrp="1"/>
          </p:cNvSpPr>
          <p:nvPr>
            <p:ph type="dt" sz="half" idx="10"/>
          </p:nvPr>
        </p:nvSpPr>
        <p:spPr/>
        <p:txBody>
          <a:bodyPr/>
          <a:lstStyle/>
          <a:p>
            <a:fld id="{E8E7C338-C2C5-4FC8-B56A-BB3364800AEB}" type="datetime1">
              <a:rPr lang="en-GB" smtClean="0"/>
              <a:t>06/10/2023</a:t>
            </a:fld>
            <a:endParaRPr lang="en-GB" dirty="0"/>
          </a:p>
        </p:txBody>
      </p:sp>
      <p:sp>
        <p:nvSpPr>
          <p:cNvPr id="5" name="Footer Placeholder 4">
            <a:extLst>
              <a:ext uri="{FF2B5EF4-FFF2-40B4-BE49-F238E27FC236}">
                <a16:creationId xmlns:a16="http://schemas.microsoft.com/office/drawing/2014/main" id="{4DCF9C61-EE1E-4976-A772-B96C0B9CCA03}"/>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D725474D-AB78-476D-9B12-C73BFCCC448C}"/>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271410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8D223-E91B-4911-A019-2735BA49B9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3A3A5F-A082-4DA9-A935-AD25A223C1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397980-CF02-4797-9C0F-B9A599E8448C}"/>
              </a:ext>
            </a:extLst>
          </p:cNvPr>
          <p:cNvSpPr>
            <a:spLocks noGrp="1"/>
          </p:cNvSpPr>
          <p:nvPr>
            <p:ph type="dt" sz="half" idx="10"/>
          </p:nvPr>
        </p:nvSpPr>
        <p:spPr/>
        <p:txBody>
          <a:bodyPr/>
          <a:lstStyle/>
          <a:p>
            <a:fld id="{19F3FAAD-A4EB-4151-AB33-C60F3D6EEB08}" type="datetime1">
              <a:rPr lang="en-GB" smtClean="0"/>
              <a:t>06/10/2023</a:t>
            </a:fld>
            <a:endParaRPr lang="en-GB" dirty="0"/>
          </a:p>
        </p:txBody>
      </p:sp>
      <p:sp>
        <p:nvSpPr>
          <p:cNvPr id="5" name="Footer Placeholder 4">
            <a:extLst>
              <a:ext uri="{FF2B5EF4-FFF2-40B4-BE49-F238E27FC236}">
                <a16:creationId xmlns:a16="http://schemas.microsoft.com/office/drawing/2014/main" id="{8716E039-0910-43E1-882B-3DD94B602A35}"/>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5D47227E-780D-41D1-97D6-9CA6D0CA5564}"/>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303175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1D0209-5D20-4E67-AE25-B375557E70C9}" type="slidenum">
              <a:rPr lang="en-US" smtClean="0"/>
              <a:pPr>
                <a:defRPr/>
              </a:pPr>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668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9FAC-C687-43D1-8376-65FC8D52FC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6452B6-5CE9-4934-AAF1-3796D233C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1BE32B-B717-44B8-A285-774255281D1B}"/>
              </a:ext>
            </a:extLst>
          </p:cNvPr>
          <p:cNvSpPr>
            <a:spLocks noGrp="1"/>
          </p:cNvSpPr>
          <p:nvPr>
            <p:ph type="dt" sz="half" idx="10"/>
          </p:nvPr>
        </p:nvSpPr>
        <p:spPr/>
        <p:txBody>
          <a:bodyPr/>
          <a:lstStyle/>
          <a:p>
            <a:fld id="{008F250D-BDD8-4C98-B546-07BB258A1BD6}" type="datetime1">
              <a:rPr lang="en-GB" smtClean="0"/>
              <a:t>06/10/2023</a:t>
            </a:fld>
            <a:endParaRPr lang="en-GB" dirty="0"/>
          </a:p>
        </p:txBody>
      </p:sp>
      <p:sp>
        <p:nvSpPr>
          <p:cNvPr id="5" name="Footer Placeholder 4">
            <a:extLst>
              <a:ext uri="{FF2B5EF4-FFF2-40B4-BE49-F238E27FC236}">
                <a16:creationId xmlns:a16="http://schemas.microsoft.com/office/drawing/2014/main" id="{EDEB9B95-3688-45CD-B1BF-3AB7F375FB68}"/>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8283E302-5D34-46C8-887C-DF67ED02B4EB}"/>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1781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B94D-F44C-4082-995B-8CD0EE9DB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B11613-4D55-438A-9BB5-467D2D77B9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142A3-9551-4801-B2F1-40B12BC838B9}"/>
              </a:ext>
            </a:extLst>
          </p:cNvPr>
          <p:cNvSpPr>
            <a:spLocks noGrp="1"/>
          </p:cNvSpPr>
          <p:nvPr>
            <p:ph type="dt" sz="half" idx="10"/>
          </p:nvPr>
        </p:nvSpPr>
        <p:spPr/>
        <p:txBody>
          <a:bodyPr/>
          <a:lstStyle/>
          <a:p>
            <a:fld id="{BB24A8F4-8F99-4055-8937-69BDB8A523D2}" type="datetime1">
              <a:rPr lang="en-GB" smtClean="0"/>
              <a:t>06/10/2023</a:t>
            </a:fld>
            <a:endParaRPr lang="en-GB" dirty="0"/>
          </a:p>
        </p:txBody>
      </p:sp>
      <p:sp>
        <p:nvSpPr>
          <p:cNvPr id="5" name="Footer Placeholder 4">
            <a:extLst>
              <a:ext uri="{FF2B5EF4-FFF2-40B4-BE49-F238E27FC236}">
                <a16:creationId xmlns:a16="http://schemas.microsoft.com/office/drawing/2014/main" id="{9EA9DE35-7157-4D32-BDDB-02FCD1DBCC56}"/>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EBB28E60-3685-4BEF-8E99-FE3A669E64BB}"/>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42267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4F25-DC51-4ADF-8F2B-EAD5EFCFFF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867404-F469-4A09-A794-356AC71B76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357162-0595-4A89-8663-6B9E8F890B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0391CC-DB2E-48B2-8FBE-171D9267F006}"/>
              </a:ext>
            </a:extLst>
          </p:cNvPr>
          <p:cNvSpPr>
            <a:spLocks noGrp="1"/>
          </p:cNvSpPr>
          <p:nvPr>
            <p:ph type="dt" sz="half" idx="10"/>
          </p:nvPr>
        </p:nvSpPr>
        <p:spPr/>
        <p:txBody>
          <a:bodyPr/>
          <a:lstStyle/>
          <a:p>
            <a:fld id="{8D9CE881-6CAA-4074-8C2D-7DB4B055FABF}" type="datetime1">
              <a:rPr lang="en-GB" smtClean="0"/>
              <a:t>06/10/2023</a:t>
            </a:fld>
            <a:endParaRPr lang="en-GB" dirty="0"/>
          </a:p>
        </p:txBody>
      </p:sp>
      <p:sp>
        <p:nvSpPr>
          <p:cNvPr id="6" name="Footer Placeholder 5">
            <a:extLst>
              <a:ext uri="{FF2B5EF4-FFF2-40B4-BE49-F238E27FC236}">
                <a16:creationId xmlns:a16="http://schemas.microsoft.com/office/drawing/2014/main" id="{F3270FB7-2DB9-41FA-A285-E8141E4DCE6F}"/>
              </a:ext>
            </a:extLst>
          </p:cNvPr>
          <p:cNvSpPr>
            <a:spLocks noGrp="1"/>
          </p:cNvSpPr>
          <p:nvPr>
            <p:ph type="ftr" sz="quarter" idx="11"/>
          </p:nvPr>
        </p:nvSpPr>
        <p:spPr/>
        <p:txBody>
          <a:bodyPr/>
          <a:lstStyle/>
          <a:p>
            <a:r>
              <a:rPr lang="en-US"/>
              <a:t>Title |  Author | Year | SAGE Publishing</a:t>
            </a:r>
            <a:endParaRPr lang="en-GB" dirty="0"/>
          </a:p>
        </p:txBody>
      </p:sp>
      <p:sp>
        <p:nvSpPr>
          <p:cNvPr id="7" name="Slide Number Placeholder 6">
            <a:extLst>
              <a:ext uri="{FF2B5EF4-FFF2-40B4-BE49-F238E27FC236}">
                <a16:creationId xmlns:a16="http://schemas.microsoft.com/office/drawing/2014/main" id="{44A98EA8-D851-4AC5-B5DB-BE01EE0F124E}"/>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97624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F332-C696-40E6-B2E5-B6BE5FD6F8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A709C5-CD65-4A6B-8DBE-DCC62B8E8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1F211-51D7-4397-901C-BCB3EBDFAE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ABF111-4A71-4E57-85B1-FC1758413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F90FBE-7F65-4DE6-9176-3A37C8CBF9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2293E9-D03E-4D9D-893B-87F4DB19B9AB}"/>
              </a:ext>
            </a:extLst>
          </p:cNvPr>
          <p:cNvSpPr>
            <a:spLocks noGrp="1"/>
          </p:cNvSpPr>
          <p:nvPr>
            <p:ph type="dt" sz="half" idx="10"/>
          </p:nvPr>
        </p:nvSpPr>
        <p:spPr/>
        <p:txBody>
          <a:bodyPr/>
          <a:lstStyle/>
          <a:p>
            <a:fld id="{C54AA708-7C1E-41C3-86FB-055B297EFF61}" type="datetime1">
              <a:rPr lang="en-GB" smtClean="0"/>
              <a:t>06/10/2023</a:t>
            </a:fld>
            <a:endParaRPr lang="en-GB" dirty="0"/>
          </a:p>
        </p:txBody>
      </p:sp>
      <p:sp>
        <p:nvSpPr>
          <p:cNvPr id="8" name="Footer Placeholder 7">
            <a:extLst>
              <a:ext uri="{FF2B5EF4-FFF2-40B4-BE49-F238E27FC236}">
                <a16:creationId xmlns:a16="http://schemas.microsoft.com/office/drawing/2014/main" id="{52A39E4A-EAF2-4DBA-A663-357B5C69A215}"/>
              </a:ext>
            </a:extLst>
          </p:cNvPr>
          <p:cNvSpPr>
            <a:spLocks noGrp="1"/>
          </p:cNvSpPr>
          <p:nvPr>
            <p:ph type="ftr" sz="quarter" idx="11"/>
          </p:nvPr>
        </p:nvSpPr>
        <p:spPr/>
        <p:txBody>
          <a:bodyPr/>
          <a:lstStyle/>
          <a:p>
            <a:r>
              <a:rPr lang="en-US"/>
              <a:t>Title |  Author | Year | SAGE Publishing</a:t>
            </a:r>
            <a:endParaRPr lang="en-GB" dirty="0"/>
          </a:p>
        </p:txBody>
      </p:sp>
      <p:sp>
        <p:nvSpPr>
          <p:cNvPr id="9" name="Slide Number Placeholder 8">
            <a:extLst>
              <a:ext uri="{FF2B5EF4-FFF2-40B4-BE49-F238E27FC236}">
                <a16:creationId xmlns:a16="http://schemas.microsoft.com/office/drawing/2014/main" id="{CCD4A36F-2427-404C-A1AD-3140F1B31B17}"/>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309520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718A-E711-4A2B-93F1-2C702F79DA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733170-EC33-4151-A9F1-A153BF86D844}"/>
              </a:ext>
            </a:extLst>
          </p:cNvPr>
          <p:cNvSpPr>
            <a:spLocks noGrp="1"/>
          </p:cNvSpPr>
          <p:nvPr>
            <p:ph type="dt" sz="half" idx="10"/>
          </p:nvPr>
        </p:nvSpPr>
        <p:spPr/>
        <p:txBody>
          <a:bodyPr/>
          <a:lstStyle/>
          <a:p>
            <a:fld id="{53F53A34-40B7-4F68-8BB3-524E42686892}" type="datetime1">
              <a:rPr lang="en-GB" smtClean="0"/>
              <a:t>06/10/2023</a:t>
            </a:fld>
            <a:endParaRPr lang="en-GB" dirty="0"/>
          </a:p>
        </p:txBody>
      </p:sp>
      <p:sp>
        <p:nvSpPr>
          <p:cNvPr id="4" name="Footer Placeholder 3">
            <a:extLst>
              <a:ext uri="{FF2B5EF4-FFF2-40B4-BE49-F238E27FC236}">
                <a16:creationId xmlns:a16="http://schemas.microsoft.com/office/drawing/2014/main" id="{CDA43A04-2CBC-438A-97A9-70D9C2B4660C}"/>
              </a:ext>
            </a:extLst>
          </p:cNvPr>
          <p:cNvSpPr>
            <a:spLocks noGrp="1"/>
          </p:cNvSpPr>
          <p:nvPr>
            <p:ph type="ftr" sz="quarter" idx="11"/>
          </p:nvPr>
        </p:nvSpPr>
        <p:spPr/>
        <p:txBody>
          <a:bodyPr/>
          <a:lstStyle/>
          <a:p>
            <a:r>
              <a:rPr lang="en-US"/>
              <a:t>Title |  Author | Year | SAGE Publishing</a:t>
            </a:r>
            <a:endParaRPr lang="en-GB" dirty="0"/>
          </a:p>
        </p:txBody>
      </p:sp>
      <p:sp>
        <p:nvSpPr>
          <p:cNvPr id="5" name="Slide Number Placeholder 4">
            <a:extLst>
              <a:ext uri="{FF2B5EF4-FFF2-40B4-BE49-F238E27FC236}">
                <a16:creationId xmlns:a16="http://schemas.microsoft.com/office/drawing/2014/main" id="{4FFABCA9-3C36-4BC3-A65A-CA98B4573E75}"/>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61729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44827-AE83-480A-9955-5FE51900AA40}"/>
              </a:ext>
            </a:extLst>
          </p:cNvPr>
          <p:cNvSpPr>
            <a:spLocks noGrp="1"/>
          </p:cNvSpPr>
          <p:nvPr>
            <p:ph type="dt" sz="half" idx="10"/>
          </p:nvPr>
        </p:nvSpPr>
        <p:spPr/>
        <p:txBody>
          <a:bodyPr/>
          <a:lstStyle/>
          <a:p>
            <a:fld id="{485B69C0-3DEA-4AE7-A71E-5B7EFF4A004C}" type="datetime1">
              <a:rPr lang="en-GB" smtClean="0"/>
              <a:t>06/10/2023</a:t>
            </a:fld>
            <a:endParaRPr lang="en-GB" dirty="0"/>
          </a:p>
        </p:txBody>
      </p:sp>
      <p:sp>
        <p:nvSpPr>
          <p:cNvPr id="3" name="Footer Placeholder 2">
            <a:extLst>
              <a:ext uri="{FF2B5EF4-FFF2-40B4-BE49-F238E27FC236}">
                <a16:creationId xmlns:a16="http://schemas.microsoft.com/office/drawing/2014/main" id="{2D6BF75A-2C2B-425D-849B-3C37A7AF6EB8}"/>
              </a:ext>
            </a:extLst>
          </p:cNvPr>
          <p:cNvSpPr>
            <a:spLocks noGrp="1"/>
          </p:cNvSpPr>
          <p:nvPr>
            <p:ph type="ftr" sz="quarter" idx="11"/>
          </p:nvPr>
        </p:nvSpPr>
        <p:spPr/>
        <p:txBody>
          <a:bodyPr/>
          <a:lstStyle/>
          <a:p>
            <a:r>
              <a:rPr lang="en-US"/>
              <a:t>Title |  Author | Year | SAGE Publishing</a:t>
            </a:r>
            <a:endParaRPr lang="en-GB" dirty="0"/>
          </a:p>
        </p:txBody>
      </p:sp>
      <p:sp>
        <p:nvSpPr>
          <p:cNvPr id="4" name="Slide Number Placeholder 3">
            <a:extLst>
              <a:ext uri="{FF2B5EF4-FFF2-40B4-BE49-F238E27FC236}">
                <a16:creationId xmlns:a16="http://schemas.microsoft.com/office/drawing/2014/main" id="{CC84F570-FE32-4D70-89AD-9159BB9EE318}"/>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86278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686B-8071-4C26-8690-34C56671B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40EB49-51FD-4BF5-8417-6D73B7715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3C80C4-E90C-4AA2-8128-4C3A8213A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E6C9D3-95C6-4C1E-865C-4211F47BC62B}"/>
              </a:ext>
            </a:extLst>
          </p:cNvPr>
          <p:cNvSpPr>
            <a:spLocks noGrp="1"/>
          </p:cNvSpPr>
          <p:nvPr>
            <p:ph type="dt" sz="half" idx="10"/>
          </p:nvPr>
        </p:nvSpPr>
        <p:spPr/>
        <p:txBody>
          <a:bodyPr/>
          <a:lstStyle/>
          <a:p>
            <a:fld id="{0089D302-0900-4F0F-8FDF-6FE3CBBFCC9C}" type="datetime1">
              <a:rPr lang="en-GB" smtClean="0"/>
              <a:t>06/10/2023</a:t>
            </a:fld>
            <a:endParaRPr lang="en-GB" dirty="0"/>
          </a:p>
        </p:txBody>
      </p:sp>
      <p:sp>
        <p:nvSpPr>
          <p:cNvPr id="6" name="Footer Placeholder 5">
            <a:extLst>
              <a:ext uri="{FF2B5EF4-FFF2-40B4-BE49-F238E27FC236}">
                <a16:creationId xmlns:a16="http://schemas.microsoft.com/office/drawing/2014/main" id="{56685DF9-3CD0-4CD2-B8FC-825158FBC898}"/>
              </a:ext>
            </a:extLst>
          </p:cNvPr>
          <p:cNvSpPr>
            <a:spLocks noGrp="1"/>
          </p:cNvSpPr>
          <p:nvPr>
            <p:ph type="ftr" sz="quarter" idx="11"/>
          </p:nvPr>
        </p:nvSpPr>
        <p:spPr/>
        <p:txBody>
          <a:bodyPr/>
          <a:lstStyle/>
          <a:p>
            <a:r>
              <a:rPr lang="en-US"/>
              <a:t>Title |  Author | Year | SAGE Publishing</a:t>
            </a:r>
            <a:endParaRPr lang="en-GB" dirty="0"/>
          </a:p>
        </p:txBody>
      </p:sp>
      <p:sp>
        <p:nvSpPr>
          <p:cNvPr id="7" name="Slide Number Placeholder 6">
            <a:extLst>
              <a:ext uri="{FF2B5EF4-FFF2-40B4-BE49-F238E27FC236}">
                <a16:creationId xmlns:a16="http://schemas.microsoft.com/office/drawing/2014/main" id="{247D6F2C-966A-4C2C-A7D5-497C12A180F2}"/>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8727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AADA-3AD3-46D3-957E-6FF19D481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09F47-018F-4587-A13F-E6E79C7223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C2D7BF7-3F50-438C-B60E-E87D8F3C3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C942F-EB46-475B-A547-D6A7BEE31E62}"/>
              </a:ext>
            </a:extLst>
          </p:cNvPr>
          <p:cNvSpPr>
            <a:spLocks noGrp="1"/>
          </p:cNvSpPr>
          <p:nvPr>
            <p:ph type="dt" sz="half" idx="10"/>
          </p:nvPr>
        </p:nvSpPr>
        <p:spPr/>
        <p:txBody>
          <a:bodyPr/>
          <a:lstStyle/>
          <a:p>
            <a:fld id="{63F094EB-FB02-4A51-BD63-44D13C9B56F7}" type="datetime1">
              <a:rPr lang="en-GB" smtClean="0"/>
              <a:t>06/10/2023</a:t>
            </a:fld>
            <a:endParaRPr lang="en-GB" dirty="0"/>
          </a:p>
        </p:txBody>
      </p:sp>
      <p:sp>
        <p:nvSpPr>
          <p:cNvPr id="6" name="Footer Placeholder 5">
            <a:extLst>
              <a:ext uri="{FF2B5EF4-FFF2-40B4-BE49-F238E27FC236}">
                <a16:creationId xmlns:a16="http://schemas.microsoft.com/office/drawing/2014/main" id="{5E961410-FEDB-4DB3-813F-898897B40115}"/>
              </a:ext>
            </a:extLst>
          </p:cNvPr>
          <p:cNvSpPr>
            <a:spLocks noGrp="1"/>
          </p:cNvSpPr>
          <p:nvPr>
            <p:ph type="ftr" sz="quarter" idx="11"/>
          </p:nvPr>
        </p:nvSpPr>
        <p:spPr/>
        <p:txBody>
          <a:bodyPr/>
          <a:lstStyle/>
          <a:p>
            <a:r>
              <a:rPr lang="en-US"/>
              <a:t>Title |  Author | Year | SAGE Publishing</a:t>
            </a:r>
            <a:endParaRPr lang="en-GB" dirty="0"/>
          </a:p>
        </p:txBody>
      </p:sp>
      <p:sp>
        <p:nvSpPr>
          <p:cNvPr id="7" name="Slide Number Placeholder 6">
            <a:extLst>
              <a:ext uri="{FF2B5EF4-FFF2-40B4-BE49-F238E27FC236}">
                <a16:creationId xmlns:a16="http://schemas.microsoft.com/office/drawing/2014/main" id="{2A0E4491-C9B6-4443-937E-6650F145C84E}"/>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9967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C8397-76DB-4048-84CB-941CABCFF5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184AB-A9FE-4E7F-A5BD-E7912805C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95D287-EFDB-431F-8CDD-F9A63A862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774F3-6692-4C48-A605-44053A2C3449}" type="datetime1">
              <a:rPr lang="en-GB" smtClean="0"/>
              <a:t>06/10/2023</a:t>
            </a:fld>
            <a:endParaRPr lang="en-GB" dirty="0"/>
          </a:p>
        </p:txBody>
      </p:sp>
      <p:sp>
        <p:nvSpPr>
          <p:cNvPr id="5" name="Footer Placeholder 4">
            <a:extLst>
              <a:ext uri="{FF2B5EF4-FFF2-40B4-BE49-F238E27FC236}">
                <a16:creationId xmlns:a16="http://schemas.microsoft.com/office/drawing/2014/main" id="{991A93CE-8B7F-4A35-9703-16225A8736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CD2462F4-EAC8-4C6D-883A-F22E23D30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88AE8-CBB5-4822-9795-6A8E2D4AB364}" type="slidenum">
              <a:rPr lang="en-GB" smtClean="0"/>
              <a:t>‹#›</a:t>
            </a:fld>
            <a:endParaRPr lang="en-GB" dirty="0"/>
          </a:p>
        </p:txBody>
      </p:sp>
    </p:spTree>
    <p:extLst>
      <p:ext uri="{BB962C8B-B14F-4D97-AF65-F5344CB8AC3E}">
        <p14:creationId xmlns:p14="http://schemas.microsoft.com/office/powerpoint/2010/main" val="2005825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nfo.worldbank.org/governance/wgi/index.aspx#doc-sourc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info.worldbank.org/governance/wgi/index.aspx#doc-methodolog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76400" y="116632"/>
            <a:ext cx="8473440" cy="6588968"/>
          </a:xfrm>
        </p:spPr>
        <p:txBody>
          <a:bodyPr>
            <a:noAutofit/>
          </a:bodyPr>
          <a:lstStyle/>
          <a:p>
            <a:pPr>
              <a:defRPr/>
            </a:pPr>
            <a:br>
              <a:rPr lang="en-GB" sz="4000" b="1" dirty="0">
                <a:effectLst>
                  <a:outerShdw blurRad="38100" dist="38100" dir="2700000" algn="tl">
                    <a:srgbClr val="000000">
                      <a:alpha val="43137"/>
                    </a:srgbClr>
                  </a:outerShdw>
                </a:effectLst>
              </a:rPr>
            </a:br>
            <a:r>
              <a:rPr lang="en-GB" sz="4000" b="1" dirty="0">
                <a:effectLst>
                  <a:outerShdw blurRad="38100" dist="38100" dir="2700000" algn="tl">
                    <a:srgbClr val="000000">
                      <a:alpha val="43137"/>
                    </a:srgbClr>
                  </a:outerShdw>
                </a:effectLst>
              </a:rPr>
              <a:t>Research Methods</a:t>
            </a:r>
            <a:br>
              <a:rPr lang="en-GB" sz="4000" dirty="0">
                <a:effectLst>
                  <a:outerShdw blurRad="38100" dist="38100" dir="2700000" algn="tl">
                    <a:srgbClr val="000000">
                      <a:alpha val="43137"/>
                    </a:srgbClr>
                  </a:outerShdw>
                </a:effectLst>
              </a:rPr>
            </a:br>
            <a:r>
              <a:rPr lang="en-GB" sz="4000" b="1" dirty="0">
                <a:solidFill>
                  <a:schemeClr val="accent1"/>
                </a:solidFill>
              </a:rPr>
              <a:t>Prof. Matthew Loveless </a:t>
            </a:r>
            <a:br>
              <a:rPr lang="en-GB" sz="4000" b="1" dirty="0"/>
            </a:br>
            <a:br>
              <a:rPr lang="en-GB" sz="4000" b="1" dirty="0"/>
            </a:br>
            <a:br>
              <a:rPr lang="en-GB" sz="3200" i="1" dirty="0"/>
            </a:br>
            <a:r>
              <a:rPr lang="en-GB" sz="5400" b="1" i="1" dirty="0"/>
              <a:t>Hypotheses, Data, and Variables</a:t>
            </a:r>
            <a:br>
              <a:rPr lang="en-GB" sz="3200" i="1" dirty="0"/>
            </a:br>
            <a:br>
              <a:rPr lang="en-GB" sz="3200" dirty="0"/>
            </a:br>
            <a:br>
              <a:rPr lang="en-GB" sz="4000" b="1" dirty="0"/>
            </a:br>
            <a:br>
              <a:rPr lang="en-GB" sz="2800" i="1" dirty="0"/>
            </a:br>
            <a:r>
              <a:rPr lang="en-GB" sz="2800" b="1" dirty="0"/>
              <a:t>University of Bologna</a:t>
            </a:r>
            <a:br>
              <a:rPr lang="en-GB" sz="2800" b="1" dirty="0"/>
            </a:br>
            <a:r>
              <a:rPr lang="en-GB" sz="2800" b="1"/>
              <a:t>Autumn 2023</a:t>
            </a:r>
            <a:endParaRPr lang="en-US" sz="3600" b="1" dirty="0"/>
          </a:p>
        </p:txBody>
      </p:sp>
    </p:spTree>
    <p:extLst>
      <p:ext uri="{BB962C8B-B14F-4D97-AF65-F5344CB8AC3E}">
        <p14:creationId xmlns:p14="http://schemas.microsoft.com/office/powerpoint/2010/main" val="271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80103" y="1556791"/>
            <a:ext cx="11208774" cy="5030821"/>
          </a:xfrm>
          <a:prstGeom prst="rect">
            <a:avLst/>
          </a:prstGeom>
        </p:spPr>
        <p:txBody>
          <a:bodyPr>
            <a:noAutofit/>
          </a:bodyPr>
          <a:lstStyle/>
          <a:p>
            <a:r>
              <a:rPr lang="en-GB" altLang="en-US" sz="3600" dirty="0">
                <a:cs typeface="Times New Roman" panose="02020603050405020304" pitchFamily="18" charset="0"/>
              </a:rPr>
              <a:t>Commonly, we refer to variables in their relation to one another.</a:t>
            </a:r>
          </a:p>
          <a:p>
            <a:pPr lvl="1"/>
            <a:r>
              <a:rPr lang="en-GB" altLang="en-US" sz="3600" dirty="0">
                <a:cs typeface="Times New Roman" panose="02020603050405020304" pitchFamily="18" charset="0"/>
              </a:rPr>
              <a:t>For example, in the simplest form of X </a:t>
            </a:r>
            <a:r>
              <a:rPr lang="en-GB" altLang="en-US" sz="3600" dirty="0">
                <a:cs typeface="Times New Roman" panose="02020603050405020304" pitchFamily="18" charset="0"/>
                <a:sym typeface="Wingdings" panose="05000000000000000000" pitchFamily="2" charset="2"/>
              </a:rPr>
              <a:t> Y</a:t>
            </a:r>
          </a:p>
          <a:p>
            <a:pPr lvl="2"/>
            <a:r>
              <a:rPr lang="en-GB" altLang="en-US" sz="3600" dirty="0">
                <a:cs typeface="Times New Roman" panose="02020603050405020304" pitchFamily="18" charset="0"/>
                <a:sym typeface="Wingdings" panose="05000000000000000000" pitchFamily="2" charset="2"/>
              </a:rPr>
              <a:t>X is the </a:t>
            </a:r>
            <a:r>
              <a:rPr lang="en-GB" altLang="en-US" sz="3600" u="sng" dirty="0">
                <a:cs typeface="Times New Roman" panose="02020603050405020304" pitchFamily="18" charset="0"/>
                <a:sym typeface="Wingdings" panose="05000000000000000000" pitchFamily="2" charset="2"/>
              </a:rPr>
              <a:t>in</a:t>
            </a:r>
            <a:r>
              <a:rPr lang="en-GB" altLang="en-US" sz="3600" dirty="0">
                <a:cs typeface="Times New Roman" panose="02020603050405020304" pitchFamily="18" charset="0"/>
                <a:sym typeface="Wingdings" panose="05000000000000000000" pitchFamily="2" charset="2"/>
              </a:rPr>
              <a:t>dependent variable </a:t>
            </a:r>
          </a:p>
          <a:p>
            <a:pPr lvl="2"/>
            <a:r>
              <a:rPr lang="en-GB" altLang="en-US" sz="3600" dirty="0">
                <a:cs typeface="Times New Roman" panose="02020603050405020304" pitchFamily="18" charset="0"/>
                <a:sym typeface="Wingdings" panose="05000000000000000000" pitchFamily="2" charset="2"/>
              </a:rPr>
              <a:t>Y is the dependent variable</a:t>
            </a:r>
            <a:endParaRPr lang="en-US" altLang="en-US" sz="3600" dirty="0"/>
          </a:p>
          <a:p>
            <a:pPr eaLnBrk="1" hangingPunct="1"/>
            <a:r>
              <a:rPr lang="en-US" altLang="en-US" sz="3600" u="sng" dirty="0"/>
              <a:t>All</a:t>
            </a:r>
            <a:r>
              <a:rPr lang="en-US" altLang="en-US" sz="3600" dirty="0"/>
              <a:t> variables should </a:t>
            </a:r>
            <a:r>
              <a:rPr lang="en-US" altLang="en-US" sz="3600" b="1" i="1" dirty="0"/>
              <a:t>vary</a:t>
            </a:r>
            <a:r>
              <a:rPr lang="en-US" altLang="en-US" sz="3600" dirty="0"/>
              <a:t> and </a:t>
            </a:r>
            <a:r>
              <a:rPr lang="en-US" altLang="en-US" sz="3600" b="1" i="1" dirty="0"/>
              <a:t>be what we want to explain</a:t>
            </a:r>
            <a:r>
              <a:rPr lang="en-US" altLang="en-US" sz="3600" dirty="0"/>
              <a:t>. </a:t>
            </a:r>
          </a:p>
          <a:p>
            <a:pPr eaLnBrk="1" hangingPunct="1"/>
            <a:r>
              <a:rPr lang="en-US" altLang="en-US" sz="3600" dirty="0"/>
              <a:t>The </a:t>
            </a:r>
            <a:r>
              <a:rPr lang="en-US" altLang="en-US" sz="3600" u="sng" dirty="0"/>
              <a:t>dependent</a:t>
            </a:r>
            <a:r>
              <a:rPr lang="en-US" altLang="en-US" sz="3600" dirty="0"/>
              <a:t> variable should additionally be </a:t>
            </a:r>
            <a:r>
              <a:rPr lang="en-US" altLang="en-US" sz="3600" b="1" i="1" dirty="0">
                <a:solidFill>
                  <a:srgbClr val="002060"/>
                </a:solidFill>
              </a:rPr>
              <a:t>dependent.</a:t>
            </a: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What are Variables?</a:t>
            </a:r>
          </a:p>
        </p:txBody>
      </p:sp>
    </p:spTree>
    <p:extLst>
      <p:ext uri="{BB962C8B-B14F-4D97-AF65-F5344CB8AC3E}">
        <p14:creationId xmlns:p14="http://schemas.microsoft.com/office/powerpoint/2010/main" val="12271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1000"/>
                                        <p:tgtEl>
                                          <p:spTgt spid="8195">
                                            <p:txEl>
                                              <p:pRg st="3" end="3"/>
                                            </p:txEl>
                                          </p:spTgt>
                                        </p:tgtEl>
                                      </p:cBhvr>
                                    </p:animEffect>
                                    <p:anim calcmode="lin" valueType="num">
                                      <p:cBhvr>
                                        <p:cTn id="2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animEffect transition="in" filter="fade">
                                      <p:cBhvr>
                                        <p:cTn id="28" dur="1000"/>
                                        <p:tgtEl>
                                          <p:spTgt spid="8195">
                                            <p:txEl>
                                              <p:pRg st="4" end="4"/>
                                            </p:txEl>
                                          </p:spTgt>
                                        </p:tgtEl>
                                      </p:cBhvr>
                                    </p:animEffect>
                                    <p:anim calcmode="lin" valueType="num">
                                      <p:cBhvr>
                                        <p:cTn id="29"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5">
                                            <p:txEl>
                                              <p:pRg st="5" end="5"/>
                                            </p:txEl>
                                          </p:spTgt>
                                        </p:tgtEl>
                                        <p:attrNameLst>
                                          <p:attrName>style.visibility</p:attrName>
                                        </p:attrNameLst>
                                      </p:cBhvr>
                                      <p:to>
                                        <p:strVal val="visible"/>
                                      </p:to>
                                    </p:set>
                                    <p:animEffect transition="in" filter="fade">
                                      <p:cBhvr>
                                        <p:cTn id="35" dur="1000"/>
                                        <p:tgtEl>
                                          <p:spTgt spid="8195">
                                            <p:txEl>
                                              <p:pRg st="5" end="5"/>
                                            </p:txEl>
                                          </p:spTgt>
                                        </p:tgtEl>
                                      </p:cBhvr>
                                    </p:animEffect>
                                    <p:anim calcmode="lin" valueType="num">
                                      <p:cBhvr>
                                        <p:cTn id="36"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42452" y="1327355"/>
            <a:ext cx="11248103" cy="5329083"/>
          </a:xfrm>
          <a:prstGeom prst="rect">
            <a:avLst/>
          </a:prstGeom>
        </p:spPr>
        <p:txBody>
          <a:bodyPr>
            <a:noAutofit/>
          </a:bodyPr>
          <a:lstStyle/>
          <a:p>
            <a:r>
              <a:rPr lang="en-GB" sz="3600" dirty="0"/>
              <a:t>Do our data, transformed into variables, measure what they are </a:t>
            </a:r>
            <a:r>
              <a:rPr lang="en-GB" sz="3600" dirty="0">
                <a:solidFill>
                  <a:srgbClr val="FF0000"/>
                </a:solidFill>
              </a:rPr>
              <a:t>supposed to measure?</a:t>
            </a:r>
          </a:p>
          <a:p>
            <a:pPr eaLnBrk="1" hangingPunct="1"/>
            <a:r>
              <a:rPr lang="en-US" altLang="en-US" sz="3600" dirty="0">
                <a:solidFill>
                  <a:srgbClr val="FF0000"/>
                </a:solidFill>
              </a:rPr>
              <a:t>Conceptualization</a:t>
            </a:r>
          </a:p>
          <a:p>
            <a:pPr lvl="1"/>
            <a:r>
              <a:rPr lang="en-US" altLang="en-US" sz="3200" i="1" dirty="0"/>
              <a:t>Connotation</a:t>
            </a:r>
            <a:r>
              <a:rPr lang="en-US" altLang="en-US" sz="3200" dirty="0"/>
              <a:t> (i.e.: intension): characteristics and properties: This is what we </a:t>
            </a:r>
            <a:r>
              <a:rPr lang="en-US" altLang="en-US" sz="3200" i="1" dirty="0"/>
              <a:t>mean </a:t>
            </a:r>
            <a:r>
              <a:rPr lang="en-US" altLang="en-US" sz="3200" dirty="0"/>
              <a:t>when we refer to something. </a:t>
            </a:r>
            <a:endParaRPr lang="en-GB" altLang="en-US" sz="3200" dirty="0"/>
          </a:p>
          <a:p>
            <a:pPr lvl="1"/>
            <a:r>
              <a:rPr lang="en-US" altLang="en-US" sz="3200" i="1" dirty="0"/>
              <a:t>Denotation</a:t>
            </a:r>
            <a:r>
              <a:rPr lang="en-US" altLang="en-US" sz="3200" dirty="0"/>
              <a:t> (i.e.: extension): extension to concept: This is the object itself </a:t>
            </a:r>
            <a:r>
              <a:rPr lang="en-US" altLang="en-US" sz="3200" i="1" dirty="0"/>
              <a:t>as opposed to something else</a:t>
            </a:r>
            <a:r>
              <a:rPr lang="en-US" altLang="en-US" sz="3200" dirty="0"/>
              <a:t>. </a:t>
            </a:r>
            <a:endParaRPr lang="en-US" altLang="en-US" sz="3200" i="1" dirty="0"/>
          </a:p>
          <a:p>
            <a:r>
              <a:rPr lang="en-US" altLang="en-US" sz="3600" dirty="0">
                <a:solidFill>
                  <a:srgbClr val="002060"/>
                </a:solidFill>
              </a:rPr>
              <a:t>Operationalization</a:t>
            </a:r>
          </a:p>
          <a:p>
            <a:pPr lvl="1"/>
            <a:r>
              <a:rPr lang="en-US" altLang="en-US" sz="3200" dirty="0"/>
              <a:t>How concepts are captured by usable, empirical referents (“the evidence”).</a:t>
            </a:r>
          </a:p>
          <a:p>
            <a:pPr>
              <a:defRPr/>
            </a:pPr>
            <a:endParaRPr lang="en-GB" sz="4000" dirty="0"/>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Measurement</a:t>
            </a:r>
          </a:p>
        </p:txBody>
      </p:sp>
    </p:spTree>
    <p:extLst>
      <p:ext uri="{BB962C8B-B14F-4D97-AF65-F5344CB8AC3E}">
        <p14:creationId xmlns:p14="http://schemas.microsoft.com/office/powerpoint/2010/main" val="224065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1000"/>
                                        <p:tgtEl>
                                          <p:spTgt spid="8195">
                                            <p:txEl>
                                              <p:pRg st="3" end="3"/>
                                            </p:txEl>
                                          </p:spTgt>
                                        </p:tgtEl>
                                      </p:cBhvr>
                                    </p:animEffect>
                                    <p:anim calcmode="lin" valueType="num">
                                      <p:cBhvr>
                                        <p:cTn id="2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animEffect transition="in" filter="fade">
                                      <p:cBhvr>
                                        <p:cTn id="28" dur="1000"/>
                                        <p:tgtEl>
                                          <p:spTgt spid="8195">
                                            <p:txEl>
                                              <p:pRg st="4" end="4"/>
                                            </p:txEl>
                                          </p:spTgt>
                                        </p:tgtEl>
                                      </p:cBhvr>
                                    </p:animEffect>
                                    <p:anim calcmode="lin" valueType="num">
                                      <p:cBhvr>
                                        <p:cTn id="29"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5">
                                            <p:txEl>
                                              <p:pRg st="5" end="5"/>
                                            </p:txEl>
                                          </p:spTgt>
                                        </p:tgtEl>
                                        <p:attrNameLst>
                                          <p:attrName>style.visibility</p:attrName>
                                        </p:attrNameLst>
                                      </p:cBhvr>
                                      <p:to>
                                        <p:strVal val="visible"/>
                                      </p:to>
                                    </p:set>
                                    <p:animEffect transition="in" filter="fade">
                                      <p:cBhvr>
                                        <p:cTn id="35" dur="1000"/>
                                        <p:tgtEl>
                                          <p:spTgt spid="8195">
                                            <p:txEl>
                                              <p:pRg st="5" end="5"/>
                                            </p:txEl>
                                          </p:spTgt>
                                        </p:tgtEl>
                                      </p:cBhvr>
                                    </p:animEffect>
                                    <p:anim calcmode="lin" valueType="num">
                                      <p:cBhvr>
                                        <p:cTn id="36"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22787" y="1307690"/>
            <a:ext cx="11257936" cy="5433678"/>
          </a:xfrm>
          <a:prstGeom prst="rect">
            <a:avLst/>
          </a:prstGeom>
        </p:spPr>
        <p:txBody>
          <a:bodyPr>
            <a:noAutofit/>
          </a:bodyPr>
          <a:lstStyle/>
          <a:p>
            <a:pPr>
              <a:defRPr/>
            </a:pPr>
            <a:r>
              <a:rPr lang="en-GB" sz="3600" dirty="0"/>
              <a:t>Sartori, Giovanni 1970. "Concept Misinformation in Comparative Politics," </a:t>
            </a:r>
            <a:r>
              <a:rPr lang="en-GB" sz="3600" i="1" dirty="0"/>
              <a:t>American Political Science Review</a:t>
            </a:r>
            <a:r>
              <a:rPr lang="en-GB" sz="3600" dirty="0"/>
              <a:t> 64(4): 1033-1053.</a:t>
            </a:r>
          </a:p>
          <a:p>
            <a:pPr lvl="1">
              <a:defRPr/>
            </a:pPr>
            <a:r>
              <a:rPr lang="en-GB" sz="3600" dirty="0">
                <a:solidFill>
                  <a:schemeClr val="accent1"/>
                </a:solidFill>
              </a:rPr>
              <a:t>What you measure shapes the outcomes of our research. </a:t>
            </a:r>
          </a:p>
          <a:p>
            <a:pPr lvl="1">
              <a:defRPr/>
            </a:pPr>
            <a:r>
              <a:rPr lang="en-GB" sz="3600" dirty="0">
                <a:solidFill>
                  <a:schemeClr val="accent1"/>
                </a:solidFill>
              </a:rPr>
              <a:t>What you claim to measure does as well.</a:t>
            </a:r>
          </a:p>
          <a:p>
            <a:pPr marL="319088" lvl="2" indent="-319088">
              <a:spcBef>
                <a:spcPts val="700"/>
              </a:spcBef>
              <a:buSzPct val="60000"/>
              <a:buFont typeface="Wingdings" pitchFamily="2" charset="2"/>
              <a:buChar char=""/>
              <a:defRPr/>
            </a:pPr>
            <a:r>
              <a:rPr lang="en-GB" sz="3600" dirty="0"/>
              <a:t>"We are deluding ourselves if we really believe that by </a:t>
            </a:r>
            <a:r>
              <a:rPr lang="en-GB" sz="3600" i="1" dirty="0"/>
              <a:t>saying</a:t>
            </a:r>
            <a:r>
              <a:rPr lang="en-GB" sz="3600" dirty="0"/>
              <a:t> a variable we </a:t>
            </a:r>
            <a:r>
              <a:rPr lang="en-GB" sz="3600" i="1" dirty="0"/>
              <a:t>have</a:t>
            </a:r>
            <a:r>
              <a:rPr lang="en-GB" sz="3600" dirty="0"/>
              <a:t> a variable" (Sartori 1970, 1037).</a:t>
            </a:r>
          </a:p>
          <a:p>
            <a:pPr lvl="1">
              <a:defRPr/>
            </a:pPr>
            <a:r>
              <a:rPr lang="en-GB" sz="4000" b="1" i="1" dirty="0">
                <a:solidFill>
                  <a:schemeClr val="accent2"/>
                </a:solidFill>
              </a:rPr>
              <a:t>Conceptual Stretching</a:t>
            </a: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Conceptualization I</a:t>
            </a:r>
          </a:p>
        </p:txBody>
      </p:sp>
    </p:spTree>
    <p:extLst>
      <p:ext uri="{BB962C8B-B14F-4D97-AF65-F5344CB8AC3E}">
        <p14:creationId xmlns:p14="http://schemas.microsoft.com/office/powerpoint/2010/main" val="1415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1000"/>
                                        <p:tgtEl>
                                          <p:spTgt spid="8195">
                                            <p:txEl>
                                              <p:pRg st="3" end="3"/>
                                            </p:txEl>
                                          </p:spTgt>
                                        </p:tgtEl>
                                      </p:cBhvr>
                                    </p:animEffect>
                                    <p:anim calcmode="lin" valueType="num">
                                      <p:cBhvr>
                                        <p:cTn id="2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animEffect transition="in" filter="fade">
                                      <p:cBhvr>
                                        <p:cTn id="28" dur="1000"/>
                                        <p:tgtEl>
                                          <p:spTgt spid="8195">
                                            <p:txEl>
                                              <p:pRg st="4" end="4"/>
                                            </p:txEl>
                                          </p:spTgt>
                                        </p:tgtEl>
                                      </p:cBhvr>
                                    </p:animEffect>
                                    <p:anim calcmode="lin" valueType="num">
                                      <p:cBhvr>
                                        <p:cTn id="29"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11277" y="1415845"/>
            <a:ext cx="11208775" cy="5325523"/>
          </a:xfrm>
          <a:prstGeom prst="rect">
            <a:avLst/>
          </a:prstGeom>
        </p:spPr>
        <p:txBody>
          <a:bodyPr>
            <a:noAutofit/>
          </a:bodyPr>
          <a:lstStyle/>
          <a:p>
            <a:pPr>
              <a:defRPr/>
            </a:pPr>
            <a:r>
              <a:rPr lang="en-GB" sz="3600" b="1" i="1" dirty="0">
                <a:solidFill>
                  <a:schemeClr val="accent2"/>
                </a:solidFill>
              </a:rPr>
              <a:t>Conceptual Stretching</a:t>
            </a:r>
          </a:p>
          <a:p>
            <a:pPr>
              <a:defRPr/>
            </a:pPr>
            <a:r>
              <a:rPr lang="en-GB" sz="3600" dirty="0"/>
              <a:t>The words we use to describe phenomena, behaviours, &amp; institutions in political science reference concepts of which definition is </a:t>
            </a:r>
            <a:r>
              <a:rPr lang="en-GB" sz="3600" b="1" i="1" u="sng" dirty="0"/>
              <a:t>required</a:t>
            </a:r>
            <a:r>
              <a:rPr lang="en-GB" sz="3600" dirty="0"/>
              <a:t>. </a:t>
            </a:r>
          </a:p>
          <a:p>
            <a:pPr marL="593725" lvl="2" indent="-319088">
              <a:spcBef>
                <a:spcPts val="700"/>
              </a:spcBef>
              <a:buSzPct val="60000"/>
              <a:buFont typeface="Wingdings" pitchFamily="2" charset="2"/>
              <a:buChar char=""/>
              <a:defRPr/>
            </a:pPr>
            <a:r>
              <a:rPr lang="en-GB" sz="3600" b="1" i="1" dirty="0"/>
              <a:t>EX:</a:t>
            </a:r>
            <a:r>
              <a:rPr lang="en-GB" sz="3600" i="1" dirty="0"/>
              <a:t> </a:t>
            </a:r>
            <a:r>
              <a:rPr lang="en-GB" sz="3600" dirty="0"/>
              <a:t>Identifying a country as </a:t>
            </a:r>
            <a:r>
              <a:rPr lang="en-GB" sz="3600" b="1" dirty="0">
                <a:solidFill>
                  <a:schemeClr val="accent2">
                    <a:lumMod val="75000"/>
                  </a:schemeClr>
                </a:solidFill>
              </a:rPr>
              <a:t>democratic</a:t>
            </a:r>
            <a:r>
              <a:rPr lang="en-GB" sz="3600" dirty="0">
                <a:solidFill>
                  <a:schemeClr val="accent2">
                    <a:lumMod val="75000"/>
                  </a:schemeClr>
                </a:solidFill>
              </a:rPr>
              <a:t> </a:t>
            </a:r>
            <a:r>
              <a:rPr lang="en-GB" sz="3600" dirty="0"/>
              <a:t>because it has more than one competing party in open elections - </a:t>
            </a:r>
            <a:r>
              <a:rPr lang="en-GB" sz="3600" i="1" dirty="0"/>
              <a:t>although </a:t>
            </a:r>
            <a:r>
              <a:rPr lang="en-GB" sz="3600" dirty="0"/>
              <a:t>it scores poorly on important democratic features such as rule of law and the observance of human rights.</a:t>
            </a:r>
            <a:endParaRPr lang="en-GB" sz="4000" dirty="0"/>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Conceptualization II</a:t>
            </a:r>
          </a:p>
        </p:txBody>
      </p:sp>
    </p:spTree>
    <p:extLst>
      <p:ext uri="{BB962C8B-B14F-4D97-AF65-F5344CB8AC3E}">
        <p14:creationId xmlns:p14="http://schemas.microsoft.com/office/powerpoint/2010/main" val="328562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1000"/>
                                        <p:tgtEl>
                                          <p:spTgt spid="8195">
                                            <p:txEl>
                                              <p:pRg st="2" end="2"/>
                                            </p:txEl>
                                          </p:spTgt>
                                        </p:tgtEl>
                                      </p:cBhvr>
                                    </p:animEffect>
                                    <p:anim calcmode="lin" valueType="num">
                                      <p:cBhvr>
                                        <p:cTn id="8"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78426" y="1425677"/>
            <a:ext cx="10992464" cy="5142271"/>
          </a:xfrm>
          <a:prstGeom prst="rect">
            <a:avLst/>
          </a:prstGeom>
        </p:spPr>
        <p:txBody>
          <a:bodyPr>
            <a:noAutofit/>
          </a:bodyPr>
          <a:lstStyle/>
          <a:p>
            <a:r>
              <a:rPr lang="en-GB" altLang="en-US" dirty="0">
                <a:solidFill>
                  <a:schemeClr val="accent2"/>
                </a:solidFill>
              </a:rPr>
              <a:t>Confronted with such a problem, what should the researcher do? </a:t>
            </a:r>
          </a:p>
          <a:p>
            <a:pPr lvl="1"/>
            <a:r>
              <a:rPr lang="en-GB" altLang="en-US" sz="2800" dirty="0"/>
              <a:t>Re-conceptualize his variable? Ignore it? </a:t>
            </a:r>
          </a:p>
          <a:p>
            <a:pPr lvl="1"/>
            <a:r>
              <a:rPr lang="en-GB" altLang="en-US" sz="2800" dirty="0"/>
              <a:t>Or…reconsider the contest b/t the connotation and denotation of your concept…</a:t>
            </a:r>
          </a:p>
          <a:p>
            <a:r>
              <a:rPr lang="en-GB" altLang="en-US" sz="3200" dirty="0">
                <a:solidFill>
                  <a:schemeClr val="accent2">
                    <a:lumMod val="75000"/>
                  </a:schemeClr>
                </a:solidFill>
              </a:rPr>
              <a:t>The </a:t>
            </a:r>
            <a:r>
              <a:rPr lang="en-GB" altLang="en-US" sz="3200" b="1" dirty="0">
                <a:solidFill>
                  <a:schemeClr val="accent2">
                    <a:lumMod val="75000"/>
                  </a:schemeClr>
                </a:solidFill>
              </a:rPr>
              <a:t>“Ladder of Abstraction” </a:t>
            </a:r>
          </a:p>
          <a:p>
            <a:pPr lvl="1"/>
            <a:r>
              <a:rPr lang="en-GB" altLang="en-US" sz="2800" dirty="0"/>
              <a:t>Make appropriate </a:t>
            </a:r>
            <a:r>
              <a:rPr lang="en-GB" altLang="en-US" sz="2800" b="1" dirty="0">
                <a:solidFill>
                  <a:srgbClr val="00B0F0"/>
                </a:solidFill>
              </a:rPr>
              <a:t>extensional gains </a:t>
            </a:r>
            <a:r>
              <a:rPr lang="en-GB" altLang="en-US" sz="2800" dirty="0"/>
              <a:t>(</a:t>
            </a:r>
            <a:r>
              <a:rPr lang="en-GB" altLang="en-US" sz="2800" i="1" dirty="0"/>
              <a:t>denotation</a:t>
            </a:r>
            <a:r>
              <a:rPr lang="en-GB" altLang="en-US" sz="2800" dirty="0"/>
              <a:t>) without losing the precision and </a:t>
            </a:r>
            <a:r>
              <a:rPr lang="en-GB" altLang="en-US" sz="2800" b="1" dirty="0">
                <a:solidFill>
                  <a:srgbClr val="00B0F0"/>
                </a:solidFill>
              </a:rPr>
              <a:t>empirical testability </a:t>
            </a:r>
            <a:r>
              <a:rPr lang="en-GB" altLang="en-US" sz="2800" dirty="0"/>
              <a:t>(</a:t>
            </a:r>
            <a:r>
              <a:rPr lang="en-GB" altLang="en-US" sz="2800" i="1" dirty="0"/>
              <a:t>connotation</a:t>
            </a:r>
            <a:r>
              <a:rPr lang="en-GB" altLang="en-US" sz="2800" dirty="0"/>
              <a:t>). </a:t>
            </a:r>
          </a:p>
          <a:p>
            <a:pPr lvl="1"/>
            <a:r>
              <a:rPr lang="en-GB" altLang="en-US" sz="2800" b="1" dirty="0"/>
              <a:t>Inversely proportional</a:t>
            </a:r>
            <a:r>
              <a:rPr lang="en-GB" altLang="en-US" sz="2800" dirty="0"/>
              <a:t>: as the attributes assigned to a concept increase, its extension is narrowed. The reverse is also true.</a:t>
            </a:r>
          </a:p>
          <a:p>
            <a:r>
              <a:rPr lang="en-GB" altLang="en-US" dirty="0"/>
              <a:t>Therefore, our definitions must strive to be both parsimonious and adequate (a balance of connotation and denotation)</a:t>
            </a: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Conceptualization III</a:t>
            </a:r>
          </a:p>
        </p:txBody>
      </p:sp>
    </p:spTree>
    <p:extLst>
      <p:ext uri="{BB962C8B-B14F-4D97-AF65-F5344CB8AC3E}">
        <p14:creationId xmlns:p14="http://schemas.microsoft.com/office/powerpoint/2010/main" val="202959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1000"/>
                                        <p:tgtEl>
                                          <p:spTgt spid="8195">
                                            <p:txEl>
                                              <p:pRg st="3" end="3"/>
                                            </p:txEl>
                                          </p:spTgt>
                                        </p:tgtEl>
                                      </p:cBhvr>
                                    </p:animEffect>
                                    <p:anim calcmode="lin" valueType="num">
                                      <p:cBhvr>
                                        <p:cTn id="2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animEffect transition="in" filter="fade">
                                      <p:cBhvr>
                                        <p:cTn id="28" dur="1000"/>
                                        <p:tgtEl>
                                          <p:spTgt spid="8195">
                                            <p:txEl>
                                              <p:pRg st="4" end="4"/>
                                            </p:txEl>
                                          </p:spTgt>
                                        </p:tgtEl>
                                      </p:cBhvr>
                                    </p:animEffect>
                                    <p:anim calcmode="lin" valueType="num">
                                      <p:cBhvr>
                                        <p:cTn id="29"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5">
                                            <p:txEl>
                                              <p:pRg st="5" end="5"/>
                                            </p:txEl>
                                          </p:spTgt>
                                        </p:tgtEl>
                                        <p:attrNameLst>
                                          <p:attrName>style.visibility</p:attrName>
                                        </p:attrNameLst>
                                      </p:cBhvr>
                                      <p:to>
                                        <p:strVal val="visible"/>
                                      </p:to>
                                    </p:set>
                                    <p:animEffect transition="in" filter="fade">
                                      <p:cBhvr>
                                        <p:cTn id="35" dur="1000"/>
                                        <p:tgtEl>
                                          <p:spTgt spid="8195">
                                            <p:txEl>
                                              <p:pRg st="5" end="5"/>
                                            </p:txEl>
                                          </p:spTgt>
                                        </p:tgtEl>
                                      </p:cBhvr>
                                    </p:animEffect>
                                    <p:anim calcmode="lin" valueType="num">
                                      <p:cBhvr>
                                        <p:cTn id="36"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195">
                                            <p:txEl>
                                              <p:pRg st="6" end="6"/>
                                            </p:txEl>
                                          </p:spTgt>
                                        </p:tgtEl>
                                        <p:attrNameLst>
                                          <p:attrName>style.visibility</p:attrName>
                                        </p:attrNameLst>
                                      </p:cBhvr>
                                      <p:to>
                                        <p:strVal val="visible"/>
                                      </p:to>
                                    </p:set>
                                    <p:animEffect transition="in" filter="fade">
                                      <p:cBhvr>
                                        <p:cTn id="42" dur="1000"/>
                                        <p:tgtEl>
                                          <p:spTgt spid="8195">
                                            <p:txEl>
                                              <p:pRg st="6" end="6"/>
                                            </p:txEl>
                                          </p:spTgt>
                                        </p:tgtEl>
                                      </p:cBhvr>
                                    </p:animEffect>
                                    <p:anim calcmode="lin" valueType="num">
                                      <p:cBhvr>
                                        <p:cTn id="43"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12955" y="1556792"/>
            <a:ext cx="11385755" cy="4932498"/>
          </a:xfrm>
          <a:prstGeom prst="rect">
            <a:avLst/>
          </a:prstGeom>
        </p:spPr>
        <p:txBody>
          <a:bodyPr>
            <a:noAutofit/>
          </a:bodyPr>
          <a:lstStyle/>
          <a:p>
            <a:pPr>
              <a:defRPr/>
            </a:pPr>
            <a:r>
              <a:rPr lang="en-US" sz="3600" b="1" dirty="0">
                <a:solidFill>
                  <a:schemeClr val="accent2">
                    <a:lumMod val="75000"/>
                  </a:schemeClr>
                </a:solidFill>
              </a:rPr>
              <a:t>Operationalization: </a:t>
            </a:r>
            <a:r>
              <a:rPr lang="en-US" sz="3600" dirty="0">
                <a:solidFill>
                  <a:schemeClr val="accent2">
                    <a:lumMod val="75000"/>
                  </a:schemeClr>
                </a:solidFill>
              </a:rPr>
              <a:t>Choosing things from the world to represent the variables of your investigation</a:t>
            </a:r>
          </a:p>
          <a:p>
            <a:pPr>
              <a:defRPr/>
            </a:pPr>
            <a:r>
              <a:rPr lang="en-US" sz="3600" b="1" dirty="0">
                <a:solidFill>
                  <a:schemeClr val="accent1"/>
                </a:solidFill>
              </a:rPr>
              <a:t>Reliability</a:t>
            </a:r>
            <a:r>
              <a:rPr lang="en-US" sz="3600" dirty="0"/>
              <a:t>: Repeatedly consistent </a:t>
            </a:r>
          </a:p>
          <a:p>
            <a:pPr>
              <a:defRPr/>
            </a:pPr>
            <a:r>
              <a:rPr lang="en-US" sz="3600" b="1" dirty="0">
                <a:solidFill>
                  <a:srgbClr val="0070C0"/>
                </a:solidFill>
              </a:rPr>
              <a:t>Validity</a:t>
            </a:r>
            <a:r>
              <a:rPr lang="en-US" sz="3600" dirty="0"/>
              <a:t>: the extent how closely aligned the concept and the measure are</a:t>
            </a:r>
          </a:p>
          <a:p>
            <a:pPr>
              <a:defRPr/>
            </a:pPr>
            <a:endParaRPr lang="en-US" sz="3200" dirty="0"/>
          </a:p>
          <a:p>
            <a:pPr>
              <a:defRPr/>
            </a:pPr>
            <a:r>
              <a:rPr lang="en-US" sz="3600" dirty="0"/>
              <a:t>What is the difference between </a:t>
            </a:r>
            <a:r>
              <a:rPr lang="en-US" sz="3600" dirty="0">
                <a:solidFill>
                  <a:schemeClr val="accent1"/>
                </a:solidFill>
              </a:rPr>
              <a:t>reliability</a:t>
            </a:r>
            <a:r>
              <a:rPr lang="en-US" sz="3600" dirty="0"/>
              <a:t> and </a:t>
            </a:r>
            <a:r>
              <a:rPr lang="en-US" sz="3600" dirty="0">
                <a:solidFill>
                  <a:srgbClr val="0070C0"/>
                </a:solidFill>
              </a:rPr>
              <a:t>validity</a:t>
            </a:r>
            <a:r>
              <a:rPr lang="en-US" sz="3600" dirty="0"/>
              <a:t>?</a:t>
            </a: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Operationalization</a:t>
            </a:r>
          </a:p>
        </p:txBody>
      </p:sp>
    </p:spTree>
    <p:extLst>
      <p:ext uri="{BB962C8B-B14F-4D97-AF65-F5344CB8AC3E}">
        <p14:creationId xmlns:p14="http://schemas.microsoft.com/office/powerpoint/2010/main" val="176831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art board with darts&#10;&#10;Description automatically generated with medium confidence">
            <a:extLst>
              <a:ext uri="{FF2B5EF4-FFF2-40B4-BE49-F238E27FC236}">
                <a16:creationId xmlns:a16="http://schemas.microsoft.com/office/drawing/2014/main" id="{E78289EF-B2F9-6A53-7519-049AE76BDA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3384" y="332656"/>
            <a:ext cx="6294486" cy="6192688"/>
          </a:xfrm>
          <a:noFill/>
        </p:spPr>
      </p:pic>
      <p:sp>
        <p:nvSpPr>
          <p:cNvPr id="18439" name="Text Placeholder 2">
            <a:extLst>
              <a:ext uri="{FF2B5EF4-FFF2-40B4-BE49-F238E27FC236}">
                <a16:creationId xmlns:a16="http://schemas.microsoft.com/office/drawing/2014/main" id="{5554F2F7-E93F-2ECF-1365-4BB8BAB8EC70}"/>
              </a:ext>
            </a:extLst>
          </p:cNvPr>
          <p:cNvSpPr>
            <a:spLocks noGrp="1"/>
          </p:cNvSpPr>
          <p:nvPr>
            <p:ph type="body" sz="half" idx="2"/>
          </p:nvPr>
        </p:nvSpPr>
        <p:spPr>
          <a:xfrm>
            <a:off x="8683752" y="2130551"/>
            <a:ext cx="3262442" cy="3768803"/>
          </a:xfrm>
        </p:spPr>
        <p:txBody>
          <a:bodyPr>
            <a:normAutofit/>
          </a:bodyPr>
          <a:lstStyle/>
          <a:p>
            <a:r>
              <a:rPr lang="en-US" altLang="en-US" sz="4000" dirty="0"/>
              <a:t>Reliable </a:t>
            </a:r>
            <a:r>
              <a:rPr lang="en-US" altLang="en-US" sz="4000" i="1" dirty="0"/>
              <a:t>but not Valid</a:t>
            </a:r>
            <a:endParaRPr lang="en-US" sz="4000" dirty="0"/>
          </a:p>
        </p:txBody>
      </p:sp>
      <p:sp>
        <p:nvSpPr>
          <p:cNvPr id="18434" name="Rectangle 2"/>
          <p:cNvSpPr>
            <a:spLocks noGrp="1" noRot="1" noChangeArrowheads="1"/>
          </p:cNvSpPr>
          <p:nvPr>
            <p:ph type="title"/>
          </p:nvPr>
        </p:nvSpPr>
        <p:spPr>
          <a:xfrm>
            <a:off x="8544272" y="457200"/>
            <a:ext cx="1944216" cy="1673352"/>
          </a:xfrm>
        </p:spPr>
        <p:txBody>
          <a:bodyPr anchor="b">
            <a:normAutofit/>
          </a:bodyPr>
          <a:lstStyle/>
          <a:p>
            <a:pPr eaLnBrk="1" hangingPunct="1"/>
            <a:endParaRPr lang="en-US" altLang="en-US" sz="28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art board with darts&#10;&#10;Description automatically generated with low confidence">
            <a:extLst>
              <a:ext uri="{FF2B5EF4-FFF2-40B4-BE49-F238E27FC236}">
                <a16:creationId xmlns:a16="http://schemas.microsoft.com/office/drawing/2014/main" id="{6D925BA3-7D97-7527-6B95-85BA8DAC4D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1544" y="374308"/>
            <a:ext cx="6168412" cy="6151036"/>
          </a:xfrm>
          <a:noFill/>
        </p:spPr>
      </p:pic>
      <p:sp>
        <p:nvSpPr>
          <p:cNvPr id="19463" name="Text Placeholder 2">
            <a:extLst>
              <a:ext uri="{FF2B5EF4-FFF2-40B4-BE49-F238E27FC236}">
                <a16:creationId xmlns:a16="http://schemas.microsoft.com/office/drawing/2014/main" id="{8FF5CFB0-FB15-042F-8828-AE259D00E7C1}"/>
              </a:ext>
            </a:extLst>
          </p:cNvPr>
          <p:cNvSpPr>
            <a:spLocks noGrp="1"/>
          </p:cNvSpPr>
          <p:nvPr>
            <p:ph type="body" sz="half" idx="2"/>
          </p:nvPr>
        </p:nvSpPr>
        <p:spPr>
          <a:xfrm>
            <a:off x="8683752" y="2130551"/>
            <a:ext cx="2810158" cy="3788468"/>
          </a:xfrm>
        </p:spPr>
        <p:txBody>
          <a:bodyPr>
            <a:normAutofit/>
          </a:bodyPr>
          <a:lstStyle/>
          <a:p>
            <a:r>
              <a:rPr lang="en-US" altLang="en-US" sz="3600" dirty="0"/>
              <a:t>Neither Valid </a:t>
            </a:r>
            <a:br>
              <a:rPr lang="en-US" altLang="en-US" sz="3600" dirty="0"/>
            </a:br>
            <a:r>
              <a:rPr lang="en-US" altLang="en-US" sz="3600" dirty="0"/>
              <a:t>nor Reliable</a:t>
            </a:r>
            <a:endParaRPr lang="en-US" sz="3600" dirty="0"/>
          </a:p>
        </p:txBody>
      </p:sp>
      <p:sp>
        <p:nvSpPr>
          <p:cNvPr id="19458" name="Rectangle 2"/>
          <p:cNvSpPr>
            <a:spLocks noGrp="1" noRot="1" noChangeArrowheads="1"/>
          </p:cNvSpPr>
          <p:nvPr>
            <p:ph type="title"/>
          </p:nvPr>
        </p:nvSpPr>
        <p:spPr>
          <a:xfrm>
            <a:off x="8544272" y="188640"/>
            <a:ext cx="1944216" cy="2035696"/>
          </a:xfrm>
        </p:spPr>
        <p:txBody>
          <a:bodyPr anchor="b">
            <a:normAutofit/>
          </a:bodyPr>
          <a:lstStyle/>
          <a:p>
            <a:pPr eaLnBrk="1" hangingPunct="1"/>
            <a:endParaRPr lang="en-US" alt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art board with darts&#10;&#10;Description automatically generated with medium confidence">
            <a:extLst>
              <a:ext uri="{FF2B5EF4-FFF2-40B4-BE49-F238E27FC236}">
                <a16:creationId xmlns:a16="http://schemas.microsoft.com/office/drawing/2014/main" id="{DC5EB2CA-508A-B444-9147-EC9D9AFBA33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159"/>
          <a:stretch/>
        </p:blipFill>
        <p:spPr>
          <a:xfrm>
            <a:off x="1904420" y="332656"/>
            <a:ext cx="6207804" cy="6192688"/>
          </a:xfrm>
          <a:noFill/>
        </p:spPr>
      </p:pic>
      <p:sp>
        <p:nvSpPr>
          <p:cNvPr id="20487" name="Text Placeholder 2">
            <a:extLst>
              <a:ext uri="{FF2B5EF4-FFF2-40B4-BE49-F238E27FC236}">
                <a16:creationId xmlns:a16="http://schemas.microsoft.com/office/drawing/2014/main" id="{95870321-B882-85FA-6E40-0462B3B4E00F}"/>
              </a:ext>
            </a:extLst>
          </p:cNvPr>
          <p:cNvSpPr>
            <a:spLocks noGrp="1"/>
          </p:cNvSpPr>
          <p:nvPr>
            <p:ph type="body" sz="half" idx="2"/>
          </p:nvPr>
        </p:nvSpPr>
        <p:spPr>
          <a:xfrm>
            <a:off x="8683752" y="2130551"/>
            <a:ext cx="2682338" cy="3916287"/>
          </a:xfrm>
        </p:spPr>
        <p:txBody>
          <a:bodyPr>
            <a:normAutofit/>
          </a:bodyPr>
          <a:lstStyle/>
          <a:p>
            <a:r>
              <a:rPr lang="en-US" altLang="en-US" sz="3600" dirty="0"/>
              <a:t>Reliable and Valid</a:t>
            </a:r>
            <a:endParaRPr lang="en-US" sz="3600" dirty="0"/>
          </a:p>
        </p:txBody>
      </p:sp>
      <p:sp>
        <p:nvSpPr>
          <p:cNvPr id="20482" name="Rectangle 2"/>
          <p:cNvSpPr>
            <a:spLocks noGrp="1" noRot="1" noChangeArrowheads="1"/>
          </p:cNvSpPr>
          <p:nvPr>
            <p:ph type="title"/>
          </p:nvPr>
        </p:nvSpPr>
        <p:spPr>
          <a:xfrm>
            <a:off x="8544272" y="457200"/>
            <a:ext cx="1944216" cy="1673352"/>
          </a:xfrm>
        </p:spPr>
        <p:txBody>
          <a:bodyPr anchor="b">
            <a:normAutofit/>
          </a:bodyPr>
          <a:lstStyle/>
          <a:p>
            <a:pPr eaLnBrk="1" hangingPunct="1"/>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21110" y="1465006"/>
            <a:ext cx="11120284" cy="5122607"/>
          </a:xfrm>
          <a:prstGeom prst="rect">
            <a:avLst/>
          </a:prstGeom>
        </p:spPr>
        <p:txBody>
          <a:bodyPr>
            <a:noAutofit/>
          </a:bodyPr>
          <a:lstStyle/>
          <a:p>
            <a:r>
              <a:rPr lang="en-GB" sz="3600" dirty="0"/>
              <a:t>How do you measure the level of democracy in a country? </a:t>
            </a:r>
          </a:p>
          <a:p>
            <a:pPr lvl="1"/>
            <a:r>
              <a:rPr lang="en-GB" sz="3600" dirty="0"/>
              <a:t>How can we come up with a measurement of what democracy means, an indicator (or indicators) of it, and have some confidence that it is cross-nationally comparable?</a:t>
            </a:r>
          </a:p>
          <a:p>
            <a:r>
              <a:rPr lang="en-GB" sz="3600" b="1" dirty="0"/>
              <a:t>Freedom House</a:t>
            </a:r>
          </a:p>
          <a:p>
            <a:r>
              <a:rPr lang="en-GB" sz="3600" b="1" dirty="0"/>
              <a:t>Governance Scores – World Bank</a:t>
            </a:r>
          </a:p>
          <a:p>
            <a:r>
              <a:rPr lang="en-GB" sz="3600" b="1" dirty="0"/>
              <a:t>Etc…</a:t>
            </a: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GB" sz="4000" dirty="0"/>
              <a:t>Challenge: </a:t>
            </a:r>
            <a:r>
              <a:rPr lang="en-GB" sz="4000" i="1" dirty="0"/>
              <a:t>Democracy</a:t>
            </a:r>
            <a:r>
              <a:rPr lang="en-GB" sz="4000" dirty="0"/>
              <a:t>	</a:t>
            </a:r>
            <a:endParaRPr lang="en-US" altLang="en-US" sz="4000" dirty="0"/>
          </a:p>
        </p:txBody>
      </p:sp>
    </p:spTree>
    <p:extLst>
      <p:ext uri="{BB962C8B-B14F-4D97-AF65-F5344CB8AC3E}">
        <p14:creationId xmlns:p14="http://schemas.microsoft.com/office/powerpoint/2010/main" val="338229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1000"/>
                                        <p:tgtEl>
                                          <p:spTgt spid="8195">
                                            <p:txEl>
                                              <p:pRg st="3" end="3"/>
                                            </p:txEl>
                                          </p:spTgt>
                                        </p:tgtEl>
                                      </p:cBhvr>
                                    </p:animEffect>
                                    <p:anim calcmode="lin" valueType="num">
                                      <p:cBhvr>
                                        <p:cTn id="2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animEffect transition="in" filter="fade">
                                      <p:cBhvr>
                                        <p:cTn id="28" dur="1000"/>
                                        <p:tgtEl>
                                          <p:spTgt spid="8195">
                                            <p:txEl>
                                              <p:pRg st="4" end="4"/>
                                            </p:txEl>
                                          </p:spTgt>
                                        </p:tgtEl>
                                      </p:cBhvr>
                                    </p:animEffect>
                                    <p:anim calcmode="lin" valueType="num">
                                      <p:cBhvr>
                                        <p:cTn id="29"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88258" y="1111045"/>
            <a:ext cx="9800230" cy="5558315"/>
          </a:xfrm>
          <a:prstGeom prst="rect">
            <a:avLst/>
          </a:prstGeom>
        </p:spPr>
        <p:txBody>
          <a:bodyPr>
            <a:noAutofit/>
          </a:bodyPr>
          <a:lstStyle/>
          <a:p>
            <a:pPr marL="45720" indent="0">
              <a:buNone/>
              <a:defRPr/>
            </a:pPr>
            <a:endParaRPr lang="en-US" sz="4000" dirty="0"/>
          </a:p>
          <a:p>
            <a:pPr>
              <a:defRPr/>
            </a:pPr>
            <a:r>
              <a:rPr lang="en-US" sz="4000" dirty="0"/>
              <a:t>Hypotheses</a:t>
            </a:r>
          </a:p>
          <a:p>
            <a:pPr>
              <a:defRPr/>
            </a:pPr>
            <a:r>
              <a:rPr lang="en-US" sz="4000" dirty="0"/>
              <a:t>Data</a:t>
            </a:r>
          </a:p>
          <a:p>
            <a:pPr>
              <a:defRPr/>
            </a:pPr>
            <a:r>
              <a:rPr lang="en-US" sz="4000" dirty="0"/>
              <a:t>Variables</a:t>
            </a:r>
          </a:p>
          <a:p>
            <a:pPr lvl="1">
              <a:defRPr/>
            </a:pPr>
            <a:r>
              <a:rPr lang="en-US" sz="3600" dirty="0"/>
              <a:t>Conceptualization and Operationalization</a:t>
            </a:r>
          </a:p>
          <a:p>
            <a:pPr lvl="1">
              <a:defRPr/>
            </a:pPr>
            <a:endParaRPr lang="en-US" sz="3600" dirty="0"/>
          </a:p>
          <a:p>
            <a:pPr>
              <a:defRPr/>
            </a:pPr>
            <a:r>
              <a:rPr lang="en-US" sz="4000" dirty="0"/>
              <a:t>Research Design</a:t>
            </a:r>
          </a:p>
          <a:p>
            <a:pPr marL="45720" indent="0">
              <a:buNone/>
              <a:defRPr/>
            </a:pPr>
            <a:endParaRPr lang="en-US" sz="3200" dirty="0"/>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Outline</a:t>
            </a:r>
          </a:p>
        </p:txBody>
      </p:sp>
    </p:spTree>
    <p:extLst>
      <p:ext uri="{BB962C8B-B14F-4D97-AF65-F5344CB8AC3E}">
        <p14:creationId xmlns:p14="http://schemas.microsoft.com/office/powerpoint/2010/main" val="359065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73626" y="1556792"/>
            <a:ext cx="11375922" cy="5184576"/>
          </a:xfrm>
          <a:prstGeom prst="rect">
            <a:avLst/>
          </a:prstGeom>
        </p:spPr>
        <p:txBody>
          <a:bodyPr>
            <a:noAutofit/>
          </a:bodyPr>
          <a:lstStyle/>
          <a:p>
            <a:r>
              <a:rPr lang="en-GB" sz="3200" i="1" dirty="0"/>
              <a:t>Methodology: </a:t>
            </a:r>
            <a:r>
              <a:rPr lang="en-GB" sz="3200" dirty="0"/>
              <a:t>Measure </a:t>
            </a:r>
            <a:r>
              <a:rPr lang="en-GB" sz="3200" u="sng" dirty="0"/>
              <a:t>individual freedom </a:t>
            </a:r>
            <a:r>
              <a:rPr lang="en-GB" sz="3200" dirty="0"/>
              <a:t>—the opportunity to act spontaneously in a variety of fields outside the control of the government and other </a:t>
            </a:r>
            <a:r>
              <a:rPr lang="en-GB" sz="3200" dirty="0" err="1"/>
              <a:t>centers</a:t>
            </a:r>
            <a:r>
              <a:rPr lang="en-GB" sz="3200" dirty="0"/>
              <a:t> of potential domination— in two broad categories: political rights and civil liberties. </a:t>
            </a:r>
          </a:p>
          <a:p>
            <a:pPr lvl="1"/>
            <a:r>
              <a:rPr lang="en-GB" sz="2800" b="1" dirty="0">
                <a:solidFill>
                  <a:srgbClr val="00B0F0"/>
                </a:solidFill>
              </a:rPr>
              <a:t>Political rights </a:t>
            </a:r>
            <a:r>
              <a:rPr lang="en-GB" sz="2800" dirty="0"/>
              <a:t>enable people to participate freely in the political process, including the right to vote freely for distinct alternatives in legitimate elections, compete for public office, join political parties and organizations, and elect representatives who have a decisive impact on public policies and are accountable to the electorate. </a:t>
            </a:r>
          </a:p>
          <a:p>
            <a:pPr lvl="1"/>
            <a:r>
              <a:rPr lang="en-GB" sz="2800" b="1" dirty="0">
                <a:solidFill>
                  <a:srgbClr val="00B0F0"/>
                </a:solidFill>
              </a:rPr>
              <a:t>Civil liberties </a:t>
            </a:r>
            <a:r>
              <a:rPr lang="en-GB" sz="2800" dirty="0"/>
              <a:t>allow for the freedoms of expression and belief, associational and organizational rights, rule of law, and personal autonomy without interference from the state.</a:t>
            </a:r>
          </a:p>
        </p:txBody>
      </p:sp>
      <p:sp>
        <p:nvSpPr>
          <p:cNvPr id="11266" name="Rectangle 2"/>
          <p:cNvSpPr>
            <a:spLocks noGrp="1" noRot="1" noChangeArrowheads="1"/>
          </p:cNvSpPr>
          <p:nvPr>
            <p:ph type="title"/>
          </p:nvPr>
        </p:nvSpPr>
        <p:spPr>
          <a:xfrm>
            <a:off x="1703512" y="116632"/>
            <a:ext cx="8712968" cy="1440160"/>
          </a:xfrm>
        </p:spPr>
        <p:txBody>
          <a:bodyPr/>
          <a:lstStyle/>
          <a:p>
            <a:r>
              <a:rPr lang="en-GB" sz="4000" dirty="0"/>
              <a:t>Freedom House: </a:t>
            </a:r>
            <a:r>
              <a:rPr lang="en-GB" sz="4000" i="1" dirty="0"/>
              <a:t>Democracy</a:t>
            </a:r>
            <a:endParaRPr lang="en-US" altLang="en-US" sz="4000" i="1" dirty="0"/>
          </a:p>
        </p:txBody>
      </p:sp>
    </p:spTree>
    <p:extLst>
      <p:ext uri="{BB962C8B-B14F-4D97-AF65-F5344CB8AC3E}">
        <p14:creationId xmlns:p14="http://schemas.microsoft.com/office/powerpoint/2010/main" val="35669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00200" y="156878"/>
          <a:ext cx="4876800" cy="6548723"/>
        </p:xfrm>
        <a:graphic>
          <a:graphicData uri="http://schemas.openxmlformats.org/drawingml/2006/table">
            <a:tbl>
              <a:tblPr firstRow="1" bandRow="1">
                <a:tableStyleId>{5C22544A-7EE6-4342-B048-85BDC9FD1C3A}</a:tableStyleId>
              </a:tblPr>
              <a:tblGrid>
                <a:gridCol w="2199341">
                  <a:extLst>
                    <a:ext uri="{9D8B030D-6E8A-4147-A177-3AD203B41FA5}">
                      <a16:colId xmlns:a16="http://schemas.microsoft.com/office/drawing/2014/main" val="20000"/>
                    </a:ext>
                  </a:extLst>
                </a:gridCol>
                <a:gridCol w="764989">
                  <a:extLst>
                    <a:ext uri="{9D8B030D-6E8A-4147-A177-3AD203B41FA5}">
                      <a16:colId xmlns:a16="http://schemas.microsoft.com/office/drawing/2014/main" val="20001"/>
                    </a:ext>
                  </a:extLst>
                </a:gridCol>
                <a:gridCol w="573741">
                  <a:extLst>
                    <a:ext uri="{9D8B030D-6E8A-4147-A177-3AD203B41FA5}">
                      <a16:colId xmlns:a16="http://schemas.microsoft.com/office/drawing/2014/main" val="20002"/>
                    </a:ext>
                  </a:extLst>
                </a:gridCol>
                <a:gridCol w="1338729">
                  <a:extLst>
                    <a:ext uri="{9D8B030D-6E8A-4147-A177-3AD203B41FA5}">
                      <a16:colId xmlns:a16="http://schemas.microsoft.com/office/drawing/2014/main" val="20003"/>
                    </a:ext>
                  </a:extLst>
                </a:gridCol>
              </a:tblGrid>
              <a:tr h="327902">
                <a:tc>
                  <a:txBody>
                    <a:bodyPr/>
                    <a:lstStyle/>
                    <a:p>
                      <a:pPr algn="l" fontAlgn="ctr"/>
                      <a:r>
                        <a:rPr lang="en-GB" sz="1600" b="1" i="0" u="none" strike="noStrike" dirty="0">
                          <a:solidFill>
                            <a:srgbClr val="000000"/>
                          </a:solidFill>
                          <a:effectLst/>
                          <a:latin typeface="+mn-lt"/>
                        </a:rPr>
                        <a:t>Freedom House Scores</a:t>
                      </a:r>
                    </a:p>
                  </a:txBody>
                  <a:tcPr marL="9525" marR="9525" marT="9525" marB="0" anchor="ctr"/>
                </a:tc>
                <a:tc gridSpan="3">
                  <a:txBody>
                    <a:bodyPr/>
                    <a:lstStyle/>
                    <a:p>
                      <a:pPr algn="ctr" fontAlgn="b"/>
                      <a:r>
                        <a:rPr lang="en-GB" sz="1600" b="1" i="0" u="none" strike="noStrike" dirty="0">
                          <a:solidFill>
                            <a:srgbClr val="000000"/>
                          </a:solidFill>
                          <a:effectLst/>
                          <a:latin typeface="+mn-lt"/>
                        </a:rPr>
                        <a:t>2013</a:t>
                      </a:r>
                    </a:p>
                  </a:txBody>
                  <a:tcPr marL="9525" marR="9525" marT="9525"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27902">
                <a:tc>
                  <a:txBody>
                    <a:bodyPr/>
                    <a:lstStyle/>
                    <a:p>
                      <a:pPr algn="l" fontAlgn="ctr"/>
                      <a:r>
                        <a:rPr lang="en-GB" sz="1600" b="1" i="0" u="none" strike="noStrike" dirty="0">
                          <a:solidFill>
                            <a:srgbClr val="000000"/>
                          </a:solidFill>
                          <a:effectLst/>
                          <a:latin typeface="+mn-lt"/>
                        </a:rPr>
                        <a:t> </a:t>
                      </a:r>
                    </a:p>
                  </a:txBody>
                  <a:tcPr marL="9525" marR="9525" marT="9525" marB="0" anchor="ctr"/>
                </a:tc>
                <a:tc>
                  <a:txBody>
                    <a:bodyPr/>
                    <a:lstStyle/>
                    <a:p>
                      <a:pPr algn="ctr" fontAlgn="b"/>
                      <a:r>
                        <a:rPr lang="en-GB" sz="1600" b="1" i="0" u="none" strike="noStrike" dirty="0">
                          <a:solidFill>
                            <a:srgbClr val="000000"/>
                          </a:solidFill>
                          <a:effectLst/>
                          <a:latin typeface="+mn-lt"/>
                        </a:rPr>
                        <a:t>PR</a:t>
                      </a:r>
                    </a:p>
                  </a:txBody>
                  <a:tcPr marL="9525" marR="9525" marT="9525" marB="0" anchor="b"/>
                </a:tc>
                <a:tc>
                  <a:txBody>
                    <a:bodyPr/>
                    <a:lstStyle/>
                    <a:p>
                      <a:pPr algn="ctr" fontAlgn="b"/>
                      <a:r>
                        <a:rPr lang="en-GB" sz="1600" b="1" i="0" u="none" strike="noStrike" dirty="0">
                          <a:solidFill>
                            <a:srgbClr val="000000"/>
                          </a:solidFill>
                          <a:effectLst/>
                          <a:latin typeface="+mn-lt"/>
                        </a:rPr>
                        <a:t>CL </a:t>
                      </a:r>
                    </a:p>
                  </a:txBody>
                  <a:tcPr marL="9525" marR="9525" marT="9525" marB="0" anchor="b"/>
                </a:tc>
                <a:tc>
                  <a:txBody>
                    <a:bodyPr/>
                    <a:lstStyle/>
                    <a:p>
                      <a:pPr algn="ctr" fontAlgn="b"/>
                      <a:r>
                        <a:rPr lang="en-GB" sz="1600" b="1" i="0" u="none" strike="noStrike" dirty="0">
                          <a:solidFill>
                            <a:srgbClr val="000000"/>
                          </a:solidFill>
                          <a:effectLst/>
                          <a:latin typeface="+mn-lt"/>
                        </a:rPr>
                        <a:t>Status</a:t>
                      </a:r>
                    </a:p>
                  </a:txBody>
                  <a:tcPr marL="9525" marR="9525" marT="9525" marB="0" anchor="b"/>
                </a:tc>
                <a:extLst>
                  <a:ext uri="{0D108BD9-81ED-4DB2-BD59-A6C34878D82A}">
                    <a16:rowId xmlns:a16="http://schemas.microsoft.com/office/drawing/2014/main" val="10001"/>
                  </a:ext>
                </a:extLst>
              </a:tr>
              <a:tr h="327902">
                <a:tc>
                  <a:txBody>
                    <a:bodyPr/>
                    <a:lstStyle/>
                    <a:p>
                      <a:pPr algn="l" fontAlgn="t"/>
                      <a:r>
                        <a:rPr lang="en-GB" sz="1600" b="1" i="0" u="none" strike="noStrike" dirty="0">
                          <a:solidFill>
                            <a:srgbClr val="000000"/>
                          </a:solidFill>
                          <a:effectLst/>
                          <a:latin typeface="+mn-lt"/>
                        </a:rPr>
                        <a:t>Austria</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02"/>
                  </a:ext>
                </a:extLst>
              </a:tr>
              <a:tr h="327902">
                <a:tc>
                  <a:txBody>
                    <a:bodyPr/>
                    <a:lstStyle/>
                    <a:p>
                      <a:pPr algn="l" fontAlgn="t"/>
                      <a:r>
                        <a:rPr lang="en-GB" sz="1600" b="1" i="0" u="none" strike="noStrike" dirty="0">
                          <a:solidFill>
                            <a:srgbClr val="000000"/>
                          </a:solidFill>
                          <a:effectLst/>
                          <a:latin typeface="+mn-lt"/>
                        </a:rPr>
                        <a:t>Belgium</a:t>
                      </a:r>
                    </a:p>
                  </a:txBody>
                  <a:tcPr marL="9525" marR="9525" marT="9525" marB="0"/>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03"/>
                  </a:ext>
                </a:extLst>
              </a:tr>
              <a:tr h="327902">
                <a:tc>
                  <a:txBody>
                    <a:bodyPr/>
                    <a:lstStyle/>
                    <a:p>
                      <a:pPr algn="l" fontAlgn="t"/>
                      <a:r>
                        <a:rPr lang="en-GB" sz="1600" b="1" i="0" u="none" strike="noStrike">
                          <a:solidFill>
                            <a:srgbClr val="000000"/>
                          </a:solidFill>
                          <a:effectLst/>
                          <a:latin typeface="+mn-lt"/>
                        </a:rPr>
                        <a:t>Cyprus</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04"/>
                  </a:ext>
                </a:extLst>
              </a:tr>
              <a:tr h="327902">
                <a:tc>
                  <a:txBody>
                    <a:bodyPr/>
                    <a:lstStyle/>
                    <a:p>
                      <a:pPr algn="l" fontAlgn="t"/>
                      <a:r>
                        <a:rPr lang="en-GB" sz="1600" b="1" i="0" u="none" strike="noStrike" dirty="0">
                          <a:solidFill>
                            <a:srgbClr val="000000"/>
                          </a:solidFill>
                          <a:effectLst/>
                          <a:latin typeface="+mn-lt"/>
                        </a:rPr>
                        <a:t>Denmark</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05"/>
                  </a:ext>
                </a:extLst>
              </a:tr>
              <a:tr h="318585">
                <a:tc>
                  <a:txBody>
                    <a:bodyPr/>
                    <a:lstStyle/>
                    <a:p>
                      <a:pPr algn="l" fontAlgn="t"/>
                      <a:r>
                        <a:rPr lang="en-GB" sz="1600" b="1" i="0" u="none" strike="noStrike">
                          <a:solidFill>
                            <a:srgbClr val="000000"/>
                          </a:solidFill>
                          <a:effectLst/>
                          <a:latin typeface="+mn-lt"/>
                        </a:rPr>
                        <a:t>Finland</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06"/>
                  </a:ext>
                </a:extLst>
              </a:tr>
              <a:tr h="327902">
                <a:tc>
                  <a:txBody>
                    <a:bodyPr/>
                    <a:lstStyle/>
                    <a:p>
                      <a:pPr algn="l" fontAlgn="t"/>
                      <a:r>
                        <a:rPr lang="en-GB" sz="1600" b="1" i="0" u="none" strike="noStrike">
                          <a:solidFill>
                            <a:srgbClr val="000000"/>
                          </a:solidFill>
                          <a:effectLst/>
                          <a:latin typeface="+mn-lt"/>
                        </a:rPr>
                        <a:t>France</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07"/>
                  </a:ext>
                </a:extLst>
              </a:tr>
              <a:tr h="327902">
                <a:tc>
                  <a:txBody>
                    <a:bodyPr/>
                    <a:lstStyle/>
                    <a:p>
                      <a:pPr algn="l" fontAlgn="t"/>
                      <a:r>
                        <a:rPr lang="en-GB" sz="1600" b="1" i="0" u="none" strike="noStrike">
                          <a:solidFill>
                            <a:srgbClr val="000000"/>
                          </a:solidFill>
                          <a:effectLst/>
                          <a:latin typeface="+mn-lt"/>
                        </a:rPr>
                        <a:t>Germany</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08"/>
                  </a:ext>
                </a:extLst>
              </a:tr>
              <a:tr h="327902">
                <a:tc>
                  <a:txBody>
                    <a:bodyPr/>
                    <a:lstStyle/>
                    <a:p>
                      <a:pPr algn="l" fontAlgn="t"/>
                      <a:r>
                        <a:rPr lang="en-GB" sz="1600" b="1" i="0" u="none" strike="noStrike" dirty="0">
                          <a:solidFill>
                            <a:srgbClr val="000000"/>
                          </a:solidFill>
                          <a:effectLst/>
                          <a:latin typeface="+mn-lt"/>
                        </a:rPr>
                        <a:t>Greece</a:t>
                      </a:r>
                    </a:p>
                  </a:txBody>
                  <a:tcPr marL="9525" marR="9525" marT="9525" marB="0"/>
                </a:tc>
                <a:tc>
                  <a:txBody>
                    <a:bodyPr/>
                    <a:lstStyle/>
                    <a:p>
                      <a:pPr algn="ctr" fontAlgn="ctr"/>
                      <a:r>
                        <a:rPr lang="en-GB" sz="1600" b="0" i="0" u="none" strike="noStrike" dirty="0">
                          <a:solidFill>
                            <a:srgbClr val="000000"/>
                          </a:solidFill>
                          <a:effectLst/>
                          <a:latin typeface="+mn-lt"/>
                        </a:rPr>
                        <a:t>2</a:t>
                      </a:r>
                    </a:p>
                  </a:txBody>
                  <a:tcPr marL="9525" marR="9525" marT="9525" marB="0" anchor="ctr"/>
                </a:tc>
                <a:tc>
                  <a:txBody>
                    <a:bodyPr/>
                    <a:lstStyle/>
                    <a:p>
                      <a:pPr algn="ctr" fontAlgn="ctr"/>
                      <a:r>
                        <a:rPr lang="en-GB" sz="1600" b="0" i="0" u="none" strike="noStrike">
                          <a:solidFill>
                            <a:srgbClr val="000000"/>
                          </a:solidFill>
                          <a:effectLst/>
                          <a:latin typeface="+mn-lt"/>
                        </a:rPr>
                        <a:t>2</a:t>
                      </a:r>
                    </a:p>
                  </a:txBody>
                  <a:tcPr marL="9525" marR="9525" marT="9525" marB="0" anchor="ctr"/>
                </a:tc>
                <a:tc>
                  <a:txBody>
                    <a:bodyPr/>
                    <a:lstStyle/>
                    <a:p>
                      <a:pPr algn="ctr" fontAlgn="ctr"/>
                      <a:r>
                        <a:rPr lang="en-GB" sz="1600" b="0" i="0" u="none" strike="noStrike" dirty="0">
                          <a:solidFill>
                            <a:srgbClr val="000000"/>
                          </a:solidFill>
                          <a:effectLst/>
                          <a:latin typeface="+mn-lt"/>
                        </a:rPr>
                        <a:t>F</a:t>
                      </a: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9"/>
                  </a:ext>
                </a:extLst>
              </a:tr>
              <a:tr h="327902">
                <a:tc>
                  <a:txBody>
                    <a:bodyPr/>
                    <a:lstStyle/>
                    <a:p>
                      <a:pPr algn="l" fontAlgn="t"/>
                      <a:r>
                        <a:rPr lang="en-GB" sz="1600" b="1" i="0" u="none" strike="noStrike">
                          <a:solidFill>
                            <a:srgbClr val="000000"/>
                          </a:solidFill>
                          <a:effectLst/>
                          <a:latin typeface="+mn-lt"/>
                        </a:rPr>
                        <a:t>Iceland</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0"/>
                  </a:ext>
                </a:extLst>
              </a:tr>
              <a:tr h="327902">
                <a:tc>
                  <a:txBody>
                    <a:bodyPr/>
                    <a:lstStyle/>
                    <a:p>
                      <a:pPr algn="l" fontAlgn="t"/>
                      <a:r>
                        <a:rPr lang="en-GB" sz="1600" b="1" i="0" u="none" strike="noStrike">
                          <a:solidFill>
                            <a:srgbClr val="000000"/>
                          </a:solidFill>
                          <a:effectLst/>
                          <a:latin typeface="+mn-lt"/>
                        </a:rPr>
                        <a:t>Ireland</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1"/>
                  </a:ext>
                </a:extLst>
              </a:tr>
              <a:tr h="327902">
                <a:tc>
                  <a:txBody>
                    <a:bodyPr/>
                    <a:lstStyle/>
                    <a:p>
                      <a:pPr algn="l" fontAlgn="t"/>
                      <a:r>
                        <a:rPr lang="en-GB" sz="1600" b="1" i="0" u="none" strike="noStrike">
                          <a:solidFill>
                            <a:srgbClr val="000000"/>
                          </a:solidFill>
                          <a:effectLst/>
                          <a:latin typeface="+mn-lt"/>
                        </a:rPr>
                        <a:t>Italy</a:t>
                      </a:r>
                    </a:p>
                  </a:txBody>
                  <a:tcPr marL="9525" marR="9525" marT="9525" marB="0"/>
                </a:tc>
                <a:tc>
                  <a:txBody>
                    <a:bodyPr/>
                    <a:lstStyle/>
                    <a:p>
                      <a:pPr algn="ctr" fontAlgn="ctr"/>
                      <a:r>
                        <a:rPr lang="en-GB" sz="1600" b="0" i="0" u="none" strike="noStrike">
                          <a:solidFill>
                            <a:srgbClr val="000000"/>
                          </a:solidFill>
                          <a:effectLst/>
                          <a:latin typeface="+mn-lt"/>
                        </a:rPr>
                        <a:t>2</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2"/>
                  </a:ext>
                </a:extLst>
              </a:tr>
              <a:tr h="327902">
                <a:tc>
                  <a:txBody>
                    <a:bodyPr/>
                    <a:lstStyle/>
                    <a:p>
                      <a:pPr algn="l" fontAlgn="t"/>
                      <a:r>
                        <a:rPr lang="en-GB" sz="1600" b="1" i="0" u="none" strike="noStrike">
                          <a:solidFill>
                            <a:srgbClr val="000000"/>
                          </a:solidFill>
                          <a:effectLst/>
                          <a:latin typeface="+mn-lt"/>
                        </a:rPr>
                        <a:t>Liechtenstein</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3"/>
                  </a:ext>
                </a:extLst>
              </a:tr>
              <a:tr h="327902">
                <a:tc>
                  <a:txBody>
                    <a:bodyPr/>
                    <a:lstStyle/>
                    <a:p>
                      <a:pPr algn="l" fontAlgn="t"/>
                      <a:r>
                        <a:rPr lang="en-GB" sz="1600" b="1" i="0" u="none" strike="noStrike">
                          <a:solidFill>
                            <a:srgbClr val="000000"/>
                          </a:solidFill>
                          <a:effectLst/>
                          <a:latin typeface="+mn-lt"/>
                        </a:rPr>
                        <a:t>Luxembourg</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4"/>
                  </a:ext>
                </a:extLst>
              </a:tr>
              <a:tr h="327902">
                <a:tc>
                  <a:txBody>
                    <a:bodyPr/>
                    <a:lstStyle/>
                    <a:p>
                      <a:pPr algn="l" fontAlgn="t"/>
                      <a:r>
                        <a:rPr lang="en-GB" sz="1600" b="1" i="0" u="none" strike="noStrike">
                          <a:solidFill>
                            <a:srgbClr val="000000"/>
                          </a:solidFill>
                          <a:effectLst/>
                          <a:latin typeface="+mn-lt"/>
                        </a:rPr>
                        <a:t>Malta</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5"/>
                  </a:ext>
                </a:extLst>
              </a:tr>
              <a:tr h="327902">
                <a:tc>
                  <a:txBody>
                    <a:bodyPr/>
                    <a:lstStyle/>
                    <a:p>
                      <a:pPr algn="l" fontAlgn="t"/>
                      <a:r>
                        <a:rPr lang="en-GB" sz="1600" b="1" i="0" u="none" strike="noStrike">
                          <a:solidFill>
                            <a:srgbClr val="000000"/>
                          </a:solidFill>
                          <a:effectLst/>
                          <a:latin typeface="+mn-lt"/>
                        </a:rPr>
                        <a:t>Monaco</a:t>
                      </a:r>
                    </a:p>
                  </a:txBody>
                  <a:tcPr marL="9525" marR="9525" marT="9525" marB="0"/>
                </a:tc>
                <a:tc>
                  <a:txBody>
                    <a:bodyPr/>
                    <a:lstStyle/>
                    <a:p>
                      <a:pPr algn="ctr" fontAlgn="ctr"/>
                      <a:r>
                        <a:rPr lang="en-GB" sz="1600" b="0" i="0" u="none" strike="noStrike">
                          <a:solidFill>
                            <a:srgbClr val="000000"/>
                          </a:solidFill>
                          <a:effectLst/>
                          <a:latin typeface="+mn-lt"/>
                        </a:rPr>
                        <a:t>2</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F</a:t>
                      </a:r>
                    </a:p>
                  </a:txBody>
                  <a:tcPr marL="9525" marR="9525" marT="9525" marB="0" anchor="ctr"/>
                </a:tc>
                <a:extLst>
                  <a:ext uri="{0D108BD9-81ED-4DB2-BD59-A6C34878D82A}">
                    <a16:rowId xmlns:a16="http://schemas.microsoft.com/office/drawing/2014/main" val="10016"/>
                  </a:ext>
                </a:extLst>
              </a:tr>
              <a:tr h="327902">
                <a:tc>
                  <a:txBody>
                    <a:bodyPr/>
                    <a:lstStyle/>
                    <a:p>
                      <a:pPr algn="l" fontAlgn="t"/>
                      <a:r>
                        <a:rPr lang="en-GB" sz="1600" b="1" i="0" u="none" strike="noStrike">
                          <a:solidFill>
                            <a:srgbClr val="000000"/>
                          </a:solidFill>
                          <a:effectLst/>
                          <a:latin typeface="+mn-lt"/>
                        </a:rPr>
                        <a:t>Netherlands</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F</a:t>
                      </a:r>
                    </a:p>
                  </a:txBody>
                  <a:tcPr marL="9525" marR="9525" marT="9525" marB="0" anchor="ctr"/>
                </a:tc>
                <a:extLst>
                  <a:ext uri="{0D108BD9-81ED-4DB2-BD59-A6C34878D82A}">
                    <a16:rowId xmlns:a16="http://schemas.microsoft.com/office/drawing/2014/main" val="10017"/>
                  </a:ext>
                </a:extLst>
              </a:tr>
              <a:tr h="327902">
                <a:tc>
                  <a:txBody>
                    <a:bodyPr/>
                    <a:lstStyle/>
                    <a:p>
                      <a:pPr algn="l" fontAlgn="t"/>
                      <a:r>
                        <a:rPr lang="en-GB" sz="1600" b="1" i="0" u="none" strike="noStrike">
                          <a:solidFill>
                            <a:srgbClr val="000000"/>
                          </a:solidFill>
                          <a:effectLst/>
                          <a:latin typeface="+mn-lt"/>
                        </a:rPr>
                        <a:t>Norway</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8"/>
                  </a:ext>
                </a:extLst>
              </a:tr>
              <a:tr h="327902">
                <a:tc>
                  <a:txBody>
                    <a:bodyPr/>
                    <a:lstStyle/>
                    <a:p>
                      <a:pPr algn="l" fontAlgn="t"/>
                      <a:r>
                        <a:rPr lang="en-GB" sz="1600" b="1" i="0" u="none" strike="noStrike">
                          <a:solidFill>
                            <a:srgbClr val="000000"/>
                          </a:solidFill>
                          <a:effectLst/>
                          <a:latin typeface="+mn-lt"/>
                        </a:rPr>
                        <a:t>Portugal</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9"/>
                  </a:ext>
                </a:extLst>
              </a:tr>
            </a:tbl>
          </a:graphicData>
        </a:graphic>
      </p:graphicFrame>
      <p:graphicFrame>
        <p:nvGraphicFramePr>
          <p:cNvPr id="5" name="Content Placeholder 3"/>
          <p:cNvGraphicFramePr>
            <a:graphicFrameLocks/>
          </p:cNvGraphicFramePr>
          <p:nvPr/>
        </p:nvGraphicFramePr>
        <p:xfrm>
          <a:off x="6477000" y="156878"/>
          <a:ext cx="4108686" cy="6548723"/>
        </p:xfrm>
        <a:graphic>
          <a:graphicData uri="http://schemas.openxmlformats.org/drawingml/2006/table">
            <a:tbl>
              <a:tblPr firstRow="1" bandRow="1">
                <a:tableStyleId>{5C22544A-7EE6-4342-B048-85BDC9FD1C3A}</a:tableStyleId>
              </a:tblPr>
              <a:tblGrid>
                <a:gridCol w="1431227">
                  <a:extLst>
                    <a:ext uri="{9D8B030D-6E8A-4147-A177-3AD203B41FA5}">
                      <a16:colId xmlns:a16="http://schemas.microsoft.com/office/drawing/2014/main" val="20000"/>
                    </a:ext>
                  </a:extLst>
                </a:gridCol>
                <a:gridCol w="764989">
                  <a:extLst>
                    <a:ext uri="{9D8B030D-6E8A-4147-A177-3AD203B41FA5}">
                      <a16:colId xmlns:a16="http://schemas.microsoft.com/office/drawing/2014/main" val="20001"/>
                    </a:ext>
                  </a:extLst>
                </a:gridCol>
                <a:gridCol w="573741">
                  <a:extLst>
                    <a:ext uri="{9D8B030D-6E8A-4147-A177-3AD203B41FA5}">
                      <a16:colId xmlns:a16="http://schemas.microsoft.com/office/drawing/2014/main" val="20002"/>
                    </a:ext>
                  </a:extLst>
                </a:gridCol>
                <a:gridCol w="1338729">
                  <a:extLst>
                    <a:ext uri="{9D8B030D-6E8A-4147-A177-3AD203B41FA5}">
                      <a16:colId xmlns:a16="http://schemas.microsoft.com/office/drawing/2014/main" val="20003"/>
                    </a:ext>
                  </a:extLst>
                </a:gridCol>
              </a:tblGrid>
              <a:tr h="327902">
                <a:tc>
                  <a:txBody>
                    <a:bodyPr/>
                    <a:lstStyle/>
                    <a:p>
                      <a:endParaRPr lang="en-GB" sz="1600" dirty="0">
                        <a:latin typeface="+mn-lt"/>
                      </a:endParaRPr>
                    </a:p>
                  </a:txBody>
                  <a:tcPr marL="9525" marR="9525" marT="9525" marB="0"/>
                </a:tc>
                <a:tc>
                  <a:txBody>
                    <a:bodyPr/>
                    <a:lstStyle/>
                    <a:p>
                      <a:pPr algn="ctr" fontAlgn="b"/>
                      <a:endParaRPr lang="en-GB" sz="1600" b="1" i="0" u="none" strike="noStrike" dirty="0">
                        <a:solidFill>
                          <a:srgbClr val="000000"/>
                        </a:solidFill>
                        <a:effectLst/>
                        <a:latin typeface="+mn-lt"/>
                      </a:endParaRPr>
                    </a:p>
                  </a:txBody>
                  <a:tcPr marL="9525" marR="9525" marT="9525" marB="0" anchor="b"/>
                </a:tc>
                <a:tc>
                  <a:txBody>
                    <a:bodyPr/>
                    <a:lstStyle/>
                    <a:p>
                      <a:pPr algn="ctr" fontAlgn="b"/>
                      <a:endParaRPr lang="en-GB" sz="1600" b="1" i="0" u="none" strike="noStrike" dirty="0">
                        <a:solidFill>
                          <a:srgbClr val="000000"/>
                        </a:solidFill>
                        <a:effectLst/>
                        <a:latin typeface="+mn-lt"/>
                      </a:endParaRPr>
                    </a:p>
                  </a:txBody>
                  <a:tcPr marL="9525" marR="9525" marT="9525" marB="0" anchor="b"/>
                </a:tc>
                <a:tc>
                  <a:txBody>
                    <a:bodyPr/>
                    <a:lstStyle/>
                    <a:p>
                      <a:pPr algn="ctr" fontAlgn="b"/>
                      <a:endParaRPr lang="en-GB" sz="16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327902">
                <a:tc>
                  <a:txBody>
                    <a:bodyPr/>
                    <a:lstStyle/>
                    <a:p>
                      <a:endParaRPr lang="en-GB" sz="1600" dirty="0">
                        <a:latin typeface="+mn-lt"/>
                      </a:endParaRPr>
                    </a:p>
                  </a:txBody>
                  <a:tcPr marL="9525" marR="9525" marT="9525" marB="0"/>
                </a:tc>
                <a:tc>
                  <a:txBody>
                    <a:bodyPr/>
                    <a:lstStyle/>
                    <a:p>
                      <a:pPr algn="ctr" fontAlgn="b"/>
                      <a:r>
                        <a:rPr lang="en-GB" sz="1600" b="1" i="0" u="none" strike="noStrike" dirty="0">
                          <a:solidFill>
                            <a:srgbClr val="000000"/>
                          </a:solidFill>
                          <a:effectLst/>
                          <a:latin typeface="+mn-lt"/>
                        </a:rPr>
                        <a:t>PR</a:t>
                      </a:r>
                    </a:p>
                  </a:txBody>
                  <a:tcPr marL="9525" marR="9525" marT="9525" marB="0" anchor="b"/>
                </a:tc>
                <a:tc>
                  <a:txBody>
                    <a:bodyPr/>
                    <a:lstStyle/>
                    <a:p>
                      <a:pPr algn="ctr" fontAlgn="b"/>
                      <a:r>
                        <a:rPr lang="en-GB" sz="1600" b="1" i="0" u="none" strike="noStrike" dirty="0">
                          <a:solidFill>
                            <a:srgbClr val="000000"/>
                          </a:solidFill>
                          <a:effectLst/>
                          <a:latin typeface="+mn-lt"/>
                        </a:rPr>
                        <a:t>CL </a:t>
                      </a:r>
                    </a:p>
                  </a:txBody>
                  <a:tcPr marL="9525" marR="9525" marT="9525" marB="0" anchor="b"/>
                </a:tc>
                <a:tc>
                  <a:txBody>
                    <a:bodyPr/>
                    <a:lstStyle/>
                    <a:p>
                      <a:pPr algn="ctr" fontAlgn="b"/>
                      <a:r>
                        <a:rPr lang="en-GB" sz="1600" b="1" i="0" u="none" strike="noStrike" dirty="0">
                          <a:solidFill>
                            <a:srgbClr val="000000"/>
                          </a:solidFill>
                          <a:effectLst/>
                          <a:latin typeface="+mn-lt"/>
                        </a:rPr>
                        <a:t>Status</a:t>
                      </a:r>
                    </a:p>
                  </a:txBody>
                  <a:tcPr marL="9525" marR="9525" marT="9525" marB="0" anchor="b"/>
                </a:tc>
                <a:extLst>
                  <a:ext uri="{0D108BD9-81ED-4DB2-BD59-A6C34878D82A}">
                    <a16:rowId xmlns:a16="http://schemas.microsoft.com/office/drawing/2014/main" val="10001"/>
                  </a:ext>
                </a:extLst>
              </a:tr>
              <a:tr h="327902">
                <a:tc>
                  <a:txBody>
                    <a:bodyPr/>
                    <a:lstStyle/>
                    <a:p>
                      <a:pPr algn="l" fontAlgn="t"/>
                      <a:r>
                        <a:rPr lang="en-GB" sz="1600" b="1" i="0" u="none" strike="noStrike" dirty="0">
                          <a:solidFill>
                            <a:srgbClr val="000000"/>
                          </a:solidFill>
                          <a:effectLst/>
                          <a:latin typeface="+mn-lt"/>
                        </a:rPr>
                        <a:t>Albania</a:t>
                      </a:r>
                    </a:p>
                  </a:txBody>
                  <a:tcPr marL="9525" marR="9525" marT="9525" marB="0"/>
                </a:tc>
                <a:tc>
                  <a:txBody>
                    <a:bodyPr/>
                    <a:lstStyle/>
                    <a:p>
                      <a:pPr algn="ctr" fontAlgn="ctr"/>
                      <a:r>
                        <a:rPr lang="en-GB" sz="1600" b="0" i="0" u="none" strike="noStrike" dirty="0">
                          <a:solidFill>
                            <a:srgbClr val="000000"/>
                          </a:solidFill>
                          <a:effectLst/>
                          <a:latin typeface="+mn-lt"/>
                        </a:rPr>
                        <a:t>3</a:t>
                      </a:r>
                    </a:p>
                  </a:txBody>
                  <a:tcPr marL="9525" marR="9525" marT="9525" marB="0" anchor="ctr"/>
                </a:tc>
                <a:tc>
                  <a:txBody>
                    <a:bodyPr/>
                    <a:lstStyle/>
                    <a:p>
                      <a:pPr algn="ctr" fontAlgn="ctr"/>
                      <a:r>
                        <a:rPr lang="en-GB" sz="1600" b="0" i="0" u="none" strike="noStrike" dirty="0">
                          <a:solidFill>
                            <a:srgbClr val="000000"/>
                          </a:solidFill>
                          <a:effectLst/>
                          <a:latin typeface="+mn-lt"/>
                        </a:rPr>
                        <a:t>3</a:t>
                      </a:r>
                    </a:p>
                  </a:txBody>
                  <a:tcPr marL="9525" marR="9525" marT="9525" marB="0" anchor="ctr"/>
                </a:tc>
                <a:tc>
                  <a:txBody>
                    <a:bodyPr/>
                    <a:lstStyle/>
                    <a:p>
                      <a:pPr algn="ctr" fontAlgn="ctr"/>
                      <a:r>
                        <a:rPr lang="en-GB" sz="1600" b="0" i="0" u="none" strike="noStrike" dirty="0">
                          <a:solidFill>
                            <a:srgbClr val="000000"/>
                          </a:solidFill>
                          <a:effectLst/>
                          <a:latin typeface="+mn-lt"/>
                        </a:rPr>
                        <a:t>PF</a:t>
                      </a:r>
                    </a:p>
                  </a:txBody>
                  <a:tcPr marL="9525" marR="9525" marT="9525" marB="0" anchor="ctr"/>
                </a:tc>
                <a:extLst>
                  <a:ext uri="{0D108BD9-81ED-4DB2-BD59-A6C34878D82A}">
                    <a16:rowId xmlns:a16="http://schemas.microsoft.com/office/drawing/2014/main" val="10002"/>
                  </a:ext>
                </a:extLst>
              </a:tr>
              <a:tr h="327902">
                <a:tc>
                  <a:txBody>
                    <a:bodyPr/>
                    <a:lstStyle/>
                    <a:p>
                      <a:pPr algn="l" fontAlgn="t"/>
                      <a:r>
                        <a:rPr lang="en-GB" sz="1600" b="1" i="0" u="none" strike="noStrike" dirty="0">
                          <a:solidFill>
                            <a:srgbClr val="000000"/>
                          </a:solidFill>
                          <a:effectLst/>
                          <a:latin typeface="+mn-lt"/>
                        </a:rPr>
                        <a:t>Armenia</a:t>
                      </a:r>
                    </a:p>
                  </a:txBody>
                  <a:tcPr marL="9525" marR="9525" marT="9525" marB="0"/>
                </a:tc>
                <a:tc>
                  <a:txBody>
                    <a:bodyPr/>
                    <a:lstStyle/>
                    <a:p>
                      <a:pPr algn="ctr" fontAlgn="ctr"/>
                      <a:r>
                        <a:rPr lang="en-GB" sz="1600" b="0" i="0" u="none" strike="noStrike">
                          <a:solidFill>
                            <a:srgbClr val="000000"/>
                          </a:solidFill>
                          <a:effectLst/>
                          <a:latin typeface="+mn-lt"/>
                        </a:rPr>
                        <a:t>5</a:t>
                      </a:r>
                    </a:p>
                  </a:txBody>
                  <a:tcPr marL="9525" marR="9525" marT="9525" marB="0" anchor="ctr"/>
                </a:tc>
                <a:tc>
                  <a:txBody>
                    <a:bodyPr/>
                    <a:lstStyle/>
                    <a:p>
                      <a:pPr algn="ctr" fontAlgn="ctr"/>
                      <a:r>
                        <a:rPr lang="en-GB" sz="1600" b="0" i="0" u="none" strike="noStrike" dirty="0">
                          <a:solidFill>
                            <a:srgbClr val="000000"/>
                          </a:solidFill>
                          <a:effectLst/>
                          <a:latin typeface="+mn-lt"/>
                        </a:rPr>
                        <a:t>4</a:t>
                      </a:r>
                    </a:p>
                  </a:txBody>
                  <a:tcPr marL="9525" marR="9525" marT="9525" marB="0" anchor="ctr"/>
                </a:tc>
                <a:tc>
                  <a:txBody>
                    <a:bodyPr/>
                    <a:lstStyle/>
                    <a:p>
                      <a:pPr algn="ctr" fontAlgn="ctr"/>
                      <a:r>
                        <a:rPr lang="en-GB" sz="1600" b="0" i="0" u="none" strike="noStrike" dirty="0">
                          <a:solidFill>
                            <a:srgbClr val="000000"/>
                          </a:solidFill>
                          <a:effectLst/>
                          <a:latin typeface="+mn-lt"/>
                        </a:rPr>
                        <a:t>PF</a:t>
                      </a:r>
                    </a:p>
                  </a:txBody>
                  <a:tcPr marL="9525" marR="9525" marT="9525" marB="0" anchor="ctr"/>
                </a:tc>
                <a:extLst>
                  <a:ext uri="{0D108BD9-81ED-4DB2-BD59-A6C34878D82A}">
                    <a16:rowId xmlns:a16="http://schemas.microsoft.com/office/drawing/2014/main" val="10003"/>
                  </a:ext>
                </a:extLst>
              </a:tr>
              <a:tr h="327902">
                <a:tc>
                  <a:txBody>
                    <a:bodyPr/>
                    <a:lstStyle/>
                    <a:p>
                      <a:pPr algn="l" fontAlgn="t"/>
                      <a:r>
                        <a:rPr lang="en-GB" sz="1600" b="1" i="0" u="none" strike="noStrike" dirty="0">
                          <a:solidFill>
                            <a:srgbClr val="000000"/>
                          </a:solidFill>
                          <a:effectLst/>
                          <a:latin typeface="+mn-lt"/>
                        </a:rPr>
                        <a:t>Azerbaijan</a:t>
                      </a:r>
                    </a:p>
                  </a:txBody>
                  <a:tcPr marL="9525" marR="9525" marT="9525" marB="0"/>
                </a:tc>
                <a:tc>
                  <a:txBody>
                    <a:bodyPr/>
                    <a:lstStyle/>
                    <a:p>
                      <a:pPr algn="ctr" fontAlgn="ctr"/>
                      <a:r>
                        <a:rPr lang="en-GB" sz="1600" b="0" i="0" u="none" strike="noStrike">
                          <a:solidFill>
                            <a:srgbClr val="000000"/>
                          </a:solidFill>
                          <a:effectLst/>
                          <a:latin typeface="+mn-lt"/>
                        </a:rPr>
                        <a:t>6</a:t>
                      </a:r>
                    </a:p>
                  </a:txBody>
                  <a:tcPr marL="9525" marR="9525" marT="9525" marB="0" anchor="ctr"/>
                </a:tc>
                <a:tc>
                  <a:txBody>
                    <a:bodyPr/>
                    <a:lstStyle/>
                    <a:p>
                      <a:pPr algn="ctr" fontAlgn="ctr"/>
                      <a:r>
                        <a:rPr lang="en-GB" sz="1600" b="0" i="0" u="none" strike="noStrike" dirty="0">
                          <a:solidFill>
                            <a:srgbClr val="000000"/>
                          </a:solidFill>
                          <a:effectLst/>
                          <a:latin typeface="+mn-lt"/>
                        </a:rPr>
                        <a:t>5</a:t>
                      </a:r>
                    </a:p>
                  </a:txBody>
                  <a:tcPr marL="9525" marR="9525" marT="9525" marB="0" anchor="ctr"/>
                </a:tc>
                <a:tc>
                  <a:txBody>
                    <a:bodyPr/>
                    <a:lstStyle/>
                    <a:p>
                      <a:pPr algn="ctr" fontAlgn="ctr"/>
                      <a:r>
                        <a:rPr lang="en-GB" sz="1600" b="0" i="0" u="none" strike="noStrike" dirty="0">
                          <a:solidFill>
                            <a:srgbClr val="000000"/>
                          </a:solidFill>
                          <a:effectLst/>
                          <a:latin typeface="+mn-lt"/>
                        </a:rPr>
                        <a:t>NF</a:t>
                      </a:r>
                    </a:p>
                  </a:txBody>
                  <a:tcPr marL="9525" marR="9525" marT="9525" marB="0" anchor="ctr"/>
                </a:tc>
                <a:extLst>
                  <a:ext uri="{0D108BD9-81ED-4DB2-BD59-A6C34878D82A}">
                    <a16:rowId xmlns:a16="http://schemas.microsoft.com/office/drawing/2014/main" val="10004"/>
                  </a:ext>
                </a:extLst>
              </a:tr>
              <a:tr h="327902">
                <a:tc>
                  <a:txBody>
                    <a:bodyPr/>
                    <a:lstStyle/>
                    <a:p>
                      <a:pPr algn="l" fontAlgn="t"/>
                      <a:r>
                        <a:rPr lang="en-GB" sz="1600" b="1" i="0" u="none" strike="noStrike">
                          <a:solidFill>
                            <a:srgbClr val="000000"/>
                          </a:solidFill>
                          <a:effectLst/>
                          <a:latin typeface="+mn-lt"/>
                        </a:rPr>
                        <a:t>Belarus</a:t>
                      </a:r>
                    </a:p>
                  </a:txBody>
                  <a:tcPr marL="9525" marR="9525" marT="9525" marB="0"/>
                </a:tc>
                <a:tc>
                  <a:txBody>
                    <a:bodyPr/>
                    <a:lstStyle/>
                    <a:p>
                      <a:pPr algn="ctr" fontAlgn="ctr"/>
                      <a:r>
                        <a:rPr lang="en-GB" sz="1600" b="0" i="0" u="none" strike="noStrike" dirty="0">
                          <a:solidFill>
                            <a:srgbClr val="000000"/>
                          </a:solidFill>
                          <a:effectLst/>
                          <a:latin typeface="+mn-lt"/>
                        </a:rPr>
                        <a:t>7</a:t>
                      </a:r>
                    </a:p>
                  </a:txBody>
                  <a:tcPr marL="9525" marR="9525" marT="9525" marB="0" anchor="ctr"/>
                </a:tc>
                <a:tc>
                  <a:txBody>
                    <a:bodyPr/>
                    <a:lstStyle/>
                    <a:p>
                      <a:pPr algn="ctr" fontAlgn="ctr"/>
                      <a:r>
                        <a:rPr lang="en-GB" sz="1600" b="0" i="0" u="none" strike="noStrike">
                          <a:solidFill>
                            <a:srgbClr val="000000"/>
                          </a:solidFill>
                          <a:effectLst/>
                          <a:latin typeface="+mn-lt"/>
                        </a:rPr>
                        <a:t>6</a:t>
                      </a:r>
                    </a:p>
                  </a:txBody>
                  <a:tcPr marL="9525" marR="9525" marT="9525" marB="0" anchor="ctr"/>
                </a:tc>
                <a:tc>
                  <a:txBody>
                    <a:bodyPr/>
                    <a:lstStyle/>
                    <a:p>
                      <a:pPr algn="ctr" fontAlgn="ctr"/>
                      <a:r>
                        <a:rPr lang="en-GB" sz="1600" b="0" i="0" u="none" strike="noStrike" dirty="0">
                          <a:solidFill>
                            <a:srgbClr val="000000"/>
                          </a:solidFill>
                          <a:effectLst/>
                          <a:latin typeface="+mn-lt"/>
                        </a:rPr>
                        <a:t>NF</a:t>
                      </a:r>
                    </a:p>
                  </a:txBody>
                  <a:tcPr marL="9525" marR="9525" marT="9525" marB="0" anchor="ctr"/>
                </a:tc>
                <a:extLst>
                  <a:ext uri="{0D108BD9-81ED-4DB2-BD59-A6C34878D82A}">
                    <a16:rowId xmlns:a16="http://schemas.microsoft.com/office/drawing/2014/main" val="10005"/>
                  </a:ext>
                </a:extLst>
              </a:tr>
              <a:tr h="318585">
                <a:tc>
                  <a:txBody>
                    <a:bodyPr/>
                    <a:lstStyle/>
                    <a:p>
                      <a:pPr algn="l" fontAlgn="t"/>
                      <a:r>
                        <a:rPr lang="en-GB" sz="1600" b="1" i="0" u="none" strike="noStrike" dirty="0">
                          <a:solidFill>
                            <a:srgbClr val="000000"/>
                          </a:solidFill>
                          <a:effectLst/>
                          <a:latin typeface="+mn-lt"/>
                        </a:rPr>
                        <a:t>Bosnia-</a:t>
                      </a:r>
                      <a:r>
                        <a:rPr lang="en-GB" sz="1600" b="1" i="0" u="none" strike="noStrike" dirty="0" err="1">
                          <a:solidFill>
                            <a:srgbClr val="000000"/>
                          </a:solidFill>
                          <a:effectLst/>
                          <a:latin typeface="+mn-lt"/>
                        </a:rPr>
                        <a:t>Herz</a:t>
                      </a:r>
                      <a:endParaRPr lang="en-GB" sz="1600" b="1" i="0" u="none" strike="noStrike" dirty="0">
                        <a:solidFill>
                          <a:srgbClr val="000000"/>
                        </a:solidFill>
                        <a:effectLst/>
                        <a:latin typeface="+mn-lt"/>
                      </a:endParaRPr>
                    </a:p>
                  </a:txBody>
                  <a:tcPr marL="9525" marR="9525" marT="9525" marB="0"/>
                </a:tc>
                <a:tc>
                  <a:txBody>
                    <a:bodyPr/>
                    <a:lstStyle/>
                    <a:p>
                      <a:pPr algn="ctr" fontAlgn="ctr"/>
                      <a:r>
                        <a:rPr lang="en-GB" sz="1600" b="0" i="0" u="none" strike="noStrike" dirty="0">
                          <a:solidFill>
                            <a:srgbClr val="000000"/>
                          </a:solidFill>
                          <a:effectLst/>
                          <a:latin typeface="+mn-lt"/>
                        </a:rPr>
                        <a:t>3</a:t>
                      </a:r>
                    </a:p>
                  </a:txBody>
                  <a:tcPr marL="9525" marR="9525" marT="9525" marB="0" anchor="ctr"/>
                </a:tc>
                <a:tc>
                  <a:txBody>
                    <a:bodyPr/>
                    <a:lstStyle/>
                    <a:p>
                      <a:pPr algn="ctr" fontAlgn="ctr"/>
                      <a:r>
                        <a:rPr lang="en-GB" sz="1600" b="0" i="0" u="none" strike="noStrike">
                          <a:solidFill>
                            <a:srgbClr val="000000"/>
                          </a:solidFill>
                          <a:effectLst/>
                          <a:latin typeface="+mn-lt"/>
                        </a:rPr>
                        <a:t>3</a:t>
                      </a:r>
                    </a:p>
                  </a:txBody>
                  <a:tcPr marL="9525" marR="9525" marT="9525" marB="0" anchor="ctr"/>
                </a:tc>
                <a:tc>
                  <a:txBody>
                    <a:bodyPr/>
                    <a:lstStyle/>
                    <a:p>
                      <a:pPr algn="ctr" fontAlgn="ctr"/>
                      <a:r>
                        <a:rPr lang="en-GB" sz="1600" b="0" i="0" u="none" strike="noStrike" dirty="0">
                          <a:solidFill>
                            <a:srgbClr val="000000"/>
                          </a:solidFill>
                          <a:effectLst/>
                          <a:latin typeface="+mn-lt"/>
                        </a:rPr>
                        <a:t>PF</a:t>
                      </a:r>
                    </a:p>
                  </a:txBody>
                  <a:tcPr marL="9525" marR="9525" marT="9525" marB="0" anchor="ctr"/>
                </a:tc>
                <a:extLst>
                  <a:ext uri="{0D108BD9-81ED-4DB2-BD59-A6C34878D82A}">
                    <a16:rowId xmlns:a16="http://schemas.microsoft.com/office/drawing/2014/main" val="10006"/>
                  </a:ext>
                </a:extLst>
              </a:tr>
              <a:tr h="327902">
                <a:tc>
                  <a:txBody>
                    <a:bodyPr/>
                    <a:lstStyle/>
                    <a:p>
                      <a:pPr algn="l" fontAlgn="t"/>
                      <a:r>
                        <a:rPr lang="en-GB" sz="1600" b="1" i="0" u="none" strike="noStrike">
                          <a:solidFill>
                            <a:srgbClr val="000000"/>
                          </a:solidFill>
                          <a:effectLst/>
                          <a:latin typeface="+mn-lt"/>
                        </a:rPr>
                        <a:t>Bulgaria</a:t>
                      </a:r>
                    </a:p>
                  </a:txBody>
                  <a:tcPr marL="9525" marR="9525" marT="9525" marB="0"/>
                </a:tc>
                <a:tc>
                  <a:txBody>
                    <a:bodyPr/>
                    <a:lstStyle/>
                    <a:p>
                      <a:pPr algn="ctr" fontAlgn="ctr"/>
                      <a:r>
                        <a:rPr lang="en-GB" sz="1600" b="0" i="0" u="none" strike="noStrike">
                          <a:solidFill>
                            <a:srgbClr val="000000"/>
                          </a:solidFill>
                          <a:effectLst/>
                          <a:latin typeface="+mn-lt"/>
                        </a:rPr>
                        <a:t>2</a:t>
                      </a:r>
                    </a:p>
                  </a:txBody>
                  <a:tcPr marL="9525" marR="9525" marT="9525" marB="0" anchor="ctr"/>
                </a:tc>
                <a:tc>
                  <a:txBody>
                    <a:bodyPr/>
                    <a:lstStyle/>
                    <a:p>
                      <a:pPr algn="ctr" fontAlgn="ctr"/>
                      <a:r>
                        <a:rPr lang="en-GB" sz="1600" b="0" i="0" u="none" strike="noStrike">
                          <a:solidFill>
                            <a:srgbClr val="000000"/>
                          </a:solidFill>
                          <a:effectLst/>
                          <a:latin typeface="+mn-lt"/>
                        </a:rPr>
                        <a:t>2</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07"/>
                  </a:ext>
                </a:extLst>
              </a:tr>
              <a:tr h="327902">
                <a:tc>
                  <a:txBody>
                    <a:bodyPr/>
                    <a:lstStyle/>
                    <a:p>
                      <a:pPr algn="l" fontAlgn="t"/>
                      <a:r>
                        <a:rPr lang="en-GB" sz="1600" b="1" i="0" u="none" strike="noStrike">
                          <a:solidFill>
                            <a:srgbClr val="000000"/>
                          </a:solidFill>
                          <a:effectLst/>
                          <a:latin typeface="+mn-lt"/>
                        </a:rPr>
                        <a:t>Croatia</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2</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08"/>
                  </a:ext>
                </a:extLst>
              </a:tr>
              <a:tr h="327902">
                <a:tc>
                  <a:txBody>
                    <a:bodyPr/>
                    <a:lstStyle/>
                    <a:p>
                      <a:pPr algn="l" fontAlgn="t"/>
                      <a:r>
                        <a:rPr lang="en-GB" sz="1600" b="1" i="0" u="none" strike="noStrike">
                          <a:solidFill>
                            <a:srgbClr val="000000"/>
                          </a:solidFill>
                          <a:effectLst/>
                          <a:latin typeface="+mn-lt"/>
                        </a:rPr>
                        <a:t>Czech Republic</a:t>
                      </a:r>
                    </a:p>
                  </a:txBody>
                  <a:tcPr marL="9525" marR="9525" marT="9525" marB="0"/>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09"/>
                  </a:ext>
                </a:extLst>
              </a:tr>
              <a:tr h="327902">
                <a:tc>
                  <a:txBody>
                    <a:bodyPr/>
                    <a:lstStyle/>
                    <a:p>
                      <a:pPr algn="l" fontAlgn="t"/>
                      <a:r>
                        <a:rPr lang="en-GB" sz="1600" b="1" i="0" u="none" strike="noStrike" dirty="0">
                          <a:solidFill>
                            <a:srgbClr val="000000"/>
                          </a:solidFill>
                          <a:effectLst/>
                          <a:latin typeface="+mn-lt"/>
                        </a:rPr>
                        <a:t>Estonia</a:t>
                      </a:r>
                    </a:p>
                  </a:txBody>
                  <a:tcPr marL="9525" marR="9525" marT="9525" marB="0"/>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0"/>
                  </a:ext>
                </a:extLst>
              </a:tr>
              <a:tr h="327902">
                <a:tc>
                  <a:txBody>
                    <a:bodyPr/>
                    <a:lstStyle/>
                    <a:p>
                      <a:pPr algn="l" fontAlgn="t"/>
                      <a:r>
                        <a:rPr lang="en-GB" sz="1600" b="1" i="0" u="none" strike="noStrike">
                          <a:solidFill>
                            <a:srgbClr val="000000"/>
                          </a:solidFill>
                          <a:effectLst/>
                          <a:latin typeface="+mn-lt"/>
                        </a:rPr>
                        <a:t>Georgia</a:t>
                      </a:r>
                    </a:p>
                  </a:txBody>
                  <a:tcPr marL="9525" marR="9525" marT="9525" marB="0"/>
                </a:tc>
                <a:tc>
                  <a:txBody>
                    <a:bodyPr/>
                    <a:lstStyle/>
                    <a:p>
                      <a:pPr algn="ctr" fontAlgn="ctr"/>
                      <a:r>
                        <a:rPr lang="en-GB" sz="1600" b="0" i="0" u="none" strike="noStrike">
                          <a:solidFill>
                            <a:srgbClr val="000000"/>
                          </a:solidFill>
                          <a:effectLst/>
                          <a:latin typeface="+mn-lt"/>
                        </a:rPr>
                        <a:t>3</a:t>
                      </a:r>
                    </a:p>
                  </a:txBody>
                  <a:tcPr marL="9525" marR="9525" marT="9525" marB="0" anchor="ctr"/>
                </a:tc>
                <a:tc>
                  <a:txBody>
                    <a:bodyPr/>
                    <a:lstStyle/>
                    <a:p>
                      <a:pPr algn="ctr" fontAlgn="ctr"/>
                      <a:r>
                        <a:rPr lang="en-GB" sz="1600" b="0" i="0" u="none" strike="noStrike" dirty="0">
                          <a:solidFill>
                            <a:srgbClr val="000000"/>
                          </a:solidFill>
                          <a:effectLst/>
                          <a:latin typeface="+mn-lt"/>
                        </a:rPr>
                        <a:t>3</a:t>
                      </a:r>
                    </a:p>
                  </a:txBody>
                  <a:tcPr marL="9525" marR="9525" marT="9525" marB="0" anchor="ctr"/>
                </a:tc>
                <a:tc>
                  <a:txBody>
                    <a:bodyPr/>
                    <a:lstStyle/>
                    <a:p>
                      <a:pPr algn="ctr" fontAlgn="ctr"/>
                      <a:r>
                        <a:rPr lang="en-GB" sz="1600" b="0" i="0" u="none" strike="noStrike" dirty="0">
                          <a:solidFill>
                            <a:srgbClr val="000000"/>
                          </a:solidFill>
                          <a:effectLst/>
                          <a:latin typeface="+mn-lt"/>
                        </a:rPr>
                        <a:t>PF</a:t>
                      </a:r>
                    </a:p>
                  </a:txBody>
                  <a:tcPr marL="9525" marR="9525" marT="9525" marB="0" anchor="ctr"/>
                </a:tc>
                <a:extLst>
                  <a:ext uri="{0D108BD9-81ED-4DB2-BD59-A6C34878D82A}">
                    <a16:rowId xmlns:a16="http://schemas.microsoft.com/office/drawing/2014/main" val="10011"/>
                  </a:ext>
                </a:extLst>
              </a:tr>
              <a:tr h="327902">
                <a:tc>
                  <a:txBody>
                    <a:bodyPr/>
                    <a:lstStyle/>
                    <a:p>
                      <a:pPr algn="l" fontAlgn="t"/>
                      <a:r>
                        <a:rPr lang="en-GB" sz="1600" b="1" i="0" u="none" strike="noStrike" dirty="0">
                          <a:solidFill>
                            <a:srgbClr val="000000"/>
                          </a:solidFill>
                          <a:effectLst/>
                          <a:latin typeface="+mn-lt"/>
                        </a:rPr>
                        <a:t>Hungary</a:t>
                      </a:r>
                    </a:p>
                  </a:txBody>
                  <a:tcPr marL="9525" marR="9525" marT="9525" marB="0"/>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2</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2"/>
                  </a:ext>
                </a:extLst>
              </a:tr>
              <a:tr h="327902">
                <a:tc>
                  <a:txBody>
                    <a:bodyPr/>
                    <a:lstStyle/>
                    <a:p>
                      <a:pPr algn="l" fontAlgn="t"/>
                      <a:r>
                        <a:rPr lang="en-GB" sz="1600" b="1" i="0" u="none" strike="noStrike" dirty="0">
                          <a:solidFill>
                            <a:srgbClr val="000000"/>
                          </a:solidFill>
                          <a:effectLst/>
                          <a:latin typeface="+mn-lt"/>
                        </a:rPr>
                        <a:t>Kyrgyzstan</a:t>
                      </a:r>
                    </a:p>
                  </a:txBody>
                  <a:tcPr marL="9525" marR="9525" marT="9525" marB="0"/>
                </a:tc>
                <a:tc>
                  <a:txBody>
                    <a:bodyPr/>
                    <a:lstStyle/>
                    <a:p>
                      <a:pPr algn="ctr" fontAlgn="ctr"/>
                      <a:r>
                        <a:rPr lang="en-GB" sz="1600" b="0" i="0" u="none" strike="noStrike" dirty="0">
                          <a:solidFill>
                            <a:srgbClr val="000000"/>
                          </a:solidFill>
                          <a:effectLst/>
                          <a:latin typeface="+mn-lt"/>
                        </a:rPr>
                        <a:t>5</a:t>
                      </a:r>
                    </a:p>
                  </a:txBody>
                  <a:tcPr marL="9525" marR="9525" marT="9525" marB="0" anchor="ctr"/>
                </a:tc>
                <a:tc>
                  <a:txBody>
                    <a:bodyPr/>
                    <a:lstStyle/>
                    <a:p>
                      <a:pPr algn="ctr" fontAlgn="ctr"/>
                      <a:r>
                        <a:rPr lang="en-GB" sz="1600" b="0" i="0" u="none" strike="noStrike" dirty="0">
                          <a:solidFill>
                            <a:srgbClr val="000000"/>
                          </a:solidFill>
                          <a:effectLst/>
                          <a:latin typeface="+mn-lt"/>
                        </a:rPr>
                        <a:t>5</a:t>
                      </a:r>
                    </a:p>
                  </a:txBody>
                  <a:tcPr marL="9525" marR="9525" marT="9525" marB="0" anchor="ctr"/>
                </a:tc>
                <a:tc>
                  <a:txBody>
                    <a:bodyPr/>
                    <a:lstStyle/>
                    <a:p>
                      <a:pPr algn="ctr" fontAlgn="ctr"/>
                      <a:r>
                        <a:rPr lang="en-GB" sz="1600" b="0" i="0" u="none" strike="noStrike" dirty="0">
                          <a:solidFill>
                            <a:srgbClr val="000000"/>
                          </a:solidFill>
                          <a:effectLst/>
                          <a:latin typeface="+mn-lt"/>
                        </a:rPr>
                        <a:t>PF</a:t>
                      </a:r>
                    </a:p>
                  </a:txBody>
                  <a:tcPr marL="9525" marR="9525" marT="9525" marB="0" anchor="ctr"/>
                </a:tc>
                <a:extLst>
                  <a:ext uri="{0D108BD9-81ED-4DB2-BD59-A6C34878D82A}">
                    <a16:rowId xmlns:a16="http://schemas.microsoft.com/office/drawing/2014/main" val="10013"/>
                  </a:ext>
                </a:extLst>
              </a:tr>
              <a:tr h="327902">
                <a:tc>
                  <a:txBody>
                    <a:bodyPr/>
                    <a:lstStyle/>
                    <a:p>
                      <a:pPr algn="l" fontAlgn="t"/>
                      <a:r>
                        <a:rPr lang="en-GB" sz="1600" b="1" i="0" u="none" strike="noStrike">
                          <a:solidFill>
                            <a:srgbClr val="000000"/>
                          </a:solidFill>
                          <a:effectLst/>
                          <a:latin typeface="+mn-lt"/>
                        </a:rPr>
                        <a:t>Latvia</a:t>
                      </a:r>
                    </a:p>
                  </a:txBody>
                  <a:tcPr marL="9525" marR="9525" marT="9525" marB="0"/>
                </a:tc>
                <a:tc>
                  <a:txBody>
                    <a:bodyPr/>
                    <a:lstStyle/>
                    <a:p>
                      <a:pPr algn="ctr" fontAlgn="ctr"/>
                      <a:r>
                        <a:rPr lang="en-GB" sz="1600" b="0" i="0" u="none" strike="noStrike">
                          <a:solidFill>
                            <a:srgbClr val="000000"/>
                          </a:solidFill>
                          <a:effectLst/>
                          <a:latin typeface="+mn-lt"/>
                        </a:rPr>
                        <a:t>2</a:t>
                      </a:r>
                    </a:p>
                  </a:txBody>
                  <a:tcPr marL="9525" marR="9525" marT="9525" marB="0" anchor="ctr"/>
                </a:tc>
                <a:tc>
                  <a:txBody>
                    <a:bodyPr/>
                    <a:lstStyle/>
                    <a:p>
                      <a:pPr algn="ctr" fontAlgn="ctr"/>
                      <a:r>
                        <a:rPr lang="en-GB" sz="1600" b="0" i="0" u="none" strike="noStrike" dirty="0">
                          <a:solidFill>
                            <a:srgbClr val="000000"/>
                          </a:solidFill>
                          <a:effectLst/>
                          <a:latin typeface="+mn-lt"/>
                        </a:rPr>
                        <a:t>2</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4"/>
                  </a:ext>
                </a:extLst>
              </a:tr>
              <a:tr h="327902">
                <a:tc>
                  <a:txBody>
                    <a:bodyPr/>
                    <a:lstStyle/>
                    <a:p>
                      <a:pPr algn="l" fontAlgn="t"/>
                      <a:r>
                        <a:rPr lang="en-GB" sz="1600" b="1" i="0" u="none" strike="noStrike">
                          <a:solidFill>
                            <a:srgbClr val="000000"/>
                          </a:solidFill>
                          <a:effectLst/>
                          <a:latin typeface="+mn-lt"/>
                        </a:rPr>
                        <a:t>Lithuania</a:t>
                      </a:r>
                    </a:p>
                  </a:txBody>
                  <a:tcPr marL="9525" marR="9525" marT="9525" marB="0"/>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5"/>
                  </a:ext>
                </a:extLst>
              </a:tr>
              <a:tr h="327902">
                <a:tc>
                  <a:txBody>
                    <a:bodyPr/>
                    <a:lstStyle/>
                    <a:p>
                      <a:pPr algn="l" fontAlgn="t"/>
                      <a:r>
                        <a:rPr lang="en-GB" sz="1600" b="1" i="0" u="none" strike="noStrike" dirty="0">
                          <a:solidFill>
                            <a:srgbClr val="000000"/>
                          </a:solidFill>
                          <a:effectLst/>
                          <a:latin typeface="+mn-lt"/>
                        </a:rPr>
                        <a:t>Poland</a:t>
                      </a:r>
                    </a:p>
                  </a:txBody>
                  <a:tcPr marL="9525" marR="9525" marT="9525" marB="0"/>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1</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6"/>
                  </a:ext>
                </a:extLst>
              </a:tr>
              <a:tr h="327902">
                <a:tc>
                  <a:txBody>
                    <a:bodyPr/>
                    <a:lstStyle/>
                    <a:p>
                      <a:pPr algn="l" fontAlgn="t"/>
                      <a:r>
                        <a:rPr lang="en-GB" sz="1600" b="1" i="0" u="none" strike="noStrike" dirty="0">
                          <a:solidFill>
                            <a:srgbClr val="000000"/>
                          </a:solidFill>
                          <a:effectLst/>
                          <a:latin typeface="+mn-lt"/>
                        </a:rPr>
                        <a:t>Romania</a:t>
                      </a:r>
                    </a:p>
                  </a:txBody>
                  <a:tcPr marL="9525" marR="9525" marT="9525" marB="0"/>
                </a:tc>
                <a:tc>
                  <a:txBody>
                    <a:bodyPr/>
                    <a:lstStyle/>
                    <a:p>
                      <a:pPr algn="ctr" fontAlgn="ctr"/>
                      <a:r>
                        <a:rPr lang="en-GB" sz="1600" b="0" i="0" u="none" strike="noStrike">
                          <a:solidFill>
                            <a:srgbClr val="000000"/>
                          </a:solidFill>
                          <a:effectLst/>
                          <a:latin typeface="+mn-lt"/>
                        </a:rPr>
                        <a:t>2</a:t>
                      </a:r>
                    </a:p>
                  </a:txBody>
                  <a:tcPr marL="9525" marR="9525" marT="9525" marB="0" anchor="ctr"/>
                </a:tc>
                <a:tc>
                  <a:txBody>
                    <a:bodyPr/>
                    <a:lstStyle/>
                    <a:p>
                      <a:pPr algn="ctr" fontAlgn="ctr"/>
                      <a:r>
                        <a:rPr lang="en-GB" sz="1600" b="0" i="0" u="none" strike="noStrike">
                          <a:solidFill>
                            <a:srgbClr val="000000"/>
                          </a:solidFill>
                          <a:effectLst/>
                          <a:latin typeface="+mn-lt"/>
                        </a:rPr>
                        <a:t>2</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7"/>
                  </a:ext>
                </a:extLst>
              </a:tr>
              <a:tr h="327902">
                <a:tc>
                  <a:txBody>
                    <a:bodyPr/>
                    <a:lstStyle/>
                    <a:p>
                      <a:pPr algn="l" fontAlgn="t"/>
                      <a:r>
                        <a:rPr lang="en-GB" sz="1600" b="1" i="0" u="none" strike="noStrike" dirty="0">
                          <a:solidFill>
                            <a:srgbClr val="000000"/>
                          </a:solidFill>
                          <a:effectLst/>
                          <a:latin typeface="+mn-lt"/>
                        </a:rPr>
                        <a:t>Russia</a:t>
                      </a:r>
                    </a:p>
                  </a:txBody>
                  <a:tcPr marL="9525" marR="9525" marT="9525" marB="0"/>
                </a:tc>
                <a:tc>
                  <a:txBody>
                    <a:bodyPr/>
                    <a:lstStyle/>
                    <a:p>
                      <a:pPr algn="ctr" fontAlgn="ctr"/>
                      <a:r>
                        <a:rPr lang="en-GB" sz="1600" b="0" i="0" u="none" strike="noStrike" dirty="0">
                          <a:solidFill>
                            <a:srgbClr val="000000"/>
                          </a:solidFill>
                          <a:effectLst/>
                          <a:latin typeface="+mn-lt"/>
                        </a:rPr>
                        <a:t>6</a:t>
                      </a:r>
                    </a:p>
                  </a:txBody>
                  <a:tcPr marL="9525" marR="9525" marT="9525" marB="0" anchor="ctr"/>
                </a:tc>
                <a:tc>
                  <a:txBody>
                    <a:bodyPr/>
                    <a:lstStyle/>
                    <a:p>
                      <a:pPr algn="ctr" fontAlgn="ctr"/>
                      <a:r>
                        <a:rPr lang="en-GB" sz="1600" b="0" i="0" u="none" strike="noStrike" dirty="0">
                          <a:solidFill>
                            <a:srgbClr val="000000"/>
                          </a:solidFill>
                          <a:effectLst/>
                          <a:latin typeface="+mn-lt"/>
                        </a:rPr>
                        <a:t>5</a:t>
                      </a:r>
                    </a:p>
                  </a:txBody>
                  <a:tcPr marL="9525" marR="9525" marT="9525" marB="0" anchor="ctr"/>
                </a:tc>
                <a:tc>
                  <a:txBody>
                    <a:bodyPr/>
                    <a:lstStyle/>
                    <a:p>
                      <a:pPr algn="ctr" fontAlgn="ctr"/>
                      <a:r>
                        <a:rPr lang="en-GB" sz="1600" b="0" i="0" u="none" strike="noStrike" dirty="0">
                          <a:solidFill>
                            <a:srgbClr val="000000"/>
                          </a:solidFill>
                          <a:effectLst/>
                          <a:latin typeface="+mn-lt"/>
                        </a:rPr>
                        <a:t>NF</a:t>
                      </a:r>
                    </a:p>
                  </a:txBody>
                  <a:tcPr marL="9525" marR="9525" marT="9525" marB="0" anchor="ctr"/>
                </a:tc>
                <a:extLst>
                  <a:ext uri="{0D108BD9-81ED-4DB2-BD59-A6C34878D82A}">
                    <a16:rowId xmlns:a16="http://schemas.microsoft.com/office/drawing/2014/main" val="10018"/>
                  </a:ext>
                </a:extLst>
              </a:tr>
              <a:tr h="327902">
                <a:tc>
                  <a:txBody>
                    <a:bodyPr/>
                    <a:lstStyle/>
                    <a:p>
                      <a:pPr algn="l" fontAlgn="t"/>
                      <a:r>
                        <a:rPr lang="en-GB" sz="1600" b="1" i="0" u="none" strike="noStrike" dirty="0">
                          <a:solidFill>
                            <a:srgbClr val="000000"/>
                          </a:solidFill>
                          <a:effectLst/>
                          <a:latin typeface="+mn-lt"/>
                        </a:rPr>
                        <a:t>Serbia</a:t>
                      </a:r>
                    </a:p>
                  </a:txBody>
                  <a:tcPr marL="9525" marR="9525" marT="9525" marB="0"/>
                </a:tc>
                <a:tc>
                  <a:txBody>
                    <a:bodyPr/>
                    <a:lstStyle/>
                    <a:p>
                      <a:pPr algn="ctr" fontAlgn="ctr"/>
                      <a:r>
                        <a:rPr lang="en-GB" sz="1600" b="0" i="0" u="none" strike="noStrike" dirty="0">
                          <a:solidFill>
                            <a:srgbClr val="000000"/>
                          </a:solidFill>
                          <a:effectLst/>
                          <a:latin typeface="+mn-lt"/>
                        </a:rPr>
                        <a:t>2</a:t>
                      </a:r>
                    </a:p>
                  </a:txBody>
                  <a:tcPr marL="9525" marR="9525" marT="9525" marB="0" anchor="ctr"/>
                </a:tc>
                <a:tc>
                  <a:txBody>
                    <a:bodyPr/>
                    <a:lstStyle/>
                    <a:p>
                      <a:pPr algn="ctr" fontAlgn="ctr"/>
                      <a:r>
                        <a:rPr lang="en-GB" sz="1600" b="0" i="0" u="none" strike="noStrike" dirty="0">
                          <a:solidFill>
                            <a:srgbClr val="000000"/>
                          </a:solidFill>
                          <a:effectLst/>
                          <a:latin typeface="+mn-lt"/>
                        </a:rPr>
                        <a:t>2</a:t>
                      </a:r>
                    </a:p>
                  </a:txBody>
                  <a:tcPr marL="9525" marR="9525" marT="9525" marB="0" anchor="ctr"/>
                </a:tc>
                <a:tc>
                  <a:txBody>
                    <a:bodyPr/>
                    <a:lstStyle/>
                    <a:p>
                      <a:pPr algn="ctr" fontAlgn="ctr"/>
                      <a:r>
                        <a:rPr lang="en-GB" sz="1600" b="0" i="0" u="none" strike="noStrike" dirty="0">
                          <a:solidFill>
                            <a:srgbClr val="000000"/>
                          </a:solidFill>
                          <a:effectLst/>
                          <a:latin typeface="+mn-lt"/>
                        </a:rPr>
                        <a:t>F</a:t>
                      </a:r>
                    </a:p>
                  </a:txBody>
                  <a:tcPr marL="9525" marR="9525" marT="9525" marB="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96736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80103" y="1556792"/>
            <a:ext cx="11267768" cy="5109479"/>
          </a:xfrm>
          <a:prstGeom prst="rect">
            <a:avLst/>
          </a:prstGeom>
        </p:spPr>
        <p:txBody>
          <a:bodyPr>
            <a:noAutofit/>
          </a:bodyPr>
          <a:lstStyle/>
          <a:p>
            <a:r>
              <a:rPr lang="en-GB" sz="3200" b="1" dirty="0"/>
              <a:t>Governance </a:t>
            </a:r>
            <a:r>
              <a:rPr lang="en-GB" sz="3200" dirty="0"/>
              <a:t>includes the process by which governments are selected, monitored and replaced; the capacity of the government to effectively formulate and implement sound policies; and the respect of citizens and the state for the institutions that govern economic and social interactions among them. </a:t>
            </a:r>
          </a:p>
          <a:p>
            <a:r>
              <a:rPr lang="en-GB" sz="3200" dirty="0"/>
              <a:t>6 categories: </a:t>
            </a:r>
          </a:p>
          <a:p>
            <a:pPr lvl="1"/>
            <a:r>
              <a:rPr lang="en-GB" sz="3200" b="1" dirty="0">
                <a:solidFill>
                  <a:srgbClr val="002060"/>
                </a:solidFill>
              </a:rPr>
              <a:t>Voice and Accountability; Political Stability; Government Effectiveness; Regulatory Quality; Rule of Law; Control of Corruption</a:t>
            </a:r>
          </a:p>
        </p:txBody>
      </p:sp>
      <p:sp>
        <p:nvSpPr>
          <p:cNvPr id="11266" name="Rectangle 2"/>
          <p:cNvSpPr>
            <a:spLocks noGrp="1" noRot="1" noChangeArrowheads="1"/>
          </p:cNvSpPr>
          <p:nvPr>
            <p:ph type="title"/>
          </p:nvPr>
        </p:nvSpPr>
        <p:spPr>
          <a:xfrm>
            <a:off x="1703512" y="116632"/>
            <a:ext cx="8712968" cy="1440160"/>
          </a:xfrm>
        </p:spPr>
        <p:txBody>
          <a:bodyPr/>
          <a:lstStyle/>
          <a:p>
            <a:r>
              <a:rPr lang="en-GB" sz="4000" dirty="0"/>
              <a:t>World Bank: </a:t>
            </a:r>
            <a:r>
              <a:rPr lang="en-GB" sz="4000" i="1" dirty="0"/>
              <a:t>Democracy</a:t>
            </a:r>
            <a:endParaRPr lang="en-US" altLang="en-US" sz="4000" i="1" dirty="0"/>
          </a:p>
        </p:txBody>
      </p:sp>
    </p:spTree>
    <p:extLst>
      <p:ext uri="{BB962C8B-B14F-4D97-AF65-F5344CB8AC3E}">
        <p14:creationId xmlns:p14="http://schemas.microsoft.com/office/powerpoint/2010/main" val="292252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1000"/>
                                        <p:tgtEl>
                                          <p:spTgt spid="8195">
                                            <p:txEl>
                                              <p:pRg st="2" end="2"/>
                                            </p:txEl>
                                          </p:spTgt>
                                        </p:tgtEl>
                                      </p:cBhvr>
                                    </p:animEffect>
                                    <p:anim calcmode="lin" valueType="num">
                                      <p:cBhvr>
                                        <p:cTn id="13"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89935" y="1455174"/>
            <a:ext cx="11287433" cy="5286194"/>
          </a:xfrm>
          <a:prstGeom prst="rect">
            <a:avLst/>
          </a:prstGeom>
        </p:spPr>
        <p:txBody>
          <a:bodyPr>
            <a:noAutofit/>
          </a:bodyPr>
          <a:lstStyle/>
          <a:p>
            <a:r>
              <a:rPr lang="en-GB" sz="3600" dirty="0"/>
              <a:t>6 categories: </a:t>
            </a:r>
          </a:p>
          <a:p>
            <a:pPr lvl="1"/>
            <a:r>
              <a:rPr lang="en-GB" sz="3600" b="1" dirty="0">
                <a:solidFill>
                  <a:srgbClr val="002060"/>
                </a:solidFill>
              </a:rPr>
              <a:t>Voice and Accountability; Political Stability; Government Effectiveness; Regulatory Quality; Rule of Law; Control of Corruption</a:t>
            </a:r>
          </a:p>
          <a:p>
            <a:r>
              <a:rPr lang="en-GB" sz="3200" dirty="0"/>
              <a:t>The WGI are composite governance indicators based on 31 underlying </a:t>
            </a:r>
            <a:r>
              <a:rPr lang="en-GB" sz="3200" dirty="0">
                <a:hlinkClick r:id="rId3"/>
              </a:rPr>
              <a:t>data sources</a:t>
            </a:r>
            <a:r>
              <a:rPr lang="en-GB" sz="3200" dirty="0"/>
              <a:t>.  These data sources are rescaled and combined to create the six aggregate indicators using a statistical </a:t>
            </a:r>
            <a:r>
              <a:rPr lang="en-GB" sz="3200" dirty="0">
                <a:hlinkClick r:id="rId4"/>
              </a:rPr>
              <a:t>methodology</a:t>
            </a:r>
            <a:r>
              <a:rPr lang="en-GB" sz="3200" dirty="0"/>
              <a:t> known as an unobserved components model.  A key feature of the methodology is that it generates margins of error for each governance estimate. </a:t>
            </a:r>
          </a:p>
        </p:txBody>
      </p:sp>
      <p:sp>
        <p:nvSpPr>
          <p:cNvPr id="11266" name="Rectangle 2"/>
          <p:cNvSpPr>
            <a:spLocks noGrp="1" noRot="1" noChangeArrowheads="1"/>
          </p:cNvSpPr>
          <p:nvPr>
            <p:ph type="title"/>
          </p:nvPr>
        </p:nvSpPr>
        <p:spPr>
          <a:xfrm>
            <a:off x="1703512" y="116632"/>
            <a:ext cx="8712968" cy="1440160"/>
          </a:xfrm>
        </p:spPr>
        <p:txBody>
          <a:bodyPr/>
          <a:lstStyle/>
          <a:p>
            <a:r>
              <a:rPr lang="en-GB" sz="4000" dirty="0"/>
              <a:t>World Bank: </a:t>
            </a:r>
            <a:r>
              <a:rPr lang="en-GB" sz="4000" i="1" dirty="0"/>
              <a:t>Democracy</a:t>
            </a:r>
            <a:endParaRPr lang="en-US" altLang="en-US" sz="4000" i="1" dirty="0"/>
          </a:p>
        </p:txBody>
      </p:sp>
    </p:spTree>
    <p:extLst>
      <p:ext uri="{BB962C8B-B14F-4D97-AF65-F5344CB8AC3E}">
        <p14:creationId xmlns:p14="http://schemas.microsoft.com/office/powerpoint/2010/main" val="1181022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0"/>
          <a:ext cx="9143992" cy="689991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762000">
                  <a:extLst>
                    <a:ext uri="{9D8B030D-6E8A-4147-A177-3AD203B41FA5}">
                      <a16:colId xmlns:a16="http://schemas.microsoft.com/office/drawing/2014/main" val="20011"/>
                    </a:ext>
                  </a:extLst>
                </a:gridCol>
                <a:gridCol w="533392">
                  <a:extLst>
                    <a:ext uri="{9D8B030D-6E8A-4147-A177-3AD203B41FA5}">
                      <a16:colId xmlns:a16="http://schemas.microsoft.com/office/drawing/2014/main" val="20012"/>
                    </a:ext>
                  </a:extLst>
                </a:gridCol>
              </a:tblGrid>
              <a:tr h="258785">
                <a:tc>
                  <a:txBody>
                    <a:bodyPr/>
                    <a:lstStyle/>
                    <a:p>
                      <a:pPr algn="l" fontAlgn="b"/>
                      <a:r>
                        <a:rPr lang="en-GB" sz="1400" b="0" i="0" u="none" strike="noStrike" dirty="0">
                          <a:solidFill>
                            <a:srgbClr val="000000"/>
                          </a:solidFill>
                          <a:effectLst/>
                          <a:latin typeface="Calibri"/>
                        </a:rPr>
                        <a:t> </a:t>
                      </a:r>
                    </a:p>
                  </a:txBody>
                  <a:tcPr marL="9525" marR="9525" marT="9525" marB="0" anchor="b"/>
                </a:tc>
                <a:tc gridSpan="2">
                  <a:txBody>
                    <a:bodyPr/>
                    <a:lstStyle/>
                    <a:p>
                      <a:pPr algn="ctr" fontAlgn="b"/>
                      <a:r>
                        <a:rPr lang="en-GB" sz="1400" b="1" i="0" u="none" strike="noStrike" dirty="0">
                          <a:solidFill>
                            <a:schemeClr val="accent4">
                              <a:lumMod val="20000"/>
                              <a:lumOff val="80000"/>
                            </a:schemeClr>
                          </a:solidFill>
                          <a:effectLst/>
                          <a:latin typeface="Calibri"/>
                        </a:rPr>
                        <a:t>Voice and Accountability</a:t>
                      </a:r>
                    </a:p>
                  </a:txBody>
                  <a:tcPr marL="9525" marR="9525" marT="9525" marB="0" anchor="b"/>
                </a:tc>
                <a:tc hMerge="1">
                  <a:txBody>
                    <a:bodyPr/>
                    <a:lstStyle/>
                    <a:p>
                      <a:pPr algn="ctr" fontAlgn="b"/>
                      <a:endParaRPr lang="en-GB" sz="1100" b="1" i="0" u="none" strike="noStrike" dirty="0">
                        <a:solidFill>
                          <a:srgbClr val="000000"/>
                        </a:solidFill>
                        <a:effectLst/>
                        <a:latin typeface="Calibri"/>
                      </a:endParaRPr>
                    </a:p>
                  </a:txBody>
                  <a:tcPr marL="9525" marR="9525" marT="9525" marB="0" anchor="b"/>
                </a:tc>
                <a:tc gridSpan="2">
                  <a:txBody>
                    <a:bodyPr/>
                    <a:lstStyle/>
                    <a:p>
                      <a:pPr algn="ctr" fontAlgn="b"/>
                      <a:r>
                        <a:rPr lang="en-GB" sz="1400" b="1" i="0" u="none" strike="noStrike" dirty="0">
                          <a:solidFill>
                            <a:schemeClr val="accent4">
                              <a:lumMod val="20000"/>
                              <a:lumOff val="80000"/>
                            </a:schemeClr>
                          </a:solidFill>
                          <a:effectLst/>
                          <a:latin typeface="Calibri"/>
                        </a:rPr>
                        <a:t>Political Stability</a:t>
                      </a:r>
                    </a:p>
                  </a:txBody>
                  <a:tcPr marL="9525" marR="9525" marT="9525" marB="0" anchor="b"/>
                </a:tc>
                <a:tc hMerge="1">
                  <a:txBody>
                    <a:bodyPr/>
                    <a:lstStyle/>
                    <a:p>
                      <a:pPr algn="ctr" fontAlgn="b"/>
                      <a:endParaRPr lang="en-GB" sz="1100" b="1" i="0" u="none" strike="noStrike" dirty="0">
                        <a:solidFill>
                          <a:srgbClr val="000000"/>
                        </a:solidFill>
                        <a:effectLst/>
                        <a:latin typeface="Calibri"/>
                      </a:endParaRPr>
                    </a:p>
                  </a:txBody>
                  <a:tcPr marL="9525" marR="9525" marT="9525" marB="0" anchor="b"/>
                </a:tc>
                <a:tc gridSpan="2">
                  <a:txBody>
                    <a:bodyPr/>
                    <a:lstStyle/>
                    <a:p>
                      <a:pPr algn="ctr" fontAlgn="b"/>
                      <a:r>
                        <a:rPr lang="en-GB" sz="1400" b="1" i="0" u="none" strike="noStrike" dirty="0">
                          <a:solidFill>
                            <a:schemeClr val="accent4">
                              <a:lumMod val="20000"/>
                              <a:lumOff val="80000"/>
                            </a:schemeClr>
                          </a:solidFill>
                          <a:effectLst/>
                          <a:latin typeface="Calibri"/>
                        </a:rPr>
                        <a:t>Government Effectiveness</a:t>
                      </a:r>
                    </a:p>
                  </a:txBody>
                  <a:tcPr marL="9525" marR="9525" marT="9525" marB="0" anchor="b"/>
                </a:tc>
                <a:tc hMerge="1">
                  <a:txBody>
                    <a:bodyPr/>
                    <a:lstStyle/>
                    <a:p>
                      <a:pPr algn="ctr" fontAlgn="b"/>
                      <a:endParaRPr lang="en-GB" sz="1100" b="1" i="0" u="none" strike="noStrike" dirty="0">
                        <a:solidFill>
                          <a:srgbClr val="000000"/>
                        </a:solidFill>
                        <a:effectLst/>
                        <a:latin typeface="Calibri"/>
                      </a:endParaRPr>
                    </a:p>
                  </a:txBody>
                  <a:tcPr marL="9525" marR="9525" marT="9525" marB="0" anchor="b"/>
                </a:tc>
                <a:tc gridSpan="2">
                  <a:txBody>
                    <a:bodyPr/>
                    <a:lstStyle/>
                    <a:p>
                      <a:pPr algn="ctr" fontAlgn="b"/>
                      <a:r>
                        <a:rPr lang="en-GB" sz="1400" b="1" i="0" u="none" strike="noStrike" dirty="0">
                          <a:solidFill>
                            <a:schemeClr val="accent4">
                              <a:lumMod val="20000"/>
                              <a:lumOff val="80000"/>
                            </a:schemeClr>
                          </a:solidFill>
                          <a:effectLst/>
                          <a:latin typeface="Calibri"/>
                        </a:rPr>
                        <a:t>Regulatory Quality</a:t>
                      </a:r>
                    </a:p>
                  </a:txBody>
                  <a:tcPr marL="9525" marR="9525" marT="9525" marB="0" anchor="b"/>
                </a:tc>
                <a:tc hMerge="1">
                  <a:txBody>
                    <a:bodyPr/>
                    <a:lstStyle/>
                    <a:p>
                      <a:pPr algn="ctr" fontAlgn="b"/>
                      <a:endParaRPr lang="en-GB" sz="1100" b="1" i="0" u="none" strike="noStrike" dirty="0">
                        <a:solidFill>
                          <a:srgbClr val="000000"/>
                        </a:solidFill>
                        <a:effectLst/>
                        <a:latin typeface="Calibri"/>
                      </a:endParaRPr>
                    </a:p>
                  </a:txBody>
                  <a:tcPr marL="9525" marR="9525" marT="9525" marB="0" anchor="b"/>
                </a:tc>
                <a:tc gridSpan="2">
                  <a:txBody>
                    <a:bodyPr/>
                    <a:lstStyle/>
                    <a:p>
                      <a:pPr algn="ctr" fontAlgn="b"/>
                      <a:r>
                        <a:rPr lang="en-GB" sz="1400" b="1" i="0" u="none" strike="noStrike" dirty="0">
                          <a:solidFill>
                            <a:schemeClr val="accent4">
                              <a:lumMod val="20000"/>
                              <a:lumOff val="80000"/>
                            </a:schemeClr>
                          </a:solidFill>
                          <a:effectLst/>
                          <a:latin typeface="Calibri"/>
                        </a:rPr>
                        <a:t> Rule of Law</a:t>
                      </a:r>
                    </a:p>
                  </a:txBody>
                  <a:tcPr marL="9525" marR="9525" marT="9525" marB="0" anchor="b"/>
                </a:tc>
                <a:tc hMerge="1">
                  <a:txBody>
                    <a:bodyPr/>
                    <a:lstStyle/>
                    <a:p>
                      <a:pPr algn="ctr" fontAlgn="b"/>
                      <a:endParaRPr lang="en-GB" sz="1100" b="1" i="0" u="none" strike="noStrike" dirty="0">
                        <a:solidFill>
                          <a:srgbClr val="000000"/>
                        </a:solidFill>
                        <a:effectLst/>
                        <a:latin typeface="Calibri"/>
                      </a:endParaRPr>
                    </a:p>
                  </a:txBody>
                  <a:tcPr marL="9525" marR="9525" marT="9525" marB="0" anchor="b"/>
                </a:tc>
                <a:tc gridSpan="2">
                  <a:txBody>
                    <a:bodyPr/>
                    <a:lstStyle/>
                    <a:p>
                      <a:pPr algn="ctr" fontAlgn="b"/>
                      <a:r>
                        <a:rPr lang="en-GB" sz="1400" b="1" i="0" u="none" strike="noStrike" dirty="0">
                          <a:solidFill>
                            <a:schemeClr val="accent4">
                              <a:lumMod val="20000"/>
                              <a:lumOff val="80000"/>
                            </a:schemeClr>
                          </a:solidFill>
                          <a:effectLst/>
                          <a:latin typeface="Calibri"/>
                        </a:rPr>
                        <a:t>Control of Corruption</a:t>
                      </a:r>
                    </a:p>
                  </a:txBody>
                  <a:tcPr marL="9525" marR="9525" marT="9525" marB="0" anchor="b"/>
                </a:tc>
                <a:tc hMerge="1">
                  <a:txBody>
                    <a:bodyPr/>
                    <a:lstStyle/>
                    <a:p>
                      <a:pPr algn="ctr" fontAlgn="b"/>
                      <a:endParaRPr lang="en-GB"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41112">
                <a:tc>
                  <a:txBody>
                    <a:bodyPr/>
                    <a:lstStyle/>
                    <a:p>
                      <a:pPr algn="l" fontAlgn="b"/>
                      <a:r>
                        <a:rPr lang="en-GB" sz="1400" b="1" i="0" u="none" strike="noStrike" dirty="0">
                          <a:solidFill>
                            <a:srgbClr val="000000"/>
                          </a:solidFill>
                          <a:effectLst/>
                          <a:latin typeface="Calibri"/>
                        </a:rPr>
                        <a:t>Country</a:t>
                      </a:r>
                    </a:p>
                  </a:txBody>
                  <a:tcPr marL="9525" marR="9525" marT="9525" marB="0" anchor="b"/>
                </a:tc>
                <a:tc>
                  <a:txBody>
                    <a:bodyPr/>
                    <a:lstStyle/>
                    <a:p>
                      <a:pPr algn="ctr" fontAlgn="b"/>
                      <a:r>
                        <a:rPr lang="en-GB" sz="1400" b="1" i="0" u="none" strike="noStrike" dirty="0">
                          <a:solidFill>
                            <a:srgbClr val="C00000"/>
                          </a:solidFill>
                          <a:effectLst/>
                          <a:latin typeface="Calibri"/>
                        </a:rPr>
                        <a:t>Estimate</a:t>
                      </a:r>
                    </a:p>
                  </a:txBody>
                  <a:tcPr marL="9525" marR="9525" marT="9525" marB="0" anchor="b"/>
                </a:tc>
                <a:tc>
                  <a:txBody>
                    <a:bodyPr/>
                    <a:lstStyle/>
                    <a:p>
                      <a:pPr algn="ctr" fontAlgn="b"/>
                      <a:r>
                        <a:rPr lang="en-GB" sz="1400" b="1" i="0" u="none" strike="noStrike">
                          <a:solidFill>
                            <a:srgbClr val="000000"/>
                          </a:solidFill>
                          <a:effectLst/>
                          <a:latin typeface="Calibri"/>
                        </a:rPr>
                        <a:t>StdErr</a:t>
                      </a:r>
                    </a:p>
                  </a:txBody>
                  <a:tcPr marL="9525" marR="9525" marT="9525" marB="0" anchor="b"/>
                </a:tc>
                <a:tc>
                  <a:txBody>
                    <a:bodyPr/>
                    <a:lstStyle/>
                    <a:p>
                      <a:pPr algn="ctr" fontAlgn="b"/>
                      <a:r>
                        <a:rPr lang="en-GB" sz="1400" b="1" i="0" u="none" strike="noStrike" dirty="0">
                          <a:solidFill>
                            <a:srgbClr val="C00000"/>
                          </a:solidFill>
                          <a:effectLst/>
                          <a:latin typeface="Calibri"/>
                        </a:rPr>
                        <a:t>Estimate</a:t>
                      </a:r>
                    </a:p>
                  </a:txBody>
                  <a:tcPr marL="9525" marR="9525" marT="9525" marB="0" anchor="b"/>
                </a:tc>
                <a:tc>
                  <a:txBody>
                    <a:bodyPr/>
                    <a:lstStyle/>
                    <a:p>
                      <a:pPr algn="ctr" fontAlgn="b"/>
                      <a:r>
                        <a:rPr lang="en-GB" sz="1400" b="1" i="0" u="none" strike="noStrike">
                          <a:solidFill>
                            <a:srgbClr val="000000"/>
                          </a:solidFill>
                          <a:effectLst/>
                          <a:latin typeface="Calibri"/>
                        </a:rPr>
                        <a:t>StdErr</a:t>
                      </a:r>
                    </a:p>
                  </a:txBody>
                  <a:tcPr marL="9525" marR="9525" marT="9525" marB="0" anchor="b"/>
                </a:tc>
                <a:tc>
                  <a:txBody>
                    <a:bodyPr/>
                    <a:lstStyle/>
                    <a:p>
                      <a:pPr algn="ctr" fontAlgn="b"/>
                      <a:r>
                        <a:rPr lang="en-GB" sz="1400" b="1" i="0" u="none" strike="noStrike" dirty="0">
                          <a:solidFill>
                            <a:srgbClr val="C00000"/>
                          </a:solidFill>
                          <a:effectLst/>
                          <a:latin typeface="Calibri"/>
                        </a:rPr>
                        <a:t>Estimate</a:t>
                      </a:r>
                    </a:p>
                  </a:txBody>
                  <a:tcPr marL="9525" marR="9525" marT="9525" marB="0" anchor="b"/>
                </a:tc>
                <a:tc>
                  <a:txBody>
                    <a:bodyPr/>
                    <a:lstStyle/>
                    <a:p>
                      <a:pPr algn="ctr" fontAlgn="b"/>
                      <a:r>
                        <a:rPr lang="en-GB" sz="1400" b="1" i="0" u="none" strike="noStrike">
                          <a:solidFill>
                            <a:srgbClr val="000000"/>
                          </a:solidFill>
                          <a:effectLst/>
                          <a:latin typeface="Calibri"/>
                        </a:rPr>
                        <a:t>StdErr</a:t>
                      </a:r>
                    </a:p>
                  </a:txBody>
                  <a:tcPr marL="9525" marR="9525" marT="9525" marB="0" anchor="b"/>
                </a:tc>
                <a:tc>
                  <a:txBody>
                    <a:bodyPr/>
                    <a:lstStyle/>
                    <a:p>
                      <a:pPr algn="ctr" fontAlgn="b"/>
                      <a:r>
                        <a:rPr lang="en-GB" sz="1400" b="1" i="0" u="none" strike="noStrike" dirty="0">
                          <a:solidFill>
                            <a:srgbClr val="C00000"/>
                          </a:solidFill>
                          <a:effectLst/>
                          <a:latin typeface="Calibri"/>
                        </a:rPr>
                        <a:t>Estimate</a:t>
                      </a:r>
                    </a:p>
                  </a:txBody>
                  <a:tcPr marL="9525" marR="9525" marT="9525" marB="0" anchor="b"/>
                </a:tc>
                <a:tc>
                  <a:txBody>
                    <a:bodyPr/>
                    <a:lstStyle/>
                    <a:p>
                      <a:pPr algn="ctr" fontAlgn="b"/>
                      <a:r>
                        <a:rPr lang="en-GB" sz="1400" b="1" i="0" u="none" strike="noStrike">
                          <a:solidFill>
                            <a:srgbClr val="000000"/>
                          </a:solidFill>
                          <a:effectLst/>
                          <a:latin typeface="Calibri"/>
                        </a:rPr>
                        <a:t>StdErr</a:t>
                      </a:r>
                    </a:p>
                  </a:txBody>
                  <a:tcPr marL="9525" marR="9525" marT="9525" marB="0" anchor="b"/>
                </a:tc>
                <a:tc>
                  <a:txBody>
                    <a:bodyPr/>
                    <a:lstStyle/>
                    <a:p>
                      <a:pPr algn="ctr" fontAlgn="b"/>
                      <a:r>
                        <a:rPr lang="en-GB" sz="1400" b="1" i="0" u="none" strike="noStrike" dirty="0">
                          <a:solidFill>
                            <a:srgbClr val="C00000"/>
                          </a:solidFill>
                          <a:effectLst/>
                          <a:latin typeface="Calibri"/>
                        </a:rPr>
                        <a:t>Estimate</a:t>
                      </a:r>
                    </a:p>
                  </a:txBody>
                  <a:tcPr marL="9525" marR="9525" marT="9525" marB="0" anchor="b"/>
                </a:tc>
                <a:tc>
                  <a:txBody>
                    <a:bodyPr/>
                    <a:lstStyle/>
                    <a:p>
                      <a:pPr algn="ctr" fontAlgn="b"/>
                      <a:r>
                        <a:rPr lang="en-GB" sz="1400" b="1" i="0" u="none" strike="noStrike">
                          <a:solidFill>
                            <a:srgbClr val="000000"/>
                          </a:solidFill>
                          <a:effectLst/>
                          <a:latin typeface="Calibri"/>
                        </a:rPr>
                        <a:t>StdErr</a:t>
                      </a:r>
                    </a:p>
                  </a:txBody>
                  <a:tcPr marL="9525" marR="9525" marT="9525" marB="0" anchor="b"/>
                </a:tc>
                <a:tc>
                  <a:txBody>
                    <a:bodyPr/>
                    <a:lstStyle/>
                    <a:p>
                      <a:pPr algn="ctr" fontAlgn="b"/>
                      <a:r>
                        <a:rPr lang="en-GB" sz="1400" b="1" i="0" u="none" strike="noStrike" dirty="0">
                          <a:solidFill>
                            <a:srgbClr val="C00000"/>
                          </a:solidFill>
                          <a:effectLst/>
                          <a:latin typeface="Calibri"/>
                        </a:rPr>
                        <a:t>Estimate</a:t>
                      </a:r>
                    </a:p>
                  </a:txBody>
                  <a:tcPr marL="9525" marR="9525" marT="9525" marB="0" anchor="b"/>
                </a:tc>
                <a:tc>
                  <a:txBody>
                    <a:bodyPr/>
                    <a:lstStyle/>
                    <a:p>
                      <a:pPr algn="ctr" fontAlgn="b"/>
                      <a:r>
                        <a:rPr lang="en-GB" sz="1400" b="1" i="0" u="none" strike="noStrike">
                          <a:solidFill>
                            <a:srgbClr val="000000"/>
                          </a:solidFill>
                          <a:effectLst/>
                          <a:latin typeface="Calibri"/>
                        </a:rPr>
                        <a:t>StdErr</a:t>
                      </a:r>
                    </a:p>
                  </a:txBody>
                  <a:tcPr marL="9525" marR="9525" marT="9525" marB="0" anchor="b"/>
                </a:tc>
                <a:extLst>
                  <a:ext uri="{0D108BD9-81ED-4DB2-BD59-A6C34878D82A}">
                    <a16:rowId xmlns:a16="http://schemas.microsoft.com/office/drawing/2014/main" val="10001"/>
                  </a:ext>
                </a:extLst>
              </a:tr>
              <a:tr h="141112">
                <a:tc>
                  <a:txBody>
                    <a:bodyPr/>
                    <a:lstStyle/>
                    <a:p>
                      <a:pPr algn="l" fontAlgn="b"/>
                      <a:r>
                        <a:rPr lang="en-GB" sz="1400" b="0" i="0" u="none" strike="noStrike" dirty="0">
                          <a:solidFill>
                            <a:srgbClr val="000000"/>
                          </a:solidFill>
                          <a:effectLst/>
                          <a:latin typeface="Calibri"/>
                        </a:rPr>
                        <a:t>AUSTRIA</a:t>
                      </a:r>
                    </a:p>
                  </a:txBody>
                  <a:tcPr marL="9525" marR="9525" marT="9525" marB="0" anchor="b"/>
                </a:tc>
                <a:tc>
                  <a:txBody>
                    <a:bodyPr/>
                    <a:lstStyle/>
                    <a:p>
                      <a:pPr algn="r" fontAlgn="b"/>
                      <a:r>
                        <a:rPr lang="en-GB" sz="1400" b="0" i="0" u="none" strike="noStrike" dirty="0">
                          <a:solidFill>
                            <a:srgbClr val="C00000"/>
                          </a:solidFill>
                          <a:effectLst/>
                          <a:latin typeface="Calibri"/>
                        </a:rPr>
                        <a:t>1.46</a:t>
                      </a:r>
                    </a:p>
                  </a:txBody>
                  <a:tcPr marL="9525" marR="9525" marT="9525" marB="0" anchor="b"/>
                </a:tc>
                <a:tc>
                  <a:txBody>
                    <a:bodyPr/>
                    <a:lstStyle/>
                    <a:p>
                      <a:pPr algn="r" fontAlgn="b"/>
                      <a:r>
                        <a:rPr lang="en-GB" sz="1400" b="0" i="0" u="none" strike="noStrike">
                          <a:solidFill>
                            <a:srgbClr val="000000"/>
                          </a:solidFill>
                          <a:effectLst/>
                          <a:latin typeface="Calibri"/>
                        </a:rPr>
                        <a:t>0.14</a:t>
                      </a:r>
                    </a:p>
                  </a:txBody>
                  <a:tcPr marL="9525" marR="9525" marT="9525" marB="0" anchor="b"/>
                </a:tc>
                <a:tc>
                  <a:txBody>
                    <a:bodyPr/>
                    <a:lstStyle/>
                    <a:p>
                      <a:pPr algn="r" fontAlgn="b"/>
                      <a:r>
                        <a:rPr lang="en-GB" sz="1400" b="0" i="0" u="none" strike="noStrike" dirty="0">
                          <a:solidFill>
                            <a:srgbClr val="C00000"/>
                          </a:solidFill>
                          <a:effectLst/>
                          <a:latin typeface="Calibri"/>
                        </a:rPr>
                        <a:t>1.56</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1.33</a:t>
                      </a:r>
                    </a:p>
                  </a:txBody>
                  <a:tcPr marL="9525" marR="9525" marT="9525" marB="0" anchor="b"/>
                </a:tc>
                <a:tc>
                  <a:txBody>
                    <a:bodyPr/>
                    <a:lstStyle/>
                    <a:p>
                      <a:pPr algn="r" fontAlgn="b"/>
                      <a:r>
                        <a:rPr lang="en-GB" sz="1400" b="0" i="0" u="none" strike="noStrike" dirty="0">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1.56</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1.51</a:t>
                      </a:r>
                    </a:p>
                  </a:txBody>
                  <a:tcPr marL="9525" marR="9525" marT="9525" marB="0" anchor="b"/>
                </a:tc>
                <a:tc>
                  <a:txBody>
                    <a:bodyPr/>
                    <a:lstStyle/>
                    <a:p>
                      <a:pPr algn="r" fontAlgn="b"/>
                      <a:r>
                        <a:rPr lang="en-GB" sz="1400" b="0" i="0" u="none" strike="noStrike" dirty="0">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1.84</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extLst>
                  <a:ext uri="{0D108BD9-81ED-4DB2-BD59-A6C34878D82A}">
                    <a16:rowId xmlns:a16="http://schemas.microsoft.com/office/drawing/2014/main" val="10002"/>
                  </a:ext>
                </a:extLst>
              </a:tr>
              <a:tr h="141112">
                <a:tc>
                  <a:txBody>
                    <a:bodyPr/>
                    <a:lstStyle/>
                    <a:p>
                      <a:pPr algn="l" fontAlgn="b"/>
                      <a:r>
                        <a:rPr lang="en-GB" sz="1400" b="0" i="0" u="none" strike="noStrike">
                          <a:solidFill>
                            <a:srgbClr val="000000"/>
                          </a:solidFill>
                          <a:effectLst/>
                          <a:latin typeface="Calibri"/>
                        </a:rPr>
                        <a:t>BELGIUM</a:t>
                      </a:r>
                    </a:p>
                  </a:txBody>
                  <a:tcPr marL="9525" marR="9525" marT="9525" marB="0" anchor="b"/>
                </a:tc>
                <a:tc>
                  <a:txBody>
                    <a:bodyPr/>
                    <a:lstStyle/>
                    <a:p>
                      <a:pPr algn="r" fontAlgn="b"/>
                      <a:r>
                        <a:rPr lang="en-GB" sz="1400" b="0" i="0" u="none" strike="noStrike" dirty="0">
                          <a:solidFill>
                            <a:srgbClr val="C00000"/>
                          </a:solidFill>
                          <a:effectLst/>
                          <a:latin typeface="Calibri"/>
                        </a:rPr>
                        <a:t>1.35</a:t>
                      </a:r>
                    </a:p>
                  </a:txBody>
                  <a:tcPr marL="9525" marR="9525" marT="9525" marB="0" anchor="b"/>
                </a:tc>
                <a:tc>
                  <a:txBody>
                    <a:bodyPr/>
                    <a:lstStyle/>
                    <a:p>
                      <a:pPr algn="r" fontAlgn="b"/>
                      <a:r>
                        <a:rPr lang="en-GB" sz="1400" b="0" i="0" u="none" strike="noStrike">
                          <a:solidFill>
                            <a:srgbClr val="000000"/>
                          </a:solidFill>
                          <a:effectLst/>
                          <a:latin typeface="Calibri"/>
                        </a:rPr>
                        <a:t>0.14</a:t>
                      </a:r>
                    </a:p>
                  </a:txBody>
                  <a:tcPr marL="9525" marR="9525" marT="9525" marB="0" anchor="b"/>
                </a:tc>
                <a:tc>
                  <a:txBody>
                    <a:bodyPr/>
                    <a:lstStyle/>
                    <a:p>
                      <a:pPr algn="r" fontAlgn="b"/>
                      <a:r>
                        <a:rPr lang="en-GB" sz="1400" b="0" i="0" u="none" strike="noStrike" dirty="0">
                          <a:solidFill>
                            <a:srgbClr val="C00000"/>
                          </a:solidFill>
                          <a:effectLst/>
                          <a:latin typeface="Calibri"/>
                        </a:rPr>
                        <a:t>1.59</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0.90</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1.59</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1.22</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1.40</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extLst>
                  <a:ext uri="{0D108BD9-81ED-4DB2-BD59-A6C34878D82A}">
                    <a16:rowId xmlns:a16="http://schemas.microsoft.com/office/drawing/2014/main" val="10003"/>
                  </a:ext>
                </a:extLst>
              </a:tr>
              <a:tr h="141112">
                <a:tc>
                  <a:txBody>
                    <a:bodyPr/>
                    <a:lstStyle/>
                    <a:p>
                      <a:pPr algn="l" fontAlgn="b"/>
                      <a:r>
                        <a:rPr lang="en-GB" sz="1400" b="0" i="0" u="none" strike="noStrike" dirty="0">
                          <a:solidFill>
                            <a:srgbClr val="000000"/>
                          </a:solidFill>
                          <a:effectLst/>
                          <a:latin typeface="Calibri"/>
                        </a:rPr>
                        <a:t>BULGARIA</a:t>
                      </a:r>
                    </a:p>
                  </a:txBody>
                  <a:tcPr marL="9525" marR="9525" marT="9525" marB="0" anchor="b"/>
                </a:tc>
                <a:tc>
                  <a:txBody>
                    <a:bodyPr/>
                    <a:lstStyle/>
                    <a:p>
                      <a:pPr algn="r" fontAlgn="b"/>
                      <a:r>
                        <a:rPr lang="en-GB" sz="1400" b="0" i="0" u="none" strike="noStrike" dirty="0">
                          <a:solidFill>
                            <a:srgbClr val="C00000"/>
                          </a:solidFill>
                          <a:effectLst/>
                          <a:latin typeface="Calibri"/>
                        </a:rPr>
                        <a:t>0.38</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a:solidFill>
                            <a:srgbClr val="C00000"/>
                          </a:solidFill>
                          <a:effectLst/>
                          <a:latin typeface="Calibri"/>
                        </a:rPr>
                        <a:t>0.14</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0.33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0.14</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dirty="0">
                          <a:solidFill>
                            <a:srgbClr val="C00000"/>
                          </a:solidFill>
                          <a:effectLst/>
                          <a:latin typeface="Calibri"/>
                        </a:rPr>
                        <a:t>0.54</a:t>
                      </a:r>
                    </a:p>
                  </a:txBody>
                  <a:tcPr marL="9525" marR="9525" marT="9525" marB="0" anchor="b"/>
                </a:tc>
                <a:tc>
                  <a:txBody>
                    <a:bodyPr/>
                    <a:lstStyle/>
                    <a:p>
                      <a:pPr algn="r" fontAlgn="b"/>
                      <a:r>
                        <a:rPr lang="en-GB" sz="1400" b="0" i="0" u="none" strike="noStrike">
                          <a:solidFill>
                            <a:srgbClr val="000000"/>
                          </a:solidFill>
                          <a:effectLst/>
                          <a:latin typeface="Calibri"/>
                        </a:rPr>
                        <a:t>0.17</a:t>
                      </a:r>
                    </a:p>
                  </a:txBody>
                  <a:tcPr marL="9525" marR="9525" marT="9525" marB="0" anchor="b"/>
                </a:tc>
                <a:tc>
                  <a:txBody>
                    <a:bodyPr/>
                    <a:lstStyle/>
                    <a:p>
                      <a:pPr algn="r" fontAlgn="b"/>
                      <a:r>
                        <a:rPr lang="en-GB" sz="1400" b="0" i="0" u="none" strike="noStrike">
                          <a:solidFill>
                            <a:srgbClr val="C00000"/>
                          </a:solidFill>
                          <a:effectLst/>
                          <a:latin typeface="Calibri"/>
                        </a:rPr>
                        <a:t>-0.12</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extLst>
                  <a:ext uri="{0D108BD9-81ED-4DB2-BD59-A6C34878D82A}">
                    <a16:rowId xmlns:a16="http://schemas.microsoft.com/office/drawing/2014/main" val="10004"/>
                  </a:ext>
                </a:extLst>
              </a:tr>
              <a:tr h="141112">
                <a:tc>
                  <a:txBody>
                    <a:bodyPr/>
                    <a:lstStyle/>
                    <a:p>
                      <a:pPr algn="l" fontAlgn="b"/>
                      <a:r>
                        <a:rPr lang="en-GB" sz="1400" b="0" i="0" u="none" strike="noStrike">
                          <a:solidFill>
                            <a:srgbClr val="000000"/>
                          </a:solidFill>
                          <a:effectLst/>
                          <a:latin typeface="Calibri"/>
                        </a:rPr>
                        <a:t>CROATIA</a:t>
                      </a:r>
                    </a:p>
                  </a:txBody>
                  <a:tcPr marL="9525" marR="9525" marT="9525" marB="0" anchor="b"/>
                </a:tc>
                <a:tc>
                  <a:txBody>
                    <a:bodyPr/>
                    <a:lstStyle/>
                    <a:p>
                      <a:pPr algn="r" fontAlgn="b"/>
                      <a:r>
                        <a:rPr lang="en-GB" sz="1400" b="0" i="0" u="none" strike="noStrike">
                          <a:solidFill>
                            <a:srgbClr val="C00000"/>
                          </a:solidFill>
                          <a:effectLst/>
                          <a:latin typeface="Calibri"/>
                        </a:rPr>
                        <a:t>0.48</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dirty="0">
                          <a:solidFill>
                            <a:srgbClr val="C00000"/>
                          </a:solidFill>
                          <a:effectLst/>
                          <a:latin typeface="Calibri"/>
                        </a:rPr>
                        <a:t>0.70</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dirty="0">
                          <a:solidFill>
                            <a:srgbClr val="C00000"/>
                          </a:solidFill>
                          <a:effectLst/>
                          <a:latin typeface="Calibri"/>
                        </a:rPr>
                        <a:t>0.58</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0.70</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0.44</a:t>
                      </a:r>
                    </a:p>
                  </a:txBody>
                  <a:tcPr marL="9525" marR="9525" marT="9525" marB="0" anchor="b"/>
                </a:tc>
                <a:tc>
                  <a:txBody>
                    <a:bodyPr/>
                    <a:lstStyle/>
                    <a:p>
                      <a:pPr algn="r" fontAlgn="b"/>
                      <a:r>
                        <a:rPr lang="en-GB" sz="1400" b="0" i="0" u="none" strike="noStrike">
                          <a:solidFill>
                            <a:srgbClr val="000000"/>
                          </a:solidFill>
                          <a:effectLst/>
                          <a:latin typeface="Calibri"/>
                        </a:rPr>
                        <a:t>0.17</a:t>
                      </a:r>
                    </a:p>
                  </a:txBody>
                  <a:tcPr marL="9525" marR="9525" marT="9525" marB="0" anchor="b"/>
                </a:tc>
                <a:tc>
                  <a:txBody>
                    <a:bodyPr/>
                    <a:lstStyle/>
                    <a:p>
                      <a:pPr algn="r" fontAlgn="b"/>
                      <a:r>
                        <a:rPr lang="en-GB" sz="1400" b="0" i="0" u="none" strike="noStrike" dirty="0">
                          <a:solidFill>
                            <a:srgbClr val="C00000"/>
                          </a:solidFill>
                          <a:effectLst/>
                          <a:latin typeface="Calibri"/>
                        </a:rPr>
                        <a:t>0.21</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extLst>
                  <a:ext uri="{0D108BD9-81ED-4DB2-BD59-A6C34878D82A}">
                    <a16:rowId xmlns:a16="http://schemas.microsoft.com/office/drawing/2014/main" val="10005"/>
                  </a:ext>
                </a:extLst>
              </a:tr>
              <a:tr h="141112">
                <a:tc>
                  <a:txBody>
                    <a:bodyPr/>
                    <a:lstStyle/>
                    <a:p>
                      <a:pPr algn="l" fontAlgn="b"/>
                      <a:r>
                        <a:rPr lang="en-GB" sz="1400" b="0" i="0" u="none" strike="noStrike" dirty="0">
                          <a:solidFill>
                            <a:srgbClr val="000000"/>
                          </a:solidFill>
                          <a:effectLst/>
                          <a:latin typeface="Calibri"/>
                        </a:rPr>
                        <a:t>CZECH  R</a:t>
                      </a:r>
                    </a:p>
                  </a:txBody>
                  <a:tcPr marL="9525" marR="9525" marT="9525" marB="0" anchor="b"/>
                </a:tc>
                <a:tc>
                  <a:txBody>
                    <a:bodyPr/>
                    <a:lstStyle/>
                    <a:p>
                      <a:pPr algn="r" fontAlgn="b"/>
                      <a:r>
                        <a:rPr lang="en-GB" sz="1400" b="0" i="0" u="none" strike="noStrike" dirty="0">
                          <a:solidFill>
                            <a:srgbClr val="C00000"/>
                          </a:solidFill>
                          <a:effectLst/>
                          <a:latin typeface="Calibri"/>
                        </a:rPr>
                        <a:t>0.93</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dirty="0">
                          <a:solidFill>
                            <a:srgbClr val="C00000"/>
                          </a:solidFill>
                          <a:effectLst/>
                          <a:latin typeface="Calibri"/>
                        </a:rPr>
                        <a:t>0.92</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dirty="0">
                          <a:solidFill>
                            <a:srgbClr val="C00000"/>
                          </a:solidFill>
                          <a:effectLst/>
                          <a:latin typeface="Calibri"/>
                        </a:rPr>
                        <a:t>1.04</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0.92</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a:solidFill>
                            <a:srgbClr val="C00000"/>
                          </a:solidFill>
                          <a:effectLst/>
                          <a:latin typeface="Calibri"/>
                        </a:rPr>
                        <a:t>1.06</a:t>
                      </a:r>
                    </a:p>
                  </a:txBody>
                  <a:tcPr marL="9525" marR="9525" marT="9525" marB="0" anchor="b"/>
                </a:tc>
                <a:tc>
                  <a:txBody>
                    <a:bodyPr/>
                    <a:lstStyle/>
                    <a:p>
                      <a:pPr algn="r" fontAlgn="b"/>
                      <a:r>
                        <a:rPr lang="en-GB" sz="1400" b="0" i="0" u="none" strike="noStrike" dirty="0">
                          <a:solidFill>
                            <a:srgbClr val="000000"/>
                          </a:solidFill>
                          <a:effectLst/>
                          <a:latin typeface="Calibri"/>
                        </a:rPr>
                        <a:t>0.20</a:t>
                      </a:r>
                    </a:p>
                  </a:txBody>
                  <a:tcPr marL="9525" marR="9525" marT="9525" marB="0" anchor="b"/>
                </a:tc>
                <a:tc>
                  <a:txBody>
                    <a:bodyPr/>
                    <a:lstStyle/>
                    <a:p>
                      <a:pPr algn="r" fontAlgn="b"/>
                      <a:r>
                        <a:rPr lang="en-GB" sz="1400" b="0" i="0" u="none" strike="noStrike" dirty="0">
                          <a:solidFill>
                            <a:srgbClr val="C00000"/>
                          </a:solidFill>
                          <a:effectLst/>
                          <a:latin typeface="Calibri"/>
                        </a:rPr>
                        <a:t>1.01</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extLst>
                  <a:ext uri="{0D108BD9-81ED-4DB2-BD59-A6C34878D82A}">
                    <a16:rowId xmlns:a16="http://schemas.microsoft.com/office/drawing/2014/main" val="10006"/>
                  </a:ext>
                </a:extLst>
              </a:tr>
              <a:tr h="141112">
                <a:tc>
                  <a:txBody>
                    <a:bodyPr/>
                    <a:lstStyle/>
                    <a:p>
                      <a:pPr algn="l" fontAlgn="b"/>
                      <a:r>
                        <a:rPr lang="en-GB" sz="1400" b="0" i="0" u="none" strike="noStrike">
                          <a:solidFill>
                            <a:srgbClr val="000000"/>
                          </a:solidFill>
                          <a:effectLst/>
                          <a:latin typeface="Calibri"/>
                        </a:rPr>
                        <a:t>DENMARK</a:t>
                      </a:r>
                    </a:p>
                  </a:txBody>
                  <a:tcPr marL="9525" marR="9525" marT="9525" marB="0" anchor="b"/>
                </a:tc>
                <a:tc>
                  <a:txBody>
                    <a:bodyPr/>
                    <a:lstStyle/>
                    <a:p>
                      <a:pPr algn="r" fontAlgn="b"/>
                      <a:r>
                        <a:rPr lang="en-GB" sz="1400" b="0" i="0" u="none" strike="noStrike" dirty="0">
                          <a:solidFill>
                            <a:srgbClr val="C00000"/>
                          </a:solidFill>
                          <a:effectLst/>
                          <a:latin typeface="Calibri"/>
                        </a:rPr>
                        <a:t>1.69</a:t>
                      </a:r>
                    </a:p>
                  </a:txBody>
                  <a:tcPr marL="9525" marR="9525" marT="9525" marB="0" anchor="b"/>
                </a:tc>
                <a:tc>
                  <a:txBody>
                    <a:bodyPr/>
                    <a:lstStyle/>
                    <a:p>
                      <a:pPr algn="r" fontAlgn="b"/>
                      <a:r>
                        <a:rPr lang="en-GB" sz="1400" b="0" i="0" u="none" strike="noStrike">
                          <a:solidFill>
                            <a:srgbClr val="000000"/>
                          </a:solidFill>
                          <a:effectLst/>
                          <a:latin typeface="Calibri"/>
                        </a:rPr>
                        <a:t>0.14</a:t>
                      </a:r>
                    </a:p>
                  </a:txBody>
                  <a:tcPr marL="9525" marR="9525" marT="9525" marB="0" anchor="b"/>
                </a:tc>
                <a:tc>
                  <a:txBody>
                    <a:bodyPr/>
                    <a:lstStyle/>
                    <a:p>
                      <a:pPr algn="r" fontAlgn="b"/>
                      <a:r>
                        <a:rPr lang="en-GB" sz="1400" b="0" i="0" u="none" strike="noStrike">
                          <a:solidFill>
                            <a:srgbClr val="C00000"/>
                          </a:solidFill>
                          <a:effectLst/>
                          <a:latin typeface="Calibri"/>
                        </a:rPr>
                        <a:t>1.97</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0.90</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1.97</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1.79</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1.85</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extLst>
                  <a:ext uri="{0D108BD9-81ED-4DB2-BD59-A6C34878D82A}">
                    <a16:rowId xmlns:a16="http://schemas.microsoft.com/office/drawing/2014/main" val="10007"/>
                  </a:ext>
                </a:extLst>
              </a:tr>
              <a:tr h="141112">
                <a:tc>
                  <a:txBody>
                    <a:bodyPr/>
                    <a:lstStyle/>
                    <a:p>
                      <a:pPr algn="l" fontAlgn="b"/>
                      <a:r>
                        <a:rPr lang="en-GB" sz="1400" b="0" i="0" u="none" strike="noStrike">
                          <a:solidFill>
                            <a:srgbClr val="000000"/>
                          </a:solidFill>
                          <a:effectLst/>
                          <a:latin typeface="Calibri"/>
                        </a:rPr>
                        <a:t>ESTONIA</a:t>
                      </a:r>
                    </a:p>
                  </a:txBody>
                  <a:tcPr marL="9525" marR="9525" marT="9525" marB="0" anchor="b"/>
                </a:tc>
                <a:tc>
                  <a:txBody>
                    <a:bodyPr/>
                    <a:lstStyle/>
                    <a:p>
                      <a:pPr algn="r" fontAlgn="b"/>
                      <a:r>
                        <a:rPr lang="en-GB" sz="1400" b="0" i="0" u="none" strike="noStrike" dirty="0">
                          <a:solidFill>
                            <a:srgbClr val="C00000"/>
                          </a:solidFill>
                          <a:effectLst/>
                          <a:latin typeface="Calibri"/>
                        </a:rPr>
                        <a:t>1.09</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tc>
                  <a:txBody>
                    <a:bodyPr/>
                    <a:lstStyle/>
                    <a:p>
                      <a:pPr algn="r" fontAlgn="b"/>
                      <a:r>
                        <a:rPr lang="en-GB" sz="1400" b="0" i="0" u="none" strike="noStrike">
                          <a:solidFill>
                            <a:srgbClr val="C00000"/>
                          </a:solidFill>
                          <a:effectLst/>
                          <a:latin typeface="Calibri"/>
                        </a:rPr>
                        <a:t>0.96</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dirty="0">
                          <a:solidFill>
                            <a:srgbClr val="C00000"/>
                          </a:solidFill>
                          <a:effectLst/>
                          <a:latin typeface="Calibri"/>
                        </a:rPr>
                        <a:t>0.60</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0.96</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dirty="0">
                          <a:solidFill>
                            <a:srgbClr val="C00000"/>
                          </a:solidFill>
                          <a:effectLst/>
                          <a:latin typeface="Calibri"/>
                        </a:rPr>
                        <a:t>1.40</a:t>
                      </a:r>
                    </a:p>
                  </a:txBody>
                  <a:tcPr marL="9525" marR="9525" marT="9525" marB="0" anchor="b"/>
                </a:tc>
                <a:tc>
                  <a:txBody>
                    <a:bodyPr/>
                    <a:lstStyle/>
                    <a:p>
                      <a:pPr algn="r" fontAlgn="b"/>
                      <a:r>
                        <a:rPr lang="en-GB" sz="1400" b="0" i="0" u="none" strike="noStrike">
                          <a:solidFill>
                            <a:srgbClr val="000000"/>
                          </a:solidFill>
                          <a:effectLst/>
                          <a:latin typeface="Calibri"/>
                        </a:rPr>
                        <a:t>0.18</a:t>
                      </a:r>
                    </a:p>
                  </a:txBody>
                  <a:tcPr marL="9525" marR="9525" marT="9525" marB="0" anchor="b"/>
                </a:tc>
                <a:tc>
                  <a:txBody>
                    <a:bodyPr/>
                    <a:lstStyle/>
                    <a:p>
                      <a:pPr algn="r" fontAlgn="b"/>
                      <a:r>
                        <a:rPr lang="en-GB" sz="1400" b="0" i="0" u="none" strike="noStrike" dirty="0">
                          <a:solidFill>
                            <a:srgbClr val="C00000"/>
                          </a:solidFill>
                          <a:effectLst/>
                          <a:latin typeface="Calibri"/>
                        </a:rPr>
                        <a:t>1.13</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extLst>
                  <a:ext uri="{0D108BD9-81ED-4DB2-BD59-A6C34878D82A}">
                    <a16:rowId xmlns:a16="http://schemas.microsoft.com/office/drawing/2014/main" val="10008"/>
                  </a:ext>
                </a:extLst>
              </a:tr>
              <a:tr h="141112">
                <a:tc>
                  <a:txBody>
                    <a:bodyPr/>
                    <a:lstStyle/>
                    <a:p>
                      <a:pPr algn="l" fontAlgn="b"/>
                      <a:r>
                        <a:rPr lang="en-GB" sz="1400" b="0" i="0" u="none" strike="noStrike">
                          <a:solidFill>
                            <a:srgbClr val="000000"/>
                          </a:solidFill>
                          <a:effectLst/>
                          <a:latin typeface="Calibri"/>
                        </a:rPr>
                        <a:t>FRANCE</a:t>
                      </a:r>
                    </a:p>
                  </a:txBody>
                  <a:tcPr marL="9525" marR="9525" marT="9525" marB="0" anchor="b"/>
                </a:tc>
                <a:tc>
                  <a:txBody>
                    <a:bodyPr/>
                    <a:lstStyle/>
                    <a:p>
                      <a:pPr algn="r" fontAlgn="b"/>
                      <a:r>
                        <a:rPr lang="en-GB" sz="1400" b="0" i="0" u="none" strike="noStrike" dirty="0">
                          <a:solidFill>
                            <a:srgbClr val="C00000"/>
                          </a:solidFill>
                          <a:effectLst/>
                          <a:latin typeface="Calibri"/>
                        </a:rPr>
                        <a:t>1.22</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tc>
                  <a:txBody>
                    <a:bodyPr/>
                    <a:lstStyle/>
                    <a:p>
                      <a:pPr algn="r" fontAlgn="b"/>
                      <a:r>
                        <a:rPr lang="en-GB" sz="1400" b="0" i="0" u="none" strike="noStrike" dirty="0">
                          <a:solidFill>
                            <a:srgbClr val="C00000"/>
                          </a:solidFill>
                          <a:effectLst/>
                          <a:latin typeface="Calibri"/>
                        </a:rPr>
                        <a:t>1.33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0.55</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1.33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1.11</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1.43</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extLst>
                  <a:ext uri="{0D108BD9-81ED-4DB2-BD59-A6C34878D82A}">
                    <a16:rowId xmlns:a16="http://schemas.microsoft.com/office/drawing/2014/main" val="10009"/>
                  </a:ext>
                </a:extLst>
              </a:tr>
              <a:tr h="141112">
                <a:tc>
                  <a:txBody>
                    <a:bodyPr/>
                    <a:lstStyle/>
                    <a:p>
                      <a:pPr algn="l" fontAlgn="b"/>
                      <a:r>
                        <a:rPr lang="en-GB" sz="1400" b="0" i="0" u="none" strike="noStrike">
                          <a:solidFill>
                            <a:srgbClr val="000000"/>
                          </a:solidFill>
                          <a:effectLst/>
                          <a:latin typeface="Calibri"/>
                        </a:rPr>
                        <a:t>GEORGIA</a:t>
                      </a:r>
                    </a:p>
                  </a:txBody>
                  <a:tcPr marL="9525" marR="9525" marT="9525" marB="0" anchor="b"/>
                </a:tc>
                <a:tc>
                  <a:txBody>
                    <a:bodyPr/>
                    <a:lstStyle/>
                    <a:p>
                      <a:pPr algn="r" fontAlgn="b"/>
                      <a:r>
                        <a:rPr lang="en-GB" sz="1400" b="0" i="0" u="none" strike="noStrike" dirty="0">
                          <a:solidFill>
                            <a:srgbClr val="C00000"/>
                          </a:solidFill>
                          <a:effectLst/>
                          <a:latin typeface="Calibri"/>
                        </a:rPr>
                        <a:t>-0.02</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a:solidFill>
                            <a:srgbClr val="C00000"/>
                          </a:solidFill>
                          <a:effectLst/>
                          <a:latin typeface="Calibri"/>
                        </a:rPr>
                        <a:t>0.57</a:t>
                      </a:r>
                    </a:p>
                  </a:txBody>
                  <a:tcPr marL="9525" marR="9525" marT="9525" marB="0" anchor="b"/>
                </a:tc>
                <a:tc>
                  <a:txBody>
                    <a:bodyPr/>
                    <a:lstStyle/>
                    <a:p>
                      <a:pPr algn="r" fontAlgn="b"/>
                      <a:r>
                        <a:rPr lang="en-GB" sz="1400" b="0" i="0" u="none" strike="noStrike">
                          <a:solidFill>
                            <a:srgbClr val="000000"/>
                          </a:solidFill>
                          <a:effectLst/>
                          <a:latin typeface="Calibri"/>
                        </a:rPr>
                        <a:t>0.20</a:t>
                      </a:r>
                    </a:p>
                  </a:txBody>
                  <a:tcPr marL="9525" marR="9525" marT="9525" marB="0" anchor="b"/>
                </a:tc>
                <a:tc>
                  <a:txBody>
                    <a:bodyPr/>
                    <a:lstStyle/>
                    <a:p>
                      <a:pPr algn="r" fontAlgn="b"/>
                      <a:r>
                        <a:rPr lang="en-GB" sz="1400" b="0" i="0" u="none" strike="noStrike" dirty="0">
                          <a:solidFill>
                            <a:srgbClr val="C00000"/>
                          </a:solidFill>
                          <a:effectLst/>
                          <a:latin typeface="Calibri"/>
                        </a:rPr>
                        <a:t>-0.67</a:t>
                      </a:r>
                    </a:p>
                  </a:txBody>
                  <a:tcPr marL="9525" marR="9525" marT="9525" marB="0" anchor="b"/>
                </a:tc>
                <a:tc>
                  <a:txBody>
                    <a:bodyPr/>
                    <a:lstStyle/>
                    <a:p>
                      <a:pPr algn="r" fontAlgn="b"/>
                      <a:r>
                        <a:rPr lang="en-GB" sz="1400" b="0" i="0" u="none" strike="noStrike">
                          <a:solidFill>
                            <a:srgbClr val="000000"/>
                          </a:solidFill>
                          <a:effectLst/>
                          <a:latin typeface="Calibri"/>
                        </a:rPr>
                        <a:t>0.23</a:t>
                      </a:r>
                    </a:p>
                  </a:txBody>
                  <a:tcPr marL="9525" marR="9525" marT="9525" marB="0" anchor="b"/>
                </a:tc>
                <a:tc>
                  <a:txBody>
                    <a:bodyPr/>
                    <a:lstStyle/>
                    <a:p>
                      <a:pPr algn="r" fontAlgn="b"/>
                      <a:r>
                        <a:rPr lang="en-GB" sz="1400" b="0" i="0" u="none" strike="noStrike">
                          <a:solidFill>
                            <a:srgbClr val="C00000"/>
                          </a:solidFill>
                          <a:effectLst/>
                          <a:latin typeface="Calibri"/>
                        </a:rPr>
                        <a:t>0.57</a:t>
                      </a:r>
                    </a:p>
                  </a:txBody>
                  <a:tcPr marL="9525" marR="9525" marT="9525" marB="0" anchor="b"/>
                </a:tc>
                <a:tc>
                  <a:txBody>
                    <a:bodyPr/>
                    <a:lstStyle/>
                    <a:p>
                      <a:pPr algn="r" fontAlgn="b"/>
                      <a:r>
                        <a:rPr lang="en-GB" sz="1400" b="0" i="0" u="none" strike="noStrike">
                          <a:solidFill>
                            <a:srgbClr val="000000"/>
                          </a:solidFill>
                          <a:effectLst/>
                          <a:latin typeface="Calibri"/>
                        </a:rPr>
                        <a:t>0.20</a:t>
                      </a:r>
                    </a:p>
                  </a:txBody>
                  <a:tcPr marL="9525" marR="9525" marT="9525" marB="0" anchor="b"/>
                </a:tc>
                <a:tc>
                  <a:txBody>
                    <a:bodyPr/>
                    <a:lstStyle/>
                    <a:p>
                      <a:pPr algn="r" fontAlgn="b"/>
                      <a:r>
                        <a:rPr lang="en-GB" sz="1400" b="0" i="0" u="none" strike="noStrike">
                          <a:solidFill>
                            <a:srgbClr val="C00000"/>
                          </a:solidFill>
                          <a:effectLst/>
                          <a:latin typeface="Calibri"/>
                        </a:rPr>
                        <a:t>0.68</a:t>
                      </a:r>
                    </a:p>
                  </a:txBody>
                  <a:tcPr marL="9525" marR="9525" marT="9525" marB="0" anchor="b"/>
                </a:tc>
                <a:tc>
                  <a:txBody>
                    <a:bodyPr/>
                    <a:lstStyle/>
                    <a:p>
                      <a:pPr algn="r" fontAlgn="b"/>
                      <a:r>
                        <a:rPr lang="en-GB" sz="1400" b="0" i="0" u="none" strike="noStrike">
                          <a:solidFill>
                            <a:srgbClr val="000000"/>
                          </a:solidFill>
                          <a:effectLst/>
                          <a:latin typeface="Calibri"/>
                        </a:rPr>
                        <a:t>0.16</a:t>
                      </a:r>
                    </a:p>
                  </a:txBody>
                  <a:tcPr marL="9525" marR="9525" marT="9525" marB="0" anchor="b"/>
                </a:tc>
                <a:tc>
                  <a:txBody>
                    <a:bodyPr/>
                    <a:lstStyle/>
                    <a:p>
                      <a:pPr algn="r" fontAlgn="b"/>
                      <a:r>
                        <a:rPr lang="en-GB" sz="1400" b="0" i="0" u="none" strike="noStrike" dirty="0">
                          <a:solidFill>
                            <a:srgbClr val="C00000"/>
                          </a:solidFill>
                          <a:effectLst/>
                          <a:latin typeface="Calibri"/>
                        </a:rPr>
                        <a:t>-0.03</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extLst>
                  <a:ext uri="{0D108BD9-81ED-4DB2-BD59-A6C34878D82A}">
                    <a16:rowId xmlns:a16="http://schemas.microsoft.com/office/drawing/2014/main" val="10010"/>
                  </a:ext>
                </a:extLst>
              </a:tr>
              <a:tr h="141112">
                <a:tc>
                  <a:txBody>
                    <a:bodyPr/>
                    <a:lstStyle/>
                    <a:p>
                      <a:pPr algn="l" fontAlgn="b"/>
                      <a:r>
                        <a:rPr lang="en-GB" sz="1400" b="0" i="0" u="none" strike="noStrike">
                          <a:solidFill>
                            <a:srgbClr val="000000"/>
                          </a:solidFill>
                          <a:effectLst/>
                          <a:latin typeface="Calibri"/>
                        </a:rPr>
                        <a:t>GERMANY</a:t>
                      </a:r>
                    </a:p>
                  </a:txBody>
                  <a:tcPr marL="9525" marR="9525" marT="9525" marB="0" anchor="b"/>
                </a:tc>
                <a:tc>
                  <a:txBody>
                    <a:bodyPr/>
                    <a:lstStyle/>
                    <a:p>
                      <a:pPr algn="r" fontAlgn="b"/>
                      <a:r>
                        <a:rPr lang="en-GB" sz="1400" b="0" i="0" u="none" strike="noStrike" dirty="0">
                          <a:solidFill>
                            <a:srgbClr val="C00000"/>
                          </a:solidFill>
                          <a:effectLst/>
                          <a:latin typeface="Calibri"/>
                        </a:rPr>
                        <a:t>1.38</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tc>
                  <a:txBody>
                    <a:bodyPr/>
                    <a:lstStyle/>
                    <a:p>
                      <a:pPr algn="r" fontAlgn="b"/>
                      <a:r>
                        <a:rPr lang="en-GB" sz="1400" b="0" i="0" u="none" strike="noStrike" dirty="0">
                          <a:solidFill>
                            <a:srgbClr val="C00000"/>
                          </a:solidFill>
                          <a:effectLst/>
                          <a:latin typeface="Calibri"/>
                        </a:rPr>
                        <a:t>1.57</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0.77</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1.57</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1.53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1.64</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extLst>
                  <a:ext uri="{0D108BD9-81ED-4DB2-BD59-A6C34878D82A}">
                    <a16:rowId xmlns:a16="http://schemas.microsoft.com/office/drawing/2014/main" val="10011"/>
                  </a:ext>
                </a:extLst>
              </a:tr>
              <a:tr h="141112">
                <a:tc>
                  <a:txBody>
                    <a:bodyPr/>
                    <a:lstStyle/>
                    <a:p>
                      <a:pPr algn="l" fontAlgn="b"/>
                      <a:r>
                        <a:rPr lang="en-GB" sz="1400" b="0" i="0" u="none" strike="noStrike">
                          <a:solidFill>
                            <a:srgbClr val="000000"/>
                          </a:solidFill>
                          <a:effectLst/>
                          <a:latin typeface="Calibri"/>
                        </a:rPr>
                        <a:t>GREECE</a:t>
                      </a:r>
                    </a:p>
                  </a:txBody>
                  <a:tcPr marL="9525" marR="9525" marT="9525" marB="0" anchor="b"/>
                </a:tc>
                <a:tc>
                  <a:txBody>
                    <a:bodyPr/>
                    <a:lstStyle/>
                    <a:p>
                      <a:pPr algn="r" fontAlgn="b"/>
                      <a:r>
                        <a:rPr lang="en-GB" sz="1400" b="0" i="0" u="none" strike="noStrike" dirty="0">
                          <a:solidFill>
                            <a:srgbClr val="C00000"/>
                          </a:solidFill>
                          <a:effectLst/>
                          <a:latin typeface="Calibri"/>
                        </a:rPr>
                        <a:t>0.65</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a:solidFill>
                            <a:srgbClr val="C00000"/>
                          </a:solidFill>
                          <a:effectLst/>
                          <a:latin typeface="Calibri"/>
                        </a:rPr>
                        <a:t>0.31</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-0.23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0.31</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0.50</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0.39</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extLst>
                  <a:ext uri="{0D108BD9-81ED-4DB2-BD59-A6C34878D82A}">
                    <a16:rowId xmlns:a16="http://schemas.microsoft.com/office/drawing/2014/main" val="10012"/>
                  </a:ext>
                </a:extLst>
              </a:tr>
              <a:tr h="141112">
                <a:tc>
                  <a:txBody>
                    <a:bodyPr/>
                    <a:lstStyle/>
                    <a:p>
                      <a:pPr algn="l" fontAlgn="b"/>
                      <a:r>
                        <a:rPr lang="en-GB" sz="1400" b="0" i="0" u="none" strike="noStrike">
                          <a:solidFill>
                            <a:srgbClr val="000000"/>
                          </a:solidFill>
                          <a:effectLst/>
                          <a:latin typeface="Calibri"/>
                        </a:rPr>
                        <a:t>HUNGARY</a:t>
                      </a:r>
                    </a:p>
                  </a:txBody>
                  <a:tcPr marL="9525" marR="9525" marT="9525" marB="0" anchor="b"/>
                </a:tc>
                <a:tc>
                  <a:txBody>
                    <a:bodyPr/>
                    <a:lstStyle/>
                    <a:p>
                      <a:pPr algn="r" fontAlgn="b"/>
                      <a:r>
                        <a:rPr lang="en-GB" sz="1400" b="0" i="0" u="none" strike="noStrike" dirty="0">
                          <a:solidFill>
                            <a:srgbClr val="C00000"/>
                          </a:solidFill>
                          <a:effectLst/>
                          <a:latin typeface="Calibri"/>
                        </a:rPr>
                        <a:t>0.72</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dirty="0">
                          <a:solidFill>
                            <a:srgbClr val="C00000"/>
                          </a:solidFill>
                          <a:effectLst/>
                          <a:latin typeface="Calibri"/>
                        </a:rPr>
                        <a:t>0.62</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dirty="0">
                          <a:solidFill>
                            <a:srgbClr val="C00000"/>
                          </a:solidFill>
                          <a:effectLst/>
                          <a:latin typeface="Calibri"/>
                        </a:rPr>
                        <a:t>0.67</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0.62</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dirty="0">
                          <a:solidFill>
                            <a:srgbClr val="C00000"/>
                          </a:solidFill>
                          <a:effectLst/>
                          <a:latin typeface="Calibri"/>
                        </a:rPr>
                        <a:t>0.97</a:t>
                      </a:r>
                    </a:p>
                  </a:txBody>
                  <a:tcPr marL="9525" marR="9525" marT="9525" marB="0" anchor="b"/>
                </a:tc>
                <a:tc>
                  <a:txBody>
                    <a:bodyPr/>
                    <a:lstStyle/>
                    <a:p>
                      <a:pPr algn="r" fontAlgn="b"/>
                      <a:r>
                        <a:rPr lang="en-GB" sz="1400" b="0" i="0" u="none" strike="noStrike">
                          <a:solidFill>
                            <a:srgbClr val="000000"/>
                          </a:solidFill>
                          <a:effectLst/>
                          <a:latin typeface="Calibri"/>
                        </a:rPr>
                        <a:t>0.18</a:t>
                      </a:r>
                    </a:p>
                  </a:txBody>
                  <a:tcPr marL="9525" marR="9525" marT="9525" marB="0" anchor="b"/>
                </a:tc>
                <a:tc>
                  <a:txBody>
                    <a:bodyPr/>
                    <a:lstStyle/>
                    <a:p>
                      <a:pPr algn="r" fontAlgn="b"/>
                      <a:r>
                        <a:rPr lang="en-GB" sz="1400" b="0" i="0" u="none" strike="noStrike" dirty="0">
                          <a:solidFill>
                            <a:srgbClr val="C00000"/>
                          </a:solidFill>
                          <a:effectLst/>
                          <a:latin typeface="Calibri"/>
                        </a:rPr>
                        <a:t>0.60</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extLst>
                  <a:ext uri="{0D108BD9-81ED-4DB2-BD59-A6C34878D82A}">
                    <a16:rowId xmlns:a16="http://schemas.microsoft.com/office/drawing/2014/main" val="10013"/>
                  </a:ext>
                </a:extLst>
              </a:tr>
              <a:tr h="141112">
                <a:tc>
                  <a:txBody>
                    <a:bodyPr/>
                    <a:lstStyle/>
                    <a:p>
                      <a:pPr algn="l" fontAlgn="b"/>
                      <a:r>
                        <a:rPr lang="en-GB" sz="1400" b="0" i="0" u="none" strike="noStrike">
                          <a:solidFill>
                            <a:srgbClr val="000000"/>
                          </a:solidFill>
                          <a:effectLst/>
                          <a:latin typeface="Calibri"/>
                        </a:rPr>
                        <a:t>IRELAND</a:t>
                      </a:r>
                    </a:p>
                  </a:txBody>
                  <a:tcPr marL="9525" marR="9525" marT="9525" marB="0" anchor="b"/>
                </a:tc>
                <a:tc>
                  <a:txBody>
                    <a:bodyPr/>
                    <a:lstStyle/>
                    <a:p>
                      <a:pPr algn="r" fontAlgn="b"/>
                      <a:r>
                        <a:rPr lang="en-GB" sz="1400" b="0" i="0" u="none" strike="noStrike" dirty="0">
                          <a:solidFill>
                            <a:srgbClr val="C00000"/>
                          </a:solidFill>
                          <a:effectLst/>
                          <a:latin typeface="Calibri"/>
                        </a:rPr>
                        <a:t>1.32</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tc>
                  <a:txBody>
                    <a:bodyPr/>
                    <a:lstStyle/>
                    <a:p>
                      <a:pPr algn="r" fontAlgn="b"/>
                      <a:r>
                        <a:rPr lang="en-GB" sz="1400" b="0" i="0" u="none" strike="noStrike" dirty="0">
                          <a:solidFill>
                            <a:srgbClr val="C00000"/>
                          </a:solidFill>
                          <a:effectLst/>
                          <a:latin typeface="Calibri"/>
                        </a:rPr>
                        <a:t>1.53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0.93</a:t>
                      </a:r>
                    </a:p>
                  </a:txBody>
                  <a:tcPr marL="9525" marR="9525" marT="9525" marB="0" anchor="b"/>
                </a:tc>
                <a:tc>
                  <a:txBody>
                    <a:bodyPr/>
                    <a:lstStyle/>
                    <a:p>
                      <a:pPr algn="r" fontAlgn="b"/>
                      <a:r>
                        <a:rPr lang="en-GB" sz="1400" b="0" i="0" u="none" strike="noStrike">
                          <a:solidFill>
                            <a:srgbClr val="000000"/>
                          </a:solidFill>
                          <a:effectLst/>
                          <a:latin typeface="Calibri"/>
                        </a:rPr>
                        <a:t>0.23</a:t>
                      </a:r>
                    </a:p>
                  </a:txBody>
                  <a:tcPr marL="9525" marR="9525" marT="9525" marB="0" anchor="b"/>
                </a:tc>
                <a:tc>
                  <a:txBody>
                    <a:bodyPr/>
                    <a:lstStyle/>
                    <a:p>
                      <a:pPr algn="r" fontAlgn="b"/>
                      <a:r>
                        <a:rPr lang="en-GB" sz="1400" b="0" i="0" u="none" strike="noStrike" dirty="0">
                          <a:solidFill>
                            <a:srgbClr val="C00000"/>
                          </a:solidFill>
                          <a:effectLst/>
                          <a:latin typeface="Calibri"/>
                        </a:rPr>
                        <a:t>1.53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1.56</a:t>
                      </a:r>
                    </a:p>
                  </a:txBody>
                  <a:tcPr marL="9525" marR="9525" marT="9525" marB="0" anchor="b"/>
                </a:tc>
                <a:tc>
                  <a:txBody>
                    <a:bodyPr/>
                    <a:lstStyle/>
                    <a:p>
                      <a:pPr algn="r" fontAlgn="b"/>
                      <a:r>
                        <a:rPr lang="en-GB" sz="1400" b="0" i="0" u="none" strike="noStrike">
                          <a:solidFill>
                            <a:srgbClr val="000000"/>
                          </a:solidFill>
                          <a:effectLst/>
                          <a:latin typeface="Calibri"/>
                        </a:rPr>
                        <a:t>0.24</a:t>
                      </a:r>
                    </a:p>
                  </a:txBody>
                  <a:tcPr marL="9525" marR="9525" marT="9525" marB="0" anchor="b"/>
                </a:tc>
                <a:tc>
                  <a:txBody>
                    <a:bodyPr/>
                    <a:lstStyle/>
                    <a:p>
                      <a:pPr algn="r" fontAlgn="b"/>
                      <a:r>
                        <a:rPr lang="en-GB" sz="1400" b="0" i="0" u="none" strike="noStrike" dirty="0">
                          <a:solidFill>
                            <a:srgbClr val="C00000"/>
                          </a:solidFill>
                          <a:effectLst/>
                          <a:latin typeface="Calibri"/>
                        </a:rPr>
                        <a:t>1.73</a:t>
                      </a:r>
                    </a:p>
                  </a:txBody>
                  <a:tcPr marL="9525" marR="9525" marT="9525" marB="0" anchor="b"/>
                </a:tc>
                <a:tc>
                  <a:txBody>
                    <a:bodyPr/>
                    <a:lstStyle/>
                    <a:p>
                      <a:pPr algn="r" fontAlgn="b"/>
                      <a:r>
                        <a:rPr lang="en-GB" sz="1400" b="0" i="0" u="none" strike="noStrike">
                          <a:solidFill>
                            <a:srgbClr val="000000"/>
                          </a:solidFill>
                          <a:effectLst/>
                          <a:latin typeface="Calibri"/>
                        </a:rPr>
                        <a:t>0.16</a:t>
                      </a:r>
                    </a:p>
                  </a:txBody>
                  <a:tcPr marL="9525" marR="9525" marT="9525" marB="0" anchor="b"/>
                </a:tc>
                <a:extLst>
                  <a:ext uri="{0D108BD9-81ED-4DB2-BD59-A6C34878D82A}">
                    <a16:rowId xmlns:a16="http://schemas.microsoft.com/office/drawing/2014/main" val="10014"/>
                  </a:ext>
                </a:extLst>
              </a:tr>
              <a:tr h="141112">
                <a:tc>
                  <a:txBody>
                    <a:bodyPr/>
                    <a:lstStyle/>
                    <a:p>
                      <a:pPr algn="l" fontAlgn="b"/>
                      <a:r>
                        <a:rPr lang="en-GB" sz="1400" b="0" i="0" u="none" strike="noStrike">
                          <a:solidFill>
                            <a:srgbClr val="000000"/>
                          </a:solidFill>
                          <a:effectLst/>
                          <a:latin typeface="Calibri"/>
                        </a:rPr>
                        <a:t>ITALY</a:t>
                      </a:r>
                    </a:p>
                  </a:txBody>
                  <a:tcPr marL="9525" marR="9525" marT="9525" marB="0" anchor="b"/>
                </a:tc>
                <a:tc>
                  <a:txBody>
                    <a:bodyPr/>
                    <a:lstStyle/>
                    <a:p>
                      <a:pPr algn="r" fontAlgn="b"/>
                      <a:r>
                        <a:rPr lang="en-GB" sz="1400" b="0" i="0" u="none" strike="noStrike" dirty="0">
                          <a:solidFill>
                            <a:srgbClr val="C00000"/>
                          </a:solidFill>
                          <a:effectLst/>
                          <a:latin typeface="Calibri"/>
                        </a:rPr>
                        <a:t>0.89</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dirty="0">
                          <a:solidFill>
                            <a:srgbClr val="C00000"/>
                          </a:solidFill>
                          <a:effectLst/>
                          <a:latin typeface="Calibri"/>
                        </a:rPr>
                        <a:t>0.41</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0.50</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0.41</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0.73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0.36</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extLst>
                  <a:ext uri="{0D108BD9-81ED-4DB2-BD59-A6C34878D82A}">
                    <a16:rowId xmlns:a16="http://schemas.microsoft.com/office/drawing/2014/main" val="10015"/>
                  </a:ext>
                </a:extLst>
              </a:tr>
              <a:tr h="141112">
                <a:tc>
                  <a:txBody>
                    <a:bodyPr/>
                    <a:lstStyle/>
                    <a:p>
                      <a:pPr algn="l" fontAlgn="b"/>
                      <a:r>
                        <a:rPr lang="en-GB" sz="1400" b="0" i="0" u="none" strike="noStrike">
                          <a:solidFill>
                            <a:srgbClr val="000000"/>
                          </a:solidFill>
                          <a:effectLst/>
                          <a:latin typeface="Calibri"/>
                        </a:rPr>
                        <a:t>LATVIA</a:t>
                      </a:r>
                    </a:p>
                  </a:txBody>
                  <a:tcPr marL="9525" marR="9525" marT="9525" marB="0" anchor="b"/>
                </a:tc>
                <a:tc>
                  <a:txBody>
                    <a:bodyPr/>
                    <a:lstStyle/>
                    <a:p>
                      <a:pPr algn="r" fontAlgn="b"/>
                      <a:r>
                        <a:rPr lang="en-GB" sz="1400" b="0" i="0" u="none" strike="noStrike" dirty="0">
                          <a:solidFill>
                            <a:srgbClr val="C00000"/>
                          </a:solidFill>
                          <a:effectLst/>
                          <a:latin typeface="Calibri"/>
                        </a:rPr>
                        <a:t>0.74</a:t>
                      </a:r>
                    </a:p>
                  </a:txBody>
                  <a:tcPr marL="9525" marR="9525" marT="9525" marB="0" anchor="b"/>
                </a:tc>
                <a:tc>
                  <a:txBody>
                    <a:bodyPr/>
                    <a:lstStyle/>
                    <a:p>
                      <a:pPr algn="r" fontAlgn="b"/>
                      <a:r>
                        <a:rPr lang="en-GB" sz="1400" b="0" i="0" u="none" strike="noStrike">
                          <a:solidFill>
                            <a:srgbClr val="000000"/>
                          </a:solidFill>
                          <a:effectLst/>
                          <a:latin typeface="Calibri"/>
                        </a:rPr>
                        <a:t>0.14</a:t>
                      </a:r>
                    </a:p>
                  </a:txBody>
                  <a:tcPr marL="9525" marR="9525" marT="9525" marB="0" anchor="b"/>
                </a:tc>
                <a:tc>
                  <a:txBody>
                    <a:bodyPr/>
                    <a:lstStyle/>
                    <a:p>
                      <a:pPr algn="r" fontAlgn="b"/>
                      <a:r>
                        <a:rPr lang="en-GB" sz="1400" b="0" i="0" u="none" strike="noStrike">
                          <a:solidFill>
                            <a:srgbClr val="C00000"/>
                          </a:solidFill>
                          <a:effectLst/>
                          <a:latin typeface="Calibri"/>
                        </a:rPr>
                        <a:t>0.83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0.43</a:t>
                      </a:r>
                    </a:p>
                  </a:txBody>
                  <a:tcPr marL="9525" marR="9525" marT="9525" marB="0" anchor="b"/>
                </a:tc>
                <a:tc>
                  <a:txBody>
                    <a:bodyPr/>
                    <a:lstStyle/>
                    <a:p>
                      <a:pPr algn="r" fontAlgn="b"/>
                      <a:r>
                        <a:rPr lang="en-GB" sz="1400" b="0" i="0" u="none" strike="noStrike">
                          <a:solidFill>
                            <a:srgbClr val="000000"/>
                          </a:solidFill>
                          <a:effectLst/>
                          <a:latin typeface="Calibri"/>
                        </a:rPr>
                        <a:t>0.23</a:t>
                      </a:r>
                    </a:p>
                  </a:txBody>
                  <a:tcPr marL="9525" marR="9525" marT="9525" marB="0" anchor="b"/>
                </a:tc>
                <a:tc>
                  <a:txBody>
                    <a:bodyPr/>
                    <a:lstStyle/>
                    <a:p>
                      <a:pPr algn="r" fontAlgn="b"/>
                      <a:r>
                        <a:rPr lang="en-GB" sz="1400" b="0" i="0" u="none" strike="noStrike" dirty="0">
                          <a:solidFill>
                            <a:srgbClr val="C00000"/>
                          </a:solidFill>
                          <a:effectLst/>
                          <a:latin typeface="Calibri"/>
                        </a:rPr>
                        <a:t>0.83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1.00</a:t>
                      </a:r>
                    </a:p>
                  </a:txBody>
                  <a:tcPr marL="9525" marR="9525" marT="9525" marB="0" anchor="b"/>
                </a:tc>
                <a:tc>
                  <a:txBody>
                    <a:bodyPr/>
                    <a:lstStyle/>
                    <a:p>
                      <a:pPr algn="r" fontAlgn="b"/>
                      <a:r>
                        <a:rPr lang="en-GB" sz="1400" b="0" i="0" u="none" strike="noStrike">
                          <a:solidFill>
                            <a:srgbClr val="000000"/>
                          </a:solidFill>
                          <a:effectLst/>
                          <a:latin typeface="Calibri"/>
                        </a:rPr>
                        <a:t>0.20</a:t>
                      </a:r>
                    </a:p>
                  </a:txBody>
                  <a:tcPr marL="9525" marR="9525" marT="9525" marB="0" anchor="b"/>
                </a:tc>
                <a:tc>
                  <a:txBody>
                    <a:bodyPr/>
                    <a:lstStyle/>
                    <a:p>
                      <a:pPr algn="r" fontAlgn="b"/>
                      <a:r>
                        <a:rPr lang="en-GB" sz="1400" b="0" i="0" u="none" strike="noStrike">
                          <a:solidFill>
                            <a:srgbClr val="C00000"/>
                          </a:solidFill>
                          <a:effectLst/>
                          <a:latin typeface="Calibri"/>
                        </a:rPr>
                        <a:t>0.76</a:t>
                      </a:r>
                    </a:p>
                  </a:txBody>
                  <a:tcPr marL="9525" marR="9525" marT="9525" marB="0" anchor="b"/>
                </a:tc>
                <a:tc>
                  <a:txBody>
                    <a:bodyPr/>
                    <a:lstStyle/>
                    <a:p>
                      <a:pPr algn="r" fontAlgn="b"/>
                      <a:r>
                        <a:rPr lang="en-GB" sz="1400" b="0" i="0" u="none" strike="noStrike">
                          <a:solidFill>
                            <a:srgbClr val="000000"/>
                          </a:solidFill>
                          <a:effectLst/>
                          <a:latin typeface="Calibri"/>
                        </a:rPr>
                        <a:t>0.14</a:t>
                      </a:r>
                    </a:p>
                  </a:txBody>
                  <a:tcPr marL="9525" marR="9525" marT="9525" marB="0" anchor="b"/>
                </a:tc>
                <a:extLst>
                  <a:ext uri="{0D108BD9-81ED-4DB2-BD59-A6C34878D82A}">
                    <a16:rowId xmlns:a16="http://schemas.microsoft.com/office/drawing/2014/main" val="10016"/>
                  </a:ext>
                </a:extLst>
              </a:tr>
              <a:tr h="141112">
                <a:tc>
                  <a:txBody>
                    <a:bodyPr/>
                    <a:lstStyle/>
                    <a:p>
                      <a:pPr algn="l" fontAlgn="b"/>
                      <a:r>
                        <a:rPr lang="en-GB" sz="1400" b="0" i="0" u="none" strike="noStrike">
                          <a:solidFill>
                            <a:srgbClr val="000000"/>
                          </a:solidFill>
                          <a:effectLst/>
                          <a:latin typeface="Calibri"/>
                        </a:rPr>
                        <a:t>LITHUANIA</a:t>
                      </a:r>
                    </a:p>
                  </a:txBody>
                  <a:tcPr marL="9525" marR="9525" marT="9525" marB="0" anchor="b"/>
                </a:tc>
                <a:tc>
                  <a:txBody>
                    <a:bodyPr/>
                    <a:lstStyle/>
                    <a:p>
                      <a:pPr algn="r" fontAlgn="b"/>
                      <a:r>
                        <a:rPr lang="en-GB" sz="1400" b="0" i="0" u="none" strike="noStrike" dirty="0">
                          <a:solidFill>
                            <a:srgbClr val="C00000"/>
                          </a:solidFill>
                          <a:effectLst/>
                          <a:latin typeface="Calibri"/>
                        </a:rPr>
                        <a:t>0.91</a:t>
                      </a:r>
                    </a:p>
                  </a:txBody>
                  <a:tcPr marL="9525" marR="9525" marT="9525" marB="0" anchor="b"/>
                </a:tc>
                <a:tc>
                  <a:txBody>
                    <a:bodyPr/>
                    <a:lstStyle/>
                    <a:p>
                      <a:pPr algn="r" fontAlgn="b"/>
                      <a:r>
                        <a:rPr lang="en-GB" sz="1400" b="0" i="0" u="none" strike="noStrike">
                          <a:solidFill>
                            <a:srgbClr val="000000"/>
                          </a:solidFill>
                          <a:effectLst/>
                          <a:latin typeface="Calibri"/>
                        </a:rPr>
                        <a:t>0.14</a:t>
                      </a:r>
                    </a:p>
                  </a:txBody>
                  <a:tcPr marL="9525" marR="9525" marT="9525" marB="0" anchor="b"/>
                </a:tc>
                <a:tc>
                  <a:txBody>
                    <a:bodyPr/>
                    <a:lstStyle/>
                    <a:p>
                      <a:pPr algn="r" fontAlgn="b"/>
                      <a:r>
                        <a:rPr lang="en-GB" sz="1400" b="0" i="0" u="none" strike="noStrike">
                          <a:solidFill>
                            <a:srgbClr val="C00000"/>
                          </a:solidFill>
                          <a:effectLst/>
                          <a:latin typeface="Calibri"/>
                        </a:rPr>
                        <a:t>0.83</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a:solidFill>
                            <a:srgbClr val="C00000"/>
                          </a:solidFill>
                          <a:effectLst/>
                          <a:latin typeface="Calibri"/>
                        </a:rPr>
                        <a:t>0.75</a:t>
                      </a:r>
                    </a:p>
                  </a:txBody>
                  <a:tcPr marL="9525" marR="9525" marT="9525" marB="0" anchor="b"/>
                </a:tc>
                <a:tc>
                  <a:txBody>
                    <a:bodyPr/>
                    <a:lstStyle/>
                    <a:p>
                      <a:pPr algn="r" fontAlgn="b"/>
                      <a:r>
                        <a:rPr lang="en-GB" sz="1400" b="0" i="0" u="none" strike="noStrike">
                          <a:solidFill>
                            <a:srgbClr val="000000"/>
                          </a:solidFill>
                          <a:effectLst/>
                          <a:latin typeface="Calibri"/>
                        </a:rPr>
                        <a:t>0.23</a:t>
                      </a:r>
                    </a:p>
                  </a:txBody>
                  <a:tcPr marL="9525" marR="9525" marT="9525" marB="0" anchor="b"/>
                </a:tc>
                <a:tc>
                  <a:txBody>
                    <a:bodyPr/>
                    <a:lstStyle/>
                    <a:p>
                      <a:pPr algn="r" fontAlgn="b"/>
                      <a:r>
                        <a:rPr lang="en-GB" sz="1400" b="0" i="0" u="none" strike="noStrike">
                          <a:solidFill>
                            <a:srgbClr val="C00000"/>
                          </a:solidFill>
                          <a:effectLst/>
                          <a:latin typeface="Calibri"/>
                        </a:rPr>
                        <a:t>0.83</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dirty="0">
                          <a:solidFill>
                            <a:srgbClr val="C00000"/>
                          </a:solidFill>
                          <a:effectLst/>
                          <a:latin typeface="Calibri"/>
                        </a:rPr>
                        <a:t>1.10</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0.81</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extLst>
                  <a:ext uri="{0D108BD9-81ED-4DB2-BD59-A6C34878D82A}">
                    <a16:rowId xmlns:a16="http://schemas.microsoft.com/office/drawing/2014/main" val="10017"/>
                  </a:ext>
                </a:extLst>
              </a:tr>
              <a:tr h="141112">
                <a:tc>
                  <a:txBody>
                    <a:bodyPr/>
                    <a:lstStyle/>
                    <a:p>
                      <a:pPr algn="l" fontAlgn="b"/>
                      <a:r>
                        <a:rPr lang="en-GB" sz="1400" b="0" i="0" u="none" strike="noStrike" dirty="0">
                          <a:solidFill>
                            <a:srgbClr val="000000"/>
                          </a:solidFill>
                          <a:effectLst/>
                          <a:latin typeface="Calibri"/>
                        </a:rPr>
                        <a:t>NETHERL</a:t>
                      </a:r>
                    </a:p>
                  </a:txBody>
                  <a:tcPr marL="9525" marR="9525" marT="9525" marB="0" anchor="b"/>
                </a:tc>
                <a:tc>
                  <a:txBody>
                    <a:bodyPr/>
                    <a:lstStyle/>
                    <a:p>
                      <a:pPr algn="r" fontAlgn="b"/>
                      <a:r>
                        <a:rPr lang="en-GB" sz="1400" b="0" i="0" u="none" strike="noStrike">
                          <a:solidFill>
                            <a:srgbClr val="C00000"/>
                          </a:solidFill>
                          <a:effectLst/>
                          <a:latin typeface="Calibri"/>
                        </a:rPr>
                        <a:t>1.63</a:t>
                      </a:r>
                    </a:p>
                  </a:txBody>
                  <a:tcPr marL="9525" marR="9525" marT="9525" marB="0" anchor="b"/>
                </a:tc>
                <a:tc>
                  <a:txBody>
                    <a:bodyPr/>
                    <a:lstStyle/>
                    <a:p>
                      <a:pPr algn="r" fontAlgn="b"/>
                      <a:r>
                        <a:rPr lang="en-GB" sz="1400" b="0" i="0" u="none" strike="noStrike">
                          <a:solidFill>
                            <a:srgbClr val="000000"/>
                          </a:solidFill>
                          <a:effectLst/>
                          <a:latin typeface="Calibri"/>
                        </a:rPr>
                        <a:t>0.14</a:t>
                      </a:r>
                    </a:p>
                  </a:txBody>
                  <a:tcPr marL="9525" marR="9525" marT="9525" marB="0" anchor="b"/>
                </a:tc>
                <a:tc>
                  <a:txBody>
                    <a:bodyPr/>
                    <a:lstStyle/>
                    <a:p>
                      <a:pPr algn="r" fontAlgn="b"/>
                      <a:r>
                        <a:rPr lang="en-GB" sz="1400" b="0" i="0" u="none" strike="noStrike">
                          <a:solidFill>
                            <a:srgbClr val="C00000"/>
                          </a:solidFill>
                          <a:effectLst/>
                          <a:latin typeface="Calibri"/>
                        </a:rPr>
                        <a:t>1.80</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1.17</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1.80</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1.75</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1.84</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extLst>
                  <a:ext uri="{0D108BD9-81ED-4DB2-BD59-A6C34878D82A}">
                    <a16:rowId xmlns:a16="http://schemas.microsoft.com/office/drawing/2014/main" val="10018"/>
                  </a:ext>
                </a:extLst>
              </a:tr>
              <a:tr h="141112">
                <a:tc>
                  <a:txBody>
                    <a:bodyPr/>
                    <a:lstStyle/>
                    <a:p>
                      <a:pPr algn="l" fontAlgn="b"/>
                      <a:r>
                        <a:rPr lang="en-GB" sz="1400" b="0" i="0" u="none" strike="noStrike">
                          <a:solidFill>
                            <a:srgbClr val="000000"/>
                          </a:solidFill>
                          <a:effectLst/>
                          <a:latin typeface="Calibri"/>
                        </a:rPr>
                        <a:t>POLAND</a:t>
                      </a:r>
                    </a:p>
                  </a:txBody>
                  <a:tcPr marL="9525" marR="9525" marT="9525" marB="0" anchor="b"/>
                </a:tc>
                <a:tc>
                  <a:txBody>
                    <a:bodyPr/>
                    <a:lstStyle/>
                    <a:p>
                      <a:pPr algn="r" fontAlgn="b"/>
                      <a:r>
                        <a:rPr lang="en-GB" sz="1400" b="0" i="0" u="none" strike="noStrike">
                          <a:solidFill>
                            <a:srgbClr val="C00000"/>
                          </a:solidFill>
                          <a:effectLst/>
                          <a:latin typeface="Calibri"/>
                        </a:rPr>
                        <a:t>1.06</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a:solidFill>
                            <a:srgbClr val="C00000"/>
                          </a:solidFill>
                          <a:effectLst/>
                          <a:latin typeface="Calibri"/>
                        </a:rPr>
                        <a:t>0.66</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1.03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0.66</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0.96</a:t>
                      </a:r>
                    </a:p>
                  </a:txBody>
                  <a:tcPr marL="9525" marR="9525" marT="9525" marB="0" anchor="b"/>
                </a:tc>
                <a:tc>
                  <a:txBody>
                    <a:bodyPr/>
                    <a:lstStyle/>
                    <a:p>
                      <a:pPr algn="r" fontAlgn="b"/>
                      <a:r>
                        <a:rPr lang="en-GB" sz="1400" b="0" i="0" u="none" strike="noStrike">
                          <a:solidFill>
                            <a:srgbClr val="000000"/>
                          </a:solidFill>
                          <a:effectLst/>
                          <a:latin typeface="Calibri"/>
                        </a:rPr>
                        <a:t>0.17</a:t>
                      </a:r>
                    </a:p>
                  </a:txBody>
                  <a:tcPr marL="9525" marR="9525" marT="9525" marB="0" anchor="b"/>
                </a:tc>
                <a:tc>
                  <a:txBody>
                    <a:bodyPr/>
                    <a:lstStyle/>
                    <a:p>
                      <a:pPr algn="r" fontAlgn="b"/>
                      <a:r>
                        <a:rPr lang="en-GB" sz="1400" b="0" i="0" u="none" strike="noStrike">
                          <a:solidFill>
                            <a:srgbClr val="C00000"/>
                          </a:solidFill>
                          <a:effectLst/>
                          <a:latin typeface="Calibri"/>
                        </a:rPr>
                        <a:t>0.74</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extLst>
                  <a:ext uri="{0D108BD9-81ED-4DB2-BD59-A6C34878D82A}">
                    <a16:rowId xmlns:a16="http://schemas.microsoft.com/office/drawing/2014/main" val="10019"/>
                  </a:ext>
                </a:extLst>
              </a:tr>
              <a:tr h="141112">
                <a:tc>
                  <a:txBody>
                    <a:bodyPr/>
                    <a:lstStyle/>
                    <a:p>
                      <a:pPr algn="l" fontAlgn="b"/>
                      <a:r>
                        <a:rPr lang="en-GB" sz="1400" b="0" i="0" u="none" strike="noStrike">
                          <a:solidFill>
                            <a:srgbClr val="000000"/>
                          </a:solidFill>
                          <a:effectLst/>
                          <a:latin typeface="Calibri"/>
                        </a:rPr>
                        <a:t>ROMANIA</a:t>
                      </a:r>
                    </a:p>
                  </a:txBody>
                  <a:tcPr marL="9525" marR="9525" marT="9525" marB="0" anchor="b"/>
                </a:tc>
                <a:tc>
                  <a:txBody>
                    <a:bodyPr/>
                    <a:lstStyle/>
                    <a:p>
                      <a:pPr algn="r" fontAlgn="b"/>
                      <a:r>
                        <a:rPr lang="en-GB" sz="1400" b="0" i="0" u="none" strike="noStrike">
                          <a:solidFill>
                            <a:srgbClr val="C00000"/>
                          </a:solidFill>
                          <a:effectLst/>
                          <a:latin typeface="Calibri"/>
                        </a:rPr>
                        <a:t>0.30</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a:solidFill>
                            <a:srgbClr val="C00000"/>
                          </a:solidFill>
                          <a:effectLst/>
                          <a:latin typeface="Calibri"/>
                        </a:rPr>
                        <a:t>-0.31</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0.07</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-0.31</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0.54</a:t>
                      </a:r>
                    </a:p>
                  </a:txBody>
                  <a:tcPr marL="9525" marR="9525" marT="9525" marB="0" anchor="b"/>
                </a:tc>
                <a:tc>
                  <a:txBody>
                    <a:bodyPr/>
                    <a:lstStyle/>
                    <a:p>
                      <a:pPr algn="r" fontAlgn="b"/>
                      <a:r>
                        <a:rPr lang="en-GB" sz="1400" b="0" i="0" u="none" strike="noStrike">
                          <a:solidFill>
                            <a:srgbClr val="000000"/>
                          </a:solidFill>
                          <a:effectLst/>
                          <a:latin typeface="Calibri"/>
                        </a:rPr>
                        <a:t>0.17</a:t>
                      </a:r>
                    </a:p>
                  </a:txBody>
                  <a:tcPr marL="9525" marR="9525" marT="9525" marB="0" anchor="b"/>
                </a:tc>
                <a:tc>
                  <a:txBody>
                    <a:bodyPr/>
                    <a:lstStyle/>
                    <a:p>
                      <a:pPr algn="r" fontAlgn="b"/>
                      <a:r>
                        <a:rPr lang="en-GB" sz="1400" b="0" i="0" u="none" strike="noStrike">
                          <a:solidFill>
                            <a:srgbClr val="C00000"/>
                          </a:solidFill>
                          <a:effectLst/>
                          <a:latin typeface="Calibri"/>
                        </a:rPr>
                        <a:t>0.02</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extLst>
                  <a:ext uri="{0D108BD9-81ED-4DB2-BD59-A6C34878D82A}">
                    <a16:rowId xmlns:a16="http://schemas.microsoft.com/office/drawing/2014/main" val="10020"/>
                  </a:ext>
                </a:extLst>
              </a:tr>
              <a:tr h="194995">
                <a:tc>
                  <a:txBody>
                    <a:bodyPr/>
                    <a:lstStyle/>
                    <a:p>
                      <a:pPr algn="l" fontAlgn="b"/>
                      <a:r>
                        <a:rPr lang="en-GB" sz="1400" b="0" i="0" u="none" strike="noStrike" dirty="0">
                          <a:solidFill>
                            <a:srgbClr val="000000"/>
                          </a:solidFill>
                          <a:effectLst/>
                          <a:latin typeface="Calibri"/>
                        </a:rPr>
                        <a:t>RUSSIA</a:t>
                      </a:r>
                    </a:p>
                  </a:txBody>
                  <a:tcPr marL="9525" marR="9525" marT="9525" marB="0" anchor="b"/>
                </a:tc>
                <a:tc>
                  <a:txBody>
                    <a:bodyPr/>
                    <a:lstStyle/>
                    <a:p>
                      <a:pPr algn="r" fontAlgn="b"/>
                      <a:r>
                        <a:rPr lang="en-GB" sz="1400" b="0" i="0" u="none" strike="noStrike">
                          <a:solidFill>
                            <a:srgbClr val="C00000"/>
                          </a:solidFill>
                          <a:effectLst/>
                          <a:latin typeface="Calibri"/>
                        </a:rPr>
                        <a:t>-0.96</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a:solidFill>
                            <a:srgbClr val="C00000"/>
                          </a:solidFill>
                          <a:effectLst/>
                          <a:latin typeface="Calibri"/>
                        </a:rPr>
                        <a:t>-0.43</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-0.82</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-0.43</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-0.36</a:t>
                      </a:r>
                    </a:p>
                  </a:txBody>
                  <a:tcPr marL="9525" marR="9525" marT="9525" marB="0" anchor="b"/>
                </a:tc>
                <a:tc>
                  <a:txBody>
                    <a:bodyPr/>
                    <a:lstStyle/>
                    <a:p>
                      <a:pPr algn="r" fontAlgn="b"/>
                      <a:r>
                        <a:rPr lang="en-GB" sz="1400" b="0" i="0" u="none" strike="noStrike">
                          <a:solidFill>
                            <a:srgbClr val="000000"/>
                          </a:solidFill>
                          <a:effectLst/>
                          <a:latin typeface="Calibri"/>
                        </a:rPr>
                        <a:t>0.17</a:t>
                      </a:r>
                    </a:p>
                  </a:txBody>
                  <a:tcPr marL="9525" marR="9525" marT="9525" marB="0" anchor="b"/>
                </a:tc>
                <a:tc>
                  <a:txBody>
                    <a:bodyPr/>
                    <a:lstStyle/>
                    <a:p>
                      <a:pPr algn="r" fontAlgn="b"/>
                      <a:r>
                        <a:rPr lang="en-GB" sz="1400" b="0" i="0" u="none" strike="noStrike">
                          <a:solidFill>
                            <a:srgbClr val="C00000"/>
                          </a:solidFill>
                          <a:effectLst/>
                          <a:latin typeface="Calibri"/>
                        </a:rPr>
                        <a:t>-0.82</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extLst>
                  <a:ext uri="{0D108BD9-81ED-4DB2-BD59-A6C34878D82A}">
                    <a16:rowId xmlns:a16="http://schemas.microsoft.com/office/drawing/2014/main" val="10021"/>
                  </a:ext>
                </a:extLst>
              </a:tr>
              <a:tr h="141112">
                <a:tc>
                  <a:txBody>
                    <a:bodyPr/>
                    <a:lstStyle/>
                    <a:p>
                      <a:pPr algn="l" fontAlgn="b"/>
                      <a:r>
                        <a:rPr lang="en-GB" sz="1400" b="0" i="0" u="none" strike="noStrike" dirty="0">
                          <a:solidFill>
                            <a:srgbClr val="000000"/>
                          </a:solidFill>
                          <a:effectLst/>
                          <a:latin typeface="Calibri"/>
                        </a:rPr>
                        <a:t>SLOVAK</a:t>
                      </a:r>
                      <a:r>
                        <a:rPr lang="en-GB" sz="1400" b="0" i="0" u="none" strike="noStrike" baseline="0" dirty="0">
                          <a:solidFill>
                            <a:srgbClr val="000000"/>
                          </a:solidFill>
                          <a:effectLst/>
                          <a:latin typeface="Calibri"/>
                        </a:rPr>
                        <a:t> R.</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b="0" i="0" u="none" strike="noStrike">
                          <a:solidFill>
                            <a:srgbClr val="C00000"/>
                          </a:solidFill>
                          <a:effectLst/>
                          <a:latin typeface="Calibri"/>
                        </a:rPr>
                        <a:t>0.96</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tc>
                  <a:txBody>
                    <a:bodyPr/>
                    <a:lstStyle/>
                    <a:p>
                      <a:pPr algn="r" fontAlgn="b"/>
                      <a:r>
                        <a:rPr lang="en-GB" sz="1400" b="0" i="0" u="none" strike="noStrike">
                          <a:solidFill>
                            <a:srgbClr val="C00000"/>
                          </a:solidFill>
                          <a:effectLst/>
                          <a:latin typeface="Calibri"/>
                        </a:rPr>
                        <a:t>0.83</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a:solidFill>
                            <a:srgbClr val="C00000"/>
                          </a:solidFill>
                          <a:effectLst/>
                          <a:latin typeface="Calibri"/>
                        </a:rPr>
                        <a:t>1.06</a:t>
                      </a:r>
                    </a:p>
                  </a:txBody>
                  <a:tcPr marL="9525" marR="9525" marT="9525" marB="0" anchor="b"/>
                </a:tc>
                <a:tc>
                  <a:txBody>
                    <a:bodyPr/>
                    <a:lstStyle/>
                    <a:p>
                      <a:pPr algn="r" fontAlgn="b"/>
                      <a:r>
                        <a:rPr lang="en-GB" sz="1400" b="0" i="0" u="none" strike="noStrike">
                          <a:solidFill>
                            <a:srgbClr val="000000"/>
                          </a:solidFill>
                          <a:effectLst/>
                          <a:latin typeface="Calibri"/>
                        </a:rPr>
                        <a:t>0.23</a:t>
                      </a:r>
                    </a:p>
                  </a:txBody>
                  <a:tcPr marL="9525" marR="9525" marT="9525" marB="0" anchor="b"/>
                </a:tc>
                <a:tc>
                  <a:txBody>
                    <a:bodyPr/>
                    <a:lstStyle/>
                    <a:p>
                      <a:pPr algn="r" fontAlgn="b"/>
                      <a:r>
                        <a:rPr lang="en-GB" sz="1400" b="0" i="0" u="none" strike="noStrike">
                          <a:solidFill>
                            <a:srgbClr val="C00000"/>
                          </a:solidFill>
                          <a:effectLst/>
                          <a:latin typeface="Calibri"/>
                        </a:rPr>
                        <a:t>0.83</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a:solidFill>
                            <a:srgbClr val="C00000"/>
                          </a:solidFill>
                          <a:effectLst/>
                          <a:latin typeface="Calibri"/>
                        </a:rPr>
                        <a:t>1.03</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0.46</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extLst>
                  <a:ext uri="{0D108BD9-81ED-4DB2-BD59-A6C34878D82A}">
                    <a16:rowId xmlns:a16="http://schemas.microsoft.com/office/drawing/2014/main" val="10022"/>
                  </a:ext>
                </a:extLst>
              </a:tr>
              <a:tr h="141112">
                <a:tc>
                  <a:txBody>
                    <a:bodyPr/>
                    <a:lstStyle/>
                    <a:p>
                      <a:pPr algn="l" fontAlgn="b"/>
                      <a:r>
                        <a:rPr lang="en-GB" sz="1400" b="0" i="0" u="none" strike="noStrike">
                          <a:solidFill>
                            <a:srgbClr val="000000"/>
                          </a:solidFill>
                          <a:effectLst/>
                          <a:latin typeface="Calibri"/>
                        </a:rPr>
                        <a:t>SLOVENIA</a:t>
                      </a:r>
                    </a:p>
                  </a:txBody>
                  <a:tcPr marL="9525" marR="9525" marT="9525" marB="0" anchor="b"/>
                </a:tc>
                <a:tc>
                  <a:txBody>
                    <a:bodyPr/>
                    <a:lstStyle/>
                    <a:p>
                      <a:pPr algn="r" fontAlgn="b"/>
                      <a:r>
                        <a:rPr lang="en-GB" sz="1400" b="0" i="0" u="none" strike="noStrike">
                          <a:solidFill>
                            <a:srgbClr val="C00000"/>
                          </a:solidFill>
                          <a:effectLst/>
                          <a:latin typeface="Calibri"/>
                        </a:rPr>
                        <a:t>0.98</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a:solidFill>
                            <a:srgbClr val="C00000"/>
                          </a:solidFill>
                          <a:effectLst/>
                          <a:latin typeface="Calibri"/>
                        </a:rPr>
                        <a:t>1.02</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a:solidFill>
                            <a:srgbClr val="C00000"/>
                          </a:solidFill>
                          <a:effectLst/>
                          <a:latin typeface="Calibri"/>
                        </a:rPr>
                        <a:t>0.92</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1.02</a:t>
                      </a:r>
                    </a:p>
                  </a:txBody>
                  <a:tcPr marL="9525" marR="9525" marT="9525" marB="0" anchor="b"/>
                </a:tc>
                <a:tc>
                  <a:txBody>
                    <a:bodyPr/>
                    <a:lstStyle/>
                    <a:p>
                      <a:pPr algn="r" fontAlgn="b"/>
                      <a:r>
                        <a:rPr lang="en-GB" sz="1400" b="0" i="0" u="none" strike="noStrike">
                          <a:solidFill>
                            <a:srgbClr val="000000"/>
                          </a:solidFill>
                          <a:effectLst/>
                          <a:latin typeface="Calibri"/>
                        </a:rPr>
                        <a:t>0.21</a:t>
                      </a:r>
                    </a:p>
                  </a:txBody>
                  <a:tcPr marL="9525" marR="9525" marT="9525" marB="0" anchor="b"/>
                </a:tc>
                <a:tc>
                  <a:txBody>
                    <a:bodyPr/>
                    <a:lstStyle/>
                    <a:p>
                      <a:pPr algn="r" fontAlgn="b"/>
                      <a:r>
                        <a:rPr lang="en-GB" sz="1400" b="0" i="0" u="none" strike="noStrike">
                          <a:solidFill>
                            <a:srgbClr val="C00000"/>
                          </a:solidFill>
                          <a:effectLst/>
                          <a:latin typeface="Calibri"/>
                        </a:rPr>
                        <a:t>0.61</a:t>
                      </a:r>
                    </a:p>
                  </a:txBody>
                  <a:tcPr marL="9525" marR="9525" marT="9525" marB="0" anchor="b"/>
                </a:tc>
                <a:tc>
                  <a:txBody>
                    <a:bodyPr/>
                    <a:lstStyle/>
                    <a:p>
                      <a:pPr algn="r" fontAlgn="b"/>
                      <a:r>
                        <a:rPr lang="en-GB" sz="1400" b="0" i="0" u="none" strike="noStrike">
                          <a:solidFill>
                            <a:srgbClr val="000000"/>
                          </a:solidFill>
                          <a:effectLst/>
                          <a:latin typeface="Calibri"/>
                        </a:rPr>
                        <a:t>0.18</a:t>
                      </a:r>
                    </a:p>
                  </a:txBody>
                  <a:tcPr marL="9525" marR="9525" marT="9525" marB="0" anchor="b"/>
                </a:tc>
                <a:tc>
                  <a:txBody>
                    <a:bodyPr/>
                    <a:lstStyle/>
                    <a:p>
                      <a:pPr algn="r" fontAlgn="b"/>
                      <a:r>
                        <a:rPr lang="en-GB" sz="1400" b="0" i="0" u="none" strike="noStrike">
                          <a:solidFill>
                            <a:srgbClr val="C00000"/>
                          </a:solidFill>
                          <a:effectLst/>
                          <a:latin typeface="Calibri"/>
                        </a:rPr>
                        <a:t>0.98</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extLst>
                  <a:ext uri="{0D108BD9-81ED-4DB2-BD59-A6C34878D82A}">
                    <a16:rowId xmlns:a16="http://schemas.microsoft.com/office/drawing/2014/main" val="10023"/>
                  </a:ext>
                </a:extLst>
              </a:tr>
              <a:tr h="141112">
                <a:tc>
                  <a:txBody>
                    <a:bodyPr/>
                    <a:lstStyle/>
                    <a:p>
                      <a:pPr algn="l" fontAlgn="b"/>
                      <a:r>
                        <a:rPr lang="en-GB" sz="1400" b="0" i="0" u="none" strike="noStrike">
                          <a:solidFill>
                            <a:srgbClr val="000000"/>
                          </a:solidFill>
                          <a:effectLst/>
                          <a:latin typeface="Calibri"/>
                        </a:rPr>
                        <a:t>SPAIN</a:t>
                      </a:r>
                    </a:p>
                  </a:txBody>
                  <a:tcPr marL="9525" marR="9525" marT="9525" marB="0" anchor="b"/>
                </a:tc>
                <a:tc>
                  <a:txBody>
                    <a:bodyPr/>
                    <a:lstStyle/>
                    <a:p>
                      <a:pPr algn="r" fontAlgn="b"/>
                      <a:r>
                        <a:rPr lang="en-GB" sz="1400" b="0" i="0" u="none" strike="noStrike">
                          <a:solidFill>
                            <a:srgbClr val="C00000"/>
                          </a:solidFill>
                          <a:effectLst/>
                          <a:latin typeface="Calibri"/>
                        </a:rPr>
                        <a:t>1.04</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tc>
                  <a:txBody>
                    <a:bodyPr/>
                    <a:lstStyle/>
                    <a:p>
                      <a:pPr algn="r" fontAlgn="b"/>
                      <a:r>
                        <a:rPr lang="en-GB" sz="1400" b="0" i="0" u="none" strike="noStrike" dirty="0">
                          <a:solidFill>
                            <a:srgbClr val="C00000"/>
                          </a:solidFill>
                          <a:effectLst/>
                          <a:latin typeface="Calibri"/>
                        </a:rPr>
                        <a:t>1.11</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-0.01</a:t>
                      </a:r>
                    </a:p>
                  </a:txBody>
                  <a:tcPr marL="9525" marR="9525" marT="9525" marB="0" anchor="b"/>
                </a:tc>
                <a:tc>
                  <a:txBody>
                    <a:bodyPr/>
                    <a:lstStyle/>
                    <a:p>
                      <a:pPr algn="r" fontAlgn="b"/>
                      <a:r>
                        <a:rPr lang="en-GB" sz="1400" b="0" i="0" u="none" strike="noStrike" dirty="0">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1.11</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0.94</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1.04</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extLst>
                  <a:ext uri="{0D108BD9-81ED-4DB2-BD59-A6C34878D82A}">
                    <a16:rowId xmlns:a16="http://schemas.microsoft.com/office/drawing/2014/main" val="10024"/>
                  </a:ext>
                </a:extLst>
              </a:tr>
              <a:tr h="141112">
                <a:tc>
                  <a:txBody>
                    <a:bodyPr/>
                    <a:lstStyle/>
                    <a:p>
                      <a:pPr algn="l" fontAlgn="b"/>
                      <a:r>
                        <a:rPr lang="en-GB" sz="1400" b="0" i="0" u="none" strike="noStrike">
                          <a:solidFill>
                            <a:srgbClr val="000000"/>
                          </a:solidFill>
                          <a:effectLst/>
                          <a:latin typeface="Calibri"/>
                        </a:rPr>
                        <a:t>SWEDEN</a:t>
                      </a:r>
                    </a:p>
                  </a:txBody>
                  <a:tcPr marL="9525" marR="9525" marT="9525" marB="0" anchor="b"/>
                </a:tc>
                <a:tc>
                  <a:txBody>
                    <a:bodyPr/>
                    <a:lstStyle/>
                    <a:p>
                      <a:pPr algn="r" fontAlgn="b"/>
                      <a:r>
                        <a:rPr lang="en-GB" sz="1400" b="0" i="0" u="none" strike="noStrike">
                          <a:solidFill>
                            <a:srgbClr val="C00000"/>
                          </a:solidFill>
                          <a:effectLst/>
                          <a:latin typeface="Calibri"/>
                        </a:rPr>
                        <a:t>1.71</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tc>
                  <a:txBody>
                    <a:bodyPr/>
                    <a:lstStyle/>
                    <a:p>
                      <a:pPr algn="r" fontAlgn="b"/>
                      <a:r>
                        <a:rPr lang="en-GB" sz="1400" b="0" i="0" u="none" strike="noStrike">
                          <a:solidFill>
                            <a:srgbClr val="C00000"/>
                          </a:solidFill>
                          <a:effectLst/>
                          <a:latin typeface="Calibri"/>
                        </a:rPr>
                        <a:t>1.94</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1.16</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1.94</a:t>
                      </a:r>
                    </a:p>
                  </a:txBody>
                  <a:tcPr marL="9525" marR="9525" marT="9525" marB="0" anchor="b"/>
                </a:tc>
                <a:tc>
                  <a:txBody>
                    <a:bodyPr/>
                    <a:lstStyle/>
                    <a:p>
                      <a:pPr algn="r" fontAlgn="b"/>
                      <a:r>
                        <a:rPr lang="en-GB" sz="1400" b="0" i="0" u="none" strike="noStrike" dirty="0">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1.89</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1.93</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extLst>
                  <a:ext uri="{0D108BD9-81ED-4DB2-BD59-A6C34878D82A}">
                    <a16:rowId xmlns:a16="http://schemas.microsoft.com/office/drawing/2014/main" val="10025"/>
                  </a:ext>
                </a:extLst>
              </a:tr>
              <a:tr h="141112">
                <a:tc>
                  <a:txBody>
                    <a:bodyPr/>
                    <a:lstStyle/>
                    <a:p>
                      <a:pPr algn="l" fontAlgn="b"/>
                      <a:r>
                        <a:rPr lang="en-GB" sz="1400" b="0" i="0" u="none" strike="noStrike" dirty="0">
                          <a:solidFill>
                            <a:srgbClr val="000000"/>
                          </a:solidFill>
                          <a:effectLst/>
                          <a:latin typeface="Calibri"/>
                        </a:rPr>
                        <a:t>SWITZ</a:t>
                      </a:r>
                    </a:p>
                  </a:txBody>
                  <a:tcPr marL="9525" marR="9525" marT="9525" marB="0" anchor="b"/>
                </a:tc>
                <a:tc>
                  <a:txBody>
                    <a:bodyPr/>
                    <a:lstStyle/>
                    <a:p>
                      <a:pPr algn="r" fontAlgn="b"/>
                      <a:r>
                        <a:rPr lang="en-GB" sz="1400" b="0" i="0" u="none" strike="noStrike" dirty="0">
                          <a:solidFill>
                            <a:srgbClr val="C00000"/>
                          </a:solidFill>
                          <a:effectLst/>
                          <a:latin typeface="Calibri"/>
                        </a:rPr>
                        <a:t>1.67</a:t>
                      </a:r>
                    </a:p>
                  </a:txBody>
                  <a:tcPr marL="9525" marR="9525" marT="9525" marB="0" anchor="b"/>
                </a:tc>
                <a:tc>
                  <a:txBody>
                    <a:bodyPr/>
                    <a:lstStyle/>
                    <a:p>
                      <a:pPr algn="r" fontAlgn="b"/>
                      <a:r>
                        <a:rPr lang="en-GB" sz="1400" b="0" i="0" u="none" strike="noStrike">
                          <a:solidFill>
                            <a:srgbClr val="000000"/>
                          </a:solidFill>
                          <a:effectLst/>
                          <a:latin typeface="Calibri"/>
                        </a:rPr>
                        <a:t>0.15</a:t>
                      </a:r>
                    </a:p>
                  </a:txBody>
                  <a:tcPr marL="9525" marR="9525" marT="9525" marB="0" anchor="b"/>
                </a:tc>
                <a:tc>
                  <a:txBody>
                    <a:bodyPr/>
                    <a:lstStyle/>
                    <a:p>
                      <a:pPr algn="r" fontAlgn="b"/>
                      <a:r>
                        <a:rPr lang="en-GB" sz="1400" b="0" i="0" u="none" strike="noStrike">
                          <a:solidFill>
                            <a:srgbClr val="C00000"/>
                          </a:solidFill>
                          <a:effectLst/>
                          <a:latin typeface="Calibri"/>
                        </a:rPr>
                        <a:t>1.88</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1.40</a:t>
                      </a:r>
                    </a:p>
                  </a:txBody>
                  <a:tcPr marL="9525" marR="9525" marT="9525" marB="0" anchor="b"/>
                </a:tc>
                <a:tc>
                  <a:txBody>
                    <a:bodyPr/>
                    <a:lstStyle/>
                    <a:p>
                      <a:pPr algn="r" fontAlgn="b"/>
                      <a:r>
                        <a:rPr lang="en-GB" sz="1400" b="0" i="0" u="none" strike="noStrike">
                          <a:solidFill>
                            <a:srgbClr val="000000"/>
                          </a:solidFill>
                          <a:effectLst/>
                          <a:latin typeface="Calibri"/>
                        </a:rPr>
                        <a:t>0.23</a:t>
                      </a:r>
                    </a:p>
                  </a:txBody>
                  <a:tcPr marL="9525" marR="9525" marT="9525" marB="0" anchor="b"/>
                </a:tc>
                <a:tc>
                  <a:txBody>
                    <a:bodyPr/>
                    <a:lstStyle/>
                    <a:p>
                      <a:pPr algn="r" fontAlgn="b"/>
                      <a:r>
                        <a:rPr lang="en-GB" sz="1400" b="0" i="0" u="none" strike="noStrike">
                          <a:solidFill>
                            <a:srgbClr val="C00000"/>
                          </a:solidFill>
                          <a:effectLst/>
                          <a:latin typeface="Calibri"/>
                        </a:rPr>
                        <a:t>1.88</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1.66</a:t>
                      </a:r>
                    </a:p>
                  </a:txBody>
                  <a:tcPr marL="9525" marR="9525" marT="9525" marB="0" anchor="b"/>
                </a:tc>
                <a:tc>
                  <a:txBody>
                    <a:bodyPr/>
                    <a:lstStyle/>
                    <a:p>
                      <a:pPr algn="r" fontAlgn="b"/>
                      <a:r>
                        <a:rPr lang="en-GB" sz="1400" b="0" i="0" u="none" strike="noStrike">
                          <a:solidFill>
                            <a:srgbClr val="000000"/>
                          </a:solidFill>
                          <a:effectLst/>
                          <a:latin typeface="Calibri"/>
                        </a:rPr>
                        <a:t>0.24</a:t>
                      </a:r>
                    </a:p>
                  </a:txBody>
                  <a:tcPr marL="9525" marR="9525" marT="9525" marB="0" anchor="b"/>
                </a:tc>
                <a:tc>
                  <a:txBody>
                    <a:bodyPr/>
                    <a:lstStyle/>
                    <a:p>
                      <a:pPr algn="r" fontAlgn="b"/>
                      <a:r>
                        <a:rPr lang="en-GB" sz="1400" b="0" i="0" u="none" strike="noStrike">
                          <a:solidFill>
                            <a:srgbClr val="C00000"/>
                          </a:solidFill>
                          <a:effectLst/>
                          <a:latin typeface="Calibri"/>
                        </a:rPr>
                        <a:t>1.81</a:t>
                      </a:r>
                    </a:p>
                  </a:txBody>
                  <a:tcPr marL="9525" marR="9525" marT="9525" marB="0" anchor="b"/>
                </a:tc>
                <a:tc>
                  <a:txBody>
                    <a:bodyPr/>
                    <a:lstStyle/>
                    <a:p>
                      <a:pPr algn="r" fontAlgn="b"/>
                      <a:r>
                        <a:rPr lang="en-GB" sz="1400" b="0" i="0" u="none" strike="noStrike">
                          <a:solidFill>
                            <a:srgbClr val="000000"/>
                          </a:solidFill>
                          <a:effectLst/>
                          <a:latin typeface="Calibri"/>
                        </a:rPr>
                        <a:t>0.16</a:t>
                      </a:r>
                    </a:p>
                  </a:txBody>
                  <a:tcPr marL="9525" marR="9525" marT="9525" marB="0" anchor="b"/>
                </a:tc>
                <a:extLst>
                  <a:ext uri="{0D108BD9-81ED-4DB2-BD59-A6C34878D82A}">
                    <a16:rowId xmlns:a16="http://schemas.microsoft.com/office/drawing/2014/main" val="10026"/>
                  </a:ext>
                </a:extLst>
              </a:tr>
              <a:tr h="141112">
                <a:tc>
                  <a:txBody>
                    <a:bodyPr/>
                    <a:lstStyle/>
                    <a:p>
                      <a:pPr algn="l" fontAlgn="b"/>
                      <a:r>
                        <a:rPr lang="en-GB" sz="1400" b="0" i="0" u="none" strike="noStrike">
                          <a:solidFill>
                            <a:srgbClr val="000000"/>
                          </a:solidFill>
                          <a:effectLst/>
                          <a:latin typeface="Calibri"/>
                        </a:rPr>
                        <a:t>TURKEY</a:t>
                      </a:r>
                    </a:p>
                  </a:txBody>
                  <a:tcPr marL="9525" marR="9525" marT="9525" marB="0" anchor="b"/>
                </a:tc>
                <a:tc>
                  <a:txBody>
                    <a:bodyPr/>
                    <a:lstStyle/>
                    <a:p>
                      <a:pPr algn="r" fontAlgn="b"/>
                      <a:r>
                        <a:rPr lang="en-GB" sz="1400" b="0" i="0" u="none" strike="noStrike">
                          <a:solidFill>
                            <a:srgbClr val="C00000"/>
                          </a:solidFill>
                          <a:effectLst/>
                          <a:latin typeface="Calibri"/>
                        </a:rPr>
                        <a:t>-0.24</a:t>
                      </a:r>
                    </a:p>
                  </a:txBody>
                  <a:tcPr marL="9525" marR="9525" marT="9525" marB="0" anchor="b"/>
                </a:tc>
                <a:tc>
                  <a:txBody>
                    <a:bodyPr/>
                    <a:lstStyle/>
                    <a:p>
                      <a:pPr algn="r" fontAlgn="b"/>
                      <a:r>
                        <a:rPr lang="en-GB" sz="1400" b="0" i="0" u="none" strike="noStrike">
                          <a:solidFill>
                            <a:srgbClr val="000000"/>
                          </a:solidFill>
                          <a:effectLst/>
                          <a:latin typeface="Calibri"/>
                        </a:rPr>
                        <a:t>0.11</a:t>
                      </a:r>
                    </a:p>
                  </a:txBody>
                  <a:tcPr marL="9525" marR="9525" marT="9525" marB="0" anchor="b"/>
                </a:tc>
                <a:tc>
                  <a:txBody>
                    <a:bodyPr/>
                    <a:lstStyle/>
                    <a:p>
                      <a:pPr algn="r" fontAlgn="b"/>
                      <a:r>
                        <a:rPr lang="en-GB" sz="1400" b="0" i="0" u="none" strike="noStrike" dirty="0">
                          <a:solidFill>
                            <a:srgbClr val="C00000"/>
                          </a:solidFill>
                          <a:effectLst/>
                          <a:latin typeface="Calibri"/>
                        </a:rPr>
                        <a:t>0.40</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-1.19</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0.40</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0.42</a:t>
                      </a:r>
                    </a:p>
                  </a:txBody>
                  <a:tcPr marL="9525" marR="9525" marT="9525" marB="0" anchor="b"/>
                </a:tc>
                <a:tc>
                  <a:txBody>
                    <a:bodyPr/>
                    <a:lstStyle/>
                    <a:p>
                      <a:pPr algn="r" fontAlgn="b"/>
                      <a:r>
                        <a:rPr lang="en-GB" sz="1400" b="0" i="0" u="none" strike="noStrike">
                          <a:solidFill>
                            <a:srgbClr val="000000"/>
                          </a:solidFill>
                          <a:effectLst/>
                          <a:latin typeface="Calibri"/>
                        </a:rPr>
                        <a:t>0.16</a:t>
                      </a:r>
                    </a:p>
                  </a:txBody>
                  <a:tcPr marL="9525" marR="9525" marT="9525" marB="0" anchor="b"/>
                </a:tc>
                <a:tc>
                  <a:txBody>
                    <a:bodyPr/>
                    <a:lstStyle/>
                    <a:p>
                      <a:pPr algn="r" fontAlgn="b"/>
                      <a:r>
                        <a:rPr lang="en-GB" sz="1400" b="0" i="0" u="none" strike="noStrike">
                          <a:solidFill>
                            <a:srgbClr val="C00000"/>
                          </a:solidFill>
                          <a:effectLst/>
                          <a:latin typeface="Calibri"/>
                        </a:rPr>
                        <a:t>0.04</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extLst>
                  <a:ext uri="{0D108BD9-81ED-4DB2-BD59-A6C34878D82A}">
                    <a16:rowId xmlns:a16="http://schemas.microsoft.com/office/drawing/2014/main" val="10027"/>
                  </a:ext>
                </a:extLst>
              </a:tr>
              <a:tr h="141112">
                <a:tc>
                  <a:txBody>
                    <a:bodyPr/>
                    <a:lstStyle/>
                    <a:p>
                      <a:pPr algn="l" fontAlgn="b"/>
                      <a:r>
                        <a:rPr lang="en-GB" sz="1400" b="0" i="0" u="none" strike="noStrike">
                          <a:solidFill>
                            <a:srgbClr val="000000"/>
                          </a:solidFill>
                          <a:effectLst/>
                          <a:latin typeface="Calibri"/>
                        </a:rPr>
                        <a:t>UKRAINE</a:t>
                      </a:r>
                    </a:p>
                  </a:txBody>
                  <a:tcPr marL="9525" marR="9525" marT="9525" marB="0" anchor="b"/>
                </a:tc>
                <a:tc>
                  <a:txBody>
                    <a:bodyPr/>
                    <a:lstStyle/>
                    <a:p>
                      <a:pPr algn="r" fontAlgn="b"/>
                      <a:r>
                        <a:rPr lang="en-GB" sz="1400" b="0" i="0" u="none" strike="noStrike">
                          <a:solidFill>
                            <a:srgbClr val="C00000"/>
                          </a:solidFill>
                          <a:effectLst/>
                          <a:latin typeface="Calibri"/>
                        </a:rPr>
                        <a:t>-0.29</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tc>
                  <a:txBody>
                    <a:bodyPr/>
                    <a:lstStyle/>
                    <a:p>
                      <a:pPr algn="r" fontAlgn="b"/>
                      <a:r>
                        <a:rPr lang="en-GB" sz="1400" b="0" i="0" u="none" strike="noStrike" dirty="0">
                          <a:solidFill>
                            <a:srgbClr val="C00000"/>
                          </a:solidFill>
                          <a:effectLst/>
                          <a:latin typeface="Calibri"/>
                        </a:rPr>
                        <a:t>-0.58</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-0.10</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a:solidFill>
                            <a:srgbClr val="C00000"/>
                          </a:solidFill>
                          <a:effectLst/>
                          <a:latin typeface="Calibri"/>
                        </a:rPr>
                        <a:t>-0.58</a:t>
                      </a:r>
                    </a:p>
                  </a:txBody>
                  <a:tcPr marL="9525" marR="9525" marT="9525" marB="0" anchor="b"/>
                </a:tc>
                <a:tc>
                  <a:txBody>
                    <a:bodyPr/>
                    <a:lstStyle/>
                    <a:p>
                      <a:pPr algn="r" fontAlgn="b"/>
                      <a:r>
                        <a:rPr lang="en-GB" sz="1400" b="0" i="0" u="none" strike="noStrike">
                          <a:solidFill>
                            <a:srgbClr val="000000"/>
                          </a:solidFill>
                          <a:effectLst/>
                          <a:latin typeface="Calibri"/>
                        </a:rPr>
                        <a:t>0.19</a:t>
                      </a:r>
                    </a:p>
                  </a:txBody>
                  <a:tcPr marL="9525" marR="9525" marT="9525" marB="0" anchor="b"/>
                </a:tc>
                <a:tc>
                  <a:txBody>
                    <a:bodyPr/>
                    <a:lstStyle/>
                    <a:p>
                      <a:pPr algn="r" fontAlgn="b"/>
                      <a:r>
                        <a:rPr lang="en-GB" sz="1400" b="0" i="0" u="none" strike="noStrike">
                          <a:solidFill>
                            <a:srgbClr val="C00000"/>
                          </a:solidFill>
                          <a:effectLst/>
                          <a:latin typeface="Calibri"/>
                        </a:rPr>
                        <a:t>-0.61</a:t>
                      </a:r>
                    </a:p>
                  </a:txBody>
                  <a:tcPr marL="9525" marR="9525" marT="9525" marB="0" anchor="b"/>
                </a:tc>
                <a:tc>
                  <a:txBody>
                    <a:bodyPr/>
                    <a:lstStyle/>
                    <a:p>
                      <a:pPr algn="r" fontAlgn="b"/>
                      <a:r>
                        <a:rPr lang="en-GB" sz="1400" b="0" i="0" u="none" strike="noStrike">
                          <a:solidFill>
                            <a:srgbClr val="000000"/>
                          </a:solidFill>
                          <a:effectLst/>
                          <a:latin typeface="Calibri"/>
                        </a:rPr>
                        <a:t>0.17</a:t>
                      </a:r>
                    </a:p>
                  </a:txBody>
                  <a:tcPr marL="9525" marR="9525" marT="9525" marB="0" anchor="b"/>
                </a:tc>
                <a:tc>
                  <a:txBody>
                    <a:bodyPr/>
                    <a:lstStyle/>
                    <a:p>
                      <a:pPr algn="r" fontAlgn="b"/>
                      <a:r>
                        <a:rPr lang="en-GB" sz="1400" b="0" i="0" u="none" strike="noStrike">
                          <a:solidFill>
                            <a:srgbClr val="C00000"/>
                          </a:solidFill>
                          <a:effectLst/>
                          <a:latin typeface="Calibri"/>
                        </a:rPr>
                        <a:t>-0.79</a:t>
                      </a:r>
                    </a:p>
                  </a:txBody>
                  <a:tcPr marL="9525" marR="9525" marT="9525" marB="0" anchor="b"/>
                </a:tc>
                <a:tc>
                  <a:txBody>
                    <a:bodyPr/>
                    <a:lstStyle/>
                    <a:p>
                      <a:pPr algn="r" fontAlgn="b"/>
                      <a:r>
                        <a:rPr lang="en-GB" sz="1400" b="0" i="0" u="none" strike="noStrike">
                          <a:solidFill>
                            <a:srgbClr val="000000"/>
                          </a:solidFill>
                          <a:effectLst/>
                          <a:latin typeface="Calibri"/>
                        </a:rPr>
                        <a:t>0.12</a:t>
                      </a:r>
                    </a:p>
                  </a:txBody>
                  <a:tcPr marL="9525" marR="9525" marT="9525" marB="0" anchor="b"/>
                </a:tc>
                <a:extLst>
                  <a:ext uri="{0D108BD9-81ED-4DB2-BD59-A6C34878D82A}">
                    <a16:rowId xmlns:a16="http://schemas.microsoft.com/office/drawing/2014/main" val="10028"/>
                  </a:ext>
                </a:extLst>
              </a:tr>
              <a:tr h="194995">
                <a:tc>
                  <a:txBody>
                    <a:bodyPr/>
                    <a:lstStyle/>
                    <a:p>
                      <a:pPr algn="l" fontAlgn="b"/>
                      <a:r>
                        <a:rPr lang="en-GB" sz="1400" b="0" i="0" u="none" strike="noStrike" dirty="0">
                          <a:solidFill>
                            <a:srgbClr val="000000"/>
                          </a:solidFill>
                          <a:effectLst/>
                          <a:latin typeface="Calibri"/>
                        </a:rPr>
                        <a:t>UK</a:t>
                      </a:r>
                    </a:p>
                  </a:txBody>
                  <a:tcPr marL="9525" marR="9525" marT="9525" marB="0" anchor="b"/>
                </a:tc>
                <a:tc>
                  <a:txBody>
                    <a:bodyPr/>
                    <a:lstStyle/>
                    <a:p>
                      <a:pPr algn="r" fontAlgn="b"/>
                      <a:r>
                        <a:rPr lang="en-GB" sz="1400" b="0" i="0" u="none" strike="noStrike" dirty="0">
                          <a:solidFill>
                            <a:srgbClr val="C00000"/>
                          </a:solidFill>
                          <a:effectLst/>
                          <a:latin typeface="Calibri"/>
                        </a:rPr>
                        <a:t>1.32</a:t>
                      </a:r>
                    </a:p>
                  </a:txBody>
                  <a:tcPr marL="9525" marR="9525" marT="9525" marB="0" anchor="b"/>
                </a:tc>
                <a:tc>
                  <a:txBody>
                    <a:bodyPr/>
                    <a:lstStyle/>
                    <a:p>
                      <a:pPr algn="r" fontAlgn="b"/>
                      <a:r>
                        <a:rPr lang="en-GB" sz="1400" b="0" i="0" u="none" strike="noStrike">
                          <a:solidFill>
                            <a:srgbClr val="000000"/>
                          </a:solidFill>
                          <a:effectLst/>
                          <a:latin typeface="Calibri"/>
                        </a:rPr>
                        <a:t>0.13</a:t>
                      </a:r>
                    </a:p>
                  </a:txBody>
                  <a:tcPr marL="9525" marR="9525" marT="9525" marB="0" anchor="b"/>
                </a:tc>
                <a:tc>
                  <a:txBody>
                    <a:bodyPr/>
                    <a:lstStyle/>
                    <a:p>
                      <a:pPr algn="r" fontAlgn="b"/>
                      <a:r>
                        <a:rPr lang="en-GB" sz="1400" b="0" i="0" u="none" strike="noStrike" dirty="0">
                          <a:solidFill>
                            <a:srgbClr val="C00000"/>
                          </a:solidFill>
                          <a:effectLst/>
                          <a:latin typeface="Calibri"/>
                        </a:rPr>
                        <a:t>1.53</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0.41</a:t>
                      </a:r>
                    </a:p>
                  </a:txBody>
                  <a:tcPr marL="9525" marR="9525" marT="9525" marB="0" anchor="b"/>
                </a:tc>
                <a:tc>
                  <a:txBody>
                    <a:bodyPr/>
                    <a:lstStyle/>
                    <a:p>
                      <a:pPr algn="r" fontAlgn="b"/>
                      <a:r>
                        <a:rPr lang="en-GB" sz="1400" b="0" i="0" u="none" strike="noStrike" dirty="0">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1.53</a:t>
                      </a:r>
                    </a:p>
                  </a:txBody>
                  <a:tcPr marL="9525" marR="9525" marT="9525" marB="0" anchor="b"/>
                </a:tc>
                <a:tc>
                  <a:txBody>
                    <a:bodyPr/>
                    <a:lstStyle/>
                    <a:p>
                      <a:pPr algn="r" fontAlgn="b"/>
                      <a:r>
                        <a:rPr lang="en-GB" sz="1400" b="0" i="0" u="none" strike="noStrike" dirty="0">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1.64</a:t>
                      </a:r>
                    </a:p>
                  </a:txBody>
                  <a:tcPr marL="9525" marR="9525" marT="9525" marB="0" anchor="b"/>
                </a:tc>
                <a:tc>
                  <a:txBody>
                    <a:bodyPr/>
                    <a:lstStyle/>
                    <a:p>
                      <a:pPr algn="r" fontAlgn="b"/>
                      <a:r>
                        <a:rPr lang="en-GB" sz="1400" b="0" i="0" u="none" strike="noStrike">
                          <a:solidFill>
                            <a:srgbClr val="000000"/>
                          </a:solidFill>
                          <a:effectLst/>
                          <a:latin typeface="Calibri"/>
                        </a:rPr>
                        <a:t>0.22</a:t>
                      </a:r>
                    </a:p>
                  </a:txBody>
                  <a:tcPr marL="9525" marR="9525" marT="9525" marB="0" anchor="b"/>
                </a:tc>
                <a:tc>
                  <a:txBody>
                    <a:bodyPr/>
                    <a:lstStyle/>
                    <a:p>
                      <a:pPr algn="r" fontAlgn="b"/>
                      <a:r>
                        <a:rPr lang="en-GB" sz="1400" b="0" i="0" u="none" strike="noStrike" dirty="0">
                          <a:solidFill>
                            <a:srgbClr val="C00000"/>
                          </a:solidFill>
                          <a:effectLst/>
                          <a:latin typeface="Calibri"/>
                        </a:rPr>
                        <a:t>1.69</a:t>
                      </a:r>
                    </a:p>
                  </a:txBody>
                  <a:tcPr marL="9525" marR="9525" marT="9525" marB="0" anchor="b"/>
                </a:tc>
                <a:tc>
                  <a:txBody>
                    <a:bodyPr/>
                    <a:lstStyle/>
                    <a:p>
                      <a:pPr algn="r" fontAlgn="b"/>
                      <a:r>
                        <a:rPr lang="en-GB" sz="1400" b="0" i="0" u="none" strike="noStrike" dirty="0">
                          <a:solidFill>
                            <a:srgbClr val="000000"/>
                          </a:solidFill>
                          <a:effectLst/>
                          <a:latin typeface="Calibri"/>
                        </a:rPr>
                        <a:t>0.15</a:t>
                      </a:r>
                    </a:p>
                  </a:txBody>
                  <a:tcPr marL="9525" marR="9525" marT="9525" marB="0" anchor="b"/>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1690980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845574" y="1661652"/>
            <a:ext cx="10825316" cy="4925961"/>
          </a:xfrm>
          <a:prstGeom prst="rect">
            <a:avLst/>
          </a:prstGeom>
        </p:spPr>
        <p:txBody>
          <a:bodyPr>
            <a:noAutofit/>
          </a:bodyPr>
          <a:lstStyle/>
          <a:p>
            <a:r>
              <a:rPr lang="en-GB" sz="4000" dirty="0"/>
              <a:t>Are the data …</a:t>
            </a:r>
          </a:p>
          <a:p>
            <a:pPr lvl="1"/>
            <a:r>
              <a:rPr lang="en-GB" sz="3600" dirty="0"/>
              <a:t>Representative of the population</a:t>
            </a:r>
          </a:p>
          <a:p>
            <a:pPr lvl="1"/>
            <a:r>
              <a:rPr lang="en-GB" sz="3600" dirty="0"/>
              <a:t>Indicators of what they are supposed to measure</a:t>
            </a:r>
          </a:p>
          <a:p>
            <a:pPr lvl="1"/>
            <a:endParaRPr lang="en-GB" sz="3600" dirty="0"/>
          </a:p>
          <a:p>
            <a:r>
              <a:rPr lang="en-GB" sz="4000" dirty="0"/>
              <a:t>Conceptualization</a:t>
            </a:r>
          </a:p>
          <a:p>
            <a:pPr lvl="1"/>
            <a:r>
              <a:rPr lang="en-GB" sz="3600" dirty="0"/>
              <a:t>Connotation and denotation</a:t>
            </a:r>
          </a:p>
          <a:p>
            <a:r>
              <a:rPr lang="en-GB" sz="4000" dirty="0"/>
              <a:t>Operationalization</a:t>
            </a:r>
          </a:p>
          <a:p>
            <a:pPr lvl="1"/>
            <a:r>
              <a:rPr lang="en-GB" sz="3600" dirty="0"/>
              <a:t>Reliability and validity</a:t>
            </a:r>
          </a:p>
        </p:txBody>
      </p:sp>
      <p:sp>
        <p:nvSpPr>
          <p:cNvPr id="11266" name="Rectangle 2"/>
          <p:cNvSpPr>
            <a:spLocks noGrp="1" noRot="1" noChangeArrowheads="1"/>
          </p:cNvSpPr>
          <p:nvPr>
            <p:ph type="title"/>
          </p:nvPr>
        </p:nvSpPr>
        <p:spPr>
          <a:xfrm>
            <a:off x="1703512" y="116632"/>
            <a:ext cx="8712968" cy="1440160"/>
          </a:xfrm>
        </p:spPr>
        <p:txBody>
          <a:bodyPr/>
          <a:lstStyle/>
          <a:p>
            <a:r>
              <a:rPr lang="en-GB" sz="4000" dirty="0"/>
              <a:t>Challenge: </a:t>
            </a:r>
            <a:r>
              <a:rPr lang="en-GB" sz="4000" i="1" dirty="0"/>
              <a:t>Democracy</a:t>
            </a:r>
            <a:endParaRPr lang="en-US" altLang="en-US" sz="4000" i="1" dirty="0"/>
          </a:p>
        </p:txBody>
      </p:sp>
    </p:spTree>
    <p:extLst>
      <p:ext uri="{BB962C8B-B14F-4D97-AF65-F5344CB8AC3E}">
        <p14:creationId xmlns:p14="http://schemas.microsoft.com/office/powerpoint/2010/main" val="206307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5" end="5"/>
                                            </p:txEl>
                                          </p:spTgt>
                                        </p:tgtEl>
                                        <p:attrNameLst>
                                          <p:attrName>style.visibility</p:attrName>
                                        </p:attrNameLst>
                                      </p:cBhvr>
                                      <p:to>
                                        <p:strVal val="visible"/>
                                      </p:to>
                                    </p:set>
                                    <p:animEffect transition="in" filter="fade">
                                      <p:cBhvr>
                                        <p:cTn id="28" dur="1000"/>
                                        <p:tgtEl>
                                          <p:spTgt spid="8195">
                                            <p:txEl>
                                              <p:pRg st="5" end="5"/>
                                            </p:txEl>
                                          </p:spTgt>
                                        </p:tgtEl>
                                      </p:cBhvr>
                                    </p:animEffect>
                                    <p:anim calcmode="lin" valueType="num">
                                      <p:cBhvr>
                                        <p:cTn id="29"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Effect transition="in" filter="fade">
                                      <p:cBhvr>
                                        <p:cTn id="35" dur="1000"/>
                                        <p:tgtEl>
                                          <p:spTgt spid="8195">
                                            <p:txEl>
                                              <p:pRg st="6" end="6"/>
                                            </p:txEl>
                                          </p:spTgt>
                                        </p:tgtEl>
                                      </p:cBhvr>
                                    </p:animEffect>
                                    <p:anim calcmode="lin" valueType="num">
                                      <p:cBhvr>
                                        <p:cTn id="36"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fade">
                                      <p:cBhvr>
                                        <p:cTn id="42" dur="1000"/>
                                        <p:tgtEl>
                                          <p:spTgt spid="8195">
                                            <p:txEl>
                                              <p:pRg st="7" end="7"/>
                                            </p:txEl>
                                          </p:spTgt>
                                        </p:tgtEl>
                                      </p:cBhvr>
                                    </p:animEffect>
                                    <p:anim calcmode="lin" valueType="num">
                                      <p:cBhvr>
                                        <p:cTn id="43"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9ADE-36B4-446A-B6A1-E5F1FF656E55}"/>
              </a:ext>
            </a:extLst>
          </p:cNvPr>
          <p:cNvSpPr>
            <a:spLocks noGrp="1"/>
          </p:cNvSpPr>
          <p:nvPr>
            <p:ph type="title"/>
          </p:nvPr>
        </p:nvSpPr>
        <p:spPr>
          <a:xfrm>
            <a:off x="2152651" y="404664"/>
            <a:ext cx="8050655" cy="994172"/>
          </a:xfrm>
        </p:spPr>
        <p:txBody>
          <a:bodyPr>
            <a:normAutofit/>
          </a:bodyPr>
          <a:lstStyle/>
          <a:p>
            <a:r>
              <a:rPr lang="en-GB" sz="4000" dirty="0"/>
              <a:t>Research Design</a:t>
            </a:r>
          </a:p>
        </p:txBody>
      </p:sp>
      <p:sp>
        <p:nvSpPr>
          <p:cNvPr id="3" name="Content Placeholder 2">
            <a:extLst>
              <a:ext uri="{FF2B5EF4-FFF2-40B4-BE49-F238E27FC236}">
                <a16:creationId xmlns:a16="http://schemas.microsoft.com/office/drawing/2014/main" id="{D21462E9-8215-46C0-86D6-986A569C6042}"/>
              </a:ext>
            </a:extLst>
          </p:cNvPr>
          <p:cNvSpPr>
            <a:spLocks noGrp="1"/>
          </p:cNvSpPr>
          <p:nvPr>
            <p:ph idx="1"/>
          </p:nvPr>
        </p:nvSpPr>
        <p:spPr/>
        <p:txBody>
          <a:bodyPr vert="horz" lIns="68580" tIns="34290" rIns="68580" bIns="34290" rtlCol="0" anchor="t">
            <a:normAutofit/>
          </a:bodyPr>
          <a:lstStyle/>
          <a:p>
            <a:r>
              <a:rPr lang="en-GB" sz="3200" dirty="0"/>
              <a:t>A Research Design draws together the scientific approach, theory, and hypotheses as we develop a step-by-step plan for a research project. </a:t>
            </a:r>
          </a:p>
          <a:p>
            <a:pPr lvl="1"/>
            <a:r>
              <a:rPr lang="en-GB" sz="3200" dirty="0"/>
              <a:t>It states the logic and basic concepts and techniques of empirical research. </a:t>
            </a:r>
          </a:p>
        </p:txBody>
      </p:sp>
      <p:sp>
        <p:nvSpPr>
          <p:cNvPr id="4" name="Footer Placeholder 3">
            <a:extLst>
              <a:ext uri="{FF2B5EF4-FFF2-40B4-BE49-F238E27FC236}">
                <a16:creationId xmlns:a16="http://schemas.microsoft.com/office/drawing/2014/main" id="{BDE3AD9F-A164-47F7-A93B-57A1B818E5E0}"/>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 </a:t>
            </a:r>
          </a:p>
          <a:p>
            <a:r>
              <a:rPr lang="en-US" dirty="0"/>
              <a:t>Year | SAGE Publishing</a:t>
            </a:r>
            <a:endParaRPr lang="en-GB" dirty="0"/>
          </a:p>
        </p:txBody>
      </p:sp>
    </p:spTree>
    <p:extLst>
      <p:ext uri="{BB962C8B-B14F-4D97-AF65-F5344CB8AC3E}">
        <p14:creationId xmlns:p14="http://schemas.microsoft.com/office/powerpoint/2010/main" val="335866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9ADE-36B4-446A-B6A1-E5F1FF656E55}"/>
              </a:ext>
            </a:extLst>
          </p:cNvPr>
          <p:cNvSpPr>
            <a:spLocks noGrp="1"/>
          </p:cNvSpPr>
          <p:nvPr>
            <p:ph type="title"/>
          </p:nvPr>
        </p:nvSpPr>
        <p:spPr>
          <a:xfrm>
            <a:off x="2152651" y="332656"/>
            <a:ext cx="8050655" cy="994172"/>
          </a:xfrm>
        </p:spPr>
        <p:txBody>
          <a:bodyPr>
            <a:normAutofit/>
          </a:bodyPr>
          <a:lstStyle/>
          <a:p>
            <a:r>
              <a:rPr lang="en-GB" sz="4000" dirty="0"/>
              <a:t>Research Design</a:t>
            </a:r>
          </a:p>
        </p:txBody>
      </p:sp>
      <p:sp>
        <p:nvSpPr>
          <p:cNvPr id="3" name="Content Placeholder 2">
            <a:extLst>
              <a:ext uri="{FF2B5EF4-FFF2-40B4-BE49-F238E27FC236}">
                <a16:creationId xmlns:a16="http://schemas.microsoft.com/office/drawing/2014/main" id="{D21462E9-8215-46C0-86D6-986A569C6042}"/>
              </a:ext>
            </a:extLst>
          </p:cNvPr>
          <p:cNvSpPr>
            <a:spLocks noGrp="1"/>
          </p:cNvSpPr>
          <p:nvPr>
            <p:ph idx="1"/>
          </p:nvPr>
        </p:nvSpPr>
        <p:spPr/>
        <p:txBody>
          <a:bodyPr vert="horz" lIns="68580" tIns="34290" rIns="68580" bIns="34290" rtlCol="0" anchor="t">
            <a:normAutofit/>
          </a:bodyPr>
          <a:lstStyle/>
          <a:p>
            <a:r>
              <a:rPr lang="en-GB" altLang="en-US" sz="3200" dirty="0">
                <a:solidFill>
                  <a:schemeClr val="tx1">
                    <a:lumMod val="75000"/>
                    <a:lumOff val="25000"/>
                  </a:schemeClr>
                </a:solidFill>
              </a:rPr>
              <a:t>Think of this as the </a:t>
            </a:r>
            <a:r>
              <a:rPr lang="en-GB" altLang="en-US" sz="3200" i="1" dirty="0">
                <a:solidFill>
                  <a:schemeClr val="accent2"/>
                </a:solidFill>
              </a:rPr>
              <a:t>transmissible</a:t>
            </a:r>
            <a:r>
              <a:rPr lang="en-GB" altLang="en-US" sz="3200" i="1" dirty="0">
                <a:solidFill>
                  <a:schemeClr val="tx1">
                    <a:lumMod val="75000"/>
                    <a:lumOff val="25000"/>
                  </a:schemeClr>
                </a:solidFill>
              </a:rPr>
              <a:t> </a:t>
            </a:r>
            <a:r>
              <a:rPr lang="en-GB" altLang="en-US" sz="3200" dirty="0">
                <a:solidFill>
                  <a:schemeClr val="tx1">
                    <a:lumMod val="75000"/>
                    <a:lumOff val="25000"/>
                  </a:schemeClr>
                </a:solidFill>
              </a:rPr>
              <a:t>part</a:t>
            </a:r>
          </a:p>
          <a:p>
            <a:endParaRPr lang="en-GB" altLang="en-US" sz="3200" dirty="0"/>
          </a:p>
          <a:p>
            <a:r>
              <a:rPr lang="en-GB" altLang="en-US" sz="3200" dirty="0"/>
              <a:t>(</a:t>
            </a:r>
            <a:r>
              <a:rPr lang="en-GB" altLang="en-US" sz="3200" i="1" dirty="0"/>
              <a:t>Essentially</a:t>
            </a:r>
            <a:r>
              <a:rPr lang="en-GB" altLang="en-US" sz="3200" dirty="0"/>
              <a:t>) 3 parts: </a:t>
            </a:r>
          </a:p>
          <a:p>
            <a:pPr lvl="1"/>
            <a:r>
              <a:rPr lang="en-GB" altLang="en-US" sz="3200" dirty="0"/>
              <a:t>Developing a Research Question</a:t>
            </a:r>
          </a:p>
          <a:p>
            <a:pPr lvl="1"/>
            <a:r>
              <a:rPr lang="en-GB" altLang="en-US" sz="3200" dirty="0"/>
              <a:t>Determining Investigative Viability </a:t>
            </a:r>
          </a:p>
          <a:p>
            <a:pPr lvl="1"/>
            <a:r>
              <a:rPr lang="en-GB" altLang="en-US" sz="3200" dirty="0"/>
              <a:t>The Analysis: Choosing the Method of Investigation</a:t>
            </a:r>
          </a:p>
        </p:txBody>
      </p:sp>
    </p:spTree>
    <p:extLst>
      <p:ext uri="{BB962C8B-B14F-4D97-AF65-F5344CB8AC3E}">
        <p14:creationId xmlns:p14="http://schemas.microsoft.com/office/powerpoint/2010/main" val="4160845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845574" y="1556792"/>
            <a:ext cx="10491020" cy="5020989"/>
          </a:xfrm>
          <a:prstGeom prst="rect">
            <a:avLst/>
          </a:prstGeom>
        </p:spPr>
        <p:txBody>
          <a:bodyPr>
            <a:noAutofit/>
          </a:bodyPr>
          <a:lstStyle/>
          <a:p>
            <a:pPr>
              <a:defRPr/>
            </a:pPr>
            <a:r>
              <a:rPr lang="en-GB" b="1" dirty="0"/>
              <a:t>Research Question: </a:t>
            </a:r>
            <a:r>
              <a:rPr lang="en-US" dirty="0"/>
              <a:t>What is to be examined, identifies the phenomenon being investigated, and leads us toward an explanation.</a:t>
            </a:r>
            <a:endParaRPr lang="en-GB" dirty="0"/>
          </a:p>
          <a:p>
            <a:pPr>
              <a:defRPr/>
            </a:pPr>
            <a:r>
              <a:rPr lang="en-US" sz="3200" dirty="0"/>
              <a:t>How different from a hypothesis and a theory?</a:t>
            </a:r>
          </a:p>
          <a:p>
            <a:pPr lvl="1">
              <a:defRPr/>
            </a:pPr>
            <a:r>
              <a:rPr lang="en-US" sz="3200" dirty="0"/>
              <a:t>A RQ does not explain why something happens (</a:t>
            </a:r>
            <a:r>
              <a:rPr lang="en-US" sz="3200" b="1" dirty="0"/>
              <a:t>theory</a:t>
            </a:r>
            <a:r>
              <a:rPr lang="en-US" sz="3200" dirty="0"/>
              <a:t>)</a:t>
            </a:r>
            <a:endParaRPr lang="en-GB" sz="3200" dirty="0"/>
          </a:p>
          <a:p>
            <a:pPr lvl="1">
              <a:defRPr/>
            </a:pPr>
            <a:r>
              <a:rPr lang="en-US" sz="3200" dirty="0"/>
              <a:t>Nor does it explicitly state the </a:t>
            </a:r>
            <a:r>
              <a:rPr lang="en-US" sz="3200" u="sng" dirty="0"/>
              <a:t>relationship </a:t>
            </a:r>
            <a:r>
              <a:rPr lang="en-US" sz="3200" dirty="0"/>
              <a:t>between variables (</a:t>
            </a:r>
            <a:r>
              <a:rPr lang="en-US" sz="3200" b="1" dirty="0"/>
              <a:t>hypothesis</a:t>
            </a:r>
            <a:r>
              <a:rPr lang="en-US" sz="3200" dirty="0"/>
              <a:t>) </a:t>
            </a:r>
          </a:p>
          <a:p>
            <a:pPr lvl="1">
              <a:defRPr/>
            </a:pPr>
            <a:endParaRPr lang="en-US" sz="3200" dirty="0"/>
          </a:p>
          <a:p>
            <a:pPr lvl="1">
              <a:defRPr/>
            </a:pPr>
            <a:endParaRPr lang="en-US" sz="3200" dirty="0"/>
          </a:p>
        </p:txBody>
      </p:sp>
      <p:sp>
        <p:nvSpPr>
          <p:cNvPr id="11266" name="Rectangle 2"/>
          <p:cNvSpPr>
            <a:spLocks noGrp="1" noRot="1" noChangeArrowheads="1"/>
          </p:cNvSpPr>
          <p:nvPr>
            <p:ph type="title"/>
          </p:nvPr>
        </p:nvSpPr>
        <p:spPr>
          <a:xfrm>
            <a:off x="1703512" y="116632"/>
            <a:ext cx="8522036" cy="1440160"/>
          </a:xfrm>
        </p:spPr>
        <p:txBody>
          <a:bodyPr/>
          <a:lstStyle/>
          <a:p>
            <a:pPr eaLnBrk="1" hangingPunct="1"/>
            <a:r>
              <a:rPr lang="en-GB" altLang="en-US" sz="4000" dirty="0"/>
              <a:t>Research Design: </a:t>
            </a:r>
            <a:br>
              <a:rPr lang="en-GB" altLang="en-US" sz="4000" dirty="0">
                <a:solidFill>
                  <a:srgbClr val="002060"/>
                </a:solidFill>
              </a:rPr>
            </a:br>
            <a:r>
              <a:rPr lang="en-GB" altLang="en-US" sz="4000" dirty="0">
                <a:solidFill>
                  <a:srgbClr val="002060"/>
                </a:solidFill>
              </a:rPr>
              <a:t>Positioning I</a:t>
            </a:r>
            <a:endParaRPr lang="en-US" altLang="en-US" sz="4000" dirty="0">
              <a:solidFill>
                <a:srgbClr val="002060"/>
              </a:solidFill>
            </a:endParaRPr>
          </a:p>
        </p:txBody>
      </p:sp>
    </p:spTree>
    <p:extLst>
      <p:ext uri="{BB962C8B-B14F-4D97-AF65-F5344CB8AC3E}">
        <p14:creationId xmlns:p14="http://schemas.microsoft.com/office/powerpoint/2010/main" val="2810718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18968" y="255639"/>
            <a:ext cx="7924800" cy="1524000"/>
          </a:xfrm>
        </p:spPr>
        <p:txBody>
          <a:bodyPr/>
          <a:lstStyle/>
          <a:p>
            <a:r>
              <a:rPr lang="en-GB" altLang="en-US" sz="4000" dirty="0"/>
              <a:t>Research Design: </a:t>
            </a:r>
            <a:br>
              <a:rPr lang="en-GB" altLang="en-US" sz="4000" dirty="0"/>
            </a:br>
            <a:r>
              <a:rPr lang="en-GB" altLang="en-US" sz="4000" dirty="0">
                <a:solidFill>
                  <a:srgbClr val="002060"/>
                </a:solidFill>
              </a:rPr>
              <a:t>Positioning II</a:t>
            </a:r>
          </a:p>
        </p:txBody>
      </p:sp>
      <p:sp>
        <p:nvSpPr>
          <p:cNvPr id="3" name="Content Placeholder 2"/>
          <p:cNvSpPr>
            <a:spLocks noGrp="1"/>
          </p:cNvSpPr>
          <p:nvPr>
            <p:ph sz="quarter" idx="13"/>
          </p:nvPr>
        </p:nvSpPr>
        <p:spPr>
          <a:xfrm>
            <a:off x="648929" y="1779639"/>
            <a:ext cx="10982632" cy="4778478"/>
          </a:xfrm>
        </p:spPr>
        <p:txBody>
          <a:bodyPr>
            <a:normAutofit/>
          </a:bodyPr>
          <a:lstStyle/>
          <a:p>
            <a:pPr>
              <a:defRPr/>
            </a:pPr>
            <a:r>
              <a:rPr lang="en-GB" sz="3600" dirty="0"/>
              <a:t>Research Question - </a:t>
            </a:r>
            <a:r>
              <a:rPr lang="en-GB" sz="3600" dirty="0">
                <a:solidFill>
                  <a:srgbClr val="FF0000"/>
                </a:solidFill>
              </a:rPr>
              <a:t>Next steps</a:t>
            </a:r>
            <a:endParaRPr lang="en-GB" sz="3600" dirty="0"/>
          </a:p>
          <a:p>
            <a:pPr lvl="1">
              <a:defRPr/>
            </a:pPr>
            <a:r>
              <a:rPr lang="en-GB" sz="3600" dirty="0">
                <a:solidFill>
                  <a:schemeClr val="tx1">
                    <a:lumMod val="75000"/>
                    <a:lumOff val="25000"/>
                  </a:schemeClr>
                </a:solidFill>
              </a:rPr>
              <a:t>Is this a question that can at least produce </a:t>
            </a:r>
            <a:r>
              <a:rPr lang="en-GB" sz="3600" b="1" i="1" dirty="0">
                <a:solidFill>
                  <a:schemeClr val="tx1">
                    <a:lumMod val="75000"/>
                    <a:lumOff val="25000"/>
                  </a:schemeClr>
                </a:solidFill>
              </a:rPr>
              <a:t>some form </a:t>
            </a:r>
            <a:r>
              <a:rPr lang="en-GB" sz="3600" dirty="0">
                <a:solidFill>
                  <a:schemeClr val="tx1">
                    <a:lumMod val="75000"/>
                    <a:lumOff val="25000"/>
                  </a:schemeClr>
                </a:solidFill>
              </a:rPr>
              <a:t>of an answer? </a:t>
            </a:r>
          </a:p>
          <a:p>
            <a:pPr lvl="2">
              <a:defRPr/>
            </a:pPr>
            <a:r>
              <a:rPr lang="en-GB" sz="3400" dirty="0">
                <a:solidFill>
                  <a:schemeClr val="tx1">
                    <a:lumMod val="75000"/>
                    <a:lumOff val="25000"/>
                  </a:schemeClr>
                </a:solidFill>
              </a:rPr>
              <a:t>i.e.: Can we answer it?</a:t>
            </a:r>
          </a:p>
          <a:p>
            <a:pPr lvl="1">
              <a:defRPr/>
            </a:pPr>
            <a:r>
              <a:rPr lang="en-GB" sz="3600" dirty="0">
                <a:solidFill>
                  <a:schemeClr val="tx1">
                    <a:lumMod val="75000"/>
                    <a:lumOff val="25000"/>
                  </a:schemeClr>
                </a:solidFill>
              </a:rPr>
              <a:t>So what? </a:t>
            </a:r>
          </a:p>
          <a:p>
            <a:pPr lvl="1">
              <a:defRPr/>
            </a:pPr>
            <a:endParaRPr lang="en-GB" sz="3600" dirty="0">
              <a:solidFill>
                <a:schemeClr val="tx1">
                  <a:lumMod val="75000"/>
                  <a:lumOff val="25000"/>
                </a:schemeClr>
              </a:solidFill>
            </a:endParaRPr>
          </a:p>
          <a:p>
            <a:pPr lvl="1">
              <a:defRPr/>
            </a:pPr>
            <a:r>
              <a:rPr lang="en-GB" sz="3600" i="1" dirty="0">
                <a:solidFill>
                  <a:schemeClr val="tx1">
                    <a:lumMod val="75000"/>
                    <a:lumOff val="25000"/>
                  </a:schemeClr>
                </a:solidFill>
              </a:rPr>
              <a:t>Solomon Ibn </a:t>
            </a:r>
            <a:r>
              <a:rPr lang="en-GB" sz="3600" i="1" dirty="0" err="1">
                <a:solidFill>
                  <a:schemeClr val="tx1">
                    <a:lumMod val="75000"/>
                    <a:lumOff val="25000"/>
                  </a:schemeClr>
                </a:solidFill>
              </a:rPr>
              <a:t>Gabirol</a:t>
            </a:r>
            <a:r>
              <a:rPr lang="en-GB" sz="3600" dirty="0">
                <a:solidFill>
                  <a:schemeClr val="tx1">
                    <a:lumMod val="75000"/>
                    <a:lumOff val="25000"/>
                  </a:schemeClr>
                </a:solidFill>
              </a:rPr>
              <a:t>: “A wise man's questions contain half the answer.”</a:t>
            </a:r>
          </a:p>
          <a:p>
            <a:pPr lvl="1">
              <a:defRPr/>
            </a:pPr>
            <a:endParaRPr lang="en-GB" sz="28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884903" y="1641986"/>
            <a:ext cx="10697497" cy="5099382"/>
          </a:xfrm>
          <a:prstGeom prst="rect">
            <a:avLst/>
          </a:prstGeom>
        </p:spPr>
        <p:txBody>
          <a:bodyPr>
            <a:noAutofit/>
          </a:bodyPr>
          <a:lstStyle/>
          <a:p>
            <a:r>
              <a:rPr lang="en-US" sz="4000" dirty="0"/>
              <a:t>We need to test our theories.</a:t>
            </a:r>
          </a:p>
          <a:p>
            <a:pPr lvl="1"/>
            <a:r>
              <a:rPr lang="en-US" sz="3600" dirty="0"/>
              <a:t>Except that we don’t test theories directly. Instead we test their </a:t>
            </a:r>
            <a:r>
              <a:rPr lang="en-US" sz="3600" i="1" dirty="0"/>
              <a:t>real-world implications</a:t>
            </a:r>
            <a:r>
              <a:rPr lang="en-US" sz="3600" dirty="0"/>
              <a:t>: </a:t>
            </a:r>
            <a:r>
              <a:rPr lang="en-US" sz="3600" b="1" dirty="0"/>
              <a:t>hypotheses</a:t>
            </a:r>
          </a:p>
          <a:p>
            <a:endParaRPr lang="en-US" sz="3600" i="1" dirty="0"/>
          </a:p>
          <a:p>
            <a:r>
              <a:rPr lang="en-US" sz="3600" i="1" dirty="0"/>
              <a:t>Definition: </a:t>
            </a:r>
            <a:r>
              <a:rPr lang="en-GB" sz="3600" dirty="0"/>
              <a:t>A hypothesis is a general, non-normative, and directional statement of a relationship.</a:t>
            </a:r>
          </a:p>
          <a:p>
            <a:pPr lvl="1"/>
            <a:r>
              <a:rPr lang="en-GB" sz="3600" dirty="0">
                <a:ea typeface="Calibri" panose="020F0502020204030204" pitchFamily="34" charset="0"/>
                <a:cs typeface="Times New Roman" panose="02020603050405020304" pitchFamily="18" charset="0"/>
              </a:rPr>
              <a:t>A hypothesis states </a:t>
            </a:r>
            <a:r>
              <a:rPr lang="en-GB" sz="3600" i="1" dirty="0">
                <a:ea typeface="Calibri" panose="020F0502020204030204" pitchFamily="34" charset="0"/>
                <a:cs typeface="Times New Roman" panose="02020603050405020304" pitchFamily="18" charset="0"/>
              </a:rPr>
              <a:t>how</a:t>
            </a:r>
            <a:r>
              <a:rPr lang="en-GB" sz="3600" dirty="0">
                <a:ea typeface="Calibri" panose="020F0502020204030204" pitchFamily="34" charset="0"/>
                <a:cs typeface="Times New Roman" panose="02020603050405020304" pitchFamily="18" charset="0"/>
              </a:rPr>
              <a:t> (not </a:t>
            </a:r>
            <a:r>
              <a:rPr lang="en-GB" sz="3600" i="1" dirty="0">
                <a:ea typeface="Calibri" panose="020F0502020204030204" pitchFamily="34" charset="0"/>
                <a:cs typeface="Times New Roman" panose="02020603050405020304" pitchFamily="18" charset="0"/>
              </a:rPr>
              <a:t>why</a:t>
            </a:r>
            <a:r>
              <a:rPr lang="en-GB" sz="3600" dirty="0">
                <a:ea typeface="Calibri" panose="020F0502020204030204" pitchFamily="34" charset="0"/>
                <a:cs typeface="Times New Roman" panose="02020603050405020304" pitchFamily="18" charset="0"/>
              </a:rPr>
              <a:t>) the IV will affect the DV. </a:t>
            </a:r>
            <a:endParaRPr lang="en-US" sz="5400" dirty="0"/>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GB" altLang="en-US" sz="4000" dirty="0"/>
              <a:t>Hypotheses in the Social Sciences</a:t>
            </a:r>
            <a:endParaRPr lang="en-US" altLang="en-US" sz="4000" dirty="0"/>
          </a:p>
        </p:txBody>
      </p:sp>
    </p:spTree>
    <p:extLst>
      <p:ext uri="{BB962C8B-B14F-4D97-AF65-F5344CB8AC3E}">
        <p14:creationId xmlns:p14="http://schemas.microsoft.com/office/powerpoint/2010/main" val="195950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Effect transition="in" filter="fade">
                                      <p:cBhvr>
                                        <p:cTn id="7" dur="1000"/>
                                        <p:tgtEl>
                                          <p:spTgt spid="8195">
                                            <p:txEl>
                                              <p:pRg st="3" end="3"/>
                                            </p:txEl>
                                          </p:spTgt>
                                        </p:tgtEl>
                                      </p:cBhvr>
                                    </p:animEffect>
                                    <p:anim calcmode="lin" valueType="num">
                                      <p:cBhvr>
                                        <p:cTn id="8"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5">
                                            <p:txEl>
                                              <p:pRg st="4" end="4"/>
                                            </p:txEl>
                                          </p:spTgt>
                                        </p:tgtEl>
                                        <p:attrNameLst>
                                          <p:attrName>style.visibility</p:attrName>
                                        </p:attrNameLst>
                                      </p:cBhvr>
                                      <p:to>
                                        <p:strVal val="visible"/>
                                      </p:to>
                                    </p:set>
                                    <p:animEffect transition="in" filter="fade">
                                      <p:cBhvr>
                                        <p:cTn id="12" dur="1000"/>
                                        <p:tgtEl>
                                          <p:spTgt spid="8195">
                                            <p:txEl>
                                              <p:pRg st="4" end="4"/>
                                            </p:txEl>
                                          </p:spTgt>
                                        </p:tgtEl>
                                      </p:cBhvr>
                                    </p:animEffect>
                                    <p:anim calcmode="lin" valueType="num">
                                      <p:cBhvr>
                                        <p:cTn id="13"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2"/>
          </p:nvPr>
        </p:nvSpPr>
        <p:spPr>
          <a:xfrm>
            <a:off x="7104112" y="1556792"/>
            <a:ext cx="4783088" cy="5112568"/>
          </a:xfrm>
        </p:spPr>
        <p:txBody>
          <a:bodyPr>
            <a:noAutofit/>
          </a:bodyPr>
          <a:lstStyle/>
          <a:p>
            <a:pPr>
              <a:lnSpc>
                <a:spcPct val="90000"/>
              </a:lnSpc>
              <a:defRPr/>
            </a:pPr>
            <a:r>
              <a:rPr lang="en-GB" b="1" dirty="0">
                <a:solidFill>
                  <a:schemeClr val="accent1"/>
                </a:solidFill>
              </a:rPr>
              <a:t>So What? </a:t>
            </a:r>
          </a:p>
          <a:p>
            <a:pPr lvl="1">
              <a:lnSpc>
                <a:spcPct val="90000"/>
              </a:lnSpc>
              <a:defRPr/>
            </a:pPr>
            <a:r>
              <a:rPr lang="en-GB" sz="2200" b="1" dirty="0"/>
              <a:t>ONE: </a:t>
            </a:r>
            <a:r>
              <a:rPr lang="en-GB" sz="2200" dirty="0"/>
              <a:t>Addresses a </a:t>
            </a:r>
            <a:r>
              <a:rPr lang="en-GB" sz="2200" b="1" dirty="0"/>
              <a:t>‘gap’ </a:t>
            </a:r>
            <a:r>
              <a:rPr lang="en-GB" sz="2200" dirty="0"/>
              <a:t>in the literature. </a:t>
            </a:r>
          </a:p>
          <a:p>
            <a:pPr lvl="1">
              <a:lnSpc>
                <a:spcPct val="90000"/>
              </a:lnSpc>
              <a:defRPr/>
            </a:pPr>
            <a:r>
              <a:rPr lang="en-GB" sz="2200" b="1" dirty="0"/>
              <a:t>TWO: </a:t>
            </a:r>
            <a:r>
              <a:rPr lang="en-GB" sz="2200" dirty="0"/>
              <a:t>Seeks to </a:t>
            </a:r>
            <a:r>
              <a:rPr lang="en-GB" sz="2200" b="1" dirty="0"/>
              <a:t>resolve an anomaly </a:t>
            </a:r>
            <a:r>
              <a:rPr lang="en-GB" sz="2200" dirty="0"/>
              <a:t>in theory </a:t>
            </a:r>
          </a:p>
          <a:p>
            <a:pPr lvl="1">
              <a:lnSpc>
                <a:spcPct val="90000"/>
              </a:lnSpc>
              <a:defRPr/>
            </a:pPr>
            <a:r>
              <a:rPr lang="en-GB" sz="2200" b="1" dirty="0"/>
              <a:t>THREE: </a:t>
            </a:r>
            <a:r>
              <a:rPr lang="en-GB" sz="2200" dirty="0"/>
              <a:t>Seeks </a:t>
            </a:r>
            <a:r>
              <a:rPr lang="en-GB" sz="2200" b="1" dirty="0"/>
              <a:t>explanations</a:t>
            </a:r>
            <a:r>
              <a:rPr lang="en-GB" sz="2200" dirty="0"/>
              <a:t> for outcomes</a:t>
            </a:r>
          </a:p>
          <a:p>
            <a:pPr>
              <a:lnSpc>
                <a:spcPct val="90000"/>
              </a:lnSpc>
              <a:defRPr/>
            </a:pPr>
            <a:r>
              <a:rPr lang="en-GB" sz="2200" b="1" dirty="0"/>
              <a:t>Literature Review:</a:t>
            </a:r>
            <a:r>
              <a:rPr lang="en-GB" sz="2200" dirty="0"/>
              <a:t> Guides the reader through the existing work toward your research question.</a:t>
            </a:r>
          </a:p>
          <a:p>
            <a:pPr marL="1203325" lvl="2" indent="-609600">
              <a:defRPr/>
            </a:pPr>
            <a:endParaRPr lang="en-US" sz="2200" dirty="0"/>
          </a:p>
        </p:txBody>
      </p:sp>
      <p:sp>
        <p:nvSpPr>
          <p:cNvPr id="11266" name="Rectangle 2"/>
          <p:cNvSpPr>
            <a:spLocks noGrp="1" noRot="1" noChangeArrowheads="1"/>
          </p:cNvSpPr>
          <p:nvPr>
            <p:ph type="title"/>
          </p:nvPr>
        </p:nvSpPr>
        <p:spPr>
          <a:xfrm>
            <a:off x="1589856" y="188640"/>
            <a:ext cx="9042648" cy="1340818"/>
          </a:xfrm>
        </p:spPr>
        <p:txBody>
          <a:bodyPr anchor="ctr">
            <a:normAutofit/>
          </a:bodyPr>
          <a:lstStyle/>
          <a:p>
            <a:pPr eaLnBrk="1" hangingPunct="1"/>
            <a:r>
              <a:rPr lang="en-GB" altLang="en-US" sz="4000" dirty="0"/>
              <a:t>Research Design: </a:t>
            </a:r>
            <a:br>
              <a:rPr lang="en-GB" altLang="en-US" sz="4000" dirty="0">
                <a:solidFill>
                  <a:srgbClr val="002060"/>
                </a:solidFill>
              </a:rPr>
            </a:br>
            <a:r>
              <a:rPr lang="en-GB" altLang="en-US" sz="4000" dirty="0">
                <a:solidFill>
                  <a:srgbClr val="002060"/>
                </a:solidFill>
              </a:rPr>
              <a:t>Positioning III</a:t>
            </a:r>
            <a:endParaRPr lang="en-US" altLang="en-US" sz="4000" dirty="0">
              <a:solidFill>
                <a:srgbClr val="002060"/>
              </a:solidFill>
            </a:endParaRPr>
          </a:p>
        </p:txBody>
      </p:sp>
      <p:graphicFrame>
        <p:nvGraphicFramePr>
          <p:cNvPr id="4" name="Table 3">
            <a:extLst>
              <a:ext uri="{FF2B5EF4-FFF2-40B4-BE49-F238E27FC236}">
                <a16:creationId xmlns:a16="http://schemas.microsoft.com/office/drawing/2014/main" id="{88EC6D30-DC00-70BB-B7D3-A09BC5AF1323}"/>
              </a:ext>
            </a:extLst>
          </p:cNvPr>
          <p:cNvGraphicFramePr>
            <a:graphicFrameLocks noGrp="1"/>
          </p:cNvGraphicFramePr>
          <p:nvPr>
            <p:extLst>
              <p:ext uri="{D42A27DB-BD31-4B8C-83A1-F6EECF244321}">
                <p14:modId xmlns:p14="http://schemas.microsoft.com/office/powerpoint/2010/main" val="2927865658"/>
              </p:ext>
            </p:extLst>
          </p:nvPr>
        </p:nvGraphicFramePr>
        <p:xfrm>
          <a:off x="1438041" y="1556792"/>
          <a:ext cx="5544616" cy="5139902"/>
        </p:xfrm>
        <a:graphic>
          <a:graphicData uri="http://schemas.openxmlformats.org/drawingml/2006/table">
            <a:tbl>
              <a:tblPr firstRow="1" firstCol="1" bandRow="1">
                <a:tableStyleId>{5C22544A-7EE6-4342-B048-85BDC9FD1C3A}</a:tableStyleId>
              </a:tblPr>
              <a:tblGrid>
                <a:gridCol w="2254437">
                  <a:extLst>
                    <a:ext uri="{9D8B030D-6E8A-4147-A177-3AD203B41FA5}">
                      <a16:colId xmlns:a16="http://schemas.microsoft.com/office/drawing/2014/main" val="2542731968"/>
                    </a:ext>
                  </a:extLst>
                </a:gridCol>
                <a:gridCol w="3290179">
                  <a:extLst>
                    <a:ext uri="{9D8B030D-6E8A-4147-A177-3AD203B41FA5}">
                      <a16:colId xmlns:a16="http://schemas.microsoft.com/office/drawing/2014/main" val="3702752904"/>
                    </a:ext>
                  </a:extLst>
                </a:gridCol>
              </a:tblGrid>
              <a:tr h="329921">
                <a:tc>
                  <a:txBody>
                    <a:bodyPr/>
                    <a:lstStyle/>
                    <a:p>
                      <a:pPr marL="0" marR="0" algn="ctr">
                        <a:lnSpc>
                          <a:spcPct val="107000"/>
                        </a:lnSpc>
                        <a:spcBef>
                          <a:spcPts val="0"/>
                        </a:spcBef>
                        <a:spcAft>
                          <a:spcPts val="0"/>
                        </a:spcAft>
                      </a:pPr>
                      <a:r>
                        <a:rPr lang="en-US" sz="2000" dirty="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Type of Gap</a:t>
                      </a:r>
                    </a:p>
                  </a:txBody>
                  <a:tcPr marL="76147" marR="76147" marT="0" marB="0"/>
                </a:tc>
                <a:tc>
                  <a:txBody>
                    <a:bodyPr/>
                    <a:lstStyle/>
                    <a:p>
                      <a:pPr marL="0" marR="0" algn="ctr">
                        <a:lnSpc>
                          <a:spcPct val="107000"/>
                        </a:lnSpc>
                        <a:spcBef>
                          <a:spcPts val="0"/>
                        </a:spcBef>
                        <a:spcAft>
                          <a:spcPts val="0"/>
                        </a:spcAft>
                      </a:pPr>
                      <a:r>
                        <a:rPr lang="en-US" sz="2000" dirty="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Description</a:t>
                      </a:r>
                    </a:p>
                  </a:txBody>
                  <a:tcPr marL="76147" marR="76147" marT="0" marB="0"/>
                </a:tc>
                <a:extLst>
                  <a:ext uri="{0D108BD9-81ED-4DB2-BD59-A6C34878D82A}">
                    <a16:rowId xmlns:a16="http://schemas.microsoft.com/office/drawing/2014/main" val="3742350559"/>
                  </a:ext>
                </a:extLst>
              </a:tr>
              <a:tr h="921545">
                <a:tc>
                  <a:txBody>
                    <a:bodyPr/>
                    <a:lstStyle/>
                    <a:p>
                      <a:pPr marL="0" marR="0">
                        <a:lnSpc>
                          <a:spcPct val="107000"/>
                        </a:lnSpc>
                        <a:spcBef>
                          <a:spcPts val="0"/>
                        </a:spcBef>
                        <a:spcAft>
                          <a:spcPts val="0"/>
                        </a:spcAft>
                      </a:pPr>
                      <a:r>
                        <a:rPr lang="en-US" sz="2000" dirty="0">
                          <a:effectLst/>
                        </a:rPr>
                        <a:t>Evidence Gap</a:t>
                      </a:r>
                      <a:endParaRPr lang="en-US"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76147" marR="76147" marT="0" marB="0"/>
                </a:tc>
                <a:tc>
                  <a:txBody>
                    <a:bodyPr/>
                    <a:lstStyle/>
                    <a:p>
                      <a:pPr marL="0" marR="0">
                        <a:lnSpc>
                          <a:spcPct val="107000"/>
                        </a:lnSpc>
                        <a:spcBef>
                          <a:spcPts val="0"/>
                        </a:spcBef>
                        <a:spcAft>
                          <a:spcPts val="0"/>
                        </a:spcAft>
                      </a:pPr>
                      <a:r>
                        <a:rPr lang="en-US" sz="2000" dirty="0">
                          <a:effectLst/>
                        </a:rPr>
                        <a:t>Results of one or some studies incongruent to larger literature</a:t>
                      </a:r>
                      <a:endParaRPr lang="en-US"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76147" marR="76147" marT="0" marB="0"/>
                </a:tc>
                <a:extLst>
                  <a:ext uri="{0D108BD9-81ED-4DB2-BD59-A6C34878D82A}">
                    <a16:rowId xmlns:a16="http://schemas.microsoft.com/office/drawing/2014/main" val="259250525"/>
                  </a:ext>
                </a:extLst>
              </a:tr>
              <a:tr h="921545">
                <a:tc>
                  <a:txBody>
                    <a:bodyPr/>
                    <a:lstStyle/>
                    <a:p>
                      <a:pPr marL="0" marR="0">
                        <a:lnSpc>
                          <a:spcPct val="107000"/>
                        </a:lnSpc>
                        <a:spcBef>
                          <a:spcPts val="0"/>
                        </a:spcBef>
                        <a:spcAft>
                          <a:spcPts val="0"/>
                        </a:spcAft>
                      </a:pPr>
                      <a:r>
                        <a:rPr lang="en-US" sz="2000">
                          <a:effectLst/>
                        </a:rPr>
                        <a:t>Methodological Gap</a:t>
                      </a:r>
                      <a:endParaRPr lang="en-US" sz="2000">
                        <a:effectLst/>
                        <a:latin typeface="Cambria" panose="02040503050406030204" pitchFamily="18" charset="0"/>
                        <a:ea typeface="Calibri" panose="020F0502020204030204" pitchFamily="34" charset="0"/>
                        <a:cs typeface="Times New Roman" panose="02020603050405020304" pitchFamily="18" charset="0"/>
                      </a:endParaRPr>
                    </a:p>
                  </a:txBody>
                  <a:tcPr marL="76147" marR="76147" marT="0" marB="0"/>
                </a:tc>
                <a:tc>
                  <a:txBody>
                    <a:bodyPr/>
                    <a:lstStyle/>
                    <a:p>
                      <a:pPr marL="0" marR="0">
                        <a:lnSpc>
                          <a:spcPct val="107000"/>
                        </a:lnSpc>
                        <a:spcBef>
                          <a:spcPts val="0"/>
                        </a:spcBef>
                        <a:spcAft>
                          <a:spcPts val="0"/>
                        </a:spcAft>
                      </a:pPr>
                      <a:r>
                        <a:rPr lang="en-US" sz="2000" dirty="0">
                          <a:effectLst/>
                        </a:rPr>
                        <a:t>Widen methodological approach to generate new insights</a:t>
                      </a:r>
                      <a:endParaRPr lang="en-US"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76147" marR="76147" marT="0" marB="0"/>
                </a:tc>
                <a:extLst>
                  <a:ext uri="{0D108BD9-81ED-4DB2-BD59-A6C34878D82A}">
                    <a16:rowId xmlns:a16="http://schemas.microsoft.com/office/drawing/2014/main" val="3143163028"/>
                  </a:ext>
                </a:extLst>
              </a:tr>
              <a:tr h="921545">
                <a:tc>
                  <a:txBody>
                    <a:bodyPr/>
                    <a:lstStyle/>
                    <a:p>
                      <a:pPr marL="0" marR="0">
                        <a:lnSpc>
                          <a:spcPct val="107000"/>
                        </a:lnSpc>
                        <a:spcBef>
                          <a:spcPts val="0"/>
                        </a:spcBef>
                        <a:spcAft>
                          <a:spcPts val="0"/>
                        </a:spcAft>
                      </a:pPr>
                      <a:r>
                        <a:rPr lang="en-US" sz="2000">
                          <a:effectLst/>
                        </a:rPr>
                        <a:t>Empirical Gap</a:t>
                      </a:r>
                      <a:endParaRPr lang="en-US" sz="2000">
                        <a:effectLst/>
                        <a:latin typeface="Cambria" panose="02040503050406030204" pitchFamily="18" charset="0"/>
                        <a:ea typeface="Calibri" panose="020F0502020204030204" pitchFamily="34" charset="0"/>
                        <a:cs typeface="Times New Roman" panose="02020603050405020304" pitchFamily="18" charset="0"/>
                      </a:endParaRPr>
                    </a:p>
                  </a:txBody>
                  <a:tcPr marL="76147" marR="76147" marT="0" marB="0"/>
                </a:tc>
                <a:tc>
                  <a:txBody>
                    <a:bodyPr/>
                    <a:lstStyle/>
                    <a:p>
                      <a:pPr marL="0" marR="0">
                        <a:lnSpc>
                          <a:spcPct val="107000"/>
                        </a:lnSpc>
                        <a:spcBef>
                          <a:spcPts val="0"/>
                        </a:spcBef>
                        <a:spcAft>
                          <a:spcPts val="0"/>
                        </a:spcAft>
                      </a:pPr>
                      <a:r>
                        <a:rPr lang="en-US" sz="2000" dirty="0">
                          <a:effectLst/>
                        </a:rPr>
                        <a:t>Research conclusions or results require empirical verification</a:t>
                      </a:r>
                      <a:endParaRPr lang="en-US"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76147" marR="76147" marT="0" marB="0"/>
                </a:tc>
                <a:extLst>
                  <a:ext uri="{0D108BD9-81ED-4DB2-BD59-A6C34878D82A}">
                    <a16:rowId xmlns:a16="http://schemas.microsoft.com/office/drawing/2014/main" val="3804867565"/>
                  </a:ext>
                </a:extLst>
              </a:tr>
              <a:tr h="606722">
                <a:tc>
                  <a:txBody>
                    <a:bodyPr/>
                    <a:lstStyle/>
                    <a:p>
                      <a:pPr marL="0" marR="0">
                        <a:lnSpc>
                          <a:spcPct val="107000"/>
                        </a:lnSpc>
                        <a:spcBef>
                          <a:spcPts val="0"/>
                        </a:spcBef>
                        <a:spcAft>
                          <a:spcPts val="0"/>
                        </a:spcAft>
                      </a:pPr>
                      <a:r>
                        <a:rPr lang="en-US" sz="2000">
                          <a:effectLst/>
                        </a:rPr>
                        <a:t>Theoretical Gap</a:t>
                      </a:r>
                      <a:endParaRPr lang="en-US" sz="2000">
                        <a:effectLst/>
                        <a:latin typeface="Cambria" panose="02040503050406030204" pitchFamily="18" charset="0"/>
                        <a:ea typeface="Calibri" panose="020F0502020204030204" pitchFamily="34" charset="0"/>
                        <a:cs typeface="Times New Roman" panose="02020603050405020304" pitchFamily="18" charset="0"/>
                      </a:endParaRPr>
                    </a:p>
                  </a:txBody>
                  <a:tcPr marL="76147" marR="76147" marT="0" marB="0"/>
                </a:tc>
                <a:tc>
                  <a:txBody>
                    <a:bodyPr/>
                    <a:lstStyle/>
                    <a:p>
                      <a:pPr marL="0" marR="0">
                        <a:lnSpc>
                          <a:spcPct val="107000"/>
                        </a:lnSpc>
                        <a:spcBef>
                          <a:spcPts val="0"/>
                        </a:spcBef>
                        <a:spcAft>
                          <a:spcPts val="0"/>
                        </a:spcAft>
                      </a:pPr>
                      <a:r>
                        <a:rPr lang="en-US" sz="2000">
                          <a:effectLst/>
                        </a:rPr>
                        <a:t>A lacuna of applicable theory </a:t>
                      </a:r>
                      <a:endParaRPr lang="en-US" sz="2000">
                        <a:effectLst/>
                        <a:latin typeface="Cambria" panose="02040503050406030204" pitchFamily="18" charset="0"/>
                        <a:ea typeface="Calibri" panose="020F0502020204030204" pitchFamily="34" charset="0"/>
                        <a:cs typeface="Times New Roman" panose="02020603050405020304" pitchFamily="18" charset="0"/>
                      </a:endParaRPr>
                    </a:p>
                  </a:txBody>
                  <a:tcPr marL="76147" marR="76147" marT="0" marB="0"/>
                </a:tc>
                <a:extLst>
                  <a:ext uri="{0D108BD9-81ED-4DB2-BD59-A6C34878D82A}">
                    <a16:rowId xmlns:a16="http://schemas.microsoft.com/office/drawing/2014/main" val="86700883"/>
                  </a:ext>
                </a:extLst>
              </a:tr>
              <a:tr h="669641">
                <a:tc>
                  <a:txBody>
                    <a:bodyPr/>
                    <a:lstStyle/>
                    <a:p>
                      <a:pPr marL="0" marR="0">
                        <a:lnSpc>
                          <a:spcPct val="107000"/>
                        </a:lnSpc>
                        <a:spcBef>
                          <a:spcPts val="0"/>
                        </a:spcBef>
                        <a:spcAft>
                          <a:spcPts val="0"/>
                        </a:spcAft>
                      </a:pPr>
                      <a:r>
                        <a:rPr lang="en-US" sz="2000">
                          <a:effectLst/>
                        </a:rPr>
                        <a:t>Population Gap</a:t>
                      </a:r>
                      <a:endParaRPr lang="en-US" sz="2000">
                        <a:effectLst/>
                        <a:latin typeface="Cambria" panose="02040503050406030204" pitchFamily="18" charset="0"/>
                        <a:ea typeface="Calibri" panose="020F0502020204030204" pitchFamily="34" charset="0"/>
                        <a:cs typeface="Times New Roman" panose="02020603050405020304" pitchFamily="18" charset="0"/>
                      </a:endParaRPr>
                    </a:p>
                  </a:txBody>
                  <a:tcPr marL="76147" marR="76147" marT="0" marB="0"/>
                </a:tc>
                <a:tc>
                  <a:txBody>
                    <a:bodyPr/>
                    <a:lstStyle/>
                    <a:p>
                      <a:pPr marL="0" marR="0">
                        <a:lnSpc>
                          <a:spcPct val="107000"/>
                        </a:lnSpc>
                        <a:spcBef>
                          <a:spcPts val="0"/>
                        </a:spcBef>
                        <a:spcAft>
                          <a:spcPts val="0"/>
                        </a:spcAft>
                      </a:pPr>
                      <a:r>
                        <a:rPr lang="en-US" sz="2000" dirty="0">
                          <a:effectLst/>
                        </a:rPr>
                        <a:t>Issues with existing research samples </a:t>
                      </a:r>
                      <a:endParaRPr lang="en-US"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76147" marR="76147" marT="0" marB="0"/>
                </a:tc>
                <a:extLst>
                  <a:ext uri="{0D108BD9-81ED-4DB2-BD59-A6C34878D82A}">
                    <a16:rowId xmlns:a16="http://schemas.microsoft.com/office/drawing/2014/main" val="2866352725"/>
                  </a:ext>
                </a:extLst>
              </a:tr>
              <a:tr h="669641">
                <a:tc gridSpan="2">
                  <a:txBody>
                    <a:bodyPr/>
                    <a:lstStyle/>
                    <a:p>
                      <a:pPr marL="0" marR="0">
                        <a:lnSpc>
                          <a:spcPct val="107000"/>
                        </a:lnSpc>
                        <a:spcBef>
                          <a:spcPts val="0"/>
                        </a:spcBef>
                        <a:spcAft>
                          <a:spcPts val="0"/>
                        </a:spcAft>
                      </a:pPr>
                      <a:r>
                        <a:rPr lang="en-US" sz="1800" i="1" dirty="0">
                          <a:effectLst/>
                        </a:rPr>
                        <a:t>Robinson, </a:t>
                      </a:r>
                      <a:r>
                        <a:rPr lang="en-US" sz="1800" i="1" dirty="0" err="1">
                          <a:effectLst/>
                        </a:rPr>
                        <a:t>Saldanhea</a:t>
                      </a:r>
                      <a:r>
                        <a:rPr lang="en-US" sz="1800" i="1" dirty="0">
                          <a:effectLst/>
                        </a:rPr>
                        <a:t>, </a:t>
                      </a:r>
                      <a:r>
                        <a:rPr lang="en-US" sz="1800" i="1" dirty="0" err="1">
                          <a:effectLst/>
                        </a:rPr>
                        <a:t>McKoy</a:t>
                      </a:r>
                      <a:r>
                        <a:rPr lang="en-US" sz="1800" i="1" dirty="0">
                          <a:effectLst/>
                        </a:rPr>
                        <a:t> (2011); Muller-Bloch and Kranz (2015); Miles (2017)</a:t>
                      </a:r>
                      <a:endParaRPr lang="en-US" sz="1800" i="1" dirty="0">
                        <a:effectLst/>
                        <a:latin typeface="Cambria" panose="02040503050406030204" pitchFamily="18" charset="0"/>
                        <a:ea typeface="Calibri" panose="020F0502020204030204" pitchFamily="34" charset="0"/>
                        <a:cs typeface="Times New Roman" panose="02020603050405020304" pitchFamily="18" charset="0"/>
                      </a:endParaRPr>
                    </a:p>
                  </a:txBody>
                  <a:tcPr marL="76147" marR="76147" marT="0" marB="0"/>
                </a:tc>
                <a:tc hMerge="1">
                  <a:txBody>
                    <a:bodyPr/>
                    <a:lstStyle/>
                    <a:p>
                      <a:endParaRPr lang="en-US"/>
                    </a:p>
                  </a:txBody>
                  <a:tcPr/>
                </a:tc>
                <a:extLst>
                  <a:ext uri="{0D108BD9-81ED-4DB2-BD59-A6C34878D82A}">
                    <a16:rowId xmlns:a16="http://schemas.microsoft.com/office/drawing/2014/main" val="614463787"/>
                  </a:ext>
                </a:extLst>
              </a:tr>
            </a:tbl>
          </a:graphicData>
        </a:graphic>
      </p:graphicFrame>
    </p:spTree>
    <p:extLst>
      <p:ext uri="{BB962C8B-B14F-4D97-AF65-F5344CB8AC3E}">
        <p14:creationId xmlns:p14="http://schemas.microsoft.com/office/powerpoint/2010/main" val="2114281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825909" y="1556792"/>
            <a:ext cx="10884309" cy="4903002"/>
          </a:xfrm>
          <a:prstGeom prst="rect">
            <a:avLst/>
          </a:prstGeom>
        </p:spPr>
        <p:txBody>
          <a:bodyPr>
            <a:noAutofit/>
          </a:bodyPr>
          <a:lstStyle/>
          <a:p>
            <a:r>
              <a:rPr lang="en-GB" altLang="en-US" sz="3200" b="1" dirty="0"/>
              <a:t>A statement of theory and </a:t>
            </a:r>
            <a:r>
              <a:rPr lang="en-GB" altLang="en-US" sz="3200" b="1" dirty="0">
                <a:solidFill>
                  <a:schemeClr val="accent1"/>
                </a:solidFill>
              </a:rPr>
              <a:t>hypotheses</a:t>
            </a:r>
            <a:r>
              <a:rPr lang="en-GB" altLang="en-US" sz="3200" b="1" dirty="0"/>
              <a:t>: </a:t>
            </a:r>
          </a:p>
          <a:p>
            <a:pPr lvl="1"/>
            <a:r>
              <a:rPr lang="en-GB" altLang="en-US" sz="2800" dirty="0"/>
              <a:t>Identifies the specific propositions to be tested.  </a:t>
            </a:r>
          </a:p>
          <a:p>
            <a:r>
              <a:rPr lang="en-GB" altLang="en-US" sz="3200" b="1" dirty="0"/>
              <a:t>A discussion of concepts (</a:t>
            </a:r>
            <a:r>
              <a:rPr lang="en-GB" altLang="en-US" sz="3200" b="1" dirty="0">
                <a:solidFill>
                  <a:schemeClr val="accent2"/>
                </a:solidFill>
              </a:rPr>
              <a:t>conceptualization</a:t>
            </a:r>
            <a:r>
              <a:rPr lang="en-GB" altLang="en-US" sz="3200" b="1" dirty="0"/>
              <a:t>):</a:t>
            </a:r>
            <a:r>
              <a:rPr lang="en-GB" altLang="en-US" sz="3200" dirty="0"/>
              <a:t> </a:t>
            </a:r>
          </a:p>
          <a:p>
            <a:pPr lvl="1"/>
            <a:r>
              <a:rPr lang="en-GB" altLang="en-US" sz="2800" dirty="0"/>
              <a:t>Define the core concepts </a:t>
            </a:r>
          </a:p>
          <a:p>
            <a:pPr lvl="2"/>
            <a:r>
              <a:rPr lang="en-GB" altLang="en-US" sz="2400" dirty="0"/>
              <a:t>Building on previous definitions provided in the existing literature, demonstrate what your concepts ‘mean’ and how will they be recognized </a:t>
            </a:r>
          </a:p>
          <a:p>
            <a:r>
              <a:rPr lang="en-GB" altLang="en-US" sz="3200" b="1" dirty="0"/>
              <a:t>An observation and measurement strategy (</a:t>
            </a:r>
            <a:r>
              <a:rPr lang="en-GB" altLang="en-US" sz="3200" b="1" dirty="0">
                <a:solidFill>
                  <a:schemeClr val="accent2"/>
                </a:solidFill>
              </a:rPr>
              <a:t>operationalization</a:t>
            </a:r>
            <a:r>
              <a:rPr lang="en-GB" altLang="en-US" sz="3200" b="1" dirty="0"/>
              <a:t>): </a:t>
            </a:r>
          </a:p>
          <a:p>
            <a:pPr lvl="1"/>
            <a:r>
              <a:rPr lang="en-GB" altLang="en-US" sz="2800" dirty="0"/>
              <a:t>How will these concepts be measured?</a:t>
            </a:r>
          </a:p>
          <a:p>
            <a:pPr lvl="1"/>
            <a:r>
              <a:rPr lang="en-GB" altLang="en-US" sz="2800" dirty="0"/>
              <a:t>How are you going to collect data?</a:t>
            </a: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GB" altLang="en-US" sz="4000" dirty="0"/>
              <a:t>Research Design: </a:t>
            </a:r>
            <a:br>
              <a:rPr lang="en-GB" altLang="en-US" sz="4000" dirty="0"/>
            </a:br>
            <a:r>
              <a:rPr lang="en-GB" altLang="en-US" sz="4000" dirty="0">
                <a:solidFill>
                  <a:srgbClr val="002060"/>
                </a:solidFill>
              </a:rPr>
              <a:t>Validating Investigative Plausibility</a:t>
            </a:r>
            <a:endParaRPr lang="en-US" altLang="en-US" sz="4000" dirty="0">
              <a:solidFill>
                <a:srgbClr val="002060"/>
              </a:solidFill>
            </a:endParaRPr>
          </a:p>
        </p:txBody>
      </p:sp>
    </p:spTree>
    <p:extLst>
      <p:ext uri="{BB962C8B-B14F-4D97-AF65-F5344CB8AC3E}">
        <p14:creationId xmlns:p14="http://schemas.microsoft.com/office/powerpoint/2010/main" val="3879628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816077" y="1661652"/>
            <a:ext cx="10894142" cy="4975122"/>
          </a:xfrm>
          <a:prstGeom prst="rect">
            <a:avLst/>
          </a:prstGeom>
        </p:spPr>
        <p:txBody>
          <a:bodyPr>
            <a:noAutofit/>
          </a:bodyPr>
          <a:lstStyle/>
          <a:p>
            <a:r>
              <a:rPr lang="en-GB" altLang="en-US" sz="3200" b="1" dirty="0"/>
              <a:t>A testing strategy: </a:t>
            </a:r>
            <a:r>
              <a:rPr lang="en-US" altLang="en-US" sz="3200" dirty="0"/>
              <a:t>How the researchers intends to answer the questions of the study</a:t>
            </a:r>
            <a:endParaRPr lang="en-GB" altLang="en-US" sz="3200" dirty="0"/>
          </a:p>
          <a:p>
            <a:pPr lvl="1"/>
            <a:r>
              <a:rPr lang="en-US" altLang="en-US" sz="2800" dirty="0">
                <a:solidFill>
                  <a:schemeClr val="accent1">
                    <a:lumMod val="50000"/>
                  </a:schemeClr>
                </a:solidFill>
              </a:rPr>
              <a:t>How to </a:t>
            </a:r>
            <a:r>
              <a:rPr lang="en-US" altLang="en-US" sz="2800" b="1" dirty="0">
                <a:solidFill>
                  <a:schemeClr val="accent1">
                    <a:lumMod val="50000"/>
                  </a:schemeClr>
                </a:solidFill>
              </a:rPr>
              <a:t>measure the relationship </a:t>
            </a:r>
            <a:r>
              <a:rPr lang="en-US" altLang="en-US" sz="2800" dirty="0">
                <a:solidFill>
                  <a:schemeClr val="accent1">
                    <a:lumMod val="50000"/>
                  </a:schemeClr>
                </a:solidFill>
              </a:rPr>
              <a:t>between the variables and draw conclusions</a:t>
            </a:r>
            <a:endParaRPr lang="en-GB" altLang="en-US" sz="2800" dirty="0">
              <a:solidFill>
                <a:schemeClr val="accent1">
                  <a:lumMod val="50000"/>
                </a:schemeClr>
              </a:solidFill>
            </a:endParaRPr>
          </a:p>
          <a:p>
            <a:pPr lvl="1"/>
            <a:r>
              <a:rPr lang="en-US" altLang="en-US" sz="2800" dirty="0">
                <a:solidFill>
                  <a:schemeClr val="accent1">
                    <a:lumMod val="50000"/>
                  </a:schemeClr>
                </a:solidFill>
              </a:rPr>
              <a:t>What is the most practical and clear </a:t>
            </a:r>
            <a:r>
              <a:rPr lang="en-US" altLang="en-US" sz="2800" b="1" dirty="0">
                <a:solidFill>
                  <a:schemeClr val="accent1">
                    <a:lumMod val="50000"/>
                  </a:schemeClr>
                </a:solidFill>
              </a:rPr>
              <a:t>test of competing theories</a:t>
            </a:r>
            <a:r>
              <a:rPr lang="en-US" altLang="en-US" sz="2800" dirty="0">
                <a:solidFill>
                  <a:schemeClr val="accent1">
                    <a:lumMod val="50000"/>
                  </a:schemeClr>
                </a:solidFill>
              </a:rPr>
              <a:t>? </a:t>
            </a:r>
          </a:p>
          <a:p>
            <a:pPr lvl="2"/>
            <a:r>
              <a:rPr lang="en-GB" altLang="en-US" sz="2800" dirty="0">
                <a:solidFill>
                  <a:schemeClr val="accent1">
                    <a:lumMod val="50000"/>
                  </a:schemeClr>
                </a:solidFill>
              </a:rPr>
              <a:t>How do we eliminate plausible and rival explanations? </a:t>
            </a:r>
            <a:r>
              <a:rPr lang="en-US" altLang="en-US" sz="2800" dirty="0">
                <a:solidFill>
                  <a:schemeClr val="accent1">
                    <a:lumMod val="50000"/>
                  </a:schemeClr>
                </a:solidFill>
              </a:rPr>
              <a:t> </a:t>
            </a:r>
            <a:endParaRPr lang="en-GB" altLang="en-US" sz="2800" dirty="0">
              <a:solidFill>
                <a:schemeClr val="accent1">
                  <a:lumMod val="50000"/>
                </a:schemeClr>
              </a:solidFill>
            </a:endParaRPr>
          </a:p>
          <a:p>
            <a:pPr lvl="1"/>
            <a:r>
              <a:rPr lang="en-US" altLang="en-US" sz="2800" dirty="0">
                <a:solidFill>
                  <a:schemeClr val="accent1">
                    <a:lumMod val="50000"/>
                  </a:schemeClr>
                </a:solidFill>
              </a:rPr>
              <a:t>What </a:t>
            </a:r>
            <a:r>
              <a:rPr lang="en-US" altLang="en-US" sz="2800" b="1" dirty="0">
                <a:solidFill>
                  <a:schemeClr val="accent1">
                    <a:lumMod val="50000"/>
                  </a:schemeClr>
                </a:solidFill>
              </a:rPr>
              <a:t>data</a:t>
            </a:r>
            <a:r>
              <a:rPr lang="en-US" altLang="en-US" sz="2800" dirty="0">
                <a:solidFill>
                  <a:schemeClr val="accent1">
                    <a:lumMod val="50000"/>
                  </a:schemeClr>
                </a:solidFill>
              </a:rPr>
              <a:t> are available? </a:t>
            </a:r>
          </a:p>
          <a:p>
            <a:pPr lvl="2"/>
            <a:r>
              <a:rPr lang="en-US" altLang="en-US" sz="2800" dirty="0">
                <a:solidFill>
                  <a:schemeClr val="accent1">
                    <a:lumMod val="50000"/>
                  </a:schemeClr>
                </a:solidFill>
              </a:rPr>
              <a:t>W</a:t>
            </a:r>
            <a:r>
              <a:rPr lang="en-GB" altLang="en-US" sz="2800" dirty="0" err="1">
                <a:solidFill>
                  <a:schemeClr val="accent1">
                    <a:lumMod val="50000"/>
                  </a:schemeClr>
                </a:solidFill>
              </a:rPr>
              <a:t>hy</a:t>
            </a:r>
            <a:r>
              <a:rPr lang="en-GB" altLang="en-US" sz="2800" dirty="0">
                <a:solidFill>
                  <a:schemeClr val="accent1">
                    <a:lumMod val="50000"/>
                  </a:schemeClr>
                </a:solidFill>
              </a:rPr>
              <a:t> were these cases selected? Not others? </a:t>
            </a:r>
            <a:endParaRPr lang="en-GB" altLang="en-US" sz="2800" dirty="0"/>
          </a:p>
          <a:p>
            <a:r>
              <a:rPr lang="en-GB" altLang="en-US" i="1" dirty="0">
                <a:solidFill>
                  <a:srgbClr val="0070C0"/>
                </a:solidFill>
              </a:rPr>
              <a:t>Note</a:t>
            </a:r>
            <a:r>
              <a:rPr lang="en-GB" altLang="en-US" dirty="0">
                <a:solidFill>
                  <a:srgbClr val="0070C0"/>
                </a:solidFill>
              </a:rPr>
              <a:t>: </a:t>
            </a:r>
            <a:r>
              <a:rPr lang="en-GB" altLang="en-US" b="1" dirty="0">
                <a:solidFill>
                  <a:srgbClr val="0070C0"/>
                </a:solidFill>
              </a:rPr>
              <a:t>There is </a:t>
            </a:r>
            <a:r>
              <a:rPr lang="en-GB" altLang="en-US" b="1" i="1" dirty="0">
                <a:solidFill>
                  <a:srgbClr val="0070C0"/>
                </a:solidFill>
              </a:rPr>
              <a:t>NO</a:t>
            </a:r>
            <a:r>
              <a:rPr lang="en-GB" altLang="en-US" b="1" dirty="0">
                <a:solidFill>
                  <a:srgbClr val="0070C0"/>
                </a:solidFill>
              </a:rPr>
              <a:t> perfect research design.</a:t>
            </a:r>
          </a:p>
          <a:p>
            <a:pPr lvl="1"/>
            <a:r>
              <a:rPr lang="en-GB" altLang="en-US" sz="2800" dirty="0">
                <a:solidFill>
                  <a:srgbClr val="0070C0"/>
                </a:solidFill>
              </a:rPr>
              <a:t>ID your limitations.  </a:t>
            </a: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GB" altLang="en-US" sz="4000" dirty="0"/>
              <a:t>Research Design: </a:t>
            </a:r>
            <a:br>
              <a:rPr lang="en-GB" altLang="en-US" sz="4000" dirty="0"/>
            </a:br>
            <a:r>
              <a:rPr lang="en-GB" altLang="en-US" sz="4000" dirty="0">
                <a:solidFill>
                  <a:srgbClr val="002060"/>
                </a:solidFill>
              </a:rPr>
              <a:t>Method of Discovery</a:t>
            </a:r>
            <a:endParaRPr lang="en-US" altLang="en-US" sz="4000" dirty="0">
              <a:solidFill>
                <a:srgbClr val="002060"/>
              </a:solidFill>
            </a:endParaRPr>
          </a:p>
        </p:txBody>
      </p:sp>
    </p:spTree>
    <p:extLst>
      <p:ext uri="{BB962C8B-B14F-4D97-AF65-F5344CB8AC3E}">
        <p14:creationId xmlns:p14="http://schemas.microsoft.com/office/powerpoint/2010/main" val="876619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98089" y="1661652"/>
            <a:ext cx="11012129" cy="4837471"/>
          </a:xfrm>
          <a:prstGeom prst="rect">
            <a:avLst/>
          </a:prstGeom>
        </p:spPr>
        <p:txBody>
          <a:bodyPr>
            <a:noAutofit/>
          </a:bodyPr>
          <a:lstStyle/>
          <a:p>
            <a:r>
              <a:rPr lang="en-GB" altLang="en-US" sz="3600" b="1" dirty="0"/>
              <a:t>Most common methods:</a:t>
            </a:r>
          </a:p>
          <a:p>
            <a:pPr lvl="1"/>
            <a:r>
              <a:rPr lang="en-GB" altLang="en-US" sz="3200" b="1" dirty="0">
                <a:solidFill>
                  <a:schemeClr val="accent2">
                    <a:lumMod val="75000"/>
                  </a:schemeClr>
                </a:solidFill>
              </a:rPr>
              <a:t>Experimental: </a:t>
            </a:r>
            <a:r>
              <a:rPr lang="en-GB" altLang="en-US" sz="3200" dirty="0"/>
              <a:t>Control and experimental groups, control for effects</a:t>
            </a:r>
          </a:p>
          <a:p>
            <a:pPr lvl="1"/>
            <a:r>
              <a:rPr lang="en-GB" altLang="en-US" sz="3200" b="1" dirty="0">
                <a:solidFill>
                  <a:schemeClr val="accent2">
                    <a:lumMod val="75000"/>
                  </a:schemeClr>
                </a:solidFill>
              </a:rPr>
              <a:t>Statistical: </a:t>
            </a:r>
            <a:r>
              <a:rPr lang="en-GB" altLang="en-US" sz="3200" dirty="0"/>
              <a:t>Mathematic manipulation of empirical data that can’t be examined through experimental design; achieve control through partial correlations</a:t>
            </a:r>
          </a:p>
          <a:p>
            <a:pPr lvl="1"/>
            <a:r>
              <a:rPr lang="en-GB" altLang="en-US" sz="3200" b="1" dirty="0">
                <a:solidFill>
                  <a:schemeClr val="accent2">
                    <a:lumMod val="75000"/>
                  </a:schemeClr>
                </a:solidFill>
              </a:rPr>
              <a:t>Comparative: </a:t>
            </a:r>
            <a:r>
              <a:rPr lang="en-GB" altLang="en-US" sz="3200" dirty="0"/>
              <a:t>Similar to both but designed for “small n size, many variables”</a:t>
            </a: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GB" altLang="en-US" sz="4000" dirty="0"/>
              <a:t>Research Design: </a:t>
            </a:r>
            <a:br>
              <a:rPr lang="en-GB" altLang="en-US" sz="4000" dirty="0"/>
            </a:br>
            <a:r>
              <a:rPr lang="en-GB" altLang="en-US" sz="4000" dirty="0">
                <a:solidFill>
                  <a:srgbClr val="002060"/>
                </a:solidFill>
              </a:rPr>
              <a:t>Methods</a:t>
            </a:r>
            <a:endParaRPr lang="en-US" altLang="en-US" sz="4000" dirty="0">
              <a:solidFill>
                <a:srgbClr val="002060"/>
              </a:solidFill>
            </a:endParaRPr>
          </a:p>
        </p:txBody>
      </p:sp>
    </p:spTree>
    <p:extLst>
      <p:ext uri="{BB962C8B-B14F-4D97-AF65-F5344CB8AC3E}">
        <p14:creationId xmlns:p14="http://schemas.microsoft.com/office/powerpoint/2010/main" val="2461581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BA50CC72-A305-E0BA-733E-D1BA75E2B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869619"/>
            <a:ext cx="8171348" cy="4392099"/>
          </a:xfrm>
          <a:noFill/>
        </p:spPr>
      </p:pic>
      <p:sp>
        <p:nvSpPr>
          <p:cNvPr id="10" name="Text Placeholder 2">
            <a:extLst>
              <a:ext uri="{FF2B5EF4-FFF2-40B4-BE49-F238E27FC236}">
                <a16:creationId xmlns:a16="http://schemas.microsoft.com/office/drawing/2014/main" id="{18E88DDA-E114-7C07-46EE-F449233F07B8}"/>
              </a:ext>
            </a:extLst>
          </p:cNvPr>
          <p:cNvSpPr>
            <a:spLocks noGrp="1"/>
          </p:cNvSpPr>
          <p:nvPr>
            <p:ph type="body" sz="half" idx="2"/>
          </p:nvPr>
        </p:nvSpPr>
        <p:spPr>
          <a:xfrm>
            <a:off x="8683752" y="3539612"/>
            <a:ext cx="2908480" cy="2644877"/>
          </a:xfrm>
        </p:spPr>
        <p:txBody>
          <a:bodyPr/>
          <a:lstStyle/>
          <a:p>
            <a:endParaRPr lang="en-US" dirty="0"/>
          </a:p>
        </p:txBody>
      </p:sp>
      <p:sp>
        <p:nvSpPr>
          <p:cNvPr id="12" name="Title 3">
            <a:extLst>
              <a:ext uri="{FF2B5EF4-FFF2-40B4-BE49-F238E27FC236}">
                <a16:creationId xmlns:a16="http://schemas.microsoft.com/office/drawing/2014/main" id="{1F10A882-62DA-9178-8ADE-9E21709BFBD4}"/>
              </a:ext>
            </a:extLst>
          </p:cNvPr>
          <p:cNvSpPr>
            <a:spLocks noGrp="1"/>
          </p:cNvSpPr>
          <p:nvPr>
            <p:ph type="title"/>
          </p:nvPr>
        </p:nvSpPr>
        <p:spPr>
          <a:xfrm>
            <a:off x="8683751" y="457199"/>
            <a:ext cx="2908480" cy="2394155"/>
          </a:xfrm>
        </p:spPr>
        <p:txBody>
          <a:bodyPr>
            <a:normAutofit/>
          </a:bodyPr>
          <a:lstStyle/>
          <a:p>
            <a:r>
              <a:rPr lang="en-US" dirty="0"/>
              <a:t>The Research Process</a:t>
            </a:r>
          </a:p>
        </p:txBody>
      </p:sp>
    </p:spTree>
    <p:extLst>
      <p:ext uri="{BB962C8B-B14F-4D97-AF65-F5344CB8AC3E}">
        <p14:creationId xmlns:p14="http://schemas.microsoft.com/office/powerpoint/2010/main" val="346676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816894-9481-480A-5DED-E11CB4E847C2}"/>
              </a:ext>
            </a:extLst>
          </p:cNvPr>
          <p:cNvSpPr>
            <a:spLocks noGrp="1"/>
          </p:cNvSpPr>
          <p:nvPr>
            <p:ph idx="1"/>
          </p:nvPr>
        </p:nvSpPr>
        <p:spPr>
          <a:xfrm>
            <a:off x="334297" y="570270"/>
            <a:ext cx="9579190" cy="6099089"/>
          </a:xfrm>
        </p:spPr>
        <p:txBody>
          <a:bodyPr>
            <a:normAutofit/>
          </a:bodyPr>
          <a:lstStyle/>
          <a:p>
            <a:pPr marL="0" indent="228600">
              <a:spcBef>
                <a:spcPts val="0"/>
              </a:spcBef>
              <a:tabLst>
                <a:tab pos="525145" algn="ctr"/>
              </a:tabLst>
            </a:pPr>
            <a:r>
              <a:rPr lang="en-US" sz="3600" dirty="0">
                <a:solidFill>
                  <a:srgbClr val="202122"/>
                </a:solidFill>
                <a:ea typeface="Calibri" panose="020F0502020204030204" pitchFamily="34" charset="0"/>
                <a:cs typeface="Arial" panose="020B0604020202020204" pitchFamily="34" charset="0"/>
              </a:rPr>
              <a:t>“Although this may seem a paradox, all exact science is dominated by the idea of approximation. When a man tells you that he knows the exact truth about anything, you are safe in inferring that he is an inexact man. Every careful measurement in science is always given with the probable error ... </a:t>
            </a:r>
            <a:r>
              <a:rPr lang="en-US" sz="3600" b="1" i="1" dirty="0">
                <a:solidFill>
                  <a:srgbClr val="002060"/>
                </a:solidFill>
                <a:ea typeface="Calibri" panose="020F0502020204030204" pitchFamily="34" charset="0"/>
                <a:cs typeface="Arial" panose="020B0604020202020204" pitchFamily="34" charset="0"/>
              </a:rPr>
              <a:t>every observer admits that he is likely wrong, and knows about how much wrong he is likely to be</a:t>
            </a:r>
            <a:r>
              <a:rPr lang="en-US" sz="3600" dirty="0">
                <a:solidFill>
                  <a:srgbClr val="202122"/>
                </a:solidFill>
                <a:ea typeface="Calibri" panose="020F0502020204030204" pitchFamily="34" charset="0"/>
                <a:cs typeface="Arial" panose="020B0604020202020204" pitchFamily="34" charset="0"/>
              </a:rPr>
              <a:t>.”</a:t>
            </a:r>
          </a:p>
          <a:p>
            <a:pPr marL="0" indent="228600" algn="just">
              <a:spcBef>
                <a:spcPts val="0"/>
              </a:spcBef>
              <a:tabLst>
                <a:tab pos="525145" algn="ctr"/>
              </a:tabLst>
            </a:pPr>
            <a:endParaRPr lang="en-US" sz="3600" dirty="0">
              <a:ea typeface="Calibri" panose="020F0502020204030204" pitchFamily="34" charset="0"/>
            </a:endParaRPr>
          </a:p>
          <a:p>
            <a:pPr marL="274320" lvl="1" indent="228600" algn="just">
              <a:spcBef>
                <a:spcPts val="0"/>
              </a:spcBef>
              <a:tabLst>
                <a:tab pos="525145" algn="ctr"/>
              </a:tabLst>
            </a:pPr>
            <a:r>
              <a:rPr lang="en-US" dirty="0">
                <a:solidFill>
                  <a:srgbClr val="202122"/>
                </a:solidFill>
                <a:ea typeface="Calibri" panose="020F0502020204030204" pitchFamily="34" charset="0"/>
                <a:cs typeface="Arial" panose="020B0604020202020204" pitchFamily="34" charset="0"/>
              </a:rPr>
              <a:t>Bertrand Russell, </a:t>
            </a:r>
            <a:r>
              <a:rPr lang="en-US" u="sng" dirty="0">
                <a:solidFill>
                  <a:srgbClr val="202122"/>
                </a:solidFill>
                <a:ea typeface="Calibri" panose="020F0502020204030204" pitchFamily="34" charset="0"/>
                <a:cs typeface="Arial" panose="020B0604020202020204" pitchFamily="34" charset="0"/>
              </a:rPr>
              <a:t>The Scientific Outlook</a:t>
            </a:r>
            <a:r>
              <a:rPr lang="en-US" dirty="0">
                <a:solidFill>
                  <a:srgbClr val="202122"/>
                </a:solidFill>
                <a:ea typeface="Calibri" panose="020F0502020204030204" pitchFamily="34" charset="0"/>
                <a:cs typeface="Arial" panose="020B0604020202020204" pitchFamily="34" charset="0"/>
              </a:rPr>
              <a:t> (1931, 2009), 42.</a:t>
            </a:r>
            <a:endParaRPr lang="en-US" dirty="0">
              <a:ea typeface="Calibri" panose="020F0502020204030204" pitchFamily="34" charset="0"/>
            </a:endParaRPr>
          </a:p>
          <a:p>
            <a:endParaRPr lang="en-US" sz="4400" dirty="0"/>
          </a:p>
        </p:txBody>
      </p:sp>
      <p:sp>
        <p:nvSpPr>
          <p:cNvPr id="4" name="Title 3">
            <a:extLst>
              <a:ext uri="{FF2B5EF4-FFF2-40B4-BE49-F238E27FC236}">
                <a16:creationId xmlns:a16="http://schemas.microsoft.com/office/drawing/2014/main" id="{AC6F8E47-B100-AD7F-25A3-4821E8CBF201}"/>
              </a:ext>
            </a:extLst>
          </p:cNvPr>
          <p:cNvSpPr>
            <a:spLocks noGrp="1"/>
          </p:cNvSpPr>
          <p:nvPr>
            <p:ph type="title"/>
          </p:nvPr>
        </p:nvSpPr>
        <p:spPr>
          <a:xfrm>
            <a:off x="9913487" y="90317"/>
            <a:ext cx="1944216" cy="6480720"/>
          </a:xfrm>
        </p:spPr>
        <p:txBody>
          <a:bodyPr vert="wordArtVert" anchor="ctr"/>
          <a:lstStyle/>
          <a:p>
            <a:r>
              <a:rPr lang="en-US" sz="3400" dirty="0"/>
              <a:t>Conclusion</a:t>
            </a:r>
          </a:p>
        </p:txBody>
      </p:sp>
    </p:spTree>
    <p:extLst>
      <p:ext uri="{BB962C8B-B14F-4D97-AF65-F5344CB8AC3E}">
        <p14:creationId xmlns:p14="http://schemas.microsoft.com/office/powerpoint/2010/main" val="934078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D7879E-8457-A836-1DCE-AF02127227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29138">
            <a:off x="4208321" y="563282"/>
            <a:ext cx="6353199" cy="6353199"/>
          </a:xfrm>
          <a:prstGeom prst="rect">
            <a:avLst/>
          </a:prstGeom>
        </p:spPr>
      </p:pic>
      <p:pic>
        <p:nvPicPr>
          <p:cNvPr id="5" name="Picture 4">
            <a:extLst>
              <a:ext uri="{FF2B5EF4-FFF2-40B4-BE49-F238E27FC236}">
                <a16:creationId xmlns:a16="http://schemas.microsoft.com/office/drawing/2014/main" id="{18E5AD05-3300-C661-055B-93AB6361BD96}"/>
              </a:ext>
            </a:extLst>
          </p:cNvPr>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10078065" y="6012351"/>
            <a:ext cx="1897415" cy="723142"/>
          </a:xfrm>
          <a:prstGeom prst="rect">
            <a:avLst/>
          </a:prstGeom>
        </p:spPr>
      </p:pic>
      <p:sp>
        <p:nvSpPr>
          <p:cNvPr id="6" name="TextBox 5">
            <a:extLst>
              <a:ext uri="{FF2B5EF4-FFF2-40B4-BE49-F238E27FC236}">
                <a16:creationId xmlns:a16="http://schemas.microsoft.com/office/drawing/2014/main" id="{5FFBBAB5-7436-9CE9-8AD0-6D34DB572BF0}"/>
              </a:ext>
            </a:extLst>
          </p:cNvPr>
          <p:cNvSpPr txBox="1"/>
          <p:nvPr/>
        </p:nvSpPr>
        <p:spPr>
          <a:xfrm>
            <a:off x="7467086" y="130163"/>
            <a:ext cx="4410905" cy="4370427"/>
          </a:xfrm>
          <a:prstGeom prst="rect">
            <a:avLst/>
          </a:prstGeom>
          <a:noFill/>
        </p:spPr>
        <p:txBody>
          <a:bodyPr wrap="square" rtlCol="0">
            <a:spAutoFit/>
          </a:bodyPr>
          <a:lstStyle/>
          <a:p>
            <a:pPr algn="r"/>
            <a:r>
              <a:rPr lang="en-GB" sz="6000" b="1" dirty="0">
                <a:solidFill>
                  <a:schemeClr val="tx2"/>
                </a:solidFill>
                <a:latin typeface="Arial" panose="020B0604020202020204" pitchFamily="34" charset="0"/>
                <a:cs typeface="Arial" panose="020B0604020202020204" pitchFamily="34" charset="0"/>
              </a:rPr>
              <a:t>Every hero</a:t>
            </a:r>
          </a:p>
          <a:p>
            <a:pPr algn="r"/>
            <a:r>
              <a:rPr lang="en-GB" sz="6000" b="1" dirty="0">
                <a:solidFill>
                  <a:schemeClr val="tx2"/>
                </a:solidFill>
                <a:latin typeface="Arial" panose="020B0604020202020204" pitchFamily="34" charset="0"/>
                <a:cs typeface="Arial" panose="020B0604020202020204" pitchFamily="34" charset="0"/>
              </a:rPr>
              <a:t>needs a trusty</a:t>
            </a:r>
          </a:p>
          <a:p>
            <a:pPr algn="r"/>
            <a:r>
              <a:rPr lang="en-GB" sz="6000" b="1" dirty="0">
                <a:solidFill>
                  <a:schemeClr val="tx2"/>
                </a:solidFill>
                <a:latin typeface="Arial" panose="020B0604020202020204" pitchFamily="34" charset="0"/>
                <a:cs typeface="Arial" panose="020B0604020202020204" pitchFamily="34" charset="0"/>
              </a:rPr>
              <a:t>sidekick</a:t>
            </a:r>
          </a:p>
          <a:p>
            <a:pPr algn="r"/>
            <a:endParaRPr lang="en-GB" dirty="0">
              <a:solidFill>
                <a:schemeClr val="tx2"/>
              </a:solidFill>
              <a:latin typeface="Arial" panose="020B0604020202020204" pitchFamily="34" charset="0"/>
              <a:cs typeface="Arial" panose="020B0604020202020204" pitchFamily="34" charset="0"/>
            </a:endParaRPr>
          </a:p>
          <a:p>
            <a:pPr algn="r"/>
            <a:r>
              <a:rPr lang="en-GB" sz="2000" dirty="0">
                <a:solidFill>
                  <a:schemeClr val="tx2"/>
                </a:solidFill>
                <a:latin typeface="Arial" panose="020B0604020202020204" pitchFamily="34" charset="0"/>
                <a:cs typeface="Arial" panose="020B0604020202020204" pitchFamily="34" charset="0"/>
              </a:rPr>
              <a:t>We’ve got your back.</a:t>
            </a:r>
          </a:p>
        </p:txBody>
      </p:sp>
      <p:sp>
        <p:nvSpPr>
          <p:cNvPr id="7" name="Oval Callout 9">
            <a:extLst>
              <a:ext uri="{FF2B5EF4-FFF2-40B4-BE49-F238E27FC236}">
                <a16:creationId xmlns:a16="http://schemas.microsoft.com/office/drawing/2014/main" id="{72F33406-0ABA-9589-1FF3-AA1A9A353250}"/>
              </a:ext>
            </a:extLst>
          </p:cNvPr>
          <p:cNvSpPr/>
          <p:nvPr/>
        </p:nvSpPr>
        <p:spPr>
          <a:xfrm>
            <a:off x="5462331" y="324069"/>
            <a:ext cx="1355085" cy="1186003"/>
          </a:xfrm>
          <a:prstGeom prst="wedgeEllipseCallout">
            <a:avLst>
              <a:gd name="adj1" fmla="val 57736"/>
              <a:gd name="adj2" fmla="val 67480"/>
            </a:avLst>
          </a:prstGeom>
          <a:solidFill>
            <a:srgbClr val="4A3F7B"/>
          </a:solidFill>
          <a:ln w="571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30% OFF</a:t>
            </a:r>
          </a:p>
        </p:txBody>
      </p:sp>
      <p:sp>
        <p:nvSpPr>
          <p:cNvPr id="8" name="Rectangle 7">
            <a:extLst>
              <a:ext uri="{FF2B5EF4-FFF2-40B4-BE49-F238E27FC236}">
                <a16:creationId xmlns:a16="http://schemas.microsoft.com/office/drawing/2014/main" id="{DC5D1A08-2CE8-F3FB-D16E-E71260DA94EA}"/>
              </a:ext>
            </a:extLst>
          </p:cNvPr>
          <p:cNvSpPr/>
          <p:nvPr/>
        </p:nvSpPr>
        <p:spPr>
          <a:xfrm>
            <a:off x="235864" y="324069"/>
            <a:ext cx="4439872" cy="3667172"/>
          </a:xfrm>
          <a:prstGeom prst="rect">
            <a:avLst/>
          </a:prstGeom>
          <a:solidFill>
            <a:srgbClr val="423872"/>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E3315"/>
              </a:solidFill>
            </a:endParaRPr>
          </a:p>
        </p:txBody>
      </p:sp>
      <p:sp>
        <p:nvSpPr>
          <p:cNvPr id="9" name="TextBox 8">
            <a:extLst>
              <a:ext uri="{FF2B5EF4-FFF2-40B4-BE49-F238E27FC236}">
                <a16:creationId xmlns:a16="http://schemas.microsoft.com/office/drawing/2014/main" id="{FE5934C4-85B1-1914-DBD6-3B290D9C77CA}"/>
              </a:ext>
            </a:extLst>
          </p:cNvPr>
          <p:cNvSpPr txBox="1"/>
          <p:nvPr/>
        </p:nvSpPr>
        <p:spPr>
          <a:xfrm>
            <a:off x="357626" y="440452"/>
            <a:ext cx="4318110" cy="3299429"/>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Your university adventure is about to begin and we’ve got your back!</a:t>
            </a:r>
          </a:p>
          <a:p>
            <a:endParaRPr lang="en-GB" sz="1600"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Get 30% discount and free P&amp;P on all SAGE and Learning Matters books.</a:t>
            </a:r>
          </a:p>
          <a:p>
            <a:endParaRPr lang="en-GB" sz="1600" dirty="0">
              <a:solidFill>
                <a:schemeClr val="bg1"/>
              </a:solidFill>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GB" sz="1400" dirty="0">
                <a:solidFill>
                  <a:schemeClr val="bg1"/>
                </a:solidFill>
                <a:latin typeface="Arial" panose="020B0604020202020204" pitchFamily="34" charset="0"/>
                <a:cs typeface="Arial" panose="020B0604020202020204" pitchFamily="34" charset="0"/>
              </a:rPr>
              <a:t>Go to sagepub.co.uk</a:t>
            </a:r>
          </a:p>
          <a:p>
            <a:pPr marL="342900" indent="-342900">
              <a:lnSpc>
                <a:spcPct val="150000"/>
              </a:lnSpc>
              <a:buFont typeface="+mj-lt"/>
              <a:buAutoNum type="arabicPeriod"/>
            </a:pPr>
            <a:r>
              <a:rPr lang="en-GB" sz="1400" dirty="0">
                <a:solidFill>
                  <a:schemeClr val="bg1"/>
                </a:solidFill>
                <a:latin typeface="Arial" panose="020B0604020202020204" pitchFamily="34" charset="0"/>
                <a:cs typeface="Arial" panose="020B0604020202020204" pitchFamily="34" charset="0"/>
              </a:rPr>
              <a:t>Find and add your book(s) to the shopping basket</a:t>
            </a:r>
          </a:p>
          <a:p>
            <a:pPr marL="342900" indent="-342900">
              <a:lnSpc>
                <a:spcPct val="150000"/>
              </a:lnSpc>
              <a:buFont typeface="+mj-lt"/>
              <a:buAutoNum type="arabicPeriod"/>
            </a:pPr>
            <a:r>
              <a:rPr lang="en-GB" sz="1400" dirty="0">
                <a:solidFill>
                  <a:schemeClr val="bg1"/>
                </a:solidFill>
                <a:latin typeface="Arial" panose="020B0604020202020204" pitchFamily="34" charset="0"/>
                <a:cs typeface="Arial" panose="020B0604020202020204" pitchFamily="34" charset="0"/>
              </a:rPr>
              <a:t>Enter discount code </a:t>
            </a:r>
            <a:r>
              <a:rPr lang="en-GB" b="1" dirty="0">
                <a:solidFill>
                  <a:srgbClr val="F1AB34"/>
                </a:solidFill>
                <a:latin typeface="Arial" panose="020B0604020202020204" pitchFamily="34" charset="0"/>
                <a:cs typeface="Arial" panose="020B0604020202020204" pitchFamily="34" charset="0"/>
              </a:rPr>
              <a:t>UK23BOLOG</a:t>
            </a:r>
            <a:r>
              <a:rPr lang="en-GB" b="1"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 checkout and press ‘Apply’</a:t>
            </a:r>
            <a:endParaRPr lang="en-GB"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0306AEF-465E-5311-6DD5-4558EC7B02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41520" y="3478161"/>
            <a:ext cx="2050653" cy="2918709"/>
          </a:xfrm>
          <a:prstGeom prst="rect">
            <a:avLst/>
          </a:prstGeom>
          <a:effectLst>
            <a:outerShdw blurRad="50800" dist="50800" dir="2700000" sx="102000" sy="102000" algn="tl" rotWithShape="0">
              <a:prstClr val="black">
                <a:alpha val="40000"/>
              </a:prstClr>
            </a:outerShdw>
          </a:effectLst>
        </p:spPr>
      </p:pic>
    </p:spTree>
    <p:extLst>
      <p:ext uri="{BB962C8B-B14F-4D97-AF65-F5344CB8AC3E}">
        <p14:creationId xmlns:p14="http://schemas.microsoft.com/office/powerpoint/2010/main" val="287122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91613" y="1651819"/>
            <a:ext cx="11189110" cy="4886634"/>
          </a:xfrm>
          <a:prstGeom prst="rect">
            <a:avLst/>
          </a:prstGeom>
        </p:spPr>
        <p:txBody>
          <a:bodyPr>
            <a:noAutofit/>
          </a:bodyPr>
          <a:lstStyle/>
          <a:p>
            <a:r>
              <a:rPr lang="en-US" sz="3600" b="1" dirty="0"/>
              <a:t>Characteristics of a good hypothesis</a:t>
            </a:r>
          </a:p>
          <a:p>
            <a:pPr lvl="1"/>
            <a:r>
              <a:rPr lang="en-US" sz="3200" dirty="0"/>
              <a:t>An </a:t>
            </a:r>
            <a:r>
              <a:rPr lang="en-US" sz="3200" b="1" dirty="0"/>
              <a:t>explicit, non-normative </a:t>
            </a:r>
            <a:r>
              <a:rPr lang="en-US" sz="3200" dirty="0"/>
              <a:t>statement </a:t>
            </a:r>
            <a:r>
              <a:rPr lang="en-GB" sz="3200" dirty="0"/>
              <a:t>avoids stating or implying what ought to be. Rather it is a statement about what is. </a:t>
            </a:r>
            <a:endParaRPr lang="en-US" sz="3200" dirty="0"/>
          </a:p>
          <a:p>
            <a:pPr lvl="1"/>
            <a:r>
              <a:rPr lang="en-US" sz="3200" b="1" dirty="0"/>
              <a:t>General</a:t>
            </a:r>
            <a:r>
              <a:rPr lang="en-US" sz="3200" dirty="0"/>
              <a:t>: </a:t>
            </a:r>
            <a:r>
              <a:rPr lang="en-GB" sz="3200" dirty="0"/>
              <a:t>a class of events rather than a single event </a:t>
            </a:r>
            <a:endParaRPr lang="en-US" sz="3200" dirty="0"/>
          </a:p>
          <a:p>
            <a:pPr lvl="1"/>
            <a:r>
              <a:rPr lang="en-US" sz="3200" b="1" dirty="0"/>
              <a:t>Directional</a:t>
            </a:r>
            <a:r>
              <a:rPr lang="en-US" sz="3200" dirty="0"/>
              <a:t>: Positive or Negative</a:t>
            </a:r>
          </a:p>
          <a:p>
            <a:pPr lvl="1"/>
            <a:endParaRPr lang="en-US" sz="3200" dirty="0"/>
          </a:p>
          <a:p>
            <a:pPr lvl="1"/>
            <a:r>
              <a:rPr lang="en-US" sz="3200" dirty="0"/>
              <a:t>Also, consistent with the data</a:t>
            </a:r>
          </a:p>
          <a:p>
            <a:pPr lvl="2"/>
            <a:r>
              <a:rPr lang="en-US" sz="3200" dirty="0"/>
              <a:t>Levels of analysis: </a:t>
            </a:r>
            <a:r>
              <a:rPr lang="en-US" sz="3200" dirty="0">
                <a:effectLst>
                  <a:outerShdw blurRad="38100" dist="38100" dir="2700000" algn="tl">
                    <a:srgbClr val="000000">
                      <a:alpha val="43137"/>
                    </a:srgbClr>
                  </a:outerShdw>
                </a:effectLst>
              </a:rPr>
              <a:t>Ecological Fallacy</a:t>
            </a: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GB" altLang="en-US" sz="4000" dirty="0"/>
              <a:t>Hypotheses in the Social Sciences</a:t>
            </a:r>
            <a:endParaRPr lang="en-US" altLang="en-US" sz="4000" dirty="0"/>
          </a:p>
        </p:txBody>
      </p:sp>
    </p:spTree>
    <p:extLst>
      <p:ext uri="{BB962C8B-B14F-4D97-AF65-F5344CB8AC3E}">
        <p14:creationId xmlns:p14="http://schemas.microsoft.com/office/powerpoint/2010/main" val="279203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1000"/>
                                        <p:tgtEl>
                                          <p:spTgt spid="8195">
                                            <p:txEl>
                                              <p:pRg st="2" end="2"/>
                                            </p:txEl>
                                          </p:spTgt>
                                        </p:tgtEl>
                                      </p:cBhvr>
                                    </p:animEffect>
                                    <p:anim calcmode="lin" valueType="num">
                                      <p:cBhvr>
                                        <p:cTn id="8"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3" end="3"/>
                                            </p:txEl>
                                          </p:spTgt>
                                        </p:tgtEl>
                                        <p:attrNameLst>
                                          <p:attrName>style.visibility</p:attrName>
                                        </p:attrNameLst>
                                      </p:cBhvr>
                                      <p:to>
                                        <p:strVal val="visible"/>
                                      </p:to>
                                    </p:set>
                                    <p:animEffect transition="in" filter="fade">
                                      <p:cBhvr>
                                        <p:cTn id="14" dur="1000"/>
                                        <p:tgtEl>
                                          <p:spTgt spid="8195">
                                            <p:txEl>
                                              <p:pRg st="3" end="3"/>
                                            </p:txEl>
                                          </p:spTgt>
                                        </p:tgtEl>
                                      </p:cBhvr>
                                    </p:animEffect>
                                    <p:anim calcmode="lin" valueType="num">
                                      <p:cBhvr>
                                        <p:cTn id="15"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animEffect transition="in" filter="fade">
                                      <p:cBhvr>
                                        <p:cTn id="21" dur="1000"/>
                                        <p:tgtEl>
                                          <p:spTgt spid="8195">
                                            <p:txEl>
                                              <p:pRg st="5" end="5"/>
                                            </p:txEl>
                                          </p:spTgt>
                                        </p:tgtEl>
                                      </p:cBhvr>
                                    </p:animEffect>
                                    <p:anim calcmode="lin" valueType="num">
                                      <p:cBhvr>
                                        <p:cTn id="22"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animEffect transition="in" filter="fade">
                                      <p:cBhvr>
                                        <p:cTn id="28" dur="1000"/>
                                        <p:tgtEl>
                                          <p:spTgt spid="8195">
                                            <p:txEl>
                                              <p:pRg st="6" end="6"/>
                                            </p:txEl>
                                          </p:spTgt>
                                        </p:tgtEl>
                                      </p:cBhvr>
                                    </p:animEffect>
                                    <p:anim calcmode="lin" valueType="num">
                                      <p:cBhvr>
                                        <p:cTn id="29"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50606" y="1556792"/>
            <a:ext cx="10962968" cy="5184576"/>
          </a:xfrm>
          <a:prstGeom prst="rect">
            <a:avLst/>
          </a:prstGeom>
        </p:spPr>
        <p:txBody>
          <a:bodyPr>
            <a:noAutofit/>
          </a:bodyPr>
          <a:lstStyle/>
          <a:p>
            <a:pPr>
              <a:defRPr/>
            </a:pPr>
            <a:r>
              <a:rPr lang="en-GB" sz="4000" b="1" dirty="0">
                <a:solidFill>
                  <a:srgbClr val="002060"/>
                </a:solidFill>
              </a:rPr>
              <a:t>Codified observations</a:t>
            </a:r>
          </a:p>
          <a:p>
            <a:pPr lvl="1">
              <a:defRPr/>
            </a:pPr>
            <a:r>
              <a:rPr lang="en-GB" sz="3600" dirty="0">
                <a:ea typeface="Calibri" panose="020F0502020204030204" pitchFamily="34" charset="0"/>
                <a:cs typeface="Times New Roman" panose="02020603050405020304" pitchFamily="18" charset="0"/>
              </a:rPr>
              <a:t>Mathematically tractable OR discretely categorized (separate observations into a set of comprehensive and exclusive categories).</a:t>
            </a:r>
            <a:endParaRPr lang="en-GB" sz="3600" b="1" dirty="0">
              <a:solidFill>
                <a:srgbClr val="002060"/>
              </a:solidFill>
            </a:endParaRPr>
          </a:p>
          <a:p>
            <a:pPr>
              <a:defRPr/>
            </a:pPr>
            <a:r>
              <a:rPr lang="en-GB" sz="4000" dirty="0"/>
              <a:t>Their quality is very important and we can only claim that it is </a:t>
            </a:r>
            <a:r>
              <a:rPr lang="en-GB" sz="4000" dirty="0">
                <a:effectLst>
                  <a:outerShdw blurRad="38100" dist="38100" dir="2700000" algn="tl">
                    <a:srgbClr val="000000">
                      <a:alpha val="43137"/>
                    </a:srgbClr>
                  </a:outerShdw>
                </a:effectLst>
              </a:rPr>
              <a:t>valid</a:t>
            </a:r>
            <a:r>
              <a:rPr lang="en-GB" sz="4000" dirty="0"/>
              <a:t> and </a:t>
            </a:r>
            <a:r>
              <a:rPr lang="en-GB" sz="4000" dirty="0">
                <a:effectLst>
                  <a:outerShdw blurRad="38100" dist="38100" dir="2700000" algn="tl">
                    <a:srgbClr val="000000">
                      <a:alpha val="43137"/>
                    </a:srgbClr>
                  </a:outerShdw>
                </a:effectLst>
              </a:rPr>
              <a:t>informative</a:t>
            </a:r>
            <a:r>
              <a:rPr lang="en-GB" sz="4000" dirty="0"/>
              <a:t> if and only if the data:</a:t>
            </a:r>
          </a:p>
          <a:p>
            <a:pPr lvl="1">
              <a:defRPr/>
            </a:pPr>
            <a:r>
              <a:rPr lang="en-GB" sz="3600" dirty="0"/>
              <a:t>They are </a:t>
            </a:r>
            <a:r>
              <a:rPr lang="en-GB" sz="3600" b="1" dirty="0">
                <a:solidFill>
                  <a:schemeClr val="accent1"/>
                </a:solidFill>
              </a:rPr>
              <a:t>representative</a:t>
            </a:r>
            <a:r>
              <a:rPr lang="en-GB" sz="3600" dirty="0"/>
              <a:t> of the population</a:t>
            </a:r>
          </a:p>
          <a:p>
            <a:pPr lvl="1">
              <a:defRPr/>
            </a:pPr>
            <a:r>
              <a:rPr lang="en-GB" sz="3600" dirty="0"/>
              <a:t>Measure what they are </a:t>
            </a:r>
            <a:r>
              <a:rPr lang="en-GB" sz="3600" b="1" dirty="0">
                <a:solidFill>
                  <a:schemeClr val="accent1"/>
                </a:solidFill>
              </a:rPr>
              <a:t>supposed to measure</a:t>
            </a: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What are data?</a:t>
            </a:r>
          </a:p>
        </p:txBody>
      </p:sp>
    </p:spTree>
    <p:extLst>
      <p:ext uri="{BB962C8B-B14F-4D97-AF65-F5344CB8AC3E}">
        <p14:creationId xmlns:p14="http://schemas.microsoft.com/office/powerpoint/2010/main" val="5364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1000"/>
                                        <p:tgtEl>
                                          <p:spTgt spid="8195">
                                            <p:txEl>
                                              <p:pRg st="3" end="3"/>
                                            </p:txEl>
                                          </p:spTgt>
                                        </p:tgtEl>
                                      </p:cBhvr>
                                    </p:animEffect>
                                    <p:anim calcmode="lin" valueType="num">
                                      <p:cBhvr>
                                        <p:cTn id="2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animEffect transition="in" filter="fade">
                                      <p:cBhvr>
                                        <p:cTn id="28" dur="1000"/>
                                        <p:tgtEl>
                                          <p:spTgt spid="8195">
                                            <p:txEl>
                                              <p:pRg st="4" end="4"/>
                                            </p:txEl>
                                          </p:spTgt>
                                        </p:tgtEl>
                                      </p:cBhvr>
                                    </p:animEffect>
                                    <p:anim calcmode="lin" valueType="num">
                                      <p:cBhvr>
                                        <p:cTn id="29"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835741" y="1556792"/>
            <a:ext cx="10392697" cy="5184576"/>
          </a:xfrm>
          <a:prstGeom prst="rect">
            <a:avLst/>
          </a:prstGeom>
        </p:spPr>
        <p:txBody>
          <a:bodyPr>
            <a:noAutofit/>
          </a:bodyPr>
          <a:lstStyle/>
          <a:p>
            <a:pPr>
              <a:defRPr/>
            </a:pPr>
            <a:r>
              <a:rPr lang="en-GB" sz="4000" dirty="0"/>
              <a:t>They are </a:t>
            </a:r>
            <a:r>
              <a:rPr lang="en-GB" sz="4000" b="1" dirty="0">
                <a:solidFill>
                  <a:schemeClr val="accent1"/>
                </a:solidFill>
              </a:rPr>
              <a:t>representative</a:t>
            </a:r>
            <a:r>
              <a:rPr lang="en-GB" sz="4000" dirty="0"/>
              <a:t> of the population</a:t>
            </a:r>
          </a:p>
          <a:p>
            <a:pPr marL="0" indent="457200" algn="just">
              <a:spcBef>
                <a:spcPts val="0"/>
              </a:spcBef>
            </a:pPr>
            <a:r>
              <a:rPr lang="en-US" sz="4000" dirty="0">
                <a:ea typeface="Calibri" panose="020F0502020204030204" pitchFamily="34" charset="0"/>
              </a:rPr>
              <a:t>Samples and Populations</a:t>
            </a:r>
          </a:p>
          <a:p>
            <a:pPr marL="0" indent="457200" algn="just">
              <a:spcBef>
                <a:spcPts val="0"/>
              </a:spcBef>
            </a:pPr>
            <a:r>
              <a:rPr lang="en-US" sz="4000" dirty="0">
                <a:ea typeface="Calibri" panose="020F0502020204030204" pitchFamily="34" charset="0"/>
              </a:rPr>
              <a:t>Randomization</a:t>
            </a:r>
          </a:p>
          <a:p>
            <a:pPr marL="274320" lvl="1" indent="457200" algn="just">
              <a:spcBef>
                <a:spcPts val="0"/>
              </a:spcBef>
            </a:pPr>
            <a:r>
              <a:rPr lang="en-US" sz="3600" dirty="0">
                <a:ea typeface="Calibri" panose="020F0502020204030204" pitchFamily="34" charset="0"/>
              </a:rPr>
              <a:t>Collection process </a:t>
            </a:r>
          </a:p>
          <a:p>
            <a:pPr>
              <a:defRPr/>
            </a:pPr>
            <a:endParaRPr lang="en-US" sz="3600" dirty="0">
              <a:ea typeface="Calibri" panose="020F0502020204030204" pitchFamily="34" charset="0"/>
              <a:cs typeface="Times New Roman" panose="02020603050405020304" pitchFamily="18" charset="0"/>
            </a:endParaRPr>
          </a:p>
          <a:p>
            <a:pPr lvl="2">
              <a:defRPr/>
            </a:pPr>
            <a:endParaRPr lang="en-GB" sz="4400" i="1" dirty="0"/>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What are data?</a:t>
            </a:r>
          </a:p>
        </p:txBody>
      </p:sp>
    </p:spTree>
    <p:extLst>
      <p:ext uri="{BB962C8B-B14F-4D97-AF65-F5344CB8AC3E}">
        <p14:creationId xmlns:p14="http://schemas.microsoft.com/office/powerpoint/2010/main" val="296147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1000"/>
                                        <p:tgtEl>
                                          <p:spTgt spid="8195">
                                            <p:txEl>
                                              <p:pRg st="3" end="3"/>
                                            </p:txEl>
                                          </p:spTgt>
                                        </p:tgtEl>
                                      </p:cBhvr>
                                    </p:animEffect>
                                    <p:anim calcmode="lin" valueType="num">
                                      <p:cBhvr>
                                        <p:cTn id="2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80103" y="1406013"/>
            <a:ext cx="11149781" cy="5335355"/>
          </a:xfrm>
          <a:prstGeom prst="rect">
            <a:avLst/>
          </a:prstGeom>
        </p:spPr>
        <p:txBody>
          <a:bodyPr>
            <a:noAutofit/>
          </a:bodyPr>
          <a:lstStyle/>
          <a:p>
            <a:pPr>
              <a:defRPr/>
            </a:pPr>
            <a:r>
              <a:rPr lang="en-GB" sz="3600" dirty="0"/>
              <a:t>Measure what they are </a:t>
            </a:r>
            <a:r>
              <a:rPr lang="en-GB" sz="3600" b="1" dirty="0">
                <a:solidFill>
                  <a:schemeClr val="accent1"/>
                </a:solidFill>
              </a:rPr>
              <a:t>supposed to measure</a:t>
            </a:r>
          </a:p>
          <a:p>
            <a:pPr lvl="1"/>
            <a:r>
              <a:rPr lang="en-US" sz="3600" dirty="0">
                <a:ea typeface="Calibri" panose="020F0502020204030204" pitchFamily="34" charset="0"/>
                <a:cs typeface="Times New Roman" panose="02020603050405020304" pitchFamily="18" charset="0"/>
              </a:rPr>
              <a:t>How you define (</a:t>
            </a:r>
            <a:r>
              <a:rPr lang="en-US" sz="3600" i="1" dirty="0">
                <a:ea typeface="Calibri" panose="020F0502020204030204" pitchFamily="34" charset="0"/>
                <a:cs typeface="Times New Roman" panose="02020603050405020304" pitchFamily="18" charset="0"/>
              </a:rPr>
              <a:t>conceptualize</a:t>
            </a:r>
            <a:r>
              <a:rPr lang="en-US" sz="3600" dirty="0">
                <a:ea typeface="Calibri" panose="020F0502020204030204" pitchFamily="34" charset="0"/>
                <a:cs typeface="Times New Roman" panose="02020603050405020304" pitchFamily="18" charset="0"/>
              </a:rPr>
              <a:t>) and measure (</a:t>
            </a:r>
            <a:r>
              <a:rPr lang="en-US" sz="3600" i="1" dirty="0">
                <a:ea typeface="Calibri" panose="020F0502020204030204" pitchFamily="34" charset="0"/>
                <a:cs typeface="Times New Roman" panose="02020603050405020304" pitchFamily="18" charset="0"/>
              </a:rPr>
              <a:t>operationalize</a:t>
            </a:r>
            <a:r>
              <a:rPr lang="en-US" sz="3600" dirty="0">
                <a:ea typeface="Calibri" panose="020F0502020204030204" pitchFamily="34" charset="0"/>
                <a:cs typeface="Times New Roman" panose="02020603050405020304" pitchFamily="18" charset="0"/>
              </a:rPr>
              <a:t>) your variable has a profound effect on what you will find. </a:t>
            </a:r>
          </a:p>
          <a:p>
            <a:pPr>
              <a:defRPr/>
            </a:pPr>
            <a:endParaRPr lang="en-US" sz="3600" dirty="0">
              <a:ea typeface="Calibri" panose="020F0502020204030204" pitchFamily="34" charset="0"/>
              <a:cs typeface="Times New Roman" panose="02020603050405020304" pitchFamily="18" charset="0"/>
            </a:endParaRPr>
          </a:p>
          <a:p>
            <a:pPr lvl="1">
              <a:defRPr/>
            </a:pPr>
            <a:r>
              <a:rPr lang="en-GB" sz="3600" dirty="0"/>
              <a:t>The data that we intend to use must conceptually and operationally capture the phenomena that we are interested in. </a:t>
            </a:r>
          </a:p>
          <a:p>
            <a:pPr lvl="2">
              <a:defRPr/>
            </a:pPr>
            <a:r>
              <a:rPr lang="en-US" sz="3200" i="1" dirty="0">
                <a:ea typeface="Calibri" panose="020F0502020204030204" pitchFamily="34" charset="0"/>
                <a:cs typeface="Times New Roman" panose="02020603050405020304" pitchFamily="18" charset="0"/>
              </a:rPr>
              <a:t>IOW: </a:t>
            </a:r>
            <a:r>
              <a:rPr lang="en-US" sz="3200" dirty="0">
                <a:ea typeface="Calibri" panose="020F0502020204030204" pitchFamily="34" charset="0"/>
                <a:cs typeface="Times New Roman" panose="02020603050405020304" pitchFamily="18" charset="0"/>
              </a:rPr>
              <a:t>Data are not your concept. </a:t>
            </a:r>
          </a:p>
          <a:p>
            <a:pPr lvl="1">
              <a:defRPr/>
            </a:pPr>
            <a:endParaRPr lang="en-GB" sz="3600" dirty="0"/>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What are data?</a:t>
            </a:r>
          </a:p>
        </p:txBody>
      </p:sp>
    </p:spTree>
    <p:extLst>
      <p:ext uri="{BB962C8B-B14F-4D97-AF65-F5344CB8AC3E}">
        <p14:creationId xmlns:p14="http://schemas.microsoft.com/office/powerpoint/2010/main" val="32618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Effect transition="in" filter="fade">
                                      <p:cBhvr>
                                        <p:cTn id="7" dur="1000"/>
                                        <p:tgtEl>
                                          <p:spTgt spid="8195">
                                            <p:txEl>
                                              <p:pRg st="3" end="3"/>
                                            </p:txEl>
                                          </p:spTgt>
                                        </p:tgtEl>
                                      </p:cBhvr>
                                    </p:animEffect>
                                    <p:anim calcmode="lin" valueType="num">
                                      <p:cBhvr>
                                        <p:cTn id="8"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5">
                                            <p:txEl>
                                              <p:pRg st="4" end="4"/>
                                            </p:txEl>
                                          </p:spTgt>
                                        </p:tgtEl>
                                        <p:attrNameLst>
                                          <p:attrName>style.visibility</p:attrName>
                                        </p:attrNameLst>
                                      </p:cBhvr>
                                      <p:to>
                                        <p:strVal val="visible"/>
                                      </p:to>
                                    </p:set>
                                    <p:animEffect transition="in" filter="fade">
                                      <p:cBhvr>
                                        <p:cTn id="12" dur="1000"/>
                                        <p:tgtEl>
                                          <p:spTgt spid="8195">
                                            <p:txEl>
                                              <p:pRg st="4" end="4"/>
                                            </p:txEl>
                                          </p:spTgt>
                                        </p:tgtEl>
                                      </p:cBhvr>
                                    </p:animEffect>
                                    <p:anim calcmode="lin" valueType="num">
                                      <p:cBhvr>
                                        <p:cTn id="13"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9ADE-36B4-446A-B6A1-E5F1FF656E55}"/>
              </a:ext>
            </a:extLst>
          </p:cNvPr>
          <p:cNvSpPr>
            <a:spLocks noGrp="1"/>
          </p:cNvSpPr>
          <p:nvPr>
            <p:ph type="title"/>
          </p:nvPr>
        </p:nvSpPr>
        <p:spPr>
          <a:xfrm>
            <a:off x="2070673" y="423868"/>
            <a:ext cx="8050655" cy="994172"/>
          </a:xfrm>
        </p:spPr>
        <p:txBody>
          <a:bodyPr>
            <a:normAutofit/>
          </a:bodyPr>
          <a:lstStyle/>
          <a:p>
            <a:r>
              <a:rPr lang="en-GB" dirty="0"/>
              <a:t>Data Definitions</a:t>
            </a:r>
          </a:p>
        </p:txBody>
      </p:sp>
      <p:sp>
        <p:nvSpPr>
          <p:cNvPr id="3" name="Content Placeholder 2">
            <a:extLst>
              <a:ext uri="{FF2B5EF4-FFF2-40B4-BE49-F238E27FC236}">
                <a16:creationId xmlns:a16="http://schemas.microsoft.com/office/drawing/2014/main" id="{D21462E9-8215-46C0-86D6-986A569C6042}"/>
              </a:ext>
            </a:extLst>
          </p:cNvPr>
          <p:cNvSpPr>
            <a:spLocks noGrp="1"/>
          </p:cNvSpPr>
          <p:nvPr>
            <p:ph idx="1"/>
          </p:nvPr>
        </p:nvSpPr>
        <p:spPr>
          <a:xfrm>
            <a:off x="757083" y="1573161"/>
            <a:ext cx="10844981" cy="4689987"/>
          </a:xfrm>
        </p:spPr>
        <p:txBody>
          <a:bodyPr vert="horz" lIns="68580" tIns="34290" rIns="68580" bIns="34290" rtlCol="0" anchor="t">
            <a:noAutofit/>
          </a:bodyPr>
          <a:lstStyle/>
          <a:p>
            <a:r>
              <a:rPr lang="en-GB" b="1" dirty="0">
                <a:solidFill>
                  <a:srgbClr val="C00000"/>
                </a:solidFill>
                <a:ea typeface="Calibri" panose="020F0502020204030204" pitchFamily="34" charset="0"/>
                <a:cs typeface="Times New Roman" panose="02020603050405020304" pitchFamily="18" charset="0"/>
              </a:rPr>
              <a:t>Datum</a:t>
            </a:r>
            <a:r>
              <a:rPr lang="en-GB" dirty="0">
                <a:ea typeface="Calibri" panose="020F0502020204030204" pitchFamily="34" charset="0"/>
                <a:cs typeface="Times New Roman" panose="02020603050405020304" pitchFamily="18" charset="0"/>
              </a:rPr>
              <a:t>: A single piece of data. </a:t>
            </a:r>
          </a:p>
          <a:p>
            <a:r>
              <a:rPr lang="en-GB" b="1" dirty="0">
                <a:solidFill>
                  <a:srgbClr val="C00000"/>
                </a:solidFill>
                <a:ea typeface="Calibri" panose="020F0502020204030204" pitchFamily="34" charset="0"/>
                <a:cs typeface="Times New Roman" panose="02020603050405020304" pitchFamily="18" charset="0"/>
              </a:rPr>
              <a:t>Data</a:t>
            </a:r>
            <a:r>
              <a:rPr lang="en-GB" dirty="0">
                <a:ea typeface="Calibri" panose="020F0502020204030204" pitchFamily="34" charset="0"/>
                <a:cs typeface="Times New Roman" panose="02020603050405020304" pitchFamily="18" charset="0"/>
              </a:rPr>
              <a:t>: A collection of codified observations on a topic we are interested in. </a:t>
            </a:r>
          </a:p>
          <a:p>
            <a:r>
              <a:rPr lang="en-GB" b="1" dirty="0">
                <a:solidFill>
                  <a:srgbClr val="C00000"/>
                </a:solidFill>
                <a:ea typeface="Calibri" panose="020F0502020204030204" pitchFamily="34" charset="0"/>
                <a:cs typeface="Times New Roman" panose="02020603050405020304" pitchFamily="18" charset="0"/>
              </a:rPr>
              <a:t>Variable</a:t>
            </a:r>
            <a:r>
              <a:rPr lang="en-GB" dirty="0">
                <a:ea typeface="Calibri" panose="020F0502020204030204" pitchFamily="34" charset="0"/>
                <a:cs typeface="Times New Roman" panose="02020603050405020304" pitchFamily="18" charset="0"/>
              </a:rPr>
              <a:t>: The choice of indicator that draws data together conceptually and operationally. </a:t>
            </a:r>
          </a:p>
          <a:p>
            <a:r>
              <a:rPr lang="en-GB" b="1" dirty="0">
                <a:solidFill>
                  <a:srgbClr val="C00000"/>
                </a:solidFill>
              </a:rPr>
              <a:t>Unit of Analysis: </a:t>
            </a:r>
            <a:r>
              <a:rPr lang="en-GB" dirty="0"/>
              <a:t>The subject of your study. What or who you are trying to learn about.</a:t>
            </a:r>
            <a:r>
              <a:rPr lang="en-GB" dirty="0">
                <a:ea typeface="Calibri" panose="020F0502020204030204" pitchFamily="34" charset="0"/>
                <a:cs typeface="Times New Roman" panose="02020603050405020304" pitchFamily="18" charset="0"/>
              </a:rPr>
              <a:t> e.g.: countries</a:t>
            </a:r>
            <a:r>
              <a:rPr lang="en-US" dirty="0"/>
              <a:t>, individuals, parties, parliaments, ethic groups, etc...  </a:t>
            </a:r>
            <a:endParaRPr lang="en-GB" dirty="0"/>
          </a:p>
          <a:p>
            <a:r>
              <a:rPr lang="en-GB" b="1" dirty="0">
                <a:solidFill>
                  <a:srgbClr val="C00000"/>
                </a:solidFill>
              </a:rPr>
              <a:t>Case:</a:t>
            </a:r>
            <a:r>
              <a:rPr lang="en-GB" dirty="0"/>
              <a:t> An included observation of the unit of analysis. </a:t>
            </a:r>
          </a:p>
          <a:p>
            <a:r>
              <a:rPr lang="en-GB" b="1" dirty="0">
                <a:solidFill>
                  <a:srgbClr val="C00000"/>
                </a:solidFill>
              </a:rPr>
              <a:t>Level of Analysis: </a:t>
            </a:r>
            <a:r>
              <a:rPr lang="en-GB" dirty="0"/>
              <a:t>The nature of the data used to examine the units of analysis. </a:t>
            </a:r>
          </a:p>
        </p:txBody>
      </p:sp>
    </p:spTree>
    <p:extLst>
      <p:ext uri="{BB962C8B-B14F-4D97-AF65-F5344CB8AC3E}">
        <p14:creationId xmlns:p14="http://schemas.microsoft.com/office/powerpoint/2010/main" val="118019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70271" y="1406013"/>
            <a:ext cx="11100619" cy="5335355"/>
          </a:xfrm>
          <a:prstGeom prst="rect">
            <a:avLst/>
          </a:prstGeom>
        </p:spPr>
        <p:txBody>
          <a:bodyPr>
            <a:noAutofit/>
          </a:bodyPr>
          <a:lstStyle/>
          <a:p>
            <a:r>
              <a:rPr lang="en-GB" sz="3200" dirty="0">
                <a:ea typeface="Calibri" panose="020F0502020204030204" pitchFamily="34" charset="0"/>
                <a:cs typeface="Times New Roman" panose="02020603050405020304" pitchFamily="18" charset="0"/>
              </a:rPr>
              <a:t>But first, data must be transformed into </a:t>
            </a:r>
            <a:r>
              <a:rPr lang="en-GB" sz="3200" b="1" dirty="0">
                <a:solidFill>
                  <a:schemeClr val="accent1"/>
                </a:solidFill>
                <a:ea typeface="Calibri" panose="020F0502020204030204" pitchFamily="34" charset="0"/>
                <a:cs typeface="Times New Roman" panose="02020603050405020304" pitchFamily="18" charset="0"/>
              </a:rPr>
              <a:t>meaningful representations of what we intend to study</a:t>
            </a:r>
            <a:r>
              <a:rPr lang="en-GB" sz="3200" dirty="0">
                <a:ea typeface="Calibri" panose="020F0502020204030204" pitchFamily="34" charset="0"/>
                <a:cs typeface="Times New Roman" panose="02020603050405020304" pitchFamily="18" charset="0"/>
              </a:rPr>
              <a:t>, managed and handled to serve our analytical approach with the ultimate goal of satisfying the demands of our research design. </a:t>
            </a:r>
          </a:p>
          <a:p>
            <a:pPr lvl="1"/>
            <a:r>
              <a:rPr lang="en-GB" sz="3200" dirty="0">
                <a:ea typeface="Calibri" panose="020F0502020204030204" pitchFamily="34" charset="0"/>
                <a:cs typeface="Times New Roman" panose="02020603050405020304" pitchFamily="18" charset="0"/>
              </a:rPr>
              <a:t>Data must be transformed into </a:t>
            </a:r>
            <a:r>
              <a:rPr lang="en-GB" sz="3200" b="1" dirty="0">
                <a:ea typeface="Calibri" panose="020F0502020204030204" pitchFamily="34" charset="0"/>
                <a:cs typeface="Times New Roman" panose="02020603050405020304" pitchFamily="18" charset="0"/>
              </a:rPr>
              <a:t>variables</a:t>
            </a:r>
            <a:r>
              <a:rPr lang="en-GB" sz="3200" dirty="0">
                <a:ea typeface="Calibri" panose="020F0502020204030204" pitchFamily="34" charset="0"/>
                <a:cs typeface="Times New Roman" panose="02020603050405020304" pitchFamily="18" charset="0"/>
              </a:rPr>
              <a:t>.</a:t>
            </a:r>
          </a:p>
          <a:p>
            <a:r>
              <a:rPr lang="en-GB" sz="3200" b="1" dirty="0">
                <a:ea typeface="Calibri" panose="020F0502020204030204" pitchFamily="34" charset="0"/>
                <a:cs typeface="Times New Roman" panose="02020603050405020304" pitchFamily="18" charset="0"/>
              </a:rPr>
              <a:t>Variables</a:t>
            </a:r>
            <a:r>
              <a:rPr lang="en-GB" sz="3200" dirty="0">
                <a:ea typeface="Calibri" panose="020F0502020204030204" pitchFamily="34" charset="0"/>
                <a:cs typeface="Times New Roman" panose="02020603050405020304" pitchFamily="18" charset="0"/>
              </a:rPr>
              <a:t> are </a:t>
            </a:r>
            <a:r>
              <a:rPr lang="en-GB" sz="3200" b="1" dirty="0">
                <a:solidFill>
                  <a:schemeClr val="accent1"/>
                </a:solidFill>
                <a:ea typeface="Calibri" panose="020F0502020204030204" pitchFamily="34" charset="0"/>
                <a:cs typeface="Times New Roman" panose="02020603050405020304" pitchFamily="18" charset="0"/>
              </a:rPr>
              <a:t>meaningful representations of what we intend to study</a:t>
            </a:r>
            <a:r>
              <a:rPr lang="en-GB" sz="3200" dirty="0">
                <a:ea typeface="Calibri" panose="020F0502020204030204" pitchFamily="34" charset="0"/>
                <a:cs typeface="Times New Roman" panose="02020603050405020304" pitchFamily="18" charset="0"/>
              </a:rPr>
              <a:t>, managed and handled to serve our analytical approach with the ultimate goal of satisfying the demands of our research design.</a:t>
            </a:r>
          </a:p>
          <a:p>
            <a:pPr lvl="1"/>
            <a:r>
              <a:rPr lang="en-GB" altLang="en-US" sz="3200" b="1" dirty="0">
                <a:cs typeface="Times New Roman" panose="02020603050405020304" pitchFamily="18" charset="0"/>
              </a:rPr>
              <a:t>Simply, a variable is data grouped to represent a concept. </a:t>
            </a:r>
            <a:endParaRPr lang="en-GB" sz="3200" dirty="0">
              <a:ea typeface="Calibri" panose="020F0502020204030204" pitchFamily="34" charset="0"/>
              <a:cs typeface="Times New Roman" panose="02020603050405020304" pitchFamily="18" charset="0"/>
            </a:endParaRP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What are Variables?</a:t>
            </a:r>
          </a:p>
        </p:txBody>
      </p:sp>
    </p:spTree>
    <p:extLst>
      <p:ext uri="{BB962C8B-B14F-4D97-AF65-F5344CB8AC3E}">
        <p14:creationId xmlns:p14="http://schemas.microsoft.com/office/powerpoint/2010/main" val="37099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1000"/>
                                        <p:tgtEl>
                                          <p:spTgt spid="8195">
                                            <p:txEl>
                                              <p:pRg st="3" end="3"/>
                                            </p:txEl>
                                          </p:spTgt>
                                        </p:tgtEl>
                                      </p:cBhvr>
                                    </p:animEffect>
                                    <p:anim calcmode="lin" valueType="num">
                                      <p:cBhvr>
                                        <p:cTn id="2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60f17f7a-2bae-41ec-b25f-3cbd5b1fab1c">A template for authors to create PPT decks</Test>
    <Category xmlns="60f17f7a-2bae-41ec-b25f-3cbd5b1fab1c">Template</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81C8C7F96984CBC391382C5888313" ma:contentTypeVersion="8" ma:contentTypeDescription="Create a new document." ma:contentTypeScope="" ma:versionID="897b9334ef07e240c33636aa32f95c3a">
  <xsd:schema xmlns:xsd="http://www.w3.org/2001/XMLSchema" xmlns:xs="http://www.w3.org/2001/XMLSchema" xmlns:p="http://schemas.microsoft.com/office/2006/metadata/properties" xmlns:ns2="60f17f7a-2bae-41ec-b25f-3cbd5b1fab1c" xmlns:ns3="3d228d34-b089-48ac-a65a-4fd6545ee7de" targetNamespace="http://schemas.microsoft.com/office/2006/metadata/properties" ma:root="true" ma:fieldsID="2c4d820d3794db66e3e912be2cd8a3de" ns2:_="" ns3:_="">
    <xsd:import namespace="60f17f7a-2bae-41ec-b25f-3cbd5b1fab1c"/>
    <xsd:import namespace="3d228d34-b089-48ac-a65a-4fd6545ee7de"/>
    <xsd:element name="properties">
      <xsd:complexType>
        <xsd:sequence>
          <xsd:element name="documentManagement">
            <xsd:complexType>
              <xsd:all>
                <xsd:element ref="ns2:MediaServiceMetadata" minOccurs="0"/>
                <xsd:element ref="ns2:MediaServiceFastMetadata" minOccurs="0"/>
                <xsd:element ref="ns2:Test" minOccurs="0"/>
                <xsd:element ref="ns2:Category"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17f7a-2bae-41ec-b25f-3cbd5b1fa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est" ma:index="10" nillable="true" ma:displayName="Description" ma:format="Dropdown" ma:internalName="Test">
      <xsd:simpleType>
        <xsd:restriction base="dms:Note">
          <xsd:maxLength value="255"/>
        </xsd:restriction>
      </xsd:simpleType>
    </xsd:element>
    <xsd:element name="Category" ma:index="11" nillable="true" ma:displayName="Category" ma:format="Dropdown" ma:internalName="Category">
      <xsd:simpleType>
        <xsd:restriction base="dms:Text">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228d34-b089-48ac-a65a-4fd6545ee7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A5713B-6BBA-4723-BB0D-65300729C9C0}">
  <ds:schemaRefs>
    <ds:schemaRef ds:uri="http://schemas.microsoft.com/office/2006/metadata/properties"/>
    <ds:schemaRef ds:uri="http://schemas.microsoft.com/office/infopath/2007/PartnerControls"/>
    <ds:schemaRef ds:uri="60f17f7a-2bae-41ec-b25f-3cbd5b1fab1c"/>
  </ds:schemaRefs>
</ds:datastoreItem>
</file>

<file path=customXml/itemProps2.xml><?xml version="1.0" encoding="utf-8"?>
<ds:datastoreItem xmlns:ds="http://schemas.openxmlformats.org/officeDocument/2006/customXml" ds:itemID="{D3DAAAEC-DF27-48DC-89A0-17676F34F1AB}">
  <ds:schemaRefs>
    <ds:schemaRef ds:uri="http://schemas.microsoft.com/sharepoint/v3/contenttype/forms"/>
  </ds:schemaRefs>
</ds:datastoreItem>
</file>

<file path=customXml/itemProps3.xml><?xml version="1.0" encoding="utf-8"?>
<ds:datastoreItem xmlns:ds="http://schemas.openxmlformats.org/officeDocument/2006/customXml" ds:itemID="{504FC1BE-7F30-4314-8275-B16292362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f17f7a-2bae-41ec-b25f-3cbd5b1fab1c"/>
    <ds:schemaRef ds:uri="3d228d34-b089-48ac-a65a-4fd6545ee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511</TotalTime>
  <Words>2574</Words>
  <Application>Microsoft Office PowerPoint</Application>
  <PresentationFormat>Widescreen</PresentationFormat>
  <Paragraphs>765</Paragraphs>
  <Slides>36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vt:lpstr>
      <vt:lpstr>Wingdings</vt:lpstr>
      <vt:lpstr>Office Theme</vt:lpstr>
      <vt:lpstr> Research Methods Prof. Matthew Loveless    Hypotheses, Data, and Variables    University of Bologna Autumn 2023</vt:lpstr>
      <vt:lpstr>Outline</vt:lpstr>
      <vt:lpstr>Hypotheses in the Social Sciences</vt:lpstr>
      <vt:lpstr>Hypotheses in the Social Sciences</vt:lpstr>
      <vt:lpstr>What are data?</vt:lpstr>
      <vt:lpstr>What are data?</vt:lpstr>
      <vt:lpstr>What are data?</vt:lpstr>
      <vt:lpstr>Data Definitions</vt:lpstr>
      <vt:lpstr>What are Variables?</vt:lpstr>
      <vt:lpstr>What are Variables?</vt:lpstr>
      <vt:lpstr>Measurement</vt:lpstr>
      <vt:lpstr>Conceptualization I</vt:lpstr>
      <vt:lpstr>Conceptualization II</vt:lpstr>
      <vt:lpstr>Conceptualization III</vt:lpstr>
      <vt:lpstr>Operationalization</vt:lpstr>
      <vt:lpstr>PowerPoint Presentation</vt:lpstr>
      <vt:lpstr>PowerPoint Presentation</vt:lpstr>
      <vt:lpstr>PowerPoint Presentation</vt:lpstr>
      <vt:lpstr>Challenge: Democracy </vt:lpstr>
      <vt:lpstr>Freedom House: Democracy</vt:lpstr>
      <vt:lpstr>PowerPoint Presentation</vt:lpstr>
      <vt:lpstr>World Bank: Democracy</vt:lpstr>
      <vt:lpstr>World Bank: Democracy</vt:lpstr>
      <vt:lpstr>PowerPoint Presentation</vt:lpstr>
      <vt:lpstr>Challenge: Democracy</vt:lpstr>
      <vt:lpstr>Research Design</vt:lpstr>
      <vt:lpstr>Research Design</vt:lpstr>
      <vt:lpstr>Research Design:  Positioning I</vt:lpstr>
      <vt:lpstr>Research Design:  Positioning II</vt:lpstr>
      <vt:lpstr>Research Design:  Positioning III</vt:lpstr>
      <vt:lpstr>Research Design:  Validating Investigative Plausibility</vt:lpstr>
      <vt:lpstr>Research Design:  Method of Discovery</vt:lpstr>
      <vt:lpstr>Research Design:  Methods</vt:lpstr>
      <vt:lpstr>The Research Process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Day of Class slide in Chapter 1</dc:title>
  <dc:creator>Judi Burger</dc:creator>
  <cp:lastModifiedBy>Paul Matthew Loveless</cp:lastModifiedBy>
  <cp:revision>78</cp:revision>
  <dcterms:created xsi:type="dcterms:W3CDTF">2021-01-19T14:50:48Z</dcterms:created>
  <dcterms:modified xsi:type="dcterms:W3CDTF">2023-10-06T11:27:48Z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0x01010020381C8C7F96984CBC391382C5888313</vt:lpwstr>
  </property>
</Properties>
</file>