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50"/>
  </p:notesMasterIdLst>
  <p:sldIdLst>
    <p:sldId id="277" r:id="rId5"/>
    <p:sldId id="347" r:id="rId6"/>
    <p:sldId id="357" r:id="rId7"/>
    <p:sldId id="265" r:id="rId8"/>
    <p:sldId id="266" r:id="rId9"/>
    <p:sldId id="264" r:id="rId10"/>
    <p:sldId id="366" r:id="rId11"/>
    <p:sldId id="267" r:id="rId12"/>
    <p:sldId id="268" r:id="rId13"/>
    <p:sldId id="377" r:id="rId14"/>
    <p:sldId id="378" r:id="rId15"/>
    <p:sldId id="269" r:id="rId16"/>
    <p:sldId id="379" r:id="rId17"/>
    <p:sldId id="320" r:id="rId18"/>
    <p:sldId id="270" r:id="rId19"/>
    <p:sldId id="271" r:id="rId20"/>
    <p:sldId id="272" r:id="rId21"/>
    <p:sldId id="273" r:id="rId22"/>
    <p:sldId id="274" r:id="rId23"/>
    <p:sldId id="275" r:id="rId24"/>
    <p:sldId id="393" r:id="rId25"/>
    <p:sldId id="394" r:id="rId26"/>
    <p:sldId id="276" r:id="rId27"/>
    <p:sldId id="335" r:id="rId28"/>
    <p:sldId id="263" r:id="rId29"/>
    <p:sldId id="332" r:id="rId30"/>
    <p:sldId id="380" r:id="rId31"/>
    <p:sldId id="381" r:id="rId32"/>
    <p:sldId id="382" r:id="rId33"/>
    <p:sldId id="383" r:id="rId34"/>
    <p:sldId id="338" r:id="rId35"/>
    <p:sldId id="339" r:id="rId36"/>
    <p:sldId id="340" r:id="rId37"/>
    <p:sldId id="341" r:id="rId38"/>
    <p:sldId id="342" r:id="rId39"/>
    <p:sldId id="384" r:id="rId40"/>
    <p:sldId id="385" r:id="rId41"/>
    <p:sldId id="390" r:id="rId42"/>
    <p:sldId id="386" r:id="rId43"/>
    <p:sldId id="387" r:id="rId44"/>
    <p:sldId id="391" r:id="rId45"/>
    <p:sldId id="392" r:id="rId46"/>
    <p:sldId id="349" r:id="rId47"/>
    <p:sldId id="388" r:id="rId48"/>
    <p:sldId id="365"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y Maher" initials="AM" lastIdx="2" clrIdx="0">
    <p:extLst>
      <p:ext uri="{19B8F6BF-5375-455C-9EA6-DF929625EA0E}">
        <p15:presenceInfo xmlns:p15="http://schemas.microsoft.com/office/powerpoint/2012/main" userId="S::Amy.maher@sagepub.co.uk::2fa573f4-5c65-424c-bf05-9385b84de99c" providerId="AD"/>
      </p:ext>
    </p:extLst>
  </p:cmAuthor>
  <p:cmAuthor id="2" name="Judi Burger" initials="JB" lastIdx="4" clrIdx="1">
    <p:extLst>
      <p:ext uri="{19B8F6BF-5375-455C-9EA6-DF929625EA0E}">
        <p15:presenceInfo xmlns:p15="http://schemas.microsoft.com/office/powerpoint/2012/main" userId="S::judi.burger@sagepub.co.uk::952d5f56-0e6b-468f-a574-b50126b16652" providerId="AD"/>
      </p:ext>
    </p:extLst>
  </p:cmAuthor>
  <p:cmAuthor id="3" name="Donna Goddard" initials="DG" lastIdx="3" clrIdx="2">
    <p:extLst>
      <p:ext uri="{19B8F6BF-5375-455C-9EA6-DF929625EA0E}">
        <p15:presenceInfo xmlns:p15="http://schemas.microsoft.com/office/powerpoint/2012/main" userId="S::donna.goddard@sagepub.co.uk::62acb357-9b99-42de-bbc9-efa962a9f5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5909" autoAdjust="0"/>
  </p:normalViewPr>
  <p:slideViewPr>
    <p:cSldViewPr snapToGrid="0">
      <p:cViewPr varScale="1">
        <p:scale>
          <a:sx n="78" d="100"/>
          <a:sy n="78" d="100"/>
        </p:scale>
        <p:origin x="878" y="77"/>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commentAuthors" Target="commentAuthor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1B15A8-09DD-443B-A3BC-D662273257A0}" type="datetimeFigureOut">
              <a:rPr lang="en-GB" smtClean="0"/>
              <a:t>27/01/2023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800566-87A0-4F4C-8A5B-6D7C7918ED24}" type="slidenum">
              <a:rPr lang="en-GB" smtClean="0"/>
              <a:t>‹#›</a:t>
            </a:fld>
            <a:endParaRPr lang="en-GB"/>
          </a:p>
        </p:txBody>
      </p:sp>
    </p:spTree>
    <p:extLst>
      <p:ext uri="{BB962C8B-B14F-4D97-AF65-F5344CB8AC3E}">
        <p14:creationId xmlns:p14="http://schemas.microsoft.com/office/powerpoint/2010/main" val="2582614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6E226595-18FD-4975-9E2F-D03A0BCE86A4}" type="slidenum">
              <a:rPr lang="en-US" smtClean="0">
                <a:latin typeface="Arial" charset="0"/>
              </a:rPr>
              <a:pPr/>
              <a:t>1</a:t>
            </a:fld>
            <a:endParaRPr lang="en-US">
              <a:latin typeface="Arial" charset="0"/>
            </a:endParaRPr>
          </a:p>
        </p:txBody>
      </p:sp>
    </p:spTree>
    <p:extLst>
      <p:ext uri="{BB962C8B-B14F-4D97-AF65-F5344CB8AC3E}">
        <p14:creationId xmlns:p14="http://schemas.microsoft.com/office/powerpoint/2010/main" val="472056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F7D0A6BF-E553-4FD7-B664-8049FA4F7AF8}" type="slidenum">
              <a:rPr lang="en-US" altLang="en-US" smtClean="0">
                <a:latin typeface="Arial" charset="0"/>
              </a:rPr>
              <a:pPr/>
              <a:t>2</a:t>
            </a:fld>
            <a:endParaRPr lang="en-US" altLang="en-US">
              <a:latin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7650" indent="-247650" eaLnBrk="1" hangingPunct="1"/>
            <a:endParaRPr lang="en-US" altLang="en-US"/>
          </a:p>
        </p:txBody>
      </p:sp>
    </p:spTree>
    <p:extLst>
      <p:ext uri="{BB962C8B-B14F-4D97-AF65-F5344CB8AC3E}">
        <p14:creationId xmlns:p14="http://schemas.microsoft.com/office/powerpoint/2010/main" val="15396962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3A5F83DE-4993-4CA8-ADCF-D746BB492187}" type="slidenum">
              <a:rPr lang="en-US" smtClean="0">
                <a:latin typeface="Arial" charset="0"/>
              </a:rPr>
              <a:pPr/>
              <a:t>7</a:t>
            </a:fld>
            <a:endParaRPr lang="en-US">
              <a:latin typeface="Arial"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619250" lvl="3" indent="-247650" eaLnBrk="1" hangingPunct="1"/>
            <a:endParaRPr lang="en-US"/>
          </a:p>
        </p:txBody>
      </p:sp>
    </p:spTree>
    <p:extLst>
      <p:ext uri="{BB962C8B-B14F-4D97-AF65-F5344CB8AC3E}">
        <p14:creationId xmlns:p14="http://schemas.microsoft.com/office/powerpoint/2010/main" val="4455353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t>Bivariate graphing next week</a:t>
            </a:r>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0CA21EDF-7F6D-4528-BA06-29B6FBB43F1F}" type="slidenum">
              <a:rPr lang="en-US" smtClean="0">
                <a:latin typeface="Arial" charset="0"/>
              </a:rPr>
              <a:pPr/>
              <a:t>26</a:t>
            </a:fld>
            <a:endParaRPr lang="en-US">
              <a:latin typeface="Arial" charset="0"/>
            </a:endParaRPr>
          </a:p>
        </p:txBody>
      </p:sp>
    </p:spTree>
    <p:extLst>
      <p:ext uri="{BB962C8B-B14F-4D97-AF65-F5344CB8AC3E}">
        <p14:creationId xmlns:p14="http://schemas.microsoft.com/office/powerpoint/2010/main" val="2310587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F5417F1B-6EFC-41B0-B01B-890FCCC2BB24}" type="slidenum">
              <a:rPr lang="en-US" smtClean="0">
                <a:latin typeface="Arial" charset="0"/>
              </a:rPr>
              <a:pPr/>
              <a:t>45</a:t>
            </a:fld>
            <a:endParaRPr lang="en-US">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D76E5-3A70-4C6F-9B0B-9DCC4FB6FB3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C71E9EB-3962-4FFA-BA72-6785D9CD3C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B17C9AE-5220-4B01-8821-32606D4ED420}"/>
              </a:ext>
            </a:extLst>
          </p:cNvPr>
          <p:cNvSpPr>
            <a:spLocks noGrp="1"/>
          </p:cNvSpPr>
          <p:nvPr>
            <p:ph type="dt" sz="half" idx="10"/>
          </p:nvPr>
        </p:nvSpPr>
        <p:spPr/>
        <p:txBody>
          <a:bodyPr/>
          <a:lstStyle/>
          <a:p>
            <a:fld id="{8EE7C3D0-20D4-4DB2-AEEF-D3D6B20E81E5}" type="datetime1">
              <a:rPr lang="en-GB" smtClean="0"/>
              <a:t>27/01/2023</a:t>
            </a:fld>
            <a:endParaRPr lang="en-GB" dirty="0"/>
          </a:p>
        </p:txBody>
      </p:sp>
      <p:sp>
        <p:nvSpPr>
          <p:cNvPr id="5" name="Footer Placeholder 4">
            <a:extLst>
              <a:ext uri="{FF2B5EF4-FFF2-40B4-BE49-F238E27FC236}">
                <a16:creationId xmlns:a16="http://schemas.microsoft.com/office/drawing/2014/main" id="{A6EB08EA-E65E-4622-BBFB-BE226C07BE86}"/>
              </a:ext>
            </a:extLst>
          </p:cNvPr>
          <p:cNvSpPr>
            <a:spLocks noGrp="1"/>
          </p:cNvSpPr>
          <p:nvPr>
            <p:ph type="ftr" sz="quarter" idx="11"/>
          </p:nvPr>
        </p:nvSpPr>
        <p:spPr/>
        <p:txBody>
          <a:bodyPr/>
          <a:lstStyle/>
          <a:p>
            <a:r>
              <a:rPr lang="en-US"/>
              <a:t>Title |  Author | Year | SAGE Publishing</a:t>
            </a:r>
            <a:endParaRPr lang="en-GB" dirty="0"/>
          </a:p>
        </p:txBody>
      </p:sp>
      <p:sp>
        <p:nvSpPr>
          <p:cNvPr id="6" name="Slide Number Placeholder 5">
            <a:extLst>
              <a:ext uri="{FF2B5EF4-FFF2-40B4-BE49-F238E27FC236}">
                <a16:creationId xmlns:a16="http://schemas.microsoft.com/office/drawing/2014/main" id="{5B77F743-3B81-4934-8ACD-E248CCC60BFC}"/>
              </a:ext>
            </a:extLst>
          </p:cNvPr>
          <p:cNvSpPr>
            <a:spLocks noGrp="1"/>
          </p:cNvSpPr>
          <p:nvPr>
            <p:ph type="sldNum" sz="quarter" idx="12"/>
          </p:nvPr>
        </p:nvSpPr>
        <p:spPr/>
        <p:txBody>
          <a:bodyPr/>
          <a:lstStyle/>
          <a:p>
            <a:fld id="{92C88AE8-CBB5-4822-9795-6A8E2D4AB364}" type="slidenum">
              <a:rPr lang="en-GB" smtClean="0"/>
              <a:t>‹#›</a:t>
            </a:fld>
            <a:endParaRPr lang="en-GB" dirty="0"/>
          </a:p>
        </p:txBody>
      </p:sp>
    </p:spTree>
    <p:extLst>
      <p:ext uri="{BB962C8B-B14F-4D97-AF65-F5344CB8AC3E}">
        <p14:creationId xmlns:p14="http://schemas.microsoft.com/office/powerpoint/2010/main" val="750849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5B77F-743A-499A-9E5F-93354822A10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13EFBBD-2477-4ED4-9A81-78BA17B0B2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DEF6E4-45B4-4908-9699-0F4E8D91760B}"/>
              </a:ext>
            </a:extLst>
          </p:cNvPr>
          <p:cNvSpPr>
            <a:spLocks noGrp="1"/>
          </p:cNvSpPr>
          <p:nvPr>
            <p:ph type="dt" sz="half" idx="10"/>
          </p:nvPr>
        </p:nvSpPr>
        <p:spPr/>
        <p:txBody>
          <a:bodyPr/>
          <a:lstStyle/>
          <a:p>
            <a:fld id="{E8E7C338-C2C5-4FC8-B56A-BB3364800AEB}" type="datetime1">
              <a:rPr lang="en-GB" smtClean="0"/>
              <a:t>27/01/2023</a:t>
            </a:fld>
            <a:endParaRPr lang="en-GB" dirty="0"/>
          </a:p>
        </p:txBody>
      </p:sp>
      <p:sp>
        <p:nvSpPr>
          <p:cNvPr id="5" name="Footer Placeholder 4">
            <a:extLst>
              <a:ext uri="{FF2B5EF4-FFF2-40B4-BE49-F238E27FC236}">
                <a16:creationId xmlns:a16="http://schemas.microsoft.com/office/drawing/2014/main" id="{4DCF9C61-EE1E-4976-A772-B96C0B9CCA03}"/>
              </a:ext>
            </a:extLst>
          </p:cNvPr>
          <p:cNvSpPr>
            <a:spLocks noGrp="1"/>
          </p:cNvSpPr>
          <p:nvPr>
            <p:ph type="ftr" sz="quarter" idx="11"/>
          </p:nvPr>
        </p:nvSpPr>
        <p:spPr/>
        <p:txBody>
          <a:bodyPr/>
          <a:lstStyle/>
          <a:p>
            <a:r>
              <a:rPr lang="en-US"/>
              <a:t>Title |  Author | Year | SAGE Publishing</a:t>
            </a:r>
            <a:endParaRPr lang="en-GB" dirty="0"/>
          </a:p>
        </p:txBody>
      </p:sp>
      <p:sp>
        <p:nvSpPr>
          <p:cNvPr id="6" name="Slide Number Placeholder 5">
            <a:extLst>
              <a:ext uri="{FF2B5EF4-FFF2-40B4-BE49-F238E27FC236}">
                <a16:creationId xmlns:a16="http://schemas.microsoft.com/office/drawing/2014/main" id="{D725474D-AB78-476D-9B12-C73BFCCC448C}"/>
              </a:ext>
            </a:extLst>
          </p:cNvPr>
          <p:cNvSpPr>
            <a:spLocks noGrp="1"/>
          </p:cNvSpPr>
          <p:nvPr>
            <p:ph type="sldNum" sz="quarter" idx="12"/>
          </p:nvPr>
        </p:nvSpPr>
        <p:spPr/>
        <p:txBody>
          <a:bodyPr/>
          <a:lstStyle/>
          <a:p>
            <a:fld id="{92C88AE8-CBB5-4822-9795-6A8E2D4AB364}" type="slidenum">
              <a:rPr lang="en-GB" smtClean="0"/>
              <a:t>‹#›</a:t>
            </a:fld>
            <a:endParaRPr lang="en-GB" dirty="0"/>
          </a:p>
        </p:txBody>
      </p:sp>
    </p:spTree>
    <p:extLst>
      <p:ext uri="{BB962C8B-B14F-4D97-AF65-F5344CB8AC3E}">
        <p14:creationId xmlns:p14="http://schemas.microsoft.com/office/powerpoint/2010/main" val="2714101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68D223-E91B-4911-A019-2735BA49B97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43A3A5F-A082-4DA9-A935-AD25A223C1F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397980-CF02-4797-9C0F-B9A599E8448C}"/>
              </a:ext>
            </a:extLst>
          </p:cNvPr>
          <p:cNvSpPr>
            <a:spLocks noGrp="1"/>
          </p:cNvSpPr>
          <p:nvPr>
            <p:ph type="dt" sz="half" idx="10"/>
          </p:nvPr>
        </p:nvSpPr>
        <p:spPr/>
        <p:txBody>
          <a:bodyPr/>
          <a:lstStyle/>
          <a:p>
            <a:fld id="{19F3FAAD-A4EB-4151-AB33-C60F3D6EEB08}" type="datetime1">
              <a:rPr lang="en-GB" smtClean="0"/>
              <a:t>27/01/2023</a:t>
            </a:fld>
            <a:endParaRPr lang="en-GB" dirty="0"/>
          </a:p>
        </p:txBody>
      </p:sp>
      <p:sp>
        <p:nvSpPr>
          <p:cNvPr id="5" name="Footer Placeholder 4">
            <a:extLst>
              <a:ext uri="{FF2B5EF4-FFF2-40B4-BE49-F238E27FC236}">
                <a16:creationId xmlns:a16="http://schemas.microsoft.com/office/drawing/2014/main" id="{8716E039-0910-43E1-882B-3DD94B602A35}"/>
              </a:ext>
            </a:extLst>
          </p:cNvPr>
          <p:cNvSpPr>
            <a:spLocks noGrp="1"/>
          </p:cNvSpPr>
          <p:nvPr>
            <p:ph type="ftr" sz="quarter" idx="11"/>
          </p:nvPr>
        </p:nvSpPr>
        <p:spPr/>
        <p:txBody>
          <a:bodyPr/>
          <a:lstStyle/>
          <a:p>
            <a:r>
              <a:rPr lang="en-US"/>
              <a:t>Title |  Author | Year | SAGE Publishing</a:t>
            </a:r>
            <a:endParaRPr lang="en-GB" dirty="0"/>
          </a:p>
        </p:txBody>
      </p:sp>
      <p:sp>
        <p:nvSpPr>
          <p:cNvPr id="6" name="Slide Number Placeholder 5">
            <a:extLst>
              <a:ext uri="{FF2B5EF4-FFF2-40B4-BE49-F238E27FC236}">
                <a16:creationId xmlns:a16="http://schemas.microsoft.com/office/drawing/2014/main" id="{5D47227E-780D-41D1-97D6-9CA6D0CA5564}"/>
              </a:ext>
            </a:extLst>
          </p:cNvPr>
          <p:cNvSpPr>
            <a:spLocks noGrp="1"/>
          </p:cNvSpPr>
          <p:nvPr>
            <p:ph type="sldNum" sz="quarter" idx="12"/>
          </p:nvPr>
        </p:nvSpPr>
        <p:spPr/>
        <p:txBody>
          <a:bodyPr/>
          <a:lstStyle/>
          <a:p>
            <a:fld id="{92C88AE8-CBB5-4822-9795-6A8E2D4AB364}" type="slidenum">
              <a:rPr lang="en-GB" smtClean="0"/>
              <a:t>‹#›</a:t>
            </a:fld>
            <a:endParaRPr lang="en-GB" dirty="0"/>
          </a:p>
        </p:txBody>
      </p:sp>
    </p:spTree>
    <p:extLst>
      <p:ext uri="{BB962C8B-B14F-4D97-AF65-F5344CB8AC3E}">
        <p14:creationId xmlns:p14="http://schemas.microsoft.com/office/powerpoint/2010/main" val="3031755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13"/>
          <p:cNvSpPr>
            <a:spLocks noGrp="1"/>
          </p:cNvSpPr>
          <p:nvPr>
            <p:ph type="dt" sz="half" idx="10"/>
          </p:nvPr>
        </p:nvSpPr>
        <p:spPr/>
        <p:txBody>
          <a:bodyPr/>
          <a:lstStyle>
            <a:lvl1pPr>
              <a:defRPr/>
            </a:lvl1pPr>
          </a:lstStyle>
          <a:p>
            <a:pPr>
              <a:defRPr/>
            </a:pPr>
            <a:endParaRPr lang="en-US"/>
          </a:p>
        </p:txBody>
      </p:sp>
      <p:sp>
        <p:nvSpPr>
          <p:cNvPr id="7" name="Footer Placeholder 2"/>
          <p:cNvSpPr>
            <a:spLocks noGrp="1"/>
          </p:cNvSpPr>
          <p:nvPr>
            <p:ph type="ftr" sz="quarter" idx="11"/>
          </p:nvPr>
        </p:nvSpPr>
        <p:spPr/>
        <p:txBody>
          <a:bodyPr/>
          <a:lstStyle>
            <a:lvl1pPr>
              <a:defRPr/>
            </a:lvl1pPr>
          </a:lstStyle>
          <a:p>
            <a:pPr>
              <a:defRPr/>
            </a:pPr>
            <a:endParaRPr lang="en-US"/>
          </a:p>
        </p:txBody>
      </p:sp>
      <p:sp>
        <p:nvSpPr>
          <p:cNvPr id="8" name="Slide Number Placeholder 22"/>
          <p:cNvSpPr>
            <a:spLocks noGrp="1"/>
          </p:cNvSpPr>
          <p:nvPr>
            <p:ph type="sldNum" sz="quarter" idx="12"/>
          </p:nvPr>
        </p:nvSpPr>
        <p:spPr/>
        <p:txBody>
          <a:bodyPr/>
          <a:lstStyle>
            <a:lvl1pPr>
              <a:defRPr/>
            </a:lvl1pPr>
          </a:lstStyle>
          <a:p>
            <a:pPr>
              <a:defRPr/>
            </a:pPr>
            <a:fld id="{B606558E-BDB9-41CD-A8E8-ACB6D9849DBA}" type="slidenum">
              <a:rPr lang="en-US"/>
              <a:pPr>
                <a:defRPr/>
              </a:pPr>
              <a:t>‹#›</a:t>
            </a:fld>
            <a:endParaRPr lang="en-US"/>
          </a:p>
        </p:txBody>
      </p:sp>
    </p:spTree>
    <p:extLst>
      <p:ext uri="{BB962C8B-B14F-4D97-AF65-F5344CB8AC3E}">
        <p14:creationId xmlns:p14="http://schemas.microsoft.com/office/powerpoint/2010/main" val="424724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a:normAutofit/>
          </a:bodyPr>
          <a:lstStyle/>
          <a:p>
            <a:pPr lvl="0"/>
            <a:endParaRPr lang="en-US" noProof="0"/>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E8371DD-E7EA-4017-9DE5-AC4DA1F238EE}" type="slidenum">
              <a:rPr lang="en-US"/>
              <a:pPr>
                <a:defRPr/>
              </a:pPr>
              <a:t>‹#›</a:t>
            </a:fld>
            <a:endParaRPr lang="en-US"/>
          </a:p>
        </p:txBody>
      </p:sp>
    </p:spTree>
    <p:extLst>
      <p:ext uri="{BB962C8B-B14F-4D97-AF65-F5344CB8AC3E}">
        <p14:creationId xmlns:p14="http://schemas.microsoft.com/office/powerpoint/2010/main" val="25407701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a:t>Click to edit Master title style</a:t>
            </a:r>
          </a:p>
        </p:txBody>
      </p:sp>
      <p:sp>
        <p:nvSpPr>
          <p:cNvPr id="3" name="Content Placeholder 2"/>
          <p:cNvSpPr>
            <a:spLocks noGrp="1"/>
          </p:cNvSpPr>
          <p:nvPr>
            <p:ph sz="half" idx="1"/>
          </p:nvPr>
        </p:nvSpPr>
        <p:spPr>
          <a:xfrm>
            <a:off x="609600" y="1600200"/>
            <a:ext cx="10972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0" y="3938589"/>
            <a:ext cx="10972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BD32AE1B-D023-4919-9301-3E9AA2978EB2}" type="slidenum">
              <a:rPr lang="en-US"/>
              <a:pPr>
                <a:defRPr/>
              </a:pPr>
              <a:t>‹#›</a:t>
            </a:fld>
            <a:endParaRPr lang="en-US"/>
          </a:p>
        </p:txBody>
      </p:sp>
    </p:spTree>
    <p:extLst>
      <p:ext uri="{BB962C8B-B14F-4D97-AF65-F5344CB8AC3E}">
        <p14:creationId xmlns:p14="http://schemas.microsoft.com/office/powerpoint/2010/main" val="1203162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E9FAC-C687-43D1-8376-65FC8D52FC5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36452B6-5CE9-4934-AAF1-3796D233CEC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1BE32B-B717-44B8-A285-774255281D1B}"/>
              </a:ext>
            </a:extLst>
          </p:cNvPr>
          <p:cNvSpPr>
            <a:spLocks noGrp="1"/>
          </p:cNvSpPr>
          <p:nvPr>
            <p:ph type="dt" sz="half" idx="10"/>
          </p:nvPr>
        </p:nvSpPr>
        <p:spPr/>
        <p:txBody>
          <a:bodyPr/>
          <a:lstStyle/>
          <a:p>
            <a:fld id="{008F250D-BDD8-4C98-B546-07BB258A1BD6}" type="datetime1">
              <a:rPr lang="en-GB" smtClean="0"/>
              <a:t>27/01/2023</a:t>
            </a:fld>
            <a:endParaRPr lang="en-GB" dirty="0"/>
          </a:p>
        </p:txBody>
      </p:sp>
      <p:sp>
        <p:nvSpPr>
          <p:cNvPr id="5" name="Footer Placeholder 4">
            <a:extLst>
              <a:ext uri="{FF2B5EF4-FFF2-40B4-BE49-F238E27FC236}">
                <a16:creationId xmlns:a16="http://schemas.microsoft.com/office/drawing/2014/main" id="{EDEB9B95-3688-45CD-B1BF-3AB7F375FB68}"/>
              </a:ext>
            </a:extLst>
          </p:cNvPr>
          <p:cNvSpPr>
            <a:spLocks noGrp="1"/>
          </p:cNvSpPr>
          <p:nvPr>
            <p:ph type="ftr" sz="quarter" idx="11"/>
          </p:nvPr>
        </p:nvSpPr>
        <p:spPr/>
        <p:txBody>
          <a:bodyPr/>
          <a:lstStyle/>
          <a:p>
            <a:r>
              <a:rPr lang="en-US"/>
              <a:t>Title |  Author | Year | SAGE Publishing</a:t>
            </a:r>
            <a:endParaRPr lang="en-GB" dirty="0"/>
          </a:p>
        </p:txBody>
      </p:sp>
      <p:sp>
        <p:nvSpPr>
          <p:cNvPr id="6" name="Slide Number Placeholder 5">
            <a:extLst>
              <a:ext uri="{FF2B5EF4-FFF2-40B4-BE49-F238E27FC236}">
                <a16:creationId xmlns:a16="http://schemas.microsoft.com/office/drawing/2014/main" id="{8283E302-5D34-46C8-887C-DF67ED02B4EB}"/>
              </a:ext>
            </a:extLst>
          </p:cNvPr>
          <p:cNvSpPr>
            <a:spLocks noGrp="1"/>
          </p:cNvSpPr>
          <p:nvPr>
            <p:ph type="sldNum" sz="quarter" idx="12"/>
          </p:nvPr>
        </p:nvSpPr>
        <p:spPr/>
        <p:txBody>
          <a:bodyPr/>
          <a:lstStyle/>
          <a:p>
            <a:fld id="{92C88AE8-CBB5-4822-9795-6A8E2D4AB364}" type="slidenum">
              <a:rPr lang="en-GB" smtClean="0"/>
              <a:t>‹#›</a:t>
            </a:fld>
            <a:endParaRPr lang="en-GB" dirty="0"/>
          </a:p>
        </p:txBody>
      </p:sp>
    </p:spTree>
    <p:extLst>
      <p:ext uri="{BB962C8B-B14F-4D97-AF65-F5344CB8AC3E}">
        <p14:creationId xmlns:p14="http://schemas.microsoft.com/office/powerpoint/2010/main" val="1178161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4B94D-F44C-4082-995B-8CD0EE9DBDD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AB11613-4D55-438A-9BB5-467D2D77B9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9F142A3-9551-4801-B2F1-40B12BC838B9}"/>
              </a:ext>
            </a:extLst>
          </p:cNvPr>
          <p:cNvSpPr>
            <a:spLocks noGrp="1"/>
          </p:cNvSpPr>
          <p:nvPr>
            <p:ph type="dt" sz="half" idx="10"/>
          </p:nvPr>
        </p:nvSpPr>
        <p:spPr/>
        <p:txBody>
          <a:bodyPr/>
          <a:lstStyle/>
          <a:p>
            <a:fld id="{BB24A8F4-8F99-4055-8937-69BDB8A523D2}" type="datetime1">
              <a:rPr lang="en-GB" smtClean="0"/>
              <a:t>27/01/2023</a:t>
            </a:fld>
            <a:endParaRPr lang="en-GB" dirty="0"/>
          </a:p>
        </p:txBody>
      </p:sp>
      <p:sp>
        <p:nvSpPr>
          <p:cNvPr id="5" name="Footer Placeholder 4">
            <a:extLst>
              <a:ext uri="{FF2B5EF4-FFF2-40B4-BE49-F238E27FC236}">
                <a16:creationId xmlns:a16="http://schemas.microsoft.com/office/drawing/2014/main" id="{9EA9DE35-7157-4D32-BDDB-02FCD1DBCC56}"/>
              </a:ext>
            </a:extLst>
          </p:cNvPr>
          <p:cNvSpPr>
            <a:spLocks noGrp="1"/>
          </p:cNvSpPr>
          <p:nvPr>
            <p:ph type="ftr" sz="quarter" idx="11"/>
          </p:nvPr>
        </p:nvSpPr>
        <p:spPr/>
        <p:txBody>
          <a:bodyPr/>
          <a:lstStyle/>
          <a:p>
            <a:r>
              <a:rPr lang="en-US"/>
              <a:t>Title |  Author | Year | SAGE Publishing</a:t>
            </a:r>
            <a:endParaRPr lang="en-GB" dirty="0"/>
          </a:p>
        </p:txBody>
      </p:sp>
      <p:sp>
        <p:nvSpPr>
          <p:cNvPr id="6" name="Slide Number Placeholder 5">
            <a:extLst>
              <a:ext uri="{FF2B5EF4-FFF2-40B4-BE49-F238E27FC236}">
                <a16:creationId xmlns:a16="http://schemas.microsoft.com/office/drawing/2014/main" id="{EBB28E60-3685-4BEF-8E99-FE3A669E64BB}"/>
              </a:ext>
            </a:extLst>
          </p:cNvPr>
          <p:cNvSpPr>
            <a:spLocks noGrp="1"/>
          </p:cNvSpPr>
          <p:nvPr>
            <p:ph type="sldNum" sz="quarter" idx="12"/>
          </p:nvPr>
        </p:nvSpPr>
        <p:spPr/>
        <p:txBody>
          <a:bodyPr/>
          <a:lstStyle/>
          <a:p>
            <a:fld id="{92C88AE8-CBB5-4822-9795-6A8E2D4AB364}" type="slidenum">
              <a:rPr lang="en-GB" smtClean="0"/>
              <a:t>‹#›</a:t>
            </a:fld>
            <a:endParaRPr lang="en-GB" dirty="0"/>
          </a:p>
        </p:txBody>
      </p:sp>
    </p:spTree>
    <p:extLst>
      <p:ext uri="{BB962C8B-B14F-4D97-AF65-F5344CB8AC3E}">
        <p14:creationId xmlns:p14="http://schemas.microsoft.com/office/powerpoint/2010/main" val="422677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D4F25-DC51-4ADF-8F2B-EAD5EFCFFFB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6867404-F469-4A09-A794-356AC71B76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6357162-0595-4A89-8663-6B9E8F890B1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00391CC-DB2E-48B2-8FBE-171D9267F006}"/>
              </a:ext>
            </a:extLst>
          </p:cNvPr>
          <p:cNvSpPr>
            <a:spLocks noGrp="1"/>
          </p:cNvSpPr>
          <p:nvPr>
            <p:ph type="dt" sz="half" idx="10"/>
          </p:nvPr>
        </p:nvSpPr>
        <p:spPr/>
        <p:txBody>
          <a:bodyPr/>
          <a:lstStyle/>
          <a:p>
            <a:fld id="{8D9CE881-6CAA-4074-8C2D-7DB4B055FABF}" type="datetime1">
              <a:rPr lang="en-GB" smtClean="0"/>
              <a:t>27/01/2023</a:t>
            </a:fld>
            <a:endParaRPr lang="en-GB" dirty="0"/>
          </a:p>
        </p:txBody>
      </p:sp>
      <p:sp>
        <p:nvSpPr>
          <p:cNvPr id="6" name="Footer Placeholder 5">
            <a:extLst>
              <a:ext uri="{FF2B5EF4-FFF2-40B4-BE49-F238E27FC236}">
                <a16:creationId xmlns:a16="http://schemas.microsoft.com/office/drawing/2014/main" id="{F3270FB7-2DB9-41FA-A285-E8141E4DCE6F}"/>
              </a:ext>
            </a:extLst>
          </p:cNvPr>
          <p:cNvSpPr>
            <a:spLocks noGrp="1"/>
          </p:cNvSpPr>
          <p:nvPr>
            <p:ph type="ftr" sz="quarter" idx="11"/>
          </p:nvPr>
        </p:nvSpPr>
        <p:spPr/>
        <p:txBody>
          <a:bodyPr/>
          <a:lstStyle/>
          <a:p>
            <a:r>
              <a:rPr lang="en-US"/>
              <a:t>Title |  Author | Year | SAGE Publishing</a:t>
            </a:r>
            <a:endParaRPr lang="en-GB" dirty="0"/>
          </a:p>
        </p:txBody>
      </p:sp>
      <p:sp>
        <p:nvSpPr>
          <p:cNvPr id="7" name="Slide Number Placeholder 6">
            <a:extLst>
              <a:ext uri="{FF2B5EF4-FFF2-40B4-BE49-F238E27FC236}">
                <a16:creationId xmlns:a16="http://schemas.microsoft.com/office/drawing/2014/main" id="{44A98EA8-D851-4AC5-B5DB-BE01EE0F124E}"/>
              </a:ext>
            </a:extLst>
          </p:cNvPr>
          <p:cNvSpPr>
            <a:spLocks noGrp="1"/>
          </p:cNvSpPr>
          <p:nvPr>
            <p:ph type="sldNum" sz="quarter" idx="12"/>
          </p:nvPr>
        </p:nvSpPr>
        <p:spPr/>
        <p:txBody>
          <a:bodyPr/>
          <a:lstStyle/>
          <a:p>
            <a:fld id="{92C88AE8-CBB5-4822-9795-6A8E2D4AB364}" type="slidenum">
              <a:rPr lang="en-GB" smtClean="0"/>
              <a:t>‹#›</a:t>
            </a:fld>
            <a:endParaRPr lang="en-GB" dirty="0"/>
          </a:p>
        </p:txBody>
      </p:sp>
    </p:spTree>
    <p:extLst>
      <p:ext uri="{BB962C8B-B14F-4D97-AF65-F5344CB8AC3E}">
        <p14:creationId xmlns:p14="http://schemas.microsoft.com/office/powerpoint/2010/main" val="1976248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EF332-C696-40E6-B2E5-B6BE5FD6F82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FA709C5-CD65-4A6B-8DBE-DCC62B8E8D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041F211-51D7-4397-901C-BCB3EBDFAE4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4ABF111-4A71-4E57-85B1-FC17584138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7F90FBE-7F65-4DE6-9176-3A37C8CBF92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42293E9-D03E-4D9D-893B-87F4DB19B9AB}"/>
              </a:ext>
            </a:extLst>
          </p:cNvPr>
          <p:cNvSpPr>
            <a:spLocks noGrp="1"/>
          </p:cNvSpPr>
          <p:nvPr>
            <p:ph type="dt" sz="half" idx="10"/>
          </p:nvPr>
        </p:nvSpPr>
        <p:spPr/>
        <p:txBody>
          <a:bodyPr/>
          <a:lstStyle/>
          <a:p>
            <a:fld id="{C54AA708-7C1E-41C3-86FB-055B297EFF61}" type="datetime1">
              <a:rPr lang="en-GB" smtClean="0"/>
              <a:t>27/01/2023</a:t>
            </a:fld>
            <a:endParaRPr lang="en-GB" dirty="0"/>
          </a:p>
        </p:txBody>
      </p:sp>
      <p:sp>
        <p:nvSpPr>
          <p:cNvPr id="8" name="Footer Placeholder 7">
            <a:extLst>
              <a:ext uri="{FF2B5EF4-FFF2-40B4-BE49-F238E27FC236}">
                <a16:creationId xmlns:a16="http://schemas.microsoft.com/office/drawing/2014/main" id="{52A39E4A-EAF2-4DBA-A663-357B5C69A215}"/>
              </a:ext>
            </a:extLst>
          </p:cNvPr>
          <p:cNvSpPr>
            <a:spLocks noGrp="1"/>
          </p:cNvSpPr>
          <p:nvPr>
            <p:ph type="ftr" sz="quarter" idx="11"/>
          </p:nvPr>
        </p:nvSpPr>
        <p:spPr/>
        <p:txBody>
          <a:bodyPr/>
          <a:lstStyle/>
          <a:p>
            <a:r>
              <a:rPr lang="en-US"/>
              <a:t>Title |  Author | Year | SAGE Publishing</a:t>
            </a:r>
            <a:endParaRPr lang="en-GB" dirty="0"/>
          </a:p>
        </p:txBody>
      </p:sp>
      <p:sp>
        <p:nvSpPr>
          <p:cNvPr id="9" name="Slide Number Placeholder 8">
            <a:extLst>
              <a:ext uri="{FF2B5EF4-FFF2-40B4-BE49-F238E27FC236}">
                <a16:creationId xmlns:a16="http://schemas.microsoft.com/office/drawing/2014/main" id="{CCD4A36F-2427-404C-A1AD-3140F1B31B17}"/>
              </a:ext>
            </a:extLst>
          </p:cNvPr>
          <p:cNvSpPr>
            <a:spLocks noGrp="1"/>
          </p:cNvSpPr>
          <p:nvPr>
            <p:ph type="sldNum" sz="quarter" idx="12"/>
          </p:nvPr>
        </p:nvSpPr>
        <p:spPr/>
        <p:txBody>
          <a:bodyPr/>
          <a:lstStyle/>
          <a:p>
            <a:fld id="{92C88AE8-CBB5-4822-9795-6A8E2D4AB364}" type="slidenum">
              <a:rPr lang="en-GB" smtClean="0"/>
              <a:t>‹#›</a:t>
            </a:fld>
            <a:endParaRPr lang="en-GB" dirty="0"/>
          </a:p>
        </p:txBody>
      </p:sp>
    </p:spTree>
    <p:extLst>
      <p:ext uri="{BB962C8B-B14F-4D97-AF65-F5344CB8AC3E}">
        <p14:creationId xmlns:p14="http://schemas.microsoft.com/office/powerpoint/2010/main" val="3095201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0718A-E711-4A2B-93F1-2C702F79DAD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7733170-EC33-4151-A9F1-A153BF86D844}"/>
              </a:ext>
            </a:extLst>
          </p:cNvPr>
          <p:cNvSpPr>
            <a:spLocks noGrp="1"/>
          </p:cNvSpPr>
          <p:nvPr>
            <p:ph type="dt" sz="half" idx="10"/>
          </p:nvPr>
        </p:nvSpPr>
        <p:spPr/>
        <p:txBody>
          <a:bodyPr/>
          <a:lstStyle/>
          <a:p>
            <a:fld id="{53F53A34-40B7-4F68-8BB3-524E42686892}" type="datetime1">
              <a:rPr lang="en-GB" smtClean="0"/>
              <a:t>27/01/2023</a:t>
            </a:fld>
            <a:endParaRPr lang="en-GB" dirty="0"/>
          </a:p>
        </p:txBody>
      </p:sp>
      <p:sp>
        <p:nvSpPr>
          <p:cNvPr id="4" name="Footer Placeholder 3">
            <a:extLst>
              <a:ext uri="{FF2B5EF4-FFF2-40B4-BE49-F238E27FC236}">
                <a16:creationId xmlns:a16="http://schemas.microsoft.com/office/drawing/2014/main" id="{CDA43A04-2CBC-438A-97A9-70D9C2B4660C}"/>
              </a:ext>
            </a:extLst>
          </p:cNvPr>
          <p:cNvSpPr>
            <a:spLocks noGrp="1"/>
          </p:cNvSpPr>
          <p:nvPr>
            <p:ph type="ftr" sz="quarter" idx="11"/>
          </p:nvPr>
        </p:nvSpPr>
        <p:spPr/>
        <p:txBody>
          <a:bodyPr/>
          <a:lstStyle/>
          <a:p>
            <a:r>
              <a:rPr lang="en-US"/>
              <a:t>Title |  Author | Year | SAGE Publishing</a:t>
            </a:r>
            <a:endParaRPr lang="en-GB" dirty="0"/>
          </a:p>
        </p:txBody>
      </p:sp>
      <p:sp>
        <p:nvSpPr>
          <p:cNvPr id="5" name="Slide Number Placeholder 4">
            <a:extLst>
              <a:ext uri="{FF2B5EF4-FFF2-40B4-BE49-F238E27FC236}">
                <a16:creationId xmlns:a16="http://schemas.microsoft.com/office/drawing/2014/main" id="{4FFABCA9-3C36-4BC3-A65A-CA98B4573E75}"/>
              </a:ext>
            </a:extLst>
          </p:cNvPr>
          <p:cNvSpPr>
            <a:spLocks noGrp="1"/>
          </p:cNvSpPr>
          <p:nvPr>
            <p:ph type="sldNum" sz="quarter" idx="12"/>
          </p:nvPr>
        </p:nvSpPr>
        <p:spPr/>
        <p:txBody>
          <a:bodyPr/>
          <a:lstStyle/>
          <a:p>
            <a:fld id="{92C88AE8-CBB5-4822-9795-6A8E2D4AB364}" type="slidenum">
              <a:rPr lang="en-GB" smtClean="0"/>
              <a:t>‹#›</a:t>
            </a:fld>
            <a:endParaRPr lang="en-GB" dirty="0"/>
          </a:p>
        </p:txBody>
      </p:sp>
    </p:spTree>
    <p:extLst>
      <p:ext uri="{BB962C8B-B14F-4D97-AF65-F5344CB8AC3E}">
        <p14:creationId xmlns:p14="http://schemas.microsoft.com/office/powerpoint/2010/main" val="617292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444827-AE83-480A-9955-5FE51900AA40}"/>
              </a:ext>
            </a:extLst>
          </p:cNvPr>
          <p:cNvSpPr>
            <a:spLocks noGrp="1"/>
          </p:cNvSpPr>
          <p:nvPr>
            <p:ph type="dt" sz="half" idx="10"/>
          </p:nvPr>
        </p:nvSpPr>
        <p:spPr/>
        <p:txBody>
          <a:bodyPr/>
          <a:lstStyle/>
          <a:p>
            <a:fld id="{485B69C0-3DEA-4AE7-A71E-5B7EFF4A004C}" type="datetime1">
              <a:rPr lang="en-GB" smtClean="0"/>
              <a:t>27/01/2023</a:t>
            </a:fld>
            <a:endParaRPr lang="en-GB" dirty="0"/>
          </a:p>
        </p:txBody>
      </p:sp>
      <p:sp>
        <p:nvSpPr>
          <p:cNvPr id="3" name="Footer Placeholder 2">
            <a:extLst>
              <a:ext uri="{FF2B5EF4-FFF2-40B4-BE49-F238E27FC236}">
                <a16:creationId xmlns:a16="http://schemas.microsoft.com/office/drawing/2014/main" id="{2D6BF75A-2C2B-425D-849B-3C37A7AF6EB8}"/>
              </a:ext>
            </a:extLst>
          </p:cNvPr>
          <p:cNvSpPr>
            <a:spLocks noGrp="1"/>
          </p:cNvSpPr>
          <p:nvPr>
            <p:ph type="ftr" sz="quarter" idx="11"/>
          </p:nvPr>
        </p:nvSpPr>
        <p:spPr/>
        <p:txBody>
          <a:bodyPr/>
          <a:lstStyle/>
          <a:p>
            <a:r>
              <a:rPr lang="en-US"/>
              <a:t>Title |  Author | Year | SAGE Publishing</a:t>
            </a:r>
            <a:endParaRPr lang="en-GB" dirty="0"/>
          </a:p>
        </p:txBody>
      </p:sp>
      <p:sp>
        <p:nvSpPr>
          <p:cNvPr id="4" name="Slide Number Placeholder 3">
            <a:extLst>
              <a:ext uri="{FF2B5EF4-FFF2-40B4-BE49-F238E27FC236}">
                <a16:creationId xmlns:a16="http://schemas.microsoft.com/office/drawing/2014/main" id="{CC84F570-FE32-4D70-89AD-9159BB9EE318}"/>
              </a:ext>
            </a:extLst>
          </p:cNvPr>
          <p:cNvSpPr>
            <a:spLocks noGrp="1"/>
          </p:cNvSpPr>
          <p:nvPr>
            <p:ph type="sldNum" sz="quarter" idx="12"/>
          </p:nvPr>
        </p:nvSpPr>
        <p:spPr/>
        <p:txBody>
          <a:bodyPr/>
          <a:lstStyle/>
          <a:p>
            <a:fld id="{92C88AE8-CBB5-4822-9795-6A8E2D4AB364}" type="slidenum">
              <a:rPr lang="en-GB" smtClean="0"/>
              <a:t>‹#›</a:t>
            </a:fld>
            <a:endParaRPr lang="en-GB" dirty="0"/>
          </a:p>
        </p:txBody>
      </p:sp>
    </p:spTree>
    <p:extLst>
      <p:ext uri="{BB962C8B-B14F-4D97-AF65-F5344CB8AC3E}">
        <p14:creationId xmlns:p14="http://schemas.microsoft.com/office/powerpoint/2010/main" val="1862781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C686B-8071-4C26-8690-34C56671B5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940EB49-51FD-4BF5-8417-6D73B7715C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63C80C4-E90C-4AA2-8128-4C3A8213A7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E6C9D3-95C6-4C1E-865C-4211F47BC62B}"/>
              </a:ext>
            </a:extLst>
          </p:cNvPr>
          <p:cNvSpPr>
            <a:spLocks noGrp="1"/>
          </p:cNvSpPr>
          <p:nvPr>
            <p:ph type="dt" sz="half" idx="10"/>
          </p:nvPr>
        </p:nvSpPr>
        <p:spPr/>
        <p:txBody>
          <a:bodyPr/>
          <a:lstStyle/>
          <a:p>
            <a:fld id="{0089D302-0900-4F0F-8FDF-6FE3CBBFCC9C}" type="datetime1">
              <a:rPr lang="en-GB" smtClean="0"/>
              <a:t>27/01/2023</a:t>
            </a:fld>
            <a:endParaRPr lang="en-GB" dirty="0"/>
          </a:p>
        </p:txBody>
      </p:sp>
      <p:sp>
        <p:nvSpPr>
          <p:cNvPr id="6" name="Footer Placeholder 5">
            <a:extLst>
              <a:ext uri="{FF2B5EF4-FFF2-40B4-BE49-F238E27FC236}">
                <a16:creationId xmlns:a16="http://schemas.microsoft.com/office/drawing/2014/main" id="{56685DF9-3CD0-4CD2-B8FC-825158FBC898}"/>
              </a:ext>
            </a:extLst>
          </p:cNvPr>
          <p:cNvSpPr>
            <a:spLocks noGrp="1"/>
          </p:cNvSpPr>
          <p:nvPr>
            <p:ph type="ftr" sz="quarter" idx="11"/>
          </p:nvPr>
        </p:nvSpPr>
        <p:spPr/>
        <p:txBody>
          <a:bodyPr/>
          <a:lstStyle/>
          <a:p>
            <a:r>
              <a:rPr lang="en-US"/>
              <a:t>Title |  Author | Year | SAGE Publishing</a:t>
            </a:r>
            <a:endParaRPr lang="en-GB" dirty="0"/>
          </a:p>
        </p:txBody>
      </p:sp>
      <p:sp>
        <p:nvSpPr>
          <p:cNvPr id="7" name="Slide Number Placeholder 6">
            <a:extLst>
              <a:ext uri="{FF2B5EF4-FFF2-40B4-BE49-F238E27FC236}">
                <a16:creationId xmlns:a16="http://schemas.microsoft.com/office/drawing/2014/main" id="{247D6F2C-966A-4C2C-A7D5-497C12A180F2}"/>
              </a:ext>
            </a:extLst>
          </p:cNvPr>
          <p:cNvSpPr>
            <a:spLocks noGrp="1"/>
          </p:cNvSpPr>
          <p:nvPr>
            <p:ph type="sldNum" sz="quarter" idx="12"/>
          </p:nvPr>
        </p:nvSpPr>
        <p:spPr/>
        <p:txBody>
          <a:bodyPr/>
          <a:lstStyle/>
          <a:p>
            <a:fld id="{92C88AE8-CBB5-4822-9795-6A8E2D4AB364}" type="slidenum">
              <a:rPr lang="en-GB" smtClean="0"/>
              <a:t>‹#›</a:t>
            </a:fld>
            <a:endParaRPr lang="en-GB" dirty="0"/>
          </a:p>
        </p:txBody>
      </p:sp>
    </p:spTree>
    <p:extLst>
      <p:ext uri="{BB962C8B-B14F-4D97-AF65-F5344CB8AC3E}">
        <p14:creationId xmlns:p14="http://schemas.microsoft.com/office/powerpoint/2010/main" val="187274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DAADA-3AD3-46D3-957E-6FF19D4812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DF09F47-018F-4587-A13F-E6E79C7223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6C2D7BF7-3F50-438C-B60E-E87D8F3C3C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9C942F-EB46-475B-A547-D6A7BEE31E62}"/>
              </a:ext>
            </a:extLst>
          </p:cNvPr>
          <p:cNvSpPr>
            <a:spLocks noGrp="1"/>
          </p:cNvSpPr>
          <p:nvPr>
            <p:ph type="dt" sz="half" idx="10"/>
          </p:nvPr>
        </p:nvSpPr>
        <p:spPr/>
        <p:txBody>
          <a:bodyPr/>
          <a:lstStyle/>
          <a:p>
            <a:fld id="{63F094EB-FB02-4A51-BD63-44D13C9B56F7}" type="datetime1">
              <a:rPr lang="en-GB" smtClean="0"/>
              <a:t>27/01/2023</a:t>
            </a:fld>
            <a:endParaRPr lang="en-GB" dirty="0"/>
          </a:p>
        </p:txBody>
      </p:sp>
      <p:sp>
        <p:nvSpPr>
          <p:cNvPr id="6" name="Footer Placeholder 5">
            <a:extLst>
              <a:ext uri="{FF2B5EF4-FFF2-40B4-BE49-F238E27FC236}">
                <a16:creationId xmlns:a16="http://schemas.microsoft.com/office/drawing/2014/main" id="{5E961410-FEDB-4DB3-813F-898897B40115}"/>
              </a:ext>
            </a:extLst>
          </p:cNvPr>
          <p:cNvSpPr>
            <a:spLocks noGrp="1"/>
          </p:cNvSpPr>
          <p:nvPr>
            <p:ph type="ftr" sz="quarter" idx="11"/>
          </p:nvPr>
        </p:nvSpPr>
        <p:spPr/>
        <p:txBody>
          <a:bodyPr/>
          <a:lstStyle/>
          <a:p>
            <a:r>
              <a:rPr lang="en-US"/>
              <a:t>Title |  Author | Year | SAGE Publishing</a:t>
            </a:r>
            <a:endParaRPr lang="en-GB" dirty="0"/>
          </a:p>
        </p:txBody>
      </p:sp>
      <p:sp>
        <p:nvSpPr>
          <p:cNvPr id="7" name="Slide Number Placeholder 6">
            <a:extLst>
              <a:ext uri="{FF2B5EF4-FFF2-40B4-BE49-F238E27FC236}">
                <a16:creationId xmlns:a16="http://schemas.microsoft.com/office/drawing/2014/main" id="{2A0E4491-C9B6-4443-937E-6650F145C84E}"/>
              </a:ext>
            </a:extLst>
          </p:cNvPr>
          <p:cNvSpPr>
            <a:spLocks noGrp="1"/>
          </p:cNvSpPr>
          <p:nvPr>
            <p:ph type="sldNum" sz="quarter" idx="12"/>
          </p:nvPr>
        </p:nvSpPr>
        <p:spPr/>
        <p:txBody>
          <a:bodyPr/>
          <a:lstStyle/>
          <a:p>
            <a:fld id="{92C88AE8-CBB5-4822-9795-6A8E2D4AB364}" type="slidenum">
              <a:rPr lang="en-GB" smtClean="0"/>
              <a:t>‹#›</a:t>
            </a:fld>
            <a:endParaRPr lang="en-GB" dirty="0"/>
          </a:p>
        </p:txBody>
      </p:sp>
    </p:spTree>
    <p:extLst>
      <p:ext uri="{BB962C8B-B14F-4D97-AF65-F5344CB8AC3E}">
        <p14:creationId xmlns:p14="http://schemas.microsoft.com/office/powerpoint/2010/main" val="99679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BC8397-76DB-4048-84CB-941CABCFF5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13184AB-A9FE-4E7F-A5BD-E7912805C7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C95D287-EFDB-431F-8CDD-F9A63A862E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3774F3-6692-4C48-A605-44053A2C3449}" type="datetime1">
              <a:rPr lang="en-GB" smtClean="0"/>
              <a:t>27/01/2023</a:t>
            </a:fld>
            <a:endParaRPr lang="en-GB" dirty="0"/>
          </a:p>
        </p:txBody>
      </p:sp>
      <p:sp>
        <p:nvSpPr>
          <p:cNvPr id="5" name="Footer Placeholder 4">
            <a:extLst>
              <a:ext uri="{FF2B5EF4-FFF2-40B4-BE49-F238E27FC236}">
                <a16:creationId xmlns:a16="http://schemas.microsoft.com/office/drawing/2014/main" id="{991A93CE-8B7F-4A35-9703-16225A8736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Title |  Author | Year | SAGE Publishing</a:t>
            </a:r>
            <a:endParaRPr lang="en-GB" dirty="0"/>
          </a:p>
        </p:txBody>
      </p:sp>
      <p:sp>
        <p:nvSpPr>
          <p:cNvPr id="6" name="Slide Number Placeholder 5">
            <a:extLst>
              <a:ext uri="{FF2B5EF4-FFF2-40B4-BE49-F238E27FC236}">
                <a16:creationId xmlns:a16="http://schemas.microsoft.com/office/drawing/2014/main" id="{CD2462F4-EAC8-4C6D-883A-F22E23D301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C88AE8-CBB5-4822-9795-6A8E2D4AB364}" type="slidenum">
              <a:rPr lang="en-GB" smtClean="0"/>
              <a:t>‹#›</a:t>
            </a:fld>
            <a:endParaRPr lang="en-GB" dirty="0"/>
          </a:p>
        </p:txBody>
      </p:sp>
    </p:spTree>
    <p:extLst>
      <p:ext uri="{BB962C8B-B14F-4D97-AF65-F5344CB8AC3E}">
        <p14:creationId xmlns:p14="http://schemas.microsoft.com/office/powerpoint/2010/main" val="2005825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 id="2147483665" r:id="rId14"/>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oleObject" Target="../embeddings/oleObject1.bin"/><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676400" y="116632"/>
            <a:ext cx="8473440" cy="6588968"/>
          </a:xfrm>
        </p:spPr>
        <p:txBody>
          <a:bodyPr>
            <a:noAutofit/>
          </a:bodyPr>
          <a:lstStyle/>
          <a:p>
            <a:pPr>
              <a:defRPr/>
            </a:pPr>
            <a:br>
              <a:rPr lang="en-GB" sz="4000" b="1" dirty="0">
                <a:effectLst>
                  <a:outerShdw blurRad="38100" dist="38100" dir="2700000" algn="tl">
                    <a:srgbClr val="000000">
                      <a:alpha val="43137"/>
                    </a:srgbClr>
                  </a:outerShdw>
                </a:effectLst>
              </a:rPr>
            </a:br>
            <a:r>
              <a:rPr lang="en-GB" sz="4000" b="1" dirty="0">
                <a:effectLst>
                  <a:outerShdw blurRad="38100" dist="38100" dir="2700000" algn="tl">
                    <a:srgbClr val="000000">
                      <a:alpha val="43137"/>
                    </a:srgbClr>
                  </a:outerShdw>
                </a:effectLst>
              </a:rPr>
              <a:t>Research Methods</a:t>
            </a:r>
            <a:br>
              <a:rPr lang="en-GB" sz="4000" dirty="0">
                <a:effectLst>
                  <a:outerShdw blurRad="38100" dist="38100" dir="2700000" algn="tl">
                    <a:srgbClr val="000000">
                      <a:alpha val="43137"/>
                    </a:srgbClr>
                  </a:outerShdw>
                </a:effectLst>
              </a:rPr>
            </a:br>
            <a:r>
              <a:rPr lang="en-GB" sz="4000" b="1" dirty="0">
                <a:solidFill>
                  <a:schemeClr val="accent1"/>
                </a:solidFill>
              </a:rPr>
              <a:t>Prof. </a:t>
            </a:r>
            <a:r>
              <a:rPr lang="en-GB" sz="4000" b="1">
                <a:solidFill>
                  <a:schemeClr val="accent1"/>
                </a:solidFill>
              </a:rPr>
              <a:t>Matthew Loveless </a:t>
            </a:r>
            <a:br>
              <a:rPr lang="en-GB" sz="4000" b="1"/>
            </a:br>
            <a:br>
              <a:rPr lang="en-GB" sz="4000" b="1" dirty="0"/>
            </a:br>
            <a:br>
              <a:rPr lang="en-GB" sz="3200" i="1" dirty="0"/>
            </a:br>
            <a:r>
              <a:rPr lang="en-GB" sz="4800" b="1" i="1" dirty="0"/>
              <a:t>Descriptive Statistics:  </a:t>
            </a:r>
            <a:br>
              <a:rPr lang="en-GB" sz="4800" b="1" i="1" dirty="0"/>
            </a:br>
            <a:r>
              <a:rPr lang="en-GB" sz="4800" i="1" dirty="0"/>
              <a:t>Measures of Association I</a:t>
            </a:r>
            <a:br>
              <a:rPr lang="en-GB" sz="3200" i="1" dirty="0"/>
            </a:br>
            <a:br>
              <a:rPr lang="en-GB" sz="3200" dirty="0"/>
            </a:br>
            <a:br>
              <a:rPr lang="en-GB" sz="4000" b="1" dirty="0"/>
            </a:br>
            <a:br>
              <a:rPr lang="en-GB" sz="2800" i="1" dirty="0"/>
            </a:br>
            <a:r>
              <a:rPr lang="en-GB" sz="2800" b="1" dirty="0"/>
              <a:t>University of Bologna</a:t>
            </a:r>
            <a:br>
              <a:rPr lang="en-GB" sz="2800" b="1" dirty="0"/>
            </a:br>
            <a:r>
              <a:rPr lang="en-GB" sz="2800" b="1" dirty="0"/>
              <a:t>Autumn 2022</a:t>
            </a:r>
            <a:endParaRPr lang="en-US" sz="3600" b="1" dirty="0"/>
          </a:p>
        </p:txBody>
      </p:sp>
    </p:spTree>
    <p:extLst>
      <p:ext uri="{BB962C8B-B14F-4D97-AF65-F5344CB8AC3E}">
        <p14:creationId xmlns:p14="http://schemas.microsoft.com/office/powerpoint/2010/main" val="1684241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CEB41C5C-0F34-4DDA-9D7C-5E717F35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384" y="303591"/>
            <a:ext cx="4334256" cy="5896743"/>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229ADE-36B4-446A-B6A1-E5F1FF656E55}"/>
              </a:ext>
            </a:extLst>
          </p:cNvPr>
          <p:cNvSpPr>
            <a:spLocks noGrp="1"/>
          </p:cNvSpPr>
          <p:nvPr>
            <p:ph type="title"/>
          </p:nvPr>
        </p:nvSpPr>
        <p:spPr>
          <a:xfrm>
            <a:off x="594360" y="640263"/>
            <a:ext cx="3822192" cy="1344975"/>
          </a:xfrm>
        </p:spPr>
        <p:txBody>
          <a:bodyPr>
            <a:normAutofit/>
          </a:bodyPr>
          <a:lstStyle/>
          <a:p>
            <a:r>
              <a:rPr lang="en-GB" sz="3300">
                <a:solidFill>
                  <a:schemeClr val="bg1"/>
                </a:solidFill>
              </a:rPr>
              <a:t>Nominal: Univariate Descriptive Statistics </a:t>
            </a:r>
          </a:p>
        </p:txBody>
      </p:sp>
      <p:cxnSp>
        <p:nvCxnSpPr>
          <p:cNvPr id="24" name="Straight Connector 23">
            <a:extLst>
              <a:ext uri="{FF2B5EF4-FFF2-40B4-BE49-F238E27FC236}">
                <a16:creationId xmlns:a16="http://schemas.microsoft.com/office/drawing/2014/main" id="{57E1E5E6-F385-4E9C-B201-BA5BDE5CA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04088" y="2050687"/>
            <a:ext cx="3685032" cy="0"/>
          </a:xfrm>
          <a:prstGeom prst="line">
            <a:avLst/>
          </a:prstGeom>
          <a:ln w="22225">
            <a:solidFill>
              <a:srgbClr val="E7E6E6"/>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 name="Content Placeholder 9">
                <a:extLst>
                  <a:ext uri="{FF2B5EF4-FFF2-40B4-BE49-F238E27FC236}">
                    <a16:creationId xmlns:a16="http://schemas.microsoft.com/office/drawing/2014/main" id="{F9C77632-0D70-B8AE-0D48-C7F38A665E0D}"/>
                  </a:ext>
                </a:extLst>
              </p:cNvPr>
              <p:cNvSpPr>
                <a:spLocks noGrp="1"/>
              </p:cNvSpPr>
              <p:nvPr>
                <p:ph idx="1"/>
              </p:nvPr>
            </p:nvSpPr>
            <p:spPr>
              <a:xfrm>
                <a:off x="593610" y="2121763"/>
                <a:ext cx="3822192" cy="3773010"/>
              </a:xfrm>
            </p:spPr>
            <p:txBody>
              <a:bodyPr>
                <a:normAutofit/>
              </a:bodyPr>
              <a:lstStyle/>
              <a:p>
                <a:r>
                  <a:rPr lang="en-US" sz="3200" dirty="0">
                    <a:solidFill>
                      <a:schemeClr val="bg1"/>
                    </a:solidFill>
                  </a:rPr>
                  <a:t>Central Tendency: Mode: UK</a:t>
                </a:r>
              </a:p>
              <a:p>
                <a:r>
                  <a:rPr lang="en-US" sz="3200" dirty="0">
                    <a:solidFill>
                      <a:schemeClr val="bg1"/>
                    </a:solidFill>
                  </a:rPr>
                  <a:t>Dispersion: Relative Frequencies or Variation Ratio</a:t>
                </a:r>
              </a:p>
              <a:p>
                <a14:m>
                  <m:oMath xmlns:m="http://schemas.openxmlformats.org/officeDocument/2006/math">
                    <m:r>
                      <a:rPr lang="en-US" sz="3200" b="0" i="1">
                        <a:solidFill>
                          <a:schemeClr val="bg1"/>
                        </a:solidFill>
                        <a:latin typeface="Cambria Math" panose="02040503050406030204" pitchFamily="18" charset="0"/>
                      </a:rPr>
                      <m:t>𝑉𝑅</m:t>
                    </m:r>
                    <m:r>
                      <a:rPr lang="en-US" sz="3200" b="0" i="1">
                        <a:solidFill>
                          <a:schemeClr val="bg1"/>
                        </a:solidFill>
                        <a:latin typeface="Cambria Math" panose="02040503050406030204" pitchFamily="18" charset="0"/>
                      </a:rPr>
                      <m:t>= </m:t>
                    </m:r>
                    <m:f>
                      <m:fPr>
                        <m:ctrlPr>
                          <a:rPr lang="en-US" sz="3200" b="0" i="1">
                            <a:solidFill>
                              <a:schemeClr val="bg1"/>
                            </a:solidFill>
                            <a:latin typeface="Cambria Math" panose="02040503050406030204" pitchFamily="18" charset="0"/>
                          </a:rPr>
                        </m:ctrlPr>
                      </m:fPr>
                      <m:num>
                        <m:nary>
                          <m:naryPr>
                            <m:chr m:val="∑"/>
                            <m:subHide m:val="on"/>
                            <m:supHide m:val="on"/>
                            <m:ctrlPr>
                              <a:rPr lang="en-US" sz="3200" b="0" i="1">
                                <a:solidFill>
                                  <a:schemeClr val="bg1"/>
                                </a:solidFill>
                                <a:latin typeface="Cambria Math" panose="02040503050406030204" pitchFamily="18" charset="0"/>
                              </a:rPr>
                            </m:ctrlPr>
                          </m:naryPr>
                          <m:sub/>
                          <m:sup/>
                          <m:e>
                            <m:d>
                              <m:dPr>
                                <m:ctrlPr>
                                  <a:rPr lang="en-US" sz="3200" i="1">
                                    <a:solidFill>
                                      <a:schemeClr val="bg1"/>
                                    </a:solidFill>
                                    <a:latin typeface="Cambria Math" panose="02040503050406030204" pitchFamily="18" charset="0"/>
                                  </a:rPr>
                                </m:ctrlPr>
                              </m:dPr>
                              <m:e>
                                <m:sSub>
                                  <m:sSubPr>
                                    <m:ctrlPr>
                                      <a:rPr lang="en-US" sz="3200" i="1">
                                        <a:solidFill>
                                          <a:schemeClr val="bg1"/>
                                        </a:solidFill>
                                        <a:latin typeface="Cambria Math" panose="02040503050406030204" pitchFamily="18" charset="0"/>
                                      </a:rPr>
                                    </m:ctrlPr>
                                  </m:sSubPr>
                                  <m:e>
                                    <m:r>
                                      <a:rPr lang="en-US" sz="3200" i="1">
                                        <a:solidFill>
                                          <a:schemeClr val="bg1"/>
                                        </a:solidFill>
                                        <a:latin typeface="Cambria Math" panose="02040503050406030204" pitchFamily="18" charset="0"/>
                                      </a:rPr>
                                      <m:t>𝐹</m:t>
                                    </m:r>
                                  </m:e>
                                  <m:sub>
                                    <m:r>
                                      <a:rPr lang="en-US" sz="3200" i="1">
                                        <a:solidFill>
                                          <a:schemeClr val="bg1"/>
                                        </a:solidFill>
                                        <a:latin typeface="Cambria Math" panose="02040503050406030204" pitchFamily="18" charset="0"/>
                                      </a:rPr>
                                      <m:t>𝑛𝑜𝑛</m:t>
                                    </m:r>
                                    <m:r>
                                      <a:rPr lang="en-US" sz="3200" i="1">
                                        <a:solidFill>
                                          <a:schemeClr val="bg1"/>
                                        </a:solidFill>
                                        <a:latin typeface="Cambria Math" panose="02040503050406030204" pitchFamily="18" charset="0"/>
                                      </a:rPr>
                                      <m:t>−</m:t>
                                    </m:r>
                                    <m:r>
                                      <a:rPr lang="en-US" sz="3200" i="1">
                                        <a:solidFill>
                                          <a:schemeClr val="bg1"/>
                                        </a:solidFill>
                                        <a:latin typeface="Cambria Math" panose="02040503050406030204" pitchFamily="18" charset="0"/>
                                      </a:rPr>
                                      <m:t>𝑚𝑜𝑑𝑎𝑙</m:t>
                                    </m:r>
                                  </m:sub>
                                </m:sSub>
                              </m:e>
                            </m:d>
                          </m:e>
                        </m:nary>
                      </m:num>
                      <m:den>
                        <m:r>
                          <a:rPr lang="en-US" sz="3200" b="0" i="1">
                            <a:solidFill>
                              <a:schemeClr val="bg1"/>
                            </a:solidFill>
                            <a:latin typeface="Cambria Math" panose="02040503050406030204" pitchFamily="18" charset="0"/>
                          </a:rPr>
                          <m:t>𝑁</m:t>
                        </m:r>
                      </m:den>
                    </m:f>
                  </m:oMath>
                </a14:m>
                <a:endParaRPr lang="en-US" sz="3200" dirty="0">
                  <a:solidFill>
                    <a:schemeClr val="bg1"/>
                  </a:solidFill>
                </a:endParaRPr>
              </a:p>
              <a:p>
                <a:r>
                  <a:rPr lang="en-US" sz="3200" dirty="0">
                    <a:solidFill>
                      <a:schemeClr val="bg1"/>
                    </a:solidFill>
                  </a:rPr>
                  <a:t>0.722</a:t>
                </a:r>
              </a:p>
            </p:txBody>
          </p:sp>
        </mc:Choice>
        <mc:Fallback xmlns="">
          <p:sp>
            <p:nvSpPr>
              <p:cNvPr id="10" name="Content Placeholder 9">
                <a:extLst>
                  <a:ext uri="{FF2B5EF4-FFF2-40B4-BE49-F238E27FC236}">
                    <a16:creationId xmlns:a16="http://schemas.microsoft.com/office/drawing/2014/main" id="{F9C77632-0D70-B8AE-0D48-C7F38A665E0D}"/>
                  </a:ext>
                </a:extLst>
              </p:cNvPr>
              <p:cNvSpPr>
                <a:spLocks noGrp="1" noRot="1" noChangeAspect="1" noMove="1" noResize="1" noEditPoints="1" noAdjustHandles="1" noChangeArrowheads="1" noChangeShapeType="1" noTextEdit="1"/>
              </p:cNvSpPr>
              <p:nvPr>
                <p:ph idx="1"/>
              </p:nvPr>
            </p:nvSpPr>
            <p:spPr>
              <a:xfrm>
                <a:off x="593610" y="2121763"/>
                <a:ext cx="3822192" cy="3773010"/>
              </a:xfrm>
              <a:blipFill>
                <a:blip r:embed="rId2"/>
                <a:stretch>
                  <a:fillRect l="-3668" t="-3393" r="-2392" b="-5008"/>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BDE3AD9F-A164-47F7-A93B-57A1B818E5E0}"/>
              </a:ext>
            </a:extLst>
          </p:cNvPr>
          <p:cNvSpPr>
            <a:spLocks noGrp="1"/>
          </p:cNvSpPr>
          <p:nvPr>
            <p:ph type="ftr" sz="quarter" idx="11"/>
          </p:nvPr>
        </p:nvSpPr>
        <p:spPr>
          <a:xfrm>
            <a:off x="4038600" y="6356350"/>
            <a:ext cx="4114800" cy="365125"/>
          </a:xfrm>
        </p:spPr>
        <p:txBody>
          <a:bodyPr>
            <a:normAutofit/>
          </a:bodyPr>
          <a:lstStyle/>
          <a:p>
            <a:pPr>
              <a:lnSpc>
                <a:spcPct val="90000"/>
              </a:lnSpc>
              <a:spcAft>
                <a:spcPts val="600"/>
              </a:spcAft>
            </a:pPr>
            <a:r>
              <a:rPr lang="en-US" sz="700"/>
              <a:t>Title | </a:t>
            </a:r>
            <a:r>
              <a:rPr lang="en-US" sz="700">
                <a:sym typeface="Symbol" panose="05050102010706020507" pitchFamily="18" charset="2"/>
              </a:rPr>
              <a:t></a:t>
            </a:r>
            <a:r>
              <a:rPr lang="en-US" sz="700"/>
              <a:t> Author </a:t>
            </a:r>
          </a:p>
          <a:p>
            <a:pPr>
              <a:lnSpc>
                <a:spcPct val="90000"/>
              </a:lnSpc>
              <a:spcAft>
                <a:spcPts val="600"/>
              </a:spcAft>
            </a:pPr>
            <a:r>
              <a:rPr lang="en-US" sz="700"/>
              <a:t>Year | SAGE Publishing</a:t>
            </a:r>
            <a:endParaRPr lang="en-GB" sz="700"/>
          </a:p>
        </p:txBody>
      </p:sp>
      <p:graphicFrame>
        <p:nvGraphicFramePr>
          <p:cNvPr id="8" name="Content Placeholder 4">
            <a:extLst>
              <a:ext uri="{FF2B5EF4-FFF2-40B4-BE49-F238E27FC236}">
                <a16:creationId xmlns:a16="http://schemas.microsoft.com/office/drawing/2014/main" id="{F2E0908E-9C68-D9C9-FAC5-E3298B235363}"/>
              </a:ext>
            </a:extLst>
          </p:cNvPr>
          <p:cNvGraphicFramePr>
            <a:graphicFrameLocks/>
          </p:cNvGraphicFramePr>
          <p:nvPr>
            <p:extLst>
              <p:ext uri="{D42A27DB-BD31-4B8C-83A1-F6EECF244321}">
                <p14:modId xmlns:p14="http://schemas.microsoft.com/office/powerpoint/2010/main" val="643020436"/>
              </p:ext>
            </p:extLst>
          </p:nvPr>
        </p:nvGraphicFramePr>
        <p:xfrm>
          <a:off x="5104464" y="337486"/>
          <a:ext cx="6596653" cy="5712336"/>
        </p:xfrm>
        <a:graphic>
          <a:graphicData uri="http://schemas.openxmlformats.org/drawingml/2006/table">
            <a:tbl>
              <a:tblPr firstRow="1" bandRow="1">
                <a:solidFill>
                  <a:schemeClr val="bg1"/>
                </a:solidFill>
                <a:tableStyleId>{5C22544A-7EE6-4342-B048-85BDC9FD1C3A}</a:tableStyleId>
              </a:tblPr>
              <a:tblGrid>
                <a:gridCol w="3236114">
                  <a:extLst>
                    <a:ext uri="{9D8B030D-6E8A-4147-A177-3AD203B41FA5}">
                      <a16:colId xmlns:a16="http://schemas.microsoft.com/office/drawing/2014/main" val="2722850417"/>
                    </a:ext>
                  </a:extLst>
                </a:gridCol>
                <a:gridCol w="3360539">
                  <a:extLst>
                    <a:ext uri="{9D8B030D-6E8A-4147-A177-3AD203B41FA5}">
                      <a16:colId xmlns:a16="http://schemas.microsoft.com/office/drawing/2014/main" val="1167842512"/>
                    </a:ext>
                  </a:extLst>
                </a:gridCol>
              </a:tblGrid>
              <a:tr h="1106090">
                <a:tc>
                  <a:txBody>
                    <a:bodyPr/>
                    <a:lstStyle/>
                    <a:p>
                      <a:pPr marL="0" marR="0">
                        <a:lnSpc>
                          <a:spcPct val="107000"/>
                        </a:lnSpc>
                        <a:spcBef>
                          <a:spcPts val="0"/>
                        </a:spcBef>
                        <a:spcAft>
                          <a:spcPts val="0"/>
                        </a:spcAft>
                      </a:pPr>
                      <a:r>
                        <a:rPr lang="en-GB" sz="3200" b="0" cap="none" spc="0" dirty="0">
                          <a:solidFill>
                            <a:schemeClr val="bg1"/>
                          </a:solidFill>
                          <a:effectLst/>
                        </a:rPr>
                        <a:t>Born in …</a:t>
                      </a:r>
                      <a:endParaRPr lang="en-US" sz="3200" b="0" cap="none" spc="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7801" marR="121385" marT="121385" marB="121385" anchor="ctr">
                    <a:lnL w="19050" cap="flat" cmpd="sng" algn="ctr">
                      <a:solidFill>
                        <a:schemeClr val="tx1"/>
                      </a:solidFill>
                      <a:prstDash val="solid"/>
                    </a:lnL>
                    <a:lnR w="12700" cmpd="sng">
                      <a:noFill/>
                    </a:lnR>
                    <a:lnT w="19050" cap="flat" cmpd="sng" algn="ctr">
                      <a:solidFill>
                        <a:schemeClr val="tx1"/>
                      </a:solidFill>
                      <a:prstDash val="solid"/>
                    </a:lnT>
                    <a:lnB w="38100" cmpd="sng">
                      <a:noFill/>
                    </a:lnB>
                    <a:solidFill>
                      <a:schemeClr val="tx1"/>
                    </a:solidFill>
                  </a:tcPr>
                </a:tc>
                <a:tc>
                  <a:txBody>
                    <a:bodyPr/>
                    <a:lstStyle/>
                    <a:p>
                      <a:pPr marL="0" marR="0" algn="ctr">
                        <a:lnSpc>
                          <a:spcPct val="107000"/>
                        </a:lnSpc>
                        <a:spcBef>
                          <a:spcPts val="0"/>
                        </a:spcBef>
                        <a:spcAft>
                          <a:spcPts val="0"/>
                        </a:spcAft>
                      </a:pPr>
                      <a:r>
                        <a:rPr lang="en-GB" sz="3200" b="0" cap="none" spc="0">
                          <a:solidFill>
                            <a:schemeClr val="bg1"/>
                          </a:solidFill>
                          <a:effectLst/>
                        </a:rPr>
                        <a:t>Number of observations</a:t>
                      </a:r>
                      <a:endParaRPr lang="en-US" sz="3200" b="0" cap="none" spc="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7801" marR="121385" marT="121385" marB="121385" anchor="ctr">
                    <a:lnL w="12700" cmpd="sng">
                      <a:noFill/>
                    </a:lnL>
                    <a:lnR w="12700" cmpd="sng">
                      <a:noFill/>
                    </a:lnR>
                    <a:lnT w="19050" cap="flat" cmpd="sng" algn="ctr">
                      <a:solidFill>
                        <a:schemeClr val="tx1"/>
                      </a:solidFill>
                      <a:prstDash val="solid"/>
                    </a:lnT>
                    <a:lnB w="38100" cmpd="sng">
                      <a:noFill/>
                    </a:lnB>
                    <a:solidFill>
                      <a:schemeClr val="tx1"/>
                    </a:solidFill>
                  </a:tcPr>
                </a:tc>
                <a:extLst>
                  <a:ext uri="{0D108BD9-81ED-4DB2-BD59-A6C34878D82A}">
                    <a16:rowId xmlns:a16="http://schemas.microsoft.com/office/drawing/2014/main" val="412475112"/>
                  </a:ext>
                </a:extLst>
              </a:tr>
              <a:tr h="685304">
                <a:tc>
                  <a:txBody>
                    <a:bodyPr/>
                    <a:lstStyle/>
                    <a:p>
                      <a:pPr marL="0" marR="0">
                        <a:lnSpc>
                          <a:spcPct val="107000"/>
                        </a:lnSpc>
                        <a:spcBef>
                          <a:spcPts val="0"/>
                        </a:spcBef>
                        <a:spcAft>
                          <a:spcPts val="0"/>
                        </a:spcAft>
                      </a:pPr>
                      <a:r>
                        <a:rPr lang="en-GB" sz="3200" cap="none" spc="0">
                          <a:solidFill>
                            <a:schemeClr val="tx1"/>
                          </a:solidFill>
                          <a:effectLst/>
                        </a:rPr>
                        <a:t>United Kingdom </a:t>
                      </a:r>
                      <a:endParaRPr lang="en-US" sz="32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7801" marR="121385" marT="121385" marB="121385">
                    <a:lnL w="19050" cap="flat" cmpd="sng" algn="ctr">
                      <a:solidFill>
                        <a:schemeClr val="tx1"/>
                      </a:solidFill>
                      <a:prstDash val="solid"/>
                    </a:lnL>
                    <a:lnR w="6350" cap="flat" cmpd="sng" algn="ctr">
                      <a:solidFill>
                        <a:schemeClr val="tx1">
                          <a:lumMod val="50000"/>
                          <a:lumOff val="50000"/>
                        </a:schemeClr>
                      </a:solidFill>
                      <a:prstDash val="solid"/>
                    </a:lnR>
                    <a:lnT w="38100" cmpd="sng">
                      <a:noFill/>
                    </a:lnT>
                    <a:lnB w="6350" cap="flat" cmpd="sng" algn="ctr">
                      <a:solidFill>
                        <a:schemeClr val="tx1">
                          <a:lumMod val="50000"/>
                          <a:lumOff val="50000"/>
                        </a:schemeClr>
                      </a:solidFill>
                      <a:prstDash val="solid"/>
                    </a:lnB>
                    <a:noFill/>
                  </a:tcPr>
                </a:tc>
                <a:tc>
                  <a:txBody>
                    <a:bodyPr/>
                    <a:lstStyle/>
                    <a:p>
                      <a:pPr marL="0" marR="0" algn="ctr">
                        <a:lnSpc>
                          <a:spcPct val="107000"/>
                        </a:lnSpc>
                        <a:spcBef>
                          <a:spcPts val="0"/>
                        </a:spcBef>
                        <a:spcAft>
                          <a:spcPts val="0"/>
                        </a:spcAft>
                      </a:pPr>
                      <a:r>
                        <a:rPr lang="en-GB" sz="3200" cap="none" spc="0">
                          <a:solidFill>
                            <a:schemeClr val="tx1"/>
                          </a:solidFill>
                          <a:effectLst/>
                        </a:rPr>
                        <a:t>22</a:t>
                      </a:r>
                      <a:endParaRPr lang="en-US" sz="32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7801" marR="121385" marT="121385" marB="121385">
                    <a:lnL w="6350" cap="flat" cmpd="sng" algn="ctr">
                      <a:solidFill>
                        <a:schemeClr val="tx1">
                          <a:lumMod val="50000"/>
                          <a:lumOff val="50000"/>
                        </a:schemeClr>
                      </a:solidFill>
                      <a:prstDash val="solid"/>
                    </a:lnL>
                    <a:lnR w="19050" cap="flat" cmpd="sng" algn="ctr">
                      <a:solidFill>
                        <a:schemeClr val="tx1"/>
                      </a:solidFill>
                      <a:prstDash val="solid"/>
                    </a:lnR>
                    <a:lnT w="38100" cmpd="sng">
                      <a:noFill/>
                    </a:lnT>
                    <a:lnB w="6350" cap="flat" cmpd="sng" algn="ctr">
                      <a:solidFill>
                        <a:schemeClr val="tx1">
                          <a:lumMod val="50000"/>
                          <a:lumOff val="50000"/>
                        </a:schemeClr>
                      </a:solidFill>
                      <a:prstDash val="solid"/>
                    </a:lnB>
                    <a:noFill/>
                  </a:tcPr>
                </a:tc>
                <a:extLst>
                  <a:ext uri="{0D108BD9-81ED-4DB2-BD59-A6C34878D82A}">
                    <a16:rowId xmlns:a16="http://schemas.microsoft.com/office/drawing/2014/main" val="137357653"/>
                  </a:ext>
                </a:extLst>
              </a:tr>
              <a:tr h="685304">
                <a:tc>
                  <a:txBody>
                    <a:bodyPr/>
                    <a:lstStyle/>
                    <a:p>
                      <a:pPr marL="0" marR="0">
                        <a:lnSpc>
                          <a:spcPct val="107000"/>
                        </a:lnSpc>
                        <a:spcBef>
                          <a:spcPts val="0"/>
                        </a:spcBef>
                        <a:spcAft>
                          <a:spcPts val="0"/>
                        </a:spcAft>
                      </a:pPr>
                      <a:r>
                        <a:rPr lang="en-GB" sz="3200" cap="none" spc="0" dirty="0">
                          <a:solidFill>
                            <a:schemeClr val="tx1"/>
                          </a:solidFill>
                          <a:effectLst/>
                        </a:rPr>
                        <a:t>France </a:t>
                      </a:r>
                      <a:endParaRPr lang="en-US" sz="32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7801" marR="121385" marT="121385" marB="121385">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tc>
                  <a:txBody>
                    <a:bodyPr/>
                    <a:lstStyle/>
                    <a:p>
                      <a:pPr marL="0" marR="0" algn="ctr">
                        <a:lnSpc>
                          <a:spcPct val="107000"/>
                        </a:lnSpc>
                        <a:spcBef>
                          <a:spcPts val="0"/>
                        </a:spcBef>
                        <a:spcAft>
                          <a:spcPts val="0"/>
                        </a:spcAft>
                      </a:pPr>
                      <a:r>
                        <a:rPr lang="en-GB" sz="3200" cap="none" spc="0">
                          <a:solidFill>
                            <a:schemeClr val="tx1"/>
                          </a:solidFill>
                          <a:effectLst/>
                        </a:rPr>
                        <a:t>19</a:t>
                      </a:r>
                      <a:endParaRPr lang="en-US" sz="32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7801" marR="121385" marT="121385" marB="121385">
                    <a:lnL w="6350" cap="flat" cmpd="sng" algn="ctr">
                      <a:solidFill>
                        <a:schemeClr val="tx1">
                          <a:lumMod val="50000"/>
                          <a:lumOff val="50000"/>
                        </a:schemeClr>
                      </a:solidFill>
                      <a:prstDash val="solid"/>
                    </a:lnL>
                    <a:lnR w="12700" cmpd="sng">
                      <a:no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extLst>
                  <a:ext uri="{0D108BD9-81ED-4DB2-BD59-A6C34878D82A}">
                    <a16:rowId xmlns:a16="http://schemas.microsoft.com/office/drawing/2014/main" val="975085940"/>
                  </a:ext>
                </a:extLst>
              </a:tr>
              <a:tr h="685304">
                <a:tc>
                  <a:txBody>
                    <a:bodyPr/>
                    <a:lstStyle/>
                    <a:p>
                      <a:pPr marL="0" marR="0">
                        <a:lnSpc>
                          <a:spcPct val="107000"/>
                        </a:lnSpc>
                        <a:spcBef>
                          <a:spcPts val="0"/>
                        </a:spcBef>
                        <a:spcAft>
                          <a:spcPts val="0"/>
                        </a:spcAft>
                      </a:pPr>
                      <a:r>
                        <a:rPr lang="en-GB" sz="3200" cap="none" spc="0">
                          <a:solidFill>
                            <a:schemeClr val="tx1"/>
                          </a:solidFill>
                          <a:effectLst/>
                        </a:rPr>
                        <a:t>Italy</a:t>
                      </a:r>
                      <a:endParaRPr lang="en-US" sz="32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7801" marR="121385" marT="121385" marB="121385">
                    <a:lnL w="19050" cap="flat" cmpd="sng" algn="ctr">
                      <a:solidFill>
                        <a:schemeClr val="tx1"/>
                      </a:solidFill>
                      <a:prstDash val="solid"/>
                    </a:lnL>
                    <a:lnR w="6350" cap="flat" cmpd="sng" algn="ctr">
                      <a:solidFill>
                        <a:schemeClr val="tx1">
                          <a:lumMod val="50000"/>
                          <a:lumOff val="50000"/>
                        </a:schemeClr>
                      </a:solidFill>
                      <a:prstDash val="solid"/>
                    </a:lnR>
                    <a:lnT w="12700" cmpd="sng">
                      <a:noFill/>
                      <a:prstDash val="solid"/>
                    </a:lnT>
                    <a:lnB w="6350" cap="flat" cmpd="sng" algn="ctr">
                      <a:solidFill>
                        <a:schemeClr val="tx1">
                          <a:lumMod val="50000"/>
                          <a:lumOff val="50000"/>
                        </a:schemeClr>
                      </a:solidFill>
                      <a:prstDash val="solid"/>
                    </a:lnB>
                    <a:noFill/>
                  </a:tcPr>
                </a:tc>
                <a:tc>
                  <a:txBody>
                    <a:bodyPr/>
                    <a:lstStyle/>
                    <a:p>
                      <a:pPr marL="0" marR="0" algn="ctr">
                        <a:lnSpc>
                          <a:spcPct val="107000"/>
                        </a:lnSpc>
                        <a:spcBef>
                          <a:spcPts val="0"/>
                        </a:spcBef>
                        <a:spcAft>
                          <a:spcPts val="0"/>
                        </a:spcAft>
                      </a:pPr>
                      <a:r>
                        <a:rPr lang="en-GB" sz="3200" cap="none" spc="0" dirty="0">
                          <a:solidFill>
                            <a:schemeClr val="tx1"/>
                          </a:solidFill>
                          <a:effectLst/>
                        </a:rPr>
                        <a:t>9</a:t>
                      </a:r>
                      <a:endParaRPr lang="en-US" sz="32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7801" marR="121385" marT="121385" marB="121385">
                    <a:lnL w="6350" cap="flat" cmpd="sng" algn="ctr">
                      <a:solidFill>
                        <a:schemeClr val="tx1">
                          <a:lumMod val="50000"/>
                          <a:lumOff val="50000"/>
                        </a:schemeClr>
                      </a:solidFill>
                      <a:prstDash val="solid"/>
                    </a:lnL>
                    <a:lnR w="19050" cap="flat" cmpd="sng" algn="ctr">
                      <a:solidFill>
                        <a:schemeClr val="tx1"/>
                      </a:solidFill>
                      <a:prstDash val="solid"/>
                    </a:lnR>
                    <a:lnT w="12700" cmpd="sng">
                      <a:noFill/>
                      <a:prstDash val="soli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val="2827387484"/>
                  </a:ext>
                </a:extLst>
              </a:tr>
              <a:tr h="685304">
                <a:tc>
                  <a:txBody>
                    <a:bodyPr/>
                    <a:lstStyle/>
                    <a:p>
                      <a:pPr marL="0" marR="0">
                        <a:lnSpc>
                          <a:spcPct val="107000"/>
                        </a:lnSpc>
                        <a:spcBef>
                          <a:spcPts val="0"/>
                        </a:spcBef>
                        <a:spcAft>
                          <a:spcPts val="0"/>
                        </a:spcAft>
                      </a:pPr>
                      <a:r>
                        <a:rPr lang="en-GB" sz="3200" cap="none" spc="0">
                          <a:solidFill>
                            <a:schemeClr val="tx1"/>
                          </a:solidFill>
                          <a:effectLst/>
                        </a:rPr>
                        <a:t>Spain</a:t>
                      </a:r>
                      <a:endParaRPr lang="en-US" sz="32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7801" marR="121385" marT="121385" marB="121385">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tc>
                  <a:txBody>
                    <a:bodyPr/>
                    <a:lstStyle/>
                    <a:p>
                      <a:pPr marL="0" marR="0" algn="ctr">
                        <a:lnSpc>
                          <a:spcPct val="107000"/>
                        </a:lnSpc>
                        <a:spcBef>
                          <a:spcPts val="0"/>
                        </a:spcBef>
                        <a:spcAft>
                          <a:spcPts val="0"/>
                        </a:spcAft>
                      </a:pPr>
                      <a:r>
                        <a:rPr lang="en-GB" sz="3200" cap="none" spc="0" dirty="0">
                          <a:solidFill>
                            <a:schemeClr val="tx1"/>
                          </a:solidFill>
                          <a:effectLst/>
                        </a:rPr>
                        <a:t>14</a:t>
                      </a:r>
                      <a:endParaRPr lang="en-US" sz="32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7801" marR="121385" marT="121385" marB="121385">
                    <a:lnL w="6350" cap="flat" cmpd="sng" algn="ctr">
                      <a:solidFill>
                        <a:schemeClr val="tx1">
                          <a:lumMod val="50000"/>
                          <a:lumOff val="50000"/>
                        </a:schemeClr>
                      </a:solidFill>
                      <a:prstDash val="solid"/>
                    </a:lnL>
                    <a:lnR w="12700" cmpd="sng">
                      <a:no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extLst>
                  <a:ext uri="{0D108BD9-81ED-4DB2-BD59-A6C34878D82A}">
                    <a16:rowId xmlns:a16="http://schemas.microsoft.com/office/drawing/2014/main" val="2984937521"/>
                  </a:ext>
                </a:extLst>
              </a:tr>
              <a:tr h="685304">
                <a:tc>
                  <a:txBody>
                    <a:bodyPr/>
                    <a:lstStyle/>
                    <a:p>
                      <a:pPr marL="0" marR="0">
                        <a:lnSpc>
                          <a:spcPct val="107000"/>
                        </a:lnSpc>
                        <a:spcBef>
                          <a:spcPts val="0"/>
                        </a:spcBef>
                        <a:spcAft>
                          <a:spcPts val="0"/>
                        </a:spcAft>
                      </a:pPr>
                      <a:r>
                        <a:rPr lang="en-GB" sz="3200" cap="none" spc="0">
                          <a:solidFill>
                            <a:schemeClr val="tx1"/>
                          </a:solidFill>
                          <a:effectLst/>
                        </a:rPr>
                        <a:t>Germany</a:t>
                      </a:r>
                      <a:endParaRPr lang="en-US" sz="32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7801" marR="121385" marT="121385" marB="121385">
                    <a:lnL w="19050" cap="flat" cmpd="sng" algn="ctr">
                      <a:solidFill>
                        <a:schemeClr val="tx1"/>
                      </a:solidFill>
                      <a:prstDash val="solid"/>
                    </a:lnL>
                    <a:lnR w="6350" cap="flat" cmpd="sng" algn="ctr">
                      <a:solidFill>
                        <a:schemeClr val="tx1">
                          <a:lumMod val="50000"/>
                          <a:lumOff val="50000"/>
                        </a:schemeClr>
                      </a:solidFill>
                      <a:prstDash val="solid"/>
                    </a:lnR>
                    <a:lnT w="12700" cmpd="sng">
                      <a:noFill/>
                      <a:prstDash val="solid"/>
                    </a:lnT>
                    <a:lnB w="6350" cap="flat" cmpd="sng" algn="ctr">
                      <a:solidFill>
                        <a:schemeClr val="tx1">
                          <a:lumMod val="50000"/>
                          <a:lumOff val="50000"/>
                        </a:schemeClr>
                      </a:solidFill>
                      <a:prstDash val="solid"/>
                    </a:lnB>
                    <a:noFill/>
                  </a:tcPr>
                </a:tc>
                <a:tc>
                  <a:txBody>
                    <a:bodyPr/>
                    <a:lstStyle/>
                    <a:p>
                      <a:pPr marL="0" marR="0" algn="ctr">
                        <a:lnSpc>
                          <a:spcPct val="107000"/>
                        </a:lnSpc>
                        <a:spcBef>
                          <a:spcPts val="0"/>
                        </a:spcBef>
                        <a:spcAft>
                          <a:spcPts val="0"/>
                        </a:spcAft>
                      </a:pPr>
                      <a:r>
                        <a:rPr lang="en-GB" sz="3200" cap="none" spc="0" dirty="0">
                          <a:solidFill>
                            <a:schemeClr val="tx1"/>
                          </a:solidFill>
                          <a:effectLst/>
                        </a:rPr>
                        <a:t>15</a:t>
                      </a:r>
                      <a:endParaRPr lang="en-US" sz="32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7801" marR="121385" marT="121385" marB="121385">
                    <a:lnL w="6350" cap="flat" cmpd="sng" algn="ctr">
                      <a:solidFill>
                        <a:schemeClr val="tx1">
                          <a:lumMod val="50000"/>
                          <a:lumOff val="50000"/>
                        </a:schemeClr>
                      </a:solidFill>
                      <a:prstDash val="solid"/>
                    </a:lnL>
                    <a:lnR w="19050" cap="flat" cmpd="sng" algn="ctr">
                      <a:solidFill>
                        <a:schemeClr val="tx1"/>
                      </a:solidFill>
                      <a:prstDash val="solid"/>
                    </a:lnR>
                    <a:lnT w="12700" cmpd="sng">
                      <a:noFill/>
                      <a:prstDash val="soli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val="3780789901"/>
                  </a:ext>
                </a:extLst>
              </a:tr>
              <a:tr h="685304">
                <a:tc>
                  <a:txBody>
                    <a:bodyPr/>
                    <a:lstStyle/>
                    <a:p>
                      <a:pPr marL="0" marR="0">
                        <a:lnSpc>
                          <a:spcPct val="107000"/>
                        </a:lnSpc>
                        <a:spcBef>
                          <a:spcPts val="0"/>
                        </a:spcBef>
                        <a:spcAft>
                          <a:spcPts val="0"/>
                        </a:spcAft>
                      </a:pPr>
                      <a:r>
                        <a:rPr lang="en-GB" sz="3200" cap="none" spc="0">
                          <a:solidFill>
                            <a:schemeClr val="tx1"/>
                          </a:solidFill>
                          <a:effectLst/>
                        </a:rPr>
                        <a:t>Total</a:t>
                      </a:r>
                      <a:endParaRPr lang="en-US" sz="32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7801" marR="121385" marT="121385" marB="121385">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tc>
                  <a:txBody>
                    <a:bodyPr/>
                    <a:lstStyle/>
                    <a:p>
                      <a:pPr marL="0" marR="0" algn="ctr">
                        <a:lnSpc>
                          <a:spcPct val="107000"/>
                        </a:lnSpc>
                        <a:spcBef>
                          <a:spcPts val="0"/>
                        </a:spcBef>
                        <a:spcAft>
                          <a:spcPts val="0"/>
                        </a:spcAft>
                      </a:pPr>
                      <a:r>
                        <a:rPr lang="en-GB" sz="3200" cap="none" spc="0" dirty="0">
                          <a:solidFill>
                            <a:schemeClr val="tx1"/>
                          </a:solidFill>
                          <a:effectLst/>
                        </a:rPr>
                        <a:t>79</a:t>
                      </a:r>
                      <a:endParaRPr lang="en-US" sz="32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7801" marR="121385" marT="121385" marB="121385">
                    <a:lnL w="6350" cap="flat" cmpd="sng" algn="ctr">
                      <a:solidFill>
                        <a:schemeClr val="tx1">
                          <a:lumMod val="50000"/>
                          <a:lumOff val="50000"/>
                        </a:schemeClr>
                      </a:solidFill>
                      <a:prstDash val="solid"/>
                    </a:lnL>
                    <a:lnR w="12700" cmpd="sng">
                      <a:no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extLst>
                  <a:ext uri="{0D108BD9-81ED-4DB2-BD59-A6C34878D82A}">
                    <a16:rowId xmlns:a16="http://schemas.microsoft.com/office/drawing/2014/main" val="1123512594"/>
                  </a:ext>
                </a:extLst>
              </a:tr>
            </a:tbl>
          </a:graphicData>
        </a:graphic>
      </p:graphicFrame>
    </p:spTree>
    <p:extLst>
      <p:ext uri="{BB962C8B-B14F-4D97-AF65-F5344CB8AC3E}">
        <p14:creationId xmlns:p14="http://schemas.microsoft.com/office/powerpoint/2010/main" val="2439709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CEB41C5C-0F34-4DDA-9D7C-5E717F35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384" y="303591"/>
            <a:ext cx="4334256" cy="5896743"/>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229ADE-36B4-446A-B6A1-E5F1FF656E55}"/>
              </a:ext>
            </a:extLst>
          </p:cNvPr>
          <p:cNvSpPr>
            <a:spLocks noGrp="1"/>
          </p:cNvSpPr>
          <p:nvPr>
            <p:ph type="title"/>
          </p:nvPr>
        </p:nvSpPr>
        <p:spPr>
          <a:xfrm>
            <a:off x="594360" y="640263"/>
            <a:ext cx="3822192" cy="1344975"/>
          </a:xfrm>
        </p:spPr>
        <p:txBody>
          <a:bodyPr>
            <a:normAutofit/>
          </a:bodyPr>
          <a:lstStyle/>
          <a:p>
            <a:r>
              <a:rPr lang="en-GB" sz="3300">
                <a:solidFill>
                  <a:schemeClr val="bg1"/>
                </a:solidFill>
              </a:rPr>
              <a:t>Nominal: Univariate Descriptive Statistics </a:t>
            </a:r>
          </a:p>
        </p:txBody>
      </p:sp>
      <p:cxnSp>
        <p:nvCxnSpPr>
          <p:cNvPr id="17" name="Straight Connector 16">
            <a:extLst>
              <a:ext uri="{FF2B5EF4-FFF2-40B4-BE49-F238E27FC236}">
                <a16:creationId xmlns:a16="http://schemas.microsoft.com/office/drawing/2014/main" id="{57E1E5E6-F385-4E9C-B201-BA5BDE5CA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04088" y="2050687"/>
            <a:ext cx="3685032" cy="0"/>
          </a:xfrm>
          <a:prstGeom prst="line">
            <a:avLst/>
          </a:prstGeom>
          <a:ln w="22225">
            <a:solidFill>
              <a:srgbClr val="E7E6E6"/>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 name="Content Placeholder 9">
                <a:extLst>
                  <a:ext uri="{FF2B5EF4-FFF2-40B4-BE49-F238E27FC236}">
                    <a16:creationId xmlns:a16="http://schemas.microsoft.com/office/drawing/2014/main" id="{F9C77632-0D70-B8AE-0D48-C7F38A665E0D}"/>
                  </a:ext>
                </a:extLst>
              </p:cNvPr>
              <p:cNvSpPr>
                <a:spLocks noGrp="1"/>
              </p:cNvSpPr>
              <p:nvPr>
                <p:ph idx="1"/>
              </p:nvPr>
            </p:nvSpPr>
            <p:spPr>
              <a:xfrm>
                <a:off x="593610" y="2121763"/>
                <a:ext cx="3822192" cy="3773010"/>
              </a:xfrm>
            </p:spPr>
            <p:txBody>
              <a:bodyPr>
                <a:normAutofit/>
              </a:bodyPr>
              <a:lstStyle/>
              <a:p>
                <a:r>
                  <a:rPr lang="en-US" sz="3200" dirty="0">
                    <a:solidFill>
                      <a:schemeClr val="bg1"/>
                    </a:solidFill>
                  </a:rPr>
                  <a:t>Central Tendency: Mode: UK</a:t>
                </a:r>
              </a:p>
              <a:p>
                <a:r>
                  <a:rPr lang="en-US" sz="3200" dirty="0">
                    <a:solidFill>
                      <a:schemeClr val="bg1"/>
                    </a:solidFill>
                  </a:rPr>
                  <a:t>Dispersion: Relative Frequencies or Variation Ratio</a:t>
                </a:r>
              </a:p>
              <a:p>
                <a14:m>
                  <m:oMath xmlns:m="http://schemas.openxmlformats.org/officeDocument/2006/math">
                    <m:r>
                      <a:rPr lang="en-US" sz="3200" b="0" i="1">
                        <a:solidFill>
                          <a:schemeClr val="bg1"/>
                        </a:solidFill>
                        <a:latin typeface="Cambria Math" panose="02040503050406030204" pitchFamily="18" charset="0"/>
                      </a:rPr>
                      <m:t>𝑉𝑅</m:t>
                    </m:r>
                    <m:r>
                      <a:rPr lang="en-US" sz="3200" b="0" i="1">
                        <a:solidFill>
                          <a:schemeClr val="bg1"/>
                        </a:solidFill>
                        <a:latin typeface="Cambria Math" panose="02040503050406030204" pitchFamily="18" charset="0"/>
                      </a:rPr>
                      <m:t>= </m:t>
                    </m:r>
                    <m:f>
                      <m:fPr>
                        <m:ctrlPr>
                          <a:rPr lang="en-US" sz="3200" b="0" i="1">
                            <a:solidFill>
                              <a:schemeClr val="bg1"/>
                            </a:solidFill>
                            <a:latin typeface="Cambria Math" panose="02040503050406030204" pitchFamily="18" charset="0"/>
                          </a:rPr>
                        </m:ctrlPr>
                      </m:fPr>
                      <m:num>
                        <m:nary>
                          <m:naryPr>
                            <m:chr m:val="∑"/>
                            <m:subHide m:val="on"/>
                            <m:supHide m:val="on"/>
                            <m:ctrlPr>
                              <a:rPr lang="en-US" sz="3200" b="0" i="1">
                                <a:solidFill>
                                  <a:schemeClr val="bg1"/>
                                </a:solidFill>
                                <a:latin typeface="Cambria Math" panose="02040503050406030204" pitchFamily="18" charset="0"/>
                              </a:rPr>
                            </m:ctrlPr>
                          </m:naryPr>
                          <m:sub/>
                          <m:sup/>
                          <m:e>
                            <m:d>
                              <m:dPr>
                                <m:ctrlPr>
                                  <a:rPr lang="en-US" sz="3200" i="1">
                                    <a:solidFill>
                                      <a:schemeClr val="bg1"/>
                                    </a:solidFill>
                                    <a:latin typeface="Cambria Math" panose="02040503050406030204" pitchFamily="18" charset="0"/>
                                  </a:rPr>
                                </m:ctrlPr>
                              </m:dPr>
                              <m:e>
                                <m:sSub>
                                  <m:sSubPr>
                                    <m:ctrlPr>
                                      <a:rPr lang="en-US" sz="3200" i="1">
                                        <a:solidFill>
                                          <a:schemeClr val="bg1"/>
                                        </a:solidFill>
                                        <a:latin typeface="Cambria Math" panose="02040503050406030204" pitchFamily="18" charset="0"/>
                                      </a:rPr>
                                    </m:ctrlPr>
                                  </m:sSubPr>
                                  <m:e>
                                    <m:r>
                                      <a:rPr lang="en-US" sz="3200" i="1">
                                        <a:solidFill>
                                          <a:schemeClr val="bg1"/>
                                        </a:solidFill>
                                        <a:latin typeface="Cambria Math" panose="02040503050406030204" pitchFamily="18" charset="0"/>
                                      </a:rPr>
                                      <m:t>𝐹</m:t>
                                    </m:r>
                                  </m:e>
                                  <m:sub>
                                    <m:r>
                                      <a:rPr lang="en-US" sz="3200" i="1">
                                        <a:solidFill>
                                          <a:schemeClr val="bg1"/>
                                        </a:solidFill>
                                        <a:latin typeface="Cambria Math" panose="02040503050406030204" pitchFamily="18" charset="0"/>
                                      </a:rPr>
                                      <m:t>𝑛𝑜𝑛</m:t>
                                    </m:r>
                                    <m:r>
                                      <a:rPr lang="en-US" sz="3200" i="1">
                                        <a:solidFill>
                                          <a:schemeClr val="bg1"/>
                                        </a:solidFill>
                                        <a:latin typeface="Cambria Math" panose="02040503050406030204" pitchFamily="18" charset="0"/>
                                      </a:rPr>
                                      <m:t>−</m:t>
                                    </m:r>
                                    <m:r>
                                      <a:rPr lang="en-US" sz="3200" i="1">
                                        <a:solidFill>
                                          <a:schemeClr val="bg1"/>
                                        </a:solidFill>
                                        <a:latin typeface="Cambria Math" panose="02040503050406030204" pitchFamily="18" charset="0"/>
                                      </a:rPr>
                                      <m:t>𝑚𝑜𝑑𝑎𝑙</m:t>
                                    </m:r>
                                  </m:sub>
                                </m:sSub>
                              </m:e>
                            </m:d>
                          </m:e>
                        </m:nary>
                      </m:num>
                      <m:den>
                        <m:r>
                          <a:rPr lang="en-US" sz="3200" b="0" i="1">
                            <a:solidFill>
                              <a:schemeClr val="bg1"/>
                            </a:solidFill>
                            <a:latin typeface="Cambria Math" panose="02040503050406030204" pitchFamily="18" charset="0"/>
                          </a:rPr>
                          <m:t>𝑁</m:t>
                        </m:r>
                      </m:den>
                    </m:f>
                  </m:oMath>
                </a14:m>
                <a:endParaRPr lang="en-US" sz="3200" dirty="0">
                  <a:solidFill>
                    <a:schemeClr val="bg1"/>
                  </a:solidFill>
                </a:endParaRPr>
              </a:p>
              <a:p>
                <a:r>
                  <a:rPr lang="en-US" sz="3200" dirty="0">
                    <a:solidFill>
                      <a:schemeClr val="bg1"/>
                    </a:solidFill>
                  </a:rPr>
                  <a:t>0.519</a:t>
                </a:r>
              </a:p>
            </p:txBody>
          </p:sp>
        </mc:Choice>
        <mc:Fallback xmlns="">
          <p:sp>
            <p:nvSpPr>
              <p:cNvPr id="10" name="Content Placeholder 9">
                <a:extLst>
                  <a:ext uri="{FF2B5EF4-FFF2-40B4-BE49-F238E27FC236}">
                    <a16:creationId xmlns:a16="http://schemas.microsoft.com/office/drawing/2014/main" id="{F9C77632-0D70-B8AE-0D48-C7F38A665E0D}"/>
                  </a:ext>
                </a:extLst>
              </p:cNvPr>
              <p:cNvSpPr>
                <a:spLocks noGrp="1" noRot="1" noChangeAspect="1" noMove="1" noResize="1" noEditPoints="1" noAdjustHandles="1" noChangeArrowheads="1" noChangeShapeType="1" noTextEdit="1"/>
              </p:cNvSpPr>
              <p:nvPr>
                <p:ph idx="1"/>
              </p:nvPr>
            </p:nvSpPr>
            <p:spPr>
              <a:xfrm>
                <a:off x="593610" y="2121763"/>
                <a:ext cx="3822192" cy="3773010"/>
              </a:xfrm>
              <a:blipFill>
                <a:blip r:embed="rId2"/>
                <a:stretch>
                  <a:fillRect l="-3668" t="-3393" r="-2392" b="-5008"/>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BDE3AD9F-A164-47F7-A93B-57A1B818E5E0}"/>
              </a:ext>
            </a:extLst>
          </p:cNvPr>
          <p:cNvSpPr>
            <a:spLocks noGrp="1"/>
          </p:cNvSpPr>
          <p:nvPr>
            <p:ph type="ftr" sz="quarter" idx="11"/>
          </p:nvPr>
        </p:nvSpPr>
        <p:spPr>
          <a:xfrm>
            <a:off x="4038600" y="6356350"/>
            <a:ext cx="4114800" cy="365125"/>
          </a:xfrm>
        </p:spPr>
        <p:txBody>
          <a:bodyPr>
            <a:normAutofit/>
          </a:bodyPr>
          <a:lstStyle/>
          <a:p>
            <a:pPr>
              <a:lnSpc>
                <a:spcPct val="90000"/>
              </a:lnSpc>
              <a:spcAft>
                <a:spcPts val="600"/>
              </a:spcAft>
            </a:pPr>
            <a:r>
              <a:rPr lang="en-US" sz="700"/>
              <a:t>Title | </a:t>
            </a:r>
            <a:r>
              <a:rPr lang="en-US" sz="700">
                <a:sym typeface="Symbol" panose="05050102010706020507" pitchFamily="18" charset="2"/>
              </a:rPr>
              <a:t></a:t>
            </a:r>
            <a:r>
              <a:rPr lang="en-US" sz="700"/>
              <a:t> Author </a:t>
            </a:r>
          </a:p>
          <a:p>
            <a:pPr>
              <a:lnSpc>
                <a:spcPct val="90000"/>
              </a:lnSpc>
              <a:spcAft>
                <a:spcPts val="600"/>
              </a:spcAft>
            </a:pPr>
            <a:r>
              <a:rPr lang="en-US" sz="700"/>
              <a:t>Year | SAGE Publishing</a:t>
            </a:r>
            <a:endParaRPr lang="en-GB" sz="700"/>
          </a:p>
        </p:txBody>
      </p:sp>
      <p:graphicFrame>
        <p:nvGraphicFramePr>
          <p:cNvPr id="8" name="Content Placeholder 4">
            <a:extLst>
              <a:ext uri="{FF2B5EF4-FFF2-40B4-BE49-F238E27FC236}">
                <a16:creationId xmlns:a16="http://schemas.microsoft.com/office/drawing/2014/main" id="{F2E0908E-9C68-D9C9-FAC5-E3298B235363}"/>
              </a:ext>
            </a:extLst>
          </p:cNvPr>
          <p:cNvGraphicFramePr>
            <a:graphicFrameLocks/>
          </p:cNvGraphicFramePr>
          <p:nvPr>
            <p:extLst>
              <p:ext uri="{D42A27DB-BD31-4B8C-83A1-F6EECF244321}">
                <p14:modId xmlns:p14="http://schemas.microsoft.com/office/powerpoint/2010/main" val="2855656662"/>
              </p:ext>
            </p:extLst>
          </p:nvPr>
        </p:nvGraphicFramePr>
        <p:xfrm>
          <a:off x="5118218" y="311993"/>
          <a:ext cx="6596653" cy="5587792"/>
        </p:xfrm>
        <a:graphic>
          <a:graphicData uri="http://schemas.openxmlformats.org/drawingml/2006/table">
            <a:tbl>
              <a:tblPr firstRow="1" bandRow="1">
                <a:tableStyleId>{073A0DAA-6AF3-43AB-8588-CEC1D06C72B9}</a:tableStyleId>
              </a:tblPr>
              <a:tblGrid>
                <a:gridCol w="2853474">
                  <a:extLst>
                    <a:ext uri="{9D8B030D-6E8A-4147-A177-3AD203B41FA5}">
                      <a16:colId xmlns:a16="http://schemas.microsoft.com/office/drawing/2014/main" val="2722850417"/>
                    </a:ext>
                  </a:extLst>
                </a:gridCol>
                <a:gridCol w="3743179">
                  <a:extLst>
                    <a:ext uri="{9D8B030D-6E8A-4147-A177-3AD203B41FA5}">
                      <a16:colId xmlns:a16="http://schemas.microsoft.com/office/drawing/2014/main" val="1167842512"/>
                    </a:ext>
                  </a:extLst>
                </a:gridCol>
              </a:tblGrid>
              <a:tr h="576697">
                <a:tc>
                  <a:txBody>
                    <a:bodyPr/>
                    <a:lstStyle/>
                    <a:p>
                      <a:pPr marL="0" marR="0">
                        <a:lnSpc>
                          <a:spcPct val="107000"/>
                        </a:lnSpc>
                        <a:spcBef>
                          <a:spcPts val="0"/>
                        </a:spcBef>
                        <a:spcAft>
                          <a:spcPts val="0"/>
                        </a:spcAft>
                      </a:pPr>
                      <a:r>
                        <a:rPr lang="en-GB" sz="2800" b="1" cap="all" spc="60" dirty="0">
                          <a:solidFill>
                            <a:schemeClr val="bg1"/>
                          </a:solidFill>
                          <a:effectLst/>
                        </a:rPr>
                        <a:t>Born in …</a:t>
                      </a:r>
                      <a:endParaRPr lang="en-US" sz="2800" b="1" cap="all" spc="6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4521" marR="172708" marT="130102" marB="130102" anchor="b"/>
                </a:tc>
                <a:tc>
                  <a:txBody>
                    <a:bodyPr/>
                    <a:lstStyle/>
                    <a:p>
                      <a:pPr marL="0" marR="0" algn="ctr">
                        <a:lnSpc>
                          <a:spcPct val="107000"/>
                        </a:lnSpc>
                        <a:spcBef>
                          <a:spcPts val="0"/>
                        </a:spcBef>
                        <a:spcAft>
                          <a:spcPts val="0"/>
                        </a:spcAft>
                      </a:pPr>
                      <a:r>
                        <a:rPr lang="en-GB" sz="2800" b="1" cap="all" spc="60">
                          <a:solidFill>
                            <a:schemeClr val="bg1"/>
                          </a:solidFill>
                          <a:effectLst/>
                        </a:rPr>
                        <a:t>Number of observations</a:t>
                      </a:r>
                      <a:endParaRPr lang="en-US" sz="2800" b="1" cap="all" spc="6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4521" marR="172708" marT="130102" marB="130102" anchor="b"/>
                </a:tc>
                <a:extLst>
                  <a:ext uri="{0D108BD9-81ED-4DB2-BD59-A6C34878D82A}">
                    <a16:rowId xmlns:a16="http://schemas.microsoft.com/office/drawing/2014/main" val="412475112"/>
                  </a:ext>
                </a:extLst>
              </a:tr>
              <a:tr h="707303">
                <a:tc>
                  <a:txBody>
                    <a:bodyPr/>
                    <a:lstStyle/>
                    <a:p>
                      <a:pPr marL="0" marR="0">
                        <a:lnSpc>
                          <a:spcPct val="107000"/>
                        </a:lnSpc>
                        <a:spcBef>
                          <a:spcPts val="0"/>
                        </a:spcBef>
                        <a:spcAft>
                          <a:spcPts val="0"/>
                        </a:spcAft>
                      </a:pPr>
                      <a:r>
                        <a:rPr lang="en-GB" sz="2800" cap="none" spc="0">
                          <a:solidFill>
                            <a:schemeClr val="tx1"/>
                          </a:solidFill>
                          <a:effectLst/>
                        </a:rPr>
                        <a:t>United Kingdom </a:t>
                      </a:r>
                      <a:endParaRPr lang="en-US" sz="28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4521" marR="172708" marT="172708" marB="130102"/>
                </a:tc>
                <a:tc>
                  <a:txBody>
                    <a:bodyPr/>
                    <a:lstStyle/>
                    <a:p>
                      <a:pPr marL="0" marR="0" algn="ctr">
                        <a:lnSpc>
                          <a:spcPct val="107000"/>
                        </a:lnSpc>
                        <a:spcBef>
                          <a:spcPts val="0"/>
                        </a:spcBef>
                        <a:spcAft>
                          <a:spcPts val="0"/>
                        </a:spcAft>
                      </a:pPr>
                      <a:r>
                        <a:rPr lang="en-GB" sz="2800" cap="none" spc="0">
                          <a:solidFill>
                            <a:schemeClr val="tx1"/>
                          </a:solidFill>
                          <a:effectLst/>
                        </a:rPr>
                        <a:t>38</a:t>
                      </a:r>
                      <a:endParaRPr lang="en-US" sz="28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4521" marR="172708" marT="172708" marB="130102"/>
                </a:tc>
                <a:extLst>
                  <a:ext uri="{0D108BD9-81ED-4DB2-BD59-A6C34878D82A}">
                    <a16:rowId xmlns:a16="http://schemas.microsoft.com/office/drawing/2014/main" val="137357653"/>
                  </a:ext>
                </a:extLst>
              </a:tr>
              <a:tr h="707303">
                <a:tc>
                  <a:txBody>
                    <a:bodyPr/>
                    <a:lstStyle/>
                    <a:p>
                      <a:pPr marL="0" marR="0">
                        <a:lnSpc>
                          <a:spcPct val="107000"/>
                        </a:lnSpc>
                        <a:spcBef>
                          <a:spcPts val="0"/>
                        </a:spcBef>
                        <a:spcAft>
                          <a:spcPts val="0"/>
                        </a:spcAft>
                      </a:pPr>
                      <a:r>
                        <a:rPr lang="en-GB" sz="2800" cap="none" spc="0">
                          <a:solidFill>
                            <a:schemeClr val="tx1"/>
                          </a:solidFill>
                          <a:effectLst/>
                        </a:rPr>
                        <a:t>France </a:t>
                      </a:r>
                      <a:endParaRPr lang="en-US" sz="28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4521" marR="172708" marT="172708" marB="130102"/>
                </a:tc>
                <a:tc>
                  <a:txBody>
                    <a:bodyPr/>
                    <a:lstStyle/>
                    <a:p>
                      <a:pPr marL="0" marR="0" algn="ctr">
                        <a:lnSpc>
                          <a:spcPct val="107000"/>
                        </a:lnSpc>
                        <a:spcBef>
                          <a:spcPts val="0"/>
                        </a:spcBef>
                        <a:spcAft>
                          <a:spcPts val="0"/>
                        </a:spcAft>
                      </a:pPr>
                      <a:r>
                        <a:rPr lang="en-US" sz="2800" cap="none" spc="0">
                          <a:solidFill>
                            <a:schemeClr val="tx1"/>
                          </a:solidFill>
                          <a:effectLst/>
                        </a:rPr>
                        <a:t>6</a:t>
                      </a:r>
                      <a:endParaRPr lang="en-US" sz="28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4521" marR="172708" marT="172708" marB="130102"/>
                </a:tc>
                <a:extLst>
                  <a:ext uri="{0D108BD9-81ED-4DB2-BD59-A6C34878D82A}">
                    <a16:rowId xmlns:a16="http://schemas.microsoft.com/office/drawing/2014/main" val="975085940"/>
                  </a:ext>
                </a:extLst>
              </a:tr>
              <a:tr h="707303">
                <a:tc>
                  <a:txBody>
                    <a:bodyPr/>
                    <a:lstStyle/>
                    <a:p>
                      <a:pPr marL="0" marR="0">
                        <a:lnSpc>
                          <a:spcPct val="107000"/>
                        </a:lnSpc>
                        <a:spcBef>
                          <a:spcPts val="0"/>
                        </a:spcBef>
                        <a:spcAft>
                          <a:spcPts val="0"/>
                        </a:spcAft>
                      </a:pPr>
                      <a:r>
                        <a:rPr lang="en-GB" sz="2800" cap="none" spc="0">
                          <a:solidFill>
                            <a:schemeClr val="tx1"/>
                          </a:solidFill>
                          <a:effectLst/>
                        </a:rPr>
                        <a:t>Italy</a:t>
                      </a:r>
                      <a:endParaRPr lang="en-US" sz="28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4521" marR="172708" marT="172708" marB="130102"/>
                </a:tc>
                <a:tc>
                  <a:txBody>
                    <a:bodyPr/>
                    <a:lstStyle/>
                    <a:p>
                      <a:pPr marL="0" marR="0" algn="ctr">
                        <a:lnSpc>
                          <a:spcPct val="107000"/>
                        </a:lnSpc>
                        <a:spcBef>
                          <a:spcPts val="0"/>
                        </a:spcBef>
                        <a:spcAft>
                          <a:spcPts val="0"/>
                        </a:spcAft>
                      </a:pPr>
                      <a:r>
                        <a:rPr lang="en-GB" sz="2800" cap="none" spc="0">
                          <a:solidFill>
                            <a:schemeClr val="tx1"/>
                          </a:solidFill>
                          <a:effectLst/>
                        </a:rPr>
                        <a:t>14</a:t>
                      </a:r>
                      <a:endParaRPr lang="en-US" sz="28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4521" marR="172708" marT="172708" marB="130102"/>
                </a:tc>
                <a:extLst>
                  <a:ext uri="{0D108BD9-81ED-4DB2-BD59-A6C34878D82A}">
                    <a16:rowId xmlns:a16="http://schemas.microsoft.com/office/drawing/2014/main" val="2827387484"/>
                  </a:ext>
                </a:extLst>
              </a:tr>
              <a:tr h="707303">
                <a:tc>
                  <a:txBody>
                    <a:bodyPr/>
                    <a:lstStyle/>
                    <a:p>
                      <a:pPr marL="0" marR="0">
                        <a:lnSpc>
                          <a:spcPct val="107000"/>
                        </a:lnSpc>
                        <a:spcBef>
                          <a:spcPts val="0"/>
                        </a:spcBef>
                        <a:spcAft>
                          <a:spcPts val="0"/>
                        </a:spcAft>
                      </a:pPr>
                      <a:r>
                        <a:rPr lang="en-GB" sz="2800" cap="none" spc="0">
                          <a:solidFill>
                            <a:schemeClr val="tx1"/>
                          </a:solidFill>
                          <a:effectLst/>
                        </a:rPr>
                        <a:t>Spain</a:t>
                      </a:r>
                      <a:endParaRPr lang="en-US" sz="28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4521" marR="172708" marT="172708" marB="130102"/>
                </a:tc>
                <a:tc>
                  <a:txBody>
                    <a:bodyPr/>
                    <a:lstStyle/>
                    <a:p>
                      <a:pPr marL="0" marR="0" algn="ctr">
                        <a:lnSpc>
                          <a:spcPct val="107000"/>
                        </a:lnSpc>
                        <a:spcBef>
                          <a:spcPts val="0"/>
                        </a:spcBef>
                        <a:spcAft>
                          <a:spcPts val="0"/>
                        </a:spcAft>
                      </a:pPr>
                      <a:r>
                        <a:rPr lang="en-GB" sz="2800" cap="none" spc="0">
                          <a:solidFill>
                            <a:schemeClr val="tx1"/>
                          </a:solidFill>
                          <a:effectLst/>
                        </a:rPr>
                        <a:t>12</a:t>
                      </a:r>
                      <a:endParaRPr lang="en-US" sz="28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4521" marR="172708" marT="172708" marB="130102"/>
                </a:tc>
                <a:extLst>
                  <a:ext uri="{0D108BD9-81ED-4DB2-BD59-A6C34878D82A}">
                    <a16:rowId xmlns:a16="http://schemas.microsoft.com/office/drawing/2014/main" val="2984937521"/>
                  </a:ext>
                </a:extLst>
              </a:tr>
              <a:tr h="707303">
                <a:tc>
                  <a:txBody>
                    <a:bodyPr/>
                    <a:lstStyle/>
                    <a:p>
                      <a:pPr marL="0" marR="0">
                        <a:lnSpc>
                          <a:spcPct val="107000"/>
                        </a:lnSpc>
                        <a:spcBef>
                          <a:spcPts val="0"/>
                        </a:spcBef>
                        <a:spcAft>
                          <a:spcPts val="0"/>
                        </a:spcAft>
                      </a:pPr>
                      <a:r>
                        <a:rPr lang="en-GB" sz="2800" cap="none" spc="0">
                          <a:solidFill>
                            <a:schemeClr val="tx1"/>
                          </a:solidFill>
                          <a:effectLst/>
                        </a:rPr>
                        <a:t>Germany</a:t>
                      </a:r>
                      <a:endParaRPr lang="en-US" sz="28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4521" marR="172708" marT="172708" marB="130102"/>
                </a:tc>
                <a:tc>
                  <a:txBody>
                    <a:bodyPr/>
                    <a:lstStyle/>
                    <a:p>
                      <a:pPr marL="0" marR="0" algn="ctr">
                        <a:lnSpc>
                          <a:spcPct val="107000"/>
                        </a:lnSpc>
                        <a:spcBef>
                          <a:spcPts val="0"/>
                        </a:spcBef>
                        <a:spcAft>
                          <a:spcPts val="0"/>
                        </a:spcAft>
                      </a:pPr>
                      <a:r>
                        <a:rPr lang="en-GB" sz="2800" cap="none" spc="0">
                          <a:solidFill>
                            <a:schemeClr val="tx1"/>
                          </a:solidFill>
                          <a:effectLst/>
                        </a:rPr>
                        <a:t>9</a:t>
                      </a:r>
                      <a:endParaRPr lang="en-US" sz="28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4521" marR="172708" marT="172708" marB="130102"/>
                </a:tc>
                <a:extLst>
                  <a:ext uri="{0D108BD9-81ED-4DB2-BD59-A6C34878D82A}">
                    <a16:rowId xmlns:a16="http://schemas.microsoft.com/office/drawing/2014/main" val="3780789901"/>
                  </a:ext>
                </a:extLst>
              </a:tr>
              <a:tr h="707303">
                <a:tc>
                  <a:txBody>
                    <a:bodyPr/>
                    <a:lstStyle/>
                    <a:p>
                      <a:pPr marL="0" marR="0">
                        <a:lnSpc>
                          <a:spcPct val="107000"/>
                        </a:lnSpc>
                        <a:spcBef>
                          <a:spcPts val="0"/>
                        </a:spcBef>
                        <a:spcAft>
                          <a:spcPts val="0"/>
                        </a:spcAft>
                      </a:pPr>
                      <a:r>
                        <a:rPr lang="en-GB" sz="2800" cap="none" spc="0">
                          <a:solidFill>
                            <a:schemeClr val="tx1"/>
                          </a:solidFill>
                          <a:effectLst/>
                        </a:rPr>
                        <a:t>Total</a:t>
                      </a:r>
                      <a:endParaRPr lang="en-US" sz="28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4521" marR="172708" marT="172708" marB="130102"/>
                </a:tc>
                <a:tc>
                  <a:txBody>
                    <a:bodyPr/>
                    <a:lstStyle/>
                    <a:p>
                      <a:pPr marL="0" marR="0" algn="ctr">
                        <a:lnSpc>
                          <a:spcPct val="107000"/>
                        </a:lnSpc>
                        <a:spcBef>
                          <a:spcPts val="0"/>
                        </a:spcBef>
                        <a:spcAft>
                          <a:spcPts val="0"/>
                        </a:spcAft>
                      </a:pPr>
                      <a:r>
                        <a:rPr lang="en-GB" sz="2800" cap="none" spc="0" dirty="0">
                          <a:solidFill>
                            <a:schemeClr val="tx1"/>
                          </a:solidFill>
                          <a:effectLst/>
                        </a:rPr>
                        <a:t>79</a:t>
                      </a:r>
                      <a:endParaRPr lang="en-US" sz="28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4521" marR="172708" marT="172708" marB="130102"/>
                </a:tc>
                <a:extLst>
                  <a:ext uri="{0D108BD9-81ED-4DB2-BD59-A6C34878D82A}">
                    <a16:rowId xmlns:a16="http://schemas.microsoft.com/office/drawing/2014/main" val="1123512594"/>
                  </a:ext>
                </a:extLst>
              </a:tr>
            </a:tbl>
          </a:graphicData>
        </a:graphic>
      </p:graphicFrame>
    </p:spTree>
    <p:extLst>
      <p:ext uri="{BB962C8B-B14F-4D97-AF65-F5344CB8AC3E}">
        <p14:creationId xmlns:p14="http://schemas.microsoft.com/office/powerpoint/2010/main" val="3032576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CEB41C5C-0F34-4DDA-9D7C-5E717F35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384" y="303591"/>
            <a:ext cx="4334256" cy="5896743"/>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229ADE-36B4-446A-B6A1-E5F1FF656E55}"/>
              </a:ext>
            </a:extLst>
          </p:cNvPr>
          <p:cNvSpPr>
            <a:spLocks noGrp="1"/>
          </p:cNvSpPr>
          <p:nvPr>
            <p:ph type="title"/>
          </p:nvPr>
        </p:nvSpPr>
        <p:spPr>
          <a:xfrm>
            <a:off x="594360" y="640263"/>
            <a:ext cx="3822192" cy="1344975"/>
          </a:xfrm>
        </p:spPr>
        <p:txBody>
          <a:bodyPr>
            <a:normAutofit/>
          </a:bodyPr>
          <a:lstStyle/>
          <a:p>
            <a:r>
              <a:rPr lang="en-GB" sz="3300" dirty="0">
                <a:solidFill>
                  <a:schemeClr val="bg1"/>
                </a:solidFill>
              </a:rPr>
              <a:t>Ordinal: Univariate Descriptive Statistics </a:t>
            </a:r>
          </a:p>
        </p:txBody>
      </p:sp>
      <p:cxnSp>
        <p:nvCxnSpPr>
          <p:cNvPr id="15" name="Straight Connector 14">
            <a:extLst>
              <a:ext uri="{FF2B5EF4-FFF2-40B4-BE49-F238E27FC236}">
                <a16:creationId xmlns:a16="http://schemas.microsoft.com/office/drawing/2014/main" id="{57E1E5E6-F385-4E9C-B201-BA5BDE5CA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04088" y="2050687"/>
            <a:ext cx="3685032" cy="0"/>
          </a:xfrm>
          <a:prstGeom prst="line">
            <a:avLst/>
          </a:prstGeom>
          <a:ln w="22225">
            <a:solidFill>
              <a:srgbClr val="E7E6E6"/>
            </a:solidFill>
          </a:ln>
        </p:spPr>
        <p:style>
          <a:lnRef idx="1">
            <a:schemeClr val="accent1"/>
          </a:lnRef>
          <a:fillRef idx="0">
            <a:schemeClr val="accent1"/>
          </a:fillRef>
          <a:effectRef idx="0">
            <a:schemeClr val="accent1"/>
          </a:effectRef>
          <a:fontRef idx="minor">
            <a:schemeClr val="tx1"/>
          </a:fontRef>
        </p:style>
      </p:cxnSp>
      <p:sp>
        <p:nvSpPr>
          <p:cNvPr id="10" name="Content Placeholder 9">
            <a:extLst>
              <a:ext uri="{FF2B5EF4-FFF2-40B4-BE49-F238E27FC236}">
                <a16:creationId xmlns:a16="http://schemas.microsoft.com/office/drawing/2014/main" id="{ECB24868-04FF-9400-D75F-60D744FEC2B3}"/>
              </a:ext>
            </a:extLst>
          </p:cNvPr>
          <p:cNvSpPr>
            <a:spLocks noGrp="1"/>
          </p:cNvSpPr>
          <p:nvPr>
            <p:ph idx="1"/>
          </p:nvPr>
        </p:nvSpPr>
        <p:spPr>
          <a:xfrm>
            <a:off x="593610" y="2121763"/>
            <a:ext cx="3822192" cy="3773010"/>
          </a:xfrm>
        </p:spPr>
        <p:txBody>
          <a:bodyPr>
            <a:normAutofit/>
          </a:bodyPr>
          <a:lstStyle/>
          <a:p>
            <a:r>
              <a:rPr lang="en-US" sz="3600" dirty="0">
                <a:solidFill>
                  <a:schemeClr val="bg1"/>
                </a:solidFill>
              </a:rPr>
              <a:t>Central Tendency: </a:t>
            </a:r>
            <a:r>
              <a:rPr lang="en-US" sz="3600" b="1" dirty="0">
                <a:solidFill>
                  <a:schemeClr val="bg1"/>
                </a:solidFill>
              </a:rPr>
              <a:t>Median</a:t>
            </a:r>
          </a:p>
          <a:p>
            <a:r>
              <a:rPr lang="en-US" sz="3600" dirty="0">
                <a:solidFill>
                  <a:schemeClr val="bg1"/>
                </a:solidFill>
              </a:rPr>
              <a:t>Dispersion: </a:t>
            </a:r>
            <a:r>
              <a:rPr lang="en-US" sz="3600" b="1" dirty="0">
                <a:solidFill>
                  <a:schemeClr val="bg1"/>
                </a:solidFill>
              </a:rPr>
              <a:t>Range</a:t>
            </a:r>
          </a:p>
          <a:p>
            <a:endParaRPr lang="en-US" sz="3200" dirty="0">
              <a:solidFill>
                <a:schemeClr val="bg1"/>
              </a:solidFill>
            </a:endParaRPr>
          </a:p>
        </p:txBody>
      </p:sp>
      <p:sp>
        <p:nvSpPr>
          <p:cNvPr id="4" name="Footer Placeholder 3">
            <a:extLst>
              <a:ext uri="{FF2B5EF4-FFF2-40B4-BE49-F238E27FC236}">
                <a16:creationId xmlns:a16="http://schemas.microsoft.com/office/drawing/2014/main" id="{BDE3AD9F-A164-47F7-A93B-57A1B818E5E0}"/>
              </a:ext>
            </a:extLst>
          </p:cNvPr>
          <p:cNvSpPr>
            <a:spLocks noGrp="1"/>
          </p:cNvSpPr>
          <p:nvPr>
            <p:ph type="ftr" sz="quarter" idx="11"/>
          </p:nvPr>
        </p:nvSpPr>
        <p:spPr>
          <a:xfrm>
            <a:off x="4038600" y="6356350"/>
            <a:ext cx="4114800" cy="365125"/>
          </a:xfrm>
        </p:spPr>
        <p:txBody>
          <a:bodyPr>
            <a:normAutofit/>
          </a:bodyPr>
          <a:lstStyle/>
          <a:p>
            <a:pPr>
              <a:lnSpc>
                <a:spcPct val="90000"/>
              </a:lnSpc>
              <a:spcAft>
                <a:spcPts val="600"/>
              </a:spcAft>
            </a:pPr>
            <a:r>
              <a:rPr lang="en-US" sz="700"/>
              <a:t>Title | </a:t>
            </a:r>
            <a:r>
              <a:rPr lang="en-US" sz="700">
                <a:sym typeface="Symbol" panose="05050102010706020507" pitchFamily="18" charset="2"/>
              </a:rPr>
              <a:t></a:t>
            </a:r>
            <a:r>
              <a:rPr lang="en-US" sz="700"/>
              <a:t> Author </a:t>
            </a:r>
          </a:p>
          <a:p>
            <a:pPr>
              <a:lnSpc>
                <a:spcPct val="90000"/>
              </a:lnSpc>
              <a:spcAft>
                <a:spcPts val="600"/>
              </a:spcAft>
            </a:pPr>
            <a:r>
              <a:rPr lang="en-US" sz="700"/>
              <a:t>Year | SAGE Publishing</a:t>
            </a:r>
            <a:endParaRPr lang="en-GB" sz="700"/>
          </a:p>
        </p:txBody>
      </p:sp>
      <p:graphicFrame>
        <p:nvGraphicFramePr>
          <p:cNvPr id="8" name="Content Placeholder 4">
            <a:extLst>
              <a:ext uri="{FF2B5EF4-FFF2-40B4-BE49-F238E27FC236}">
                <a16:creationId xmlns:a16="http://schemas.microsoft.com/office/drawing/2014/main" id="{02E5ACB7-DC53-C93F-42AF-D24B264AEE42}"/>
              </a:ext>
            </a:extLst>
          </p:cNvPr>
          <p:cNvGraphicFramePr>
            <a:graphicFrameLocks/>
          </p:cNvGraphicFramePr>
          <p:nvPr/>
        </p:nvGraphicFramePr>
        <p:xfrm>
          <a:off x="5288642" y="484632"/>
          <a:ext cx="6240800" cy="5733290"/>
        </p:xfrm>
        <a:graphic>
          <a:graphicData uri="http://schemas.openxmlformats.org/drawingml/2006/table">
            <a:tbl>
              <a:tblPr firstRow="1" bandRow="1">
                <a:noFill/>
                <a:tableStyleId>{5C22544A-7EE6-4342-B048-85BDC9FD1C3A}</a:tableStyleId>
              </a:tblPr>
              <a:tblGrid>
                <a:gridCol w="4882683">
                  <a:extLst>
                    <a:ext uri="{9D8B030D-6E8A-4147-A177-3AD203B41FA5}">
                      <a16:colId xmlns:a16="http://schemas.microsoft.com/office/drawing/2014/main" val="2780475395"/>
                    </a:ext>
                  </a:extLst>
                </a:gridCol>
                <a:gridCol w="1358117">
                  <a:extLst>
                    <a:ext uri="{9D8B030D-6E8A-4147-A177-3AD203B41FA5}">
                      <a16:colId xmlns:a16="http://schemas.microsoft.com/office/drawing/2014/main" val="1875645428"/>
                    </a:ext>
                  </a:extLst>
                </a:gridCol>
              </a:tblGrid>
              <a:tr h="1678046">
                <a:tc>
                  <a:txBody>
                    <a:bodyPr/>
                    <a:lstStyle/>
                    <a:p>
                      <a:pPr marL="0" marR="0" algn="l">
                        <a:lnSpc>
                          <a:spcPct val="107000"/>
                        </a:lnSpc>
                        <a:spcBef>
                          <a:spcPts val="0"/>
                        </a:spcBef>
                        <a:spcAft>
                          <a:spcPts val="0"/>
                        </a:spcAft>
                      </a:pPr>
                      <a:r>
                        <a:rPr lang="en-GB" sz="2600" b="1" kern="1200" cap="none" spc="0">
                          <a:solidFill>
                            <a:schemeClr val="bg1"/>
                          </a:solidFill>
                          <a:effectLst/>
                        </a:rPr>
                        <a:t>Would you say that most people in your country can be trusted?</a:t>
                      </a:r>
                      <a:endParaRPr lang="en-US" sz="2600" b="1" cap="none" spc="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304" marR="85931" marT="171862" marB="171862" anchor="ctr">
                    <a:lnL w="12700" cmpd="sng">
                      <a:noFill/>
                    </a:lnL>
                    <a:lnR w="12700" cmpd="sng">
                      <a:noFill/>
                    </a:lnR>
                    <a:lnT w="19050" cap="flat" cmpd="sng" algn="ctr">
                      <a:noFill/>
                      <a:prstDash val="solid"/>
                    </a:lnT>
                    <a:lnB w="38100" cmpd="sng">
                      <a:noFill/>
                    </a:lnB>
                    <a:solidFill>
                      <a:schemeClr val="tx1"/>
                    </a:solidFill>
                  </a:tcPr>
                </a:tc>
                <a:tc>
                  <a:txBody>
                    <a:bodyPr/>
                    <a:lstStyle/>
                    <a:p>
                      <a:pPr marL="0" marR="0" algn="ctr">
                        <a:lnSpc>
                          <a:spcPct val="107000"/>
                        </a:lnSpc>
                        <a:spcBef>
                          <a:spcPts val="0"/>
                        </a:spcBef>
                        <a:spcAft>
                          <a:spcPts val="0"/>
                        </a:spcAft>
                      </a:pPr>
                      <a:r>
                        <a:rPr lang="en-GB" sz="2600" b="1" kern="1200" cap="none" spc="0">
                          <a:solidFill>
                            <a:schemeClr val="bg1"/>
                          </a:solidFill>
                          <a:effectLst/>
                        </a:rPr>
                        <a:t>N</a:t>
                      </a:r>
                      <a:endParaRPr lang="en-US" sz="2600" b="1" cap="none" spc="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304" marR="85931" marT="171862" marB="171862" anchor="ctr">
                    <a:lnL w="12700" cmpd="sng">
                      <a:noFill/>
                    </a:lnL>
                    <a:lnR w="12700" cmpd="sng">
                      <a:noFill/>
                    </a:lnR>
                    <a:lnT w="19050" cap="flat" cmpd="sng" algn="ctr">
                      <a:noFill/>
                      <a:prstDash val="solid"/>
                    </a:lnT>
                    <a:lnB w="38100" cmpd="sng">
                      <a:noFill/>
                    </a:lnB>
                    <a:solidFill>
                      <a:schemeClr val="tx1"/>
                    </a:solidFill>
                  </a:tcPr>
                </a:tc>
                <a:extLst>
                  <a:ext uri="{0D108BD9-81ED-4DB2-BD59-A6C34878D82A}">
                    <a16:rowId xmlns:a16="http://schemas.microsoft.com/office/drawing/2014/main" val="331269314"/>
                  </a:ext>
                </a:extLst>
              </a:tr>
              <a:tr h="675874">
                <a:tc>
                  <a:txBody>
                    <a:bodyPr/>
                    <a:lstStyle/>
                    <a:p>
                      <a:pPr marL="0" marR="0" algn="l">
                        <a:lnSpc>
                          <a:spcPct val="107000"/>
                        </a:lnSpc>
                        <a:spcBef>
                          <a:spcPts val="0"/>
                        </a:spcBef>
                        <a:spcAft>
                          <a:spcPts val="0"/>
                        </a:spcAft>
                      </a:pPr>
                      <a:r>
                        <a:rPr lang="en-GB" sz="2300" kern="1200" cap="none" spc="0">
                          <a:solidFill>
                            <a:schemeClr val="tx1"/>
                          </a:solidFill>
                          <a:effectLst/>
                        </a:rPr>
                        <a:t>Strongly Agree</a:t>
                      </a:r>
                      <a:endParaRPr lang="en-US" sz="23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304" marR="85931" marT="85931" marB="171862">
                    <a:lnL w="12700" cmpd="sng">
                      <a:noFill/>
                      <a:prstDash val="solid"/>
                    </a:lnL>
                    <a:lnR w="12700" cmpd="sng">
                      <a:noFill/>
                      <a:prstDash val="solid"/>
                    </a:lnR>
                    <a:lnT w="38100" cmpd="sng">
                      <a:noFill/>
                    </a:lnT>
                    <a:lnB w="12700" cap="flat" cmpd="sng" algn="ctr">
                      <a:solidFill>
                        <a:schemeClr val="tx1"/>
                      </a:solidFill>
                      <a:prstDash val="solid"/>
                    </a:lnB>
                    <a:noFill/>
                  </a:tcPr>
                </a:tc>
                <a:tc>
                  <a:txBody>
                    <a:bodyPr/>
                    <a:lstStyle/>
                    <a:p>
                      <a:pPr marL="0" marR="0" algn="ctr">
                        <a:lnSpc>
                          <a:spcPct val="107000"/>
                        </a:lnSpc>
                        <a:spcBef>
                          <a:spcPts val="0"/>
                        </a:spcBef>
                        <a:spcAft>
                          <a:spcPts val="0"/>
                        </a:spcAft>
                      </a:pPr>
                      <a:r>
                        <a:rPr lang="en-GB" sz="2300" kern="1200" cap="none" spc="0">
                          <a:solidFill>
                            <a:schemeClr val="tx1"/>
                          </a:solidFill>
                          <a:effectLst/>
                        </a:rPr>
                        <a:t>42</a:t>
                      </a:r>
                      <a:endParaRPr lang="en-US" sz="23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304" marR="85931" marT="85931" marB="171862">
                    <a:lnL w="12700" cmpd="sng">
                      <a:noFill/>
                      <a:prstDash val="solid"/>
                    </a:lnL>
                    <a:lnR w="12700" cmpd="sng">
                      <a:noFill/>
                      <a:prstDash val="solid"/>
                    </a:lnR>
                    <a:lnT w="38100" cmpd="sng">
                      <a:noFill/>
                    </a:lnT>
                    <a:lnB w="12700" cap="flat" cmpd="sng" algn="ctr">
                      <a:solidFill>
                        <a:schemeClr val="tx1"/>
                      </a:solidFill>
                      <a:prstDash val="solid"/>
                    </a:lnB>
                    <a:noFill/>
                  </a:tcPr>
                </a:tc>
                <a:extLst>
                  <a:ext uri="{0D108BD9-81ED-4DB2-BD59-A6C34878D82A}">
                    <a16:rowId xmlns:a16="http://schemas.microsoft.com/office/drawing/2014/main" val="1758271622"/>
                  </a:ext>
                </a:extLst>
              </a:tr>
              <a:tr h="675874">
                <a:tc>
                  <a:txBody>
                    <a:bodyPr/>
                    <a:lstStyle/>
                    <a:p>
                      <a:pPr marL="0" marR="0" algn="l">
                        <a:lnSpc>
                          <a:spcPct val="107000"/>
                        </a:lnSpc>
                        <a:spcBef>
                          <a:spcPts val="0"/>
                        </a:spcBef>
                        <a:spcAft>
                          <a:spcPts val="0"/>
                        </a:spcAft>
                      </a:pPr>
                      <a:r>
                        <a:rPr lang="en-GB" sz="2300" kern="1200" cap="none" spc="0">
                          <a:solidFill>
                            <a:schemeClr val="tx1"/>
                          </a:solidFill>
                          <a:effectLst/>
                        </a:rPr>
                        <a:t>Agree</a:t>
                      </a:r>
                      <a:endParaRPr lang="en-US" sz="23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304" marR="85931" marT="85931" marB="171862">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pPr marL="0" marR="0" algn="ctr">
                        <a:lnSpc>
                          <a:spcPct val="107000"/>
                        </a:lnSpc>
                        <a:spcBef>
                          <a:spcPts val="0"/>
                        </a:spcBef>
                        <a:spcAft>
                          <a:spcPts val="0"/>
                        </a:spcAft>
                      </a:pPr>
                      <a:r>
                        <a:rPr lang="en-GB" sz="2300" kern="1200" cap="none" spc="0">
                          <a:solidFill>
                            <a:schemeClr val="tx1"/>
                          </a:solidFill>
                          <a:effectLst/>
                        </a:rPr>
                        <a:t>25</a:t>
                      </a:r>
                      <a:endParaRPr lang="en-US" sz="23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304" marR="85931" marT="85931" marB="171862">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1748468243"/>
                  </a:ext>
                </a:extLst>
              </a:tr>
              <a:tr h="675874">
                <a:tc>
                  <a:txBody>
                    <a:bodyPr/>
                    <a:lstStyle/>
                    <a:p>
                      <a:pPr marL="0" marR="0" algn="l">
                        <a:lnSpc>
                          <a:spcPct val="107000"/>
                        </a:lnSpc>
                        <a:spcBef>
                          <a:spcPts val="0"/>
                        </a:spcBef>
                        <a:spcAft>
                          <a:spcPts val="0"/>
                        </a:spcAft>
                      </a:pPr>
                      <a:r>
                        <a:rPr lang="en-GB" sz="2300" kern="1200" cap="none" spc="0">
                          <a:solidFill>
                            <a:schemeClr val="tx1"/>
                          </a:solidFill>
                          <a:effectLst/>
                        </a:rPr>
                        <a:t>Neither Agree nor Disagree</a:t>
                      </a:r>
                      <a:endParaRPr lang="en-US" sz="23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304" marR="85931" marT="85931" marB="171862">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pPr marL="0" marR="0" algn="ctr">
                        <a:lnSpc>
                          <a:spcPct val="107000"/>
                        </a:lnSpc>
                        <a:spcBef>
                          <a:spcPts val="0"/>
                        </a:spcBef>
                        <a:spcAft>
                          <a:spcPts val="0"/>
                        </a:spcAft>
                      </a:pPr>
                      <a:r>
                        <a:rPr lang="en-GB" sz="2300" kern="1200" cap="none" spc="0">
                          <a:solidFill>
                            <a:schemeClr val="tx1"/>
                          </a:solidFill>
                          <a:effectLst/>
                        </a:rPr>
                        <a:t>14</a:t>
                      </a:r>
                      <a:endParaRPr lang="en-US" sz="23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304" marR="85931" marT="85931" marB="171862">
                    <a:lnL w="12700" cmpd="sng">
                      <a:noFill/>
                      <a:prstDash val="solid"/>
                    </a:lnL>
                    <a:lnR w="12700" cmpd="sng">
                      <a:noFill/>
                      <a:prstDash val="solid"/>
                    </a:lnR>
                    <a:lnT w="12700" cmpd="sng">
                      <a:noFill/>
                      <a:prstDash val="solid"/>
                    </a:lnT>
                    <a:lnB w="12700" cap="flat" cmpd="sng" algn="ctr">
                      <a:solidFill>
                        <a:schemeClr val="tx1"/>
                      </a:solidFill>
                      <a:prstDash val="solid"/>
                    </a:lnB>
                    <a:noFill/>
                  </a:tcPr>
                </a:tc>
                <a:extLst>
                  <a:ext uri="{0D108BD9-81ED-4DB2-BD59-A6C34878D82A}">
                    <a16:rowId xmlns:a16="http://schemas.microsoft.com/office/drawing/2014/main" val="690835467"/>
                  </a:ext>
                </a:extLst>
              </a:tr>
              <a:tr h="675874">
                <a:tc>
                  <a:txBody>
                    <a:bodyPr/>
                    <a:lstStyle/>
                    <a:p>
                      <a:pPr marL="0" marR="0" algn="l">
                        <a:lnSpc>
                          <a:spcPct val="107000"/>
                        </a:lnSpc>
                        <a:spcBef>
                          <a:spcPts val="0"/>
                        </a:spcBef>
                        <a:spcAft>
                          <a:spcPts val="0"/>
                        </a:spcAft>
                      </a:pPr>
                      <a:r>
                        <a:rPr lang="en-GB" sz="2300" kern="1200" cap="none" spc="0">
                          <a:solidFill>
                            <a:schemeClr val="tx1"/>
                          </a:solidFill>
                          <a:effectLst/>
                        </a:rPr>
                        <a:t>Disagree</a:t>
                      </a:r>
                      <a:endParaRPr lang="en-US" sz="23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304" marR="85931" marT="85931" marB="171862">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pPr marL="0" marR="0" algn="ctr">
                        <a:lnSpc>
                          <a:spcPct val="107000"/>
                        </a:lnSpc>
                        <a:spcBef>
                          <a:spcPts val="0"/>
                        </a:spcBef>
                        <a:spcAft>
                          <a:spcPts val="0"/>
                        </a:spcAft>
                      </a:pPr>
                      <a:r>
                        <a:rPr lang="en-GB" sz="2300" kern="1200" cap="none" spc="0">
                          <a:solidFill>
                            <a:schemeClr val="tx1"/>
                          </a:solidFill>
                          <a:effectLst/>
                        </a:rPr>
                        <a:t>10</a:t>
                      </a:r>
                      <a:endParaRPr lang="en-US" sz="23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304" marR="85931" marT="85931" marB="171862">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3396043773"/>
                  </a:ext>
                </a:extLst>
              </a:tr>
              <a:tr h="675874">
                <a:tc>
                  <a:txBody>
                    <a:bodyPr/>
                    <a:lstStyle/>
                    <a:p>
                      <a:pPr marL="0" marR="0" algn="l">
                        <a:lnSpc>
                          <a:spcPct val="107000"/>
                        </a:lnSpc>
                        <a:spcBef>
                          <a:spcPts val="0"/>
                        </a:spcBef>
                        <a:spcAft>
                          <a:spcPts val="0"/>
                        </a:spcAft>
                      </a:pPr>
                      <a:r>
                        <a:rPr lang="en-GB" sz="2300" kern="1200" cap="none" spc="0">
                          <a:solidFill>
                            <a:schemeClr val="tx1"/>
                          </a:solidFill>
                          <a:effectLst/>
                        </a:rPr>
                        <a:t>Strongly Disagree </a:t>
                      </a:r>
                      <a:endParaRPr lang="en-US" sz="23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304" marR="85931" marT="85931" marB="171862">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pPr marL="0" marR="0" algn="ctr">
                        <a:lnSpc>
                          <a:spcPct val="107000"/>
                        </a:lnSpc>
                        <a:spcBef>
                          <a:spcPts val="0"/>
                        </a:spcBef>
                        <a:spcAft>
                          <a:spcPts val="0"/>
                        </a:spcAft>
                      </a:pPr>
                      <a:r>
                        <a:rPr lang="en-GB" sz="2300" kern="1200" cap="none" spc="0">
                          <a:solidFill>
                            <a:schemeClr val="tx1"/>
                          </a:solidFill>
                          <a:effectLst/>
                        </a:rPr>
                        <a:t>9</a:t>
                      </a:r>
                      <a:endParaRPr lang="en-US" sz="23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304" marR="85931" marT="85931" marB="171862">
                    <a:lnL w="12700" cmpd="sng">
                      <a:noFill/>
                      <a:prstDash val="solid"/>
                    </a:lnL>
                    <a:lnR w="12700" cmpd="sng">
                      <a:noFill/>
                      <a:prstDash val="solid"/>
                    </a:lnR>
                    <a:lnT w="12700" cmpd="sng">
                      <a:noFill/>
                      <a:prstDash val="solid"/>
                    </a:lnT>
                    <a:lnB w="12700" cap="flat" cmpd="sng" algn="ctr">
                      <a:solidFill>
                        <a:schemeClr val="tx1"/>
                      </a:solidFill>
                      <a:prstDash val="solid"/>
                    </a:lnB>
                    <a:noFill/>
                  </a:tcPr>
                </a:tc>
                <a:extLst>
                  <a:ext uri="{0D108BD9-81ED-4DB2-BD59-A6C34878D82A}">
                    <a16:rowId xmlns:a16="http://schemas.microsoft.com/office/drawing/2014/main" val="487361247"/>
                  </a:ext>
                </a:extLst>
              </a:tr>
              <a:tr h="675874">
                <a:tc>
                  <a:txBody>
                    <a:bodyPr/>
                    <a:lstStyle/>
                    <a:p>
                      <a:pPr marL="0" marR="0" algn="l">
                        <a:lnSpc>
                          <a:spcPct val="107000"/>
                        </a:lnSpc>
                        <a:spcBef>
                          <a:spcPts val="0"/>
                        </a:spcBef>
                        <a:spcAft>
                          <a:spcPts val="0"/>
                        </a:spcAft>
                      </a:pPr>
                      <a:r>
                        <a:rPr lang="en-GB" sz="2300" kern="1200" cap="none" spc="0">
                          <a:solidFill>
                            <a:schemeClr val="tx1"/>
                          </a:solidFill>
                          <a:effectLst/>
                        </a:rPr>
                        <a:t>Total</a:t>
                      </a:r>
                      <a:endParaRPr lang="en-US" sz="23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304" marR="85931" marT="85931" marB="171862">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pPr marL="0" marR="0" algn="ctr">
                        <a:lnSpc>
                          <a:spcPct val="107000"/>
                        </a:lnSpc>
                        <a:spcBef>
                          <a:spcPts val="0"/>
                        </a:spcBef>
                        <a:spcAft>
                          <a:spcPts val="0"/>
                        </a:spcAft>
                      </a:pPr>
                      <a:r>
                        <a:rPr lang="en-GB" sz="2300" kern="1200" cap="none" spc="0">
                          <a:solidFill>
                            <a:schemeClr val="tx1"/>
                          </a:solidFill>
                          <a:effectLst/>
                        </a:rPr>
                        <a:t>100</a:t>
                      </a:r>
                      <a:endParaRPr lang="en-US" sz="23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304" marR="85931" marT="85931" marB="171862">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2532280083"/>
                  </a:ext>
                </a:extLst>
              </a:tr>
            </a:tbl>
          </a:graphicData>
        </a:graphic>
      </p:graphicFrame>
    </p:spTree>
    <p:extLst>
      <p:ext uri="{BB962C8B-B14F-4D97-AF65-F5344CB8AC3E}">
        <p14:creationId xmlns:p14="http://schemas.microsoft.com/office/powerpoint/2010/main" val="4275973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4">
            <a:extLst>
              <a:ext uri="{FF2B5EF4-FFF2-40B4-BE49-F238E27FC236}">
                <a16:creationId xmlns:a16="http://schemas.microsoft.com/office/drawing/2014/main" id="{CEB41C5C-0F34-4DDA-9D7C-5E717F35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384" y="303591"/>
            <a:ext cx="4334256" cy="5896743"/>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229ADE-36B4-446A-B6A1-E5F1FF656E55}"/>
              </a:ext>
            </a:extLst>
          </p:cNvPr>
          <p:cNvSpPr>
            <a:spLocks noGrp="1"/>
          </p:cNvSpPr>
          <p:nvPr>
            <p:ph type="title"/>
          </p:nvPr>
        </p:nvSpPr>
        <p:spPr>
          <a:xfrm>
            <a:off x="594360" y="640263"/>
            <a:ext cx="3822192" cy="1344975"/>
          </a:xfrm>
        </p:spPr>
        <p:txBody>
          <a:bodyPr>
            <a:normAutofit/>
          </a:bodyPr>
          <a:lstStyle/>
          <a:p>
            <a:r>
              <a:rPr lang="en-GB" sz="3300" dirty="0">
                <a:solidFill>
                  <a:schemeClr val="bg1"/>
                </a:solidFill>
              </a:rPr>
              <a:t>Ordinal: Univariate Descriptive Statistics </a:t>
            </a:r>
          </a:p>
        </p:txBody>
      </p:sp>
      <p:cxnSp>
        <p:nvCxnSpPr>
          <p:cNvPr id="20" name="Straight Connector 16">
            <a:extLst>
              <a:ext uri="{FF2B5EF4-FFF2-40B4-BE49-F238E27FC236}">
                <a16:creationId xmlns:a16="http://schemas.microsoft.com/office/drawing/2014/main" id="{57E1E5E6-F385-4E9C-B201-BA5BDE5CA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04088" y="2050687"/>
            <a:ext cx="3685032" cy="0"/>
          </a:xfrm>
          <a:prstGeom prst="line">
            <a:avLst/>
          </a:prstGeom>
          <a:ln w="22225">
            <a:solidFill>
              <a:srgbClr val="E7E6E6"/>
            </a:solidFill>
          </a:ln>
        </p:spPr>
        <p:style>
          <a:lnRef idx="1">
            <a:schemeClr val="accent1"/>
          </a:lnRef>
          <a:fillRef idx="0">
            <a:schemeClr val="accent1"/>
          </a:fillRef>
          <a:effectRef idx="0">
            <a:schemeClr val="accent1"/>
          </a:effectRef>
          <a:fontRef idx="minor">
            <a:schemeClr val="tx1"/>
          </a:fontRef>
        </p:style>
      </p:cxnSp>
      <p:sp>
        <p:nvSpPr>
          <p:cNvPr id="10" name="Content Placeholder 9">
            <a:extLst>
              <a:ext uri="{FF2B5EF4-FFF2-40B4-BE49-F238E27FC236}">
                <a16:creationId xmlns:a16="http://schemas.microsoft.com/office/drawing/2014/main" id="{ECB24868-04FF-9400-D75F-60D744FEC2B3}"/>
              </a:ext>
            </a:extLst>
          </p:cNvPr>
          <p:cNvSpPr>
            <a:spLocks noGrp="1"/>
          </p:cNvSpPr>
          <p:nvPr>
            <p:ph idx="1"/>
          </p:nvPr>
        </p:nvSpPr>
        <p:spPr>
          <a:xfrm>
            <a:off x="593610" y="2121763"/>
            <a:ext cx="3822192" cy="3773010"/>
          </a:xfrm>
        </p:spPr>
        <p:txBody>
          <a:bodyPr>
            <a:normAutofit/>
          </a:bodyPr>
          <a:lstStyle/>
          <a:p>
            <a:r>
              <a:rPr lang="en-US" sz="3200" dirty="0">
                <a:solidFill>
                  <a:schemeClr val="bg1"/>
                </a:solidFill>
              </a:rPr>
              <a:t>Central Tendency: </a:t>
            </a:r>
            <a:r>
              <a:rPr lang="en-US" sz="3200" b="1" dirty="0">
                <a:solidFill>
                  <a:schemeClr val="bg1"/>
                </a:solidFill>
              </a:rPr>
              <a:t>Agree </a:t>
            </a:r>
          </a:p>
          <a:p>
            <a:r>
              <a:rPr lang="en-US" sz="3200" dirty="0">
                <a:solidFill>
                  <a:schemeClr val="bg1"/>
                </a:solidFill>
              </a:rPr>
              <a:t>Dispersion: </a:t>
            </a:r>
            <a:r>
              <a:rPr lang="en-US" sz="3200" b="1" dirty="0">
                <a:solidFill>
                  <a:schemeClr val="bg1"/>
                </a:solidFill>
              </a:rPr>
              <a:t>Strongly Agree to Strongly Disagree</a:t>
            </a:r>
          </a:p>
          <a:p>
            <a:r>
              <a:rPr lang="en-US" sz="3200" b="1" dirty="0">
                <a:solidFill>
                  <a:schemeClr val="bg1"/>
                </a:solidFill>
              </a:rPr>
              <a:t>1-5</a:t>
            </a:r>
          </a:p>
          <a:p>
            <a:endParaRPr lang="en-US" sz="3200" dirty="0">
              <a:solidFill>
                <a:schemeClr val="bg1"/>
              </a:solidFill>
            </a:endParaRPr>
          </a:p>
        </p:txBody>
      </p:sp>
      <p:sp>
        <p:nvSpPr>
          <p:cNvPr id="4" name="Footer Placeholder 3">
            <a:extLst>
              <a:ext uri="{FF2B5EF4-FFF2-40B4-BE49-F238E27FC236}">
                <a16:creationId xmlns:a16="http://schemas.microsoft.com/office/drawing/2014/main" id="{BDE3AD9F-A164-47F7-A93B-57A1B818E5E0}"/>
              </a:ext>
            </a:extLst>
          </p:cNvPr>
          <p:cNvSpPr>
            <a:spLocks noGrp="1"/>
          </p:cNvSpPr>
          <p:nvPr>
            <p:ph type="ftr" sz="quarter" idx="11"/>
          </p:nvPr>
        </p:nvSpPr>
        <p:spPr>
          <a:xfrm>
            <a:off x="4038600" y="6356350"/>
            <a:ext cx="4114800" cy="365125"/>
          </a:xfrm>
        </p:spPr>
        <p:txBody>
          <a:bodyPr>
            <a:normAutofit/>
          </a:bodyPr>
          <a:lstStyle/>
          <a:p>
            <a:pPr>
              <a:lnSpc>
                <a:spcPct val="90000"/>
              </a:lnSpc>
              <a:spcAft>
                <a:spcPts val="600"/>
              </a:spcAft>
            </a:pPr>
            <a:r>
              <a:rPr lang="en-US" sz="700"/>
              <a:t>Title | </a:t>
            </a:r>
            <a:r>
              <a:rPr lang="en-US" sz="700">
                <a:sym typeface="Symbol" panose="05050102010706020507" pitchFamily="18" charset="2"/>
              </a:rPr>
              <a:t></a:t>
            </a:r>
            <a:r>
              <a:rPr lang="en-US" sz="700"/>
              <a:t> Author </a:t>
            </a:r>
          </a:p>
          <a:p>
            <a:pPr>
              <a:lnSpc>
                <a:spcPct val="90000"/>
              </a:lnSpc>
              <a:spcAft>
                <a:spcPts val="600"/>
              </a:spcAft>
            </a:pPr>
            <a:r>
              <a:rPr lang="en-US" sz="700"/>
              <a:t>Year | SAGE Publishing</a:t>
            </a:r>
            <a:endParaRPr lang="en-GB" sz="700"/>
          </a:p>
        </p:txBody>
      </p:sp>
      <p:graphicFrame>
        <p:nvGraphicFramePr>
          <p:cNvPr id="8" name="Content Placeholder 4">
            <a:extLst>
              <a:ext uri="{FF2B5EF4-FFF2-40B4-BE49-F238E27FC236}">
                <a16:creationId xmlns:a16="http://schemas.microsoft.com/office/drawing/2014/main" id="{02E5ACB7-DC53-C93F-42AF-D24B264AEE42}"/>
              </a:ext>
            </a:extLst>
          </p:cNvPr>
          <p:cNvGraphicFramePr>
            <a:graphicFrameLocks/>
          </p:cNvGraphicFramePr>
          <p:nvPr>
            <p:extLst>
              <p:ext uri="{D42A27DB-BD31-4B8C-83A1-F6EECF244321}">
                <p14:modId xmlns:p14="http://schemas.microsoft.com/office/powerpoint/2010/main" val="1820213376"/>
              </p:ext>
            </p:extLst>
          </p:nvPr>
        </p:nvGraphicFramePr>
        <p:xfrm>
          <a:off x="5222196" y="484632"/>
          <a:ext cx="6373692" cy="5733291"/>
        </p:xfrm>
        <a:graphic>
          <a:graphicData uri="http://schemas.openxmlformats.org/drawingml/2006/table">
            <a:tbl>
              <a:tblPr firstRow="1" bandRow="1">
                <a:noFill/>
                <a:tableStyleId>{5C22544A-7EE6-4342-B048-85BDC9FD1C3A}</a:tableStyleId>
              </a:tblPr>
              <a:tblGrid>
                <a:gridCol w="5058761">
                  <a:extLst>
                    <a:ext uri="{9D8B030D-6E8A-4147-A177-3AD203B41FA5}">
                      <a16:colId xmlns:a16="http://schemas.microsoft.com/office/drawing/2014/main" val="2780475395"/>
                    </a:ext>
                  </a:extLst>
                </a:gridCol>
                <a:gridCol w="1314931">
                  <a:extLst>
                    <a:ext uri="{9D8B030D-6E8A-4147-A177-3AD203B41FA5}">
                      <a16:colId xmlns:a16="http://schemas.microsoft.com/office/drawing/2014/main" val="1875645428"/>
                    </a:ext>
                  </a:extLst>
                </a:gridCol>
              </a:tblGrid>
              <a:tr h="1689681">
                <a:tc>
                  <a:txBody>
                    <a:bodyPr/>
                    <a:lstStyle/>
                    <a:p>
                      <a:pPr marL="0" marR="0" algn="l">
                        <a:lnSpc>
                          <a:spcPct val="107000"/>
                        </a:lnSpc>
                        <a:spcBef>
                          <a:spcPts val="0"/>
                        </a:spcBef>
                        <a:spcAft>
                          <a:spcPts val="0"/>
                        </a:spcAft>
                      </a:pPr>
                      <a:r>
                        <a:rPr lang="en-GB" sz="2700" b="1" kern="1200" cap="none" spc="0">
                          <a:solidFill>
                            <a:schemeClr val="bg1"/>
                          </a:solidFill>
                          <a:effectLst/>
                        </a:rPr>
                        <a:t>Would you say that most people in your country can be trusted?</a:t>
                      </a:r>
                      <a:endParaRPr lang="en-US" sz="2700" b="1" cap="none" spc="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4642" marR="89030" marT="178060" marB="178060" anchor="ctr">
                    <a:lnL w="12700" cmpd="sng">
                      <a:noFill/>
                    </a:lnL>
                    <a:lnR w="12700" cmpd="sng">
                      <a:noFill/>
                    </a:lnR>
                    <a:lnT w="19050" cap="flat" cmpd="sng" algn="ctr">
                      <a:noFill/>
                      <a:prstDash val="solid"/>
                    </a:lnT>
                    <a:lnB w="38100" cmpd="sng">
                      <a:noFill/>
                    </a:lnB>
                    <a:solidFill>
                      <a:schemeClr val="tx1"/>
                    </a:solidFill>
                  </a:tcPr>
                </a:tc>
                <a:tc>
                  <a:txBody>
                    <a:bodyPr/>
                    <a:lstStyle/>
                    <a:p>
                      <a:pPr marL="0" marR="0" algn="ctr">
                        <a:lnSpc>
                          <a:spcPct val="107000"/>
                        </a:lnSpc>
                        <a:spcBef>
                          <a:spcPts val="0"/>
                        </a:spcBef>
                        <a:spcAft>
                          <a:spcPts val="0"/>
                        </a:spcAft>
                      </a:pPr>
                      <a:r>
                        <a:rPr lang="en-GB" sz="2700" b="1" kern="1200" cap="none" spc="0">
                          <a:solidFill>
                            <a:schemeClr val="bg1"/>
                          </a:solidFill>
                          <a:effectLst/>
                        </a:rPr>
                        <a:t>N</a:t>
                      </a:r>
                      <a:endParaRPr lang="en-US" sz="2700" b="1" cap="none" spc="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4642" marR="89030" marT="178060" marB="178060" anchor="ctr">
                    <a:lnL w="12700" cmpd="sng">
                      <a:noFill/>
                    </a:lnL>
                    <a:lnR w="12700" cmpd="sng">
                      <a:noFill/>
                    </a:lnR>
                    <a:lnT w="19050" cap="flat" cmpd="sng" algn="ctr">
                      <a:noFill/>
                      <a:prstDash val="solid"/>
                    </a:lnT>
                    <a:lnB w="38100" cmpd="sng">
                      <a:noFill/>
                    </a:lnB>
                    <a:solidFill>
                      <a:schemeClr val="tx1"/>
                    </a:solidFill>
                  </a:tcPr>
                </a:tc>
                <a:extLst>
                  <a:ext uri="{0D108BD9-81ED-4DB2-BD59-A6C34878D82A}">
                    <a16:rowId xmlns:a16="http://schemas.microsoft.com/office/drawing/2014/main" val="331269314"/>
                  </a:ext>
                </a:extLst>
              </a:tr>
              <a:tr h="673935">
                <a:tc>
                  <a:txBody>
                    <a:bodyPr/>
                    <a:lstStyle/>
                    <a:p>
                      <a:pPr marL="0" marR="0" algn="l">
                        <a:lnSpc>
                          <a:spcPct val="107000"/>
                        </a:lnSpc>
                        <a:spcBef>
                          <a:spcPts val="0"/>
                        </a:spcBef>
                        <a:spcAft>
                          <a:spcPts val="0"/>
                        </a:spcAft>
                      </a:pPr>
                      <a:r>
                        <a:rPr lang="en-GB" sz="2400" kern="1200" cap="none" spc="0">
                          <a:solidFill>
                            <a:schemeClr val="tx1"/>
                          </a:solidFill>
                          <a:effectLst/>
                        </a:rPr>
                        <a:t>Strongly Agree</a:t>
                      </a:r>
                      <a:endParaRPr lang="en-US" sz="2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4642" marR="89030" marT="89030" marB="178060">
                    <a:lnL w="12700" cmpd="sng">
                      <a:noFill/>
                      <a:prstDash val="solid"/>
                    </a:lnL>
                    <a:lnR w="12700" cmpd="sng">
                      <a:noFill/>
                      <a:prstDash val="solid"/>
                    </a:lnR>
                    <a:lnT w="38100" cmpd="sng">
                      <a:noFill/>
                    </a:lnT>
                    <a:lnB w="12700" cap="flat" cmpd="sng" algn="ctr">
                      <a:solidFill>
                        <a:schemeClr val="tx1"/>
                      </a:solidFill>
                      <a:prstDash val="solid"/>
                    </a:lnB>
                    <a:noFill/>
                  </a:tcPr>
                </a:tc>
                <a:tc>
                  <a:txBody>
                    <a:bodyPr/>
                    <a:lstStyle/>
                    <a:p>
                      <a:pPr marL="0" marR="0" algn="ctr">
                        <a:lnSpc>
                          <a:spcPct val="107000"/>
                        </a:lnSpc>
                        <a:spcBef>
                          <a:spcPts val="0"/>
                        </a:spcBef>
                        <a:spcAft>
                          <a:spcPts val="0"/>
                        </a:spcAft>
                      </a:pPr>
                      <a:r>
                        <a:rPr lang="en-GB" sz="2400" kern="1200" cap="none" spc="0">
                          <a:solidFill>
                            <a:schemeClr val="tx1"/>
                          </a:solidFill>
                          <a:effectLst/>
                        </a:rPr>
                        <a:t>42</a:t>
                      </a:r>
                      <a:endParaRPr lang="en-US" sz="2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4642" marR="89030" marT="89030" marB="178060">
                    <a:lnL w="12700" cmpd="sng">
                      <a:noFill/>
                      <a:prstDash val="solid"/>
                    </a:lnL>
                    <a:lnR w="12700" cmpd="sng">
                      <a:noFill/>
                      <a:prstDash val="solid"/>
                    </a:lnR>
                    <a:lnT w="38100" cmpd="sng">
                      <a:noFill/>
                    </a:lnT>
                    <a:lnB w="12700" cap="flat" cmpd="sng" algn="ctr">
                      <a:solidFill>
                        <a:schemeClr val="tx1"/>
                      </a:solidFill>
                      <a:prstDash val="solid"/>
                    </a:lnB>
                    <a:noFill/>
                  </a:tcPr>
                </a:tc>
                <a:extLst>
                  <a:ext uri="{0D108BD9-81ED-4DB2-BD59-A6C34878D82A}">
                    <a16:rowId xmlns:a16="http://schemas.microsoft.com/office/drawing/2014/main" val="1758271622"/>
                  </a:ext>
                </a:extLst>
              </a:tr>
              <a:tr h="673935">
                <a:tc>
                  <a:txBody>
                    <a:bodyPr/>
                    <a:lstStyle/>
                    <a:p>
                      <a:pPr marL="0" marR="0" algn="l">
                        <a:lnSpc>
                          <a:spcPct val="107000"/>
                        </a:lnSpc>
                        <a:spcBef>
                          <a:spcPts val="0"/>
                        </a:spcBef>
                        <a:spcAft>
                          <a:spcPts val="0"/>
                        </a:spcAft>
                      </a:pPr>
                      <a:r>
                        <a:rPr lang="en-GB" sz="2400" kern="1200" cap="none" spc="0">
                          <a:solidFill>
                            <a:schemeClr val="tx1"/>
                          </a:solidFill>
                          <a:effectLst/>
                        </a:rPr>
                        <a:t>Agree</a:t>
                      </a:r>
                      <a:endParaRPr lang="en-US" sz="2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4642" marR="89030" marT="89030" marB="178060">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pPr marL="0" marR="0" algn="ctr">
                        <a:lnSpc>
                          <a:spcPct val="107000"/>
                        </a:lnSpc>
                        <a:spcBef>
                          <a:spcPts val="0"/>
                        </a:spcBef>
                        <a:spcAft>
                          <a:spcPts val="0"/>
                        </a:spcAft>
                      </a:pPr>
                      <a:r>
                        <a:rPr lang="en-GB" sz="2400" kern="1200" cap="none" spc="0">
                          <a:solidFill>
                            <a:schemeClr val="tx1"/>
                          </a:solidFill>
                          <a:effectLst/>
                        </a:rPr>
                        <a:t>25</a:t>
                      </a:r>
                      <a:endParaRPr lang="en-US" sz="2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4642" marR="89030" marT="89030" marB="178060">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1748468243"/>
                  </a:ext>
                </a:extLst>
              </a:tr>
              <a:tr h="673935">
                <a:tc>
                  <a:txBody>
                    <a:bodyPr/>
                    <a:lstStyle/>
                    <a:p>
                      <a:pPr marL="0" marR="0" algn="l">
                        <a:lnSpc>
                          <a:spcPct val="107000"/>
                        </a:lnSpc>
                        <a:spcBef>
                          <a:spcPts val="0"/>
                        </a:spcBef>
                        <a:spcAft>
                          <a:spcPts val="0"/>
                        </a:spcAft>
                      </a:pPr>
                      <a:r>
                        <a:rPr lang="en-GB" sz="2400" kern="1200" cap="none" spc="0">
                          <a:solidFill>
                            <a:schemeClr val="tx1"/>
                          </a:solidFill>
                          <a:effectLst/>
                        </a:rPr>
                        <a:t>Neither Agree nor Disagree</a:t>
                      </a:r>
                      <a:endParaRPr lang="en-US" sz="2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4642" marR="89030" marT="89030" marB="178060">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pPr marL="0" marR="0" algn="ctr">
                        <a:lnSpc>
                          <a:spcPct val="107000"/>
                        </a:lnSpc>
                        <a:spcBef>
                          <a:spcPts val="0"/>
                        </a:spcBef>
                        <a:spcAft>
                          <a:spcPts val="0"/>
                        </a:spcAft>
                      </a:pPr>
                      <a:r>
                        <a:rPr lang="en-GB" sz="2400" kern="1200" cap="none" spc="0">
                          <a:solidFill>
                            <a:schemeClr val="tx1"/>
                          </a:solidFill>
                          <a:effectLst/>
                        </a:rPr>
                        <a:t>14</a:t>
                      </a:r>
                      <a:endParaRPr lang="en-US" sz="2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4642" marR="89030" marT="89030" marB="178060">
                    <a:lnL w="12700" cmpd="sng">
                      <a:noFill/>
                      <a:prstDash val="solid"/>
                    </a:lnL>
                    <a:lnR w="12700" cmpd="sng">
                      <a:noFill/>
                      <a:prstDash val="solid"/>
                    </a:lnR>
                    <a:lnT w="12700" cmpd="sng">
                      <a:noFill/>
                      <a:prstDash val="solid"/>
                    </a:lnT>
                    <a:lnB w="12700" cap="flat" cmpd="sng" algn="ctr">
                      <a:solidFill>
                        <a:schemeClr val="tx1"/>
                      </a:solidFill>
                      <a:prstDash val="solid"/>
                    </a:lnB>
                    <a:noFill/>
                  </a:tcPr>
                </a:tc>
                <a:extLst>
                  <a:ext uri="{0D108BD9-81ED-4DB2-BD59-A6C34878D82A}">
                    <a16:rowId xmlns:a16="http://schemas.microsoft.com/office/drawing/2014/main" val="690835467"/>
                  </a:ext>
                </a:extLst>
              </a:tr>
              <a:tr h="673935">
                <a:tc>
                  <a:txBody>
                    <a:bodyPr/>
                    <a:lstStyle/>
                    <a:p>
                      <a:pPr marL="0" marR="0" algn="l">
                        <a:lnSpc>
                          <a:spcPct val="107000"/>
                        </a:lnSpc>
                        <a:spcBef>
                          <a:spcPts val="0"/>
                        </a:spcBef>
                        <a:spcAft>
                          <a:spcPts val="0"/>
                        </a:spcAft>
                      </a:pPr>
                      <a:r>
                        <a:rPr lang="en-GB" sz="2400" kern="1200" cap="none" spc="0">
                          <a:solidFill>
                            <a:schemeClr val="tx1"/>
                          </a:solidFill>
                          <a:effectLst/>
                        </a:rPr>
                        <a:t>Disagree</a:t>
                      </a:r>
                      <a:endParaRPr lang="en-US" sz="2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4642" marR="89030" marT="89030" marB="178060">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pPr marL="0" marR="0" algn="ctr">
                        <a:lnSpc>
                          <a:spcPct val="107000"/>
                        </a:lnSpc>
                        <a:spcBef>
                          <a:spcPts val="0"/>
                        </a:spcBef>
                        <a:spcAft>
                          <a:spcPts val="0"/>
                        </a:spcAft>
                      </a:pPr>
                      <a:r>
                        <a:rPr lang="en-GB" sz="2400" kern="1200" cap="none" spc="0">
                          <a:solidFill>
                            <a:schemeClr val="tx1"/>
                          </a:solidFill>
                          <a:effectLst/>
                        </a:rPr>
                        <a:t>10</a:t>
                      </a:r>
                      <a:endParaRPr lang="en-US" sz="2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4642" marR="89030" marT="89030" marB="178060">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3396043773"/>
                  </a:ext>
                </a:extLst>
              </a:tr>
              <a:tr h="673935">
                <a:tc>
                  <a:txBody>
                    <a:bodyPr/>
                    <a:lstStyle/>
                    <a:p>
                      <a:pPr marL="0" marR="0" algn="l">
                        <a:lnSpc>
                          <a:spcPct val="107000"/>
                        </a:lnSpc>
                        <a:spcBef>
                          <a:spcPts val="0"/>
                        </a:spcBef>
                        <a:spcAft>
                          <a:spcPts val="0"/>
                        </a:spcAft>
                      </a:pPr>
                      <a:r>
                        <a:rPr lang="en-GB" sz="2400" kern="1200" cap="none" spc="0">
                          <a:solidFill>
                            <a:schemeClr val="tx1"/>
                          </a:solidFill>
                          <a:effectLst/>
                        </a:rPr>
                        <a:t>Strongly Disagree </a:t>
                      </a:r>
                      <a:endParaRPr lang="en-US" sz="2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4642" marR="89030" marT="89030" marB="178060">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pPr marL="0" marR="0" algn="ctr">
                        <a:lnSpc>
                          <a:spcPct val="107000"/>
                        </a:lnSpc>
                        <a:spcBef>
                          <a:spcPts val="0"/>
                        </a:spcBef>
                        <a:spcAft>
                          <a:spcPts val="0"/>
                        </a:spcAft>
                      </a:pPr>
                      <a:r>
                        <a:rPr lang="en-GB" sz="2400" kern="1200" cap="none" spc="0">
                          <a:solidFill>
                            <a:schemeClr val="tx1"/>
                          </a:solidFill>
                          <a:effectLst/>
                        </a:rPr>
                        <a:t>9</a:t>
                      </a:r>
                      <a:endParaRPr lang="en-US" sz="2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4642" marR="89030" marT="89030" marB="178060">
                    <a:lnL w="12700" cmpd="sng">
                      <a:noFill/>
                      <a:prstDash val="solid"/>
                    </a:lnL>
                    <a:lnR w="12700" cmpd="sng">
                      <a:noFill/>
                      <a:prstDash val="solid"/>
                    </a:lnR>
                    <a:lnT w="12700" cmpd="sng">
                      <a:noFill/>
                      <a:prstDash val="solid"/>
                    </a:lnT>
                    <a:lnB w="12700" cap="flat" cmpd="sng" algn="ctr">
                      <a:solidFill>
                        <a:schemeClr val="tx1"/>
                      </a:solidFill>
                      <a:prstDash val="solid"/>
                    </a:lnB>
                    <a:noFill/>
                  </a:tcPr>
                </a:tc>
                <a:extLst>
                  <a:ext uri="{0D108BD9-81ED-4DB2-BD59-A6C34878D82A}">
                    <a16:rowId xmlns:a16="http://schemas.microsoft.com/office/drawing/2014/main" val="487361247"/>
                  </a:ext>
                </a:extLst>
              </a:tr>
              <a:tr h="673935">
                <a:tc>
                  <a:txBody>
                    <a:bodyPr/>
                    <a:lstStyle/>
                    <a:p>
                      <a:pPr marL="0" marR="0" algn="l">
                        <a:lnSpc>
                          <a:spcPct val="107000"/>
                        </a:lnSpc>
                        <a:spcBef>
                          <a:spcPts val="0"/>
                        </a:spcBef>
                        <a:spcAft>
                          <a:spcPts val="0"/>
                        </a:spcAft>
                      </a:pPr>
                      <a:r>
                        <a:rPr lang="en-GB" sz="2400" kern="1200" cap="none" spc="0">
                          <a:solidFill>
                            <a:schemeClr val="tx1"/>
                          </a:solidFill>
                          <a:effectLst/>
                        </a:rPr>
                        <a:t>Total</a:t>
                      </a:r>
                      <a:endParaRPr lang="en-US" sz="2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4642" marR="89030" marT="89030" marB="178060">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pPr marL="0" marR="0" algn="ctr">
                        <a:lnSpc>
                          <a:spcPct val="107000"/>
                        </a:lnSpc>
                        <a:spcBef>
                          <a:spcPts val="0"/>
                        </a:spcBef>
                        <a:spcAft>
                          <a:spcPts val="0"/>
                        </a:spcAft>
                      </a:pPr>
                      <a:r>
                        <a:rPr lang="en-GB" sz="2400" kern="1200" cap="none" spc="0">
                          <a:solidFill>
                            <a:schemeClr val="tx1"/>
                          </a:solidFill>
                          <a:effectLst/>
                        </a:rPr>
                        <a:t>100</a:t>
                      </a:r>
                      <a:endParaRPr lang="en-US" sz="24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4642" marR="89030" marT="89030" marB="178060">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2532280083"/>
                  </a:ext>
                </a:extLst>
              </a:tr>
            </a:tbl>
          </a:graphicData>
        </a:graphic>
      </p:graphicFrame>
    </p:spTree>
    <p:extLst>
      <p:ext uri="{BB962C8B-B14F-4D97-AF65-F5344CB8AC3E}">
        <p14:creationId xmlns:p14="http://schemas.microsoft.com/office/powerpoint/2010/main" val="1230811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76200"/>
            <a:ext cx="8534400" cy="1447800"/>
          </a:xfrm>
        </p:spPr>
        <p:txBody>
          <a:bodyPr>
            <a:noAutofit/>
          </a:bodyPr>
          <a:lstStyle/>
          <a:p>
            <a:r>
              <a:rPr lang="en-US" sz="4000" dirty="0"/>
              <a:t>Descriptive Statistics: </a:t>
            </a:r>
            <a:br>
              <a:rPr lang="en-US" sz="4000" dirty="0"/>
            </a:br>
            <a:r>
              <a:rPr lang="en-US" sz="4000" i="1" dirty="0"/>
              <a:t>Central Tendency (Ordinal): </a:t>
            </a:r>
            <a:r>
              <a:rPr lang="en-US" sz="4000" dirty="0">
                <a:solidFill>
                  <a:srgbClr val="FFC000"/>
                </a:solidFill>
              </a:rPr>
              <a:t>Median</a:t>
            </a:r>
            <a:endParaRPr lang="en-GB" sz="4000" dirty="0"/>
          </a:p>
        </p:txBody>
      </p:sp>
      <p:sp>
        <p:nvSpPr>
          <p:cNvPr id="6" name="Rectangle 4"/>
          <p:cNvSpPr txBox="1">
            <a:spLocks noChangeArrowheads="1"/>
          </p:cNvSpPr>
          <p:nvPr/>
        </p:nvSpPr>
        <p:spPr bwMode="auto">
          <a:xfrm>
            <a:off x="7315200" y="1447800"/>
            <a:ext cx="3200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eaLnBrk="1" hangingPunct="1">
              <a:buNone/>
            </a:pPr>
            <a:r>
              <a:rPr lang="en-US" sz="3200" i="1" u="sng" dirty="0"/>
              <a:t># of </a:t>
            </a:r>
            <a:r>
              <a:rPr lang="en-US" sz="3200" i="1" u="sng" dirty="0" err="1"/>
              <a:t>obs</a:t>
            </a:r>
            <a:endParaRPr lang="en-US" sz="3200" i="1" dirty="0"/>
          </a:p>
          <a:p>
            <a:pPr marL="0" indent="0" eaLnBrk="1" hangingPunct="1">
              <a:buNone/>
            </a:pPr>
            <a:r>
              <a:rPr lang="en-US" sz="3200" dirty="0"/>
              <a:t>1</a:t>
            </a:r>
          </a:p>
          <a:p>
            <a:pPr marL="0" indent="0" eaLnBrk="1" hangingPunct="1">
              <a:buNone/>
            </a:pPr>
            <a:r>
              <a:rPr lang="en-US" sz="3200" dirty="0"/>
              <a:t>4</a:t>
            </a:r>
          </a:p>
          <a:p>
            <a:pPr marL="0" indent="0" eaLnBrk="1" hangingPunct="1">
              <a:buNone/>
            </a:pPr>
            <a:r>
              <a:rPr lang="en-US" sz="3200" dirty="0"/>
              <a:t>4</a:t>
            </a:r>
          </a:p>
          <a:p>
            <a:pPr marL="0" indent="0" eaLnBrk="1" hangingPunct="1">
              <a:buNone/>
            </a:pPr>
            <a:r>
              <a:rPr lang="en-US" sz="3200" dirty="0"/>
              <a:t>2</a:t>
            </a:r>
            <a:endParaRPr lang="en-US" sz="3200" u="sng" dirty="0"/>
          </a:p>
          <a:p>
            <a:pPr marL="0" indent="0" eaLnBrk="1" hangingPunct="1">
              <a:buNone/>
            </a:pPr>
            <a:r>
              <a:rPr lang="en-US" sz="3200" u="sng" dirty="0"/>
              <a:t>1	</a:t>
            </a:r>
            <a:endParaRPr lang="en-US" sz="3200" dirty="0"/>
          </a:p>
          <a:p>
            <a:pPr marL="0" indent="0" eaLnBrk="1" hangingPunct="1">
              <a:buNone/>
            </a:pPr>
            <a:r>
              <a:rPr lang="en-US" sz="3200" b="1" dirty="0"/>
              <a:t>12</a:t>
            </a:r>
          </a:p>
          <a:p>
            <a:pPr eaLnBrk="1" hangingPunct="1"/>
            <a:endParaRPr lang="en-US" sz="3200" b="1" dirty="0"/>
          </a:p>
        </p:txBody>
      </p:sp>
      <p:sp>
        <p:nvSpPr>
          <p:cNvPr id="7" name="Rectangle 4"/>
          <p:cNvSpPr txBox="1">
            <a:spLocks noChangeArrowheads="1"/>
          </p:cNvSpPr>
          <p:nvPr/>
        </p:nvSpPr>
        <p:spPr bwMode="auto">
          <a:xfrm>
            <a:off x="1369669" y="1459373"/>
            <a:ext cx="8872959" cy="466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eaLnBrk="1" hangingPunct="1"/>
            <a:r>
              <a:rPr lang="en-US" sz="3200" i="1" u="sng" dirty="0"/>
              <a:t>Response			# of </a:t>
            </a:r>
            <a:r>
              <a:rPr lang="en-US" sz="3200" i="1" u="sng" dirty="0" err="1"/>
              <a:t>obs</a:t>
            </a:r>
            <a:endParaRPr lang="en-US" sz="3200" i="1" dirty="0"/>
          </a:p>
          <a:p>
            <a:pPr eaLnBrk="1" hangingPunct="1"/>
            <a:r>
              <a:rPr lang="en-US" sz="3200" dirty="0"/>
              <a:t>Strongly Disagree		1</a:t>
            </a:r>
          </a:p>
          <a:p>
            <a:pPr eaLnBrk="1" hangingPunct="1"/>
            <a:r>
              <a:rPr lang="en-US" sz="3200" dirty="0"/>
              <a:t>Disagree 			3</a:t>
            </a:r>
          </a:p>
          <a:p>
            <a:pPr eaLnBrk="1" hangingPunct="1"/>
            <a:r>
              <a:rPr lang="en-US" sz="3200" dirty="0"/>
              <a:t>Neither Disagree/Agree	4</a:t>
            </a:r>
          </a:p>
          <a:p>
            <a:pPr eaLnBrk="1" hangingPunct="1"/>
            <a:r>
              <a:rPr lang="en-US" sz="3200" dirty="0"/>
              <a:t>Agree				2</a:t>
            </a:r>
            <a:endParaRPr lang="en-US" sz="3200" u="sng" dirty="0"/>
          </a:p>
          <a:p>
            <a:pPr eaLnBrk="1" hangingPunct="1"/>
            <a:r>
              <a:rPr lang="en-US" sz="3200" u="sng" dirty="0"/>
              <a:t>Strongly Agree			1	</a:t>
            </a:r>
            <a:endParaRPr lang="en-US" sz="3200" dirty="0"/>
          </a:p>
          <a:p>
            <a:pPr eaLnBrk="1" hangingPunct="1"/>
            <a:r>
              <a:rPr lang="en-US" sz="3200" b="1" dirty="0"/>
              <a:t>Total				11</a:t>
            </a:r>
          </a:p>
        </p:txBody>
      </p:sp>
      <p:sp>
        <p:nvSpPr>
          <p:cNvPr id="9" name="Rectangle 4"/>
          <p:cNvSpPr txBox="1">
            <a:spLocks noChangeArrowheads="1"/>
          </p:cNvSpPr>
          <p:nvPr/>
        </p:nvSpPr>
        <p:spPr bwMode="auto">
          <a:xfrm>
            <a:off x="1752600" y="5562600"/>
            <a:ext cx="876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lgn="ctr" eaLnBrk="1" hangingPunct="1"/>
            <a:r>
              <a:rPr lang="en-US" sz="3200" b="1" dirty="0">
                <a:solidFill>
                  <a:srgbClr val="FF0000"/>
                </a:solidFill>
              </a:rPr>
              <a:t>SD</a:t>
            </a:r>
            <a:r>
              <a:rPr lang="en-US" sz="3200" b="1" dirty="0"/>
              <a:t> </a:t>
            </a:r>
            <a:r>
              <a:rPr lang="en-US" sz="3200" b="1" dirty="0">
                <a:solidFill>
                  <a:srgbClr val="FFC000"/>
                </a:solidFill>
              </a:rPr>
              <a:t>D</a:t>
            </a:r>
            <a:r>
              <a:rPr lang="en-US" sz="3200" b="1" dirty="0"/>
              <a:t> </a:t>
            </a:r>
            <a:r>
              <a:rPr lang="en-US" sz="3200" b="1" dirty="0" err="1">
                <a:solidFill>
                  <a:srgbClr val="00B050"/>
                </a:solidFill>
              </a:rPr>
              <a:t>D</a:t>
            </a:r>
            <a:r>
              <a:rPr lang="en-US" sz="3200" b="1" dirty="0"/>
              <a:t> </a:t>
            </a:r>
            <a:r>
              <a:rPr lang="en-US" sz="3200" b="1" dirty="0" err="1">
                <a:solidFill>
                  <a:srgbClr val="7030A0"/>
                </a:solidFill>
              </a:rPr>
              <a:t>D</a:t>
            </a:r>
            <a:r>
              <a:rPr lang="en-US" sz="3200" b="1" dirty="0"/>
              <a:t> </a:t>
            </a:r>
            <a:r>
              <a:rPr lang="en-US" sz="3200" b="1" dirty="0">
                <a:solidFill>
                  <a:schemeClr val="accent2"/>
                </a:solidFill>
              </a:rPr>
              <a:t>N </a:t>
            </a:r>
            <a:r>
              <a:rPr lang="en-US" sz="3600" b="1" u="sng" dirty="0" err="1">
                <a:effectLst>
                  <a:outerShdw blurRad="38100" dist="38100" dir="2700000" algn="tl">
                    <a:srgbClr val="000000">
                      <a:alpha val="43137"/>
                    </a:srgbClr>
                  </a:outerShdw>
                </a:effectLst>
              </a:rPr>
              <a:t>N</a:t>
            </a:r>
            <a:r>
              <a:rPr lang="en-US" sz="3600" b="1" dirty="0"/>
              <a:t> </a:t>
            </a:r>
            <a:r>
              <a:rPr lang="en-US" sz="3200" b="1" dirty="0" err="1">
                <a:solidFill>
                  <a:schemeClr val="accent2"/>
                </a:solidFill>
              </a:rPr>
              <a:t>N</a:t>
            </a:r>
            <a:r>
              <a:rPr lang="en-US" sz="3200" b="1" dirty="0">
                <a:solidFill>
                  <a:schemeClr val="accent2"/>
                </a:solidFill>
              </a:rPr>
              <a:t> </a:t>
            </a:r>
            <a:r>
              <a:rPr lang="en-US" sz="3200" b="1" dirty="0" err="1">
                <a:solidFill>
                  <a:srgbClr val="7030A0"/>
                </a:solidFill>
              </a:rPr>
              <a:t>N</a:t>
            </a:r>
            <a:r>
              <a:rPr lang="en-US" sz="3200" b="1" dirty="0"/>
              <a:t> </a:t>
            </a:r>
            <a:r>
              <a:rPr lang="en-US" sz="3200" b="1" dirty="0">
                <a:solidFill>
                  <a:srgbClr val="00B050"/>
                </a:solidFill>
              </a:rPr>
              <a:t>A</a:t>
            </a:r>
            <a:r>
              <a:rPr lang="en-US" sz="3200" b="1" dirty="0"/>
              <a:t> </a:t>
            </a:r>
            <a:r>
              <a:rPr lang="en-US" sz="3200" b="1" dirty="0" err="1">
                <a:solidFill>
                  <a:srgbClr val="FFC000"/>
                </a:solidFill>
              </a:rPr>
              <a:t>A</a:t>
            </a:r>
            <a:r>
              <a:rPr lang="en-US" sz="3200" b="1" dirty="0"/>
              <a:t> </a:t>
            </a:r>
            <a:r>
              <a:rPr lang="en-US" sz="3200" b="1" dirty="0">
                <a:solidFill>
                  <a:srgbClr val="FF0000"/>
                </a:solidFill>
              </a:rPr>
              <a:t>SA</a:t>
            </a:r>
          </a:p>
          <a:p>
            <a:pPr algn="ctr" eaLnBrk="1" hangingPunct="1"/>
            <a:r>
              <a:rPr lang="en-US" sz="3200" b="1" dirty="0">
                <a:solidFill>
                  <a:srgbClr val="FF0000"/>
                </a:solidFill>
              </a:rPr>
              <a:t>SD</a:t>
            </a:r>
            <a:r>
              <a:rPr lang="en-US" sz="3200" b="1" dirty="0"/>
              <a:t> </a:t>
            </a:r>
            <a:r>
              <a:rPr lang="en-US" sz="3200" b="1" dirty="0">
                <a:solidFill>
                  <a:srgbClr val="FFC000"/>
                </a:solidFill>
              </a:rPr>
              <a:t>D</a:t>
            </a:r>
            <a:r>
              <a:rPr lang="en-US" sz="3200" b="1" dirty="0"/>
              <a:t> </a:t>
            </a:r>
            <a:r>
              <a:rPr lang="en-US" sz="3200" b="1" dirty="0" err="1">
                <a:solidFill>
                  <a:srgbClr val="00B050"/>
                </a:solidFill>
              </a:rPr>
              <a:t>D</a:t>
            </a:r>
            <a:r>
              <a:rPr lang="en-US" sz="3200" b="1" dirty="0"/>
              <a:t> </a:t>
            </a:r>
            <a:r>
              <a:rPr lang="en-US" sz="3200" b="1" dirty="0" err="1">
                <a:solidFill>
                  <a:srgbClr val="7030A0"/>
                </a:solidFill>
              </a:rPr>
              <a:t>D</a:t>
            </a:r>
            <a:r>
              <a:rPr lang="en-US" sz="3200" b="1" dirty="0"/>
              <a:t> </a:t>
            </a:r>
            <a:r>
              <a:rPr lang="en-US" sz="3200" b="1" dirty="0" err="1">
                <a:solidFill>
                  <a:srgbClr val="0070C0"/>
                </a:solidFill>
              </a:rPr>
              <a:t>D</a:t>
            </a:r>
            <a:r>
              <a:rPr lang="en-US" sz="3200" b="1" dirty="0"/>
              <a:t> </a:t>
            </a:r>
            <a:r>
              <a:rPr lang="en-US" sz="3600" b="1" u="sng" dirty="0">
                <a:effectLst>
                  <a:outerShdw blurRad="38100" dist="38100" dir="2700000" algn="tl">
                    <a:srgbClr val="000000">
                      <a:alpha val="43137"/>
                    </a:srgbClr>
                  </a:outerShdw>
                </a:effectLst>
              </a:rPr>
              <a:t>N </a:t>
            </a:r>
            <a:r>
              <a:rPr lang="en-US" sz="3600" b="1" u="sng" dirty="0" err="1">
                <a:effectLst>
                  <a:outerShdw blurRad="38100" dist="38100" dir="2700000" algn="tl">
                    <a:srgbClr val="000000">
                      <a:alpha val="43137"/>
                    </a:srgbClr>
                  </a:outerShdw>
                </a:effectLst>
              </a:rPr>
              <a:t>N</a:t>
            </a:r>
            <a:r>
              <a:rPr lang="en-US" sz="3200" b="1" dirty="0">
                <a:effectLst>
                  <a:outerShdw blurRad="38100" dist="38100" dir="2700000" algn="tl">
                    <a:srgbClr val="000000">
                      <a:alpha val="43137"/>
                    </a:srgbClr>
                  </a:outerShdw>
                </a:effectLst>
              </a:rPr>
              <a:t> </a:t>
            </a:r>
            <a:r>
              <a:rPr lang="en-US" sz="3200" b="1" dirty="0" err="1">
                <a:solidFill>
                  <a:srgbClr val="0070C0"/>
                </a:solidFill>
              </a:rPr>
              <a:t>N</a:t>
            </a:r>
            <a:r>
              <a:rPr lang="en-US" sz="3200" b="1" dirty="0"/>
              <a:t> </a:t>
            </a:r>
            <a:r>
              <a:rPr lang="en-US" sz="3200" b="1" dirty="0" err="1">
                <a:solidFill>
                  <a:srgbClr val="7030A0"/>
                </a:solidFill>
              </a:rPr>
              <a:t>N</a:t>
            </a:r>
            <a:r>
              <a:rPr lang="en-US" sz="3200" b="1" dirty="0"/>
              <a:t> </a:t>
            </a:r>
            <a:r>
              <a:rPr lang="en-US" sz="3200" b="1" dirty="0">
                <a:solidFill>
                  <a:srgbClr val="00B050"/>
                </a:solidFill>
              </a:rPr>
              <a:t>A</a:t>
            </a:r>
            <a:r>
              <a:rPr lang="en-US" sz="3200" b="1" dirty="0"/>
              <a:t> </a:t>
            </a:r>
            <a:r>
              <a:rPr lang="en-US" sz="3200" b="1" dirty="0" err="1">
                <a:solidFill>
                  <a:srgbClr val="FFC000"/>
                </a:solidFill>
              </a:rPr>
              <a:t>A</a:t>
            </a:r>
            <a:r>
              <a:rPr lang="en-US" sz="3200" b="1" dirty="0"/>
              <a:t> </a:t>
            </a:r>
            <a:r>
              <a:rPr lang="en-US" sz="3200" b="1" dirty="0">
                <a:solidFill>
                  <a:srgbClr val="FF0000"/>
                </a:solidFill>
              </a:rPr>
              <a:t>SA</a:t>
            </a:r>
          </a:p>
        </p:txBody>
      </p:sp>
    </p:spTree>
    <p:extLst>
      <p:ext uri="{BB962C8B-B14F-4D97-AF65-F5344CB8AC3E}">
        <p14:creationId xmlns:p14="http://schemas.microsoft.com/office/powerpoint/2010/main" val="1208686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amond(in)">
                                      <p:cBhvr>
                                        <p:cTn id="7" dur="2000"/>
                                        <p:tgtEl>
                                          <p:spTgt spid="7">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diamond(in)">
                                      <p:cBhvr>
                                        <p:cTn id="10" dur="2000"/>
                                        <p:tgtEl>
                                          <p:spTgt spid="7">
                                            <p:txEl>
                                              <p:pRg st="1" end="1"/>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diamond(in)">
                                      <p:cBhvr>
                                        <p:cTn id="13" dur="2000"/>
                                        <p:tgtEl>
                                          <p:spTgt spid="7">
                                            <p:txEl>
                                              <p:pRg st="2" end="2"/>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7">
                                            <p:txEl>
                                              <p:pRg st="3" end="3"/>
                                            </p:txEl>
                                          </p:spTgt>
                                        </p:tgtEl>
                                        <p:attrNameLst>
                                          <p:attrName>style.visibility</p:attrName>
                                        </p:attrNameLst>
                                      </p:cBhvr>
                                      <p:to>
                                        <p:strVal val="visible"/>
                                      </p:to>
                                    </p:set>
                                    <p:animEffect transition="in" filter="diamond(in)">
                                      <p:cBhvr>
                                        <p:cTn id="16" dur="2000"/>
                                        <p:tgtEl>
                                          <p:spTgt spid="7">
                                            <p:txEl>
                                              <p:pRg st="3" end="3"/>
                                            </p:txEl>
                                          </p:spTgt>
                                        </p:tgtEl>
                                      </p:cBhvr>
                                    </p:animEffect>
                                  </p:childTnLst>
                                </p:cTn>
                              </p:par>
                              <p:par>
                                <p:cTn id="17" presetID="8" presetClass="entr" presetSubtype="16" fill="hold" nodeType="with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Effect transition="in" filter="diamond(in)">
                                      <p:cBhvr>
                                        <p:cTn id="19" dur="2000"/>
                                        <p:tgtEl>
                                          <p:spTgt spid="7">
                                            <p:txEl>
                                              <p:pRg st="4" end="4"/>
                                            </p:txEl>
                                          </p:spTgt>
                                        </p:tgtEl>
                                      </p:cBhvr>
                                    </p:animEffect>
                                  </p:childTnLst>
                                </p:cTn>
                              </p:par>
                              <p:par>
                                <p:cTn id="20" presetID="8" presetClass="entr" presetSubtype="16" fill="hold" nodeType="withEffect">
                                  <p:stCondLst>
                                    <p:cond delay="0"/>
                                  </p:stCondLst>
                                  <p:childTnLst>
                                    <p:set>
                                      <p:cBhvr>
                                        <p:cTn id="21" dur="1" fill="hold">
                                          <p:stCondLst>
                                            <p:cond delay="0"/>
                                          </p:stCondLst>
                                        </p:cTn>
                                        <p:tgtEl>
                                          <p:spTgt spid="7">
                                            <p:txEl>
                                              <p:pRg st="5" end="5"/>
                                            </p:txEl>
                                          </p:spTgt>
                                        </p:tgtEl>
                                        <p:attrNameLst>
                                          <p:attrName>style.visibility</p:attrName>
                                        </p:attrNameLst>
                                      </p:cBhvr>
                                      <p:to>
                                        <p:strVal val="visible"/>
                                      </p:to>
                                    </p:set>
                                    <p:animEffect transition="in" filter="diamond(in)">
                                      <p:cBhvr>
                                        <p:cTn id="22" dur="2000"/>
                                        <p:tgtEl>
                                          <p:spTgt spid="7">
                                            <p:txEl>
                                              <p:pRg st="5" end="5"/>
                                            </p:txEl>
                                          </p:spTgt>
                                        </p:tgtEl>
                                      </p:cBhvr>
                                    </p:animEffect>
                                  </p:childTnLst>
                                </p:cTn>
                              </p:par>
                              <p:par>
                                <p:cTn id="23" presetID="8" presetClass="entr" presetSubtype="16" fill="hold" nodeType="withEffect">
                                  <p:stCondLst>
                                    <p:cond delay="0"/>
                                  </p:stCondLst>
                                  <p:childTnLst>
                                    <p:set>
                                      <p:cBhvr>
                                        <p:cTn id="24" dur="1" fill="hold">
                                          <p:stCondLst>
                                            <p:cond delay="0"/>
                                          </p:stCondLst>
                                        </p:cTn>
                                        <p:tgtEl>
                                          <p:spTgt spid="7">
                                            <p:txEl>
                                              <p:pRg st="6" end="6"/>
                                            </p:txEl>
                                          </p:spTgt>
                                        </p:tgtEl>
                                        <p:attrNameLst>
                                          <p:attrName>style.visibility</p:attrName>
                                        </p:attrNameLst>
                                      </p:cBhvr>
                                      <p:to>
                                        <p:strVal val="visible"/>
                                      </p:to>
                                    </p:set>
                                    <p:animEffect transition="in" filter="diamond(in)">
                                      <p:cBhvr>
                                        <p:cTn id="25" dur="2000"/>
                                        <p:tgtEl>
                                          <p:spTgt spid="7">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8" presetClass="entr" presetSubtype="16" fill="hold" nodeType="clickEffect">
                                  <p:stCondLst>
                                    <p:cond delay="0"/>
                                  </p:stCondLst>
                                  <p:iterate type="lt">
                                    <p:tmPct val="10000"/>
                                  </p:iterate>
                                  <p:childTnLst>
                                    <p:set>
                                      <p:cBhvr>
                                        <p:cTn id="29" dur="1" fill="hold">
                                          <p:stCondLst>
                                            <p:cond delay="0"/>
                                          </p:stCondLst>
                                        </p:cTn>
                                        <p:tgtEl>
                                          <p:spTgt spid="9">
                                            <p:txEl>
                                              <p:pRg st="0" end="0"/>
                                            </p:txEl>
                                          </p:spTgt>
                                        </p:tgtEl>
                                        <p:attrNameLst>
                                          <p:attrName>style.visibility</p:attrName>
                                        </p:attrNameLst>
                                      </p:cBhvr>
                                      <p:to>
                                        <p:strVal val="visible"/>
                                      </p:to>
                                    </p:set>
                                    <p:animEffect transition="in" filter="diamond(in)">
                                      <p:cBhvr>
                                        <p:cTn id="30" dur="2000"/>
                                        <p:tgtEl>
                                          <p:spTgt spid="9">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8" presetClass="entr" presetSubtype="16" fill="hold"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Effect transition="in" filter="diamond(in)">
                                      <p:cBhvr>
                                        <p:cTn id="35" dur="2000"/>
                                        <p:tgtEl>
                                          <p:spTgt spid="6">
                                            <p:txEl>
                                              <p:pRg st="0" end="0"/>
                                            </p:txEl>
                                          </p:spTgt>
                                        </p:tgtEl>
                                      </p:cBhvr>
                                    </p:animEffect>
                                  </p:childTnLst>
                                </p:cTn>
                              </p:par>
                              <p:par>
                                <p:cTn id="36" presetID="8" presetClass="entr" presetSubtype="16" fill="hold" nodeType="withEffect">
                                  <p:stCondLst>
                                    <p:cond delay="0"/>
                                  </p:stCondLst>
                                  <p:childTnLst>
                                    <p:set>
                                      <p:cBhvr>
                                        <p:cTn id="37" dur="1" fill="hold">
                                          <p:stCondLst>
                                            <p:cond delay="0"/>
                                          </p:stCondLst>
                                        </p:cTn>
                                        <p:tgtEl>
                                          <p:spTgt spid="6">
                                            <p:txEl>
                                              <p:pRg st="1" end="1"/>
                                            </p:txEl>
                                          </p:spTgt>
                                        </p:tgtEl>
                                        <p:attrNameLst>
                                          <p:attrName>style.visibility</p:attrName>
                                        </p:attrNameLst>
                                      </p:cBhvr>
                                      <p:to>
                                        <p:strVal val="visible"/>
                                      </p:to>
                                    </p:set>
                                    <p:animEffect transition="in" filter="diamond(in)">
                                      <p:cBhvr>
                                        <p:cTn id="38" dur="2000"/>
                                        <p:tgtEl>
                                          <p:spTgt spid="6">
                                            <p:txEl>
                                              <p:pRg st="1" end="1"/>
                                            </p:txEl>
                                          </p:spTgt>
                                        </p:tgtEl>
                                      </p:cBhvr>
                                    </p:animEffect>
                                  </p:childTnLst>
                                </p:cTn>
                              </p:par>
                              <p:par>
                                <p:cTn id="39" presetID="8" presetClass="entr" presetSubtype="16" fill="hold" nodeType="withEffect">
                                  <p:stCondLst>
                                    <p:cond delay="0"/>
                                  </p:stCondLst>
                                  <p:childTnLst>
                                    <p:set>
                                      <p:cBhvr>
                                        <p:cTn id="40" dur="1" fill="hold">
                                          <p:stCondLst>
                                            <p:cond delay="0"/>
                                          </p:stCondLst>
                                        </p:cTn>
                                        <p:tgtEl>
                                          <p:spTgt spid="6">
                                            <p:txEl>
                                              <p:pRg st="2" end="2"/>
                                            </p:txEl>
                                          </p:spTgt>
                                        </p:tgtEl>
                                        <p:attrNameLst>
                                          <p:attrName>style.visibility</p:attrName>
                                        </p:attrNameLst>
                                      </p:cBhvr>
                                      <p:to>
                                        <p:strVal val="visible"/>
                                      </p:to>
                                    </p:set>
                                    <p:animEffect transition="in" filter="diamond(in)">
                                      <p:cBhvr>
                                        <p:cTn id="41" dur="2000"/>
                                        <p:tgtEl>
                                          <p:spTgt spid="6">
                                            <p:txEl>
                                              <p:pRg st="2" end="2"/>
                                            </p:txEl>
                                          </p:spTgt>
                                        </p:tgtEl>
                                      </p:cBhvr>
                                    </p:animEffect>
                                  </p:childTnLst>
                                </p:cTn>
                              </p:par>
                              <p:par>
                                <p:cTn id="42" presetID="8" presetClass="entr" presetSubtype="16" fill="hold" nodeType="withEffect">
                                  <p:stCondLst>
                                    <p:cond delay="0"/>
                                  </p:stCondLst>
                                  <p:childTnLst>
                                    <p:set>
                                      <p:cBhvr>
                                        <p:cTn id="43" dur="1" fill="hold">
                                          <p:stCondLst>
                                            <p:cond delay="0"/>
                                          </p:stCondLst>
                                        </p:cTn>
                                        <p:tgtEl>
                                          <p:spTgt spid="6">
                                            <p:txEl>
                                              <p:pRg st="3" end="3"/>
                                            </p:txEl>
                                          </p:spTgt>
                                        </p:tgtEl>
                                        <p:attrNameLst>
                                          <p:attrName>style.visibility</p:attrName>
                                        </p:attrNameLst>
                                      </p:cBhvr>
                                      <p:to>
                                        <p:strVal val="visible"/>
                                      </p:to>
                                    </p:set>
                                    <p:animEffect transition="in" filter="diamond(in)">
                                      <p:cBhvr>
                                        <p:cTn id="44" dur="2000"/>
                                        <p:tgtEl>
                                          <p:spTgt spid="6">
                                            <p:txEl>
                                              <p:pRg st="3" end="3"/>
                                            </p:txEl>
                                          </p:spTgt>
                                        </p:tgtEl>
                                      </p:cBhvr>
                                    </p:animEffect>
                                  </p:childTnLst>
                                </p:cTn>
                              </p:par>
                              <p:par>
                                <p:cTn id="45" presetID="8" presetClass="entr" presetSubtype="16" fill="hold" nodeType="withEffect">
                                  <p:stCondLst>
                                    <p:cond delay="0"/>
                                  </p:stCondLst>
                                  <p:childTnLst>
                                    <p:set>
                                      <p:cBhvr>
                                        <p:cTn id="46" dur="1" fill="hold">
                                          <p:stCondLst>
                                            <p:cond delay="0"/>
                                          </p:stCondLst>
                                        </p:cTn>
                                        <p:tgtEl>
                                          <p:spTgt spid="6">
                                            <p:txEl>
                                              <p:pRg st="4" end="4"/>
                                            </p:txEl>
                                          </p:spTgt>
                                        </p:tgtEl>
                                        <p:attrNameLst>
                                          <p:attrName>style.visibility</p:attrName>
                                        </p:attrNameLst>
                                      </p:cBhvr>
                                      <p:to>
                                        <p:strVal val="visible"/>
                                      </p:to>
                                    </p:set>
                                    <p:animEffect transition="in" filter="diamond(in)">
                                      <p:cBhvr>
                                        <p:cTn id="47" dur="2000"/>
                                        <p:tgtEl>
                                          <p:spTgt spid="6">
                                            <p:txEl>
                                              <p:pRg st="4" end="4"/>
                                            </p:txEl>
                                          </p:spTgt>
                                        </p:tgtEl>
                                      </p:cBhvr>
                                    </p:animEffect>
                                  </p:childTnLst>
                                </p:cTn>
                              </p:par>
                              <p:par>
                                <p:cTn id="48" presetID="8" presetClass="entr" presetSubtype="16" fill="hold" nodeType="withEffect">
                                  <p:stCondLst>
                                    <p:cond delay="0"/>
                                  </p:stCondLst>
                                  <p:childTnLst>
                                    <p:set>
                                      <p:cBhvr>
                                        <p:cTn id="49" dur="1" fill="hold">
                                          <p:stCondLst>
                                            <p:cond delay="0"/>
                                          </p:stCondLst>
                                        </p:cTn>
                                        <p:tgtEl>
                                          <p:spTgt spid="6">
                                            <p:txEl>
                                              <p:pRg st="5" end="5"/>
                                            </p:txEl>
                                          </p:spTgt>
                                        </p:tgtEl>
                                        <p:attrNameLst>
                                          <p:attrName>style.visibility</p:attrName>
                                        </p:attrNameLst>
                                      </p:cBhvr>
                                      <p:to>
                                        <p:strVal val="visible"/>
                                      </p:to>
                                    </p:set>
                                    <p:animEffect transition="in" filter="diamond(in)">
                                      <p:cBhvr>
                                        <p:cTn id="50" dur="2000"/>
                                        <p:tgtEl>
                                          <p:spTgt spid="6">
                                            <p:txEl>
                                              <p:pRg st="5" end="5"/>
                                            </p:txEl>
                                          </p:spTgt>
                                        </p:tgtEl>
                                      </p:cBhvr>
                                    </p:animEffect>
                                  </p:childTnLst>
                                </p:cTn>
                              </p:par>
                              <p:par>
                                <p:cTn id="51" presetID="8" presetClass="entr" presetSubtype="16" fill="hold" nodeType="withEffect">
                                  <p:stCondLst>
                                    <p:cond delay="0"/>
                                  </p:stCondLst>
                                  <p:childTnLst>
                                    <p:set>
                                      <p:cBhvr>
                                        <p:cTn id="52" dur="1" fill="hold">
                                          <p:stCondLst>
                                            <p:cond delay="0"/>
                                          </p:stCondLst>
                                        </p:cTn>
                                        <p:tgtEl>
                                          <p:spTgt spid="6">
                                            <p:txEl>
                                              <p:pRg st="6" end="6"/>
                                            </p:txEl>
                                          </p:spTgt>
                                        </p:tgtEl>
                                        <p:attrNameLst>
                                          <p:attrName>style.visibility</p:attrName>
                                        </p:attrNameLst>
                                      </p:cBhvr>
                                      <p:to>
                                        <p:strVal val="visible"/>
                                      </p:to>
                                    </p:set>
                                    <p:animEffect transition="in" filter="diamond(in)">
                                      <p:cBhvr>
                                        <p:cTn id="53" dur="2000"/>
                                        <p:tgtEl>
                                          <p:spTgt spid="6">
                                            <p:txEl>
                                              <p:pRg st="6" end="6"/>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8" presetClass="entr" presetSubtype="16" fill="hold" nodeType="clickEffect">
                                  <p:stCondLst>
                                    <p:cond delay="0"/>
                                  </p:stCondLst>
                                  <p:iterate type="lt">
                                    <p:tmPct val="10000"/>
                                  </p:iterate>
                                  <p:childTnLst>
                                    <p:set>
                                      <p:cBhvr>
                                        <p:cTn id="57" dur="1" fill="hold">
                                          <p:stCondLst>
                                            <p:cond delay="0"/>
                                          </p:stCondLst>
                                        </p:cTn>
                                        <p:tgtEl>
                                          <p:spTgt spid="9">
                                            <p:txEl>
                                              <p:pRg st="1" end="1"/>
                                            </p:txEl>
                                          </p:spTgt>
                                        </p:tgtEl>
                                        <p:attrNameLst>
                                          <p:attrName>style.visibility</p:attrName>
                                        </p:attrNameLst>
                                      </p:cBhvr>
                                      <p:to>
                                        <p:strVal val="visible"/>
                                      </p:to>
                                    </p:set>
                                    <p:animEffect transition="in" filter="diamond(in)">
                                      <p:cBhvr>
                                        <p:cTn id="58" dur="20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9">
            <a:extLst>
              <a:ext uri="{FF2B5EF4-FFF2-40B4-BE49-F238E27FC236}">
                <a16:creationId xmlns:a16="http://schemas.microsoft.com/office/drawing/2014/main" id="{CEB41C5C-0F34-4DDA-9D7C-5E717F35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384" y="303591"/>
            <a:ext cx="4334256" cy="5896743"/>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229ADE-36B4-446A-B6A1-E5F1FF656E55}"/>
              </a:ext>
            </a:extLst>
          </p:cNvPr>
          <p:cNvSpPr>
            <a:spLocks noGrp="1"/>
          </p:cNvSpPr>
          <p:nvPr>
            <p:ph type="title"/>
          </p:nvPr>
        </p:nvSpPr>
        <p:spPr>
          <a:xfrm>
            <a:off x="594360" y="640263"/>
            <a:ext cx="3822192" cy="1344975"/>
          </a:xfrm>
        </p:spPr>
        <p:txBody>
          <a:bodyPr>
            <a:noAutofit/>
          </a:bodyPr>
          <a:lstStyle/>
          <a:p>
            <a:r>
              <a:rPr lang="en-GB" sz="3300" dirty="0">
                <a:solidFill>
                  <a:schemeClr val="bg1"/>
                </a:solidFill>
              </a:rPr>
              <a:t>Measures of Central Tendency and Dispersion</a:t>
            </a:r>
          </a:p>
        </p:txBody>
      </p:sp>
      <p:cxnSp>
        <p:nvCxnSpPr>
          <p:cNvPr id="15" name="Straight Connector 11">
            <a:extLst>
              <a:ext uri="{FF2B5EF4-FFF2-40B4-BE49-F238E27FC236}">
                <a16:creationId xmlns:a16="http://schemas.microsoft.com/office/drawing/2014/main" id="{57E1E5E6-F385-4E9C-B201-BA5BDE5CA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04088" y="2050687"/>
            <a:ext cx="3685032" cy="0"/>
          </a:xfrm>
          <a:prstGeom prst="line">
            <a:avLst/>
          </a:prstGeom>
          <a:ln w="22225">
            <a:solidFill>
              <a:srgbClr val="E7E6E6"/>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Content Placeholder 2">
                <a:extLst>
                  <a:ext uri="{FF2B5EF4-FFF2-40B4-BE49-F238E27FC236}">
                    <a16:creationId xmlns:a16="http://schemas.microsoft.com/office/drawing/2014/main" id="{D21462E9-8215-46C0-86D6-986A569C6042}"/>
                  </a:ext>
                </a:extLst>
              </p:cNvPr>
              <p:cNvSpPr>
                <a:spLocks noGrp="1"/>
              </p:cNvSpPr>
              <p:nvPr>
                <p:ph idx="1"/>
              </p:nvPr>
            </p:nvSpPr>
            <p:spPr>
              <a:xfrm>
                <a:off x="593610" y="2121762"/>
                <a:ext cx="4077030" cy="3903899"/>
              </a:xfrm>
            </p:spPr>
            <p:txBody>
              <a:bodyPr vert="horz" lIns="91440" tIns="45720" rIns="91440" bIns="45720" rtlCol="0">
                <a:normAutofit/>
              </a:bodyPr>
              <a:lstStyle/>
              <a:p>
                <a:r>
                  <a:rPr lang="en-GB" dirty="0">
                    <a:solidFill>
                      <a:schemeClr val="bg1"/>
                    </a:solidFill>
                    <a:effectLst/>
                    <a:ea typeface="Calibri" panose="020F0502020204030204" pitchFamily="34" charset="0"/>
                    <a:cs typeface="Calibri" panose="020F0502020204030204" pitchFamily="34" charset="0"/>
                  </a:rPr>
                  <a:t>Central Tendency: Mean</a:t>
                </a:r>
              </a:p>
              <a:p>
                <a14:m>
                  <m:oMath xmlns:m="http://schemas.openxmlformats.org/officeDocument/2006/math">
                    <m:acc>
                      <m:accPr>
                        <m:chr m:val="̅"/>
                        <m:ctrlPr>
                          <a:rPr lang="en-GB" sz="3200" i="1" smtClean="0">
                            <a:solidFill>
                              <a:schemeClr val="bg1"/>
                            </a:solidFill>
                            <a:effectLst/>
                            <a:latin typeface="Cambria Math" panose="02040503050406030204" pitchFamily="18" charset="0"/>
                            <a:cs typeface="Calibri" panose="020F0502020204030204" pitchFamily="34" charset="0"/>
                          </a:rPr>
                        </m:ctrlPr>
                      </m:accPr>
                      <m:e>
                        <m:r>
                          <a:rPr lang="en-US" sz="3200" b="0" i="1" smtClean="0">
                            <a:solidFill>
                              <a:schemeClr val="bg1"/>
                            </a:solidFill>
                            <a:effectLst/>
                            <a:latin typeface="Cambria Math" panose="02040503050406030204" pitchFamily="18" charset="0"/>
                            <a:cs typeface="Calibri" panose="020F0502020204030204" pitchFamily="34" charset="0"/>
                          </a:rPr>
                          <m:t>𝑥</m:t>
                        </m:r>
                      </m:e>
                    </m:acc>
                    <m:r>
                      <a:rPr lang="en-US" sz="3200" b="0" i="1" smtClean="0">
                        <a:solidFill>
                          <a:schemeClr val="bg1"/>
                        </a:solidFill>
                        <a:effectLst/>
                        <a:latin typeface="Cambria Math" panose="02040503050406030204" pitchFamily="18" charset="0"/>
                        <a:cs typeface="Calibri" panose="020F0502020204030204" pitchFamily="34" charset="0"/>
                      </a:rPr>
                      <m:t>= </m:t>
                    </m:r>
                    <m:f>
                      <m:fPr>
                        <m:ctrlPr>
                          <a:rPr lang="en-US" sz="3200" b="0" i="1" smtClean="0">
                            <a:solidFill>
                              <a:schemeClr val="bg1"/>
                            </a:solidFill>
                            <a:effectLst/>
                            <a:latin typeface="Cambria Math" panose="02040503050406030204" pitchFamily="18" charset="0"/>
                            <a:cs typeface="Calibri" panose="020F0502020204030204" pitchFamily="34" charset="0"/>
                          </a:rPr>
                        </m:ctrlPr>
                      </m:fPr>
                      <m:num>
                        <m:nary>
                          <m:naryPr>
                            <m:chr m:val="∑"/>
                            <m:subHide m:val="on"/>
                            <m:supHide m:val="on"/>
                            <m:ctrlPr>
                              <a:rPr lang="en-US" sz="3200" b="0" i="1" smtClean="0">
                                <a:solidFill>
                                  <a:schemeClr val="bg1"/>
                                </a:solidFill>
                                <a:effectLst/>
                                <a:latin typeface="Cambria Math" panose="02040503050406030204" pitchFamily="18" charset="0"/>
                                <a:cs typeface="Calibri" panose="020F0502020204030204" pitchFamily="34" charset="0"/>
                              </a:rPr>
                            </m:ctrlPr>
                          </m:naryPr>
                          <m:sub/>
                          <m:sup/>
                          <m:e>
                            <m:r>
                              <a:rPr lang="en-US" sz="3200" b="0" i="1" smtClean="0">
                                <a:solidFill>
                                  <a:schemeClr val="bg1"/>
                                </a:solidFill>
                                <a:effectLst/>
                                <a:latin typeface="Cambria Math" panose="02040503050406030204" pitchFamily="18" charset="0"/>
                                <a:cs typeface="Calibri" panose="020F0502020204030204" pitchFamily="34" charset="0"/>
                              </a:rPr>
                              <m:t>𝑥</m:t>
                            </m:r>
                          </m:e>
                        </m:nary>
                      </m:num>
                      <m:den>
                        <m:r>
                          <a:rPr lang="en-US" sz="3200" b="0" i="1" smtClean="0">
                            <a:solidFill>
                              <a:schemeClr val="bg1"/>
                            </a:solidFill>
                            <a:effectLst/>
                            <a:latin typeface="Cambria Math" panose="02040503050406030204" pitchFamily="18" charset="0"/>
                            <a:cs typeface="Calibri" panose="020F0502020204030204" pitchFamily="34" charset="0"/>
                          </a:rPr>
                          <m:t>𝑛</m:t>
                        </m:r>
                      </m:den>
                    </m:f>
                  </m:oMath>
                </a14:m>
                <a:endParaRPr lang="en-GB" dirty="0">
                  <a:solidFill>
                    <a:schemeClr val="bg1"/>
                  </a:solidFill>
                  <a:effectLst/>
                  <a:ea typeface="Calibri" panose="020F0502020204030204" pitchFamily="34" charset="0"/>
                  <a:cs typeface="Calibri" panose="020F0502020204030204" pitchFamily="34" charset="0"/>
                </a:endParaRPr>
              </a:p>
              <a:p>
                <a:r>
                  <a:rPr lang="en-GB" dirty="0">
                    <a:solidFill>
                      <a:schemeClr val="bg1"/>
                    </a:solidFill>
                    <a:effectLst/>
                    <a:ea typeface="Calibri" panose="020F0502020204030204" pitchFamily="34" charset="0"/>
                    <a:cs typeface="Calibri" panose="020F0502020204030204" pitchFamily="34" charset="0"/>
                  </a:rPr>
                  <a:t>Dispersion: Standard Deviation</a:t>
                </a:r>
              </a:p>
              <a:p>
                <a14:m>
                  <m:oMath xmlns:m="http://schemas.openxmlformats.org/officeDocument/2006/math">
                    <m:sSub>
                      <m:sSubPr>
                        <m:ctrlPr>
                          <a:rPr lang="en-GB" sz="3600" i="1" smtClean="0">
                            <a:solidFill>
                              <a:schemeClr val="bg1"/>
                            </a:solidFill>
                            <a:effectLst/>
                            <a:latin typeface="Cambria Math" panose="02040503050406030204" pitchFamily="18" charset="0"/>
                            <a:cs typeface="Calibri" panose="020F0502020204030204" pitchFamily="34" charset="0"/>
                          </a:rPr>
                        </m:ctrlPr>
                      </m:sSubPr>
                      <m:e>
                        <m:r>
                          <a:rPr lang="en-US" sz="3600" b="0" i="1" smtClean="0">
                            <a:solidFill>
                              <a:schemeClr val="bg1"/>
                            </a:solidFill>
                            <a:effectLst/>
                            <a:latin typeface="Cambria Math" panose="02040503050406030204" pitchFamily="18" charset="0"/>
                            <a:cs typeface="Calibri" panose="020F0502020204030204" pitchFamily="34" charset="0"/>
                          </a:rPr>
                          <m:t>𝑠</m:t>
                        </m:r>
                      </m:e>
                      <m:sub>
                        <m:r>
                          <a:rPr lang="en-US" sz="3600" b="0" i="1" smtClean="0">
                            <a:solidFill>
                              <a:schemeClr val="bg1"/>
                            </a:solidFill>
                            <a:effectLst/>
                            <a:latin typeface="Cambria Math" panose="02040503050406030204" pitchFamily="18" charset="0"/>
                            <a:cs typeface="Calibri" panose="020F0502020204030204" pitchFamily="34" charset="0"/>
                          </a:rPr>
                          <m:t>𝑥</m:t>
                        </m:r>
                      </m:sub>
                    </m:sSub>
                    <m:r>
                      <a:rPr lang="en-US" sz="3600" b="0" i="1" smtClean="0">
                        <a:solidFill>
                          <a:schemeClr val="bg1"/>
                        </a:solidFill>
                        <a:effectLst/>
                        <a:latin typeface="Cambria Math" panose="02040503050406030204" pitchFamily="18" charset="0"/>
                        <a:cs typeface="Calibri" panose="020F0502020204030204" pitchFamily="34" charset="0"/>
                      </a:rPr>
                      <m:t>= </m:t>
                    </m:r>
                    <m:rad>
                      <m:radPr>
                        <m:degHide m:val="on"/>
                        <m:ctrlPr>
                          <a:rPr lang="en-US" sz="3600" b="0" i="1" smtClean="0">
                            <a:solidFill>
                              <a:schemeClr val="bg1"/>
                            </a:solidFill>
                            <a:effectLst/>
                            <a:latin typeface="Cambria Math" panose="02040503050406030204" pitchFamily="18" charset="0"/>
                            <a:cs typeface="Calibri" panose="020F0502020204030204" pitchFamily="34" charset="0"/>
                          </a:rPr>
                        </m:ctrlPr>
                      </m:radPr>
                      <m:deg/>
                      <m:e>
                        <m:f>
                          <m:fPr>
                            <m:ctrlPr>
                              <a:rPr lang="en-US" sz="3600" b="0" i="1" smtClean="0">
                                <a:solidFill>
                                  <a:schemeClr val="bg1"/>
                                </a:solidFill>
                                <a:effectLst/>
                                <a:latin typeface="Cambria Math" panose="02040503050406030204" pitchFamily="18" charset="0"/>
                                <a:cs typeface="Calibri" panose="020F0502020204030204" pitchFamily="34" charset="0"/>
                              </a:rPr>
                            </m:ctrlPr>
                          </m:fPr>
                          <m:num>
                            <m:nary>
                              <m:naryPr>
                                <m:chr m:val="∑"/>
                                <m:subHide m:val="on"/>
                                <m:supHide m:val="on"/>
                                <m:ctrlPr>
                                  <a:rPr lang="en-US" sz="3600" b="0" i="1" smtClean="0">
                                    <a:solidFill>
                                      <a:schemeClr val="bg1"/>
                                    </a:solidFill>
                                    <a:effectLst/>
                                    <a:latin typeface="Cambria Math" panose="02040503050406030204" pitchFamily="18" charset="0"/>
                                    <a:cs typeface="Calibri" panose="020F0502020204030204" pitchFamily="34" charset="0"/>
                                  </a:rPr>
                                </m:ctrlPr>
                              </m:naryPr>
                              <m:sub/>
                              <m:sup/>
                              <m:e>
                                <m:sSup>
                                  <m:sSupPr>
                                    <m:ctrlPr>
                                      <a:rPr lang="en-US" sz="3600" b="0" i="1" smtClean="0">
                                        <a:solidFill>
                                          <a:schemeClr val="bg1"/>
                                        </a:solidFill>
                                        <a:effectLst/>
                                        <a:latin typeface="Cambria Math" panose="02040503050406030204" pitchFamily="18" charset="0"/>
                                        <a:cs typeface="Calibri" panose="020F0502020204030204" pitchFamily="34" charset="0"/>
                                      </a:rPr>
                                    </m:ctrlPr>
                                  </m:sSupPr>
                                  <m:e>
                                    <m:d>
                                      <m:dPr>
                                        <m:ctrlPr>
                                          <a:rPr lang="en-US" sz="3600" i="1">
                                            <a:solidFill>
                                              <a:schemeClr val="bg1"/>
                                            </a:solidFill>
                                            <a:latin typeface="Cambria Math" panose="02040503050406030204" pitchFamily="18" charset="0"/>
                                            <a:cs typeface="Calibri" panose="020F0502020204030204" pitchFamily="34" charset="0"/>
                                          </a:rPr>
                                        </m:ctrlPr>
                                      </m:dPr>
                                      <m:e>
                                        <m:r>
                                          <a:rPr lang="en-US" sz="3600" i="1">
                                            <a:solidFill>
                                              <a:schemeClr val="bg1"/>
                                            </a:solidFill>
                                            <a:latin typeface="Cambria Math" panose="02040503050406030204" pitchFamily="18" charset="0"/>
                                            <a:cs typeface="Calibri" panose="020F0502020204030204" pitchFamily="34" charset="0"/>
                                          </a:rPr>
                                          <m:t>𝑥</m:t>
                                        </m:r>
                                        <m:r>
                                          <a:rPr lang="en-US" sz="3600" i="1">
                                            <a:solidFill>
                                              <a:schemeClr val="bg1"/>
                                            </a:solidFill>
                                            <a:latin typeface="Cambria Math" panose="02040503050406030204" pitchFamily="18" charset="0"/>
                                            <a:cs typeface="Calibri" panose="020F0502020204030204" pitchFamily="34" charset="0"/>
                                          </a:rPr>
                                          <m:t>−</m:t>
                                        </m:r>
                                        <m:acc>
                                          <m:accPr>
                                            <m:chr m:val="̅"/>
                                            <m:ctrlPr>
                                              <a:rPr lang="en-US" sz="3600" i="1">
                                                <a:solidFill>
                                                  <a:schemeClr val="bg1"/>
                                                </a:solidFill>
                                                <a:latin typeface="Cambria Math" panose="02040503050406030204" pitchFamily="18" charset="0"/>
                                                <a:cs typeface="Calibri" panose="020F0502020204030204" pitchFamily="34" charset="0"/>
                                              </a:rPr>
                                            </m:ctrlPr>
                                          </m:accPr>
                                          <m:e>
                                            <m:r>
                                              <a:rPr lang="en-US" sz="3600" i="1">
                                                <a:solidFill>
                                                  <a:schemeClr val="bg1"/>
                                                </a:solidFill>
                                                <a:latin typeface="Cambria Math" panose="02040503050406030204" pitchFamily="18" charset="0"/>
                                                <a:cs typeface="Calibri" panose="020F0502020204030204" pitchFamily="34" charset="0"/>
                                              </a:rPr>
                                              <m:t>𝑥</m:t>
                                            </m:r>
                                          </m:e>
                                        </m:acc>
                                      </m:e>
                                    </m:d>
                                  </m:e>
                                  <m:sup>
                                    <m:r>
                                      <a:rPr lang="en-US" sz="3600" b="0" i="1" smtClean="0">
                                        <a:solidFill>
                                          <a:schemeClr val="bg1"/>
                                        </a:solidFill>
                                        <a:effectLst/>
                                        <a:latin typeface="Cambria Math" panose="02040503050406030204" pitchFamily="18" charset="0"/>
                                        <a:cs typeface="Calibri" panose="020F0502020204030204" pitchFamily="34" charset="0"/>
                                      </a:rPr>
                                      <m:t>2</m:t>
                                    </m:r>
                                  </m:sup>
                                </m:sSup>
                              </m:e>
                            </m:nary>
                          </m:num>
                          <m:den>
                            <m:r>
                              <a:rPr lang="en-US" sz="3600" b="0" i="1" smtClean="0">
                                <a:solidFill>
                                  <a:schemeClr val="bg1"/>
                                </a:solidFill>
                                <a:effectLst/>
                                <a:latin typeface="Cambria Math" panose="02040503050406030204" pitchFamily="18" charset="0"/>
                                <a:cs typeface="Calibri" panose="020F0502020204030204" pitchFamily="34" charset="0"/>
                              </a:rPr>
                              <m:t>𝑛</m:t>
                            </m:r>
                            <m:r>
                              <a:rPr lang="en-US" sz="3600" b="0" i="1" smtClean="0">
                                <a:solidFill>
                                  <a:schemeClr val="bg1"/>
                                </a:solidFill>
                                <a:effectLst/>
                                <a:latin typeface="Cambria Math" panose="02040503050406030204" pitchFamily="18" charset="0"/>
                                <a:cs typeface="Calibri" panose="020F0502020204030204" pitchFamily="34" charset="0"/>
                              </a:rPr>
                              <m:t>−1</m:t>
                            </m:r>
                          </m:den>
                        </m:f>
                      </m:e>
                    </m:rad>
                  </m:oMath>
                </a14:m>
                <a:endParaRPr lang="en-GB" dirty="0">
                  <a:solidFill>
                    <a:schemeClr val="bg1"/>
                  </a:solidFill>
                  <a:effectLst/>
                  <a:ea typeface="Calibri" panose="020F0502020204030204" pitchFamily="34" charset="0"/>
                  <a:cs typeface="Calibri" panose="020F0502020204030204" pitchFamily="34" charset="0"/>
                </a:endParaRPr>
              </a:p>
            </p:txBody>
          </p:sp>
        </mc:Choice>
        <mc:Fallback xmlns="">
          <p:sp>
            <p:nvSpPr>
              <p:cNvPr id="16" name="Content Placeholder 2">
                <a:extLst>
                  <a:ext uri="{FF2B5EF4-FFF2-40B4-BE49-F238E27FC236}">
                    <a16:creationId xmlns:a16="http://schemas.microsoft.com/office/drawing/2014/main" id="{D21462E9-8215-46C0-86D6-986A569C6042}"/>
                  </a:ext>
                </a:extLst>
              </p:cNvPr>
              <p:cNvSpPr>
                <a:spLocks noGrp="1" noRot="1" noChangeAspect="1" noMove="1" noResize="1" noEditPoints="1" noAdjustHandles="1" noChangeArrowheads="1" noChangeShapeType="1" noTextEdit="1"/>
              </p:cNvSpPr>
              <p:nvPr>
                <p:ph idx="1"/>
              </p:nvPr>
            </p:nvSpPr>
            <p:spPr>
              <a:xfrm>
                <a:off x="593610" y="2121762"/>
                <a:ext cx="4077030" cy="3903899"/>
              </a:xfrm>
              <a:blipFill>
                <a:blip r:embed="rId2"/>
                <a:stretch>
                  <a:fillRect l="-2691" t="-2500"/>
                </a:stretch>
              </a:blipFill>
            </p:spPr>
            <p:txBody>
              <a:bodyPr/>
              <a:lstStyle/>
              <a:p>
                <a:r>
                  <a:rPr lang="en-US">
                    <a:noFill/>
                  </a:rPr>
                  <a:t> </a:t>
                </a:r>
              </a:p>
            </p:txBody>
          </p:sp>
        </mc:Fallback>
      </mc:AlternateContent>
      <p:pic>
        <p:nvPicPr>
          <p:cNvPr id="5" name="Picture 4" descr="Chart&#10;&#10;Description automatically generated with medium confidence">
            <a:extLst>
              <a:ext uri="{FF2B5EF4-FFF2-40B4-BE49-F238E27FC236}">
                <a16:creationId xmlns:a16="http://schemas.microsoft.com/office/drawing/2014/main" id="{8A154D14-AC20-FEF0-0AE9-7EF2E6E1A4D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806"/>
          <a:stretch/>
        </p:blipFill>
        <p:spPr bwMode="auto">
          <a:xfrm>
            <a:off x="6424246" y="245378"/>
            <a:ext cx="3816698" cy="5972542"/>
          </a:xfrm>
          <a:prstGeom prst="rect">
            <a:avLst/>
          </a:prstGeom>
          <a:extLst>
            <a:ext uri="{53640926-AAD7-44D8-BBD7-CCE9431645EC}">
              <a14:shadowObscured xmlns:a14="http://schemas.microsoft.com/office/drawing/2010/main"/>
            </a:ext>
          </a:extLst>
        </p:spPr>
      </p:pic>
      <p:sp>
        <p:nvSpPr>
          <p:cNvPr id="4" name="Footer Placeholder 3">
            <a:extLst>
              <a:ext uri="{FF2B5EF4-FFF2-40B4-BE49-F238E27FC236}">
                <a16:creationId xmlns:a16="http://schemas.microsoft.com/office/drawing/2014/main" id="{BDE3AD9F-A164-47F7-A93B-57A1B818E5E0}"/>
              </a:ext>
            </a:extLst>
          </p:cNvPr>
          <p:cNvSpPr>
            <a:spLocks noGrp="1"/>
          </p:cNvSpPr>
          <p:nvPr>
            <p:ph type="ftr" sz="quarter" idx="11"/>
          </p:nvPr>
        </p:nvSpPr>
        <p:spPr>
          <a:xfrm>
            <a:off x="4038600" y="6356350"/>
            <a:ext cx="4114800" cy="365125"/>
          </a:xfrm>
        </p:spPr>
        <p:txBody>
          <a:bodyPr>
            <a:normAutofit/>
          </a:bodyPr>
          <a:lstStyle/>
          <a:p>
            <a:pPr>
              <a:lnSpc>
                <a:spcPct val="90000"/>
              </a:lnSpc>
              <a:spcAft>
                <a:spcPts val="600"/>
              </a:spcAft>
            </a:pPr>
            <a:r>
              <a:rPr lang="en-US" sz="700"/>
              <a:t>Title | </a:t>
            </a:r>
            <a:r>
              <a:rPr lang="en-US" sz="700">
                <a:sym typeface="Symbol" panose="05050102010706020507" pitchFamily="18" charset="2"/>
              </a:rPr>
              <a:t></a:t>
            </a:r>
            <a:r>
              <a:rPr lang="en-US" sz="700"/>
              <a:t> Author </a:t>
            </a:r>
          </a:p>
          <a:p>
            <a:pPr>
              <a:lnSpc>
                <a:spcPct val="90000"/>
              </a:lnSpc>
              <a:spcAft>
                <a:spcPts val="600"/>
              </a:spcAft>
            </a:pPr>
            <a:r>
              <a:rPr lang="en-US" sz="700"/>
              <a:t>Year | SAGE Publishing</a:t>
            </a:r>
            <a:endParaRPr lang="en-GB" sz="700"/>
          </a:p>
        </p:txBody>
      </p:sp>
    </p:spTree>
    <p:extLst>
      <p:ext uri="{BB962C8B-B14F-4D97-AF65-F5344CB8AC3E}">
        <p14:creationId xmlns:p14="http://schemas.microsoft.com/office/powerpoint/2010/main" val="4201330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29ADE-36B4-446A-B6A1-E5F1FF656E55}"/>
              </a:ext>
            </a:extLst>
          </p:cNvPr>
          <p:cNvSpPr>
            <a:spLocks noGrp="1"/>
          </p:cNvSpPr>
          <p:nvPr>
            <p:ph type="title"/>
          </p:nvPr>
        </p:nvSpPr>
        <p:spPr>
          <a:xfrm>
            <a:off x="838199" y="291090"/>
            <a:ext cx="10515599" cy="932688"/>
          </a:xfrm>
        </p:spPr>
        <p:txBody>
          <a:bodyPr vert="horz" lIns="91440" tIns="45720" rIns="91440" bIns="45720" rtlCol="0" anchor="b">
            <a:normAutofit/>
          </a:bodyPr>
          <a:lstStyle/>
          <a:p>
            <a:r>
              <a:rPr lang="en-US" sz="4200" kern="1200">
                <a:solidFill>
                  <a:schemeClr val="tx1"/>
                </a:solidFill>
                <a:latin typeface="+mj-lt"/>
                <a:ea typeface="+mj-ea"/>
                <a:cs typeface="+mj-cs"/>
              </a:rPr>
              <a:t>Measures of Central Tendency and Dispersion</a:t>
            </a:r>
          </a:p>
        </p:txBody>
      </p:sp>
      <p:sp>
        <p:nvSpPr>
          <p:cNvPr id="4" name="Footer Placeholder 3">
            <a:extLst>
              <a:ext uri="{FF2B5EF4-FFF2-40B4-BE49-F238E27FC236}">
                <a16:creationId xmlns:a16="http://schemas.microsoft.com/office/drawing/2014/main" id="{BDE3AD9F-A164-47F7-A93B-57A1B818E5E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700" kern="1200">
                <a:solidFill>
                  <a:schemeClr val="tx1">
                    <a:tint val="75000"/>
                  </a:schemeClr>
                </a:solidFill>
                <a:latin typeface="+mn-lt"/>
                <a:ea typeface="+mn-ea"/>
                <a:cs typeface="+mn-cs"/>
              </a:rPr>
              <a:t>Title | </a:t>
            </a:r>
            <a:r>
              <a:rPr lang="en-US" sz="700" kern="1200">
                <a:solidFill>
                  <a:schemeClr val="tx1">
                    <a:tint val="75000"/>
                  </a:schemeClr>
                </a:solidFill>
                <a:latin typeface="+mn-lt"/>
                <a:ea typeface="+mn-ea"/>
                <a:cs typeface="+mn-cs"/>
                <a:sym typeface="Symbol" panose="05050102010706020507" pitchFamily="18" charset="2"/>
              </a:rPr>
              <a:t></a:t>
            </a:r>
            <a:r>
              <a:rPr lang="en-US" sz="700" kern="1200">
                <a:solidFill>
                  <a:schemeClr val="tx1">
                    <a:tint val="75000"/>
                  </a:schemeClr>
                </a:solidFill>
                <a:latin typeface="+mn-lt"/>
                <a:ea typeface="+mn-ea"/>
                <a:cs typeface="+mn-cs"/>
              </a:rPr>
              <a:t> Author </a:t>
            </a:r>
          </a:p>
          <a:p>
            <a:pPr>
              <a:lnSpc>
                <a:spcPct val="90000"/>
              </a:lnSpc>
              <a:spcAft>
                <a:spcPts val="600"/>
              </a:spcAft>
            </a:pPr>
            <a:r>
              <a:rPr lang="en-US" sz="700" kern="1200">
                <a:solidFill>
                  <a:schemeClr val="tx1">
                    <a:tint val="75000"/>
                  </a:schemeClr>
                </a:solidFill>
                <a:latin typeface="+mn-lt"/>
                <a:ea typeface="+mn-ea"/>
                <a:cs typeface="+mn-cs"/>
              </a:rPr>
              <a:t>Year | SAGE Publishing</a:t>
            </a:r>
          </a:p>
        </p:txBody>
      </p:sp>
      <p:graphicFrame>
        <p:nvGraphicFramePr>
          <p:cNvPr id="5" name="Content Placeholder 4">
            <a:extLst>
              <a:ext uri="{FF2B5EF4-FFF2-40B4-BE49-F238E27FC236}">
                <a16:creationId xmlns:a16="http://schemas.microsoft.com/office/drawing/2014/main" id="{ACB4A7FC-4126-00CC-81A4-186824F6E80F}"/>
              </a:ext>
            </a:extLst>
          </p:cNvPr>
          <p:cNvGraphicFramePr>
            <a:graphicFrameLocks noGrp="1"/>
          </p:cNvGraphicFramePr>
          <p:nvPr>
            <p:ph idx="1"/>
            <p:extLst>
              <p:ext uri="{D42A27DB-BD31-4B8C-83A1-F6EECF244321}">
                <p14:modId xmlns:p14="http://schemas.microsoft.com/office/powerpoint/2010/main" val="1071321945"/>
              </p:ext>
            </p:extLst>
          </p:nvPr>
        </p:nvGraphicFramePr>
        <p:xfrm>
          <a:off x="726440" y="1523221"/>
          <a:ext cx="10515600" cy="4833129"/>
        </p:xfrm>
        <a:graphic>
          <a:graphicData uri="http://schemas.openxmlformats.org/drawingml/2006/table">
            <a:tbl>
              <a:tblPr firstRow="1" bandRow="1">
                <a:tableStyleId>{F5AB1C69-6EDB-4FF4-983F-18BD219EF322}</a:tableStyleId>
              </a:tblPr>
              <a:tblGrid>
                <a:gridCol w="2625343">
                  <a:extLst>
                    <a:ext uri="{9D8B030D-6E8A-4147-A177-3AD203B41FA5}">
                      <a16:colId xmlns:a16="http://schemas.microsoft.com/office/drawing/2014/main" val="960987211"/>
                    </a:ext>
                  </a:extLst>
                </a:gridCol>
                <a:gridCol w="3357387">
                  <a:extLst>
                    <a:ext uri="{9D8B030D-6E8A-4147-A177-3AD203B41FA5}">
                      <a16:colId xmlns:a16="http://schemas.microsoft.com/office/drawing/2014/main" val="2171748558"/>
                    </a:ext>
                  </a:extLst>
                </a:gridCol>
                <a:gridCol w="4532870">
                  <a:extLst>
                    <a:ext uri="{9D8B030D-6E8A-4147-A177-3AD203B41FA5}">
                      <a16:colId xmlns:a16="http://schemas.microsoft.com/office/drawing/2014/main" val="2551262964"/>
                    </a:ext>
                  </a:extLst>
                </a:gridCol>
              </a:tblGrid>
              <a:tr h="1099346">
                <a:tc>
                  <a:txBody>
                    <a:bodyPr/>
                    <a:lstStyle/>
                    <a:p>
                      <a:pPr>
                        <a:lnSpc>
                          <a:spcPct val="107000"/>
                        </a:lnSpc>
                      </a:pPr>
                      <a:endParaRPr lang="en-US" sz="2700" b="0" cap="none" spc="0">
                        <a:solidFill>
                          <a:schemeClr val="tx1"/>
                        </a:solidFill>
                        <a:effectLst/>
                        <a:latin typeface="+mn-lt"/>
                        <a:cs typeface="Times New Roman" panose="02020603050405020304" pitchFamily="18" charset="0"/>
                      </a:endParaRPr>
                    </a:p>
                  </a:txBody>
                  <a:tcPr marL="0" marR="153486" marT="30697" marB="153486" anchor="b"/>
                </a:tc>
                <a:tc>
                  <a:txBody>
                    <a:bodyPr/>
                    <a:lstStyle/>
                    <a:p>
                      <a:pPr marL="0" marR="0">
                        <a:lnSpc>
                          <a:spcPct val="107000"/>
                        </a:lnSpc>
                        <a:spcBef>
                          <a:spcPts val="0"/>
                        </a:spcBef>
                        <a:spcAft>
                          <a:spcPts val="0"/>
                        </a:spcAft>
                      </a:pPr>
                      <a:r>
                        <a:rPr lang="en-GB" sz="2700" b="0" cap="none" spc="0">
                          <a:solidFill>
                            <a:schemeClr val="tx1"/>
                          </a:solidFill>
                          <a:effectLst/>
                        </a:rPr>
                        <a:t>Measure of </a:t>
                      </a:r>
                      <a:endParaRPr lang="en-US" sz="2700" b="0" cap="none" spc="0">
                        <a:solidFill>
                          <a:schemeClr val="tx1"/>
                        </a:solidFill>
                        <a:effectLst/>
                      </a:endParaRPr>
                    </a:p>
                    <a:p>
                      <a:pPr marL="0" marR="0">
                        <a:lnSpc>
                          <a:spcPct val="107000"/>
                        </a:lnSpc>
                        <a:spcBef>
                          <a:spcPts val="0"/>
                        </a:spcBef>
                        <a:spcAft>
                          <a:spcPts val="0"/>
                        </a:spcAft>
                      </a:pPr>
                      <a:r>
                        <a:rPr lang="en-GB" sz="2700" b="0" cap="none" spc="0">
                          <a:solidFill>
                            <a:schemeClr val="tx1"/>
                          </a:solidFill>
                          <a:effectLst/>
                        </a:rPr>
                        <a:t>Central Tendency</a:t>
                      </a:r>
                      <a:endParaRPr lang="en-US" sz="2700" b="0" cap="none" spc="0">
                        <a:solidFill>
                          <a:schemeClr val="tx1"/>
                        </a:solidFill>
                        <a:effectLst/>
                        <a:latin typeface="+mn-lt"/>
                        <a:ea typeface="Calibri" panose="020F0502020204030204" pitchFamily="34" charset="0"/>
                        <a:cs typeface="Times New Roman" panose="02020603050405020304" pitchFamily="18" charset="0"/>
                      </a:endParaRPr>
                    </a:p>
                  </a:txBody>
                  <a:tcPr marL="0" marR="153486" marT="30697" marB="153486" anchor="b"/>
                </a:tc>
                <a:tc>
                  <a:txBody>
                    <a:bodyPr/>
                    <a:lstStyle/>
                    <a:p>
                      <a:pPr marL="0" marR="0">
                        <a:lnSpc>
                          <a:spcPct val="107000"/>
                        </a:lnSpc>
                        <a:spcBef>
                          <a:spcPts val="0"/>
                        </a:spcBef>
                        <a:spcAft>
                          <a:spcPts val="0"/>
                        </a:spcAft>
                      </a:pPr>
                      <a:r>
                        <a:rPr lang="en-GB" sz="2700" b="0" cap="none" spc="0" dirty="0">
                          <a:solidFill>
                            <a:schemeClr val="tx1"/>
                          </a:solidFill>
                          <a:effectLst/>
                        </a:rPr>
                        <a:t>Measure of </a:t>
                      </a:r>
                      <a:endParaRPr lang="en-US" sz="2700" b="0" cap="none" spc="0" dirty="0">
                        <a:solidFill>
                          <a:schemeClr val="tx1"/>
                        </a:solidFill>
                        <a:effectLst/>
                      </a:endParaRPr>
                    </a:p>
                    <a:p>
                      <a:pPr marL="0" marR="0">
                        <a:lnSpc>
                          <a:spcPct val="107000"/>
                        </a:lnSpc>
                        <a:spcBef>
                          <a:spcPts val="0"/>
                        </a:spcBef>
                        <a:spcAft>
                          <a:spcPts val="0"/>
                        </a:spcAft>
                      </a:pPr>
                      <a:r>
                        <a:rPr lang="en-GB" sz="2700" b="0" cap="none" spc="0" dirty="0">
                          <a:solidFill>
                            <a:schemeClr val="tx1"/>
                          </a:solidFill>
                          <a:effectLst/>
                        </a:rPr>
                        <a:t>Dispersion</a:t>
                      </a:r>
                      <a:endParaRPr lang="en-US" sz="2700" b="0" cap="none" spc="0" dirty="0">
                        <a:solidFill>
                          <a:schemeClr val="tx1"/>
                        </a:solidFill>
                        <a:effectLst/>
                        <a:latin typeface="+mn-lt"/>
                        <a:ea typeface="Calibri" panose="020F0502020204030204" pitchFamily="34" charset="0"/>
                        <a:cs typeface="Times New Roman" panose="02020603050405020304" pitchFamily="18" charset="0"/>
                      </a:endParaRPr>
                    </a:p>
                  </a:txBody>
                  <a:tcPr marL="0" marR="153486" marT="30697" marB="153486" anchor="b"/>
                </a:tc>
                <a:extLst>
                  <a:ext uri="{0D108BD9-81ED-4DB2-BD59-A6C34878D82A}">
                    <a16:rowId xmlns:a16="http://schemas.microsoft.com/office/drawing/2014/main" val="206412614"/>
                  </a:ext>
                </a:extLst>
              </a:tr>
              <a:tr h="901414">
                <a:tc>
                  <a:txBody>
                    <a:bodyPr/>
                    <a:lstStyle/>
                    <a:p>
                      <a:pPr marL="0" marR="0">
                        <a:lnSpc>
                          <a:spcPct val="107000"/>
                        </a:lnSpc>
                        <a:spcBef>
                          <a:spcPts val="0"/>
                        </a:spcBef>
                        <a:spcAft>
                          <a:spcPts val="0"/>
                        </a:spcAft>
                      </a:pPr>
                      <a:r>
                        <a:rPr lang="en-GB" sz="2800" cap="none" spc="0" dirty="0">
                          <a:solidFill>
                            <a:schemeClr val="tx1"/>
                          </a:solidFill>
                          <a:effectLst/>
                        </a:rPr>
                        <a:t>Nominal</a:t>
                      </a:r>
                      <a:endParaRPr lang="en-US" sz="28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53486" marT="46046" marB="153486" anchor="ctr"/>
                </a:tc>
                <a:tc>
                  <a:txBody>
                    <a:bodyPr/>
                    <a:lstStyle/>
                    <a:p>
                      <a:pPr marL="0" marR="0">
                        <a:lnSpc>
                          <a:spcPct val="107000"/>
                        </a:lnSpc>
                        <a:spcBef>
                          <a:spcPts val="0"/>
                        </a:spcBef>
                        <a:spcAft>
                          <a:spcPts val="0"/>
                        </a:spcAft>
                      </a:pPr>
                      <a:r>
                        <a:rPr lang="en-GB" sz="2800" cap="none" spc="0" dirty="0">
                          <a:solidFill>
                            <a:schemeClr val="accent4">
                              <a:lumMod val="75000"/>
                            </a:schemeClr>
                          </a:solidFill>
                          <a:effectLst/>
                        </a:rPr>
                        <a:t>Mode</a:t>
                      </a:r>
                      <a:endParaRPr lang="en-US" sz="2800" cap="none" spc="0"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53486" marT="46046" marB="153486" anchor="ctr"/>
                </a:tc>
                <a:tc>
                  <a:txBody>
                    <a:bodyPr/>
                    <a:lstStyle/>
                    <a:p>
                      <a:pPr marL="0" marR="0">
                        <a:lnSpc>
                          <a:spcPct val="107000"/>
                        </a:lnSpc>
                        <a:spcBef>
                          <a:spcPts val="0"/>
                        </a:spcBef>
                        <a:spcAft>
                          <a:spcPts val="0"/>
                        </a:spcAft>
                      </a:pPr>
                      <a:r>
                        <a:rPr lang="en-GB" sz="2800" cap="none" spc="0" dirty="0">
                          <a:solidFill>
                            <a:schemeClr val="tx1"/>
                          </a:solidFill>
                          <a:effectLst/>
                        </a:rPr>
                        <a:t>Relative Frequencies or </a:t>
                      </a:r>
                      <a:r>
                        <a:rPr lang="en-GB" sz="2800" cap="none" spc="0" dirty="0">
                          <a:solidFill>
                            <a:schemeClr val="accent2">
                              <a:lumMod val="75000"/>
                            </a:schemeClr>
                          </a:solidFill>
                          <a:effectLst/>
                        </a:rPr>
                        <a:t>Variation Ratio</a:t>
                      </a:r>
                      <a:endParaRPr lang="en-US" sz="2800" cap="none" spc="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53486" marT="46046" marB="153486" anchor="ctr"/>
                </a:tc>
                <a:extLst>
                  <a:ext uri="{0D108BD9-81ED-4DB2-BD59-A6C34878D82A}">
                    <a16:rowId xmlns:a16="http://schemas.microsoft.com/office/drawing/2014/main" val="618742761"/>
                  </a:ext>
                </a:extLst>
              </a:tr>
              <a:tr h="901414">
                <a:tc>
                  <a:txBody>
                    <a:bodyPr/>
                    <a:lstStyle/>
                    <a:p>
                      <a:pPr marL="0" marR="0">
                        <a:lnSpc>
                          <a:spcPct val="107000"/>
                        </a:lnSpc>
                        <a:spcBef>
                          <a:spcPts val="0"/>
                        </a:spcBef>
                        <a:spcAft>
                          <a:spcPts val="0"/>
                        </a:spcAft>
                      </a:pPr>
                      <a:r>
                        <a:rPr lang="en-GB" sz="2800" cap="none" spc="0">
                          <a:solidFill>
                            <a:schemeClr val="tx1"/>
                          </a:solidFill>
                          <a:effectLst/>
                        </a:rPr>
                        <a:t>Ordinal</a:t>
                      </a:r>
                      <a:endParaRPr lang="en-US" sz="28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53486" marT="46046" marB="153486" anchor="ctr"/>
                </a:tc>
                <a:tc>
                  <a:txBody>
                    <a:bodyPr/>
                    <a:lstStyle/>
                    <a:p>
                      <a:pPr marL="0" marR="0">
                        <a:lnSpc>
                          <a:spcPct val="107000"/>
                        </a:lnSpc>
                        <a:spcBef>
                          <a:spcPts val="0"/>
                        </a:spcBef>
                        <a:spcAft>
                          <a:spcPts val="0"/>
                        </a:spcAft>
                      </a:pPr>
                      <a:r>
                        <a:rPr lang="en-GB" sz="2800" cap="none" spc="0" dirty="0">
                          <a:solidFill>
                            <a:schemeClr val="tx1"/>
                          </a:solidFill>
                          <a:effectLst/>
                        </a:rPr>
                        <a:t>Mode</a:t>
                      </a:r>
                      <a:endParaRPr lang="en-US" sz="2800" cap="none" spc="0" dirty="0">
                        <a:solidFill>
                          <a:schemeClr val="tx1"/>
                        </a:solidFill>
                        <a:effectLst/>
                      </a:endParaRPr>
                    </a:p>
                    <a:p>
                      <a:pPr marL="0" marR="0">
                        <a:lnSpc>
                          <a:spcPct val="107000"/>
                        </a:lnSpc>
                        <a:spcBef>
                          <a:spcPts val="0"/>
                        </a:spcBef>
                        <a:spcAft>
                          <a:spcPts val="0"/>
                        </a:spcAft>
                      </a:pPr>
                      <a:r>
                        <a:rPr lang="en-GB" sz="2800" cap="none" spc="0" dirty="0">
                          <a:solidFill>
                            <a:schemeClr val="accent4">
                              <a:lumMod val="75000"/>
                            </a:schemeClr>
                          </a:solidFill>
                          <a:effectLst/>
                        </a:rPr>
                        <a:t>Median</a:t>
                      </a:r>
                      <a:endParaRPr lang="en-US" sz="2800" cap="none" spc="0"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53486" marT="46046" marB="153486" anchor="ctr"/>
                </a:tc>
                <a:tc>
                  <a:txBody>
                    <a:bodyPr/>
                    <a:lstStyle/>
                    <a:p>
                      <a:pPr marL="0" marR="0">
                        <a:lnSpc>
                          <a:spcPct val="107000"/>
                        </a:lnSpc>
                        <a:spcBef>
                          <a:spcPts val="0"/>
                        </a:spcBef>
                        <a:spcAft>
                          <a:spcPts val="0"/>
                        </a:spcAft>
                      </a:pPr>
                      <a:r>
                        <a:rPr lang="en-GB" sz="2800" cap="none" spc="0" dirty="0">
                          <a:solidFill>
                            <a:schemeClr val="tx1"/>
                          </a:solidFill>
                          <a:effectLst/>
                        </a:rPr>
                        <a:t>Variation Ratio</a:t>
                      </a:r>
                      <a:endParaRPr lang="en-US" sz="2800" cap="none" spc="0" dirty="0">
                        <a:solidFill>
                          <a:schemeClr val="tx1"/>
                        </a:solidFill>
                        <a:effectLst/>
                      </a:endParaRPr>
                    </a:p>
                    <a:p>
                      <a:pPr marL="0" marR="0">
                        <a:lnSpc>
                          <a:spcPct val="107000"/>
                        </a:lnSpc>
                        <a:spcBef>
                          <a:spcPts val="0"/>
                        </a:spcBef>
                        <a:spcAft>
                          <a:spcPts val="0"/>
                        </a:spcAft>
                      </a:pPr>
                      <a:r>
                        <a:rPr lang="en-GB" sz="2800" cap="none" spc="0" dirty="0">
                          <a:solidFill>
                            <a:schemeClr val="accent2">
                              <a:lumMod val="75000"/>
                            </a:schemeClr>
                          </a:solidFill>
                          <a:effectLst/>
                        </a:rPr>
                        <a:t>Range</a:t>
                      </a:r>
                      <a:endParaRPr lang="en-US" sz="2800" cap="none" spc="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53486" marT="46046" marB="153486" anchor="ctr"/>
                </a:tc>
                <a:extLst>
                  <a:ext uri="{0D108BD9-81ED-4DB2-BD59-A6C34878D82A}">
                    <a16:rowId xmlns:a16="http://schemas.microsoft.com/office/drawing/2014/main" val="3507548664"/>
                  </a:ext>
                </a:extLst>
              </a:tr>
              <a:tr h="1229917">
                <a:tc>
                  <a:txBody>
                    <a:bodyPr/>
                    <a:lstStyle/>
                    <a:p>
                      <a:pPr marL="0" marR="0">
                        <a:lnSpc>
                          <a:spcPct val="107000"/>
                        </a:lnSpc>
                        <a:spcBef>
                          <a:spcPts val="0"/>
                        </a:spcBef>
                        <a:spcAft>
                          <a:spcPts val="0"/>
                        </a:spcAft>
                      </a:pPr>
                      <a:r>
                        <a:rPr lang="en-GB" sz="2800" cap="none" spc="0">
                          <a:solidFill>
                            <a:schemeClr val="tx1"/>
                          </a:solidFill>
                          <a:effectLst/>
                        </a:rPr>
                        <a:t>Interval</a:t>
                      </a:r>
                      <a:endParaRPr lang="en-US" sz="28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53486" marT="46046" marB="153486" anchor="ctr"/>
                </a:tc>
                <a:tc>
                  <a:txBody>
                    <a:bodyPr/>
                    <a:lstStyle/>
                    <a:p>
                      <a:pPr marL="0" marR="0">
                        <a:lnSpc>
                          <a:spcPct val="107000"/>
                        </a:lnSpc>
                        <a:spcBef>
                          <a:spcPts val="0"/>
                        </a:spcBef>
                        <a:spcAft>
                          <a:spcPts val="0"/>
                        </a:spcAft>
                      </a:pPr>
                      <a:r>
                        <a:rPr lang="en-GB" sz="2800" cap="none" spc="0" dirty="0">
                          <a:solidFill>
                            <a:schemeClr val="tx1"/>
                          </a:solidFill>
                          <a:effectLst/>
                        </a:rPr>
                        <a:t>Mode</a:t>
                      </a:r>
                      <a:endParaRPr lang="en-US" sz="2800" cap="none" spc="0" dirty="0">
                        <a:solidFill>
                          <a:schemeClr val="tx1"/>
                        </a:solidFill>
                        <a:effectLst/>
                      </a:endParaRPr>
                    </a:p>
                    <a:p>
                      <a:pPr marL="0" marR="0">
                        <a:lnSpc>
                          <a:spcPct val="107000"/>
                        </a:lnSpc>
                        <a:spcBef>
                          <a:spcPts val="0"/>
                        </a:spcBef>
                        <a:spcAft>
                          <a:spcPts val="0"/>
                        </a:spcAft>
                      </a:pPr>
                      <a:r>
                        <a:rPr lang="en-GB" sz="2800" cap="none" spc="0" dirty="0">
                          <a:solidFill>
                            <a:schemeClr val="tx1"/>
                          </a:solidFill>
                          <a:effectLst/>
                        </a:rPr>
                        <a:t>Median</a:t>
                      </a:r>
                      <a:endParaRPr lang="en-US" sz="2800" cap="none" spc="0" dirty="0">
                        <a:solidFill>
                          <a:schemeClr val="tx1"/>
                        </a:solidFill>
                        <a:effectLst/>
                      </a:endParaRPr>
                    </a:p>
                    <a:p>
                      <a:pPr marL="0" marR="0">
                        <a:lnSpc>
                          <a:spcPct val="107000"/>
                        </a:lnSpc>
                        <a:spcBef>
                          <a:spcPts val="0"/>
                        </a:spcBef>
                        <a:spcAft>
                          <a:spcPts val="0"/>
                        </a:spcAft>
                      </a:pPr>
                      <a:r>
                        <a:rPr lang="en-GB" sz="2800" cap="none" spc="0" dirty="0">
                          <a:solidFill>
                            <a:schemeClr val="accent4">
                              <a:lumMod val="75000"/>
                            </a:schemeClr>
                          </a:solidFill>
                          <a:effectLst/>
                        </a:rPr>
                        <a:t>Mean</a:t>
                      </a:r>
                      <a:endParaRPr lang="en-US" sz="2800" cap="none" spc="0"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53486" marT="46046" marB="153486" anchor="ctr"/>
                </a:tc>
                <a:tc>
                  <a:txBody>
                    <a:bodyPr/>
                    <a:lstStyle/>
                    <a:p>
                      <a:pPr marL="0" marR="0">
                        <a:lnSpc>
                          <a:spcPct val="107000"/>
                        </a:lnSpc>
                        <a:spcBef>
                          <a:spcPts val="0"/>
                        </a:spcBef>
                        <a:spcAft>
                          <a:spcPts val="0"/>
                        </a:spcAft>
                      </a:pPr>
                      <a:r>
                        <a:rPr lang="en-GB" sz="2800" cap="none" spc="0" dirty="0">
                          <a:solidFill>
                            <a:schemeClr val="tx1"/>
                          </a:solidFill>
                          <a:effectLst/>
                        </a:rPr>
                        <a:t>Variation Ratio</a:t>
                      </a:r>
                      <a:endParaRPr lang="en-US" sz="2800" cap="none" spc="0" dirty="0">
                        <a:solidFill>
                          <a:schemeClr val="tx1"/>
                        </a:solidFill>
                        <a:effectLst/>
                      </a:endParaRPr>
                    </a:p>
                    <a:p>
                      <a:pPr marL="0" marR="0">
                        <a:lnSpc>
                          <a:spcPct val="107000"/>
                        </a:lnSpc>
                        <a:spcBef>
                          <a:spcPts val="0"/>
                        </a:spcBef>
                        <a:spcAft>
                          <a:spcPts val="0"/>
                        </a:spcAft>
                      </a:pPr>
                      <a:r>
                        <a:rPr lang="en-GB" sz="2800" cap="none" spc="0" dirty="0">
                          <a:solidFill>
                            <a:schemeClr val="tx1"/>
                          </a:solidFill>
                          <a:effectLst/>
                        </a:rPr>
                        <a:t>Range</a:t>
                      </a:r>
                      <a:endParaRPr lang="en-US" sz="2800" cap="none" spc="0" dirty="0">
                        <a:solidFill>
                          <a:schemeClr val="tx1"/>
                        </a:solidFill>
                        <a:effectLst/>
                      </a:endParaRPr>
                    </a:p>
                    <a:p>
                      <a:pPr marL="0" marR="0">
                        <a:lnSpc>
                          <a:spcPct val="107000"/>
                        </a:lnSpc>
                        <a:spcBef>
                          <a:spcPts val="0"/>
                        </a:spcBef>
                        <a:spcAft>
                          <a:spcPts val="0"/>
                        </a:spcAft>
                      </a:pPr>
                      <a:r>
                        <a:rPr lang="en-GB" sz="2800" cap="none" spc="0" dirty="0">
                          <a:solidFill>
                            <a:schemeClr val="accent2">
                              <a:lumMod val="75000"/>
                            </a:schemeClr>
                          </a:solidFill>
                          <a:effectLst/>
                        </a:rPr>
                        <a:t>Standard Deviation</a:t>
                      </a:r>
                      <a:endParaRPr lang="en-US" sz="2800" cap="none" spc="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153486" marT="46046" marB="153486" anchor="ctr"/>
                </a:tc>
                <a:extLst>
                  <a:ext uri="{0D108BD9-81ED-4DB2-BD59-A6C34878D82A}">
                    <a16:rowId xmlns:a16="http://schemas.microsoft.com/office/drawing/2014/main" val="2757463710"/>
                  </a:ext>
                </a:extLst>
              </a:tr>
            </a:tbl>
          </a:graphicData>
        </a:graphic>
      </p:graphicFrame>
    </p:spTree>
    <p:extLst>
      <p:ext uri="{BB962C8B-B14F-4D97-AF65-F5344CB8AC3E}">
        <p14:creationId xmlns:p14="http://schemas.microsoft.com/office/powerpoint/2010/main" val="7249466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229ADE-36B4-446A-B6A1-E5F1FF656E55}"/>
              </a:ext>
            </a:extLst>
          </p:cNvPr>
          <p:cNvSpPr>
            <a:spLocks noGrp="1"/>
          </p:cNvSpPr>
          <p:nvPr>
            <p:ph type="title"/>
          </p:nvPr>
        </p:nvSpPr>
        <p:spPr>
          <a:xfrm>
            <a:off x="717422" y="1574019"/>
            <a:ext cx="2978278" cy="3333749"/>
          </a:xfrm>
          <a:noFill/>
        </p:spPr>
        <p:txBody>
          <a:bodyPr vert="horz" lIns="91440" tIns="45720" rIns="91440" bIns="45720" rtlCol="0" anchor="ctr">
            <a:normAutofit/>
          </a:bodyPr>
          <a:lstStyle/>
          <a:p>
            <a:pPr algn="ctr"/>
            <a:r>
              <a:rPr lang="en-US" kern="1200" dirty="0">
                <a:solidFill>
                  <a:srgbClr val="FFFFFF"/>
                </a:solidFill>
                <a:latin typeface="+mj-lt"/>
                <a:ea typeface="+mj-ea"/>
                <a:cs typeface="+mj-cs"/>
              </a:rPr>
              <a:t>Graphing: </a:t>
            </a:r>
            <a:r>
              <a:rPr lang="en-US" kern="1200" dirty="0">
                <a:solidFill>
                  <a:srgbClr val="FFFFFF"/>
                </a:solidFill>
                <a:effectLst/>
                <a:latin typeface="+mj-lt"/>
                <a:ea typeface="+mj-ea"/>
                <a:cs typeface="+mj-cs"/>
              </a:rPr>
              <a:t>Univariate Nominal Graphing</a:t>
            </a:r>
            <a:endParaRPr lang="en-US" kern="1200" dirty="0">
              <a:solidFill>
                <a:srgbClr val="FFFFFF"/>
              </a:solidFill>
              <a:latin typeface="+mj-lt"/>
              <a:ea typeface="+mj-ea"/>
              <a:cs typeface="+mj-cs"/>
            </a:endParaRPr>
          </a:p>
        </p:txBody>
      </p:sp>
      <p:pic>
        <p:nvPicPr>
          <p:cNvPr id="5" name="Content Placeholder 4" descr="Chart, pie chart&#10;&#10;Description automatically generated">
            <a:extLst>
              <a:ext uri="{FF2B5EF4-FFF2-40B4-BE49-F238E27FC236}">
                <a16:creationId xmlns:a16="http://schemas.microsoft.com/office/drawing/2014/main" id="{60306C1C-A4F5-F093-96D0-06F6A2E482F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77316" y="961356"/>
            <a:ext cx="6780700" cy="4932959"/>
          </a:xfrm>
          <a:prstGeom prst="rect">
            <a:avLst/>
          </a:prstGeom>
        </p:spPr>
      </p:pic>
      <p:sp>
        <p:nvSpPr>
          <p:cNvPr id="4" name="Footer Placeholder 3">
            <a:extLst>
              <a:ext uri="{FF2B5EF4-FFF2-40B4-BE49-F238E27FC236}">
                <a16:creationId xmlns:a16="http://schemas.microsoft.com/office/drawing/2014/main" id="{BDE3AD9F-A164-47F7-A93B-57A1B818E5E0}"/>
              </a:ext>
            </a:extLst>
          </p:cNvPr>
          <p:cNvSpPr>
            <a:spLocks noGrp="1"/>
          </p:cNvSpPr>
          <p:nvPr>
            <p:ph type="ftr" sz="quarter" idx="11"/>
          </p:nvPr>
        </p:nvSpPr>
        <p:spPr>
          <a:xfrm>
            <a:off x="1028700" y="6356350"/>
            <a:ext cx="6210300" cy="365125"/>
          </a:xfrm>
        </p:spPr>
        <p:txBody>
          <a:bodyPr vert="horz" lIns="91440" tIns="45720" rIns="91440" bIns="45720" rtlCol="0" anchor="ctr">
            <a:normAutofit/>
          </a:bodyPr>
          <a:lstStyle/>
          <a:p>
            <a:pPr algn="l">
              <a:lnSpc>
                <a:spcPct val="90000"/>
              </a:lnSpc>
              <a:spcAft>
                <a:spcPts val="600"/>
              </a:spcAft>
            </a:pPr>
            <a:r>
              <a:rPr lang="en-US" sz="700" kern="1200">
                <a:solidFill>
                  <a:schemeClr val="tx1">
                    <a:alpha val="80000"/>
                  </a:schemeClr>
                </a:solidFill>
                <a:latin typeface="+mn-lt"/>
                <a:ea typeface="+mn-ea"/>
                <a:cs typeface="+mn-cs"/>
              </a:rPr>
              <a:t>Title | </a:t>
            </a:r>
            <a:r>
              <a:rPr lang="en-US" sz="700" kern="1200">
                <a:solidFill>
                  <a:schemeClr val="tx1">
                    <a:alpha val="80000"/>
                  </a:schemeClr>
                </a:solidFill>
                <a:latin typeface="+mn-lt"/>
                <a:ea typeface="+mn-ea"/>
                <a:cs typeface="+mn-cs"/>
                <a:sym typeface="Symbol" panose="05050102010706020507" pitchFamily="18" charset="2"/>
              </a:rPr>
              <a:t></a:t>
            </a:r>
            <a:r>
              <a:rPr lang="en-US" sz="700" kern="1200">
                <a:solidFill>
                  <a:schemeClr val="tx1">
                    <a:alpha val="80000"/>
                  </a:schemeClr>
                </a:solidFill>
                <a:latin typeface="+mn-lt"/>
                <a:ea typeface="+mn-ea"/>
                <a:cs typeface="+mn-cs"/>
              </a:rPr>
              <a:t> Author </a:t>
            </a:r>
          </a:p>
          <a:p>
            <a:pPr algn="l">
              <a:lnSpc>
                <a:spcPct val="90000"/>
              </a:lnSpc>
              <a:spcAft>
                <a:spcPts val="600"/>
              </a:spcAft>
            </a:pPr>
            <a:r>
              <a:rPr lang="en-US" sz="700" kern="1200">
                <a:solidFill>
                  <a:schemeClr val="tx1">
                    <a:alpha val="80000"/>
                  </a:schemeClr>
                </a:solidFill>
                <a:latin typeface="+mn-lt"/>
                <a:ea typeface="+mn-ea"/>
                <a:cs typeface="+mn-cs"/>
              </a:rPr>
              <a:t>Year | SAGE Publishing</a:t>
            </a:r>
          </a:p>
        </p:txBody>
      </p:sp>
    </p:spTree>
    <p:extLst>
      <p:ext uri="{BB962C8B-B14F-4D97-AF65-F5344CB8AC3E}">
        <p14:creationId xmlns:p14="http://schemas.microsoft.com/office/powerpoint/2010/main" val="18738871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229ADE-36B4-446A-B6A1-E5F1FF656E55}"/>
              </a:ext>
            </a:extLst>
          </p:cNvPr>
          <p:cNvSpPr>
            <a:spLocks noGrp="1"/>
          </p:cNvSpPr>
          <p:nvPr>
            <p:ph type="title"/>
          </p:nvPr>
        </p:nvSpPr>
        <p:spPr>
          <a:xfrm>
            <a:off x="717422" y="1574019"/>
            <a:ext cx="2914778" cy="3333749"/>
          </a:xfrm>
          <a:noFill/>
        </p:spPr>
        <p:txBody>
          <a:bodyPr vert="horz" lIns="91440" tIns="45720" rIns="91440" bIns="45720" rtlCol="0" anchor="ctr">
            <a:normAutofit/>
          </a:bodyPr>
          <a:lstStyle/>
          <a:p>
            <a:pPr algn="ctr"/>
            <a:r>
              <a:rPr lang="en-US" kern="1200" dirty="0">
                <a:solidFill>
                  <a:srgbClr val="FFFFFF"/>
                </a:solidFill>
                <a:latin typeface="+mj-lt"/>
                <a:ea typeface="+mj-ea"/>
                <a:cs typeface="+mj-cs"/>
              </a:rPr>
              <a:t>Graphing: </a:t>
            </a:r>
            <a:r>
              <a:rPr lang="en-US" kern="1200" dirty="0">
                <a:solidFill>
                  <a:srgbClr val="FFFFFF"/>
                </a:solidFill>
                <a:effectLst/>
                <a:latin typeface="+mj-lt"/>
                <a:ea typeface="+mj-ea"/>
                <a:cs typeface="+mj-cs"/>
              </a:rPr>
              <a:t>Univariate Ordinal Graphing</a:t>
            </a:r>
            <a:endParaRPr lang="en-US" kern="1200" dirty="0">
              <a:solidFill>
                <a:srgbClr val="FFFFFF"/>
              </a:solidFill>
              <a:latin typeface="+mj-lt"/>
              <a:ea typeface="+mj-ea"/>
              <a:cs typeface="+mj-cs"/>
            </a:endParaRPr>
          </a:p>
        </p:txBody>
      </p:sp>
      <p:pic>
        <p:nvPicPr>
          <p:cNvPr id="7" name="Content Placeholder 6" descr="Chart, bar chart&#10;&#10;Description automatically generated">
            <a:extLst>
              <a:ext uri="{FF2B5EF4-FFF2-40B4-BE49-F238E27FC236}">
                <a16:creationId xmlns:a16="http://schemas.microsoft.com/office/drawing/2014/main" id="{1E730772-3E90-5043-4ACB-5CF58E1A7A8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77316" y="961356"/>
            <a:ext cx="6780700" cy="4932959"/>
          </a:xfrm>
          <a:prstGeom prst="rect">
            <a:avLst/>
          </a:prstGeom>
        </p:spPr>
      </p:pic>
      <p:sp>
        <p:nvSpPr>
          <p:cNvPr id="4" name="Footer Placeholder 3">
            <a:extLst>
              <a:ext uri="{FF2B5EF4-FFF2-40B4-BE49-F238E27FC236}">
                <a16:creationId xmlns:a16="http://schemas.microsoft.com/office/drawing/2014/main" id="{BDE3AD9F-A164-47F7-A93B-57A1B818E5E0}"/>
              </a:ext>
            </a:extLst>
          </p:cNvPr>
          <p:cNvSpPr>
            <a:spLocks noGrp="1"/>
          </p:cNvSpPr>
          <p:nvPr>
            <p:ph type="ftr" sz="quarter" idx="11"/>
          </p:nvPr>
        </p:nvSpPr>
        <p:spPr>
          <a:xfrm>
            <a:off x="1028700" y="6356350"/>
            <a:ext cx="6210300" cy="365125"/>
          </a:xfrm>
        </p:spPr>
        <p:txBody>
          <a:bodyPr vert="horz" lIns="91440" tIns="45720" rIns="91440" bIns="45720" rtlCol="0" anchor="ctr">
            <a:normAutofit/>
          </a:bodyPr>
          <a:lstStyle/>
          <a:p>
            <a:pPr algn="l">
              <a:lnSpc>
                <a:spcPct val="90000"/>
              </a:lnSpc>
              <a:spcAft>
                <a:spcPts val="600"/>
              </a:spcAft>
            </a:pPr>
            <a:r>
              <a:rPr lang="en-US" sz="700" kern="1200">
                <a:solidFill>
                  <a:schemeClr val="tx1">
                    <a:alpha val="80000"/>
                  </a:schemeClr>
                </a:solidFill>
                <a:latin typeface="+mn-lt"/>
                <a:ea typeface="+mn-ea"/>
                <a:cs typeface="+mn-cs"/>
              </a:rPr>
              <a:t>Title | </a:t>
            </a:r>
            <a:r>
              <a:rPr lang="en-US" sz="700" kern="1200">
                <a:solidFill>
                  <a:schemeClr val="tx1">
                    <a:alpha val="80000"/>
                  </a:schemeClr>
                </a:solidFill>
                <a:latin typeface="+mn-lt"/>
                <a:ea typeface="+mn-ea"/>
                <a:cs typeface="+mn-cs"/>
                <a:sym typeface="Symbol" panose="05050102010706020507" pitchFamily="18" charset="2"/>
              </a:rPr>
              <a:t></a:t>
            </a:r>
            <a:r>
              <a:rPr lang="en-US" sz="700" kern="1200">
                <a:solidFill>
                  <a:schemeClr val="tx1">
                    <a:alpha val="80000"/>
                  </a:schemeClr>
                </a:solidFill>
                <a:latin typeface="+mn-lt"/>
                <a:ea typeface="+mn-ea"/>
                <a:cs typeface="+mn-cs"/>
              </a:rPr>
              <a:t> Author </a:t>
            </a:r>
          </a:p>
          <a:p>
            <a:pPr algn="l">
              <a:lnSpc>
                <a:spcPct val="90000"/>
              </a:lnSpc>
              <a:spcAft>
                <a:spcPts val="600"/>
              </a:spcAft>
            </a:pPr>
            <a:r>
              <a:rPr lang="en-US" sz="700" kern="1200">
                <a:solidFill>
                  <a:schemeClr val="tx1">
                    <a:alpha val="80000"/>
                  </a:schemeClr>
                </a:solidFill>
                <a:latin typeface="+mn-lt"/>
                <a:ea typeface="+mn-ea"/>
                <a:cs typeface="+mn-cs"/>
              </a:rPr>
              <a:t>Year | SAGE Publishing</a:t>
            </a:r>
          </a:p>
        </p:txBody>
      </p:sp>
    </p:spTree>
    <p:extLst>
      <p:ext uri="{BB962C8B-B14F-4D97-AF65-F5344CB8AC3E}">
        <p14:creationId xmlns:p14="http://schemas.microsoft.com/office/powerpoint/2010/main" val="166760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229ADE-36B4-446A-B6A1-E5F1FF656E55}"/>
              </a:ext>
            </a:extLst>
          </p:cNvPr>
          <p:cNvSpPr>
            <a:spLocks noGrp="1"/>
          </p:cNvSpPr>
          <p:nvPr>
            <p:ph type="title"/>
          </p:nvPr>
        </p:nvSpPr>
        <p:spPr>
          <a:xfrm>
            <a:off x="717422" y="1574019"/>
            <a:ext cx="2990978" cy="3333749"/>
          </a:xfrm>
          <a:noFill/>
        </p:spPr>
        <p:txBody>
          <a:bodyPr vert="horz" lIns="91440" tIns="45720" rIns="91440" bIns="45720" rtlCol="0" anchor="ctr">
            <a:normAutofit/>
          </a:bodyPr>
          <a:lstStyle/>
          <a:p>
            <a:pPr algn="ctr"/>
            <a:r>
              <a:rPr lang="en-US" kern="1200" dirty="0">
                <a:solidFill>
                  <a:srgbClr val="FFFFFF"/>
                </a:solidFill>
                <a:latin typeface="+mj-lt"/>
                <a:ea typeface="+mj-ea"/>
                <a:cs typeface="+mj-cs"/>
              </a:rPr>
              <a:t>Graphing: </a:t>
            </a:r>
            <a:r>
              <a:rPr lang="en-US" kern="1200" dirty="0">
                <a:solidFill>
                  <a:srgbClr val="FFFFFF"/>
                </a:solidFill>
                <a:effectLst/>
                <a:latin typeface="+mj-lt"/>
                <a:ea typeface="+mj-ea"/>
                <a:cs typeface="+mj-cs"/>
              </a:rPr>
              <a:t>Univariate Interval Graphing</a:t>
            </a:r>
            <a:endParaRPr lang="en-US" kern="1200" dirty="0">
              <a:solidFill>
                <a:srgbClr val="FFFFFF"/>
              </a:solidFill>
              <a:latin typeface="+mj-lt"/>
              <a:ea typeface="+mj-ea"/>
              <a:cs typeface="+mj-cs"/>
            </a:endParaRPr>
          </a:p>
        </p:txBody>
      </p:sp>
      <p:pic>
        <p:nvPicPr>
          <p:cNvPr id="3" name="Content Placeholder 2" descr="Chart, histogram&#10;&#10;Description automatically generated">
            <a:extLst>
              <a:ext uri="{FF2B5EF4-FFF2-40B4-BE49-F238E27FC236}">
                <a16:creationId xmlns:a16="http://schemas.microsoft.com/office/drawing/2014/main" id="{9F5E4FF5-EA99-BF1C-9046-7DED02BB9A4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77316" y="961356"/>
            <a:ext cx="6780700" cy="4932959"/>
          </a:xfrm>
          <a:prstGeom prst="rect">
            <a:avLst/>
          </a:prstGeom>
        </p:spPr>
      </p:pic>
      <p:sp>
        <p:nvSpPr>
          <p:cNvPr id="4" name="Footer Placeholder 3">
            <a:extLst>
              <a:ext uri="{FF2B5EF4-FFF2-40B4-BE49-F238E27FC236}">
                <a16:creationId xmlns:a16="http://schemas.microsoft.com/office/drawing/2014/main" id="{BDE3AD9F-A164-47F7-A93B-57A1B818E5E0}"/>
              </a:ext>
            </a:extLst>
          </p:cNvPr>
          <p:cNvSpPr>
            <a:spLocks noGrp="1"/>
          </p:cNvSpPr>
          <p:nvPr>
            <p:ph type="ftr" sz="quarter" idx="11"/>
          </p:nvPr>
        </p:nvSpPr>
        <p:spPr>
          <a:xfrm>
            <a:off x="1028700" y="6356350"/>
            <a:ext cx="6210300" cy="365125"/>
          </a:xfrm>
        </p:spPr>
        <p:txBody>
          <a:bodyPr vert="horz" lIns="91440" tIns="45720" rIns="91440" bIns="45720" rtlCol="0" anchor="ctr">
            <a:normAutofit/>
          </a:bodyPr>
          <a:lstStyle/>
          <a:p>
            <a:pPr algn="l">
              <a:lnSpc>
                <a:spcPct val="90000"/>
              </a:lnSpc>
              <a:spcAft>
                <a:spcPts val="600"/>
              </a:spcAft>
            </a:pPr>
            <a:r>
              <a:rPr lang="en-US" sz="700" kern="1200">
                <a:solidFill>
                  <a:schemeClr val="tx1">
                    <a:alpha val="80000"/>
                  </a:schemeClr>
                </a:solidFill>
                <a:latin typeface="+mn-lt"/>
                <a:ea typeface="+mn-ea"/>
                <a:cs typeface="+mn-cs"/>
              </a:rPr>
              <a:t>Title | </a:t>
            </a:r>
            <a:r>
              <a:rPr lang="en-US" sz="700" kern="1200">
                <a:solidFill>
                  <a:schemeClr val="tx1">
                    <a:alpha val="80000"/>
                  </a:schemeClr>
                </a:solidFill>
                <a:latin typeface="+mn-lt"/>
                <a:ea typeface="+mn-ea"/>
                <a:cs typeface="+mn-cs"/>
                <a:sym typeface="Symbol" panose="05050102010706020507" pitchFamily="18" charset="2"/>
              </a:rPr>
              <a:t></a:t>
            </a:r>
            <a:r>
              <a:rPr lang="en-US" sz="700" kern="1200">
                <a:solidFill>
                  <a:schemeClr val="tx1">
                    <a:alpha val="80000"/>
                  </a:schemeClr>
                </a:solidFill>
                <a:latin typeface="+mn-lt"/>
                <a:ea typeface="+mn-ea"/>
                <a:cs typeface="+mn-cs"/>
              </a:rPr>
              <a:t> Author </a:t>
            </a:r>
          </a:p>
          <a:p>
            <a:pPr algn="l">
              <a:lnSpc>
                <a:spcPct val="90000"/>
              </a:lnSpc>
              <a:spcAft>
                <a:spcPts val="600"/>
              </a:spcAft>
            </a:pPr>
            <a:r>
              <a:rPr lang="en-US" sz="700" kern="1200">
                <a:solidFill>
                  <a:schemeClr val="tx1">
                    <a:alpha val="80000"/>
                  </a:schemeClr>
                </a:solidFill>
                <a:latin typeface="+mn-lt"/>
                <a:ea typeface="+mn-ea"/>
                <a:cs typeface="+mn-cs"/>
              </a:rPr>
              <a:t>Year | SAGE Publishing</a:t>
            </a:r>
          </a:p>
        </p:txBody>
      </p:sp>
    </p:spTree>
    <p:extLst>
      <p:ext uri="{BB962C8B-B14F-4D97-AF65-F5344CB8AC3E}">
        <p14:creationId xmlns:p14="http://schemas.microsoft.com/office/powerpoint/2010/main" val="3202824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1087120" y="1686560"/>
            <a:ext cx="9401368" cy="4982800"/>
          </a:xfrm>
          <a:prstGeom prst="rect">
            <a:avLst/>
          </a:prstGeom>
        </p:spPr>
        <p:txBody>
          <a:bodyPr>
            <a:noAutofit/>
          </a:bodyPr>
          <a:lstStyle/>
          <a:p>
            <a:pPr marL="45720" indent="0">
              <a:buNone/>
              <a:defRPr/>
            </a:pPr>
            <a:endParaRPr lang="en-US" sz="3200" dirty="0"/>
          </a:p>
          <a:p>
            <a:pPr>
              <a:defRPr/>
            </a:pPr>
            <a:r>
              <a:rPr lang="en-GB" sz="3200" b="1" dirty="0"/>
              <a:t>Level of Measurement</a:t>
            </a:r>
          </a:p>
          <a:p>
            <a:pPr>
              <a:defRPr/>
            </a:pPr>
            <a:r>
              <a:rPr lang="en-GB" sz="3200" b="1" dirty="0"/>
              <a:t>Measures of Central Tendency and Dispersion</a:t>
            </a:r>
          </a:p>
          <a:p>
            <a:pPr>
              <a:defRPr/>
            </a:pPr>
            <a:r>
              <a:rPr lang="en-GB" sz="3200" b="1" dirty="0"/>
              <a:t>Cross-tabulation</a:t>
            </a:r>
          </a:p>
          <a:p>
            <a:pPr>
              <a:defRPr/>
            </a:pPr>
            <a:r>
              <a:rPr lang="en-GB" sz="3200" b="1" dirty="0"/>
              <a:t>Measures of Association:</a:t>
            </a:r>
            <a:r>
              <a:rPr lang="en-GB" sz="3200" dirty="0"/>
              <a:t> Nominal- and Ordinal-level Variables</a:t>
            </a:r>
            <a:endParaRPr lang="en-US" sz="2600" dirty="0"/>
          </a:p>
        </p:txBody>
      </p:sp>
      <p:sp>
        <p:nvSpPr>
          <p:cNvPr id="11266" name="Rectangle 2"/>
          <p:cNvSpPr>
            <a:spLocks noGrp="1" noRot="1" noChangeArrowheads="1"/>
          </p:cNvSpPr>
          <p:nvPr>
            <p:ph type="title"/>
          </p:nvPr>
        </p:nvSpPr>
        <p:spPr>
          <a:xfrm>
            <a:off x="1703512" y="116632"/>
            <a:ext cx="8712968" cy="1440160"/>
          </a:xfrm>
        </p:spPr>
        <p:txBody>
          <a:bodyPr/>
          <a:lstStyle/>
          <a:p>
            <a:pPr eaLnBrk="1" hangingPunct="1"/>
            <a:r>
              <a:rPr lang="en-US" altLang="en-US" sz="4000" dirty="0"/>
              <a:t>Outline</a:t>
            </a:r>
          </a:p>
        </p:txBody>
      </p:sp>
    </p:spTree>
    <p:extLst>
      <p:ext uri="{BB962C8B-B14F-4D97-AF65-F5344CB8AC3E}">
        <p14:creationId xmlns:p14="http://schemas.microsoft.com/office/powerpoint/2010/main" val="17337784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229ADE-36B4-446A-B6A1-E5F1FF656E55}"/>
              </a:ext>
            </a:extLst>
          </p:cNvPr>
          <p:cNvSpPr>
            <a:spLocks noGrp="1"/>
          </p:cNvSpPr>
          <p:nvPr>
            <p:ph type="title"/>
          </p:nvPr>
        </p:nvSpPr>
        <p:spPr>
          <a:xfrm>
            <a:off x="514222" y="1345419"/>
            <a:ext cx="3867278" cy="3333749"/>
          </a:xfrm>
          <a:noFill/>
        </p:spPr>
        <p:txBody>
          <a:bodyPr vert="horz" lIns="91440" tIns="45720" rIns="91440" bIns="45720" rtlCol="0" anchor="ctr">
            <a:normAutofit/>
          </a:bodyPr>
          <a:lstStyle/>
          <a:p>
            <a:pPr algn="ctr"/>
            <a:r>
              <a:rPr lang="en-US" sz="4200" kern="1200" dirty="0">
                <a:solidFill>
                  <a:srgbClr val="FFFFFF"/>
                </a:solidFill>
                <a:latin typeface="+mj-lt"/>
                <a:ea typeface="+mj-ea"/>
                <a:cs typeface="+mj-cs"/>
              </a:rPr>
              <a:t>Graphing: </a:t>
            </a:r>
            <a:r>
              <a:rPr lang="en-US" sz="4200" kern="1200" dirty="0">
                <a:solidFill>
                  <a:srgbClr val="FFFFFF"/>
                </a:solidFill>
                <a:effectLst/>
                <a:latin typeface="+mj-lt"/>
                <a:ea typeface="+mj-ea"/>
                <a:cs typeface="+mj-cs"/>
              </a:rPr>
              <a:t>Univariate Interval/Ordinal Graphing</a:t>
            </a:r>
            <a:endParaRPr lang="en-US" sz="4200" kern="1200" dirty="0">
              <a:solidFill>
                <a:srgbClr val="FFFFFF"/>
              </a:solidFill>
              <a:latin typeface="+mj-lt"/>
              <a:ea typeface="+mj-ea"/>
              <a:cs typeface="+mj-cs"/>
            </a:endParaRPr>
          </a:p>
        </p:txBody>
      </p:sp>
      <p:pic>
        <p:nvPicPr>
          <p:cNvPr id="7" name="Content Placeholder 6" descr="Chart, histogram&#10;&#10;Description automatically generated">
            <a:extLst>
              <a:ext uri="{FF2B5EF4-FFF2-40B4-BE49-F238E27FC236}">
                <a16:creationId xmlns:a16="http://schemas.microsoft.com/office/drawing/2014/main" id="{39149C4C-4B48-6187-63AE-5EC86C40C0D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77316" y="961356"/>
            <a:ext cx="6780700" cy="4932959"/>
          </a:xfrm>
          <a:prstGeom prst="rect">
            <a:avLst/>
          </a:prstGeom>
        </p:spPr>
      </p:pic>
      <p:sp>
        <p:nvSpPr>
          <p:cNvPr id="4" name="Footer Placeholder 3">
            <a:extLst>
              <a:ext uri="{FF2B5EF4-FFF2-40B4-BE49-F238E27FC236}">
                <a16:creationId xmlns:a16="http://schemas.microsoft.com/office/drawing/2014/main" id="{BDE3AD9F-A164-47F7-A93B-57A1B818E5E0}"/>
              </a:ext>
            </a:extLst>
          </p:cNvPr>
          <p:cNvSpPr>
            <a:spLocks noGrp="1"/>
          </p:cNvSpPr>
          <p:nvPr>
            <p:ph type="ftr" sz="quarter" idx="11"/>
          </p:nvPr>
        </p:nvSpPr>
        <p:spPr>
          <a:xfrm>
            <a:off x="1028700" y="6356350"/>
            <a:ext cx="6210300" cy="365125"/>
          </a:xfrm>
        </p:spPr>
        <p:txBody>
          <a:bodyPr vert="horz" lIns="91440" tIns="45720" rIns="91440" bIns="45720" rtlCol="0" anchor="ctr">
            <a:normAutofit/>
          </a:bodyPr>
          <a:lstStyle/>
          <a:p>
            <a:pPr algn="l">
              <a:lnSpc>
                <a:spcPct val="90000"/>
              </a:lnSpc>
              <a:spcAft>
                <a:spcPts val="600"/>
              </a:spcAft>
            </a:pPr>
            <a:r>
              <a:rPr lang="en-US" sz="700" kern="1200">
                <a:solidFill>
                  <a:schemeClr val="tx1">
                    <a:alpha val="80000"/>
                  </a:schemeClr>
                </a:solidFill>
                <a:latin typeface="+mn-lt"/>
                <a:ea typeface="+mn-ea"/>
                <a:cs typeface="+mn-cs"/>
              </a:rPr>
              <a:t>Title | </a:t>
            </a:r>
            <a:r>
              <a:rPr lang="en-US" sz="700" kern="1200">
                <a:solidFill>
                  <a:schemeClr val="tx1">
                    <a:alpha val="80000"/>
                  </a:schemeClr>
                </a:solidFill>
                <a:latin typeface="+mn-lt"/>
                <a:ea typeface="+mn-ea"/>
                <a:cs typeface="+mn-cs"/>
                <a:sym typeface="Symbol" panose="05050102010706020507" pitchFamily="18" charset="2"/>
              </a:rPr>
              <a:t></a:t>
            </a:r>
            <a:r>
              <a:rPr lang="en-US" sz="700" kern="1200">
                <a:solidFill>
                  <a:schemeClr val="tx1">
                    <a:alpha val="80000"/>
                  </a:schemeClr>
                </a:solidFill>
                <a:latin typeface="+mn-lt"/>
                <a:ea typeface="+mn-ea"/>
                <a:cs typeface="+mn-cs"/>
              </a:rPr>
              <a:t> Author </a:t>
            </a:r>
          </a:p>
          <a:p>
            <a:pPr algn="l">
              <a:lnSpc>
                <a:spcPct val="90000"/>
              </a:lnSpc>
              <a:spcAft>
                <a:spcPts val="600"/>
              </a:spcAft>
            </a:pPr>
            <a:r>
              <a:rPr lang="en-US" sz="700" kern="1200">
                <a:solidFill>
                  <a:schemeClr val="tx1">
                    <a:alpha val="80000"/>
                  </a:schemeClr>
                </a:solidFill>
                <a:latin typeface="+mn-lt"/>
                <a:ea typeface="+mn-ea"/>
                <a:cs typeface="+mn-cs"/>
              </a:rPr>
              <a:t>Year | SAGE Publishing</a:t>
            </a:r>
          </a:p>
        </p:txBody>
      </p:sp>
    </p:spTree>
    <p:extLst>
      <p:ext uri="{BB962C8B-B14F-4D97-AF65-F5344CB8AC3E}">
        <p14:creationId xmlns:p14="http://schemas.microsoft.com/office/powerpoint/2010/main" val="19748515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B8135-FB96-D7D6-72E4-74209AD4FD26}"/>
              </a:ext>
            </a:extLst>
          </p:cNvPr>
          <p:cNvSpPr>
            <a:spLocks noGrp="1"/>
          </p:cNvSpPr>
          <p:nvPr>
            <p:ph type="title"/>
          </p:nvPr>
        </p:nvSpPr>
        <p:spPr>
          <a:xfrm>
            <a:off x="648929" y="629266"/>
            <a:ext cx="3505495" cy="1622321"/>
          </a:xfrm>
        </p:spPr>
        <p:txBody>
          <a:bodyPr vert="horz" lIns="91440" tIns="45720" rIns="91440" bIns="45720" rtlCol="0" anchor="ctr">
            <a:normAutofit/>
          </a:bodyPr>
          <a:lstStyle/>
          <a:p>
            <a:r>
              <a:rPr lang="en-US" sz="3700" kern="1200" dirty="0">
                <a:solidFill>
                  <a:schemeClr val="tx1"/>
                </a:solidFill>
                <a:latin typeface="+mj-lt"/>
                <a:ea typeface="+mj-ea"/>
                <a:cs typeface="+mj-cs"/>
              </a:rPr>
              <a:t>Why is graphing important?</a:t>
            </a:r>
          </a:p>
        </p:txBody>
      </p:sp>
      <p:sp>
        <p:nvSpPr>
          <p:cNvPr id="6" name="Rectangle 1">
            <a:extLst>
              <a:ext uri="{FF2B5EF4-FFF2-40B4-BE49-F238E27FC236}">
                <a16:creationId xmlns:a16="http://schemas.microsoft.com/office/drawing/2014/main" id="{33D8D0FF-7458-8C24-2C3B-4E090E4B4E88}"/>
              </a:ext>
            </a:extLst>
          </p:cNvPr>
          <p:cNvSpPr>
            <a:spLocks noChangeArrowheads="1"/>
          </p:cNvSpPr>
          <p:nvPr/>
        </p:nvSpPr>
        <p:spPr bwMode="auto">
          <a:xfrm>
            <a:off x="648931" y="2438400"/>
            <a:ext cx="3505494" cy="3785419"/>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0" compatLnSpc="1">
            <a:prstTxWarp prst="textNoShape">
              <a:avLst/>
            </a:prstTxWarp>
            <a:norm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28600" eaLnBrk="1" fontAlgn="base" hangingPunct="1">
              <a:lnSpc>
                <a:spcPct val="90000"/>
              </a:lnSpc>
              <a:spcBef>
                <a:spcPct val="0"/>
              </a:spcBef>
              <a:spcAft>
                <a:spcPts val="600"/>
              </a:spcAft>
              <a:buClrTx/>
              <a:buSzTx/>
              <a:buFont typeface="Arial" panose="020B0604020202020204" pitchFamily="34" charset="0"/>
              <a:buChar char="•"/>
              <a:tabLst/>
            </a:pPr>
            <a:r>
              <a:rPr kumimoji="0" lang="en-US" altLang="en-US" sz="2400" b="0" i="1" u="none" strike="noStrike" cap="none" normalizeH="0" baseline="0" dirty="0">
                <a:ln>
                  <a:noFill/>
                </a:ln>
                <a:effectLst/>
                <a:latin typeface="+mn-lt"/>
              </a:rPr>
              <a:t>Anscombe's quartet</a:t>
            </a:r>
            <a:r>
              <a:rPr kumimoji="0" lang="en-US" altLang="en-US" sz="2400" b="0" i="0" u="none" strike="noStrike" cap="none" normalizeH="0" baseline="0" dirty="0">
                <a:ln>
                  <a:noFill/>
                </a:ln>
                <a:effectLst/>
                <a:latin typeface="+mn-lt"/>
              </a:rPr>
              <a:t>. </a:t>
            </a:r>
          </a:p>
          <a:p>
            <a:pPr marL="0" marR="0" lvl="0" indent="-228600" eaLnBrk="1" fontAlgn="base" hangingPunct="1">
              <a:lnSpc>
                <a:spcPct val="90000"/>
              </a:lnSpc>
              <a:spcBef>
                <a:spcPct val="0"/>
              </a:spcBef>
              <a:spcAft>
                <a:spcPts val="600"/>
              </a:spcAft>
              <a:buClrTx/>
              <a:buSzTx/>
              <a:buFont typeface="Arial" panose="020B0604020202020204" pitchFamily="34" charset="0"/>
              <a:buChar char="•"/>
              <a:tabLst/>
            </a:pPr>
            <a:r>
              <a:rPr lang="en-US" altLang="en-US" sz="2400" dirty="0">
                <a:latin typeface="+mn-lt"/>
              </a:rPr>
              <a:t>These three variables </a:t>
            </a:r>
            <a:r>
              <a:rPr kumimoji="0" lang="en-US" altLang="en-US" sz="2400" b="0" i="0" u="none" strike="noStrike" cap="none" normalizeH="0" baseline="0" dirty="0">
                <a:ln>
                  <a:noFill/>
                </a:ln>
                <a:effectLst/>
                <a:latin typeface="+mn-lt"/>
              </a:rPr>
              <a:t>have nearly the exact same means and standard deviations.</a:t>
            </a:r>
          </a:p>
          <a:p>
            <a:pPr marL="0" marR="0" lvl="0" indent="-228600" eaLnBrk="1" fontAlgn="base" hangingPunct="1">
              <a:lnSpc>
                <a:spcPct val="90000"/>
              </a:lnSpc>
              <a:spcBef>
                <a:spcPct val="0"/>
              </a:spcBef>
              <a:spcAft>
                <a:spcPts val="600"/>
              </a:spcAft>
              <a:buClrTx/>
              <a:buSzTx/>
              <a:buFont typeface="Arial" panose="020B0604020202020204" pitchFamily="34" charset="0"/>
              <a:buChar char="•"/>
              <a:tabLst/>
            </a:pPr>
            <a:r>
              <a:rPr kumimoji="0" lang="en-US" altLang="en-US" sz="2400" b="0" i="0" u="none" strike="noStrike" cap="none" normalizeH="0" baseline="0" dirty="0">
                <a:ln>
                  <a:noFill/>
                </a:ln>
                <a:effectLst/>
                <a:latin typeface="+mn-lt"/>
              </a:rPr>
              <a:t>For simplicity, each variable has 10 observations. </a:t>
            </a:r>
          </a:p>
        </p:txBody>
      </p:sp>
      <p:sp>
        <p:nvSpPr>
          <p:cNvPr id="11" name="Rectangle 10">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7CC51EC9-BE1C-47F2-4507-FEB007EEBE11}"/>
              </a:ext>
            </a:extLst>
          </p:cNvPr>
          <p:cNvSpPr>
            <a:spLocks noGrp="1"/>
          </p:cNvSpPr>
          <p:nvPr>
            <p:ph type="ftr" sz="quarter" idx="11"/>
          </p:nvPr>
        </p:nvSpPr>
        <p:spPr>
          <a:xfrm>
            <a:off x="5123688" y="6356350"/>
            <a:ext cx="4114800" cy="365125"/>
          </a:xfrm>
        </p:spPr>
        <p:txBody>
          <a:bodyPr vert="horz" lIns="91440" tIns="45720" rIns="91440" bIns="45720" rtlCol="0" anchor="ctr">
            <a:normAutofit/>
          </a:bodyPr>
          <a:lstStyle/>
          <a:p>
            <a:pPr algn="l">
              <a:spcAft>
                <a:spcPts val="600"/>
              </a:spcAft>
            </a:pPr>
            <a:r>
              <a:rPr lang="en-US" kern="1200">
                <a:solidFill>
                  <a:srgbClr val="303030"/>
                </a:solidFill>
                <a:latin typeface="+mn-lt"/>
                <a:ea typeface="+mn-ea"/>
                <a:cs typeface="+mn-cs"/>
              </a:rPr>
              <a:t>Title |  Author | Year | SAGE Publishing</a:t>
            </a:r>
          </a:p>
        </p:txBody>
      </p:sp>
      <p:graphicFrame>
        <p:nvGraphicFramePr>
          <p:cNvPr id="5" name="Content Placeholder 4">
            <a:extLst>
              <a:ext uri="{FF2B5EF4-FFF2-40B4-BE49-F238E27FC236}">
                <a16:creationId xmlns:a16="http://schemas.microsoft.com/office/drawing/2014/main" id="{45CB1E37-BB94-EA8B-77C9-166FF3732357}"/>
              </a:ext>
            </a:extLst>
          </p:cNvPr>
          <p:cNvGraphicFramePr>
            <a:graphicFrameLocks noGrp="1"/>
          </p:cNvGraphicFramePr>
          <p:nvPr>
            <p:ph idx="1"/>
            <p:extLst>
              <p:ext uri="{D42A27DB-BD31-4B8C-83A1-F6EECF244321}">
                <p14:modId xmlns:p14="http://schemas.microsoft.com/office/powerpoint/2010/main" val="3342116244"/>
              </p:ext>
            </p:extLst>
          </p:nvPr>
        </p:nvGraphicFramePr>
        <p:xfrm>
          <a:off x="5540099" y="807593"/>
          <a:ext cx="5750858" cy="5239580"/>
        </p:xfrm>
        <a:graphic>
          <a:graphicData uri="http://schemas.openxmlformats.org/drawingml/2006/table">
            <a:tbl>
              <a:tblPr firstRow="1" firstCol="1" bandRow="1">
                <a:noFill/>
                <a:tableStyleId>{5C22544A-7EE6-4342-B048-85BDC9FD1C3A}</a:tableStyleId>
              </a:tblPr>
              <a:tblGrid>
                <a:gridCol w="1231685">
                  <a:extLst>
                    <a:ext uri="{9D8B030D-6E8A-4147-A177-3AD203B41FA5}">
                      <a16:colId xmlns:a16="http://schemas.microsoft.com/office/drawing/2014/main" val="3805799282"/>
                    </a:ext>
                  </a:extLst>
                </a:gridCol>
                <a:gridCol w="1506391">
                  <a:extLst>
                    <a:ext uri="{9D8B030D-6E8A-4147-A177-3AD203B41FA5}">
                      <a16:colId xmlns:a16="http://schemas.microsoft.com/office/drawing/2014/main" val="1651612022"/>
                    </a:ext>
                  </a:extLst>
                </a:gridCol>
                <a:gridCol w="1506391">
                  <a:extLst>
                    <a:ext uri="{9D8B030D-6E8A-4147-A177-3AD203B41FA5}">
                      <a16:colId xmlns:a16="http://schemas.microsoft.com/office/drawing/2014/main" val="3603500436"/>
                    </a:ext>
                  </a:extLst>
                </a:gridCol>
                <a:gridCol w="1506391">
                  <a:extLst>
                    <a:ext uri="{9D8B030D-6E8A-4147-A177-3AD203B41FA5}">
                      <a16:colId xmlns:a16="http://schemas.microsoft.com/office/drawing/2014/main" val="3313309448"/>
                    </a:ext>
                  </a:extLst>
                </a:gridCol>
              </a:tblGrid>
              <a:tr h="385285">
                <a:tc>
                  <a:txBody>
                    <a:bodyPr/>
                    <a:lstStyle/>
                    <a:p>
                      <a:pPr>
                        <a:lnSpc>
                          <a:spcPct val="107000"/>
                        </a:lnSpc>
                      </a:pPr>
                      <a:endParaRPr lang="en-US" sz="1400" b="0" cap="none" spc="0">
                        <a:solidFill>
                          <a:schemeClr val="tx1"/>
                        </a:solidFill>
                        <a:effectLst/>
                        <a:latin typeface="Calibri" panose="020F0502020204030204" pitchFamily="34" charset="0"/>
                        <a:cs typeface="Times New Roman" panose="02020603050405020304" pitchFamily="18" charset="0"/>
                      </a:endParaRPr>
                    </a:p>
                  </a:txBody>
                  <a:tcPr marL="70217" marR="70217" marT="65536" marB="65536" anchor="b">
                    <a:lnL w="12700" cmpd="sng">
                      <a:noFill/>
                    </a:lnL>
                    <a:lnR w="12700" cmpd="sng">
                      <a:noFill/>
                    </a:lnR>
                    <a:lnT w="28575" cap="flat" cmpd="sng" algn="ctr">
                      <a:solidFill>
                        <a:schemeClr val="tx1"/>
                      </a:solidFill>
                      <a:prstDash val="solid"/>
                    </a:lnT>
                    <a:lnB w="38100" cmpd="sng">
                      <a:noFill/>
                    </a:lnB>
                    <a:noFill/>
                  </a:tcPr>
                </a:tc>
                <a:tc>
                  <a:txBody>
                    <a:bodyPr/>
                    <a:lstStyle/>
                    <a:p>
                      <a:pPr marL="0" marR="0" indent="0" algn="just">
                        <a:lnSpc>
                          <a:spcPct val="107000"/>
                        </a:lnSpc>
                        <a:spcBef>
                          <a:spcPts val="0"/>
                        </a:spcBef>
                        <a:spcAft>
                          <a:spcPts val="0"/>
                        </a:spcAft>
                      </a:pPr>
                      <a:r>
                        <a:rPr lang="en-GB" sz="1400" b="0" cap="none" spc="0">
                          <a:solidFill>
                            <a:schemeClr val="tx1"/>
                          </a:solidFill>
                          <a:effectLst/>
                        </a:rPr>
                        <a:t>Variable 1</a:t>
                      </a:r>
                      <a:endParaRPr lang="en-US" sz="1400" b="0" cap="none" spc="0">
                        <a:solidFill>
                          <a:schemeClr val="tx1"/>
                        </a:solidFill>
                        <a:effectLst/>
                        <a:latin typeface="Cambria" panose="02040503050406030204" pitchFamily="18" charset="0"/>
                        <a:ea typeface="Calibri" panose="020F0502020204030204" pitchFamily="34" charset="0"/>
                        <a:cs typeface="Calibri" panose="020F0502020204030204" pitchFamily="34" charset="0"/>
                      </a:endParaRPr>
                    </a:p>
                  </a:txBody>
                  <a:tcPr marL="70217" marR="70217" marT="65536" marB="65536" anchor="b">
                    <a:lnL w="12700" cmpd="sng">
                      <a:noFill/>
                    </a:lnL>
                    <a:lnR w="12700" cmpd="sng">
                      <a:noFill/>
                    </a:lnR>
                    <a:lnT w="28575" cap="flat" cmpd="sng" algn="ctr">
                      <a:solidFill>
                        <a:schemeClr val="tx1"/>
                      </a:solidFill>
                      <a:prstDash val="solid"/>
                    </a:lnT>
                    <a:lnB w="38100" cmpd="sng">
                      <a:noFill/>
                    </a:lnB>
                    <a:noFill/>
                  </a:tcPr>
                </a:tc>
                <a:tc>
                  <a:txBody>
                    <a:bodyPr/>
                    <a:lstStyle/>
                    <a:p>
                      <a:pPr marL="0" marR="0" indent="0" algn="just">
                        <a:lnSpc>
                          <a:spcPct val="107000"/>
                        </a:lnSpc>
                        <a:spcBef>
                          <a:spcPts val="0"/>
                        </a:spcBef>
                        <a:spcAft>
                          <a:spcPts val="0"/>
                        </a:spcAft>
                      </a:pPr>
                      <a:r>
                        <a:rPr lang="en-GB" sz="1400" b="0" cap="none" spc="0">
                          <a:solidFill>
                            <a:schemeClr val="tx1"/>
                          </a:solidFill>
                          <a:effectLst/>
                        </a:rPr>
                        <a:t>Variable 2</a:t>
                      </a:r>
                      <a:endParaRPr lang="en-US" sz="1400" b="0" cap="none" spc="0">
                        <a:solidFill>
                          <a:schemeClr val="tx1"/>
                        </a:solidFill>
                        <a:effectLst/>
                        <a:latin typeface="Cambria" panose="02040503050406030204" pitchFamily="18" charset="0"/>
                        <a:ea typeface="Calibri" panose="020F0502020204030204" pitchFamily="34" charset="0"/>
                        <a:cs typeface="Calibri" panose="020F0502020204030204" pitchFamily="34" charset="0"/>
                      </a:endParaRPr>
                    </a:p>
                  </a:txBody>
                  <a:tcPr marL="70217" marR="70217" marT="65536" marB="65536" anchor="b">
                    <a:lnL w="12700" cmpd="sng">
                      <a:noFill/>
                    </a:lnL>
                    <a:lnR w="12700" cmpd="sng">
                      <a:noFill/>
                    </a:lnR>
                    <a:lnT w="28575" cap="flat" cmpd="sng" algn="ctr">
                      <a:solidFill>
                        <a:schemeClr val="tx1"/>
                      </a:solidFill>
                      <a:prstDash val="solid"/>
                    </a:lnT>
                    <a:lnB w="38100" cmpd="sng">
                      <a:noFill/>
                    </a:lnB>
                    <a:noFill/>
                  </a:tcPr>
                </a:tc>
                <a:tc>
                  <a:txBody>
                    <a:bodyPr/>
                    <a:lstStyle/>
                    <a:p>
                      <a:pPr marL="0" marR="0" indent="0" algn="just">
                        <a:lnSpc>
                          <a:spcPct val="107000"/>
                        </a:lnSpc>
                        <a:spcBef>
                          <a:spcPts val="0"/>
                        </a:spcBef>
                        <a:spcAft>
                          <a:spcPts val="0"/>
                        </a:spcAft>
                      </a:pPr>
                      <a:r>
                        <a:rPr lang="en-GB" sz="1400" b="0" cap="none" spc="0">
                          <a:solidFill>
                            <a:schemeClr val="tx1"/>
                          </a:solidFill>
                          <a:effectLst/>
                        </a:rPr>
                        <a:t>Variable 3</a:t>
                      </a:r>
                      <a:endParaRPr lang="en-US" sz="1400" b="0" cap="none" spc="0">
                        <a:solidFill>
                          <a:schemeClr val="tx1"/>
                        </a:solidFill>
                        <a:effectLst/>
                        <a:latin typeface="Cambria" panose="02040503050406030204" pitchFamily="18" charset="0"/>
                        <a:ea typeface="Calibri" panose="020F0502020204030204" pitchFamily="34" charset="0"/>
                        <a:cs typeface="Calibri" panose="020F0502020204030204" pitchFamily="34" charset="0"/>
                      </a:endParaRPr>
                    </a:p>
                  </a:txBody>
                  <a:tcPr marL="70217" marR="70217" marT="65536" marB="65536" anchor="b">
                    <a:lnL w="12700" cmpd="sng">
                      <a:noFill/>
                    </a:lnL>
                    <a:lnR w="12700" cmpd="sng">
                      <a:noFill/>
                    </a:lnR>
                    <a:lnT w="28575" cap="flat" cmpd="sng" algn="ctr">
                      <a:solidFill>
                        <a:schemeClr val="tx1"/>
                      </a:solidFill>
                      <a:prstDash val="solid"/>
                    </a:lnT>
                    <a:lnB w="38100" cmpd="sng">
                      <a:noFill/>
                    </a:lnB>
                    <a:noFill/>
                  </a:tcPr>
                </a:tc>
                <a:extLst>
                  <a:ext uri="{0D108BD9-81ED-4DB2-BD59-A6C34878D82A}">
                    <a16:rowId xmlns:a16="http://schemas.microsoft.com/office/drawing/2014/main" val="1058225576"/>
                  </a:ext>
                </a:extLst>
              </a:tr>
              <a:tr h="385285">
                <a:tc>
                  <a:txBody>
                    <a:bodyPr/>
                    <a:lstStyle/>
                    <a:p>
                      <a:pPr>
                        <a:lnSpc>
                          <a:spcPct val="107000"/>
                        </a:lnSpc>
                      </a:pPr>
                      <a:endParaRPr lang="en-US" sz="1400" b="1" cap="none" spc="0">
                        <a:solidFill>
                          <a:schemeClr val="tx1"/>
                        </a:solidFill>
                        <a:effectLst/>
                        <a:latin typeface="Calibri" panose="020F0502020204030204" pitchFamily="34" charset="0"/>
                        <a:cs typeface="Times New Roman" panose="02020603050405020304" pitchFamily="18" charset="0"/>
                      </a:endParaRPr>
                    </a:p>
                  </a:txBody>
                  <a:tcPr marL="70217" marR="70217" marT="65536" marB="65536" anchor="b">
                    <a:lnL w="28575" cap="flat" cmpd="sng" algn="ctr">
                      <a:noFill/>
                      <a:prstDash val="solid"/>
                    </a:lnL>
                    <a:lnR w="12700" cmpd="sng">
                      <a:noFill/>
                      <a:prstDash val="solid"/>
                    </a:lnR>
                    <a:lnT w="38100" cmpd="sng">
                      <a:noFill/>
                    </a:lnT>
                    <a:lnB w="12700" cap="flat" cmpd="sng" algn="ctr">
                      <a:noFill/>
                      <a:prstDash val="solid"/>
                    </a:lnB>
                    <a:noFill/>
                  </a:tcPr>
                </a:tc>
                <a:tc>
                  <a:txBody>
                    <a:bodyPr/>
                    <a:lstStyle/>
                    <a:p>
                      <a:pPr marL="0" marR="0" indent="228600" algn="just">
                        <a:lnSpc>
                          <a:spcPct val="107000"/>
                        </a:lnSpc>
                        <a:spcBef>
                          <a:spcPts val="0"/>
                        </a:spcBef>
                        <a:spcAft>
                          <a:spcPts val="0"/>
                        </a:spcAft>
                      </a:pPr>
                      <a:r>
                        <a:rPr lang="en-GB" sz="1400" cap="none" spc="0">
                          <a:solidFill>
                            <a:schemeClr val="tx1"/>
                          </a:solidFill>
                          <a:effectLst/>
                        </a:rPr>
                        <a:t>8</a:t>
                      </a:r>
                      <a:endParaRPr lang="en-US" sz="1400" cap="none" spc="0">
                        <a:solidFill>
                          <a:schemeClr val="tx1"/>
                        </a:solidFill>
                        <a:effectLst/>
                        <a:latin typeface="Cambria" panose="02040503050406030204" pitchFamily="18" charset="0"/>
                        <a:ea typeface="Calibri" panose="020F0502020204030204" pitchFamily="34" charset="0"/>
                        <a:cs typeface="Calibri" panose="020F0502020204030204" pitchFamily="34" charset="0"/>
                      </a:endParaRPr>
                    </a:p>
                  </a:txBody>
                  <a:tcPr marL="70217" marR="70217" marT="65536" marB="65536" anchor="b">
                    <a:lnL w="12700" cmpd="sng">
                      <a:noFill/>
                      <a:prstDash val="solid"/>
                    </a:lnL>
                    <a:lnR w="12700" cmpd="sng">
                      <a:noFill/>
                      <a:prstDash val="solid"/>
                    </a:lnR>
                    <a:lnT w="38100" cmpd="sng">
                      <a:noFill/>
                    </a:lnT>
                    <a:lnB w="12700" cap="flat" cmpd="sng" algn="ctr">
                      <a:noFill/>
                      <a:prstDash val="solid"/>
                    </a:lnB>
                    <a:noFill/>
                  </a:tcPr>
                </a:tc>
                <a:tc>
                  <a:txBody>
                    <a:bodyPr/>
                    <a:lstStyle/>
                    <a:p>
                      <a:pPr marL="0" marR="0" indent="228600" algn="just">
                        <a:lnSpc>
                          <a:spcPct val="107000"/>
                        </a:lnSpc>
                        <a:spcBef>
                          <a:spcPts val="0"/>
                        </a:spcBef>
                        <a:spcAft>
                          <a:spcPts val="0"/>
                        </a:spcAft>
                      </a:pPr>
                      <a:r>
                        <a:rPr lang="en-GB" sz="1400" cap="none" spc="0">
                          <a:solidFill>
                            <a:schemeClr val="tx1"/>
                          </a:solidFill>
                          <a:effectLst/>
                        </a:rPr>
                        <a:t>9</a:t>
                      </a:r>
                      <a:endParaRPr lang="en-US" sz="1400" cap="none" spc="0">
                        <a:solidFill>
                          <a:schemeClr val="tx1"/>
                        </a:solidFill>
                        <a:effectLst/>
                        <a:latin typeface="Cambria" panose="02040503050406030204" pitchFamily="18" charset="0"/>
                        <a:ea typeface="Calibri" panose="020F0502020204030204" pitchFamily="34" charset="0"/>
                        <a:cs typeface="Calibri" panose="020F0502020204030204" pitchFamily="34" charset="0"/>
                      </a:endParaRPr>
                    </a:p>
                  </a:txBody>
                  <a:tcPr marL="70217" marR="70217" marT="65536" marB="65536" anchor="b">
                    <a:lnL w="12700" cmpd="sng">
                      <a:noFill/>
                      <a:prstDash val="solid"/>
                    </a:lnL>
                    <a:lnR w="12700" cmpd="sng">
                      <a:noFill/>
                      <a:prstDash val="solid"/>
                    </a:lnR>
                    <a:lnT w="38100" cmpd="sng">
                      <a:noFill/>
                    </a:lnT>
                    <a:lnB w="12700" cap="flat" cmpd="sng" algn="ctr">
                      <a:noFill/>
                      <a:prstDash val="solid"/>
                    </a:lnB>
                    <a:noFill/>
                  </a:tcPr>
                </a:tc>
                <a:tc>
                  <a:txBody>
                    <a:bodyPr/>
                    <a:lstStyle/>
                    <a:p>
                      <a:pPr marL="0" marR="0" indent="228600" algn="just">
                        <a:lnSpc>
                          <a:spcPct val="107000"/>
                        </a:lnSpc>
                        <a:spcBef>
                          <a:spcPts val="0"/>
                        </a:spcBef>
                        <a:spcAft>
                          <a:spcPts val="0"/>
                        </a:spcAft>
                      </a:pPr>
                      <a:r>
                        <a:rPr lang="en-GB" sz="1400" cap="none" spc="0">
                          <a:solidFill>
                            <a:schemeClr val="tx1"/>
                          </a:solidFill>
                          <a:effectLst/>
                        </a:rPr>
                        <a:t>7</a:t>
                      </a:r>
                      <a:endParaRPr lang="en-US" sz="1400" cap="none" spc="0">
                        <a:solidFill>
                          <a:schemeClr val="tx1"/>
                        </a:solidFill>
                        <a:effectLst/>
                        <a:latin typeface="Cambria" panose="02040503050406030204" pitchFamily="18" charset="0"/>
                        <a:ea typeface="Calibri" panose="020F0502020204030204" pitchFamily="34" charset="0"/>
                        <a:cs typeface="Calibri" panose="020F0502020204030204" pitchFamily="34" charset="0"/>
                      </a:endParaRPr>
                    </a:p>
                  </a:txBody>
                  <a:tcPr marL="70217" marR="70217" marT="65536" marB="65536" anchor="b">
                    <a:lnL w="12700" cmpd="sng">
                      <a:noFill/>
                      <a:prstDash val="solid"/>
                    </a:lnL>
                    <a:lnR w="28575" cap="flat" cmpd="sng" algn="ctr">
                      <a:noFill/>
                      <a:prstDash val="solid"/>
                    </a:lnR>
                    <a:lnT w="38100" cmpd="sng">
                      <a:noFill/>
                    </a:lnT>
                    <a:lnB w="12700" cap="flat" cmpd="sng" algn="ctr">
                      <a:noFill/>
                      <a:prstDash val="solid"/>
                    </a:lnB>
                    <a:noFill/>
                  </a:tcPr>
                </a:tc>
                <a:extLst>
                  <a:ext uri="{0D108BD9-81ED-4DB2-BD59-A6C34878D82A}">
                    <a16:rowId xmlns:a16="http://schemas.microsoft.com/office/drawing/2014/main" val="512601376"/>
                  </a:ext>
                </a:extLst>
              </a:tr>
              <a:tr h="354403">
                <a:tc>
                  <a:txBody>
                    <a:bodyPr/>
                    <a:lstStyle/>
                    <a:p>
                      <a:pPr>
                        <a:lnSpc>
                          <a:spcPct val="107000"/>
                        </a:lnSpc>
                      </a:pPr>
                      <a:endParaRPr lang="en-US" sz="1400" b="1" cap="none" spc="0">
                        <a:solidFill>
                          <a:schemeClr val="tx1"/>
                        </a:solidFill>
                        <a:effectLst/>
                        <a:latin typeface="Calibri" panose="020F0502020204030204" pitchFamily="34" charset="0"/>
                        <a:cs typeface="Times New Roman" panose="02020603050405020304" pitchFamily="18" charset="0"/>
                      </a:endParaRPr>
                    </a:p>
                  </a:txBody>
                  <a:tcPr marL="70217" marR="70217" marT="65536" marB="65536" anchor="b">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marL="0" marR="0" indent="228600" algn="just">
                        <a:lnSpc>
                          <a:spcPct val="107000"/>
                        </a:lnSpc>
                        <a:spcBef>
                          <a:spcPts val="0"/>
                        </a:spcBef>
                        <a:spcAft>
                          <a:spcPts val="0"/>
                        </a:spcAft>
                      </a:pPr>
                      <a:r>
                        <a:rPr lang="en-GB" sz="1200" cap="none" spc="0">
                          <a:solidFill>
                            <a:schemeClr val="tx1"/>
                          </a:solidFill>
                          <a:effectLst/>
                        </a:rPr>
                        <a:t>7</a:t>
                      </a:r>
                      <a:endParaRPr lang="en-US" sz="1200" cap="none" spc="0">
                        <a:solidFill>
                          <a:schemeClr val="tx1"/>
                        </a:solidFill>
                        <a:effectLst/>
                        <a:latin typeface="Cambria" panose="02040503050406030204" pitchFamily="18" charset="0"/>
                        <a:ea typeface="Calibri" panose="020F0502020204030204" pitchFamily="34" charset="0"/>
                        <a:cs typeface="Calibri" panose="020F0502020204030204" pitchFamily="34" charset="0"/>
                      </a:endParaRPr>
                    </a:p>
                  </a:txBody>
                  <a:tcPr marL="70217" marR="70217" marT="65536" marB="65536" anchor="b">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marL="0" marR="0" indent="228600" algn="just">
                        <a:lnSpc>
                          <a:spcPct val="107000"/>
                        </a:lnSpc>
                        <a:spcBef>
                          <a:spcPts val="0"/>
                        </a:spcBef>
                        <a:spcAft>
                          <a:spcPts val="0"/>
                        </a:spcAft>
                      </a:pPr>
                      <a:r>
                        <a:rPr lang="en-GB" sz="1200" cap="none" spc="0">
                          <a:solidFill>
                            <a:schemeClr val="tx1"/>
                          </a:solidFill>
                          <a:effectLst/>
                        </a:rPr>
                        <a:t>8</a:t>
                      </a:r>
                      <a:endParaRPr lang="en-US" sz="1200" cap="none" spc="0">
                        <a:solidFill>
                          <a:schemeClr val="tx1"/>
                        </a:solidFill>
                        <a:effectLst/>
                        <a:latin typeface="Cambria" panose="02040503050406030204" pitchFamily="18" charset="0"/>
                        <a:ea typeface="Calibri" panose="020F0502020204030204" pitchFamily="34" charset="0"/>
                        <a:cs typeface="Calibri" panose="020F0502020204030204" pitchFamily="34" charset="0"/>
                      </a:endParaRPr>
                    </a:p>
                  </a:txBody>
                  <a:tcPr marL="70217" marR="70217" marT="65536" marB="65536" anchor="b">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marL="0" marR="0" indent="228600" algn="just">
                        <a:lnSpc>
                          <a:spcPct val="107000"/>
                        </a:lnSpc>
                        <a:spcBef>
                          <a:spcPts val="0"/>
                        </a:spcBef>
                        <a:spcAft>
                          <a:spcPts val="0"/>
                        </a:spcAft>
                      </a:pPr>
                      <a:r>
                        <a:rPr lang="en-GB" sz="1200" cap="none" spc="0">
                          <a:solidFill>
                            <a:schemeClr val="tx1"/>
                          </a:solidFill>
                          <a:effectLst/>
                        </a:rPr>
                        <a:t>7</a:t>
                      </a:r>
                      <a:endParaRPr lang="en-US" sz="1200" cap="none" spc="0">
                        <a:solidFill>
                          <a:schemeClr val="tx1"/>
                        </a:solidFill>
                        <a:effectLst/>
                        <a:latin typeface="Cambria" panose="02040503050406030204" pitchFamily="18" charset="0"/>
                        <a:ea typeface="Calibri" panose="020F0502020204030204" pitchFamily="34" charset="0"/>
                        <a:cs typeface="Calibri" panose="020F0502020204030204" pitchFamily="34" charset="0"/>
                      </a:endParaRPr>
                    </a:p>
                  </a:txBody>
                  <a:tcPr marL="70217" marR="70217" marT="65536" marB="65536" anchor="b">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1577861485"/>
                  </a:ext>
                </a:extLst>
              </a:tr>
              <a:tr h="385285">
                <a:tc>
                  <a:txBody>
                    <a:bodyPr/>
                    <a:lstStyle/>
                    <a:p>
                      <a:pPr>
                        <a:lnSpc>
                          <a:spcPct val="107000"/>
                        </a:lnSpc>
                      </a:pPr>
                      <a:endParaRPr lang="en-US" sz="1400" b="1" cap="none" spc="0">
                        <a:solidFill>
                          <a:schemeClr val="tx1"/>
                        </a:solidFill>
                        <a:effectLst/>
                        <a:latin typeface="Calibri" panose="020F0502020204030204" pitchFamily="34" charset="0"/>
                        <a:cs typeface="Times New Roman" panose="02020603050405020304" pitchFamily="18" charset="0"/>
                      </a:endParaRPr>
                    </a:p>
                  </a:txBody>
                  <a:tcPr marL="70217" marR="70217" marT="65536" marB="65536" anchor="b">
                    <a:lnL w="28575" cap="flat" cmpd="sng" algn="ctr">
                      <a:noFill/>
                      <a:prstDash val="solid"/>
                    </a:lnL>
                    <a:lnR w="12700" cmpd="sng">
                      <a:noFill/>
                      <a:prstDash val="solid"/>
                    </a:lnR>
                    <a:lnT w="12700" cmpd="sng">
                      <a:noFill/>
                      <a:prstDash val="solid"/>
                    </a:lnT>
                    <a:lnB w="12700" cap="flat" cmpd="sng" algn="ctr">
                      <a:noFill/>
                      <a:prstDash val="solid"/>
                    </a:lnB>
                    <a:noFill/>
                  </a:tcPr>
                </a:tc>
                <a:tc>
                  <a:txBody>
                    <a:bodyPr/>
                    <a:lstStyle/>
                    <a:p>
                      <a:pPr marL="0" marR="0" indent="228600" algn="just">
                        <a:lnSpc>
                          <a:spcPct val="107000"/>
                        </a:lnSpc>
                        <a:spcBef>
                          <a:spcPts val="0"/>
                        </a:spcBef>
                        <a:spcAft>
                          <a:spcPts val="0"/>
                        </a:spcAft>
                      </a:pPr>
                      <a:r>
                        <a:rPr lang="en-GB" sz="1400" cap="none" spc="0">
                          <a:solidFill>
                            <a:schemeClr val="tx1"/>
                          </a:solidFill>
                          <a:effectLst/>
                        </a:rPr>
                        <a:t>8</a:t>
                      </a:r>
                      <a:endParaRPr lang="en-US" sz="1400" cap="none" spc="0">
                        <a:solidFill>
                          <a:schemeClr val="tx1"/>
                        </a:solidFill>
                        <a:effectLst/>
                        <a:latin typeface="Cambria" panose="02040503050406030204" pitchFamily="18" charset="0"/>
                        <a:ea typeface="Calibri" panose="020F0502020204030204" pitchFamily="34" charset="0"/>
                        <a:cs typeface="Calibri" panose="020F0502020204030204" pitchFamily="34" charset="0"/>
                      </a:endParaRPr>
                    </a:p>
                  </a:txBody>
                  <a:tcPr marL="70217" marR="70217" marT="65536" marB="65536" anchor="b">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marL="0" marR="0" indent="228600" algn="just">
                        <a:lnSpc>
                          <a:spcPct val="107000"/>
                        </a:lnSpc>
                        <a:spcBef>
                          <a:spcPts val="0"/>
                        </a:spcBef>
                        <a:spcAft>
                          <a:spcPts val="0"/>
                        </a:spcAft>
                      </a:pPr>
                      <a:r>
                        <a:rPr lang="en-GB" sz="1400" cap="none" spc="0">
                          <a:solidFill>
                            <a:schemeClr val="tx1"/>
                          </a:solidFill>
                          <a:effectLst/>
                        </a:rPr>
                        <a:t>9</a:t>
                      </a:r>
                      <a:endParaRPr lang="en-US" sz="1400" cap="none" spc="0">
                        <a:solidFill>
                          <a:schemeClr val="tx1"/>
                        </a:solidFill>
                        <a:effectLst/>
                        <a:latin typeface="Cambria" panose="02040503050406030204" pitchFamily="18" charset="0"/>
                        <a:ea typeface="Calibri" panose="020F0502020204030204" pitchFamily="34" charset="0"/>
                        <a:cs typeface="Calibri" panose="020F0502020204030204" pitchFamily="34" charset="0"/>
                      </a:endParaRPr>
                    </a:p>
                  </a:txBody>
                  <a:tcPr marL="70217" marR="70217" marT="65536" marB="65536" anchor="b">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marL="0" marR="0" indent="228600" algn="just">
                        <a:lnSpc>
                          <a:spcPct val="107000"/>
                        </a:lnSpc>
                        <a:spcBef>
                          <a:spcPts val="0"/>
                        </a:spcBef>
                        <a:spcAft>
                          <a:spcPts val="0"/>
                        </a:spcAft>
                      </a:pPr>
                      <a:r>
                        <a:rPr lang="en-GB" sz="1400" cap="none" spc="0">
                          <a:solidFill>
                            <a:schemeClr val="tx1"/>
                          </a:solidFill>
                          <a:effectLst/>
                        </a:rPr>
                        <a:t>13</a:t>
                      </a:r>
                      <a:endParaRPr lang="en-US" sz="1400" cap="none" spc="0">
                        <a:solidFill>
                          <a:schemeClr val="tx1"/>
                        </a:solidFill>
                        <a:effectLst/>
                        <a:latin typeface="Cambria" panose="02040503050406030204" pitchFamily="18" charset="0"/>
                        <a:ea typeface="Calibri" panose="020F0502020204030204" pitchFamily="34" charset="0"/>
                        <a:cs typeface="Calibri" panose="020F0502020204030204" pitchFamily="34" charset="0"/>
                      </a:endParaRPr>
                    </a:p>
                  </a:txBody>
                  <a:tcPr marL="70217" marR="70217" marT="65536" marB="65536" anchor="b">
                    <a:lnL w="12700" cmpd="sng">
                      <a:noFill/>
                      <a:prstDash val="solid"/>
                    </a:lnL>
                    <a:lnR w="28575" cap="flat" cmpd="sng" algn="ctr">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889601659"/>
                  </a:ext>
                </a:extLst>
              </a:tr>
              <a:tr h="354403">
                <a:tc>
                  <a:txBody>
                    <a:bodyPr/>
                    <a:lstStyle/>
                    <a:p>
                      <a:pPr>
                        <a:lnSpc>
                          <a:spcPct val="107000"/>
                        </a:lnSpc>
                      </a:pPr>
                      <a:endParaRPr lang="en-US" sz="1400" b="1" cap="none" spc="0">
                        <a:solidFill>
                          <a:schemeClr val="tx1"/>
                        </a:solidFill>
                        <a:effectLst/>
                        <a:latin typeface="Calibri" panose="020F0502020204030204" pitchFamily="34" charset="0"/>
                        <a:cs typeface="Times New Roman" panose="02020603050405020304" pitchFamily="18" charset="0"/>
                      </a:endParaRPr>
                    </a:p>
                  </a:txBody>
                  <a:tcPr marL="70217" marR="70217" marT="65536" marB="65536" anchor="b">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marL="0" marR="0" indent="228600" algn="just">
                        <a:lnSpc>
                          <a:spcPct val="107000"/>
                        </a:lnSpc>
                        <a:spcBef>
                          <a:spcPts val="0"/>
                        </a:spcBef>
                        <a:spcAft>
                          <a:spcPts val="0"/>
                        </a:spcAft>
                      </a:pPr>
                      <a:r>
                        <a:rPr lang="en-GB" sz="1200" cap="none" spc="0">
                          <a:solidFill>
                            <a:schemeClr val="tx1"/>
                          </a:solidFill>
                          <a:effectLst/>
                        </a:rPr>
                        <a:t>9</a:t>
                      </a:r>
                      <a:endParaRPr lang="en-US" sz="1200" cap="none" spc="0">
                        <a:solidFill>
                          <a:schemeClr val="tx1"/>
                        </a:solidFill>
                        <a:effectLst/>
                        <a:latin typeface="Cambria" panose="02040503050406030204" pitchFamily="18" charset="0"/>
                        <a:ea typeface="Calibri" panose="020F0502020204030204" pitchFamily="34" charset="0"/>
                        <a:cs typeface="Calibri" panose="020F0502020204030204" pitchFamily="34" charset="0"/>
                      </a:endParaRPr>
                    </a:p>
                  </a:txBody>
                  <a:tcPr marL="70217" marR="70217" marT="65536" marB="65536" anchor="b">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marL="0" marR="0" indent="228600" algn="just">
                        <a:lnSpc>
                          <a:spcPct val="107000"/>
                        </a:lnSpc>
                        <a:spcBef>
                          <a:spcPts val="0"/>
                        </a:spcBef>
                        <a:spcAft>
                          <a:spcPts val="0"/>
                        </a:spcAft>
                      </a:pPr>
                      <a:r>
                        <a:rPr lang="en-GB" sz="1200" cap="none" spc="0">
                          <a:solidFill>
                            <a:schemeClr val="tx1"/>
                          </a:solidFill>
                          <a:effectLst/>
                        </a:rPr>
                        <a:t>9</a:t>
                      </a:r>
                      <a:endParaRPr lang="en-US" sz="1200" cap="none" spc="0">
                        <a:solidFill>
                          <a:schemeClr val="tx1"/>
                        </a:solidFill>
                        <a:effectLst/>
                        <a:latin typeface="Cambria" panose="02040503050406030204" pitchFamily="18" charset="0"/>
                        <a:ea typeface="Calibri" panose="020F0502020204030204" pitchFamily="34" charset="0"/>
                        <a:cs typeface="Calibri" panose="020F0502020204030204" pitchFamily="34" charset="0"/>
                      </a:endParaRPr>
                    </a:p>
                  </a:txBody>
                  <a:tcPr marL="70217" marR="70217" marT="65536" marB="65536" anchor="b">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marL="0" marR="0" indent="228600" algn="just">
                        <a:lnSpc>
                          <a:spcPct val="107000"/>
                        </a:lnSpc>
                        <a:spcBef>
                          <a:spcPts val="0"/>
                        </a:spcBef>
                        <a:spcAft>
                          <a:spcPts val="0"/>
                        </a:spcAft>
                      </a:pPr>
                      <a:r>
                        <a:rPr lang="en-GB" sz="1200" cap="none" spc="0">
                          <a:solidFill>
                            <a:schemeClr val="tx1"/>
                          </a:solidFill>
                          <a:effectLst/>
                        </a:rPr>
                        <a:t>7</a:t>
                      </a:r>
                      <a:endParaRPr lang="en-US" sz="1200" cap="none" spc="0">
                        <a:solidFill>
                          <a:schemeClr val="tx1"/>
                        </a:solidFill>
                        <a:effectLst/>
                        <a:latin typeface="Cambria" panose="02040503050406030204" pitchFamily="18" charset="0"/>
                        <a:ea typeface="Calibri" panose="020F0502020204030204" pitchFamily="34" charset="0"/>
                        <a:cs typeface="Calibri" panose="020F0502020204030204" pitchFamily="34" charset="0"/>
                      </a:endParaRPr>
                    </a:p>
                  </a:txBody>
                  <a:tcPr marL="70217" marR="70217" marT="65536" marB="65536" anchor="b">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3586443671"/>
                  </a:ext>
                </a:extLst>
              </a:tr>
              <a:tr h="385285">
                <a:tc>
                  <a:txBody>
                    <a:bodyPr/>
                    <a:lstStyle/>
                    <a:p>
                      <a:pPr>
                        <a:lnSpc>
                          <a:spcPct val="107000"/>
                        </a:lnSpc>
                      </a:pPr>
                      <a:endParaRPr lang="en-US" sz="1400" b="1" cap="none" spc="0">
                        <a:solidFill>
                          <a:schemeClr val="tx1"/>
                        </a:solidFill>
                        <a:effectLst/>
                        <a:latin typeface="Calibri" panose="020F0502020204030204" pitchFamily="34" charset="0"/>
                        <a:cs typeface="Times New Roman" panose="02020603050405020304" pitchFamily="18" charset="0"/>
                      </a:endParaRPr>
                    </a:p>
                  </a:txBody>
                  <a:tcPr marL="70217" marR="70217" marT="65536" marB="65536" anchor="b">
                    <a:lnL w="28575" cap="flat" cmpd="sng" algn="ctr">
                      <a:noFill/>
                      <a:prstDash val="solid"/>
                    </a:lnL>
                    <a:lnR w="12700" cmpd="sng">
                      <a:noFill/>
                      <a:prstDash val="solid"/>
                    </a:lnR>
                    <a:lnT w="12700" cmpd="sng">
                      <a:noFill/>
                      <a:prstDash val="solid"/>
                    </a:lnT>
                    <a:lnB w="12700" cap="flat" cmpd="sng" algn="ctr">
                      <a:noFill/>
                      <a:prstDash val="solid"/>
                    </a:lnB>
                    <a:noFill/>
                  </a:tcPr>
                </a:tc>
                <a:tc>
                  <a:txBody>
                    <a:bodyPr/>
                    <a:lstStyle/>
                    <a:p>
                      <a:pPr marL="0" marR="0" indent="228600" algn="just">
                        <a:lnSpc>
                          <a:spcPct val="107000"/>
                        </a:lnSpc>
                        <a:spcBef>
                          <a:spcPts val="0"/>
                        </a:spcBef>
                        <a:spcAft>
                          <a:spcPts val="0"/>
                        </a:spcAft>
                      </a:pPr>
                      <a:r>
                        <a:rPr lang="en-GB" sz="1400" cap="none" spc="0">
                          <a:solidFill>
                            <a:schemeClr val="tx1"/>
                          </a:solidFill>
                          <a:effectLst/>
                        </a:rPr>
                        <a:t>8</a:t>
                      </a:r>
                      <a:endParaRPr lang="en-US" sz="1400" cap="none" spc="0">
                        <a:solidFill>
                          <a:schemeClr val="tx1"/>
                        </a:solidFill>
                        <a:effectLst/>
                        <a:latin typeface="Cambria" panose="02040503050406030204" pitchFamily="18" charset="0"/>
                        <a:ea typeface="Calibri" panose="020F0502020204030204" pitchFamily="34" charset="0"/>
                        <a:cs typeface="Calibri" panose="020F0502020204030204" pitchFamily="34" charset="0"/>
                      </a:endParaRPr>
                    </a:p>
                  </a:txBody>
                  <a:tcPr marL="70217" marR="70217" marT="65536" marB="65536" anchor="b">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marL="0" marR="0" indent="228600" algn="just">
                        <a:lnSpc>
                          <a:spcPct val="107000"/>
                        </a:lnSpc>
                        <a:spcBef>
                          <a:spcPts val="0"/>
                        </a:spcBef>
                        <a:spcAft>
                          <a:spcPts val="0"/>
                        </a:spcAft>
                      </a:pPr>
                      <a:r>
                        <a:rPr lang="en-GB" sz="1400" cap="none" spc="0">
                          <a:solidFill>
                            <a:schemeClr val="tx1"/>
                          </a:solidFill>
                          <a:effectLst/>
                        </a:rPr>
                        <a:t>9</a:t>
                      </a:r>
                      <a:endParaRPr lang="en-US" sz="1400" cap="none" spc="0">
                        <a:solidFill>
                          <a:schemeClr val="tx1"/>
                        </a:solidFill>
                        <a:effectLst/>
                        <a:latin typeface="Cambria" panose="02040503050406030204" pitchFamily="18" charset="0"/>
                        <a:ea typeface="Calibri" panose="020F0502020204030204" pitchFamily="34" charset="0"/>
                        <a:cs typeface="Calibri" panose="020F0502020204030204" pitchFamily="34" charset="0"/>
                      </a:endParaRPr>
                    </a:p>
                  </a:txBody>
                  <a:tcPr marL="70217" marR="70217" marT="65536" marB="65536" anchor="b">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marL="0" marR="0" indent="228600" algn="just">
                        <a:lnSpc>
                          <a:spcPct val="107000"/>
                        </a:lnSpc>
                        <a:spcBef>
                          <a:spcPts val="0"/>
                        </a:spcBef>
                        <a:spcAft>
                          <a:spcPts val="0"/>
                        </a:spcAft>
                      </a:pPr>
                      <a:r>
                        <a:rPr lang="en-GB" sz="1400" cap="none" spc="0">
                          <a:solidFill>
                            <a:schemeClr val="tx1"/>
                          </a:solidFill>
                          <a:effectLst/>
                        </a:rPr>
                        <a:t>8</a:t>
                      </a:r>
                      <a:endParaRPr lang="en-US" sz="1400" cap="none" spc="0">
                        <a:solidFill>
                          <a:schemeClr val="tx1"/>
                        </a:solidFill>
                        <a:effectLst/>
                        <a:latin typeface="Cambria" panose="02040503050406030204" pitchFamily="18" charset="0"/>
                        <a:ea typeface="Calibri" panose="020F0502020204030204" pitchFamily="34" charset="0"/>
                        <a:cs typeface="Calibri" panose="020F0502020204030204" pitchFamily="34" charset="0"/>
                      </a:endParaRPr>
                    </a:p>
                  </a:txBody>
                  <a:tcPr marL="70217" marR="70217" marT="65536" marB="65536" anchor="b">
                    <a:lnL w="12700" cmpd="sng">
                      <a:noFill/>
                      <a:prstDash val="solid"/>
                    </a:lnL>
                    <a:lnR w="28575" cap="flat" cmpd="sng" algn="ctr">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684543189"/>
                  </a:ext>
                </a:extLst>
              </a:tr>
              <a:tr h="354403">
                <a:tc>
                  <a:txBody>
                    <a:bodyPr/>
                    <a:lstStyle/>
                    <a:p>
                      <a:pPr>
                        <a:lnSpc>
                          <a:spcPct val="107000"/>
                        </a:lnSpc>
                      </a:pPr>
                      <a:endParaRPr lang="en-US" sz="1400" b="1" cap="none" spc="0">
                        <a:solidFill>
                          <a:schemeClr val="tx1"/>
                        </a:solidFill>
                        <a:effectLst/>
                        <a:latin typeface="Calibri" panose="020F0502020204030204" pitchFamily="34" charset="0"/>
                        <a:cs typeface="Times New Roman" panose="02020603050405020304" pitchFamily="18" charset="0"/>
                      </a:endParaRPr>
                    </a:p>
                  </a:txBody>
                  <a:tcPr marL="70217" marR="70217" marT="65536" marB="65536" anchor="b">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marL="0" marR="0" indent="228600" algn="just">
                        <a:lnSpc>
                          <a:spcPct val="107000"/>
                        </a:lnSpc>
                        <a:spcBef>
                          <a:spcPts val="0"/>
                        </a:spcBef>
                        <a:spcAft>
                          <a:spcPts val="0"/>
                        </a:spcAft>
                      </a:pPr>
                      <a:r>
                        <a:rPr lang="en-GB" sz="1200" cap="none" spc="0">
                          <a:solidFill>
                            <a:schemeClr val="tx1"/>
                          </a:solidFill>
                          <a:effectLst/>
                        </a:rPr>
                        <a:t>10</a:t>
                      </a:r>
                      <a:endParaRPr lang="en-US" sz="1200" cap="none" spc="0">
                        <a:solidFill>
                          <a:schemeClr val="tx1"/>
                        </a:solidFill>
                        <a:effectLst/>
                        <a:latin typeface="Cambria" panose="02040503050406030204" pitchFamily="18" charset="0"/>
                        <a:ea typeface="Calibri" panose="020F0502020204030204" pitchFamily="34" charset="0"/>
                        <a:cs typeface="Calibri" panose="020F0502020204030204" pitchFamily="34" charset="0"/>
                      </a:endParaRPr>
                    </a:p>
                  </a:txBody>
                  <a:tcPr marL="70217" marR="70217" marT="65536" marB="65536" anchor="b">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marL="0" marR="0" indent="228600" algn="just">
                        <a:lnSpc>
                          <a:spcPct val="107000"/>
                        </a:lnSpc>
                        <a:spcBef>
                          <a:spcPts val="0"/>
                        </a:spcBef>
                        <a:spcAft>
                          <a:spcPts val="0"/>
                        </a:spcAft>
                      </a:pPr>
                      <a:r>
                        <a:rPr lang="en-GB" sz="1200" cap="none" spc="0">
                          <a:solidFill>
                            <a:schemeClr val="tx1"/>
                          </a:solidFill>
                          <a:effectLst/>
                        </a:rPr>
                        <a:t>8</a:t>
                      </a:r>
                      <a:endParaRPr lang="en-US" sz="1200" cap="none" spc="0">
                        <a:solidFill>
                          <a:schemeClr val="tx1"/>
                        </a:solidFill>
                        <a:effectLst/>
                        <a:latin typeface="Cambria" panose="02040503050406030204" pitchFamily="18" charset="0"/>
                        <a:ea typeface="Calibri" panose="020F0502020204030204" pitchFamily="34" charset="0"/>
                        <a:cs typeface="Calibri" panose="020F0502020204030204" pitchFamily="34" charset="0"/>
                      </a:endParaRPr>
                    </a:p>
                  </a:txBody>
                  <a:tcPr marL="70217" marR="70217" marT="65536" marB="65536" anchor="b">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marL="0" marR="0" indent="228600" algn="just">
                        <a:lnSpc>
                          <a:spcPct val="107000"/>
                        </a:lnSpc>
                        <a:spcBef>
                          <a:spcPts val="0"/>
                        </a:spcBef>
                        <a:spcAft>
                          <a:spcPts val="0"/>
                        </a:spcAft>
                      </a:pPr>
                      <a:r>
                        <a:rPr lang="en-GB" sz="1200" cap="none" spc="0">
                          <a:solidFill>
                            <a:schemeClr val="tx1"/>
                          </a:solidFill>
                          <a:effectLst/>
                        </a:rPr>
                        <a:t>9</a:t>
                      </a:r>
                      <a:endParaRPr lang="en-US" sz="1200" cap="none" spc="0">
                        <a:solidFill>
                          <a:schemeClr val="tx1"/>
                        </a:solidFill>
                        <a:effectLst/>
                        <a:latin typeface="Cambria" panose="02040503050406030204" pitchFamily="18" charset="0"/>
                        <a:ea typeface="Calibri" panose="020F0502020204030204" pitchFamily="34" charset="0"/>
                        <a:cs typeface="Calibri" panose="020F0502020204030204" pitchFamily="34" charset="0"/>
                      </a:endParaRPr>
                    </a:p>
                  </a:txBody>
                  <a:tcPr marL="70217" marR="70217" marT="65536" marB="65536" anchor="b">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102527274"/>
                  </a:ext>
                </a:extLst>
              </a:tr>
              <a:tr h="385285">
                <a:tc>
                  <a:txBody>
                    <a:bodyPr/>
                    <a:lstStyle/>
                    <a:p>
                      <a:pPr>
                        <a:lnSpc>
                          <a:spcPct val="107000"/>
                        </a:lnSpc>
                      </a:pPr>
                      <a:endParaRPr lang="en-US" sz="1400" b="1" cap="none" spc="0">
                        <a:solidFill>
                          <a:schemeClr val="tx1"/>
                        </a:solidFill>
                        <a:effectLst/>
                        <a:latin typeface="Calibri" panose="020F0502020204030204" pitchFamily="34" charset="0"/>
                        <a:cs typeface="Times New Roman" panose="02020603050405020304" pitchFamily="18" charset="0"/>
                      </a:endParaRPr>
                    </a:p>
                  </a:txBody>
                  <a:tcPr marL="70217" marR="70217" marT="65536" marB="65536" anchor="b">
                    <a:lnL w="28575" cap="flat" cmpd="sng" algn="ctr">
                      <a:noFill/>
                      <a:prstDash val="solid"/>
                    </a:lnL>
                    <a:lnR w="12700" cmpd="sng">
                      <a:noFill/>
                      <a:prstDash val="solid"/>
                    </a:lnR>
                    <a:lnT w="12700" cmpd="sng">
                      <a:noFill/>
                      <a:prstDash val="solid"/>
                    </a:lnT>
                    <a:lnB w="12700" cap="flat" cmpd="sng" algn="ctr">
                      <a:noFill/>
                      <a:prstDash val="solid"/>
                    </a:lnB>
                    <a:noFill/>
                  </a:tcPr>
                </a:tc>
                <a:tc>
                  <a:txBody>
                    <a:bodyPr/>
                    <a:lstStyle/>
                    <a:p>
                      <a:pPr marL="0" marR="0" indent="228600" algn="just">
                        <a:lnSpc>
                          <a:spcPct val="107000"/>
                        </a:lnSpc>
                        <a:spcBef>
                          <a:spcPts val="0"/>
                        </a:spcBef>
                        <a:spcAft>
                          <a:spcPts val="0"/>
                        </a:spcAft>
                      </a:pPr>
                      <a:r>
                        <a:rPr lang="en-GB" sz="1400" cap="none" spc="0">
                          <a:solidFill>
                            <a:schemeClr val="tx1"/>
                          </a:solidFill>
                          <a:effectLst/>
                        </a:rPr>
                        <a:t>7</a:t>
                      </a:r>
                      <a:endParaRPr lang="en-US" sz="1400" cap="none" spc="0">
                        <a:solidFill>
                          <a:schemeClr val="tx1"/>
                        </a:solidFill>
                        <a:effectLst/>
                        <a:latin typeface="Cambria" panose="02040503050406030204" pitchFamily="18" charset="0"/>
                        <a:ea typeface="Calibri" panose="020F0502020204030204" pitchFamily="34" charset="0"/>
                        <a:cs typeface="Calibri" panose="020F0502020204030204" pitchFamily="34" charset="0"/>
                      </a:endParaRPr>
                    </a:p>
                  </a:txBody>
                  <a:tcPr marL="70217" marR="70217" marT="65536" marB="65536" anchor="b">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marL="0" marR="0" indent="228600" algn="just">
                        <a:lnSpc>
                          <a:spcPct val="107000"/>
                        </a:lnSpc>
                        <a:spcBef>
                          <a:spcPts val="0"/>
                        </a:spcBef>
                        <a:spcAft>
                          <a:spcPts val="0"/>
                        </a:spcAft>
                      </a:pPr>
                      <a:r>
                        <a:rPr lang="en-GB" sz="1400" cap="none" spc="0">
                          <a:solidFill>
                            <a:schemeClr val="tx1"/>
                          </a:solidFill>
                          <a:effectLst/>
                        </a:rPr>
                        <a:t>6</a:t>
                      </a:r>
                      <a:endParaRPr lang="en-US" sz="1400" cap="none" spc="0">
                        <a:solidFill>
                          <a:schemeClr val="tx1"/>
                        </a:solidFill>
                        <a:effectLst/>
                        <a:latin typeface="Cambria" panose="02040503050406030204" pitchFamily="18" charset="0"/>
                        <a:ea typeface="Calibri" panose="020F0502020204030204" pitchFamily="34" charset="0"/>
                        <a:cs typeface="Calibri" panose="020F0502020204030204" pitchFamily="34" charset="0"/>
                      </a:endParaRPr>
                    </a:p>
                  </a:txBody>
                  <a:tcPr marL="70217" marR="70217" marT="65536" marB="65536" anchor="b">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marL="0" marR="0" indent="228600" algn="just">
                        <a:lnSpc>
                          <a:spcPct val="107000"/>
                        </a:lnSpc>
                        <a:spcBef>
                          <a:spcPts val="0"/>
                        </a:spcBef>
                        <a:spcAft>
                          <a:spcPts val="0"/>
                        </a:spcAft>
                      </a:pPr>
                      <a:r>
                        <a:rPr lang="en-GB" sz="1400" cap="none" spc="0">
                          <a:solidFill>
                            <a:schemeClr val="tx1"/>
                          </a:solidFill>
                          <a:effectLst/>
                        </a:rPr>
                        <a:t>6</a:t>
                      </a:r>
                      <a:endParaRPr lang="en-US" sz="1400" cap="none" spc="0">
                        <a:solidFill>
                          <a:schemeClr val="tx1"/>
                        </a:solidFill>
                        <a:effectLst/>
                        <a:latin typeface="Cambria" panose="02040503050406030204" pitchFamily="18" charset="0"/>
                        <a:ea typeface="Calibri" panose="020F0502020204030204" pitchFamily="34" charset="0"/>
                        <a:cs typeface="Calibri" panose="020F0502020204030204" pitchFamily="34" charset="0"/>
                      </a:endParaRPr>
                    </a:p>
                  </a:txBody>
                  <a:tcPr marL="70217" marR="70217" marT="65536" marB="65536" anchor="b">
                    <a:lnL w="12700" cmpd="sng">
                      <a:noFill/>
                      <a:prstDash val="solid"/>
                    </a:lnL>
                    <a:lnR w="28575" cap="flat" cmpd="sng" algn="ctr">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4132904027"/>
                  </a:ext>
                </a:extLst>
              </a:tr>
              <a:tr h="354403">
                <a:tc>
                  <a:txBody>
                    <a:bodyPr/>
                    <a:lstStyle/>
                    <a:p>
                      <a:pPr>
                        <a:lnSpc>
                          <a:spcPct val="107000"/>
                        </a:lnSpc>
                      </a:pPr>
                      <a:endParaRPr lang="en-US" sz="1400" b="1" cap="none" spc="0">
                        <a:solidFill>
                          <a:schemeClr val="tx1"/>
                        </a:solidFill>
                        <a:effectLst/>
                        <a:latin typeface="Calibri" panose="020F0502020204030204" pitchFamily="34" charset="0"/>
                        <a:cs typeface="Times New Roman" panose="02020603050405020304" pitchFamily="18" charset="0"/>
                      </a:endParaRPr>
                    </a:p>
                  </a:txBody>
                  <a:tcPr marL="70217" marR="70217" marT="65536" marB="65536" anchor="b">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marL="0" marR="0" indent="228600" algn="just">
                        <a:lnSpc>
                          <a:spcPct val="107000"/>
                        </a:lnSpc>
                        <a:spcBef>
                          <a:spcPts val="0"/>
                        </a:spcBef>
                        <a:spcAft>
                          <a:spcPts val="0"/>
                        </a:spcAft>
                      </a:pPr>
                      <a:r>
                        <a:rPr lang="en-GB" sz="1200" cap="none" spc="0">
                          <a:solidFill>
                            <a:schemeClr val="tx1"/>
                          </a:solidFill>
                          <a:effectLst/>
                        </a:rPr>
                        <a:t>4</a:t>
                      </a:r>
                      <a:endParaRPr lang="en-US" sz="1200" cap="none" spc="0">
                        <a:solidFill>
                          <a:schemeClr val="tx1"/>
                        </a:solidFill>
                        <a:effectLst/>
                        <a:latin typeface="Cambria" panose="02040503050406030204" pitchFamily="18" charset="0"/>
                        <a:ea typeface="Calibri" panose="020F0502020204030204" pitchFamily="34" charset="0"/>
                        <a:cs typeface="Calibri" panose="020F0502020204030204" pitchFamily="34" charset="0"/>
                      </a:endParaRPr>
                    </a:p>
                  </a:txBody>
                  <a:tcPr marL="70217" marR="70217" marT="65536" marB="65536" anchor="b">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marL="0" marR="0" indent="228600" algn="just">
                        <a:lnSpc>
                          <a:spcPct val="107000"/>
                        </a:lnSpc>
                        <a:spcBef>
                          <a:spcPts val="0"/>
                        </a:spcBef>
                        <a:spcAft>
                          <a:spcPts val="0"/>
                        </a:spcAft>
                      </a:pPr>
                      <a:r>
                        <a:rPr lang="en-GB" sz="1200" cap="none" spc="0">
                          <a:solidFill>
                            <a:schemeClr val="tx1"/>
                          </a:solidFill>
                          <a:effectLst/>
                        </a:rPr>
                        <a:t>3</a:t>
                      </a:r>
                      <a:endParaRPr lang="en-US" sz="1200" cap="none" spc="0">
                        <a:solidFill>
                          <a:schemeClr val="tx1"/>
                        </a:solidFill>
                        <a:effectLst/>
                        <a:latin typeface="Cambria" panose="02040503050406030204" pitchFamily="18" charset="0"/>
                        <a:ea typeface="Calibri" panose="020F0502020204030204" pitchFamily="34" charset="0"/>
                        <a:cs typeface="Calibri" panose="020F0502020204030204" pitchFamily="34" charset="0"/>
                      </a:endParaRPr>
                    </a:p>
                  </a:txBody>
                  <a:tcPr marL="70217" marR="70217" marT="65536" marB="65536" anchor="b">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marL="0" marR="0" indent="228600" algn="just">
                        <a:lnSpc>
                          <a:spcPct val="107000"/>
                        </a:lnSpc>
                        <a:spcBef>
                          <a:spcPts val="0"/>
                        </a:spcBef>
                        <a:spcAft>
                          <a:spcPts val="0"/>
                        </a:spcAft>
                      </a:pPr>
                      <a:r>
                        <a:rPr lang="en-GB" sz="1200" cap="none" spc="0">
                          <a:solidFill>
                            <a:schemeClr val="tx1"/>
                          </a:solidFill>
                          <a:effectLst/>
                        </a:rPr>
                        <a:t>5</a:t>
                      </a:r>
                      <a:endParaRPr lang="en-US" sz="1200" cap="none" spc="0">
                        <a:solidFill>
                          <a:schemeClr val="tx1"/>
                        </a:solidFill>
                        <a:effectLst/>
                        <a:latin typeface="Cambria" panose="02040503050406030204" pitchFamily="18" charset="0"/>
                        <a:ea typeface="Calibri" panose="020F0502020204030204" pitchFamily="34" charset="0"/>
                        <a:cs typeface="Calibri" panose="020F0502020204030204" pitchFamily="34" charset="0"/>
                      </a:endParaRPr>
                    </a:p>
                  </a:txBody>
                  <a:tcPr marL="70217" marR="70217" marT="65536" marB="65536" anchor="b">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3565826763"/>
                  </a:ext>
                </a:extLst>
              </a:tr>
              <a:tr h="385285">
                <a:tc>
                  <a:txBody>
                    <a:bodyPr/>
                    <a:lstStyle/>
                    <a:p>
                      <a:pPr>
                        <a:lnSpc>
                          <a:spcPct val="107000"/>
                        </a:lnSpc>
                      </a:pPr>
                      <a:endParaRPr lang="en-US" sz="1400" b="1" cap="none" spc="0">
                        <a:solidFill>
                          <a:schemeClr val="tx1"/>
                        </a:solidFill>
                        <a:effectLst/>
                        <a:latin typeface="Calibri" panose="020F0502020204030204" pitchFamily="34" charset="0"/>
                        <a:cs typeface="Times New Roman" panose="02020603050405020304" pitchFamily="18" charset="0"/>
                      </a:endParaRPr>
                    </a:p>
                  </a:txBody>
                  <a:tcPr marL="70217" marR="70217" marT="65536" marB="65536" anchor="b">
                    <a:lnL w="28575" cap="flat" cmpd="sng" algn="ctr">
                      <a:noFill/>
                      <a:prstDash val="solid"/>
                    </a:lnL>
                    <a:lnR w="12700" cmpd="sng">
                      <a:noFill/>
                      <a:prstDash val="solid"/>
                    </a:lnR>
                    <a:lnT w="12700" cmpd="sng">
                      <a:noFill/>
                      <a:prstDash val="solid"/>
                    </a:lnT>
                    <a:lnB w="12700" cap="flat" cmpd="sng" algn="ctr">
                      <a:noFill/>
                      <a:prstDash val="solid"/>
                    </a:lnB>
                    <a:noFill/>
                  </a:tcPr>
                </a:tc>
                <a:tc>
                  <a:txBody>
                    <a:bodyPr/>
                    <a:lstStyle/>
                    <a:p>
                      <a:pPr marL="0" marR="0" indent="228600" algn="just">
                        <a:lnSpc>
                          <a:spcPct val="107000"/>
                        </a:lnSpc>
                        <a:spcBef>
                          <a:spcPts val="0"/>
                        </a:spcBef>
                        <a:spcAft>
                          <a:spcPts val="0"/>
                        </a:spcAft>
                      </a:pPr>
                      <a:r>
                        <a:rPr lang="en-GB" sz="1400" cap="none" spc="0">
                          <a:solidFill>
                            <a:schemeClr val="tx1"/>
                          </a:solidFill>
                          <a:effectLst/>
                        </a:rPr>
                        <a:t>11</a:t>
                      </a:r>
                      <a:endParaRPr lang="en-US" sz="1400" cap="none" spc="0">
                        <a:solidFill>
                          <a:schemeClr val="tx1"/>
                        </a:solidFill>
                        <a:effectLst/>
                        <a:latin typeface="Cambria" panose="02040503050406030204" pitchFamily="18" charset="0"/>
                        <a:ea typeface="Calibri" panose="020F0502020204030204" pitchFamily="34" charset="0"/>
                        <a:cs typeface="Calibri" panose="020F0502020204030204" pitchFamily="34" charset="0"/>
                      </a:endParaRPr>
                    </a:p>
                  </a:txBody>
                  <a:tcPr marL="70217" marR="70217" marT="65536" marB="65536" anchor="b">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marL="0" marR="0" indent="228600" algn="just">
                        <a:lnSpc>
                          <a:spcPct val="107000"/>
                        </a:lnSpc>
                        <a:spcBef>
                          <a:spcPts val="0"/>
                        </a:spcBef>
                        <a:spcAft>
                          <a:spcPts val="0"/>
                        </a:spcAft>
                      </a:pPr>
                      <a:r>
                        <a:rPr lang="en-GB" sz="1400" cap="none" spc="0">
                          <a:solidFill>
                            <a:schemeClr val="tx1"/>
                          </a:solidFill>
                          <a:effectLst/>
                        </a:rPr>
                        <a:t>9</a:t>
                      </a:r>
                      <a:endParaRPr lang="en-US" sz="1400" cap="none" spc="0">
                        <a:solidFill>
                          <a:schemeClr val="tx1"/>
                        </a:solidFill>
                        <a:effectLst/>
                        <a:latin typeface="Cambria" panose="02040503050406030204" pitchFamily="18" charset="0"/>
                        <a:ea typeface="Calibri" panose="020F0502020204030204" pitchFamily="34" charset="0"/>
                        <a:cs typeface="Calibri" panose="020F0502020204030204" pitchFamily="34" charset="0"/>
                      </a:endParaRPr>
                    </a:p>
                  </a:txBody>
                  <a:tcPr marL="70217" marR="70217" marT="65536" marB="65536" anchor="b">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marL="0" marR="0" indent="228600" algn="just">
                        <a:lnSpc>
                          <a:spcPct val="107000"/>
                        </a:lnSpc>
                        <a:spcBef>
                          <a:spcPts val="0"/>
                        </a:spcBef>
                        <a:spcAft>
                          <a:spcPts val="0"/>
                        </a:spcAft>
                      </a:pPr>
                      <a:r>
                        <a:rPr lang="en-GB" sz="1400" cap="none" spc="0">
                          <a:solidFill>
                            <a:schemeClr val="tx1"/>
                          </a:solidFill>
                          <a:effectLst/>
                        </a:rPr>
                        <a:t>8</a:t>
                      </a:r>
                      <a:endParaRPr lang="en-US" sz="1400" cap="none" spc="0">
                        <a:solidFill>
                          <a:schemeClr val="tx1"/>
                        </a:solidFill>
                        <a:effectLst/>
                        <a:latin typeface="Cambria" panose="02040503050406030204" pitchFamily="18" charset="0"/>
                        <a:ea typeface="Calibri" panose="020F0502020204030204" pitchFamily="34" charset="0"/>
                        <a:cs typeface="Calibri" panose="020F0502020204030204" pitchFamily="34" charset="0"/>
                      </a:endParaRPr>
                    </a:p>
                  </a:txBody>
                  <a:tcPr marL="70217" marR="70217" marT="65536" marB="65536" anchor="b">
                    <a:lnL w="12700" cmpd="sng">
                      <a:noFill/>
                      <a:prstDash val="solid"/>
                    </a:lnL>
                    <a:lnR w="28575" cap="flat" cmpd="sng" algn="ctr">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3573867630"/>
                  </a:ext>
                </a:extLst>
              </a:tr>
              <a:tr h="354403">
                <a:tc>
                  <a:txBody>
                    <a:bodyPr/>
                    <a:lstStyle/>
                    <a:p>
                      <a:pPr>
                        <a:lnSpc>
                          <a:spcPct val="107000"/>
                        </a:lnSpc>
                      </a:pPr>
                      <a:endParaRPr lang="en-US" sz="1400" b="1" cap="none" spc="0">
                        <a:solidFill>
                          <a:schemeClr val="tx1"/>
                        </a:solidFill>
                        <a:effectLst/>
                        <a:latin typeface="Calibri" panose="020F0502020204030204" pitchFamily="34" charset="0"/>
                        <a:cs typeface="Times New Roman" panose="02020603050405020304" pitchFamily="18" charset="0"/>
                      </a:endParaRPr>
                    </a:p>
                  </a:txBody>
                  <a:tcPr marL="70217" marR="70217" marT="65536" marB="65536" anchor="b">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marL="0" marR="0" indent="228600" algn="just">
                        <a:lnSpc>
                          <a:spcPct val="107000"/>
                        </a:lnSpc>
                        <a:spcBef>
                          <a:spcPts val="0"/>
                        </a:spcBef>
                        <a:spcAft>
                          <a:spcPts val="0"/>
                        </a:spcAft>
                      </a:pPr>
                      <a:r>
                        <a:rPr lang="en-GB" sz="1200" cap="none" spc="0">
                          <a:solidFill>
                            <a:schemeClr val="tx1"/>
                          </a:solidFill>
                          <a:effectLst/>
                        </a:rPr>
                        <a:t>5</a:t>
                      </a:r>
                      <a:endParaRPr lang="en-US" sz="1200" cap="none" spc="0">
                        <a:solidFill>
                          <a:schemeClr val="tx1"/>
                        </a:solidFill>
                        <a:effectLst/>
                        <a:latin typeface="Cambria" panose="02040503050406030204" pitchFamily="18" charset="0"/>
                        <a:ea typeface="Calibri" panose="020F0502020204030204" pitchFamily="34" charset="0"/>
                        <a:cs typeface="Calibri" panose="020F0502020204030204" pitchFamily="34" charset="0"/>
                      </a:endParaRPr>
                    </a:p>
                  </a:txBody>
                  <a:tcPr marL="70217" marR="70217" marT="65536" marB="65536" anchor="b">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marL="0" marR="0" indent="228600" algn="just">
                        <a:lnSpc>
                          <a:spcPct val="107000"/>
                        </a:lnSpc>
                        <a:spcBef>
                          <a:spcPts val="0"/>
                        </a:spcBef>
                        <a:spcAft>
                          <a:spcPts val="0"/>
                        </a:spcAft>
                      </a:pPr>
                      <a:r>
                        <a:rPr lang="en-GB" sz="1200" cap="none" spc="0">
                          <a:solidFill>
                            <a:schemeClr val="tx1"/>
                          </a:solidFill>
                          <a:effectLst/>
                        </a:rPr>
                        <a:t>7</a:t>
                      </a:r>
                      <a:endParaRPr lang="en-US" sz="1200" cap="none" spc="0">
                        <a:solidFill>
                          <a:schemeClr val="tx1"/>
                        </a:solidFill>
                        <a:effectLst/>
                        <a:latin typeface="Cambria" panose="02040503050406030204" pitchFamily="18" charset="0"/>
                        <a:ea typeface="Calibri" panose="020F0502020204030204" pitchFamily="34" charset="0"/>
                        <a:cs typeface="Calibri" panose="020F0502020204030204" pitchFamily="34" charset="0"/>
                      </a:endParaRPr>
                    </a:p>
                  </a:txBody>
                  <a:tcPr marL="70217" marR="70217" marT="65536" marB="65536" anchor="b">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marL="0" marR="0" indent="228600" algn="just">
                        <a:lnSpc>
                          <a:spcPct val="107000"/>
                        </a:lnSpc>
                        <a:spcBef>
                          <a:spcPts val="0"/>
                        </a:spcBef>
                        <a:spcAft>
                          <a:spcPts val="0"/>
                        </a:spcAft>
                      </a:pPr>
                      <a:r>
                        <a:rPr lang="en-GB" sz="1200" cap="none" spc="0">
                          <a:solidFill>
                            <a:schemeClr val="tx1"/>
                          </a:solidFill>
                          <a:effectLst/>
                        </a:rPr>
                        <a:t>6</a:t>
                      </a:r>
                      <a:endParaRPr lang="en-US" sz="1200" cap="none" spc="0">
                        <a:solidFill>
                          <a:schemeClr val="tx1"/>
                        </a:solidFill>
                        <a:effectLst/>
                        <a:latin typeface="Cambria" panose="02040503050406030204" pitchFamily="18" charset="0"/>
                        <a:ea typeface="Calibri" panose="020F0502020204030204" pitchFamily="34" charset="0"/>
                        <a:cs typeface="Calibri" panose="020F0502020204030204" pitchFamily="34" charset="0"/>
                      </a:endParaRPr>
                    </a:p>
                  </a:txBody>
                  <a:tcPr marL="70217" marR="70217" marT="65536" marB="65536" anchor="b">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1346492491"/>
                  </a:ext>
                </a:extLst>
              </a:tr>
              <a:tr h="385285">
                <a:tc>
                  <a:txBody>
                    <a:bodyPr/>
                    <a:lstStyle/>
                    <a:p>
                      <a:pPr>
                        <a:lnSpc>
                          <a:spcPct val="107000"/>
                        </a:lnSpc>
                      </a:pPr>
                      <a:endParaRPr lang="en-US" sz="1400" b="1" cap="none" spc="0">
                        <a:solidFill>
                          <a:schemeClr val="tx1"/>
                        </a:solidFill>
                        <a:effectLst/>
                        <a:latin typeface="Calibri" panose="020F0502020204030204" pitchFamily="34" charset="0"/>
                        <a:cs typeface="Times New Roman" panose="02020603050405020304" pitchFamily="18" charset="0"/>
                      </a:endParaRPr>
                    </a:p>
                  </a:txBody>
                  <a:tcPr marL="70217" marR="70217" marT="65536" marB="65536" anchor="b">
                    <a:lnL w="28575" cap="flat" cmpd="sng" algn="ctr">
                      <a:noFill/>
                      <a:prstDash val="solid"/>
                    </a:lnL>
                    <a:lnR w="12700" cmpd="sng">
                      <a:noFill/>
                      <a:prstDash val="solid"/>
                    </a:lnR>
                    <a:lnT w="12700" cmpd="sng">
                      <a:noFill/>
                      <a:prstDash val="solid"/>
                    </a:lnT>
                    <a:lnB w="12700" cap="flat" cmpd="sng" algn="ctr">
                      <a:noFill/>
                      <a:prstDash val="solid"/>
                    </a:lnB>
                    <a:noFill/>
                  </a:tcPr>
                </a:tc>
                <a:tc>
                  <a:txBody>
                    <a:bodyPr/>
                    <a:lstStyle/>
                    <a:p>
                      <a:pPr marL="0" marR="0" indent="228600" algn="just">
                        <a:lnSpc>
                          <a:spcPct val="107000"/>
                        </a:lnSpc>
                        <a:spcBef>
                          <a:spcPts val="0"/>
                        </a:spcBef>
                        <a:spcAft>
                          <a:spcPts val="0"/>
                        </a:spcAft>
                      </a:pPr>
                      <a:r>
                        <a:rPr lang="en-GB" sz="1400" cap="none" spc="0">
                          <a:solidFill>
                            <a:schemeClr val="tx1"/>
                          </a:solidFill>
                          <a:effectLst/>
                        </a:rPr>
                        <a:t>6</a:t>
                      </a:r>
                      <a:endParaRPr lang="en-US" sz="1400" cap="none" spc="0">
                        <a:solidFill>
                          <a:schemeClr val="tx1"/>
                        </a:solidFill>
                        <a:effectLst/>
                        <a:latin typeface="Cambria" panose="02040503050406030204" pitchFamily="18" charset="0"/>
                        <a:ea typeface="Calibri" panose="020F0502020204030204" pitchFamily="34" charset="0"/>
                        <a:cs typeface="Calibri" panose="020F0502020204030204" pitchFamily="34" charset="0"/>
                      </a:endParaRPr>
                    </a:p>
                  </a:txBody>
                  <a:tcPr marL="70217" marR="70217" marT="65536" marB="65536" anchor="b">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marL="0" marR="0" indent="228600" algn="just">
                        <a:lnSpc>
                          <a:spcPct val="107000"/>
                        </a:lnSpc>
                        <a:spcBef>
                          <a:spcPts val="0"/>
                        </a:spcBef>
                        <a:spcAft>
                          <a:spcPts val="0"/>
                        </a:spcAft>
                      </a:pPr>
                      <a:r>
                        <a:rPr lang="en-GB" sz="1400" cap="none" spc="0">
                          <a:solidFill>
                            <a:schemeClr val="tx1"/>
                          </a:solidFill>
                          <a:effectLst/>
                        </a:rPr>
                        <a:t>5</a:t>
                      </a:r>
                      <a:endParaRPr lang="en-US" sz="1400" cap="none" spc="0">
                        <a:solidFill>
                          <a:schemeClr val="tx1"/>
                        </a:solidFill>
                        <a:effectLst/>
                        <a:latin typeface="Cambria" panose="02040503050406030204" pitchFamily="18" charset="0"/>
                        <a:ea typeface="Calibri" panose="020F0502020204030204" pitchFamily="34" charset="0"/>
                        <a:cs typeface="Calibri" panose="020F0502020204030204" pitchFamily="34" charset="0"/>
                      </a:endParaRPr>
                    </a:p>
                  </a:txBody>
                  <a:tcPr marL="70217" marR="70217" marT="65536" marB="65536" anchor="b">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marL="0" marR="0" indent="228600" algn="just">
                        <a:lnSpc>
                          <a:spcPct val="107000"/>
                        </a:lnSpc>
                        <a:spcBef>
                          <a:spcPts val="0"/>
                        </a:spcBef>
                        <a:spcAft>
                          <a:spcPts val="0"/>
                        </a:spcAft>
                      </a:pPr>
                      <a:r>
                        <a:rPr lang="en-GB" sz="1400" cap="none" spc="0">
                          <a:solidFill>
                            <a:schemeClr val="tx1"/>
                          </a:solidFill>
                          <a:effectLst/>
                        </a:rPr>
                        <a:t>6</a:t>
                      </a:r>
                      <a:endParaRPr lang="en-US" sz="1400" cap="none" spc="0">
                        <a:solidFill>
                          <a:schemeClr val="tx1"/>
                        </a:solidFill>
                        <a:effectLst/>
                        <a:latin typeface="Cambria" panose="02040503050406030204" pitchFamily="18" charset="0"/>
                        <a:ea typeface="Calibri" panose="020F0502020204030204" pitchFamily="34" charset="0"/>
                        <a:cs typeface="Calibri" panose="020F0502020204030204" pitchFamily="34" charset="0"/>
                      </a:endParaRPr>
                    </a:p>
                  </a:txBody>
                  <a:tcPr marL="70217" marR="70217" marT="65536" marB="65536" anchor="b">
                    <a:lnL w="12700" cmpd="sng">
                      <a:noFill/>
                      <a:prstDash val="solid"/>
                    </a:lnL>
                    <a:lnR w="28575" cap="flat" cmpd="sng" algn="ctr">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2567160896"/>
                  </a:ext>
                </a:extLst>
              </a:tr>
              <a:tr h="385285">
                <a:tc>
                  <a:txBody>
                    <a:bodyPr/>
                    <a:lstStyle/>
                    <a:p>
                      <a:pPr marL="0" marR="0" indent="0" algn="just">
                        <a:lnSpc>
                          <a:spcPct val="107000"/>
                        </a:lnSpc>
                        <a:spcBef>
                          <a:spcPts val="0"/>
                        </a:spcBef>
                        <a:spcAft>
                          <a:spcPts val="0"/>
                        </a:spcAft>
                      </a:pPr>
                      <a:r>
                        <a:rPr lang="en-GB" sz="1400" b="1" cap="none" spc="0">
                          <a:solidFill>
                            <a:schemeClr val="tx1"/>
                          </a:solidFill>
                          <a:effectLst/>
                        </a:rPr>
                        <a:t>Mean</a:t>
                      </a:r>
                      <a:endParaRPr lang="en-US" sz="1400" b="1" cap="none" spc="0">
                        <a:solidFill>
                          <a:schemeClr val="tx1"/>
                        </a:solidFill>
                        <a:effectLst/>
                        <a:latin typeface="Cambria" panose="02040503050406030204" pitchFamily="18" charset="0"/>
                        <a:ea typeface="Calibri" panose="020F0502020204030204" pitchFamily="34" charset="0"/>
                        <a:cs typeface="Calibri" panose="020F0502020204030204" pitchFamily="34" charset="0"/>
                      </a:endParaRPr>
                    </a:p>
                  </a:txBody>
                  <a:tcPr marL="70217" marR="70217" marT="65536" marB="65536" anchor="b">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marL="0" marR="0" indent="228600" algn="just">
                        <a:lnSpc>
                          <a:spcPct val="107000"/>
                        </a:lnSpc>
                        <a:spcBef>
                          <a:spcPts val="0"/>
                        </a:spcBef>
                        <a:spcAft>
                          <a:spcPts val="0"/>
                        </a:spcAft>
                      </a:pPr>
                      <a:r>
                        <a:rPr lang="en-GB" sz="1200" cap="none" spc="0">
                          <a:solidFill>
                            <a:schemeClr val="tx1"/>
                          </a:solidFill>
                          <a:effectLst/>
                        </a:rPr>
                        <a:t>7.5</a:t>
                      </a:r>
                      <a:endParaRPr lang="en-US" sz="1200" cap="none" spc="0">
                        <a:solidFill>
                          <a:schemeClr val="tx1"/>
                        </a:solidFill>
                        <a:effectLst/>
                        <a:latin typeface="Cambria" panose="02040503050406030204" pitchFamily="18" charset="0"/>
                        <a:ea typeface="Calibri" panose="020F0502020204030204" pitchFamily="34" charset="0"/>
                        <a:cs typeface="Calibri" panose="020F0502020204030204" pitchFamily="34" charset="0"/>
                      </a:endParaRPr>
                    </a:p>
                  </a:txBody>
                  <a:tcPr marL="70217" marR="70217" marT="65536" marB="65536" anchor="b">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marL="0" marR="0" indent="228600" algn="just">
                        <a:lnSpc>
                          <a:spcPct val="107000"/>
                        </a:lnSpc>
                        <a:spcBef>
                          <a:spcPts val="0"/>
                        </a:spcBef>
                        <a:spcAft>
                          <a:spcPts val="0"/>
                        </a:spcAft>
                      </a:pPr>
                      <a:r>
                        <a:rPr lang="en-GB" sz="1200" cap="none" spc="0">
                          <a:solidFill>
                            <a:schemeClr val="tx1"/>
                          </a:solidFill>
                          <a:effectLst/>
                        </a:rPr>
                        <a:t>7.5</a:t>
                      </a:r>
                      <a:endParaRPr lang="en-US" sz="1200" cap="none" spc="0">
                        <a:solidFill>
                          <a:schemeClr val="tx1"/>
                        </a:solidFill>
                        <a:effectLst/>
                        <a:latin typeface="Cambria" panose="02040503050406030204" pitchFamily="18" charset="0"/>
                        <a:ea typeface="Calibri" panose="020F0502020204030204" pitchFamily="34" charset="0"/>
                        <a:cs typeface="Calibri" panose="020F0502020204030204" pitchFamily="34" charset="0"/>
                      </a:endParaRPr>
                    </a:p>
                  </a:txBody>
                  <a:tcPr marL="70217" marR="70217" marT="65536" marB="65536" anchor="b">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marL="0" marR="0" indent="228600" algn="just">
                        <a:lnSpc>
                          <a:spcPct val="107000"/>
                        </a:lnSpc>
                        <a:spcBef>
                          <a:spcPts val="0"/>
                        </a:spcBef>
                        <a:spcAft>
                          <a:spcPts val="0"/>
                        </a:spcAft>
                      </a:pPr>
                      <a:r>
                        <a:rPr lang="en-GB" sz="1200" cap="none" spc="0">
                          <a:solidFill>
                            <a:schemeClr val="tx1"/>
                          </a:solidFill>
                          <a:effectLst/>
                        </a:rPr>
                        <a:t>7.5</a:t>
                      </a:r>
                      <a:endParaRPr lang="en-US" sz="1200" cap="none" spc="0">
                        <a:solidFill>
                          <a:schemeClr val="tx1"/>
                        </a:solidFill>
                        <a:effectLst/>
                        <a:latin typeface="Cambria" panose="02040503050406030204" pitchFamily="18" charset="0"/>
                        <a:ea typeface="Calibri" panose="020F0502020204030204" pitchFamily="34" charset="0"/>
                        <a:cs typeface="Calibri" panose="020F0502020204030204" pitchFamily="34" charset="0"/>
                      </a:endParaRPr>
                    </a:p>
                  </a:txBody>
                  <a:tcPr marL="70217" marR="70217" marT="65536" marB="65536" anchor="b">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767135585"/>
                  </a:ext>
                </a:extLst>
              </a:tr>
              <a:tr h="385285">
                <a:tc>
                  <a:txBody>
                    <a:bodyPr/>
                    <a:lstStyle/>
                    <a:p>
                      <a:pPr marL="0" marR="0" indent="0" algn="just">
                        <a:lnSpc>
                          <a:spcPct val="107000"/>
                        </a:lnSpc>
                        <a:spcBef>
                          <a:spcPts val="0"/>
                        </a:spcBef>
                        <a:spcAft>
                          <a:spcPts val="0"/>
                        </a:spcAft>
                      </a:pPr>
                      <a:r>
                        <a:rPr lang="en-GB" sz="1400" b="1" cap="none" spc="0">
                          <a:solidFill>
                            <a:schemeClr val="tx1"/>
                          </a:solidFill>
                          <a:effectLst/>
                        </a:rPr>
                        <a:t>std dev</a:t>
                      </a:r>
                      <a:endParaRPr lang="en-US" sz="1400" b="1" cap="none" spc="0">
                        <a:solidFill>
                          <a:schemeClr val="tx1"/>
                        </a:solidFill>
                        <a:effectLst/>
                        <a:latin typeface="Cambria" panose="02040503050406030204" pitchFamily="18" charset="0"/>
                        <a:ea typeface="Calibri" panose="020F0502020204030204" pitchFamily="34" charset="0"/>
                        <a:cs typeface="Calibri" panose="020F0502020204030204" pitchFamily="34" charset="0"/>
                      </a:endParaRPr>
                    </a:p>
                  </a:txBody>
                  <a:tcPr marL="70217" marR="70217" marT="65536" marB="65536" anchor="b">
                    <a:lnL w="28575" cap="flat" cmpd="sng" algn="ctr">
                      <a:noFill/>
                      <a:prstDash val="solid"/>
                    </a:lnL>
                    <a:lnR w="12700" cmpd="sng">
                      <a:noFill/>
                      <a:prstDash val="solid"/>
                    </a:lnR>
                    <a:lnT w="12700" cmpd="sng">
                      <a:noFill/>
                      <a:prstDash val="solid"/>
                    </a:lnT>
                    <a:lnB w="28575" cap="flat" cmpd="sng" algn="ctr">
                      <a:noFill/>
                      <a:prstDash val="solid"/>
                    </a:lnB>
                    <a:noFill/>
                  </a:tcPr>
                </a:tc>
                <a:tc>
                  <a:txBody>
                    <a:bodyPr/>
                    <a:lstStyle/>
                    <a:p>
                      <a:pPr marL="0" marR="0" indent="228600" algn="just">
                        <a:lnSpc>
                          <a:spcPct val="107000"/>
                        </a:lnSpc>
                        <a:spcBef>
                          <a:spcPts val="0"/>
                        </a:spcBef>
                        <a:spcAft>
                          <a:spcPts val="0"/>
                        </a:spcAft>
                      </a:pPr>
                      <a:r>
                        <a:rPr lang="en-GB" sz="1400" cap="none" spc="0">
                          <a:solidFill>
                            <a:schemeClr val="tx1"/>
                          </a:solidFill>
                          <a:effectLst/>
                        </a:rPr>
                        <a:t>2.07</a:t>
                      </a:r>
                      <a:endParaRPr lang="en-US" sz="1400" cap="none" spc="0">
                        <a:solidFill>
                          <a:schemeClr val="tx1"/>
                        </a:solidFill>
                        <a:effectLst/>
                        <a:latin typeface="Cambria" panose="02040503050406030204" pitchFamily="18" charset="0"/>
                        <a:ea typeface="Calibri" panose="020F0502020204030204" pitchFamily="34" charset="0"/>
                        <a:cs typeface="Calibri" panose="020F0502020204030204" pitchFamily="34" charset="0"/>
                      </a:endParaRPr>
                    </a:p>
                  </a:txBody>
                  <a:tcPr marL="70217" marR="70217" marT="65536" marB="65536" anchor="b">
                    <a:lnL w="12700" cmpd="sng">
                      <a:noFill/>
                      <a:prstDash val="solid"/>
                    </a:lnL>
                    <a:lnR w="12700" cmpd="sng">
                      <a:noFill/>
                      <a:prstDash val="solid"/>
                    </a:lnR>
                    <a:lnT w="12700" cmpd="sng">
                      <a:noFill/>
                      <a:prstDash val="solid"/>
                    </a:lnT>
                    <a:lnB w="28575" cap="flat" cmpd="sng" algn="ctr">
                      <a:noFill/>
                      <a:prstDash val="solid"/>
                    </a:lnB>
                    <a:noFill/>
                  </a:tcPr>
                </a:tc>
                <a:tc>
                  <a:txBody>
                    <a:bodyPr/>
                    <a:lstStyle/>
                    <a:p>
                      <a:pPr marL="0" marR="0" indent="228600" algn="just">
                        <a:lnSpc>
                          <a:spcPct val="107000"/>
                        </a:lnSpc>
                        <a:spcBef>
                          <a:spcPts val="0"/>
                        </a:spcBef>
                        <a:spcAft>
                          <a:spcPts val="0"/>
                        </a:spcAft>
                      </a:pPr>
                      <a:r>
                        <a:rPr lang="en-GB" sz="1400" cap="none" spc="0">
                          <a:solidFill>
                            <a:schemeClr val="tx1"/>
                          </a:solidFill>
                          <a:effectLst/>
                        </a:rPr>
                        <a:t>2.02</a:t>
                      </a:r>
                      <a:endParaRPr lang="en-US" sz="1400" cap="none" spc="0">
                        <a:solidFill>
                          <a:schemeClr val="tx1"/>
                        </a:solidFill>
                        <a:effectLst/>
                        <a:latin typeface="Cambria" panose="02040503050406030204" pitchFamily="18" charset="0"/>
                        <a:ea typeface="Calibri" panose="020F0502020204030204" pitchFamily="34" charset="0"/>
                        <a:cs typeface="Calibri" panose="020F0502020204030204" pitchFamily="34" charset="0"/>
                      </a:endParaRPr>
                    </a:p>
                  </a:txBody>
                  <a:tcPr marL="70217" marR="70217" marT="65536" marB="65536" anchor="b">
                    <a:lnL w="12700" cmpd="sng">
                      <a:noFill/>
                      <a:prstDash val="solid"/>
                    </a:lnL>
                    <a:lnR w="12700" cmpd="sng">
                      <a:noFill/>
                      <a:prstDash val="solid"/>
                    </a:lnR>
                    <a:lnT w="12700" cmpd="sng">
                      <a:noFill/>
                      <a:prstDash val="solid"/>
                    </a:lnT>
                    <a:lnB w="28575" cap="flat" cmpd="sng" algn="ctr">
                      <a:noFill/>
                      <a:prstDash val="solid"/>
                    </a:lnB>
                    <a:noFill/>
                  </a:tcPr>
                </a:tc>
                <a:tc>
                  <a:txBody>
                    <a:bodyPr/>
                    <a:lstStyle/>
                    <a:p>
                      <a:pPr marL="0" marR="0" indent="228600" algn="just">
                        <a:lnSpc>
                          <a:spcPct val="107000"/>
                        </a:lnSpc>
                        <a:spcBef>
                          <a:spcPts val="0"/>
                        </a:spcBef>
                        <a:spcAft>
                          <a:spcPts val="0"/>
                        </a:spcAft>
                      </a:pPr>
                      <a:r>
                        <a:rPr lang="en-GB" sz="1400" cap="none" spc="0">
                          <a:solidFill>
                            <a:schemeClr val="tx1"/>
                          </a:solidFill>
                          <a:effectLst/>
                        </a:rPr>
                        <a:t>2.16</a:t>
                      </a:r>
                      <a:endParaRPr lang="en-US" sz="1400" cap="none" spc="0">
                        <a:solidFill>
                          <a:schemeClr val="tx1"/>
                        </a:solidFill>
                        <a:effectLst/>
                        <a:latin typeface="Cambria" panose="02040503050406030204" pitchFamily="18" charset="0"/>
                        <a:ea typeface="Calibri" panose="020F0502020204030204" pitchFamily="34" charset="0"/>
                        <a:cs typeface="Calibri" panose="020F0502020204030204" pitchFamily="34" charset="0"/>
                      </a:endParaRPr>
                    </a:p>
                  </a:txBody>
                  <a:tcPr marL="70217" marR="70217" marT="65536" marB="65536" anchor="b">
                    <a:lnL w="12700" cmpd="sng">
                      <a:noFill/>
                      <a:prstDash val="solid"/>
                    </a:lnL>
                    <a:lnR w="28575" cap="flat" cmpd="sng" algn="ctr">
                      <a:noFill/>
                      <a:prstDash val="solid"/>
                    </a:lnR>
                    <a:lnT w="12700" cmpd="sng">
                      <a:noFill/>
                      <a:prstDash val="solid"/>
                    </a:lnT>
                    <a:lnB w="28575" cap="flat" cmpd="sng" algn="ctr">
                      <a:noFill/>
                      <a:prstDash val="solid"/>
                    </a:lnB>
                    <a:noFill/>
                  </a:tcPr>
                </a:tc>
                <a:extLst>
                  <a:ext uri="{0D108BD9-81ED-4DB2-BD59-A6C34878D82A}">
                    <a16:rowId xmlns:a16="http://schemas.microsoft.com/office/drawing/2014/main" val="1144745235"/>
                  </a:ext>
                </a:extLst>
              </a:tr>
            </a:tbl>
          </a:graphicData>
        </a:graphic>
      </p:graphicFrame>
    </p:spTree>
    <p:extLst>
      <p:ext uri="{BB962C8B-B14F-4D97-AF65-F5344CB8AC3E}">
        <p14:creationId xmlns:p14="http://schemas.microsoft.com/office/powerpoint/2010/main" val="16881848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8C41E-82EA-6D0C-9374-9C2BF540E04E}"/>
              </a:ext>
            </a:extLst>
          </p:cNvPr>
          <p:cNvSpPr>
            <a:spLocks noGrp="1"/>
          </p:cNvSpPr>
          <p:nvPr>
            <p:ph type="title"/>
          </p:nvPr>
        </p:nvSpPr>
        <p:spPr>
          <a:xfrm>
            <a:off x="648929" y="629266"/>
            <a:ext cx="3505495" cy="1622321"/>
          </a:xfrm>
        </p:spPr>
        <p:txBody>
          <a:bodyPr>
            <a:normAutofit/>
          </a:bodyPr>
          <a:lstStyle/>
          <a:p>
            <a:r>
              <a:rPr lang="en-US" sz="3700" kern="1200" dirty="0">
                <a:latin typeface="+mj-lt"/>
                <a:ea typeface="+mj-ea"/>
                <a:cs typeface="+mj-cs"/>
              </a:rPr>
              <a:t>Why is graphing important?</a:t>
            </a:r>
            <a:endParaRPr lang="en-US" sz="3700" dirty="0"/>
          </a:p>
        </p:txBody>
      </p:sp>
      <p:sp>
        <p:nvSpPr>
          <p:cNvPr id="10" name="Content Placeholder 9">
            <a:extLst>
              <a:ext uri="{FF2B5EF4-FFF2-40B4-BE49-F238E27FC236}">
                <a16:creationId xmlns:a16="http://schemas.microsoft.com/office/drawing/2014/main" id="{71749520-BE64-D111-DE2A-832D899B6FCB}"/>
              </a:ext>
            </a:extLst>
          </p:cNvPr>
          <p:cNvSpPr>
            <a:spLocks noGrp="1"/>
          </p:cNvSpPr>
          <p:nvPr>
            <p:ph idx="1"/>
          </p:nvPr>
        </p:nvSpPr>
        <p:spPr>
          <a:xfrm>
            <a:off x="648931" y="2438400"/>
            <a:ext cx="3505494" cy="3785419"/>
          </a:xfrm>
        </p:spPr>
        <p:txBody>
          <a:bodyPr>
            <a:normAutofit/>
          </a:bodyPr>
          <a:lstStyle/>
          <a:p>
            <a:endParaRPr lang="en-US" sz="2000" dirty="0"/>
          </a:p>
        </p:txBody>
      </p:sp>
      <p:sp>
        <p:nvSpPr>
          <p:cNvPr id="13" name="Rectangle 12">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B53309AE-01A9-FD0B-621D-D94E190FC264}"/>
              </a:ext>
            </a:extLst>
          </p:cNvPr>
          <p:cNvSpPr>
            <a:spLocks noGrp="1"/>
          </p:cNvSpPr>
          <p:nvPr>
            <p:ph type="ftr" sz="quarter" idx="11"/>
          </p:nvPr>
        </p:nvSpPr>
        <p:spPr>
          <a:xfrm>
            <a:off x="5123688" y="6356350"/>
            <a:ext cx="4114800" cy="365125"/>
          </a:xfrm>
        </p:spPr>
        <p:txBody>
          <a:bodyPr>
            <a:normAutofit/>
          </a:bodyPr>
          <a:lstStyle/>
          <a:p>
            <a:pPr algn="l">
              <a:spcAft>
                <a:spcPts val="600"/>
              </a:spcAft>
            </a:pPr>
            <a:r>
              <a:rPr lang="en-US">
                <a:solidFill>
                  <a:srgbClr val="303030"/>
                </a:solidFill>
              </a:rPr>
              <a:t>Title |  Author | Year | SAGE Publishing</a:t>
            </a:r>
            <a:endParaRPr lang="en-GB">
              <a:solidFill>
                <a:srgbClr val="303030"/>
              </a:solidFill>
            </a:endParaRPr>
          </a:p>
        </p:txBody>
      </p:sp>
      <p:graphicFrame>
        <p:nvGraphicFramePr>
          <p:cNvPr id="8" name="Content Placeholder 4">
            <a:extLst>
              <a:ext uri="{FF2B5EF4-FFF2-40B4-BE49-F238E27FC236}">
                <a16:creationId xmlns:a16="http://schemas.microsoft.com/office/drawing/2014/main" id="{8643480B-9639-CF80-08C2-AEC48B8992EF}"/>
              </a:ext>
            </a:extLst>
          </p:cNvPr>
          <p:cNvGraphicFramePr>
            <a:graphicFrameLocks/>
          </p:cNvGraphicFramePr>
          <p:nvPr>
            <p:extLst>
              <p:ext uri="{D42A27DB-BD31-4B8C-83A1-F6EECF244321}">
                <p14:modId xmlns:p14="http://schemas.microsoft.com/office/powerpoint/2010/main" val="1496811307"/>
              </p:ext>
            </p:extLst>
          </p:nvPr>
        </p:nvGraphicFramePr>
        <p:xfrm>
          <a:off x="5250426" y="1516107"/>
          <a:ext cx="6361468" cy="4404892"/>
        </p:xfrm>
        <a:graphic>
          <a:graphicData uri="http://schemas.openxmlformats.org/drawingml/2006/table">
            <a:tbl>
              <a:tblPr>
                <a:tableStyleId>{8799B23B-EC83-4686-B30A-512413B5E67A}</a:tableStyleId>
              </a:tblPr>
              <a:tblGrid>
                <a:gridCol w="786580">
                  <a:extLst>
                    <a:ext uri="{9D8B030D-6E8A-4147-A177-3AD203B41FA5}">
                      <a16:colId xmlns:a16="http://schemas.microsoft.com/office/drawing/2014/main" val="3429858914"/>
                    </a:ext>
                  </a:extLst>
                </a:gridCol>
                <a:gridCol w="516168">
                  <a:extLst>
                    <a:ext uri="{9D8B030D-6E8A-4147-A177-3AD203B41FA5}">
                      <a16:colId xmlns:a16="http://schemas.microsoft.com/office/drawing/2014/main" val="3688543159"/>
                    </a:ext>
                  </a:extLst>
                </a:gridCol>
                <a:gridCol w="505872">
                  <a:extLst>
                    <a:ext uri="{9D8B030D-6E8A-4147-A177-3AD203B41FA5}">
                      <a16:colId xmlns:a16="http://schemas.microsoft.com/office/drawing/2014/main" val="845815505"/>
                    </a:ext>
                  </a:extLst>
                </a:gridCol>
                <a:gridCol w="505872">
                  <a:extLst>
                    <a:ext uri="{9D8B030D-6E8A-4147-A177-3AD203B41FA5}">
                      <a16:colId xmlns:a16="http://schemas.microsoft.com/office/drawing/2014/main" val="2203571675"/>
                    </a:ext>
                  </a:extLst>
                </a:gridCol>
                <a:gridCol w="505872">
                  <a:extLst>
                    <a:ext uri="{9D8B030D-6E8A-4147-A177-3AD203B41FA5}">
                      <a16:colId xmlns:a16="http://schemas.microsoft.com/office/drawing/2014/main" val="797493885"/>
                    </a:ext>
                  </a:extLst>
                </a:gridCol>
                <a:gridCol w="505872">
                  <a:extLst>
                    <a:ext uri="{9D8B030D-6E8A-4147-A177-3AD203B41FA5}">
                      <a16:colId xmlns:a16="http://schemas.microsoft.com/office/drawing/2014/main" val="1609335863"/>
                    </a:ext>
                  </a:extLst>
                </a:gridCol>
                <a:gridCol w="505872">
                  <a:extLst>
                    <a:ext uri="{9D8B030D-6E8A-4147-A177-3AD203B41FA5}">
                      <a16:colId xmlns:a16="http://schemas.microsoft.com/office/drawing/2014/main" val="3140304202"/>
                    </a:ext>
                  </a:extLst>
                </a:gridCol>
                <a:gridCol w="505872">
                  <a:extLst>
                    <a:ext uri="{9D8B030D-6E8A-4147-A177-3AD203B41FA5}">
                      <a16:colId xmlns:a16="http://schemas.microsoft.com/office/drawing/2014/main" val="3499039544"/>
                    </a:ext>
                  </a:extLst>
                </a:gridCol>
                <a:gridCol w="505872">
                  <a:extLst>
                    <a:ext uri="{9D8B030D-6E8A-4147-A177-3AD203B41FA5}">
                      <a16:colId xmlns:a16="http://schemas.microsoft.com/office/drawing/2014/main" val="2232408151"/>
                    </a:ext>
                  </a:extLst>
                </a:gridCol>
                <a:gridCol w="505872">
                  <a:extLst>
                    <a:ext uri="{9D8B030D-6E8A-4147-A177-3AD203B41FA5}">
                      <a16:colId xmlns:a16="http://schemas.microsoft.com/office/drawing/2014/main" val="1590042804"/>
                    </a:ext>
                  </a:extLst>
                </a:gridCol>
                <a:gridCol w="505872">
                  <a:extLst>
                    <a:ext uri="{9D8B030D-6E8A-4147-A177-3AD203B41FA5}">
                      <a16:colId xmlns:a16="http://schemas.microsoft.com/office/drawing/2014/main" val="818668096"/>
                    </a:ext>
                  </a:extLst>
                </a:gridCol>
                <a:gridCol w="505872">
                  <a:extLst>
                    <a:ext uri="{9D8B030D-6E8A-4147-A177-3AD203B41FA5}">
                      <a16:colId xmlns:a16="http://schemas.microsoft.com/office/drawing/2014/main" val="673794060"/>
                    </a:ext>
                  </a:extLst>
                </a:gridCol>
              </a:tblGrid>
              <a:tr h="387993">
                <a:tc>
                  <a:txBody>
                    <a:bodyPr/>
                    <a:lstStyle/>
                    <a:p>
                      <a:pPr marL="0" marR="0" indent="0" algn="just">
                        <a:lnSpc>
                          <a:spcPct val="107000"/>
                        </a:lnSpc>
                        <a:spcBef>
                          <a:spcPts val="0"/>
                        </a:spcBef>
                        <a:spcAft>
                          <a:spcPts val="0"/>
                        </a:spcAft>
                      </a:pPr>
                      <a:r>
                        <a:rPr lang="en-GB" sz="1600" dirty="0">
                          <a:effectLst/>
                          <a:latin typeface="+mn-lt"/>
                        </a:rPr>
                        <a:t>Var 3</a:t>
                      </a:r>
                      <a:endParaRPr lang="en-US" sz="1600" dirty="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97636207"/>
                  </a:ext>
                </a:extLst>
              </a:tr>
              <a:tr h="204505">
                <a:tc>
                  <a:txBody>
                    <a:bodyPr/>
                    <a:lstStyle/>
                    <a:p>
                      <a:pPr>
                        <a:lnSpc>
                          <a:spcPct val="107000"/>
                        </a:lnSpc>
                      </a:pPr>
                      <a:endParaRPr lang="en-US" sz="1600" dirty="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dirty="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98615009"/>
                  </a:ext>
                </a:extLst>
              </a:tr>
              <a:tr h="204505">
                <a:tc>
                  <a:txBody>
                    <a:bodyPr/>
                    <a:lstStyle/>
                    <a:p>
                      <a:pPr>
                        <a:lnSpc>
                          <a:spcPct val="107000"/>
                        </a:lnSpc>
                      </a:pPr>
                      <a:endParaRPr lang="en-US" sz="1600" dirty="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09791298"/>
                  </a:ext>
                </a:extLst>
              </a:tr>
              <a:tr h="204505">
                <a:tc>
                  <a:txBody>
                    <a:bodyPr/>
                    <a:lstStyle/>
                    <a:p>
                      <a:pPr>
                        <a:lnSpc>
                          <a:spcPct val="107000"/>
                        </a:lnSpc>
                      </a:pPr>
                      <a:endParaRPr lang="en-US" sz="1600" dirty="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3</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4</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5</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6</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7</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8</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9</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10</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11</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12</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13</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298154666"/>
                  </a:ext>
                </a:extLst>
              </a:tr>
              <a:tr h="204505">
                <a:tc>
                  <a:txBody>
                    <a:bodyPr/>
                    <a:lstStyle/>
                    <a:p>
                      <a:pPr marL="0" marR="0">
                        <a:lnSpc>
                          <a:spcPct val="107000"/>
                        </a:lnSpc>
                        <a:spcBef>
                          <a:spcPts val="0"/>
                        </a:spcBef>
                        <a:spcAft>
                          <a:spcPts val="800"/>
                        </a:spcAft>
                      </a:pPr>
                      <a:r>
                        <a:rPr lang="en-GB" sz="1600" dirty="0">
                          <a:effectLst/>
                          <a:latin typeface="+mn-lt"/>
                        </a:rPr>
                        <a:t> </a:t>
                      </a:r>
                      <a:endParaRPr lang="en-US" sz="1600" dirty="0">
                        <a:effectLst/>
                        <a:latin typeface="+mn-lt"/>
                        <a:ea typeface="Calibri" panose="020F0502020204030204" pitchFamily="34" charset="0"/>
                        <a:cs typeface="Times New Roman" panose="02020603050405020304" pitchFamily="18" charset="0"/>
                      </a:endParaRPr>
                    </a:p>
                  </a:txBody>
                  <a:tcPr marL="64298" marR="64298"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228600" algn="just">
                        <a:lnSpc>
                          <a:spcPct val="107000"/>
                        </a:lnSpc>
                        <a:spcBef>
                          <a:spcPts val="0"/>
                        </a:spcBef>
                        <a:spcAft>
                          <a:spcPts val="0"/>
                        </a:spcAft>
                      </a:pPr>
                      <a:r>
                        <a:rPr lang="en-GB" sz="1600">
                          <a:effectLst/>
                          <a:latin typeface="+mn-lt"/>
                        </a:rPr>
                        <a:t> </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228600" algn="just">
                        <a:lnSpc>
                          <a:spcPct val="107000"/>
                        </a:lnSpc>
                        <a:spcBef>
                          <a:spcPts val="0"/>
                        </a:spcBef>
                        <a:spcAft>
                          <a:spcPts val="0"/>
                        </a:spcAft>
                      </a:pPr>
                      <a:r>
                        <a:rPr lang="en-GB" sz="1600" dirty="0">
                          <a:effectLst/>
                          <a:latin typeface="+mn-lt"/>
                        </a:rPr>
                        <a:t> </a:t>
                      </a:r>
                      <a:endParaRPr lang="en-US" sz="1600" dirty="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228600" algn="just">
                        <a:lnSpc>
                          <a:spcPct val="107000"/>
                        </a:lnSpc>
                        <a:spcBef>
                          <a:spcPts val="0"/>
                        </a:spcBef>
                        <a:spcAft>
                          <a:spcPts val="0"/>
                        </a:spcAft>
                      </a:pPr>
                      <a:r>
                        <a:rPr lang="en-GB" sz="1600">
                          <a:effectLst/>
                          <a:latin typeface="+mn-lt"/>
                        </a:rPr>
                        <a:t> </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228600" algn="just">
                        <a:lnSpc>
                          <a:spcPct val="107000"/>
                        </a:lnSpc>
                        <a:spcBef>
                          <a:spcPts val="0"/>
                        </a:spcBef>
                        <a:spcAft>
                          <a:spcPts val="0"/>
                        </a:spcAft>
                      </a:pPr>
                      <a:r>
                        <a:rPr lang="en-GB" sz="1600">
                          <a:effectLst/>
                          <a:latin typeface="+mn-lt"/>
                        </a:rPr>
                        <a:t> </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228600" algn="just">
                        <a:lnSpc>
                          <a:spcPct val="107000"/>
                        </a:lnSpc>
                        <a:spcBef>
                          <a:spcPts val="0"/>
                        </a:spcBef>
                        <a:spcAft>
                          <a:spcPts val="0"/>
                        </a:spcAft>
                      </a:pPr>
                      <a:r>
                        <a:rPr lang="en-GB" sz="1600" dirty="0">
                          <a:effectLst/>
                          <a:latin typeface="+mn-lt"/>
                        </a:rPr>
                        <a:t> </a:t>
                      </a:r>
                      <a:endParaRPr lang="en-US" sz="1600" dirty="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228600" algn="just">
                        <a:lnSpc>
                          <a:spcPct val="107000"/>
                        </a:lnSpc>
                        <a:spcBef>
                          <a:spcPts val="0"/>
                        </a:spcBef>
                        <a:spcAft>
                          <a:spcPts val="0"/>
                        </a:spcAft>
                      </a:pPr>
                      <a:r>
                        <a:rPr lang="en-GB" sz="1600">
                          <a:effectLst/>
                          <a:latin typeface="+mn-lt"/>
                        </a:rPr>
                        <a:t> </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228600" algn="just">
                        <a:lnSpc>
                          <a:spcPct val="107000"/>
                        </a:lnSpc>
                        <a:spcBef>
                          <a:spcPts val="0"/>
                        </a:spcBef>
                        <a:spcAft>
                          <a:spcPts val="0"/>
                        </a:spcAft>
                      </a:pPr>
                      <a:r>
                        <a:rPr lang="en-GB" sz="1600">
                          <a:effectLst/>
                          <a:latin typeface="+mn-lt"/>
                        </a:rPr>
                        <a:t> </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228600" algn="just">
                        <a:lnSpc>
                          <a:spcPct val="107000"/>
                        </a:lnSpc>
                        <a:spcBef>
                          <a:spcPts val="0"/>
                        </a:spcBef>
                        <a:spcAft>
                          <a:spcPts val="0"/>
                        </a:spcAft>
                      </a:pPr>
                      <a:r>
                        <a:rPr lang="en-GB" sz="1600">
                          <a:effectLst/>
                          <a:latin typeface="+mn-lt"/>
                        </a:rPr>
                        <a:t> </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228600" algn="just">
                        <a:lnSpc>
                          <a:spcPct val="107000"/>
                        </a:lnSpc>
                        <a:spcBef>
                          <a:spcPts val="0"/>
                        </a:spcBef>
                        <a:spcAft>
                          <a:spcPts val="0"/>
                        </a:spcAft>
                      </a:pPr>
                      <a:r>
                        <a:rPr lang="en-GB" sz="1600" dirty="0">
                          <a:effectLst/>
                          <a:latin typeface="+mn-lt"/>
                        </a:rPr>
                        <a:t> </a:t>
                      </a:r>
                      <a:endParaRPr lang="en-US" sz="1600" dirty="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228600" algn="just">
                        <a:lnSpc>
                          <a:spcPct val="107000"/>
                        </a:lnSpc>
                        <a:spcBef>
                          <a:spcPts val="0"/>
                        </a:spcBef>
                        <a:spcAft>
                          <a:spcPts val="0"/>
                        </a:spcAft>
                      </a:pPr>
                      <a:r>
                        <a:rPr lang="en-GB" sz="1600">
                          <a:effectLst/>
                          <a:latin typeface="+mn-lt"/>
                        </a:rPr>
                        <a:t> </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228600" algn="just">
                        <a:lnSpc>
                          <a:spcPct val="107000"/>
                        </a:lnSpc>
                        <a:spcBef>
                          <a:spcPts val="0"/>
                        </a:spcBef>
                        <a:spcAft>
                          <a:spcPts val="0"/>
                        </a:spcAft>
                      </a:pPr>
                      <a:r>
                        <a:rPr lang="en-GB" sz="1600" dirty="0">
                          <a:effectLst/>
                          <a:latin typeface="+mn-lt"/>
                        </a:rPr>
                        <a:t> </a:t>
                      </a:r>
                      <a:endParaRPr lang="en-US" sz="1600" dirty="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60864873"/>
                  </a:ext>
                </a:extLst>
              </a:tr>
              <a:tr h="387993">
                <a:tc>
                  <a:txBody>
                    <a:bodyPr/>
                    <a:lstStyle/>
                    <a:p>
                      <a:pPr marL="0" marR="0" indent="0" algn="just">
                        <a:lnSpc>
                          <a:spcPct val="107000"/>
                        </a:lnSpc>
                        <a:spcBef>
                          <a:spcPts val="0"/>
                        </a:spcBef>
                        <a:spcAft>
                          <a:spcPts val="0"/>
                        </a:spcAft>
                      </a:pPr>
                      <a:r>
                        <a:rPr lang="en-GB" sz="1600" dirty="0">
                          <a:effectLst/>
                          <a:latin typeface="+mn-lt"/>
                        </a:rPr>
                        <a:t>Var 2</a:t>
                      </a:r>
                      <a:endParaRPr lang="en-US" sz="1600" dirty="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nSpc>
                          <a:spcPct val="107000"/>
                        </a:lnSpc>
                      </a:pPr>
                      <a:endParaRPr lang="en-US" sz="1600" dirty="0">
                        <a:effectLst/>
                        <a:latin typeface="+mn-lt"/>
                        <a:cs typeface="Times New Roman" panose="02020603050405020304" pitchFamily="18" charset="0"/>
                      </a:endParaRPr>
                    </a:p>
                  </a:txBody>
                  <a:tcPr marL="64298" marR="64298"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867548540"/>
                  </a:ext>
                </a:extLst>
              </a:tr>
              <a:tr h="204505">
                <a:tc>
                  <a:txBody>
                    <a:bodyPr/>
                    <a:lstStyle/>
                    <a:p>
                      <a:pPr>
                        <a:lnSpc>
                          <a:spcPct val="107000"/>
                        </a:lnSpc>
                      </a:pPr>
                      <a:endParaRPr lang="en-US" sz="1600" dirty="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76702363"/>
                  </a:ext>
                </a:extLst>
              </a:tr>
              <a:tr h="204505">
                <a:tc>
                  <a:txBody>
                    <a:bodyPr/>
                    <a:lstStyle/>
                    <a:p>
                      <a:pPr>
                        <a:lnSpc>
                          <a:spcPct val="107000"/>
                        </a:lnSpc>
                      </a:pPr>
                      <a:endParaRPr lang="en-US" sz="1600" dirty="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181863811"/>
                  </a:ext>
                </a:extLst>
              </a:tr>
              <a:tr h="204505">
                <a:tc>
                  <a:txBody>
                    <a:bodyPr/>
                    <a:lstStyle/>
                    <a:p>
                      <a:pPr>
                        <a:lnSpc>
                          <a:spcPct val="107000"/>
                        </a:lnSpc>
                      </a:pPr>
                      <a:endParaRPr lang="en-US" sz="1600" dirty="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2198630"/>
                  </a:ext>
                </a:extLst>
              </a:tr>
              <a:tr h="204505">
                <a:tc>
                  <a:txBody>
                    <a:bodyPr/>
                    <a:lstStyle/>
                    <a:p>
                      <a:pPr>
                        <a:lnSpc>
                          <a:spcPct val="107000"/>
                        </a:lnSpc>
                      </a:pPr>
                      <a:endParaRPr lang="en-US" sz="1600" dirty="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933923216"/>
                  </a:ext>
                </a:extLst>
              </a:tr>
              <a:tr h="204505">
                <a:tc>
                  <a:txBody>
                    <a:bodyPr/>
                    <a:lstStyle/>
                    <a:p>
                      <a:pPr>
                        <a:lnSpc>
                          <a:spcPct val="107000"/>
                        </a:lnSpc>
                      </a:pPr>
                      <a:endParaRPr lang="en-US" sz="1600" dirty="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3</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4</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5</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6</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7</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8</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9</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10</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11</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12</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13</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12038985"/>
                  </a:ext>
                </a:extLst>
              </a:tr>
              <a:tr h="204505">
                <a:tc>
                  <a:txBody>
                    <a:bodyPr/>
                    <a:lstStyle/>
                    <a:p>
                      <a:pPr marL="0" marR="0" indent="228600" algn="just">
                        <a:lnSpc>
                          <a:spcPct val="107000"/>
                        </a:lnSpc>
                        <a:spcBef>
                          <a:spcPts val="0"/>
                        </a:spcBef>
                        <a:spcAft>
                          <a:spcPts val="0"/>
                        </a:spcAft>
                      </a:pPr>
                      <a:r>
                        <a:rPr lang="en-GB" sz="1600" dirty="0">
                          <a:effectLst/>
                          <a:latin typeface="+mn-lt"/>
                        </a:rPr>
                        <a:t> </a:t>
                      </a:r>
                      <a:endParaRPr lang="en-US" sz="1600" dirty="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228600" algn="just">
                        <a:lnSpc>
                          <a:spcPct val="107000"/>
                        </a:lnSpc>
                        <a:spcBef>
                          <a:spcPts val="0"/>
                        </a:spcBef>
                        <a:spcAft>
                          <a:spcPts val="0"/>
                        </a:spcAft>
                      </a:pPr>
                      <a:r>
                        <a:rPr lang="en-GB" sz="1600" dirty="0">
                          <a:effectLst/>
                          <a:latin typeface="+mn-lt"/>
                        </a:rPr>
                        <a:t> </a:t>
                      </a:r>
                      <a:endParaRPr lang="en-US" sz="1600" dirty="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228600" algn="just">
                        <a:lnSpc>
                          <a:spcPct val="107000"/>
                        </a:lnSpc>
                        <a:spcBef>
                          <a:spcPts val="0"/>
                        </a:spcBef>
                        <a:spcAft>
                          <a:spcPts val="0"/>
                        </a:spcAft>
                      </a:pPr>
                      <a:r>
                        <a:rPr lang="en-GB" sz="1600">
                          <a:effectLst/>
                          <a:latin typeface="+mn-lt"/>
                        </a:rPr>
                        <a:t> </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228600" algn="just">
                        <a:lnSpc>
                          <a:spcPct val="107000"/>
                        </a:lnSpc>
                        <a:spcBef>
                          <a:spcPts val="0"/>
                        </a:spcBef>
                        <a:spcAft>
                          <a:spcPts val="0"/>
                        </a:spcAft>
                      </a:pPr>
                      <a:r>
                        <a:rPr lang="en-GB" sz="1600" dirty="0">
                          <a:effectLst/>
                          <a:latin typeface="+mn-lt"/>
                        </a:rPr>
                        <a:t> </a:t>
                      </a:r>
                      <a:endParaRPr lang="en-US" sz="1600" dirty="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228600" algn="just">
                        <a:lnSpc>
                          <a:spcPct val="107000"/>
                        </a:lnSpc>
                        <a:spcBef>
                          <a:spcPts val="0"/>
                        </a:spcBef>
                        <a:spcAft>
                          <a:spcPts val="0"/>
                        </a:spcAft>
                      </a:pPr>
                      <a:r>
                        <a:rPr lang="en-GB" sz="1600">
                          <a:effectLst/>
                          <a:latin typeface="+mn-lt"/>
                        </a:rPr>
                        <a:t> </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228600" algn="just">
                        <a:lnSpc>
                          <a:spcPct val="107000"/>
                        </a:lnSpc>
                        <a:spcBef>
                          <a:spcPts val="0"/>
                        </a:spcBef>
                        <a:spcAft>
                          <a:spcPts val="0"/>
                        </a:spcAft>
                      </a:pPr>
                      <a:r>
                        <a:rPr lang="en-GB" sz="1600">
                          <a:effectLst/>
                          <a:latin typeface="+mn-lt"/>
                        </a:rPr>
                        <a:t> </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228600" algn="just">
                        <a:lnSpc>
                          <a:spcPct val="107000"/>
                        </a:lnSpc>
                        <a:spcBef>
                          <a:spcPts val="0"/>
                        </a:spcBef>
                        <a:spcAft>
                          <a:spcPts val="0"/>
                        </a:spcAft>
                      </a:pPr>
                      <a:r>
                        <a:rPr lang="en-GB" sz="1600">
                          <a:effectLst/>
                          <a:latin typeface="+mn-lt"/>
                        </a:rPr>
                        <a:t> </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228600" algn="just">
                        <a:lnSpc>
                          <a:spcPct val="107000"/>
                        </a:lnSpc>
                        <a:spcBef>
                          <a:spcPts val="0"/>
                        </a:spcBef>
                        <a:spcAft>
                          <a:spcPts val="0"/>
                        </a:spcAft>
                      </a:pPr>
                      <a:r>
                        <a:rPr lang="en-GB" sz="1600">
                          <a:effectLst/>
                          <a:latin typeface="+mn-lt"/>
                        </a:rPr>
                        <a:t> </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228600" algn="just">
                        <a:lnSpc>
                          <a:spcPct val="107000"/>
                        </a:lnSpc>
                        <a:spcBef>
                          <a:spcPts val="0"/>
                        </a:spcBef>
                        <a:spcAft>
                          <a:spcPts val="0"/>
                        </a:spcAft>
                      </a:pPr>
                      <a:r>
                        <a:rPr lang="en-GB" sz="1600">
                          <a:effectLst/>
                          <a:latin typeface="+mn-lt"/>
                        </a:rPr>
                        <a:t> </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228600" algn="just">
                        <a:lnSpc>
                          <a:spcPct val="107000"/>
                        </a:lnSpc>
                        <a:spcBef>
                          <a:spcPts val="0"/>
                        </a:spcBef>
                        <a:spcAft>
                          <a:spcPts val="0"/>
                        </a:spcAft>
                      </a:pPr>
                      <a:r>
                        <a:rPr lang="en-GB" sz="1600">
                          <a:effectLst/>
                          <a:latin typeface="+mn-lt"/>
                        </a:rPr>
                        <a:t> </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228600" algn="just">
                        <a:lnSpc>
                          <a:spcPct val="107000"/>
                        </a:lnSpc>
                        <a:spcBef>
                          <a:spcPts val="0"/>
                        </a:spcBef>
                        <a:spcAft>
                          <a:spcPts val="0"/>
                        </a:spcAft>
                      </a:pPr>
                      <a:r>
                        <a:rPr lang="en-GB" sz="1600">
                          <a:effectLst/>
                          <a:latin typeface="+mn-lt"/>
                        </a:rPr>
                        <a:t> </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228600" algn="just">
                        <a:lnSpc>
                          <a:spcPct val="107000"/>
                        </a:lnSpc>
                        <a:spcBef>
                          <a:spcPts val="0"/>
                        </a:spcBef>
                        <a:spcAft>
                          <a:spcPts val="0"/>
                        </a:spcAft>
                      </a:pPr>
                      <a:r>
                        <a:rPr lang="en-GB" sz="1600" dirty="0">
                          <a:effectLst/>
                          <a:latin typeface="+mn-lt"/>
                        </a:rPr>
                        <a:t> </a:t>
                      </a:r>
                      <a:endParaRPr lang="en-US" sz="1600" dirty="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99172078"/>
                  </a:ext>
                </a:extLst>
              </a:tr>
              <a:tr h="387993">
                <a:tc>
                  <a:txBody>
                    <a:bodyPr/>
                    <a:lstStyle/>
                    <a:p>
                      <a:pPr marL="0" marR="0" indent="0" algn="just">
                        <a:lnSpc>
                          <a:spcPct val="107000"/>
                        </a:lnSpc>
                        <a:spcBef>
                          <a:spcPts val="0"/>
                        </a:spcBef>
                        <a:spcAft>
                          <a:spcPts val="0"/>
                        </a:spcAft>
                      </a:pPr>
                      <a:r>
                        <a:rPr lang="en-GB" sz="1600" dirty="0">
                          <a:effectLst/>
                          <a:latin typeface="+mn-lt"/>
                        </a:rPr>
                        <a:t>Var 1</a:t>
                      </a:r>
                      <a:endParaRPr lang="en-US" sz="1600" dirty="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nSpc>
                          <a:spcPct val="107000"/>
                        </a:lnSpc>
                      </a:pPr>
                      <a:endParaRPr lang="en-US" sz="1600" dirty="0">
                        <a:effectLst/>
                        <a:latin typeface="+mn-lt"/>
                        <a:cs typeface="Times New Roman" panose="02020603050405020304" pitchFamily="18" charset="0"/>
                      </a:endParaRPr>
                    </a:p>
                  </a:txBody>
                  <a:tcPr marL="64298" marR="64298"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nSpc>
                          <a:spcPct val="107000"/>
                        </a:lnSpc>
                      </a:pPr>
                      <a:endParaRPr lang="en-US" sz="1600" dirty="0">
                        <a:effectLst/>
                        <a:latin typeface="+mn-lt"/>
                        <a:cs typeface="Times New Roman" panose="02020603050405020304" pitchFamily="18" charset="0"/>
                      </a:endParaRPr>
                    </a:p>
                  </a:txBody>
                  <a:tcPr marL="64298" marR="64298"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nSpc>
                          <a:spcPct val="107000"/>
                        </a:lnSpc>
                      </a:pPr>
                      <a:endParaRPr lang="en-US" sz="1600" dirty="0">
                        <a:effectLst/>
                        <a:latin typeface="+mn-lt"/>
                        <a:cs typeface="Times New Roman" panose="02020603050405020304" pitchFamily="18" charset="0"/>
                      </a:endParaRPr>
                    </a:p>
                  </a:txBody>
                  <a:tcPr marL="64298" marR="64298"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nSpc>
                          <a:spcPct val="107000"/>
                        </a:lnSpc>
                      </a:pPr>
                      <a:endParaRPr lang="en-US" sz="1600" dirty="0">
                        <a:effectLst/>
                        <a:latin typeface="+mn-lt"/>
                        <a:cs typeface="Times New Roman" panose="02020603050405020304" pitchFamily="18" charset="0"/>
                      </a:endParaRPr>
                    </a:p>
                  </a:txBody>
                  <a:tcPr marL="64298" marR="64298"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nSpc>
                          <a:spcPct val="107000"/>
                        </a:lnSpc>
                      </a:pPr>
                      <a:endParaRPr lang="en-US" sz="1600" dirty="0">
                        <a:effectLst/>
                        <a:latin typeface="+mn-lt"/>
                        <a:cs typeface="Times New Roman" panose="02020603050405020304" pitchFamily="18" charset="0"/>
                      </a:endParaRPr>
                    </a:p>
                  </a:txBody>
                  <a:tcPr marL="64298" marR="64298"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nSpc>
                          <a:spcPct val="107000"/>
                        </a:lnSpc>
                      </a:pPr>
                      <a:endParaRPr lang="en-US" sz="1600" dirty="0">
                        <a:effectLst/>
                        <a:latin typeface="+mn-lt"/>
                        <a:cs typeface="Times New Roman" panose="02020603050405020304" pitchFamily="18" charset="0"/>
                      </a:endParaRPr>
                    </a:p>
                  </a:txBody>
                  <a:tcPr marL="64298" marR="64298"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nSpc>
                          <a:spcPct val="107000"/>
                        </a:lnSpc>
                      </a:pPr>
                      <a:endParaRPr lang="en-US" sz="1600" dirty="0">
                        <a:effectLst/>
                        <a:latin typeface="+mn-lt"/>
                        <a:cs typeface="Times New Roman" panose="02020603050405020304" pitchFamily="18" charset="0"/>
                      </a:endParaRPr>
                    </a:p>
                  </a:txBody>
                  <a:tcPr marL="64298" marR="64298"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14866110"/>
                  </a:ext>
                </a:extLst>
              </a:tr>
              <a:tr h="204505">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81857118"/>
                  </a:ext>
                </a:extLst>
              </a:tr>
              <a:tr h="204505">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013461391"/>
                  </a:ext>
                </a:extLst>
              </a:tr>
              <a:tr h="204505">
                <a:tc>
                  <a:txBody>
                    <a:bodyPr/>
                    <a:lstStyle/>
                    <a:p>
                      <a:pPr>
                        <a:lnSpc>
                          <a:spcPct val="107000"/>
                        </a:lnSpc>
                      </a:pPr>
                      <a:endParaRPr lang="en-US" sz="1600">
                        <a:effectLst/>
                        <a:latin typeface="+mn-lt"/>
                        <a:cs typeface="Times New Roman" panose="02020603050405020304" pitchFamily="18"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3</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4</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5</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6</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7</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8</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9</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10</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11</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a:effectLst/>
                          <a:latin typeface="+mn-lt"/>
                        </a:rPr>
                        <a:t>12</a:t>
                      </a:r>
                      <a:endParaRPr lang="en-US" sz="160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just">
                        <a:lnSpc>
                          <a:spcPct val="107000"/>
                        </a:lnSpc>
                        <a:spcBef>
                          <a:spcPts val="0"/>
                        </a:spcBef>
                        <a:spcAft>
                          <a:spcPts val="0"/>
                        </a:spcAft>
                      </a:pPr>
                      <a:r>
                        <a:rPr lang="en-GB" sz="1600" dirty="0">
                          <a:effectLst/>
                          <a:latin typeface="+mn-lt"/>
                        </a:rPr>
                        <a:t>13</a:t>
                      </a:r>
                      <a:endParaRPr lang="en-US" sz="1600" dirty="0">
                        <a:effectLst/>
                        <a:latin typeface="+mn-lt"/>
                        <a:ea typeface="Calibri" panose="020F0502020204030204" pitchFamily="34" charset="0"/>
                        <a:cs typeface="Calibri" panose="020F0502020204030204" pitchFamily="34" charset="0"/>
                      </a:endParaRPr>
                    </a:p>
                  </a:txBody>
                  <a:tcPr marL="64298" marR="64298"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04819211"/>
                  </a:ext>
                </a:extLst>
              </a:tr>
            </a:tbl>
          </a:graphicData>
        </a:graphic>
      </p:graphicFrame>
    </p:spTree>
    <p:extLst>
      <p:ext uri="{BB962C8B-B14F-4D97-AF65-F5344CB8AC3E}">
        <p14:creationId xmlns:p14="http://schemas.microsoft.com/office/powerpoint/2010/main" val="38896032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F9B822F-893E-44C8-963C-64F50ACECB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8639" y="347471"/>
            <a:ext cx="11100816"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229ADE-36B4-446A-B6A1-E5F1FF656E55}"/>
              </a:ext>
            </a:extLst>
          </p:cNvPr>
          <p:cNvSpPr>
            <a:spLocks noGrp="1"/>
          </p:cNvSpPr>
          <p:nvPr>
            <p:ph type="title"/>
          </p:nvPr>
        </p:nvSpPr>
        <p:spPr>
          <a:xfrm>
            <a:off x="838200" y="585216"/>
            <a:ext cx="10515600" cy="1325563"/>
          </a:xfrm>
        </p:spPr>
        <p:txBody>
          <a:bodyPr>
            <a:normAutofit/>
          </a:bodyPr>
          <a:lstStyle/>
          <a:p>
            <a:r>
              <a:rPr lang="en-GB">
                <a:solidFill>
                  <a:schemeClr val="bg1"/>
                </a:solidFill>
              </a:rPr>
              <a:t>Problems: Descriptive Statistics</a:t>
            </a:r>
          </a:p>
        </p:txBody>
      </p:sp>
      <p:pic>
        <p:nvPicPr>
          <p:cNvPr id="6" name="Picture 5" descr="A picture containing chart&#10;&#10;Description automatically generated">
            <a:extLst>
              <a:ext uri="{FF2B5EF4-FFF2-40B4-BE49-F238E27FC236}">
                <a16:creationId xmlns:a16="http://schemas.microsoft.com/office/drawing/2014/main" id="{0C3A45E3-C0C9-A09D-7648-00E811B4BC17}"/>
              </a:ext>
            </a:extLst>
          </p:cNvPr>
          <p:cNvPicPr>
            <a:picLocks noChangeAspect="1"/>
          </p:cNvPicPr>
          <p:nvPr/>
        </p:nvPicPr>
        <p:blipFill rotWithShape="1">
          <a:blip r:embed="rId2">
            <a:extLst>
              <a:ext uri="{28A0092B-C50C-407E-A947-70E740481C1C}">
                <a14:useLocalDpi xmlns:a14="http://schemas.microsoft.com/office/drawing/2010/main" val="0"/>
              </a:ext>
            </a:extLst>
          </a:blip>
          <a:srcRect r="2881" b="-3"/>
          <a:stretch/>
        </p:blipFill>
        <p:spPr>
          <a:xfrm>
            <a:off x="841248" y="2516777"/>
            <a:ext cx="6236208" cy="3660185"/>
          </a:xfrm>
          <a:prstGeom prst="rect">
            <a:avLst/>
          </a:prstGeom>
        </p:spPr>
      </p:pic>
      <p:sp>
        <p:nvSpPr>
          <p:cNvPr id="3" name="Content Placeholder 2">
            <a:extLst>
              <a:ext uri="{FF2B5EF4-FFF2-40B4-BE49-F238E27FC236}">
                <a16:creationId xmlns:a16="http://schemas.microsoft.com/office/drawing/2014/main" id="{D21462E9-8215-46C0-86D6-986A569C6042}"/>
              </a:ext>
            </a:extLst>
          </p:cNvPr>
          <p:cNvSpPr>
            <a:spLocks noGrp="1"/>
          </p:cNvSpPr>
          <p:nvPr>
            <p:ph idx="1"/>
          </p:nvPr>
        </p:nvSpPr>
        <p:spPr>
          <a:xfrm>
            <a:off x="7546848" y="2516777"/>
            <a:ext cx="3803904" cy="3660185"/>
          </a:xfrm>
        </p:spPr>
        <p:txBody>
          <a:bodyPr vert="horz" lIns="91440" tIns="45720" rIns="91440" bIns="45720" rtlCol="0" anchor="ctr">
            <a:normAutofit/>
          </a:bodyPr>
          <a:lstStyle/>
          <a:p>
            <a:r>
              <a:rPr lang="en-GB" dirty="0">
                <a:effectLst/>
                <a:ea typeface="Calibri" panose="020F0502020204030204" pitchFamily="34" charset="0"/>
                <a:cs typeface="Calibri" panose="020F0502020204030204" pitchFamily="34" charset="0"/>
              </a:rPr>
              <a:t>Outliers are observations in the data that deviate from the rest of the data. </a:t>
            </a:r>
          </a:p>
          <a:p>
            <a:r>
              <a:rPr lang="en-GB" dirty="0">
                <a:ea typeface="Calibri" panose="020F0502020204030204" pitchFamily="34" charset="0"/>
                <a:cs typeface="Calibri" panose="020F0502020204030204" pitchFamily="34" charset="0"/>
              </a:rPr>
              <a:t>Skew is the shift of data in one direction or the other away from convergence. </a:t>
            </a:r>
            <a:endParaRPr lang="en-GB" dirty="0">
              <a:effectLst/>
              <a:ea typeface="Calibri" panose="020F0502020204030204" pitchFamily="34" charset="0"/>
              <a:cs typeface="Calibri" panose="020F0502020204030204" pitchFamily="34" charset="0"/>
            </a:endParaRPr>
          </a:p>
        </p:txBody>
      </p:sp>
      <p:sp>
        <p:nvSpPr>
          <p:cNvPr id="4" name="Footer Placeholder 3">
            <a:extLst>
              <a:ext uri="{FF2B5EF4-FFF2-40B4-BE49-F238E27FC236}">
                <a16:creationId xmlns:a16="http://schemas.microsoft.com/office/drawing/2014/main" id="{BDE3AD9F-A164-47F7-A93B-57A1B818E5E0}"/>
              </a:ext>
            </a:extLst>
          </p:cNvPr>
          <p:cNvSpPr>
            <a:spLocks noGrp="1"/>
          </p:cNvSpPr>
          <p:nvPr>
            <p:ph type="ftr" sz="quarter" idx="11"/>
          </p:nvPr>
        </p:nvSpPr>
        <p:spPr>
          <a:xfrm>
            <a:off x="4038600" y="6356350"/>
            <a:ext cx="4114800" cy="365125"/>
          </a:xfrm>
        </p:spPr>
        <p:txBody>
          <a:bodyPr>
            <a:normAutofit/>
          </a:bodyPr>
          <a:lstStyle/>
          <a:p>
            <a:pPr>
              <a:lnSpc>
                <a:spcPct val="90000"/>
              </a:lnSpc>
              <a:spcAft>
                <a:spcPts val="600"/>
              </a:spcAft>
            </a:pPr>
            <a:r>
              <a:rPr lang="en-US" sz="700"/>
              <a:t>Title | </a:t>
            </a:r>
            <a:r>
              <a:rPr lang="en-US" sz="700">
                <a:sym typeface="Symbol" panose="05050102010706020507" pitchFamily="18" charset="2"/>
              </a:rPr>
              <a:t></a:t>
            </a:r>
            <a:r>
              <a:rPr lang="en-US" sz="700"/>
              <a:t> Author </a:t>
            </a:r>
          </a:p>
          <a:p>
            <a:pPr>
              <a:lnSpc>
                <a:spcPct val="90000"/>
              </a:lnSpc>
              <a:spcAft>
                <a:spcPts val="600"/>
              </a:spcAft>
            </a:pPr>
            <a:r>
              <a:rPr lang="en-US" sz="700"/>
              <a:t>Year | SAGE Publishing</a:t>
            </a:r>
            <a:endParaRPr lang="en-GB" sz="700"/>
          </a:p>
        </p:txBody>
      </p:sp>
    </p:spTree>
    <p:extLst>
      <p:ext uri="{BB962C8B-B14F-4D97-AF65-F5344CB8AC3E}">
        <p14:creationId xmlns:p14="http://schemas.microsoft.com/office/powerpoint/2010/main" val="12559641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1562100" y="0"/>
            <a:ext cx="9105900" cy="6829108"/>
          </a:xfrm>
          <a:prstGeom prst="rect">
            <a:avLst/>
          </a:prstGeom>
        </p:spPr>
      </p:pic>
      <p:sp>
        <p:nvSpPr>
          <p:cNvPr id="3" name="Right Arrow 2"/>
          <p:cNvSpPr/>
          <p:nvPr/>
        </p:nvSpPr>
        <p:spPr>
          <a:xfrm>
            <a:off x="7086600" y="3314700"/>
            <a:ext cx="914400" cy="4191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99912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80">
                                          <p:stCondLst>
                                            <p:cond delay="0"/>
                                          </p:stCondLst>
                                        </p:cTn>
                                        <p:tgtEl>
                                          <p:spTgt spid="3"/>
                                        </p:tgtEl>
                                      </p:cBhvr>
                                    </p:animEffect>
                                    <p:anim calcmode="lin" valueType="num">
                                      <p:cBhvr>
                                        <p:cTn id="13"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gtEl>
                                      </p:cBhvr>
                                      <p:to x="100000" y="60000"/>
                                    </p:animScale>
                                    <p:animScale>
                                      <p:cBhvr>
                                        <p:cTn id="19" dur="166" decel="50000">
                                          <p:stCondLst>
                                            <p:cond delay="676"/>
                                          </p:stCondLst>
                                        </p:cTn>
                                        <p:tgtEl>
                                          <p:spTgt spid="3"/>
                                        </p:tgtEl>
                                      </p:cBhvr>
                                      <p:to x="100000" y="100000"/>
                                    </p:animScale>
                                    <p:animScale>
                                      <p:cBhvr>
                                        <p:cTn id="20" dur="26">
                                          <p:stCondLst>
                                            <p:cond delay="1312"/>
                                          </p:stCondLst>
                                        </p:cTn>
                                        <p:tgtEl>
                                          <p:spTgt spid="3"/>
                                        </p:tgtEl>
                                      </p:cBhvr>
                                      <p:to x="100000" y="80000"/>
                                    </p:animScale>
                                    <p:animScale>
                                      <p:cBhvr>
                                        <p:cTn id="21" dur="166" decel="50000">
                                          <p:stCondLst>
                                            <p:cond delay="1338"/>
                                          </p:stCondLst>
                                        </p:cTn>
                                        <p:tgtEl>
                                          <p:spTgt spid="3"/>
                                        </p:tgtEl>
                                      </p:cBhvr>
                                      <p:to x="100000" y="100000"/>
                                    </p:animScale>
                                    <p:animScale>
                                      <p:cBhvr>
                                        <p:cTn id="22" dur="26">
                                          <p:stCondLst>
                                            <p:cond delay="1642"/>
                                          </p:stCondLst>
                                        </p:cTn>
                                        <p:tgtEl>
                                          <p:spTgt spid="3"/>
                                        </p:tgtEl>
                                      </p:cBhvr>
                                      <p:to x="100000" y="90000"/>
                                    </p:animScale>
                                    <p:animScale>
                                      <p:cBhvr>
                                        <p:cTn id="23" dur="166" decel="50000">
                                          <p:stCondLst>
                                            <p:cond delay="1668"/>
                                          </p:stCondLst>
                                        </p:cTn>
                                        <p:tgtEl>
                                          <p:spTgt spid="3"/>
                                        </p:tgtEl>
                                      </p:cBhvr>
                                      <p:to x="100000" y="100000"/>
                                    </p:animScale>
                                    <p:animScale>
                                      <p:cBhvr>
                                        <p:cTn id="24" dur="26">
                                          <p:stCondLst>
                                            <p:cond delay="1808"/>
                                          </p:stCondLst>
                                        </p:cTn>
                                        <p:tgtEl>
                                          <p:spTgt spid="3"/>
                                        </p:tgtEl>
                                      </p:cBhvr>
                                      <p:to x="100000" y="95000"/>
                                    </p:animScale>
                                    <p:animScale>
                                      <p:cBhvr>
                                        <p:cTn id="25" dur="166" decel="50000">
                                          <p:stCondLst>
                                            <p:cond delay="1834"/>
                                          </p:stCondLst>
                                        </p:cTn>
                                        <p:tgtEl>
                                          <p:spTgt spid="3"/>
                                        </p:tgtEl>
                                      </p:cBhvr>
                                      <p:to x="100000" y="100000"/>
                                    </p:animScale>
                                  </p:childTnLst>
                                </p:cTn>
                              </p:par>
                            </p:childTnLst>
                          </p:cTn>
                        </p:par>
                        <p:par>
                          <p:cTn id="26" fill="hold">
                            <p:stCondLst>
                              <p:cond delay="2000"/>
                            </p:stCondLst>
                            <p:childTnLst>
                              <p:par>
                                <p:cTn id="27" presetID="42" presetClass="exit" presetSubtype="0" fill="hold" grpId="1" nodeType="afterEffect">
                                  <p:stCondLst>
                                    <p:cond delay="3000"/>
                                  </p:stCondLst>
                                  <p:childTnLst>
                                    <p:animEffect transition="out" filter="fade">
                                      <p:cBhvr>
                                        <p:cTn id="28" dur="2000"/>
                                        <p:tgtEl>
                                          <p:spTgt spid="3"/>
                                        </p:tgtEl>
                                      </p:cBhvr>
                                    </p:animEffect>
                                    <p:anim calcmode="lin" valueType="num">
                                      <p:cBhvr>
                                        <p:cTn id="29" dur="2000"/>
                                        <p:tgtEl>
                                          <p:spTgt spid="3"/>
                                        </p:tgtEl>
                                        <p:attrNameLst>
                                          <p:attrName>ppt_x</p:attrName>
                                        </p:attrNameLst>
                                      </p:cBhvr>
                                      <p:tavLst>
                                        <p:tav tm="0">
                                          <p:val>
                                            <p:strVal val="ppt_x"/>
                                          </p:val>
                                        </p:tav>
                                        <p:tav tm="100000">
                                          <p:val>
                                            <p:strVal val="ppt_x"/>
                                          </p:val>
                                        </p:tav>
                                      </p:tavLst>
                                    </p:anim>
                                    <p:anim calcmode="lin" valueType="num">
                                      <p:cBhvr>
                                        <p:cTn id="30" dur="2000"/>
                                        <p:tgtEl>
                                          <p:spTgt spid="3"/>
                                        </p:tgtEl>
                                        <p:attrNameLst>
                                          <p:attrName>ppt_y</p:attrName>
                                        </p:attrNameLst>
                                      </p:cBhvr>
                                      <p:tavLst>
                                        <p:tav tm="0">
                                          <p:val>
                                            <p:strVal val="ppt_y"/>
                                          </p:val>
                                        </p:tav>
                                        <p:tav tm="100000">
                                          <p:val>
                                            <p:strVal val="ppt_y+.1"/>
                                          </p:val>
                                        </p:tav>
                                      </p:tavLst>
                                    </p:anim>
                                    <p:set>
                                      <p:cBhvr>
                                        <p:cTn id="31" dur="1" fill="hold">
                                          <p:stCondLst>
                                            <p:cond delay="1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29ADE-36B4-446A-B6A1-E5F1FF656E55}"/>
              </a:ext>
            </a:extLst>
          </p:cNvPr>
          <p:cNvSpPr>
            <a:spLocks noGrp="1"/>
          </p:cNvSpPr>
          <p:nvPr>
            <p:ph type="title"/>
          </p:nvPr>
        </p:nvSpPr>
        <p:spPr>
          <a:xfrm>
            <a:off x="838199" y="365125"/>
            <a:ext cx="10734207" cy="1325563"/>
          </a:xfrm>
        </p:spPr>
        <p:txBody>
          <a:bodyPr>
            <a:normAutofit/>
          </a:bodyPr>
          <a:lstStyle/>
          <a:p>
            <a:r>
              <a:rPr lang="en-GB" b="1" dirty="0"/>
              <a:t>Bivariate</a:t>
            </a:r>
            <a:r>
              <a:rPr lang="en-GB" dirty="0"/>
              <a:t> Descriptive Statistics: </a:t>
            </a:r>
            <a:br>
              <a:rPr lang="en-GB" dirty="0"/>
            </a:br>
            <a:r>
              <a:rPr lang="en-GB" dirty="0"/>
              <a:t>Nominal- and Ordinal-level Variables</a:t>
            </a:r>
          </a:p>
        </p:txBody>
      </p:sp>
      <p:sp>
        <p:nvSpPr>
          <p:cNvPr id="3" name="Content Placeholder 2">
            <a:extLst>
              <a:ext uri="{FF2B5EF4-FFF2-40B4-BE49-F238E27FC236}">
                <a16:creationId xmlns:a16="http://schemas.microsoft.com/office/drawing/2014/main" id="{D21462E9-8215-46C0-86D6-986A569C6042}"/>
              </a:ext>
            </a:extLst>
          </p:cNvPr>
          <p:cNvSpPr>
            <a:spLocks noGrp="1"/>
          </p:cNvSpPr>
          <p:nvPr>
            <p:ph idx="1"/>
          </p:nvPr>
        </p:nvSpPr>
        <p:spPr/>
        <p:txBody>
          <a:bodyPr vert="horz" lIns="91440" tIns="45720" rIns="91440" bIns="45720" rtlCol="0" anchor="t">
            <a:normAutofit/>
          </a:bodyPr>
          <a:lstStyle/>
          <a:p>
            <a:r>
              <a:rPr lang="en-GB" sz="3600" dirty="0">
                <a:effectLst/>
                <a:ea typeface="Calibri" panose="020F0502020204030204" pitchFamily="34" charset="0"/>
                <a:cs typeface="Times New Roman" panose="02020603050405020304" pitchFamily="18" charset="0"/>
              </a:rPr>
              <a:t>How can I best summarize the </a:t>
            </a:r>
            <a:r>
              <a:rPr lang="en-GB" sz="3600" b="1" dirty="0">
                <a:effectLst/>
                <a:ea typeface="Calibri" panose="020F0502020204030204" pitchFamily="34" charset="0"/>
                <a:cs typeface="Times New Roman" panose="02020603050405020304" pitchFamily="18" charset="0"/>
              </a:rPr>
              <a:t>relationship</a:t>
            </a:r>
            <a:r>
              <a:rPr lang="en-GB" sz="3600" dirty="0">
                <a:effectLst/>
                <a:ea typeface="Calibri" panose="020F0502020204030204" pitchFamily="34" charset="0"/>
                <a:cs typeface="Times New Roman" panose="02020603050405020304" pitchFamily="18" charset="0"/>
              </a:rPr>
              <a:t> between nominal- and ordinal-level variables?</a:t>
            </a:r>
          </a:p>
          <a:p>
            <a:endParaRPr lang="en-GB" sz="3600" dirty="0">
              <a:effectLst/>
              <a:ea typeface="Calibri" panose="020F0502020204030204" pitchFamily="34" charset="0"/>
              <a:cs typeface="Times New Roman" panose="02020603050405020304" pitchFamily="18" charset="0"/>
            </a:endParaRPr>
          </a:p>
          <a:p>
            <a:r>
              <a:rPr lang="en-GB" sz="3600" dirty="0">
                <a:effectLst/>
                <a:ea typeface="Calibri" panose="020F0502020204030204" pitchFamily="34" charset="0"/>
                <a:cs typeface="Times New Roman" panose="02020603050405020304" pitchFamily="18" charset="0"/>
              </a:rPr>
              <a:t>Measures of Association assess the existence, strength, and, on occasion, direction of a relationship between variables. </a:t>
            </a:r>
          </a:p>
        </p:txBody>
      </p:sp>
      <p:sp>
        <p:nvSpPr>
          <p:cNvPr id="4" name="Footer Placeholder 3">
            <a:extLst>
              <a:ext uri="{FF2B5EF4-FFF2-40B4-BE49-F238E27FC236}">
                <a16:creationId xmlns:a16="http://schemas.microsoft.com/office/drawing/2014/main" id="{BDE3AD9F-A164-47F7-A93B-57A1B818E5E0}"/>
              </a:ext>
            </a:extLst>
          </p:cNvPr>
          <p:cNvSpPr>
            <a:spLocks noGrp="1"/>
          </p:cNvSpPr>
          <p:nvPr>
            <p:ph type="ftr" sz="quarter" idx="11"/>
          </p:nvPr>
        </p:nvSpPr>
        <p:spPr/>
        <p:txBody>
          <a:bodyPr/>
          <a:lstStyle/>
          <a:p>
            <a:r>
              <a:rPr lang="en-US" dirty="0"/>
              <a:t>Title | </a:t>
            </a:r>
            <a:r>
              <a:rPr lang="en-US" dirty="0">
                <a:sym typeface="Symbol" panose="05050102010706020507" pitchFamily="18" charset="2"/>
              </a:rPr>
              <a:t></a:t>
            </a:r>
            <a:r>
              <a:rPr lang="en-US" dirty="0"/>
              <a:t> Author </a:t>
            </a:r>
          </a:p>
          <a:p>
            <a:r>
              <a:rPr lang="en-US" dirty="0"/>
              <a:t>Year | SAGE Publishing</a:t>
            </a:r>
            <a:endParaRPr lang="en-GB" dirty="0"/>
          </a:p>
        </p:txBody>
      </p:sp>
    </p:spTree>
    <p:extLst>
      <p:ext uri="{BB962C8B-B14F-4D97-AF65-F5344CB8AC3E}">
        <p14:creationId xmlns:p14="http://schemas.microsoft.com/office/powerpoint/2010/main" val="11851279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r>
              <a:rPr lang="en-US" sz="4000" b="1" dirty="0"/>
              <a:t>Most Common Means to ‘Look’ at </a:t>
            </a:r>
            <a:r>
              <a:rPr lang="en-US" sz="4000" dirty="0"/>
              <a:t>Two</a:t>
            </a:r>
            <a:r>
              <a:rPr lang="en-US" sz="4000" b="1" dirty="0"/>
              <a:t> Variables: </a:t>
            </a:r>
            <a:br>
              <a:rPr lang="en-US" sz="4000" b="1" dirty="0"/>
            </a:br>
            <a:r>
              <a:rPr lang="en-US" sz="4000" b="1" dirty="0"/>
              <a:t>“</a:t>
            </a:r>
            <a:r>
              <a:rPr lang="en-US" sz="4000" i="1" dirty="0">
                <a:solidFill>
                  <a:srgbClr val="00B0F0"/>
                </a:solidFill>
              </a:rPr>
              <a:t>Joint Distribution</a:t>
            </a:r>
            <a:r>
              <a:rPr lang="en-US" sz="4000" b="1" dirty="0"/>
              <a:t>”</a:t>
            </a:r>
            <a:endParaRPr lang="en-US" sz="4000" dirty="0">
              <a:latin typeface="Garamond" pitchFamily="18" charset="0"/>
            </a:endParaRPr>
          </a:p>
        </p:txBody>
      </p:sp>
      <p:graphicFrame>
        <p:nvGraphicFramePr>
          <p:cNvPr id="173059" name="Group 3"/>
          <p:cNvGraphicFramePr>
            <a:graphicFrameLocks noGrp="1"/>
          </p:cNvGraphicFramePr>
          <p:nvPr>
            <p:ph type="tbl" idx="1"/>
            <p:extLst>
              <p:ext uri="{D42A27DB-BD31-4B8C-83A1-F6EECF244321}">
                <p14:modId xmlns:p14="http://schemas.microsoft.com/office/powerpoint/2010/main" val="2736101146"/>
              </p:ext>
            </p:extLst>
          </p:nvPr>
        </p:nvGraphicFramePr>
        <p:xfrm>
          <a:off x="1676402" y="1524000"/>
          <a:ext cx="8839199" cy="5181600"/>
        </p:xfrm>
        <a:graphic>
          <a:graphicData uri="http://schemas.openxmlformats.org/drawingml/2006/table">
            <a:tbl>
              <a:tblPr/>
              <a:tblGrid>
                <a:gridCol w="2062480">
                  <a:extLst>
                    <a:ext uri="{9D8B030D-6E8A-4147-A177-3AD203B41FA5}">
                      <a16:colId xmlns:a16="http://schemas.microsoft.com/office/drawing/2014/main" val="20000"/>
                    </a:ext>
                  </a:extLst>
                </a:gridCol>
                <a:gridCol w="2357119">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826212">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3200" b="0" i="0" u="none" strike="noStrike" cap="none" normalizeH="0" baseline="0" dirty="0">
                        <a:ln>
                          <a:noFill/>
                        </a:ln>
                        <a:solidFill>
                          <a:schemeClr val="tx1"/>
                        </a:solidFill>
                        <a:effectLst/>
                        <a:latin typeface="+mn-lt"/>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3200" b="1" i="0" u="none" strike="noStrike" cap="none" normalizeH="0" baseline="0" dirty="0">
                          <a:ln>
                            <a:noFill/>
                          </a:ln>
                          <a:solidFill>
                            <a:schemeClr val="tx1"/>
                          </a:solidFill>
                          <a:effectLst>
                            <a:outerShdw blurRad="38100" dist="38100" dir="2700000" algn="tl">
                              <a:srgbClr val="000000">
                                <a:alpha val="43137"/>
                              </a:srgbClr>
                            </a:outerShdw>
                          </a:effectLst>
                          <a:latin typeface="+mn-lt"/>
                        </a:rPr>
                        <a:t>Nominal</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3200" b="1" i="0" u="none" strike="noStrike" cap="none" normalizeH="0" baseline="0" dirty="0">
                          <a:ln>
                            <a:noFill/>
                          </a:ln>
                          <a:solidFill>
                            <a:schemeClr val="tx1"/>
                          </a:solidFill>
                          <a:effectLst>
                            <a:outerShdw blurRad="38100" dist="38100" dir="2700000" algn="tl">
                              <a:srgbClr val="000000">
                                <a:alpha val="43137"/>
                              </a:srgbClr>
                            </a:outerShdw>
                          </a:effectLst>
                          <a:latin typeface="+mn-lt"/>
                        </a:rPr>
                        <a:t>Ordinal</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3200" b="1" i="0" u="none" strike="noStrike" cap="none" normalizeH="0" baseline="0" dirty="0">
                          <a:ln>
                            <a:noFill/>
                          </a:ln>
                          <a:solidFill>
                            <a:schemeClr val="tx1"/>
                          </a:solidFill>
                          <a:effectLst>
                            <a:outerShdw blurRad="38100" dist="38100" dir="2700000" algn="tl">
                              <a:srgbClr val="000000">
                                <a:alpha val="43137"/>
                              </a:srgbClr>
                            </a:outerShdw>
                          </a:effectLst>
                          <a:latin typeface="+mn-lt"/>
                        </a:rPr>
                        <a:t>Interval</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30656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3200" b="1" i="0" u="none" strike="noStrike" cap="none" normalizeH="0" baseline="0" dirty="0">
                          <a:ln>
                            <a:noFill/>
                          </a:ln>
                          <a:solidFill>
                            <a:schemeClr val="tx1"/>
                          </a:solidFill>
                          <a:effectLst>
                            <a:outerShdw blurRad="38100" dist="38100" dir="2700000" algn="tl">
                              <a:srgbClr val="000000">
                                <a:alpha val="43137"/>
                              </a:srgbClr>
                            </a:outerShdw>
                          </a:effectLst>
                          <a:latin typeface="+mn-lt"/>
                        </a:rPr>
                        <a:t>Nominal </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3200" b="1" i="0" u="none" strike="noStrike" cap="none" normalizeH="0" baseline="0" dirty="0">
                          <a:ln>
                            <a:noFill/>
                          </a:ln>
                          <a:solidFill>
                            <a:srgbClr val="FFC000"/>
                          </a:solidFill>
                          <a:effectLst/>
                          <a:latin typeface="+mn-lt"/>
                        </a:rPr>
                        <a:t>Cross-tab</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3200" b="1" i="0" u="none" strike="noStrike" cap="none" normalizeH="0" baseline="0" dirty="0">
                        <a:ln>
                          <a:noFill/>
                        </a:ln>
                        <a:solidFill>
                          <a:schemeClr val="tx1"/>
                        </a:solidFill>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3200" b="0" i="0" u="none" strike="noStrike" cap="none" normalizeH="0" baseline="0">
                        <a:ln>
                          <a:noFill/>
                        </a:ln>
                        <a:solidFill>
                          <a:schemeClr val="tx1"/>
                        </a:solidFill>
                        <a:effectLst/>
                        <a:latin typeface="+mn-lt"/>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3629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3200" b="1" i="0" u="none" strike="noStrike" cap="none" normalizeH="0" baseline="0" dirty="0">
                          <a:ln>
                            <a:noFill/>
                          </a:ln>
                          <a:solidFill>
                            <a:schemeClr val="tx1"/>
                          </a:solidFill>
                          <a:effectLst>
                            <a:outerShdw blurRad="38100" dist="38100" dir="2700000" algn="tl">
                              <a:srgbClr val="000000">
                                <a:alpha val="43137"/>
                              </a:srgbClr>
                            </a:outerShdw>
                          </a:effectLst>
                          <a:latin typeface="+mn-lt"/>
                        </a:rPr>
                        <a:t>Ordinal </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3200" b="1" i="0" u="none" strike="noStrike" cap="none" normalizeH="0" baseline="0" dirty="0">
                          <a:ln>
                            <a:noFill/>
                          </a:ln>
                          <a:solidFill>
                            <a:srgbClr val="FFC000"/>
                          </a:solidFill>
                          <a:effectLst/>
                          <a:latin typeface="+mn-lt"/>
                        </a:rPr>
                        <a:t>Cross-tab</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3200" b="1" i="0" u="none" strike="noStrike" cap="none" normalizeH="0" baseline="0" dirty="0">
                          <a:ln>
                            <a:noFill/>
                          </a:ln>
                          <a:solidFill>
                            <a:srgbClr val="FFC000"/>
                          </a:solidFill>
                          <a:effectLst/>
                          <a:latin typeface="+mn-lt"/>
                        </a:rPr>
                        <a:t>Cross-tab</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3200" b="0" i="0" u="none" strike="noStrike" cap="none" normalizeH="0" baseline="0" dirty="0">
                        <a:ln>
                          <a:noFill/>
                        </a:ln>
                        <a:solidFill>
                          <a:schemeClr val="tx1"/>
                        </a:solidFill>
                        <a:effectLst/>
                        <a:latin typeface="+mn-lt"/>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712537">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3200" b="1" i="0" u="none" strike="noStrike" cap="none" normalizeH="0" baseline="0" dirty="0">
                          <a:ln>
                            <a:noFill/>
                          </a:ln>
                          <a:solidFill>
                            <a:schemeClr val="tx1"/>
                          </a:solidFill>
                          <a:effectLst>
                            <a:outerShdw blurRad="38100" dist="38100" dir="2700000" algn="tl">
                              <a:srgbClr val="000000">
                                <a:alpha val="43137"/>
                              </a:srgbClr>
                            </a:outerShdw>
                          </a:effectLst>
                          <a:latin typeface="+mn-lt"/>
                        </a:rPr>
                        <a:t>Interval</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3200" b="1" i="0" u="none" strike="noStrike" cap="none" normalizeH="0" baseline="0" dirty="0">
                        <a:ln>
                          <a:noFill/>
                        </a:ln>
                        <a:solidFill>
                          <a:srgbClr val="FFC000"/>
                        </a:solidFill>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defRPr/>
                      </a:pPr>
                      <a:endParaRPr kumimoji="0" lang="en-US" sz="2800" b="0" i="1" u="none" strike="noStrike" cap="none" normalizeH="0" baseline="0" dirty="0">
                        <a:ln>
                          <a:noFill/>
                        </a:ln>
                        <a:solidFill>
                          <a:schemeClr val="tx1"/>
                        </a:solidFill>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3200" b="0" i="1" u="none" strike="noStrike" cap="none" normalizeH="0" baseline="0" dirty="0">
                        <a:ln>
                          <a:noFill/>
                        </a:ln>
                        <a:solidFill>
                          <a:schemeClr val="tx1"/>
                        </a:solidFill>
                        <a:effectLst/>
                        <a:latin typeface="+mn-lt"/>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7782140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73059"/>
                                        </p:tgtEl>
                                        <p:attrNameLst>
                                          <p:attrName>style.visibility</p:attrName>
                                        </p:attrNameLst>
                                      </p:cBhvr>
                                      <p:to>
                                        <p:strVal val="visible"/>
                                      </p:to>
                                    </p:set>
                                    <p:animEffect transition="in" filter="dissolve">
                                      <p:cBhvr>
                                        <p:cTn id="7" dur="500"/>
                                        <p:tgtEl>
                                          <p:spTgt spid="1730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5229ADE-36B4-446A-B6A1-E5F1FF656E55}"/>
              </a:ext>
            </a:extLst>
          </p:cNvPr>
          <p:cNvSpPr>
            <a:spLocks noGrp="1"/>
          </p:cNvSpPr>
          <p:nvPr>
            <p:ph type="title"/>
          </p:nvPr>
        </p:nvSpPr>
        <p:spPr>
          <a:xfrm>
            <a:off x="643468" y="623392"/>
            <a:ext cx="3363974" cy="1607060"/>
          </a:xfrm>
          <a:noFill/>
          <a:ln w="19050">
            <a:solidFill>
              <a:schemeClr val="tx1"/>
            </a:solidFill>
          </a:ln>
        </p:spPr>
        <p:txBody>
          <a:bodyPr wrap="square" anchor="ctr">
            <a:normAutofit/>
          </a:bodyPr>
          <a:lstStyle/>
          <a:p>
            <a:pPr algn="ctr"/>
            <a:r>
              <a:rPr lang="en-GB" sz="3600" dirty="0"/>
              <a:t>Cross-Tabulation</a:t>
            </a:r>
          </a:p>
        </p:txBody>
      </p:sp>
      <p:sp>
        <p:nvSpPr>
          <p:cNvPr id="3" name="Content Placeholder 2">
            <a:extLst>
              <a:ext uri="{FF2B5EF4-FFF2-40B4-BE49-F238E27FC236}">
                <a16:creationId xmlns:a16="http://schemas.microsoft.com/office/drawing/2014/main" id="{D21462E9-8215-46C0-86D6-986A569C6042}"/>
              </a:ext>
            </a:extLst>
          </p:cNvPr>
          <p:cNvSpPr>
            <a:spLocks noGrp="1"/>
          </p:cNvSpPr>
          <p:nvPr>
            <p:ph idx="1"/>
          </p:nvPr>
        </p:nvSpPr>
        <p:spPr>
          <a:xfrm>
            <a:off x="643468" y="2638043"/>
            <a:ext cx="3363974" cy="3415623"/>
          </a:xfrm>
        </p:spPr>
        <p:txBody>
          <a:bodyPr vert="horz" lIns="91440" tIns="45720" rIns="91440" bIns="45720" rtlCol="0">
            <a:normAutofit/>
          </a:bodyPr>
          <a:lstStyle/>
          <a:p>
            <a:r>
              <a:rPr lang="en-GB" sz="2400" dirty="0">
                <a:effectLst/>
                <a:ea typeface="Calibri" panose="020F0502020204030204" pitchFamily="34" charset="0"/>
                <a:cs typeface="Times New Roman" panose="02020603050405020304" pitchFamily="18" charset="0"/>
              </a:rPr>
              <a:t>Cross-tabulation – or ‘cross-tab’ - shows the joint distribution of nominal- and ordinal-level variables. </a:t>
            </a:r>
          </a:p>
          <a:p>
            <a:pPr lvl="1"/>
            <a:r>
              <a:rPr lang="en-GB" dirty="0">
                <a:effectLst/>
                <a:ea typeface="Calibri" panose="020F0502020204030204" pitchFamily="34" charset="0"/>
                <a:cs typeface="Times New Roman" panose="02020603050405020304" pitchFamily="18" charset="0"/>
              </a:rPr>
              <a:t>It is sometimes called a ‘contingency table’. </a:t>
            </a:r>
          </a:p>
        </p:txBody>
      </p:sp>
      <p:sp>
        <p:nvSpPr>
          <p:cNvPr id="4" name="Footer Placeholder 3">
            <a:extLst>
              <a:ext uri="{FF2B5EF4-FFF2-40B4-BE49-F238E27FC236}">
                <a16:creationId xmlns:a16="http://schemas.microsoft.com/office/drawing/2014/main" id="{BDE3AD9F-A164-47F7-A93B-57A1B818E5E0}"/>
              </a:ext>
            </a:extLst>
          </p:cNvPr>
          <p:cNvSpPr>
            <a:spLocks noGrp="1"/>
          </p:cNvSpPr>
          <p:nvPr>
            <p:ph type="ftr" sz="quarter" idx="11"/>
          </p:nvPr>
        </p:nvSpPr>
        <p:spPr>
          <a:xfrm>
            <a:off x="4038600" y="6356350"/>
            <a:ext cx="4114800" cy="365125"/>
          </a:xfrm>
        </p:spPr>
        <p:txBody>
          <a:bodyPr>
            <a:normAutofit/>
          </a:bodyPr>
          <a:lstStyle/>
          <a:p>
            <a:pPr>
              <a:lnSpc>
                <a:spcPct val="90000"/>
              </a:lnSpc>
              <a:spcAft>
                <a:spcPts val="600"/>
              </a:spcAft>
            </a:pPr>
            <a:r>
              <a:rPr lang="en-US" sz="700"/>
              <a:t>Title | </a:t>
            </a:r>
            <a:r>
              <a:rPr lang="en-US" sz="700">
                <a:sym typeface="Symbol" panose="05050102010706020507" pitchFamily="18" charset="2"/>
              </a:rPr>
              <a:t></a:t>
            </a:r>
            <a:r>
              <a:rPr lang="en-US" sz="700"/>
              <a:t> Author </a:t>
            </a:r>
          </a:p>
          <a:p>
            <a:pPr>
              <a:lnSpc>
                <a:spcPct val="90000"/>
              </a:lnSpc>
              <a:spcAft>
                <a:spcPts val="600"/>
              </a:spcAft>
            </a:pPr>
            <a:r>
              <a:rPr lang="en-US" sz="700"/>
              <a:t>Year | SAGE Publishing</a:t>
            </a:r>
            <a:endParaRPr lang="en-GB" sz="700"/>
          </a:p>
        </p:txBody>
      </p:sp>
      <p:graphicFrame>
        <p:nvGraphicFramePr>
          <p:cNvPr id="5" name="Table 4">
            <a:extLst>
              <a:ext uri="{FF2B5EF4-FFF2-40B4-BE49-F238E27FC236}">
                <a16:creationId xmlns:a16="http://schemas.microsoft.com/office/drawing/2014/main" id="{AAB35BF2-A2A6-FCC8-0BBE-E70029837B4F}"/>
              </a:ext>
            </a:extLst>
          </p:cNvPr>
          <p:cNvGraphicFramePr>
            <a:graphicFrameLocks noGrp="1"/>
          </p:cNvGraphicFramePr>
          <p:nvPr>
            <p:extLst>
              <p:ext uri="{D42A27DB-BD31-4B8C-83A1-F6EECF244321}">
                <p14:modId xmlns:p14="http://schemas.microsoft.com/office/powerpoint/2010/main" val="4128592001"/>
              </p:ext>
            </p:extLst>
          </p:nvPr>
        </p:nvGraphicFramePr>
        <p:xfrm>
          <a:off x="5297763" y="1370330"/>
          <a:ext cx="6250772" cy="4197552"/>
        </p:xfrm>
        <a:graphic>
          <a:graphicData uri="http://schemas.openxmlformats.org/drawingml/2006/table">
            <a:tbl>
              <a:tblPr firstRow="1" bandRow="1">
                <a:tableStyleId>{8799B23B-EC83-4686-B30A-512413B5E67A}</a:tableStyleId>
              </a:tblPr>
              <a:tblGrid>
                <a:gridCol w="1687409">
                  <a:extLst>
                    <a:ext uri="{9D8B030D-6E8A-4147-A177-3AD203B41FA5}">
                      <a16:colId xmlns:a16="http://schemas.microsoft.com/office/drawing/2014/main" val="1375908873"/>
                    </a:ext>
                  </a:extLst>
                </a:gridCol>
                <a:gridCol w="1402589">
                  <a:extLst>
                    <a:ext uri="{9D8B030D-6E8A-4147-A177-3AD203B41FA5}">
                      <a16:colId xmlns:a16="http://schemas.microsoft.com/office/drawing/2014/main" val="3332351583"/>
                    </a:ext>
                  </a:extLst>
                </a:gridCol>
                <a:gridCol w="993657">
                  <a:extLst>
                    <a:ext uri="{9D8B030D-6E8A-4147-A177-3AD203B41FA5}">
                      <a16:colId xmlns:a16="http://schemas.microsoft.com/office/drawing/2014/main" val="3749034442"/>
                    </a:ext>
                  </a:extLst>
                </a:gridCol>
                <a:gridCol w="993657">
                  <a:extLst>
                    <a:ext uri="{9D8B030D-6E8A-4147-A177-3AD203B41FA5}">
                      <a16:colId xmlns:a16="http://schemas.microsoft.com/office/drawing/2014/main" val="2743710141"/>
                    </a:ext>
                  </a:extLst>
                </a:gridCol>
                <a:gridCol w="1173460">
                  <a:extLst>
                    <a:ext uri="{9D8B030D-6E8A-4147-A177-3AD203B41FA5}">
                      <a16:colId xmlns:a16="http://schemas.microsoft.com/office/drawing/2014/main" val="495905521"/>
                    </a:ext>
                  </a:extLst>
                </a:gridCol>
              </a:tblGrid>
              <a:tr h="1282802">
                <a:tc>
                  <a:txBody>
                    <a:bodyPr/>
                    <a:lstStyle/>
                    <a:p>
                      <a:pPr>
                        <a:lnSpc>
                          <a:spcPct val="107000"/>
                        </a:lnSpc>
                      </a:pPr>
                      <a:endParaRPr lang="en-US" sz="3000" b="1" cap="none" spc="0" dirty="0">
                        <a:solidFill>
                          <a:schemeClr val="bg1"/>
                        </a:solidFill>
                        <a:effectLst/>
                        <a:latin typeface="Calibri" panose="020F0502020204030204" pitchFamily="34" charset="0"/>
                        <a:cs typeface="Times New Roman" panose="02020603050405020304" pitchFamily="18" charset="0"/>
                      </a:endParaRPr>
                    </a:p>
                  </a:txBody>
                  <a:tcPr marL="119505" marR="17783" marT="34145" marB="256083" anchor="b"/>
                </a:tc>
                <a:tc>
                  <a:txBody>
                    <a:bodyPr/>
                    <a:lstStyle/>
                    <a:p>
                      <a:pPr marL="0" marR="0" indent="228600" algn="just">
                        <a:lnSpc>
                          <a:spcPct val="107000"/>
                        </a:lnSpc>
                        <a:spcBef>
                          <a:spcPts val="0"/>
                        </a:spcBef>
                        <a:spcAft>
                          <a:spcPts val="0"/>
                        </a:spcAft>
                      </a:pPr>
                      <a:r>
                        <a:rPr lang="en-GB" sz="3000" b="1" cap="none" spc="0" dirty="0">
                          <a:solidFill>
                            <a:schemeClr val="bg1"/>
                          </a:solidFill>
                          <a:effectLst/>
                        </a:rPr>
                        <a:t> </a:t>
                      </a:r>
                      <a:endParaRPr lang="en-US" sz="3000" b="1" cap="none" spc="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9505" marR="17783" marT="34145" marB="256083" anchor="b"/>
                </a:tc>
                <a:tc gridSpan="2">
                  <a:txBody>
                    <a:bodyPr/>
                    <a:lstStyle/>
                    <a:p>
                      <a:pPr marL="0" marR="0" algn="ctr">
                        <a:lnSpc>
                          <a:spcPct val="107000"/>
                        </a:lnSpc>
                        <a:spcBef>
                          <a:spcPts val="0"/>
                        </a:spcBef>
                        <a:spcAft>
                          <a:spcPts val="0"/>
                        </a:spcAft>
                      </a:pPr>
                      <a:r>
                        <a:rPr lang="en-GB" sz="3000" b="1" cap="none" spc="0">
                          <a:solidFill>
                            <a:schemeClr val="bg1"/>
                          </a:solidFill>
                          <a:effectLst/>
                        </a:rPr>
                        <a:t>Internet Access</a:t>
                      </a:r>
                      <a:endParaRPr lang="en-US" sz="3000" b="1" cap="none" spc="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9505" marR="17783" marT="34145" marB="256083" anchor="b"/>
                </a:tc>
                <a:tc hMerge="1">
                  <a:txBody>
                    <a:bodyPr/>
                    <a:lstStyle/>
                    <a:p>
                      <a:endParaRPr lang="en-US"/>
                    </a:p>
                  </a:txBody>
                  <a:tcPr/>
                </a:tc>
                <a:tc>
                  <a:txBody>
                    <a:bodyPr/>
                    <a:lstStyle/>
                    <a:p>
                      <a:pPr marL="0" marR="0" indent="228600" algn="just">
                        <a:lnSpc>
                          <a:spcPct val="107000"/>
                        </a:lnSpc>
                        <a:spcBef>
                          <a:spcPts val="0"/>
                        </a:spcBef>
                        <a:spcAft>
                          <a:spcPts val="0"/>
                        </a:spcAft>
                      </a:pPr>
                      <a:r>
                        <a:rPr lang="en-GB" sz="3000" b="1" cap="none" spc="0">
                          <a:solidFill>
                            <a:schemeClr val="bg1"/>
                          </a:solidFill>
                          <a:effectLst/>
                        </a:rPr>
                        <a:t> </a:t>
                      </a:r>
                      <a:endParaRPr lang="en-US" sz="3000" b="1" cap="none" spc="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9505" marR="17783" marT="34145" marB="256083" anchor="b"/>
                </a:tc>
                <a:extLst>
                  <a:ext uri="{0D108BD9-81ED-4DB2-BD59-A6C34878D82A}">
                    <a16:rowId xmlns:a16="http://schemas.microsoft.com/office/drawing/2014/main" val="3970035608"/>
                  </a:ext>
                </a:extLst>
              </a:tr>
              <a:tr h="668418">
                <a:tc>
                  <a:txBody>
                    <a:bodyPr/>
                    <a:lstStyle/>
                    <a:p>
                      <a:pPr marL="0" marR="0" indent="228600" algn="just">
                        <a:lnSpc>
                          <a:spcPct val="107000"/>
                        </a:lnSpc>
                        <a:spcBef>
                          <a:spcPts val="0"/>
                        </a:spcBef>
                        <a:spcAft>
                          <a:spcPts val="0"/>
                        </a:spcAft>
                      </a:pPr>
                      <a:r>
                        <a:rPr lang="en-GB" sz="2200" cap="none" spc="0">
                          <a:solidFill>
                            <a:schemeClr val="bg1"/>
                          </a:solidFill>
                          <a:effectLst/>
                        </a:rPr>
                        <a:t> </a:t>
                      </a:r>
                      <a:endParaRPr lang="en-US" sz="2200" cap="none" spc="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9505" marR="17783" marT="34145" marB="256083"/>
                </a:tc>
                <a:tc>
                  <a:txBody>
                    <a:bodyPr/>
                    <a:lstStyle/>
                    <a:p>
                      <a:pPr marL="0" marR="0" indent="228600" algn="just">
                        <a:lnSpc>
                          <a:spcPct val="107000"/>
                        </a:lnSpc>
                        <a:spcBef>
                          <a:spcPts val="0"/>
                        </a:spcBef>
                        <a:spcAft>
                          <a:spcPts val="0"/>
                        </a:spcAft>
                      </a:pPr>
                      <a:r>
                        <a:rPr lang="en-GB" sz="2200" cap="none" spc="0">
                          <a:solidFill>
                            <a:schemeClr val="bg1"/>
                          </a:solidFill>
                          <a:effectLst/>
                        </a:rPr>
                        <a:t> </a:t>
                      </a:r>
                      <a:endParaRPr lang="en-US" sz="2200" cap="none" spc="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9505" marR="17783" marT="34145" marB="256083"/>
                </a:tc>
                <a:tc>
                  <a:txBody>
                    <a:bodyPr/>
                    <a:lstStyle/>
                    <a:p>
                      <a:pPr marL="0" marR="0" algn="ctr">
                        <a:lnSpc>
                          <a:spcPct val="107000"/>
                        </a:lnSpc>
                        <a:spcBef>
                          <a:spcPts val="0"/>
                        </a:spcBef>
                        <a:spcAft>
                          <a:spcPts val="0"/>
                        </a:spcAft>
                      </a:pPr>
                      <a:r>
                        <a:rPr lang="en-GB" sz="2200" cap="none" spc="0" dirty="0">
                          <a:solidFill>
                            <a:schemeClr val="bg1"/>
                          </a:solidFill>
                          <a:effectLst/>
                        </a:rPr>
                        <a:t>&lt;50%</a:t>
                      </a:r>
                      <a:endParaRPr lang="en-US" sz="2200" cap="none" spc="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9505" marR="17783" marT="34145" marB="256083" anchor="ctr"/>
                </a:tc>
                <a:tc>
                  <a:txBody>
                    <a:bodyPr/>
                    <a:lstStyle/>
                    <a:p>
                      <a:pPr marL="0" marR="0" algn="ctr">
                        <a:lnSpc>
                          <a:spcPct val="107000"/>
                        </a:lnSpc>
                        <a:spcBef>
                          <a:spcPts val="0"/>
                        </a:spcBef>
                        <a:spcAft>
                          <a:spcPts val="0"/>
                        </a:spcAft>
                      </a:pPr>
                      <a:r>
                        <a:rPr lang="en-GB" sz="2200" cap="none" spc="0">
                          <a:solidFill>
                            <a:schemeClr val="bg1"/>
                          </a:solidFill>
                          <a:effectLst/>
                        </a:rPr>
                        <a:t>&gt;50%</a:t>
                      </a:r>
                      <a:endParaRPr lang="en-US" sz="2200" cap="none" spc="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9505" marR="17783" marT="34145" marB="256083" anchor="ctr"/>
                </a:tc>
                <a:tc>
                  <a:txBody>
                    <a:bodyPr/>
                    <a:lstStyle/>
                    <a:p>
                      <a:pPr marL="0" marR="0" algn="ctr">
                        <a:lnSpc>
                          <a:spcPct val="107000"/>
                        </a:lnSpc>
                        <a:spcBef>
                          <a:spcPts val="0"/>
                        </a:spcBef>
                        <a:spcAft>
                          <a:spcPts val="0"/>
                        </a:spcAft>
                      </a:pPr>
                      <a:r>
                        <a:rPr lang="en-GB" sz="2200" b="1" cap="none" spc="0" dirty="0">
                          <a:solidFill>
                            <a:schemeClr val="bg1"/>
                          </a:solidFill>
                          <a:effectLst/>
                        </a:rPr>
                        <a:t>TOTAL</a:t>
                      </a:r>
                      <a:endParaRPr lang="en-US" sz="2200" b="1" cap="none" spc="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9505" marR="17783" marT="34145" marB="256083" anchor="ctr"/>
                </a:tc>
                <a:extLst>
                  <a:ext uri="{0D108BD9-81ED-4DB2-BD59-A6C34878D82A}">
                    <a16:rowId xmlns:a16="http://schemas.microsoft.com/office/drawing/2014/main" val="719024855"/>
                  </a:ext>
                </a:extLst>
              </a:tr>
              <a:tr h="668418">
                <a:tc rowSpan="2">
                  <a:txBody>
                    <a:bodyPr/>
                    <a:lstStyle/>
                    <a:p>
                      <a:pPr marL="0" marR="0">
                        <a:lnSpc>
                          <a:spcPct val="107000"/>
                        </a:lnSpc>
                        <a:spcBef>
                          <a:spcPts val="0"/>
                        </a:spcBef>
                        <a:spcAft>
                          <a:spcPts val="0"/>
                        </a:spcAft>
                      </a:pPr>
                      <a:r>
                        <a:rPr lang="en-GB" sz="2200" cap="none" spc="0">
                          <a:solidFill>
                            <a:schemeClr val="bg1"/>
                          </a:solidFill>
                          <a:effectLst/>
                        </a:rPr>
                        <a:t>Democracy</a:t>
                      </a:r>
                      <a:endParaRPr lang="en-US" sz="2200" cap="none" spc="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9505" marR="17783" marT="34145" marB="256083" anchor="ctr"/>
                </a:tc>
                <a:tc>
                  <a:txBody>
                    <a:bodyPr/>
                    <a:lstStyle/>
                    <a:p>
                      <a:pPr marL="0" marR="0" indent="228600" algn="just">
                        <a:lnSpc>
                          <a:spcPct val="107000"/>
                        </a:lnSpc>
                        <a:spcBef>
                          <a:spcPts val="0"/>
                        </a:spcBef>
                        <a:spcAft>
                          <a:spcPts val="0"/>
                        </a:spcAft>
                      </a:pPr>
                      <a:r>
                        <a:rPr lang="en-GB" sz="2200" cap="none" spc="0">
                          <a:solidFill>
                            <a:schemeClr val="bg1"/>
                          </a:solidFill>
                          <a:effectLst/>
                        </a:rPr>
                        <a:t>Yes</a:t>
                      </a:r>
                      <a:endParaRPr lang="en-US" sz="2200" cap="none" spc="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9505" marR="17783" marT="34145" marB="256083" anchor="ctr"/>
                </a:tc>
                <a:tc>
                  <a:txBody>
                    <a:bodyPr/>
                    <a:lstStyle/>
                    <a:p>
                      <a:pPr marL="0" marR="0" algn="ctr">
                        <a:lnSpc>
                          <a:spcPct val="107000"/>
                        </a:lnSpc>
                        <a:spcBef>
                          <a:spcPts val="0"/>
                        </a:spcBef>
                        <a:spcAft>
                          <a:spcPts val="0"/>
                        </a:spcAft>
                      </a:pPr>
                      <a:r>
                        <a:rPr lang="en-GB" sz="3200" cap="none" spc="0">
                          <a:solidFill>
                            <a:srgbClr val="C00000"/>
                          </a:solidFill>
                          <a:effectLst/>
                        </a:rPr>
                        <a:t>13</a:t>
                      </a:r>
                      <a:endParaRPr lang="en-US" sz="3200" cap="none" spc="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19505" marR="17783" marT="34145" marB="256083" anchor="ctr"/>
                </a:tc>
                <a:tc>
                  <a:txBody>
                    <a:bodyPr/>
                    <a:lstStyle/>
                    <a:p>
                      <a:pPr marL="0" marR="0" algn="ctr">
                        <a:lnSpc>
                          <a:spcPct val="107000"/>
                        </a:lnSpc>
                        <a:spcBef>
                          <a:spcPts val="0"/>
                        </a:spcBef>
                        <a:spcAft>
                          <a:spcPts val="0"/>
                        </a:spcAft>
                      </a:pPr>
                      <a:r>
                        <a:rPr lang="en-GB" sz="3200" cap="none" spc="0" dirty="0">
                          <a:solidFill>
                            <a:srgbClr val="C00000"/>
                          </a:solidFill>
                          <a:effectLst/>
                        </a:rPr>
                        <a:t>20</a:t>
                      </a:r>
                      <a:endParaRPr lang="en-US" sz="3200" cap="none" spc="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19505" marR="17783" marT="34145" marB="256083" anchor="ctr"/>
                </a:tc>
                <a:tc>
                  <a:txBody>
                    <a:bodyPr/>
                    <a:lstStyle/>
                    <a:p>
                      <a:pPr marL="0" marR="0" algn="ctr">
                        <a:lnSpc>
                          <a:spcPct val="107000"/>
                        </a:lnSpc>
                        <a:spcBef>
                          <a:spcPts val="0"/>
                        </a:spcBef>
                        <a:spcAft>
                          <a:spcPts val="0"/>
                        </a:spcAft>
                      </a:pPr>
                      <a:r>
                        <a:rPr lang="en-GB" sz="2200" b="1" cap="none" spc="0" dirty="0">
                          <a:solidFill>
                            <a:schemeClr val="bg1"/>
                          </a:solidFill>
                          <a:effectLst/>
                        </a:rPr>
                        <a:t>33</a:t>
                      </a:r>
                      <a:endParaRPr lang="en-US" sz="2200" b="1" cap="none" spc="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9505" marR="17783" marT="34145" marB="256083" anchor="ctr"/>
                </a:tc>
                <a:extLst>
                  <a:ext uri="{0D108BD9-81ED-4DB2-BD59-A6C34878D82A}">
                    <a16:rowId xmlns:a16="http://schemas.microsoft.com/office/drawing/2014/main" val="4000089130"/>
                  </a:ext>
                </a:extLst>
              </a:tr>
              <a:tr h="668418">
                <a:tc vMerge="1">
                  <a:txBody>
                    <a:bodyPr/>
                    <a:lstStyle/>
                    <a:p>
                      <a:endParaRPr lang="en-US"/>
                    </a:p>
                  </a:txBody>
                  <a:tcPr/>
                </a:tc>
                <a:tc>
                  <a:txBody>
                    <a:bodyPr/>
                    <a:lstStyle/>
                    <a:p>
                      <a:pPr marL="0" marR="0" indent="228600" algn="just">
                        <a:lnSpc>
                          <a:spcPct val="107000"/>
                        </a:lnSpc>
                        <a:spcBef>
                          <a:spcPts val="0"/>
                        </a:spcBef>
                        <a:spcAft>
                          <a:spcPts val="0"/>
                        </a:spcAft>
                      </a:pPr>
                      <a:r>
                        <a:rPr lang="en-GB" sz="2200" cap="none" spc="0">
                          <a:solidFill>
                            <a:schemeClr val="bg1"/>
                          </a:solidFill>
                          <a:effectLst/>
                        </a:rPr>
                        <a:t>No</a:t>
                      </a:r>
                      <a:endParaRPr lang="en-US" sz="2200" cap="none" spc="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9505" marR="17783" marT="34145" marB="256083" anchor="ctr"/>
                </a:tc>
                <a:tc>
                  <a:txBody>
                    <a:bodyPr/>
                    <a:lstStyle/>
                    <a:p>
                      <a:pPr marL="0" marR="0" algn="ctr">
                        <a:lnSpc>
                          <a:spcPct val="107000"/>
                        </a:lnSpc>
                        <a:spcBef>
                          <a:spcPts val="0"/>
                        </a:spcBef>
                        <a:spcAft>
                          <a:spcPts val="0"/>
                        </a:spcAft>
                      </a:pPr>
                      <a:r>
                        <a:rPr lang="en-GB" sz="3200" cap="none" spc="0">
                          <a:solidFill>
                            <a:srgbClr val="C00000"/>
                          </a:solidFill>
                          <a:effectLst/>
                        </a:rPr>
                        <a:t>8</a:t>
                      </a:r>
                      <a:endParaRPr lang="en-US" sz="3200" cap="none" spc="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19505" marR="17783" marT="34145" marB="256083" anchor="ctr"/>
                </a:tc>
                <a:tc>
                  <a:txBody>
                    <a:bodyPr/>
                    <a:lstStyle/>
                    <a:p>
                      <a:pPr marL="0" marR="0" algn="ctr">
                        <a:lnSpc>
                          <a:spcPct val="107000"/>
                        </a:lnSpc>
                        <a:spcBef>
                          <a:spcPts val="0"/>
                        </a:spcBef>
                        <a:spcAft>
                          <a:spcPts val="0"/>
                        </a:spcAft>
                      </a:pPr>
                      <a:r>
                        <a:rPr lang="en-GB" sz="3200" cap="none" spc="0" dirty="0">
                          <a:solidFill>
                            <a:srgbClr val="C00000"/>
                          </a:solidFill>
                          <a:effectLst/>
                        </a:rPr>
                        <a:t>22</a:t>
                      </a:r>
                      <a:endParaRPr lang="en-US" sz="3200" cap="none" spc="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19505" marR="17783" marT="34145" marB="256083" anchor="ctr"/>
                </a:tc>
                <a:tc>
                  <a:txBody>
                    <a:bodyPr/>
                    <a:lstStyle/>
                    <a:p>
                      <a:pPr marL="0" marR="0" algn="ctr">
                        <a:lnSpc>
                          <a:spcPct val="107000"/>
                        </a:lnSpc>
                        <a:spcBef>
                          <a:spcPts val="0"/>
                        </a:spcBef>
                        <a:spcAft>
                          <a:spcPts val="0"/>
                        </a:spcAft>
                      </a:pPr>
                      <a:r>
                        <a:rPr lang="en-GB" sz="2200" b="1" cap="none" spc="0" dirty="0">
                          <a:solidFill>
                            <a:schemeClr val="bg1"/>
                          </a:solidFill>
                          <a:effectLst/>
                        </a:rPr>
                        <a:t>30</a:t>
                      </a:r>
                      <a:endParaRPr lang="en-US" sz="2200" b="1" cap="none" spc="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9505" marR="17783" marT="34145" marB="256083" anchor="ctr"/>
                </a:tc>
                <a:extLst>
                  <a:ext uri="{0D108BD9-81ED-4DB2-BD59-A6C34878D82A}">
                    <a16:rowId xmlns:a16="http://schemas.microsoft.com/office/drawing/2014/main" val="1577803866"/>
                  </a:ext>
                </a:extLst>
              </a:tr>
              <a:tr h="668418">
                <a:tc>
                  <a:txBody>
                    <a:bodyPr/>
                    <a:lstStyle/>
                    <a:p>
                      <a:pPr marL="0" marR="0" indent="228600" algn="just">
                        <a:lnSpc>
                          <a:spcPct val="107000"/>
                        </a:lnSpc>
                        <a:spcBef>
                          <a:spcPts val="0"/>
                        </a:spcBef>
                        <a:spcAft>
                          <a:spcPts val="0"/>
                        </a:spcAft>
                      </a:pPr>
                      <a:r>
                        <a:rPr lang="en-GB" sz="2200" cap="none" spc="0">
                          <a:solidFill>
                            <a:schemeClr val="bg1"/>
                          </a:solidFill>
                          <a:effectLst/>
                        </a:rPr>
                        <a:t> </a:t>
                      </a:r>
                      <a:endParaRPr lang="en-US" sz="2200" cap="none" spc="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9505" marR="17783" marT="34145" marB="256083"/>
                </a:tc>
                <a:tc>
                  <a:txBody>
                    <a:bodyPr/>
                    <a:lstStyle/>
                    <a:p>
                      <a:pPr marL="0" marR="0" indent="228600" algn="just">
                        <a:lnSpc>
                          <a:spcPct val="107000"/>
                        </a:lnSpc>
                        <a:spcBef>
                          <a:spcPts val="0"/>
                        </a:spcBef>
                        <a:spcAft>
                          <a:spcPts val="0"/>
                        </a:spcAft>
                      </a:pPr>
                      <a:r>
                        <a:rPr lang="en-GB" sz="2200" b="1" cap="none" spc="0">
                          <a:solidFill>
                            <a:schemeClr val="bg1"/>
                          </a:solidFill>
                          <a:effectLst/>
                        </a:rPr>
                        <a:t>TOTAL</a:t>
                      </a:r>
                      <a:endParaRPr lang="en-US" sz="2200" b="1" cap="none" spc="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9505" marR="17783" marT="34145" marB="256083" anchor="ctr"/>
                </a:tc>
                <a:tc>
                  <a:txBody>
                    <a:bodyPr/>
                    <a:lstStyle/>
                    <a:p>
                      <a:pPr marL="0" marR="0" algn="ctr">
                        <a:lnSpc>
                          <a:spcPct val="107000"/>
                        </a:lnSpc>
                        <a:spcBef>
                          <a:spcPts val="0"/>
                        </a:spcBef>
                        <a:spcAft>
                          <a:spcPts val="0"/>
                        </a:spcAft>
                      </a:pPr>
                      <a:r>
                        <a:rPr lang="en-GB" sz="2200" b="1" cap="none" spc="0">
                          <a:solidFill>
                            <a:schemeClr val="bg1"/>
                          </a:solidFill>
                          <a:effectLst/>
                        </a:rPr>
                        <a:t>21</a:t>
                      </a:r>
                      <a:endParaRPr lang="en-US" sz="2200" b="1" cap="none" spc="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9505" marR="17783" marT="34145" marB="256083" anchor="ctr"/>
                </a:tc>
                <a:tc>
                  <a:txBody>
                    <a:bodyPr/>
                    <a:lstStyle/>
                    <a:p>
                      <a:pPr marL="0" marR="0" algn="ctr">
                        <a:lnSpc>
                          <a:spcPct val="107000"/>
                        </a:lnSpc>
                        <a:spcBef>
                          <a:spcPts val="0"/>
                        </a:spcBef>
                        <a:spcAft>
                          <a:spcPts val="0"/>
                        </a:spcAft>
                      </a:pPr>
                      <a:r>
                        <a:rPr lang="en-GB" sz="2200" b="1" cap="none" spc="0" dirty="0">
                          <a:solidFill>
                            <a:schemeClr val="bg1"/>
                          </a:solidFill>
                          <a:effectLst/>
                        </a:rPr>
                        <a:t>42</a:t>
                      </a:r>
                      <a:endParaRPr lang="en-US" sz="2200" b="1" cap="none" spc="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9505" marR="17783" marT="34145" marB="256083" anchor="ctr"/>
                </a:tc>
                <a:tc>
                  <a:txBody>
                    <a:bodyPr/>
                    <a:lstStyle/>
                    <a:p>
                      <a:pPr marL="0" marR="0" algn="ctr">
                        <a:lnSpc>
                          <a:spcPct val="107000"/>
                        </a:lnSpc>
                        <a:spcBef>
                          <a:spcPts val="0"/>
                        </a:spcBef>
                        <a:spcAft>
                          <a:spcPts val="0"/>
                        </a:spcAft>
                      </a:pPr>
                      <a:r>
                        <a:rPr lang="en-GB" sz="2200" b="1" cap="none" spc="0" dirty="0">
                          <a:solidFill>
                            <a:schemeClr val="bg1"/>
                          </a:solidFill>
                          <a:effectLst/>
                        </a:rPr>
                        <a:t>63</a:t>
                      </a:r>
                      <a:endParaRPr lang="en-US" sz="2200" b="1" cap="none" spc="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9505" marR="17783" marT="34145" marB="256083" anchor="ctr"/>
                </a:tc>
                <a:extLst>
                  <a:ext uri="{0D108BD9-81ED-4DB2-BD59-A6C34878D82A}">
                    <a16:rowId xmlns:a16="http://schemas.microsoft.com/office/drawing/2014/main" val="3118010998"/>
                  </a:ext>
                </a:extLst>
              </a:tr>
            </a:tbl>
          </a:graphicData>
        </a:graphic>
      </p:graphicFrame>
    </p:spTree>
    <p:extLst>
      <p:ext uri="{BB962C8B-B14F-4D97-AF65-F5344CB8AC3E}">
        <p14:creationId xmlns:p14="http://schemas.microsoft.com/office/powerpoint/2010/main" val="3240526375"/>
      </p:ext>
    </p:extLst>
  </p:cSld>
  <p:clrMapOvr>
    <a:overrideClrMapping bg1="dk1" tx1="lt1" bg2="dk2" tx2="lt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5229ADE-36B4-446A-B6A1-E5F1FF656E55}"/>
              </a:ext>
            </a:extLst>
          </p:cNvPr>
          <p:cNvSpPr>
            <a:spLocks noGrp="1"/>
          </p:cNvSpPr>
          <p:nvPr>
            <p:ph type="title"/>
          </p:nvPr>
        </p:nvSpPr>
        <p:spPr>
          <a:xfrm>
            <a:off x="643468" y="623392"/>
            <a:ext cx="3363974" cy="3237408"/>
          </a:xfrm>
          <a:noFill/>
          <a:ln w="19050">
            <a:solidFill>
              <a:schemeClr val="tx1"/>
            </a:solidFill>
          </a:ln>
        </p:spPr>
        <p:txBody>
          <a:bodyPr vert="horz" wrap="square" lIns="91440" tIns="45720" rIns="91440" bIns="45720" rtlCol="0" anchor="ctr">
            <a:normAutofit/>
          </a:bodyPr>
          <a:lstStyle/>
          <a:p>
            <a:pPr algn="ctr"/>
            <a:r>
              <a:rPr lang="en-US" sz="3200" kern="1200" dirty="0">
                <a:latin typeface="+mj-lt"/>
                <a:ea typeface="+mj-ea"/>
                <a:cs typeface="+mj-cs"/>
              </a:rPr>
              <a:t>Measures of Association: </a:t>
            </a:r>
            <a:br>
              <a:rPr lang="en-US" sz="3200" kern="1200" dirty="0">
                <a:latin typeface="+mj-lt"/>
                <a:ea typeface="+mj-ea"/>
                <a:cs typeface="+mj-cs"/>
              </a:rPr>
            </a:br>
            <a:r>
              <a:rPr lang="en-US" sz="3200" kern="1200" dirty="0">
                <a:latin typeface="+mj-lt"/>
                <a:ea typeface="+mj-ea"/>
                <a:cs typeface="+mj-cs"/>
              </a:rPr>
              <a:t>Nominal- and Ordinal-level Variables</a:t>
            </a:r>
          </a:p>
        </p:txBody>
      </p:sp>
      <p:sp>
        <p:nvSpPr>
          <p:cNvPr id="4" name="Footer Placeholder 3">
            <a:extLst>
              <a:ext uri="{FF2B5EF4-FFF2-40B4-BE49-F238E27FC236}">
                <a16:creationId xmlns:a16="http://schemas.microsoft.com/office/drawing/2014/main" id="{BDE3AD9F-A164-47F7-A93B-57A1B818E5E0}"/>
              </a:ext>
            </a:extLst>
          </p:cNvPr>
          <p:cNvSpPr>
            <a:spLocks noGrp="1"/>
          </p:cNvSpPr>
          <p:nvPr>
            <p:ph type="ftr" sz="quarter" idx="11"/>
          </p:nvPr>
        </p:nvSpPr>
        <p:spPr>
          <a:xfrm>
            <a:off x="4038600" y="6356350"/>
            <a:ext cx="4114800" cy="365125"/>
          </a:xfrm>
        </p:spPr>
        <p:txBody>
          <a:bodyPr vert="horz" lIns="91440" tIns="45720" rIns="91440" bIns="45720" rtlCol="0">
            <a:normAutofit/>
          </a:bodyPr>
          <a:lstStyle/>
          <a:p>
            <a:pPr>
              <a:lnSpc>
                <a:spcPct val="90000"/>
              </a:lnSpc>
              <a:spcAft>
                <a:spcPts val="600"/>
              </a:spcAft>
            </a:pPr>
            <a:r>
              <a:rPr lang="en-US" sz="700" kern="1200">
                <a:latin typeface="+mn-lt"/>
                <a:ea typeface="+mn-ea"/>
                <a:cs typeface="+mn-cs"/>
              </a:rPr>
              <a:t>Title | </a:t>
            </a:r>
            <a:r>
              <a:rPr lang="en-US" sz="700" kern="1200">
                <a:latin typeface="+mn-lt"/>
                <a:ea typeface="+mn-ea"/>
                <a:cs typeface="+mn-cs"/>
                <a:sym typeface="Symbol" panose="05050102010706020507" pitchFamily="18" charset="2"/>
              </a:rPr>
              <a:t></a:t>
            </a:r>
            <a:r>
              <a:rPr lang="en-US" sz="700" kern="1200">
                <a:latin typeface="+mn-lt"/>
                <a:ea typeface="+mn-ea"/>
                <a:cs typeface="+mn-cs"/>
              </a:rPr>
              <a:t> Author </a:t>
            </a:r>
          </a:p>
          <a:p>
            <a:pPr>
              <a:lnSpc>
                <a:spcPct val="90000"/>
              </a:lnSpc>
              <a:spcAft>
                <a:spcPts val="600"/>
              </a:spcAft>
            </a:pPr>
            <a:r>
              <a:rPr lang="en-US" sz="700" kern="1200">
                <a:latin typeface="+mn-lt"/>
                <a:ea typeface="+mn-ea"/>
                <a:cs typeface="+mn-cs"/>
              </a:rPr>
              <a:t>Year | SAGE Publishing</a:t>
            </a:r>
          </a:p>
        </p:txBody>
      </p:sp>
      <p:graphicFrame>
        <p:nvGraphicFramePr>
          <p:cNvPr id="8" name="Content Placeholder 4">
            <a:extLst>
              <a:ext uri="{FF2B5EF4-FFF2-40B4-BE49-F238E27FC236}">
                <a16:creationId xmlns:a16="http://schemas.microsoft.com/office/drawing/2014/main" id="{3D7BFC20-B930-E060-BE58-ABAAA6B78DBF}"/>
              </a:ext>
            </a:extLst>
          </p:cNvPr>
          <p:cNvGraphicFramePr>
            <a:graphicFrameLocks/>
          </p:cNvGraphicFramePr>
          <p:nvPr>
            <p:extLst>
              <p:ext uri="{D42A27DB-BD31-4B8C-83A1-F6EECF244321}">
                <p14:modId xmlns:p14="http://schemas.microsoft.com/office/powerpoint/2010/main" val="2436476384"/>
              </p:ext>
            </p:extLst>
          </p:nvPr>
        </p:nvGraphicFramePr>
        <p:xfrm>
          <a:off x="4958080" y="1290557"/>
          <a:ext cx="6590454" cy="4116020"/>
        </p:xfrm>
        <a:graphic>
          <a:graphicData uri="http://schemas.openxmlformats.org/drawingml/2006/table">
            <a:tbl>
              <a:tblPr firstRow="1" bandRow="1">
                <a:tableStyleId>{5C22544A-7EE6-4342-B048-85BDC9FD1C3A}</a:tableStyleId>
              </a:tblPr>
              <a:tblGrid>
                <a:gridCol w="1778000">
                  <a:extLst>
                    <a:ext uri="{9D8B030D-6E8A-4147-A177-3AD203B41FA5}">
                      <a16:colId xmlns:a16="http://schemas.microsoft.com/office/drawing/2014/main" val="1649786571"/>
                    </a:ext>
                  </a:extLst>
                </a:gridCol>
                <a:gridCol w="2875280">
                  <a:extLst>
                    <a:ext uri="{9D8B030D-6E8A-4147-A177-3AD203B41FA5}">
                      <a16:colId xmlns:a16="http://schemas.microsoft.com/office/drawing/2014/main" val="1881597029"/>
                    </a:ext>
                  </a:extLst>
                </a:gridCol>
                <a:gridCol w="1937174">
                  <a:extLst>
                    <a:ext uri="{9D8B030D-6E8A-4147-A177-3AD203B41FA5}">
                      <a16:colId xmlns:a16="http://schemas.microsoft.com/office/drawing/2014/main" val="1825602034"/>
                    </a:ext>
                  </a:extLst>
                </a:gridCol>
              </a:tblGrid>
              <a:tr h="728022">
                <a:tc>
                  <a:txBody>
                    <a:bodyPr/>
                    <a:lstStyle/>
                    <a:p>
                      <a:pPr>
                        <a:lnSpc>
                          <a:spcPct val="107000"/>
                        </a:lnSpc>
                      </a:pPr>
                      <a:endParaRPr lang="en-US" sz="2800" dirty="0">
                        <a:effectLst/>
                        <a:latin typeface="+mn-lt"/>
                        <a:cs typeface="Times New Roman" panose="02020603050405020304" pitchFamily="18" charset="0"/>
                      </a:endParaRPr>
                    </a:p>
                  </a:txBody>
                  <a:tcPr marL="241404" marR="241404" marT="120702" marB="120702"/>
                </a:tc>
                <a:tc>
                  <a:txBody>
                    <a:bodyPr/>
                    <a:lstStyle/>
                    <a:p>
                      <a:pPr marL="0" marR="0">
                        <a:lnSpc>
                          <a:spcPct val="107000"/>
                        </a:lnSpc>
                        <a:spcBef>
                          <a:spcPts val="0"/>
                        </a:spcBef>
                        <a:spcAft>
                          <a:spcPts val="0"/>
                        </a:spcAft>
                      </a:pPr>
                      <a:r>
                        <a:rPr lang="en-GB" sz="2800">
                          <a:effectLst/>
                          <a:latin typeface="+mn-lt"/>
                        </a:rPr>
                        <a:t>Nominal</a:t>
                      </a:r>
                      <a:endParaRPr lang="en-US" sz="2800">
                        <a:effectLst/>
                        <a:latin typeface="+mn-lt"/>
                        <a:ea typeface="Calibri" panose="020F0502020204030204" pitchFamily="34" charset="0"/>
                        <a:cs typeface="Times New Roman" panose="02020603050405020304" pitchFamily="18" charset="0"/>
                      </a:endParaRPr>
                    </a:p>
                  </a:txBody>
                  <a:tcPr marL="241404" marR="241404" marT="120702" marB="120702"/>
                </a:tc>
                <a:tc>
                  <a:txBody>
                    <a:bodyPr/>
                    <a:lstStyle/>
                    <a:p>
                      <a:pPr marL="0" marR="0">
                        <a:lnSpc>
                          <a:spcPct val="107000"/>
                        </a:lnSpc>
                        <a:spcBef>
                          <a:spcPts val="0"/>
                        </a:spcBef>
                        <a:spcAft>
                          <a:spcPts val="0"/>
                        </a:spcAft>
                      </a:pPr>
                      <a:r>
                        <a:rPr lang="en-GB" sz="2800">
                          <a:effectLst/>
                          <a:latin typeface="+mn-lt"/>
                        </a:rPr>
                        <a:t>Ordinal</a:t>
                      </a:r>
                      <a:endParaRPr lang="en-US" sz="2800">
                        <a:effectLst/>
                        <a:latin typeface="+mn-lt"/>
                        <a:ea typeface="Calibri" panose="020F0502020204030204" pitchFamily="34" charset="0"/>
                        <a:cs typeface="Times New Roman" panose="02020603050405020304" pitchFamily="18" charset="0"/>
                      </a:endParaRPr>
                    </a:p>
                  </a:txBody>
                  <a:tcPr marL="241404" marR="241404" marT="120702" marB="120702"/>
                </a:tc>
                <a:extLst>
                  <a:ext uri="{0D108BD9-81ED-4DB2-BD59-A6C34878D82A}">
                    <a16:rowId xmlns:a16="http://schemas.microsoft.com/office/drawing/2014/main" val="3554949715"/>
                  </a:ext>
                </a:extLst>
              </a:tr>
              <a:tr h="2659976">
                <a:tc>
                  <a:txBody>
                    <a:bodyPr/>
                    <a:lstStyle/>
                    <a:p>
                      <a:pPr marL="0" marR="0">
                        <a:lnSpc>
                          <a:spcPct val="107000"/>
                        </a:lnSpc>
                        <a:spcBef>
                          <a:spcPts val="0"/>
                        </a:spcBef>
                        <a:spcAft>
                          <a:spcPts val="0"/>
                        </a:spcAft>
                      </a:pPr>
                      <a:r>
                        <a:rPr lang="en-GB" sz="2800" dirty="0">
                          <a:effectLst/>
                          <a:latin typeface="+mn-lt"/>
                        </a:rPr>
                        <a:t>Nominal</a:t>
                      </a:r>
                      <a:endParaRPr lang="en-US" sz="2800" dirty="0">
                        <a:effectLst/>
                        <a:latin typeface="+mn-lt"/>
                        <a:ea typeface="Calibri" panose="020F0502020204030204" pitchFamily="34" charset="0"/>
                        <a:cs typeface="Times New Roman" panose="02020603050405020304" pitchFamily="18" charset="0"/>
                      </a:endParaRPr>
                    </a:p>
                  </a:txBody>
                  <a:tcPr marL="241404" marR="241404" marT="120702" marB="120702"/>
                </a:tc>
                <a:tc>
                  <a:txBody>
                    <a:bodyPr/>
                    <a:lstStyle/>
                    <a:p>
                      <a:pPr marL="0" marR="0">
                        <a:lnSpc>
                          <a:spcPct val="107000"/>
                        </a:lnSpc>
                        <a:spcBef>
                          <a:spcPts val="0"/>
                        </a:spcBef>
                        <a:spcAft>
                          <a:spcPts val="0"/>
                        </a:spcAft>
                      </a:pPr>
                      <a:r>
                        <a:rPr lang="en-GB" sz="2800" u="sng" dirty="0">
                          <a:effectLst/>
                          <a:latin typeface="+mn-lt"/>
                        </a:rPr>
                        <a:t>2 x 2:</a:t>
                      </a:r>
                      <a:r>
                        <a:rPr lang="en-GB" sz="2800" dirty="0">
                          <a:effectLst/>
                          <a:latin typeface="+mn-lt"/>
                        </a:rPr>
                        <a:t> Yule’s Q [Gamma]</a:t>
                      </a:r>
                      <a:endParaRPr lang="en-US" sz="2800" dirty="0">
                        <a:effectLst/>
                        <a:latin typeface="+mn-lt"/>
                      </a:endParaRPr>
                    </a:p>
                    <a:p>
                      <a:pPr marL="0" marR="0">
                        <a:lnSpc>
                          <a:spcPct val="107000"/>
                        </a:lnSpc>
                        <a:spcBef>
                          <a:spcPts val="0"/>
                        </a:spcBef>
                        <a:spcAft>
                          <a:spcPts val="0"/>
                        </a:spcAft>
                      </a:pPr>
                      <a:r>
                        <a:rPr lang="en-GB" sz="2800" u="sng" dirty="0">
                          <a:effectLst/>
                          <a:latin typeface="+mn-lt"/>
                        </a:rPr>
                        <a:t>N x N:</a:t>
                      </a:r>
                      <a:r>
                        <a:rPr lang="en-GB" sz="2800" dirty="0">
                          <a:effectLst/>
                          <a:latin typeface="+mn-lt"/>
                        </a:rPr>
                        <a:t> Lambda</a:t>
                      </a:r>
                      <a:endParaRPr lang="en-US" sz="2800" dirty="0">
                        <a:effectLst/>
                        <a:latin typeface="+mn-lt"/>
                        <a:ea typeface="Calibri" panose="020F0502020204030204" pitchFamily="34" charset="0"/>
                        <a:cs typeface="Times New Roman" panose="02020603050405020304" pitchFamily="18" charset="0"/>
                      </a:endParaRPr>
                    </a:p>
                  </a:txBody>
                  <a:tcPr marL="241404" marR="241404" marT="120702" marB="120702"/>
                </a:tc>
                <a:tc>
                  <a:txBody>
                    <a:bodyPr/>
                    <a:lstStyle/>
                    <a:p>
                      <a:pPr>
                        <a:lnSpc>
                          <a:spcPct val="107000"/>
                        </a:lnSpc>
                      </a:pPr>
                      <a:endParaRPr lang="en-US" sz="2800" dirty="0">
                        <a:effectLst/>
                        <a:latin typeface="+mn-lt"/>
                        <a:cs typeface="Times New Roman" panose="02020603050405020304" pitchFamily="18" charset="0"/>
                      </a:endParaRPr>
                    </a:p>
                  </a:txBody>
                  <a:tcPr marL="241404" marR="241404" marT="120702" marB="120702"/>
                </a:tc>
                <a:extLst>
                  <a:ext uri="{0D108BD9-81ED-4DB2-BD59-A6C34878D82A}">
                    <a16:rowId xmlns:a16="http://schemas.microsoft.com/office/drawing/2014/main" val="3908180188"/>
                  </a:ext>
                </a:extLst>
              </a:tr>
              <a:tr h="728022">
                <a:tc>
                  <a:txBody>
                    <a:bodyPr/>
                    <a:lstStyle/>
                    <a:p>
                      <a:pPr marL="0" marR="0">
                        <a:lnSpc>
                          <a:spcPct val="107000"/>
                        </a:lnSpc>
                        <a:spcBef>
                          <a:spcPts val="0"/>
                        </a:spcBef>
                        <a:spcAft>
                          <a:spcPts val="0"/>
                        </a:spcAft>
                      </a:pPr>
                      <a:r>
                        <a:rPr lang="en-GB" sz="2800">
                          <a:effectLst/>
                          <a:latin typeface="+mn-lt"/>
                        </a:rPr>
                        <a:t>Ordinal</a:t>
                      </a:r>
                      <a:endParaRPr lang="en-US" sz="2800">
                        <a:effectLst/>
                        <a:latin typeface="+mn-lt"/>
                        <a:ea typeface="Calibri" panose="020F0502020204030204" pitchFamily="34" charset="0"/>
                        <a:cs typeface="Times New Roman" panose="02020603050405020304" pitchFamily="18" charset="0"/>
                      </a:endParaRPr>
                    </a:p>
                  </a:txBody>
                  <a:tcPr marL="241404" marR="241404" marT="120702" marB="120702"/>
                </a:tc>
                <a:tc>
                  <a:txBody>
                    <a:bodyPr/>
                    <a:lstStyle/>
                    <a:p>
                      <a:pPr marL="0" marR="0">
                        <a:lnSpc>
                          <a:spcPct val="107000"/>
                        </a:lnSpc>
                        <a:spcBef>
                          <a:spcPts val="0"/>
                        </a:spcBef>
                        <a:spcAft>
                          <a:spcPts val="0"/>
                        </a:spcAft>
                      </a:pPr>
                      <a:r>
                        <a:rPr lang="en-GB" sz="2800">
                          <a:effectLst/>
                          <a:latin typeface="+mn-lt"/>
                        </a:rPr>
                        <a:t>Lambda</a:t>
                      </a:r>
                      <a:endParaRPr lang="en-US" sz="2800">
                        <a:effectLst/>
                        <a:latin typeface="+mn-lt"/>
                        <a:ea typeface="Calibri" panose="020F0502020204030204" pitchFamily="34" charset="0"/>
                        <a:cs typeface="Times New Roman" panose="02020603050405020304" pitchFamily="18" charset="0"/>
                      </a:endParaRPr>
                    </a:p>
                  </a:txBody>
                  <a:tcPr marL="241404" marR="241404" marT="120702" marB="120702"/>
                </a:tc>
                <a:tc>
                  <a:txBody>
                    <a:bodyPr/>
                    <a:lstStyle/>
                    <a:p>
                      <a:pPr marL="0" marR="0">
                        <a:lnSpc>
                          <a:spcPct val="107000"/>
                        </a:lnSpc>
                        <a:spcBef>
                          <a:spcPts val="0"/>
                        </a:spcBef>
                        <a:spcAft>
                          <a:spcPts val="0"/>
                        </a:spcAft>
                      </a:pPr>
                      <a:r>
                        <a:rPr lang="en-GB" sz="2800" dirty="0">
                          <a:effectLst/>
                          <a:latin typeface="+mn-lt"/>
                        </a:rPr>
                        <a:t>Gamma</a:t>
                      </a:r>
                      <a:endParaRPr lang="en-US" sz="2800" dirty="0">
                        <a:effectLst/>
                        <a:latin typeface="+mn-lt"/>
                        <a:ea typeface="Calibri" panose="020F0502020204030204" pitchFamily="34" charset="0"/>
                        <a:cs typeface="Times New Roman" panose="02020603050405020304" pitchFamily="18" charset="0"/>
                      </a:endParaRPr>
                    </a:p>
                  </a:txBody>
                  <a:tcPr marL="241404" marR="241404" marT="120702" marB="120702"/>
                </a:tc>
                <a:extLst>
                  <a:ext uri="{0D108BD9-81ED-4DB2-BD59-A6C34878D82A}">
                    <a16:rowId xmlns:a16="http://schemas.microsoft.com/office/drawing/2014/main" val="3588498704"/>
                  </a:ext>
                </a:extLst>
              </a:tr>
            </a:tbl>
          </a:graphicData>
        </a:graphic>
      </p:graphicFrame>
    </p:spTree>
    <p:extLst>
      <p:ext uri="{BB962C8B-B14F-4D97-AF65-F5344CB8AC3E}">
        <p14:creationId xmlns:p14="http://schemas.microsoft.com/office/powerpoint/2010/main" val="2663044771"/>
      </p:ext>
    </p:extLst>
  </p:cSld>
  <p:clrMapOvr>
    <a:overrideClrMapping bg1="dk1" tx1="lt1" bg2="dk2" tx2="lt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29ADE-36B4-446A-B6A1-E5F1FF656E55}"/>
              </a:ext>
            </a:extLst>
          </p:cNvPr>
          <p:cNvSpPr>
            <a:spLocks noGrp="1"/>
          </p:cNvSpPr>
          <p:nvPr>
            <p:ph type="title"/>
          </p:nvPr>
        </p:nvSpPr>
        <p:spPr>
          <a:xfrm>
            <a:off x="203200" y="279400"/>
            <a:ext cx="4568825" cy="1308100"/>
          </a:xfrm>
        </p:spPr>
        <p:txBody>
          <a:bodyPr>
            <a:normAutofit/>
          </a:bodyPr>
          <a:lstStyle/>
          <a:p>
            <a:r>
              <a:rPr lang="en-GB" sz="4800" dirty="0"/>
              <a:t>Yule’s Q [</a:t>
            </a:r>
            <a:r>
              <a:rPr lang="en-GB" sz="4800" i="1" dirty="0"/>
              <a:t>Gamma</a:t>
            </a:r>
            <a:r>
              <a:rPr lang="en-GB" sz="4800" dirty="0"/>
              <a:t>]</a:t>
            </a:r>
          </a:p>
        </p:txBody>
      </p:sp>
      <p:sp>
        <p:nvSpPr>
          <p:cNvPr id="3" name="Content Placeholder 2">
            <a:extLst>
              <a:ext uri="{FF2B5EF4-FFF2-40B4-BE49-F238E27FC236}">
                <a16:creationId xmlns:a16="http://schemas.microsoft.com/office/drawing/2014/main" id="{D21462E9-8215-46C0-86D6-986A569C6042}"/>
              </a:ext>
            </a:extLst>
          </p:cNvPr>
          <p:cNvSpPr>
            <a:spLocks noGrp="1"/>
          </p:cNvSpPr>
          <p:nvPr>
            <p:ph idx="1"/>
          </p:nvPr>
        </p:nvSpPr>
        <p:spPr>
          <a:xfrm>
            <a:off x="5613400" y="673101"/>
            <a:ext cx="6134100" cy="5270499"/>
          </a:xfrm>
        </p:spPr>
        <p:txBody>
          <a:bodyPr vert="horz" lIns="91440" tIns="45720" rIns="91440" bIns="45720" rtlCol="0" anchor="t">
            <a:normAutofit/>
          </a:bodyPr>
          <a:lstStyle/>
          <a:p>
            <a:r>
              <a:rPr lang="en-GB" dirty="0">
                <a:effectLst/>
                <a:ea typeface="Calibri" panose="020F0502020204030204" pitchFamily="34" charset="0"/>
                <a:cs typeface="Times New Roman" panose="02020603050405020304" pitchFamily="18" charset="0"/>
              </a:rPr>
              <a:t>Yule’s Q ranges from -1.0 to 1.0. For our interpretation, 0 = no relationship between the variables and 1 (or -1) is a perfect association.</a:t>
            </a:r>
          </a:p>
          <a:p>
            <a:r>
              <a:rPr lang="en-GB" dirty="0">
                <a:effectLst/>
                <a:ea typeface="Calibri" panose="020F0502020204030204" pitchFamily="34" charset="0"/>
                <a:cs typeface="Times New Roman" panose="02020603050405020304" pitchFamily="18" charset="0"/>
              </a:rPr>
              <a:t>In the case of a 2x2 cross-tab, Yule’s Q estimates the magnitude – but not the direction - of the relationship. </a:t>
            </a:r>
          </a:p>
          <a:p>
            <a:pPr marL="1371600" lvl="3" indent="0" algn="ctr">
              <a:buNone/>
            </a:pPr>
            <a:endParaRPr lang="en-GB" sz="4000" dirty="0">
              <a:effectLst/>
              <a:ea typeface="Calibri" panose="020F050202020403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 name="Text Placeholder 4">
                <a:extLst>
                  <a:ext uri="{FF2B5EF4-FFF2-40B4-BE49-F238E27FC236}">
                    <a16:creationId xmlns:a16="http://schemas.microsoft.com/office/drawing/2014/main" id="{990F0E4D-82F9-4D2E-982A-FF1F397134EF}"/>
                  </a:ext>
                </a:extLst>
              </p:cNvPr>
              <p:cNvSpPr>
                <a:spLocks noGrp="1"/>
              </p:cNvSpPr>
              <p:nvPr>
                <p:ph type="body" sz="half" idx="2"/>
              </p:nvPr>
            </p:nvSpPr>
            <p:spPr>
              <a:xfrm>
                <a:off x="444500" y="2057400"/>
                <a:ext cx="4445000" cy="4102100"/>
              </a:xfrm>
            </p:spPr>
            <p:txBody>
              <a:bodyPr>
                <a:normAutofit/>
              </a:bodyPr>
              <a:lstStyle/>
              <a:p>
                <a:pPr algn="ctr"/>
                <a14:m>
                  <m:oMathPara xmlns:m="http://schemas.openxmlformats.org/officeDocument/2006/math">
                    <m:oMathParaPr>
                      <m:jc m:val="centerGroup"/>
                    </m:oMathParaPr>
                    <m:oMath xmlns:m="http://schemas.openxmlformats.org/officeDocument/2006/math">
                      <m:r>
                        <a:rPr lang="en-US" sz="3600" b="0" i="1" smtClean="0">
                          <a:effectLst/>
                          <a:latin typeface="Cambria Math" panose="02040503050406030204" pitchFamily="18" charset="0"/>
                          <a:ea typeface="Calibri" panose="020F0502020204030204" pitchFamily="34" charset="0"/>
                          <a:cs typeface="Times New Roman" panose="02020603050405020304" pitchFamily="18" charset="0"/>
                        </a:rPr>
                        <m:t>𝑌𝑢𝑙</m:t>
                      </m:r>
                      <m:sSup>
                        <m:sSupPr>
                          <m:ctrlPr>
                            <a:rPr lang="en-US" sz="3600" b="0" i="1" smtClean="0">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3600" b="0" i="1" smtClean="0">
                              <a:effectLst/>
                              <a:latin typeface="Cambria Math" panose="02040503050406030204" pitchFamily="18" charset="0"/>
                              <a:ea typeface="Calibri" panose="020F0502020204030204" pitchFamily="34" charset="0"/>
                              <a:cs typeface="Times New Roman" panose="02020603050405020304" pitchFamily="18" charset="0"/>
                            </a:rPr>
                            <m:t>𝑒</m:t>
                          </m:r>
                        </m:e>
                        <m:sup>
                          <m:r>
                            <a:rPr lang="en-US" sz="3600" b="0" i="1" smtClean="0">
                              <a:effectLst/>
                              <a:latin typeface="Cambria Math" panose="02040503050406030204" pitchFamily="18" charset="0"/>
                              <a:ea typeface="Calibri" panose="020F0502020204030204" pitchFamily="34" charset="0"/>
                              <a:cs typeface="Times New Roman" panose="02020603050405020304" pitchFamily="18" charset="0"/>
                            </a:rPr>
                            <m:t>′</m:t>
                          </m:r>
                        </m:sup>
                      </m:sSup>
                      <m:r>
                        <a:rPr lang="en-US" sz="3600" b="0" i="1" smtClean="0">
                          <a:effectLst/>
                          <a:latin typeface="Cambria Math" panose="02040503050406030204" pitchFamily="18" charset="0"/>
                          <a:ea typeface="Calibri" panose="020F0502020204030204" pitchFamily="34" charset="0"/>
                          <a:cs typeface="Times New Roman" panose="02020603050405020304" pitchFamily="18" charset="0"/>
                        </a:rPr>
                        <m:t>𝑠</m:t>
                      </m:r>
                      <m:r>
                        <a:rPr lang="en-US" sz="3600" b="0" i="1" smtClean="0">
                          <a:effectLst/>
                          <a:latin typeface="Cambria Math" panose="02040503050406030204" pitchFamily="18" charset="0"/>
                          <a:ea typeface="Calibri" panose="020F0502020204030204" pitchFamily="34" charset="0"/>
                          <a:cs typeface="Times New Roman" panose="02020603050405020304" pitchFamily="18" charset="0"/>
                        </a:rPr>
                        <m:t> </m:t>
                      </m:r>
                      <m:r>
                        <a:rPr lang="en-US" sz="3600" b="0" i="1" smtClean="0">
                          <a:effectLst/>
                          <a:latin typeface="Cambria Math" panose="02040503050406030204" pitchFamily="18" charset="0"/>
                          <a:ea typeface="Calibri" panose="020F0502020204030204" pitchFamily="34" charset="0"/>
                          <a:cs typeface="Times New Roman" panose="02020603050405020304" pitchFamily="18" charset="0"/>
                        </a:rPr>
                        <m:t>𝑄</m:t>
                      </m:r>
                      <m:r>
                        <a:rPr lang="en-US" sz="3600" b="0" i="1" smtClean="0">
                          <a:effectLst/>
                          <a:latin typeface="Cambria Math" panose="02040503050406030204" pitchFamily="18" charset="0"/>
                          <a:ea typeface="Calibri" panose="020F0502020204030204" pitchFamily="34" charset="0"/>
                          <a:cs typeface="Times New Roman" panose="02020603050405020304" pitchFamily="18" charset="0"/>
                        </a:rPr>
                        <m:t>= </m:t>
                      </m:r>
                      <m:f>
                        <m:fPr>
                          <m:ctrlPr>
                            <a:rPr lang="en-US" sz="3600" b="0" i="1" smtClean="0">
                              <a:effectLst/>
                              <a:latin typeface="Cambria Math" panose="02040503050406030204" pitchFamily="18" charset="0"/>
                              <a:cs typeface="Times New Roman" panose="02020603050405020304" pitchFamily="18" charset="0"/>
                            </a:rPr>
                          </m:ctrlPr>
                        </m:fPr>
                        <m:num>
                          <m:r>
                            <a:rPr lang="en-US" sz="3600" b="0" i="1" smtClean="0">
                              <a:effectLst/>
                              <a:latin typeface="Cambria Math" panose="02040503050406030204" pitchFamily="18" charset="0"/>
                              <a:cs typeface="Times New Roman" panose="02020603050405020304" pitchFamily="18" charset="0"/>
                            </a:rPr>
                            <m:t>𝑏𝑐</m:t>
                          </m:r>
                          <m:r>
                            <a:rPr lang="en-US" sz="3600" b="0" i="1" smtClean="0">
                              <a:effectLst/>
                              <a:latin typeface="Cambria Math" panose="02040503050406030204" pitchFamily="18" charset="0"/>
                              <a:cs typeface="Times New Roman" panose="02020603050405020304" pitchFamily="18" charset="0"/>
                            </a:rPr>
                            <m:t>−</m:t>
                          </m:r>
                          <m:r>
                            <a:rPr lang="en-US" sz="3600" b="0" i="1" smtClean="0">
                              <a:effectLst/>
                              <a:latin typeface="Cambria Math" panose="02040503050406030204" pitchFamily="18" charset="0"/>
                              <a:cs typeface="Times New Roman" panose="02020603050405020304" pitchFamily="18" charset="0"/>
                            </a:rPr>
                            <m:t>𝑎𝑑</m:t>
                          </m:r>
                        </m:num>
                        <m:den>
                          <m:r>
                            <a:rPr lang="en-US" sz="3600" b="0" i="1" smtClean="0">
                              <a:effectLst/>
                              <a:latin typeface="Cambria Math" panose="02040503050406030204" pitchFamily="18" charset="0"/>
                              <a:cs typeface="Times New Roman" panose="02020603050405020304" pitchFamily="18" charset="0"/>
                            </a:rPr>
                            <m:t>𝑏𝑐</m:t>
                          </m:r>
                          <m:r>
                            <a:rPr lang="en-US" sz="3600" b="0" i="1" smtClean="0">
                              <a:effectLst/>
                              <a:latin typeface="Cambria Math" panose="02040503050406030204" pitchFamily="18" charset="0"/>
                              <a:cs typeface="Times New Roman" panose="02020603050405020304" pitchFamily="18" charset="0"/>
                            </a:rPr>
                            <m:t>+</m:t>
                          </m:r>
                          <m:r>
                            <a:rPr lang="en-US" sz="3600" b="0" i="1" smtClean="0">
                              <a:effectLst/>
                              <a:latin typeface="Cambria Math" panose="02040503050406030204" pitchFamily="18" charset="0"/>
                              <a:cs typeface="Times New Roman" panose="02020603050405020304" pitchFamily="18" charset="0"/>
                            </a:rPr>
                            <m:t>𝑎𝑑</m:t>
                          </m:r>
                        </m:den>
                      </m:f>
                    </m:oMath>
                  </m:oMathPara>
                </a14:m>
                <a:endParaRPr lang="en-US" sz="3600" b="0" dirty="0">
                  <a:effectLst/>
                  <a:cs typeface="Times New Roman" panose="02020603050405020304" pitchFamily="18" charset="0"/>
                </a:endParaRPr>
              </a:p>
              <a:p>
                <a:pPr algn="ctr"/>
                <a:endParaRPr lang="en-US" sz="3600" b="0" dirty="0">
                  <a:effectLst/>
                  <a:cs typeface="Times New Roman" panose="02020603050405020304" pitchFamily="18" charset="0"/>
                </a:endParaRPr>
              </a:p>
              <a:p>
                <a:pPr marL="1371600" lvl="3" indent="0" algn="ctr">
                  <a:buNone/>
                </a:pPr>
                <a14:m>
                  <m:oMathPara xmlns:m="http://schemas.openxmlformats.org/officeDocument/2006/math">
                    <m:oMathParaPr>
                      <m:jc m:val="centerGroup"/>
                    </m:oMathParaPr>
                    <m:oMath xmlns:m="http://schemas.openxmlformats.org/officeDocument/2006/math">
                      <m:r>
                        <a:rPr lang="en-US" sz="3600" b="0" i="1" smtClean="0">
                          <a:effectLst/>
                          <a:latin typeface="Cambria Math" panose="02040503050406030204" pitchFamily="18" charset="0"/>
                          <a:ea typeface="Calibri" panose="020F0502020204030204" pitchFamily="34" charset="0"/>
                          <a:cs typeface="Times New Roman" panose="02020603050405020304" pitchFamily="18" charset="0"/>
                        </a:rPr>
                        <m:t>𝑖𝑓</m:t>
                      </m:r>
                      <m:r>
                        <a:rPr lang="en-US" sz="3600" b="0" i="1" smtClean="0">
                          <a:effectLst/>
                          <a:latin typeface="Cambria Math" panose="02040503050406030204" pitchFamily="18" charset="0"/>
                          <a:ea typeface="Calibri" panose="020F0502020204030204" pitchFamily="34" charset="0"/>
                          <a:cs typeface="Times New Roman" panose="02020603050405020304" pitchFamily="18" charset="0"/>
                        </a:rPr>
                        <m:t> </m:t>
                      </m:r>
                      <m:m>
                        <m:mPr>
                          <m:mcs>
                            <m:mc>
                              <m:mcPr>
                                <m:count m:val="2"/>
                                <m:mcJc m:val="center"/>
                              </m:mcPr>
                            </m:mc>
                          </m:mcs>
                          <m:ctrlPr>
                            <a:rPr lang="en-US" sz="3600" b="0" i="1" smtClean="0">
                              <a:effectLst/>
                              <a:latin typeface="Cambria Math" panose="02040503050406030204" pitchFamily="18" charset="0"/>
                              <a:cs typeface="Times New Roman" panose="02020603050405020304" pitchFamily="18" charset="0"/>
                            </a:rPr>
                          </m:ctrlPr>
                        </m:mPr>
                        <m:mr>
                          <m:e>
                            <m:r>
                              <m:rPr>
                                <m:brk m:alnAt="7"/>
                              </m:rPr>
                              <a:rPr lang="en-US" sz="3600" b="0" i="1" smtClean="0">
                                <a:effectLst/>
                                <a:latin typeface="Cambria Math" panose="02040503050406030204" pitchFamily="18" charset="0"/>
                                <a:cs typeface="Times New Roman" panose="02020603050405020304" pitchFamily="18" charset="0"/>
                              </a:rPr>
                              <m:t>𝑎</m:t>
                            </m:r>
                          </m:e>
                          <m:e>
                            <m:r>
                              <a:rPr lang="en-US" sz="3600" b="0" i="1" smtClean="0">
                                <a:effectLst/>
                                <a:latin typeface="Cambria Math" panose="02040503050406030204" pitchFamily="18" charset="0"/>
                                <a:cs typeface="Times New Roman" panose="02020603050405020304" pitchFamily="18" charset="0"/>
                              </a:rPr>
                              <m:t>𝑏</m:t>
                            </m:r>
                          </m:e>
                        </m:mr>
                        <m:mr>
                          <m:e>
                            <m:r>
                              <a:rPr lang="en-US" sz="3600" b="0" i="1" smtClean="0">
                                <a:effectLst/>
                                <a:latin typeface="Cambria Math" panose="02040503050406030204" pitchFamily="18" charset="0"/>
                                <a:cs typeface="Times New Roman" panose="02020603050405020304" pitchFamily="18" charset="0"/>
                              </a:rPr>
                              <m:t>𝑐</m:t>
                            </m:r>
                          </m:e>
                          <m:e>
                            <m:r>
                              <a:rPr lang="en-US" sz="3600" b="0" i="1" smtClean="0">
                                <a:effectLst/>
                                <a:latin typeface="Cambria Math" panose="02040503050406030204" pitchFamily="18" charset="0"/>
                                <a:cs typeface="Times New Roman" panose="02020603050405020304" pitchFamily="18" charset="0"/>
                              </a:rPr>
                              <m:t>𝑑</m:t>
                            </m:r>
                          </m:e>
                        </m:mr>
                      </m:m>
                    </m:oMath>
                  </m:oMathPara>
                </a14:m>
                <a:endParaRPr lang="en-US" sz="900" dirty="0"/>
              </a:p>
            </p:txBody>
          </p:sp>
        </mc:Choice>
        <mc:Fallback xmlns="">
          <p:sp>
            <p:nvSpPr>
              <p:cNvPr id="5" name="Text Placeholder 4">
                <a:extLst>
                  <a:ext uri="{FF2B5EF4-FFF2-40B4-BE49-F238E27FC236}">
                    <a16:creationId xmlns:a16="http://schemas.microsoft.com/office/drawing/2014/main" id="{990F0E4D-82F9-4D2E-982A-FF1F397134EF}"/>
                  </a:ext>
                </a:extLst>
              </p:cNvPr>
              <p:cNvSpPr>
                <a:spLocks noGrp="1" noRot="1" noChangeAspect="1" noMove="1" noResize="1" noEditPoints="1" noAdjustHandles="1" noChangeArrowheads="1" noChangeShapeType="1" noTextEdit="1"/>
              </p:cNvSpPr>
              <p:nvPr>
                <p:ph type="body" sz="half" idx="2"/>
              </p:nvPr>
            </p:nvSpPr>
            <p:spPr>
              <a:xfrm>
                <a:off x="444500" y="2057400"/>
                <a:ext cx="4445000" cy="4102100"/>
              </a:xfrm>
              <a:blipFill>
                <a:blip r:embed="rId2"/>
                <a:stretch>
                  <a:fillRect/>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BDE3AD9F-A164-47F7-A93B-57A1B818E5E0}"/>
              </a:ext>
            </a:extLst>
          </p:cNvPr>
          <p:cNvSpPr>
            <a:spLocks noGrp="1"/>
          </p:cNvSpPr>
          <p:nvPr>
            <p:ph type="ftr" sz="quarter" idx="11"/>
          </p:nvPr>
        </p:nvSpPr>
        <p:spPr/>
        <p:txBody>
          <a:bodyPr/>
          <a:lstStyle/>
          <a:p>
            <a:r>
              <a:rPr lang="en-US" dirty="0"/>
              <a:t>Title | </a:t>
            </a:r>
            <a:r>
              <a:rPr lang="en-US" dirty="0">
                <a:sym typeface="Symbol" panose="05050102010706020507" pitchFamily="18" charset="2"/>
              </a:rPr>
              <a:t></a:t>
            </a:r>
            <a:r>
              <a:rPr lang="en-US" dirty="0"/>
              <a:t> Author </a:t>
            </a:r>
          </a:p>
          <a:p>
            <a:r>
              <a:rPr lang="en-US" dirty="0"/>
              <a:t>Year | SAGE Publishing</a:t>
            </a:r>
            <a:endParaRPr lang="en-GB" dirty="0"/>
          </a:p>
        </p:txBody>
      </p:sp>
    </p:spTree>
    <p:extLst>
      <p:ext uri="{BB962C8B-B14F-4D97-AF65-F5344CB8AC3E}">
        <p14:creationId xmlns:p14="http://schemas.microsoft.com/office/powerpoint/2010/main" val="4033337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9976" y="188640"/>
            <a:ext cx="8452048" cy="1268760"/>
          </a:xfrm>
        </p:spPr>
        <p:txBody>
          <a:bodyPr/>
          <a:lstStyle/>
          <a:p>
            <a:r>
              <a:rPr lang="en-GB" sz="4000" dirty="0"/>
              <a:t>Descriptive Statistics</a:t>
            </a:r>
          </a:p>
        </p:txBody>
      </p:sp>
      <p:sp>
        <p:nvSpPr>
          <p:cNvPr id="4" name="Content Placeholder 3"/>
          <p:cNvSpPr>
            <a:spLocks noGrp="1"/>
          </p:cNvSpPr>
          <p:nvPr>
            <p:ph sz="quarter" idx="2"/>
          </p:nvPr>
        </p:nvSpPr>
        <p:spPr>
          <a:xfrm>
            <a:off x="1107440" y="1595120"/>
            <a:ext cx="9403968" cy="2700756"/>
          </a:xfrm>
        </p:spPr>
        <p:txBody>
          <a:bodyPr>
            <a:normAutofit fontScale="92500" lnSpcReduction="10000"/>
          </a:bodyPr>
          <a:lstStyle/>
          <a:p>
            <a:r>
              <a:rPr lang="en-GB" sz="3600" b="1" dirty="0"/>
              <a:t>Univariate</a:t>
            </a:r>
            <a:r>
              <a:rPr lang="en-GB" sz="3600" dirty="0"/>
              <a:t>: </a:t>
            </a:r>
            <a:r>
              <a:rPr lang="en-GB" sz="3600" dirty="0">
                <a:ea typeface="Calibri" panose="020F0502020204030204" pitchFamily="34" charset="0"/>
                <a:cs typeface="Times New Roman" panose="02020603050405020304" pitchFamily="18" charset="0"/>
              </a:rPr>
              <a:t>Summarize variables and tell us how good that summary is.</a:t>
            </a:r>
          </a:p>
          <a:p>
            <a:r>
              <a:rPr lang="en-GB" sz="3400" b="1" dirty="0">
                <a:ea typeface="Calibri" panose="020F0502020204030204" pitchFamily="34" charset="0"/>
                <a:cs typeface="Times New Roman" panose="02020603050405020304" pitchFamily="18" charset="0"/>
              </a:rPr>
              <a:t>Bivariate: </a:t>
            </a:r>
            <a:r>
              <a:rPr lang="en-GB" sz="3400" dirty="0">
                <a:ea typeface="Calibri" panose="020F0502020204030204" pitchFamily="34" charset="0"/>
                <a:cs typeface="Times New Roman" panose="02020603050405020304" pitchFamily="18" charset="0"/>
              </a:rPr>
              <a:t>Summarize the relationship </a:t>
            </a:r>
            <a:r>
              <a:rPr lang="en-GB" sz="3400" i="1" dirty="0">
                <a:ea typeface="Calibri" panose="020F0502020204030204" pitchFamily="34" charset="0"/>
                <a:cs typeface="Times New Roman" panose="02020603050405020304" pitchFamily="18" charset="0"/>
              </a:rPr>
              <a:t>between </a:t>
            </a:r>
            <a:r>
              <a:rPr lang="en-GB" sz="3400" dirty="0">
                <a:ea typeface="Calibri" panose="020F0502020204030204" pitchFamily="34" charset="0"/>
                <a:cs typeface="Times New Roman" panose="02020603050405020304" pitchFamily="18" charset="0"/>
              </a:rPr>
              <a:t>variables by assessing the existence, strength, and sometimes, the direction of a relationship. </a:t>
            </a:r>
          </a:p>
          <a:p>
            <a:pPr lvl="1"/>
            <a:r>
              <a:rPr lang="en-GB" sz="3400" dirty="0"/>
              <a:t>1</a:t>
            </a:r>
            <a:r>
              <a:rPr lang="en-GB" sz="3400" baseline="30000" dirty="0"/>
              <a:t>st</a:t>
            </a:r>
            <a:r>
              <a:rPr lang="en-GB" sz="3400" dirty="0"/>
              <a:t> part of course</a:t>
            </a:r>
          </a:p>
        </p:txBody>
      </p:sp>
      <p:sp>
        <p:nvSpPr>
          <p:cNvPr id="5" name="Content Placeholder 4"/>
          <p:cNvSpPr>
            <a:spLocks noGrp="1"/>
          </p:cNvSpPr>
          <p:nvPr>
            <p:ph sz="quarter" idx="3"/>
          </p:nvPr>
        </p:nvSpPr>
        <p:spPr>
          <a:xfrm>
            <a:off x="1107440" y="4295876"/>
            <a:ext cx="9331960" cy="2592288"/>
          </a:xfrm>
        </p:spPr>
        <p:txBody>
          <a:bodyPr>
            <a:normAutofit/>
          </a:bodyPr>
          <a:lstStyle/>
          <a:p>
            <a:r>
              <a:rPr lang="en-GB" sz="3000" b="1" dirty="0">
                <a:solidFill>
                  <a:schemeClr val="accent2"/>
                </a:solidFill>
                <a:effectLst>
                  <a:outerShdw blurRad="38100" dist="38100" dir="2700000" algn="tl">
                    <a:srgbClr val="000000">
                      <a:alpha val="43137"/>
                    </a:srgbClr>
                  </a:outerShdw>
                </a:effectLst>
              </a:rPr>
              <a:t>Inferential Statistics </a:t>
            </a:r>
          </a:p>
          <a:p>
            <a:pPr>
              <a:defRPr/>
            </a:pPr>
            <a:r>
              <a:rPr lang="en-GB" sz="2600" dirty="0"/>
              <a:t>We want to </a:t>
            </a:r>
            <a:r>
              <a:rPr lang="en-GB" altLang="en-US" sz="2600" dirty="0"/>
              <a:t>know is whether the observed pattern in the data can be inferred to apply to the population (</a:t>
            </a:r>
            <a:r>
              <a:rPr lang="en-GB" altLang="en-US" sz="2600" i="1" dirty="0"/>
              <a:t>from which the sample was drawn</a:t>
            </a:r>
            <a:r>
              <a:rPr lang="en-GB" altLang="en-US" sz="2600" dirty="0"/>
              <a:t>).</a:t>
            </a:r>
          </a:p>
          <a:p>
            <a:pPr>
              <a:defRPr/>
            </a:pPr>
            <a:r>
              <a:rPr lang="en-GB" dirty="0"/>
              <a:t>2</a:t>
            </a:r>
            <a:r>
              <a:rPr lang="en-GB" baseline="30000" dirty="0"/>
              <a:t>nd</a:t>
            </a:r>
            <a:r>
              <a:rPr lang="en-GB" dirty="0"/>
              <a:t> part of course</a:t>
            </a:r>
          </a:p>
        </p:txBody>
      </p:sp>
    </p:spTree>
    <p:extLst>
      <p:ext uri="{BB962C8B-B14F-4D97-AF65-F5344CB8AC3E}">
        <p14:creationId xmlns:p14="http://schemas.microsoft.com/office/powerpoint/2010/main" val="1641815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Effect transition="in" filter="fade">
                                      <p:cBhvr>
                                        <p:cTn id="28" dur="1000"/>
                                        <p:tgtEl>
                                          <p:spTgt spid="5">
                                            <p:txEl>
                                              <p:pRg st="0" end="0"/>
                                            </p:txEl>
                                          </p:spTgt>
                                        </p:tgtEl>
                                      </p:cBhvr>
                                    </p:animEffect>
                                  </p:childTnLst>
                                </p:cTn>
                              </p:par>
                            </p:childTnLst>
                          </p:cTn>
                        </p:par>
                        <p:par>
                          <p:cTn id="29" fill="hold">
                            <p:stCondLst>
                              <p:cond delay="1000"/>
                            </p:stCondLst>
                            <p:childTnLst>
                              <p:par>
                                <p:cTn id="30" presetID="42" presetClass="entr" presetSubtype="0" fill="hold" nodeType="after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Effect transition="in" filter="fade">
                                      <p:cBhvr>
                                        <p:cTn id="32" dur="1000"/>
                                        <p:tgtEl>
                                          <p:spTgt spid="5">
                                            <p:txEl>
                                              <p:pRg st="1" end="1"/>
                                            </p:txEl>
                                          </p:spTgt>
                                        </p:tgtEl>
                                      </p:cBhvr>
                                    </p:animEffect>
                                    <p:anim calcmode="lin" valueType="num">
                                      <p:cBhvr>
                                        <p:cTn id="3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par>
                          <p:cTn id="35" fill="hold">
                            <p:stCondLst>
                              <p:cond delay="2000"/>
                            </p:stCondLst>
                            <p:childTnLst>
                              <p:par>
                                <p:cTn id="36" presetID="42" presetClass="entr" presetSubtype="0" fill="hold" nodeType="afterEffect">
                                  <p:stCondLst>
                                    <p:cond delay="0"/>
                                  </p:stCondLst>
                                  <p:childTnLst>
                                    <p:set>
                                      <p:cBhvr>
                                        <p:cTn id="37" dur="1" fill="hold">
                                          <p:stCondLst>
                                            <p:cond delay="0"/>
                                          </p:stCondLst>
                                        </p:cTn>
                                        <p:tgtEl>
                                          <p:spTgt spid="5">
                                            <p:txEl>
                                              <p:pRg st="2" end="2"/>
                                            </p:txEl>
                                          </p:spTgt>
                                        </p:tgtEl>
                                        <p:attrNameLst>
                                          <p:attrName>style.visibility</p:attrName>
                                        </p:attrNameLst>
                                      </p:cBhvr>
                                      <p:to>
                                        <p:strVal val="visible"/>
                                      </p:to>
                                    </p:set>
                                    <p:animEffect transition="in" filter="fade">
                                      <p:cBhvr>
                                        <p:cTn id="38" dur="1000"/>
                                        <p:tgtEl>
                                          <p:spTgt spid="5">
                                            <p:txEl>
                                              <p:pRg st="2" end="2"/>
                                            </p:txEl>
                                          </p:spTgt>
                                        </p:tgtEl>
                                      </p:cBhvr>
                                    </p:animEffect>
                                    <p:anim calcmode="lin" valueType="num">
                                      <p:cBhvr>
                                        <p:cTn id="39"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40"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8055"/>
            <a:ext cx="7201941" cy="1508760"/>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A5229ADE-36B4-446A-B6A1-E5F1FF656E55}"/>
              </a:ext>
            </a:extLst>
          </p:cNvPr>
          <p:cNvSpPr>
            <a:spLocks noGrp="1"/>
          </p:cNvSpPr>
          <p:nvPr>
            <p:ph type="title"/>
          </p:nvPr>
        </p:nvSpPr>
        <p:spPr>
          <a:xfrm>
            <a:off x="777240" y="694944"/>
            <a:ext cx="6610388" cy="1042416"/>
          </a:xfrm>
        </p:spPr>
        <p:txBody>
          <a:bodyPr vert="horz" lIns="91440" tIns="45720" rIns="91440" bIns="45720" rtlCol="0" anchor="ctr">
            <a:normAutofit/>
          </a:bodyPr>
          <a:lstStyle/>
          <a:p>
            <a:r>
              <a:rPr lang="en-US" sz="3300" kern="1200">
                <a:solidFill>
                  <a:srgbClr val="FFFFFF"/>
                </a:solidFill>
                <a:latin typeface="+mj-lt"/>
                <a:ea typeface="+mj-ea"/>
                <a:cs typeface="+mj-cs"/>
              </a:rPr>
              <a:t>Yule’s Q Example:</a:t>
            </a:r>
            <a:br>
              <a:rPr lang="en-US" sz="3300" kern="1200">
                <a:solidFill>
                  <a:srgbClr val="FFFFFF"/>
                </a:solidFill>
                <a:latin typeface="+mj-lt"/>
                <a:ea typeface="+mj-ea"/>
                <a:cs typeface="+mj-cs"/>
              </a:rPr>
            </a:br>
            <a:r>
              <a:rPr lang="en-US" sz="3300" kern="1200">
                <a:solidFill>
                  <a:srgbClr val="FFFFFF"/>
                </a:solidFill>
                <a:latin typeface="+mj-lt"/>
                <a:ea typeface="+mj-ea"/>
                <a:cs typeface="+mj-cs"/>
              </a:rPr>
              <a:t>2x2 Nominal/Nominal</a:t>
            </a:r>
          </a:p>
        </p:txBody>
      </p:sp>
      <p:sp>
        <p:nvSpPr>
          <p:cNvPr id="13" name="Rectangle 12">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5755" y="450222"/>
            <a:ext cx="1861718" cy="1506594"/>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5" name="Rectangle 14">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70314" y="453269"/>
            <a:ext cx="1862765" cy="1505231"/>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7" name="Rectangle 16">
            <a:extLst>
              <a:ext uri="{FF2B5EF4-FFF2-40B4-BE49-F238E27FC236}">
                <a16:creationId xmlns:a16="http://schemas.microsoft.com/office/drawing/2014/main" id="{33A87B69-D1B1-4DA7-B224-F220FC5235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2130552"/>
            <a:ext cx="7205472" cy="4270248"/>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5755" y="2127680"/>
            <a:ext cx="3887324" cy="4273119"/>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5" name="Text Placeholder 4">
                <a:extLst>
                  <a:ext uri="{FF2B5EF4-FFF2-40B4-BE49-F238E27FC236}">
                    <a16:creationId xmlns:a16="http://schemas.microsoft.com/office/drawing/2014/main" id="{990F0E4D-82F9-4D2E-982A-FF1F397134EF}"/>
                  </a:ext>
                </a:extLst>
              </p:cNvPr>
              <p:cNvSpPr>
                <a:spLocks noGrp="1"/>
              </p:cNvSpPr>
              <p:nvPr>
                <p:ph type="body" sz="half" idx="2"/>
              </p:nvPr>
            </p:nvSpPr>
            <p:spPr>
              <a:xfrm>
                <a:off x="7875614" y="2125996"/>
                <a:ext cx="3850042" cy="4270248"/>
              </a:xfrm>
            </p:spPr>
            <p:txBody>
              <a:bodyPr vert="horz" lIns="91440" tIns="45720" rIns="91440" bIns="45720" rtlCol="0" anchor="ctr">
                <a:noAutofit/>
              </a:bodyPr>
              <a:lstStyle/>
              <a:p>
                <a:pPr indent="-228600">
                  <a:buFont typeface="Arial" panose="020B0604020202020204" pitchFamily="34" charset="0"/>
                  <a:buChar char="•"/>
                </a:pPr>
                <a14:m>
                  <m:oMath xmlns:m="http://schemas.openxmlformats.org/officeDocument/2006/math">
                    <m:r>
                      <a:rPr lang="en-US" sz="2400" b="0" i="1">
                        <a:effectLst/>
                        <a:latin typeface="Cambria Math" panose="02040503050406030204" pitchFamily="18" charset="0"/>
                      </a:rPr>
                      <m:t>𝑌𝑢𝑙</m:t>
                    </m:r>
                    <m:sSup>
                      <m:sSupPr>
                        <m:ctrlPr>
                          <a:rPr lang="en-US" sz="2400" b="0" i="1">
                            <a:effectLst/>
                            <a:latin typeface="Cambria Math" panose="02040503050406030204" pitchFamily="18" charset="0"/>
                          </a:rPr>
                        </m:ctrlPr>
                      </m:sSupPr>
                      <m:e>
                        <m:r>
                          <a:rPr lang="en-US" sz="2400" b="0" i="1">
                            <a:effectLst/>
                            <a:latin typeface="Cambria Math" panose="02040503050406030204" pitchFamily="18" charset="0"/>
                          </a:rPr>
                          <m:t>𝑒</m:t>
                        </m:r>
                      </m:e>
                      <m:sup>
                        <m:r>
                          <a:rPr lang="en-US" sz="2400" b="0" i="1">
                            <a:effectLst/>
                            <a:latin typeface="Cambria Math" panose="02040503050406030204" pitchFamily="18" charset="0"/>
                          </a:rPr>
                          <m:t>′</m:t>
                        </m:r>
                      </m:sup>
                    </m:sSup>
                    <m:r>
                      <a:rPr lang="en-US" sz="2400" b="0" i="1">
                        <a:effectLst/>
                        <a:latin typeface="Cambria Math" panose="02040503050406030204" pitchFamily="18" charset="0"/>
                      </a:rPr>
                      <m:t>𝑠</m:t>
                    </m:r>
                    <m:r>
                      <a:rPr lang="en-US" sz="2400" b="0" i="1">
                        <a:effectLst/>
                        <a:latin typeface="Cambria Math" panose="02040503050406030204" pitchFamily="18" charset="0"/>
                      </a:rPr>
                      <m:t> </m:t>
                    </m:r>
                    <m:r>
                      <a:rPr lang="en-US" sz="2400" b="0" i="1">
                        <a:effectLst/>
                        <a:latin typeface="Cambria Math" panose="02040503050406030204" pitchFamily="18" charset="0"/>
                      </a:rPr>
                      <m:t>𝑄</m:t>
                    </m:r>
                    <m:r>
                      <a:rPr lang="en-US" sz="2400" b="0" i="1">
                        <a:effectLst/>
                        <a:latin typeface="Cambria Math" panose="02040503050406030204" pitchFamily="18" charset="0"/>
                      </a:rPr>
                      <m:t>= </m:t>
                    </m:r>
                    <m:f>
                      <m:fPr>
                        <m:ctrlPr>
                          <a:rPr lang="en-US" sz="2400" b="0" i="1">
                            <a:effectLst/>
                            <a:latin typeface="Cambria Math" panose="02040503050406030204" pitchFamily="18" charset="0"/>
                          </a:rPr>
                        </m:ctrlPr>
                      </m:fPr>
                      <m:num>
                        <m:r>
                          <a:rPr lang="en-US" sz="2400" b="0" i="1">
                            <a:effectLst/>
                            <a:latin typeface="Cambria Math" panose="02040503050406030204" pitchFamily="18" charset="0"/>
                          </a:rPr>
                          <m:t>𝑏𝑐</m:t>
                        </m:r>
                        <m:r>
                          <a:rPr lang="en-US" sz="2400" b="0" i="1">
                            <a:effectLst/>
                            <a:latin typeface="Cambria Math" panose="02040503050406030204" pitchFamily="18" charset="0"/>
                          </a:rPr>
                          <m:t>−</m:t>
                        </m:r>
                        <m:r>
                          <a:rPr lang="en-US" sz="2400" b="0" i="1">
                            <a:effectLst/>
                            <a:latin typeface="Cambria Math" panose="02040503050406030204" pitchFamily="18" charset="0"/>
                          </a:rPr>
                          <m:t>𝑎𝑑</m:t>
                        </m:r>
                      </m:num>
                      <m:den>
                        <m:r>
                          <a:rPr lang="en-US" sz="2400" b="0" i="1">
                            <a:effectLst/>
                            <a:latin typeface="Cambria Math" panose="02040503050406030204" pitchFamily="18" charset="0"/>
                          </a:rPr>
                          <m:t>𝑏𝑐</m:t>
                        </m:r>
                        <m:r>
                          <a:rPr lang="en-US" sz="2400" b="0" i="1">
                            <a:effectLst/>
                            <a:latin typeface="Cambria Math" panose="02040503050406030204" pitchFamily="18" charset="0"/>
                          </a:rPr>
                          <m:t>+</m:t>
                        </m:r>
                        <m:r>
                          <a:rPr lang="en-US" sz="2400" b="0" i="1">
                            <a:effectLst/>
                            <a:latin typeface="Cambria Math" panose="02040503050406030204" pitchFamily="18" charset="0"/>
                          </a:rPr>
                          <m:t>𝑎𝑑</m:t>
                        </m:r>
                      </m:den>
                    </m:f>
                  </m:oMath>
                </a14:m>
                <a:endParaRPr lang="en-US" sz="2400" b="0" dirty="0">
                  <a:effectLst/>
                </a:endParaRPr>
              </a:p>
              <a:p>
                <a:pPr indent="-228600">
                  <a:buFont typeface="Arial" panose="020B0604020202020204" pitchFamily="34" charset="0"/>
                  <a:buChar char="•"/>
                </a:pPr>
                <a:endParaRPr lang="en-US" sz="2400" b="0" dirty="0">
                  <a:effectLst/>
                </a:endParaRPr>
              </a:p>
              <a:p>
                <a:pPr marL="1371600" lvl="3" indent="-228600">
                  <a:buFont typeface="Arial" panose="020B0604020202020204" pitchFamily="34" charset="0"/>
                  <a:buChar char="•"/>
                </a:pPr>
                <a14:m>
                  <m:oMath xmlns:m="http://schemas.openxmlformats.org/officeDocument/2006/math">
                    <m:r>
                      <a:rPr lang="en-US" sz="2400" b="0" i="1">
                        <a:effectLst/>
                        <a:latin typeface="Cambria Math" panose="02040503050406030204" pitchFamily="18" charset="0"/>
                      </a:rPr>
                      <m:t>𝑖𝑓</m:t>
                    </m:r>
                    <m:r>
                      <a:rPr lang="en-US" sz="2400" b="0" i="1">
                        <a:effectLst/>
                        <a:latin typeface="Cambria Math" panose="02040503050406030204" pitchFamily="18" charset="0"/>
                      </a:rPr>
                      <m:t> </m:t>
                    </m:r>
                    <m:m>
                      <m:mPr>
                        <m:mcs>
                          <m:mc>
                            <m:mcPr>
                              <m:count m:val="2"/>
                              <m:mcJc m:val="center"/>
                            </m:mcPr>
                          </m:mc>
                        </m:mcs>
                        <m:ctrlPr>
                          <a:rPr lang="en-US" sz="2400" b="0" i="1">
                            <a:effectLst/>
                            <a:latin typeface="Cambria Math" panose="02040503050406030204" pitchFamily="18" charset="0"/>
                          </a:rPr>
                        </m:ctrlPr>
                      </m:mPr>
                      <m:mr>
                        <m:e>
                          <m:r>
                            <m:rPr>
                              <m:brk m:alnAt="7"/>
                            </m:rPr>
                            <a:rPr lang="en-US" sz="2400" b="0" i="1">
                              <a:effectLst/>
                              <a:latin typeface="Cambria Math" panose="02040503050406030204" pitchFamily="18" charset="0"/>
                            </a:rPr>
                            <m:t>𝑎</m:t>
                          </m:r>
                        </m:e>
                        <m:e>
                          <m:r>
                            <a:rPr lang="en-US" sz="2400" b="0" i="1">
                              <a:effectLst/>
                              <a:latin typeface="Cambria Math" panose="02040503050406030204" pitchFamily="18" charset="0"/>
                            </a:rPr>
                            <m:t>𝑏</m:t>
                          </m:r>
                        </m:e>
                      </m:mr>
                      <m:mr>
                        <m:e>
                          <m:r>
                            <a:rPr lang="en-US" sz="2400" b="0" i="1">
                              <a:effectLst/>
                              <a:latin typeface="Cambria Math" panose="02040503050406030204" pitchFamily="18" charset="0"/>
                            </a:rPr>
                            <m:t>𝑐</m:t>
                          </m:r>
                        </m:e>
                        <m:e>
                          <m:r>
                            <a:rPr lang="en-US" sz="2400" b="0" i="1">
                              <a:effectLst/>
                              <a:latin typeface="Cambria Math" panose="02040503050406030204" pitchFamily="18" charset="0"/>
                            </a:rPr>
                            <m:t>𝑑</m:t>
                          </m:r>
                        </m:e>
                      </m:mr>
                    </m:m>
                  </m:oMath>
                </a14:m>
                <a:endParaRPr lang="en-US" sz="2400" dirty="0"/>
              </a:p>
              <a:p>
                <a:pPr marL="1371600" lvl="3" indent="-228600">
                  <a:buFont typeface="Arial" panose="020B0604020202020204" pitchFamily="34" charset="0"/>
                  <a:buChar char="•"/>
                </a:pPr>
                <a:endParaRPr lang="en-US" sz="2400" dirty="0"/>
              </a:p>
              <a:p>
                <a:pPr eaLnBrk="1" hangingPunct="1"/>
                <a:r>
                  <a:rPr lang="en-US" sz="2400" dirty="0"/>
                  <a:t>Gamma = </a:t>
                </a:r>
                <a:r>
                  <a:rPr lang="en-US" sz="2400" b="1" dirty="0"/>
                  <a:t>0.134</a:t>
                </a:r>
              </a:p>
              <a:p>
                <a:pPr eaLnBrk="1" hangingPunct="1"/>
                <a:r>
                  <a:rPr lang="en-US" sz="2400" dirty="0"/>
                  <a:t>Interpretation: </a:t>
                </a:r>
              </a:p>
              <a:p>
                <a:pPr eaLnBrk="1" hangingPunct="1"/>
                <a:r>
                  <a:rPr lang="en-US" sz="2400" dirty="0"/>
                  <a:t>“Gender improves our prediction of voting by 13.4%”</a:t>
                </a:r>
              </a:p>
            </p:txBody>
          </p:sp>
        </mc:Choice>
        <mc:Fallback xmlns="">
          <p:sp>
            <p:nvSpPr>
              <p:cNvPr id="5" name="Text Placeholder 4">
                <a:extLst>
                  <a:ext uri="{FF2B5EF4-FFF2-40B4-BE49-F238E27FC236}">
                    <a16:creationId xmlns:a16="http://schemas.microsoft.com/office/drawing/2014/main" id="{990F0E4D-82F9-4D2E-982A-FF1F397134EF}"/>
                  </a:ext>
                </a:extLst>
              </p:cNvPr>
              <p:cNvSpPr>
                <a:spLocks noGrp="1" noRot="1" noChangeAspect="1" noMove="1" noResize="1" noEditPoints="1" noAdjustHandles="1" noChangeArrowheads="1" noChangeShapeType="1" noTextEdit="1"/>
              </p:cNvSpPr>
              <p:nvPr>
                <p:ph type="body" sz="half" idx="2"/>
              </p:nvPr>
            </p:nvSpPr>
            <p:spPr>
              <a:xfrm>
                <a:off x="7875614" y="2125996"/>
                <a:ext cx="3850042" cy="4270248"/>
              </a:xfrm>
              <a:blipFill>
                <a:blip r:embed="rId2"/>
                <a:stretch>
                  <a:fillRect l="-2532" b="-1000"/>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BDE3AD9F-A164-47F7-A93B-57A1B818E5E0}"/>
              </a:ext>
            </a:extLst>
          </p:cNvPr>
          <p:cNvSpPr>
            <a:spLocks noGrp="1"/>
          </p:cNvSpPr>
          <p:nvPr>
            <p:ph type="ftr" sz="quarter" idx="11"/>
          </p:nvPr>
        </p:nvSpPr>
        <p:spPr>
          <a:xfrm>
            <a:off x="462058" y="6407779"/>
            <a:ext cx="6675120" cy="365125"/>
          </a:xfrm>
        </p:spPr>
        <p:txBody>
          <a:bodyPr vert="horz" lIns="91440" tIns="45720" rIns="91440" bIns="45720" rtlCol="0" anchor="ctr">
            <a:normAutofit/>
          </a:bodyPr>
          <a:lstStyle/>
          <a:p>
            <a:pPr algn="l">
              <a:lnSpc>
                <a:spcPct val="90000"/>
              </a:lnSpc>
              <a:spcAft>
                <a:spcPts val="600"/>
              </a:spcAft>
            </a:pPr>
            <a:r>
              <a:rPr lang="en-US" sz="700" kern="1200">
                <a:solidFill>
                  <a:schemeClr val="tx1">
                    <a:lumMod val="50000"/>
                    <a:lumOff val="50000"/>
                  </a:schemeClr>
                </a:solidFill>
                <a:latin typeface="+mn-lt"/>
                <a:ea typeface="+mn-ea"/>
                <a:cs typeface="+mn-cs"/>
              </a:rPr>
              <a:t>Title | </a:t>
            </a:r>
            <a:r>
              <a:rPr lang="en-US" sz="700" kern="1200">
                <a:solidFill>
                  <a:schemeClr val="tx1">
                    <a:lumMod val="50000"/>
                    <a:lumOff val="50000"/>
                  </a:schemeClr>
                </a:solidFill>
                <a:latin typeface="+mn-lt"/>
                <a:ea typeface="+mn-ea"/>
                <a:cs typeface="+mn-cs"/>
                <a:sym typeface="Symbol" panose="05050102010706020507" pitchFamily="18" charset="2"/>
              </a:rPr>
              <a:t></a:t>
            </a:r>
            <a:r>
              <a:rPr lang="en-US" sz="700" kern="1200">
                <a:solidFill>
                  <a:schemeClr val="tx1">
                    <a:lumMod val="50000"/>
                    <a:lumOff val="50000"/>
                  </a:schemeClr>
                </a:solidFill>
                <a:latin typeface="+mn-lt"/>
                <a:ea typeface="+mn-ea"/>
                <a:cs typeface="+mn-cs"/>
              </a:rPr>
              <a:t> Author </a:t>
            </a:r>
          </a:p>
          <a:p>
            <a:pPr algn="l">
              <a:lnSpc>
                <a:spcPct val="90000"/>
              </a:lnSpc>
              <a:spcAft>
                <a:spcPts val="600"/>
              </a:spcAft>
            </a:pPr>
            <a:r>
              <a:rPr lang="en-US" sz="700" kern="1200">
                <a:solidFill>
                  <a:schemeClr val="tx1">
                    <a:lumMod val="50000"/>
                    <a:lumOff val="50000"/>
                  </a:schemeClr>
                </a:solidFill>
                <a:latin typeface="+mn-lt"/>
                <a:ea typeface="+mn-ea"/>
                <a:cs typeface="+mn-cs"/>
              </a:rPr>
              <a:t>Year | SAGE Publishing</a:t>
            </a:r>
          </a:p>
        </p:txBody>
      </p:sp>
      <p:graphicFrame>
        <p:nvGraphicFramePr>
          <p:cNvPr id="6" name="Content Placeholder 5">
            <a:extLst>
              <a:ext uri="{FF2B5EF4-FFF2-40B4-BE49-F238E27FC236}">
                <a16:creationId xmlns:a16="http://schemas.microsoft.com/office/drawing/2014/main" id="{CB7B4FE3-9230-EF60-35B8-CF30A80BA0C9}"/>
              </a:ext>
            </a:extLst>
          </p:cNvPr>
          <p:cNvGraphicFramePr>
            <a:graphicFrameLocks noGrp="1"/>
          </p:cNvGraphicFramePr>
          <p:nvPr>
            <p:ph idx="1"/>
            <p:extLst>
              <p:ext uri="{D42A27DB-BD31-4B8C-83A1-F6EECF244321}">
                <p14:modId xmlns:p14="http://schemas.microsoft.com/office/powerpoint/2010/main" val="587358453"/>
              </p:ext>
            </p:extLst>
          </p:nvPr>
        </p:nvGraphicFramePr>
        <p:xfrm>
          <a:off x="670142" y="2914023"/>
          <a:ext cx="6795373" cy="2700433"/>
        </p:xfrm>
        <a:graphic>
          <a:graphicData uri="http://schemas.openxmlformats.org/drawingml/2006/table">
            <a:tbl>
              <a:tblPr firstRow="1" bandRow="1">
                <a:tableStyleId>{5C22544A-7EE6-4342-B048-85BDC9FD1C3A}</a:tableStyleId>
              </a:tblPr>
              <a:tblGrid>
                <a:gridCol w="1917443">
                  <a:extLst>
                    <a:ext uri="{9D8B030D-6E8A-4147-A177-3AD203B41FA5}">
                      <a16:colId xmlns:a16="http://schemas.microsoft.com/office/drawing/2014/main" val="3492490557"/>
                    </a:ext>
                  </a:extLst>
                </a:gridCol>
                <a:gridCol w="1234939">
                  <a:extLst>
                    <a:ext uri="{9D8B030D-6E8A-4147-A177-3AD203B41FA5}">
                      <a16:colId xmlns:a16="http://schemas.microsoft.com/office/drawing/2014/main" val="316303528"/>
                    </a:ext>
                  </a:extLst>
                </a:gridCol>
                <a:gridCol w="1204026">
                  <a:extLst>
                    <a:ext uri="{9D8B030D-6E8A-4147-A177-3AD203B41FA5}">
                      <a16:colId xmlns:a16="http://schemas.microsoft.com/office/drawing/2014/main" val="753112662"/>
                    </a:ext>
                  </a:extLst>
                </a:gridCol>
                <a:gridCol w="1204026">
                  <a:extLst>
                    <a:ext uri="{9D8B030D-6E8A-4147-A177-3AD203B41FA5}">
                      <a16:colId xmlns:a16="http://schemas.microsoft.com/office/drawing/2014/main" val="2335876858"/>
                    </a:ext>
                  </a:extLst>
                </a:gridCol>
                <a:gridCol w="1234939">
                  <a:extLst>
                    <a:ext uri="{9D8B030D-6E8A-4147-A177-3AD203B41FA5}">
                      <a16:colId xmlns:a16="http://schemas.microsoft.com/office/drawing/2014/main" val="744022799"/>
                    </a:ext>
                  </a:extLst>
                </a:gridCol>
              </a:tblGrid>
              <a:tr h="872529">
                <a:tc>
                  <a:txBody>
                    <a:bodyPr/>
                    <a:lstStyle/>
                    <a:p>
                      <a:pPr algn="l" fontAlgn="t"/>
                      <a:r>
                        <a:rPr lang="en-GB" sz="1800" b="0" i="0" u="none" strike="noStrike" dirty="0">
                          <a:solidFill>
                            <a:schemeClr val="tx1"/>
                          </a:solidFill>
                          <a:effectLst/>
                          <a:latin typeface="+mn-lt"/>
                        </a:rPr>
                        <a:t> </a:t>
                      </a:r>
                    </a:p>
                  </a:txBody>
                  <a:tcPr marL="9525" marR="9525" marT="9525" marB="0"/>
                </a:tc>
                <a:tc>
                  <a:txBody>
                    <a:bodyPr/>
                    <a:lstStyle/>
                    <a:p>
                      <a:pPr algn="l" fontAlgn="t"/>
                      <a:r>
                        <a:rPr lang="en-GB" sz="1800" b="0" i="0" u="none" strike="noStrike" dirty="0">
                          <a:solidFill>
                            <a:schemeClr val="tx1"/>
                          </a:solidFill>
                          <a:effectLst/>
                          <a:latin typeface="+mn-lt"/>
                        </a:rPr>
                        <a:t> </a:t>
                      </a:r>
                    </a:p>
                  </a:txBody>
                  <a:tcPr marL="9525" marR="9525" marT="9525" marB="0"/>
                </a:tc>
                <a:tc gridSpan="2">
                  <a:txBody>
                    <a:bodyPr/>
                    <a:lstStyle/>
                    <a:p>
                      <a:pPr algn="ctr" rtl="0" fontAlgn="ctr"/>
                      <a:r>
                        <a:rPr lang="en-GB" sz="3200" b="0" i="1" u="none" strike="noStrike" dirty="0">
                          <a:solidFill>
                            <a:schemeClr val="tx1"/>
                          </a:solidFill>
                          <a:effectLst/>
                          <a:latin typeface="+mn-lt"/>
                        </a:rPr>
                        <a:t>Gender</a:t>
                      </a:r>
                      <a:endParaRPr lang="en-GB" sz="2400" b="0" i="1" u="none" strike="noStrike" dirty="0">
                        <a:solidFill>
                          <a:schemeClr val="tx1"/>
                        </a:solidFill>
                        <a:effectLst/>
                        <a:latin typeface="+mn-lt"/>
                      </a:endParaRPr>
                    </a:p>
                  </a:txBody>
                  <a:tcPr marL="85725" marR="9525" marT="9525" marB="0" anchor="ctr"/>
                </a:tc>
                <a:tc hMerge="1">
                  <a:txBody>
                    <a:bodyPr/>
                    <a:lstStyle/>
                    <a:p>
                      <a:endParaRPr lang="en-GB"/>
                    </a:p>
                  </a:txBody>
                  <a:tcPr/>
                </a:tc>
                <a:tc>
                  <a:txBody>
                    <a:bodyPr/>
                    <a:lstStyle/>
                    <a:p>
                      <a:pPr algn="l" fontAlgn="t"/>
                      <a:r>
                        <a:rPr lang="en-GB" sz="1800" b="0" i="0" u="none" strike="noStrike">
                          <a:solidFill>
                            <a:schemeClr val="tx1"/>
                          </a:solidFill>
                          <a:effectLst/>
                          <a:latin typeface="+mn-lt"/>
                        </a:rPr>
                        <a:t> </a:t>
                      </a:r>
                    </a:p>
                  </a:txBody>
                  <a:tcPr marL="9525" marR="9525" marT="9525" marB="0"/>
                </a:tc>
                <a:extLst>
                  <a:ext uri="{0D108BD9-81ED-4DB2-BD59-A6C34878D82A}">
                    <a16:rowId xmlns:a16="http://schemas.microsoft.com/office/drawing/2014/main" val="4127841685"/>
                  </a:ext>
                </a:extLst>
              </a:tr>
              <a:tr h="456976">
                <a:tc>
                  <a:txBody>
                    <a:bodyPr/>
                    <a:lstStyle/>
                    <a:p>
                      <a:pPr algn="l" fontAlgn="t"/>
                      <a:r>
                        <a:rPr lang="en-GB" sz="1800" b="0" i="0" u="none" strike="noStrike">
                          <a:solidFill>
                            <a:schemeClr val="tx1"/>
                          </a:solidFill>
                          <a:effectLst/>
                          <a:latin typeface="+mn-lt"/>
                        </a:rPr>
                        <a:t> </a:t>
                      </a:r>
                    </a:p>
                  </a:txBody>
                  <a:tcPr marL="9525" marR="9525" marT="9525" marB="0"/>
                </a:tc>
                <a:tc>
                  <a:txBody>
                    <a:bodyPr/>
                    <a:lstStyle/>
                    <a:p>
                      <a:pPr algn="l" fontAlgn="t"/>
                      <a:r>
                        <a:rPr lang="en-GB" sz="1800" b="0" i="0" u="none" strike="noStrike" dirty="0">
                          <a:solidFill>
                            <a:schemeClr val="tx1"/>
                          </a:solidFill>
                          <a:effectLst/>
                          <a:latin typeface="+mn-lt"/>
                        </a:rPr>
                        <a:t> </a:t>
                      </a:r>
                    </a:p>
                  </a:txBody>
                  <a:tcPr marL="9525" marR="9525" marT="9525" marB="0"/>
                </a:tc>
                <a:tc>
                  <a:txBody>
                    <a:bodyPr/>
                    <a:lstStyle/>
                    <a:p>
                      <a:pPr algn="l" rtl="0" fontAlgn="ctr"/>
                      <a:r>
                        <a:rPr lang="en-GB" sz="2800" b="0" i="0" u="none" strike="noStrike" dirty="0">
                          <a:solidFill>
                            <a:schemeClr val="tx1"/>
                          </a:solidFill>
                          <a:effectLst/>
                          <a:latin typeface="+mn-lt"/>
                        </a:rPr>
                        <a:t>Female</a:t>
                      </a:r>
                    </a:p>
                  </a:txBody>
                  <a:tcPr marL="85725" marR="9525" marT="9525" marB="0" anchor="ctr"/>
                </a:tc>
                <a:tc>
                  <a:txBody>
                    <a:bodyPr/>
                    <a:lstStyle/>
                    <a:p>
                      <a:pPr algn="l" rtl="0" fontAlgn="ctr"/>
                      <a:r>
                        <a:rPr lang="en-GB" sz="2800" b="0" i="0" u="none" strike="noStrike" dirty="0">
                          <a:solidFill>
                            <a:schemeClr val="tx1"/>
                          </a:solidFill>
                          <a:effectLst/>
                          <a:latin typeface="+mn-lt"/>
                        </a:rPr>
                        <a:t>Male</a:t>
                      </a:r>
                    </a:p>
                  </a:txBody>
                  <a:tcPr marL="85725" marR="9525" marT="9525" marB="0" anchor="ctr"/>
                </a:tc>
                <a:tc>
                  <a:txBody>
                    <a:bodyPr/>
                    <a:lstStyle/>
                    <a:p>
                      <a:pPr algn="ctr" rtl="0" fontAlgn="ctr"/>
                      <a:r>
                        <a:rPr lang="en-GB" sz="1800" b="0" i="1" u="none" strike="noStrike">
                          <a:solidFill>
                            <a:schemeClr val="tx1"/>
                          </a:solidFill>
                          <a:effectLst/>
                          <a:latin typeface="+mn-lt"/>
                        </a:rPr>
                        <a:t>TOTAL</a:t>
                      </a:r>
                    </a:p>
                  </a:txBody>
                  <a:tcPr marL="9525" marR="9525" marT="9525" marB="0" anchor="ctr"/>
                </a:tc>
                <a:extLst>
                  <a:ext uri="{0D108BD9-81ED-4DB2-BD59-A6C34878D82A}">
                    <a16:rowId xmlns:a16="http://schemas.microsoft.com/office/drawing/2014/main" val="822482725"/>
                  </a:ext>
                </a:extLst>
              </a:tr>
              <a:tr h="456976">
                <a:tc rowSpan="2">
                  <a:txBody>
                    <a:bodyPr/>
                    <a:lstStyle/>
                    <a:p>
                      <a:pPr algn="ctr" rtl="0" fontAlgn="ctr"/>
                      <a:r>
                        <a:rPr lang="en-GB" sz="3200" b="0" i="1" u="none" strike="noStrike" dirty="0">
                          <a:solidFill>
                            <a:schemeClr val="tx1"/>
                          </a:solidFill>
                          <a:effectLst/>
                          <a:latin typeface="+mn-lt"/>
                        </a:rPr>
                        <a:t>Vote</a:t>
                      </a:r>
                      <a:endParaRPr lang="en-GB" sz="2400" b="0" i="1" u="none" strike="noStrike" dirty="0">
                        <a:solidFill>
                          <a:schemeClr val="tx1"/>
                        </a:solidFill>
                        <a:effectLst/>
                        <a:latin typeface="+mn-lt"/>
                      </a:endParaRPr>
                    </a:p>
                  </a:txBody>
                  <a:tcPr marL="9525" marR="9525" marT="9525" marB="0" anchor="ctr"/>
                </a:tc>
                <a:tc>
                  <a:txBody>
                    <a:bodyPr/>
                    <a:lstStyle/>
                    <a:p>
                      <a:pPr algn="ctr" rtl="0" fontAlgn="ctr"/>
                      <a:r>
                        <a:rPr lang="en-GB" sz="2800" b="0" i="0" u="none" strike="noStrike">
                          <a:solidFill>
                            <a:schemeClr val="tx1"/>
                          </a:solidFill>
                          <a:effectLst/>
                          <a:latin typeface="+mn-lt"/>
                        </a:rPr>
                        <a:t>Yes</a:t>
                      </a:r>
                    </a:p>
                  </a:txBody>
                  <a:tcPr marL="9525" marR="9525" marT="9525" marB="0" anchor="ctr"/>
                </a:tc>
                <a:tc>
                  <a:txBody>
                    <a:bodyPr/>
                    <a:lstStyle/>
                    <a:p>
                      <a:pPr algn="ctr" rtl="0" fontAlgn="ctr"/>
                      <a:r>
                        <a:rPr lang="en-GB" sz="2800" b="0" i="0" u="none" strike="noStrike" dirty="0">
                          <a:solidFill>
                            <a:schemeClr val="tx1"/>
                          </a:solidFill>
                          <a:effectLst/>
                          <a:latin typeface="+mn-lt"/>
                        </a:rPr>
                        <a:t>300 (a)</a:t>
                      </a:r>
                    </a:p>
                  </a:txBody>
                  <a:tcPr marL="85725" marR="9525" marT="9525" marB="0" anchor="ctr"/>
                </a:tc>
                <a:tc>
                  <a:txBody>
                    <a:bodyPr/>
                    <a:lstStyle/>
                    <a:p>
                      <a:pPr algn="ctr" rtl="0" fontAlgn="ctr"/>
                      <a:r>
                        <a:rPr lang="en-GB" sz="2800" b="0" i="0" u="none" strike="noStrike" dirty="0">
                          <a:solidFill>
                            <a:schemeClr val="tx1"/>
                          </a:solidFill>
                          <a:effectLst/>
                          <a:latin typeface="+mn-lt"/>
                        </a:rPr>
                        <a:t>275 (b)</a:t>
                      </a:r>
                    </a:p>
                  </a:txBody>
                  <a:tcPr marL="85725" marR="9525" marT="9525" marB="0" anchor="ctr"/>
                </a:tc>
                <a:tc>
                  <a:txBody>
                    <a:bodyPr/>
                    <a:lstStyle/>
                    <a:p>
                      <a:pPr algn="ctr" rtl="0" fontAlgn="ctr"/>
                      <a:r>
                        <a:rPr lang="en-GB" sz="1800" b="0" i="1" u="none" strike="noStrike" dirty="0">
                          <a:solidFill>
                            <a:schemeClr val="tx1"/>
                          </a:solidFill>
                          <a:effectLst/>
                          <a:latin typeface="+mn-lt"/>
                        </a:rPr>
                        <a:t>575</a:t>
                      </a:r>
                    </a:p>
                  </a:txBody>
                  <a:tcPr marL="9525" marR="9525" marT="9525" marB="0" anchor="ctr"/>
                </a:tc>
                <a:extLst>
                  <a:ext uri="{0D108BD9-81ED-4DB2-BD59-A6C34878D82A}">
                    <a16:rowId xmlns:a16="http://schemas.microsoft.com/office/drawing/2014/main" val="2133795465"/>
                  </a:ext>
                </a:extLst>
              </a:tr>
              <a:tr h="456976">
                <a:tc vMerge="1">
                  <a:txBody>
                    <a:bodyPr/>
                    <a:lstStyle/>
                    <a:p>
                      <a:endParaRPr lang="en-GB"/>
                    </a:p>
                  </a:txBody>
                  <a:tcPr/>
                </a:tc>
                <a:tc>
                  <a:txBody>
                    <a:bodyPr/>
                    <a:lstStyle/>
                    <a:p>
                      <a:pPr algn="ctr" rtl="0" fontAlgn="ctr"/>
                      <a:r>
                        <a:rPr lang="en-GB" sz="2800" b="0" i="0" u="none" strike="noStrike">
                          <a:solidFill>
                            <a:schemeClr val="tx1"/>
                          </a:solidFill>
                          <a:effectLst/>
                          <a:latin typeface="+mn-lt"/>
                        </a:rPr>
                        <a:t>No</a:t>
                      </a:r>
                    </a:p>
                  </a:txBody>
                  <a:tcPr marL="9525" marR="9525" marT="9525" marB="0" anchor="ctr"/>
                </a:tc>
                <a:tc>
                  <a:txBody>
                    <a:bodyPr/>
                    <a:lstStyle/>
                    <a:p>
                      <a:pPr algn="ctr" rtl="0" fontAlgn="ctr"/>
                      <a:r>
                        <a:rPr lang="en-GB" sz="2800" b="0" i="0" u="none" strike="noStrike" dirty="0">
                          <a:solidFill>
                            <a:schemeClr val="tx1"/>
                          </a:solidFill>
                          <a:effectLst/>
                          <a:latin typeface="+mn-lt"/>
                        </a:rPr>
                        <a:t>250 (c)</a:t>
                      </a:r>
                    </a:p>
                  </a:txBody>
                  <a:tcPr marL="85725" marR="9525" marT="9525" marB="0" anchor="ctr"/>
                </a:tc>
                <a:tc>
                  <a:txBody>
                    <a:bodyPr/>
                    <a:lstStyle/>
                    <a:p>
                      <a:pPr algn="ctr" rtl="0" fontAlgn="ctr"/>
                      <a:r>
                        <a:rPr lang="en-GB" sz="2800" b="0" i="0" u="none" strike="noStrike" dirty="0">
                          <a:solidFill>
                            <a:schemeClr val="tx1"/>
                          </a:solidFill>
                          <a:effectLst/>
                          <a:latin typeface="+mn-lt"/>
                        </a:rPr>
                        <a:t>175 (d)</a:t>
                      </a:r>
                    </a:p>
                  </a:txBody>
                  <a:tcPr marL="85725" marR="9525" marT="9525" marB="0" anchor="ctr"/>
                </a:tc>
                <a:tc>
                  <a:txBody>
                    <a:bodyPr/>
                    <a:lstStyle/>
                    <a:p>
                      <a:pPr algn="ctr" rtl="0" fontAlgn="ctr"/>
                      <a:r>
                        <a:rPr lang="en-GB" sz="1800" b="0" i="1" u="none" strike="noStrike" dirty="0">
                          <a:solidFill>
                            <a:schemeClr val="tx1"/>
                          </a:solidFill>
                          <a:effectLst/>
                          <a:latin typeface="+mn-lt"/>
                        </a:rPr>
                        <a:t>425</a:t>
                      </a:r>
                    </a:p>
                  </a:txBody>
                  <a:tcPr marL="9525" marR="9525" marT="9525" marB="0" anchor="ctr"/>
                </a:tc>
                <a:extLst>
                  <a:ext uri="{0D108BD9-81ED-4DB2-BD59-A6C34878D82A}">
                    <a16:rowId xmlns:a16="http://schemas.microsoft.com/office/drawing/2014/main" val="544020742"/>
                  </a:ext>
                </a:extLst>
              </a:tr>
              <a:tr h="456976">
                <a:tc>
                  <a:txBody>
                    <a:bodyPr/>
                    <a:lstStyle/>
                    <a:p>
                      <a:pPr algn="l" fontAlgn="t"/>
                      <a:r>
                        <a:rPr lang="en-GB" sz="1800" b="0" i="0" u="none" strike="noStrike" dirty="0">
                          <a:solidFill>
                            <a:schemeClr val="tx1"/>
                          </a:solidFill>
                          <a:effectLst/>
                          <a:latin typeface="+mn-lt"/>
                        </a:rPr>
                        <a:t> </a:t>
                      </a:r>
                    </a:p>
                  </a:txBody>
                  <a:tcPr marL="9525" marR="9525" marT="9525" marB="0"/>
                </a:tc>
                <a:tc>
                  <a:txBody>
                    <a:bodyPr/>
                    <a:lstStyle/>
                    <a:p>
                      <a:pPr algn="ctr" rtl="0" fontAlgn="ctr"/>
                      <a:r>
                        <a:rPr lang="en-GB" sz="1800" b="0" i="1" u="none" strike="noStrike" dirty="0">
                          <a:solidFill>
                            <a:schemeClr val="tx1"/>
                          </a:solidFill>
                          <a:effectLst/>
                          <a:latin typeface="+mn-lt"/>
                        </a:rPr>
                        <a:t>TOTAL</a:t>
                      </a:r>
                    </a:p>
                  </a:txBody>
                  <a:tcPr marL="9525" marR="9525" marT="9525" marB="0" anchor="ctr"/>
                </a:tc>
                <a:tc>
                  <a:txBody>
                    <a:bodyPr/>
                    <a:lstStyle/>
                    <a:p>
                      <a:pPr algn="ctr" rtl="0" fontAlgn="ctr"/>
                      <a:r>
                        <a:rPr lang="en-GB" sz="1800" b="0" i="1" u="none" strike="noStrike" dirty="0">
                          <a:solidFill>
                            <a:schemeClr val="tx1"/>
                          </a:solidFill>
                          <a:effectLst/>
                          <a:latin typeface="+mn-lt"/>
                        </a:rPr>
                        <a:t>550</a:t>
                      </a:r>
                    </a:p>
                  </a:txBody>
                  <a:tcPr marL="9525" marR="9525" marT="9525" marB="0" anchor="ctr"/>
                </a:tc>
                <a:tc>
                  <a:txBody>
                    <a:bodyPr/>
                    <a:lstStyle/>
                    <a:p>
                      <a:pPr algn="ctr" rtl="0" fontAlgn="ctr"/>
                      <a:r>
                        <a:rPr lang="en-GB" sz="1800" b="0" i="1" u="none" strike="noStrike" dirty="0">
                          <a:solidFill>
                            <a:schemeClr val="tx1"/>
                          </a:solidFill>
                          <a:effectLst/>
                          <a:latin typeface="+mn-lt"/>
                        </a:rPr>
                        <a:t>450</a:t>
                      </a:r>
                    </a:p>
                  </a:txBody>
                  <a:tcPr marL="9525" marR="9525" marT="9525" marB="0" anchor="ctr"/>
                </a:tc>
                <a:tc>
                  <a:txBody>
                    <a:bodyPr/>
                    <a:lstStyle/>
                    <a:p>
                      <a:pPr algn="ctr" rtl="0" fontAlgn="ctr"/>
                      <a:r>
                        <a:rPr lang="en-GB" sz="1800" b="0" i="1" u="none" strike="noStrike" dirty="0">
                          <a:solidFill>
                            <a:schemeClr val="tx1"/>
                          </a:solidFill>
                          <a:effectLst/>
                          <a:latin typeface="+mn-lt"/>
                        </a:rPr>
                        <a:t>1000</a:t>
                      </a:r>
                    </a:p>
                  </a:txBody>
                  <a:tcPr marL="9525" marR="9525" marT="9525" marB="0" anchor="ctr"/>
                </a:tc>
                <a:extLst>
                  <a:ext uri="{0D108BD9-81ED-4DB2-BD59-A6C34878D82A}">
                    <a16:rowId xmlns:a16="http://schemas.microsoft.com/office/drawing/2014/main" val="1215619528"/>
                  </a:ext>
                </a:extLst>
              </a:tr>
            </a:tbl>
          </a:graphicData>
        </a:graphic>
      </p:graphicFrame>
    </p:spTree>
    <p:extLst>
      <p:ext uri="{BB962C8B-B14F-4D97-AF65-F5344CB8AC3E}">
        <p14:creationId xmlns:p14="http://schemas.microsoft.com/office/powerpoint/2010/main" val="9745878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600" dirty="0"/>
              <a:t>Measure of Association: </a:t>
            </a:r>
            <a:r>
              <a:rPr lang="en-US" sz="3600" b="1" dirty="0">
                <a:solidFill>
                  <a:srgbClr val="FF0000"/>
                </a:solidFill>
              </a:rPr>
              <a:t>0</a:t>
            </a:r>
            <a:endParaRPr lang="en-US" sz="3600" dirty="0"/>
          </a:p>
          <a:p>
            <a:endParaRPr lang="en-US" dirty="0"/>
          </a:p>
        </p:txBody>
      </p:sp>
      <p:sp>
        <p:nvSpPr>
          <p:cNvPr id="2" name="Title 1"/>
          <p:cNvSpPr>
            <a:spLocks noGrp="1"/>
          </p:cNvSpPr>
          <p:nvPr>
            <p:ph type="title"/>
          </p:nvPr>
        </p:nvSpPr>
        <p:spPr/>
        <p:txBody>
          <a:bodyPr/>
          <a:lstStyle/>
          <a:p>
            <a:r>
              <a:rPr lang="en-US" dirty="0"/>
              <a:t>Conceptually: </a:t>
            </a:r>
            <a:r>
              <a:rPr lang="en-US" b="1" dirty="0"/>
              <a:t>Magnitude</a:t>
            </a:r>
            <a:endParaRPr lang="en-US" dirty="0"/>
          </a:p>
        </p:txBody>
      </p:sp>
      <p:graphicFrame>
        <p:nvGraphicFramePr>
          <p:cNvPr id="4" name="Table 3"/>
          <p:cNvGraphicFramePr>
            <a:graphicFrameLocks noGrp="1"/>
          </p:cNvGraphicFramePr>
          <p:nvPr/>
        </p:nvGraphicFramePr>
        <p:xfrm>
          <a:off x="2495601" y="2348881"/>
          <a:ext cx="6545513" cy="3816425"/>
        </p:xfrm>
        <a:graphic>
          <a:graphicData uri="http://schemas.openxmlformats.org/drawingml/2006/table">
            <a:tbl>
              <a:tblPr firstRow="1" firstCol="1" lastRow="1" lastCol="1" bandRow="1">
                <a:tableStyleId>{5C22544A-7EE6-4342-B048-85BDC9FD1C3A}</a:tableStyleId>
              </a:tblPr>
              <a:tblGrid>
                <a:gridCol w="1454562">
                  <a:extLst>
                    <a:ext uri="{9D8B030D-6E8A-4147-A177-3AD203B41FA5}">
                      <a16:colId xmlns:a16="http://schemas.microsoft.com/office/drawing/2014/main" val="20000"/>
                    </a:ext>
                  </a:extLst>
                </a:gridCol>
                <a:gridCol w="727265">
                  <a:extLst>
                    <a:ext uri="{9D8B030D-6E8A-4147-A177-3AD203B41FA5}">
                      <a16:colId xmlns:a16="http://schemas.microsoft.com/office/drawing/2014/main" val="20001"/>
                    </a:ext>
                  </a:extLst>
                </a:gridCol>
                <a:gridCol w="1454562">
                  <a:extLst>
                    <a:ext uri="{9D8B030D-6E8A-4147-A177-3AD203B41FA5}">
                      <a16:colId xmlns:a16="http://schemas.microsoft.com/office/drawing/2014/main" val="20002"/>
                    </a:ext>
                  </a:extLst>
                </a:gridCol>
                <a:gridCol w="1454562">
                  <a:extLst>
                    <a:ext uri="{9D8B030D-6E8A-4147-A177-3AD203B41FA5}">
                      <a16:colId xmlns:a16="http://schemas.microsoft.com/office/drawing/2014/main" val="20003"/>
                    </a:ext>
                  </a:extLst>
                </a:gridCol>
                <a:gridCol w="1454562">
                  <a:extLst>
                    <a:ext uri="{9D8B030D-6E8A-4147-A177-3AD203B41FA5}">
                      <a16:colId xmlns:a16="http://schemas.microsoft.com/office/drawing/2014/main" val="20004"/>
                    </a:ext>
                  </a:extLst>
                </a:gridCol>
              </a:tblGrid>
              <a:tr h="763285">
                <a:tc>
                  <a:txBody>
                    <a:bodyPr/>
                    <a:lstStyle/>
                    <a:p>
                      <a:endParaRPr lang="en-US" sz="2800" dirty="0"/>
                    </a:p>
                  </a:txBody>
                  <a:tcPr/>
                </a:tc>
                <a:tc>
                  <a:txBody>
                    <a:bodyPr/>
                    <a:lstStyle/>
                    <a:p>
                      <a:endParaRPr lang="en-US" sz="2800" dirty="0"/>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t>Gender</a:t>
                      </a:r>
                    </a:p>
                  </a:txBody>
                  <a:tcPr anchor="ctr"/>
                </a:tc>
                <a:tc hMerge="1">
                  <a:txBody>
                    <a:bodyPr/>
                    <a:lstStyle/>
                    <a:p>
                      <a:endParaRPr lang="en-US" sz="2800" dirty="0"/>
                    </a:p>
                  </a:txBody>
                  <a:tcPr/>
                </a:tc>
                <a:tc>
                  <a:txBody>
                    <a:bodyPr/>
                    <a:lstStyle/>
                    <a:p>
                      <a:pPr algn="ctr"/>
                      <a:r>
                        <a:rPr lang="en-US" sz="2800" dirty="0">
                          <a:solidFill>
                            <a:schemeClr val="accent6"/>
                          </a:solidFill>
                        </a:rPr>
                        <a:t>Total</a:t>
                      </a:r>
                    </a:p>
                  </a:txBody>
                  <a:tcPr/>
                </a:tc>
                <a:extLst>
                  <a:ext uri="{0D108BD9-81ED-4DB2-BD59-A6C34878D82A}">
                    <a16:rowId xmlns:a16="http://schemas.microsoft.com/office/drawing/2014/main" val="10000"/>
                  </a:ext>
                </a:extLst>
              </a:tr>
              <a:tr h="763285">
                <a:tc>
                  <a:txBody>
                    <a:bodyPr/>
                    <a:lstStyle/>
                    <a:p>
                      <a:endParaRPr lang="en-US" sz="2800" dirty="0"/>
                    </a:p>
                  </a:txBody>
                  <a:tcPr/>
                </a:tc>
                <a:tc>
                  <a:txBody>
                    <a:bodyPr/>
                    <a:lstStyle/>
                    <a:p>
                      <a:endParaRPr lang="en-US" sz="2800" dirty="0"/>
                    </a:p>
                  </a:txBody>
                  <a:tcPr/>
                </a:tc>
                <a:tc>
                  <a:txBody>
                    <a:bodyPr/>
                    <a:lstStyle/>
                    <a:p>
                      <a:pPr algn="ctr"/>
                      <a:r>
                        <a:rPr lang="en-US" sz="2800" dirty="0"/>
                        <a:t>Male</a:t>
                      </a:r>
                    </a:p>
                  </a:txBody>
                  <a:tcPr/>
                </a:tc>
                <a:tc>
                  <a:txBody>
                    <a:bodyPr/>
                    <a:lstStyle/>
                    <a:p>
                      <a:pPr algn="ctr"/>
                      <a:r>
                        <a:rPr lang="en-US" sz="2800" dirty="0"/>
                        <a:t>Female</a:t>
                      </a:r>
                    </a:p>
                  </a:txBody>
                  <a:tcPr/>
                </a:tc>
                <a:tc>
                  <a:txBody>
                    <a:bodyPr/>
                    <a:lstStyle/>
                    <a:p>
                      <a:endParaRPr lang="en-US" sz="2800" dirty="0">
                        <a:solidFill>
                          <a:schemeClr val="accent6"/>
                        </a:solidFill>
                      </a:endParaRPr>
                    </a:p>
                  </a:txBody>
                  <a:tcPr/>
                </a:tc>
                <a:extLst>
                  <a:ext uri="{0D108BD9-81ED-4DB2-BD59-A6C34878D82A}">
                    <a16:rowId xmlns:a16="http://schemas.microsoft.com/office/drawing/2014/main" val="10001"/>
                  </a:ext>
                </a:extLst>
              </a:tr>
              <a:tr h="763285">
                <a:tc rowSpan="2">
                  <a:txBody>
                    <a:bodyPr/>
                    <a:lstStyle/>
                    <a:p>
                      <a:r>
                        <a:rPr lang="en-US" sz="2800" dirty="0"/>
                        <a:t>Voting</a:t>
                      </a:r>
                    </a:p>
                  </a:txBody>
                  <a:tcPr anchor="ctr"/>
                </a:tc>
                <a:tc>
                  <a:txBody>
                    <a:bodyPr/>
                    <a:lstStyle/>
                    <a:p>
                      <a:pPr algn="ctr"/>
                      <a:r>
                        <a:rPr lang="en-US" sz="2800" dirty="0"/>
                        <a:t>Yes</a:t>
                      </a:r>
                    </a:p>
                  </a:txBody>
                  <a:tcPr anchor="ctr"/>
                </a:tc>
                <a:tc>
                  <a:txBody>
                    <a:bodyPr/>
                    <a:lstStyle/>
                    <a:p>
                      <a:pPr algn="ctr"/>
                      <a:r>
                        <a:rPr lang="en-US" sz="2800" dirty="0"/>
                        <a:t>25</a:t>
                      </a:r>
                    </a:p>
                  </a:txBody>
                  <a:tcPr/>
                </a:tc>
                <a:tc>
                  <a:txBody>
                    <a:bodyPr/>
                    <a:lstStyle/>
                    <a:p>
                      <a:pPr algn="ctr"/>
                      <a:r>
                        <a:rPr lang="en-US" sz="2800" dirty="0"/>
                        <a:t>25</a:t>
                      </a:r>
                    </a:p>
                  </a:txBody>
                  <a:tcPr/>
                </a:tc>
                <a:tc>
                  <a:txBody>
                    <a:bodyPr/>
                    <a:lstStyle/>
                    <a:p>
                      <a:pPr algn="ctr"/>
                      <a:r>
                        <a:rPr lang="en-US" sz="2800" dirty="0">
                          <a:solidFill>
                            <a:schemeClr val="accent6"/>
                          </a:solidFill>
                        </a:rPr>
                        <a:t>50</a:t>
                      </a:r>
                    </a:p>
                  </a:txBody>
                  <a:tcPr/>
                </a:tc>
                <a:extLst>
                  <a:ext uri="{0D108BD9-81ED-4DB2-BD59-A6C34878D82A}">
                    <a16:rowId xmlns:a16="http://schemas.microsoft.com/office/drawing/2014/main" val="10002"/>
                  </a:ext>
                </a:extLst>
              </a:tr>
              <a:tr h="763285">
                <a:tc vMerge="1">
                  <a:txBody>
                    <a:bodyPr/>
                    <a:lstStyle/>
                    <a:p>
                      <a:endParaRPr lang="en-US" sz="2800" dirty="0"/>
                    </a:p>
                  </a:txBody>
                  <a:tcPr/>
                </a:tc>
                <a:tc>
                  <a:txBody>
                    <a:bodyPr/>
                    <a:lstStyle/>
                    <a:p>
                      <a:pPr algn="ctr"/>
                      <a:r>
                        <a:rPr lang="en-US" sz="2800" dirty="0"/>
                        <a:t>No</a:t>
                      </a:r>
                    </a:p>
                  </a:txBody>
                  <a:tcPr anchor="ctr"/>
                </a:tc>
                <a:tc>
                  <a:txBody>
                    <a:bodyPr/>
                    <a:lstStyle/>
                    <a:p>
                      <a:pPr algn="ctr"/>
                      <a:r>
                        <a:rPr lang="en-US" sz="2800" dirty="0"/>
                        <a:t>25</a:t>
                      </a:r>
                    </a:p>
                  </a:txBody>
                  <a:tcPr/>
                </a:tc>
                <a:tc>
                  <a:txBody>
                    <a:bodyPr/>
                    <a:lstStyle/>
                    <a:p>
                      <a:pPr algn="ctr"/>
                      <a:r>
                        <a:rPr lang="en-US" sz="2800" dirty="0"/>
                        <a:t>25</a:t>
                      </a:r>
                    </a:p>
                  </a:txBody>
                  <a:tcPr/>
                </a:tc>
                <a:tc>
                  <a:txBody>
                    <a:bodyPr/>
                    <a:lstStyle/>
                    <a:p>
                      <a:pPr algn="ctr"/>
                      <a:r>
                        <a:rPr lang="en-US" sz="2800" dirty="0">
                          <a:solidFill>
                            <a:schemeClr val="accent6"/>
                          </a:solidFill>
                        </a:rPr>
                        <a:t>50</a:t>
                      </a:r>
                    </a:p>
                  </a:txBody>
                  <a:tcPr/>
                </a:tc>
                <a:extLst>
                  <a:ext uri="{0D108BD9-81ED-4DB2-BD59-A6C34878D82A}">
                    <a16:rowId xmlns:a16="http://schemas.microsoft.com/office/drawing/2014/main" val="10003"/>
                  </a:ext>
                </a:extLst>
              </a:tr>
              <a:tr h="763285">
                <a:tc>
                  <a:txBody>
                    <a:bodyPr/>
                    <a:lstStyle/>
                    <a:p>
                      <a:r>
                        <a:rPr lang="en-US" sz="2800" dirty="0">
                          <a:solidFill>
                            <a:schemeClr val="accent6"/>
                          </a:solidFill>
                        </a:rPr>
                        <a:t>Total</a:t>
                      </a:r>
                    </a:p>
                  </a:txBody>
                  <a:tcPr/>
                </a:tc>
                <a:tc>
                  <a:txBody>
                    <a:bodyPr/>
                    <a:lstStyle/>
                    <a:p>
                      <a:endParaRPr lang="en-US" sz="2800" dirty="0">
                        <a:solidFill>
                          <a:schemeClr val="accent6"/>
                        </a:solidFill>
                      </a:endParaRPr>
                    </a:p>
                  </a:txBody>
                  <a:tcPr/>
                </a:tc>
                <a:tc>
                  <a:txBody>
                    <a:bodyPr/>
                    <a:lstStyle/>
                    <a:p>
                      <a:pPr algn="ctr"/>
                      <a:r>
                        <a:rPr lang="en-US" sz="2800" dirty="0">
                          <a:solidFill>
                            <a:schemeClr val="accent6"/>
                          </a:solidFill>
                        </a:rPr>
                        <a:t>50</a:t>
                      </a:r>
                    </a:p>
                  </a:txBody>
                  <a:tcPr/>
                </a:tc>
                <a:tc>
                  <a:txBody>
                    <a:bodyPr/>
                    <a:lstStyle/>
                    <a:p>
                      <a:pPr algn="ctr"/>
                      <a:r>
                        <a:rPr lang="en-US" sz="2800" dirty="0">
                          <a:solidFill>
                            <a:schemeClr val="accent6"/>
                          </a:solidFill>
                        </a:rPr>
                        <a:t>50</a:t>
                      </a:r>
                    </a:p>
                  </a:txBody>
                  <a:tcPr/>
                </a:tc>
                <a:tc>
                  <a:txBody>
                    <a:bodyPr/>
                    <a:lstStyle/>
                    <a:p>
                      <a:pPr algn="ctr"/>
                      <a:r>
                        <a:rPr lang="en-US" sz="2800" dirty="0">
                          <a:solidFill>
                            <a:schemeClr val="accent6"/>
                          </a:solidFill>
                        </a:rPr>
                        <a:t>100</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54992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600" dirty="0"/>
              <a:t>Measure of Association: </a:t>
            </a:r>
            <a:r>
              <a:rPr lang="en-US" sz="3600" b="1" dirty="0">
                <a:solidFill>
                  <a:srgbClr val="FF0000"/>
                </a:solidFill>
              </a:rPr>
              <a:t>0</a:t>
            </a:r>
            <a:endParaRPr lang="en-US" sz="3600" dirty="0"/>
          </a:p>
          <a:p>
            <a:endParaRPr lang="en-US" dirty="0"/>
          </a:p>
        </p:txBody>
      </p:sp>
      <p:sp>
        <p:nvSpPr>
          <p:cNvPr id="2" name="Title 1"/>
          <p:cNvSpPr>
            <a:spLocks noGrp="1"/>
          </p:cNvSpPr>
          <p:nvPr>
            <p:ph type="title"/>
          </p:nvPr>
        </p:nvSpPr>
        <p:spPr/>
        <p:txBody>
          <a:bodyPr/>
          <a:lstStyle/>
          <a:p>
            <a:r>
              <a:rPr lang="en-US" dirty="0"/>
              <a:t>Conceptually: </a:t>
            </a:r>
            <a:r>
              <a:rPr lang="en-US" b="1" dirty="0"/>
              <a:t>Magnitude</a:t>
            </a:r>
            <a:endParaRPr lang="en-US" dirty="0"/>
          </a:p>
        </p:txBody>
      </p:sp>
      <p:graphicFrame>
        <p:nvGraphicFramePr>
          <p:cNvPr id="4" name="Table 3"/>
          <p:cNvGraphicFramePr>
            <a:graphicFrameLocks noGrp="1"/>
          </p:cNvGraphicFramePr>
          <p:nvPr/>
        </p:nvGraphicFramePr>
        <p:xfrm>
          <a:off x="2495601" y="2348881"/>
          <a:ext cx="6545513" cy="3816425"/>
        </p:xfrm>
        <a:graphic>
          <a:graphicData uri="http://schemas.openxmlformats.org/drawingml/2006/table">
            <a:tbl>
              <a:tblPr firstRow="1" firstCol="1" lastRow="1" lastCol="1" bandRow="1">
                <a:tableStyleId>{5C22544A-7EE6-4342-B048-85BDC9FD1C3A}</a:tableStyleId>
              </a:tblPr>
              <a:tblGrid>
                <a:gridCol w="1454562">
                  <a:extLst>
                    <a:ext uri="{9D8B030D-6E8A-4147-A177-3AD203B41FA5}">
                      <a16:colId xmlns:a16="http://schemas.microsoft.com/office/drawing/2014/main" val="20000"/>
                    </a:ext>
                  </a:extLst>
                </a:gridCol>
                <a:gridCol w="727265">
                  <a:extLst>
                    <a:ext uri="{9D8B030D-6E8A-4147-A177-3AD203B41FA5}">
                      <a16:colId xmlns:a16="http://schemas.microsoft.com/office/drawing/2014/main" val="20001"/>
                    </a:ext>
                  </a:extLst>
                </a:gridCol>
                <a:gridCol w="1454562">
                  <a:extLst>
                    <a:ext uri="{9D8B030D-6E8A-4147-A177-3AD203B41FA5}">
                      <a16:colId xmlns:a16="http://schemas.microsoft.com/office/drawing/2014/main" val="20002"/>
                    </a:ext>
                  </a:extLst>
                </a:gridCol>
                <a:gridCol w="1454562">
                  <a:extLst>
                    <a:ext uri="{9D8B030D-6E8A-4147-A177-3AD203B41FA5}">
                      <a16:colId xmlns:a16="http://schemas.microsoft.com/office/drawing/2014/main" val="20003"/>
                    </a:ext>
                  </a:extLst>
                </a:gridCol>
                <a:gridCol w="1454562">
                  <a:extLst>
                    <a:ext uri="{9D8B030D-6E8A-4147-A177-3AD203B41FA5}">
                      <a16:colId xmlns:a16="http://schemas.microsoft.com/office/drawing/2014/main" val="20004"/>
                    </a:ext>
                  </a:extLst>
                </a:gridCol>
              </a:tblGrid>
              <a:tr h="763285">
                <a:tc>
                  <a:txBody>
                    <a:bodyPr/>
                    <a:lstStyle/>
                    <a:p>
                      <a:endParaRPr lang="en-US" sz="2800" dirty="0"/>
                    </a:p>
                  </a:txBody>
                  <a:tcPr/>
                </a:tc>
                <a:tc>
                  <a:txBody>
                    <a:bodyPr/>
                    <a:lstStyle/>
                    <a:p>
                      <a:endParaRPr lang="en-US" sz="2800" dirty="0"/>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t>Gender</a:t>
                      </a:r>
                    </a:p>
                  </a:txBody>
                  <a:tcPr anchor="ctr"/>
                </a:tc>
                <a:tc hMerge="1">
                  <a:txBody>
                    <a:bodyPr/>
                    <a:lstStyle/>
                    <a:p>
                      <a:endParaRPr lang="en-US" sz="2800" dirty="0"/>
                    </a:p>
                  </a:txBody>
                  <a:tcPr/>
                </a:tc>
                <a:tc>
                  <a:txBody>
                    <a:bodyPr/>
                    <a:lstStyle/>
                    <a:p>
                      <a:pPr algn="ctr"/>
                      <a:r>
                        <a:rPr lang="en-US" sz="2800" dirty="0">
                          <a:solidFill>
                            <a:schemeClr val="accent6"/>
                          </a:solidFill>
                        </a:rPr>
                        <a:t>Total</a:t>
                      </a:r>
                    </a:p>
                  </a:txBody>
                  <a:tcPr/>
                </a:tc>
                <a:extLst>
                  <a:ext uri="{0D108BD9-81ED-4DB2-BD59-A6C34878D82A}">
                    <a16:rowId xmlns:a16="http://schemas.microsoft.com/office/drawing/2014/main" val="10000"/>
                  </a:ext>
                </a:extLst>
              </a:tr>
              <a:tr h="763285">
                <a:tc>
                  <a:txBody>
                    <a:bodyPr/>
                    <a:lstStyle/>
                    <a:p>
                      <a:endParaRPr lang="en-US" sz="2800" dirty="0"/>
                    </a:p>
                  </a:txBody>
                  <a:tcPr/>
                </a:tc>
                <a:tc>
                  <a:txBody>
                    <a:bodyPr/>
                    <a:lstStyle/>
                    <a:p>
                      <a:endParaRPr lang="en-US" sz="2800" dirty="0"/>
                    </a:p>
                  </a:txBody>
                  <a:tcPr/>
                </a:tc>
                <a:tc>
                  <a:txBody>
                    <a:bodyPr/>
                    <a:lstStyle/>
                    <a:p>
                      <a:pPr algn="ctr"/>
                      <a:r>
                        <a:rPr lang="en-US" sz="2800" dirty="0"/>
                        <a:t>Male</a:t>
                      </a:r>
                    </a:p>
                  </a:txBody>
                  <a:tcPr/>
                </a:tc>
                <a:tc>
                  <a:txBody>
                    <a:bodyPr/>
                    <a:lstStyle/>
                    <a:p>
                      <a:pPr algn="ctr"/>
                      <a:r>
                        <a:rPr lang="en-US" sz="2800" dirty="0"/>
                        <a:t>Female</a:t>
                      </a:r>
                    </a:p>
                  </a:txBody>
                  <a:tcPr/>
                </a:tc>
                <a:tc>
                  <a:txBody>
                    <a:bodyPr/>
                    <a:lstStyle/>
                    <a:p>
                      <a:endParaRPr lang="en-US" sz="2800" dirty="0">
                        <a:solidFill>
                          <a:schemeClr val="accent6"/>
                        </a:solidFill>
                      </a:endParaRPr>
                    </a:p>
                  </a:txBody>
                  <a:tcPr/>
                </a:tc>
                <a:extLst>
                  <a:ext uri="{0D108BD9-81ED-4DB2-BD59-A6C34878D82A}">
                    <a16:rowId xmlns:a16="http://schemas.microsoft.com/office/drawing/2014/main" val="10001"/>
                  </a:ext>
                </a:extLst>
              </a:tr>
              <a:tr h="763285">
                <a:tc rowSpan="2">
                  <a:txBody>
                    <a:bodyPr/>
                    <a:lstStyle/>
                    <a:p>
                      <a:r>
                        <a:rPr lang="en-US" sz="2800" dirty="0"/>
                        <a:t>Voting</a:t>
                      </a:r>
                    </a:p>
                  </a:txBody>
                  <a:tcPr anchor="ctr"/>
                </a:tc>
                <a:tc>
                  <a:txBody>
                    <a:bodyPr/>
                    <a:lstStyle/>
                    <a:p>
                      <a:pPr algn="ctr"/>
                      <a:r>
                        <a:rPr lang="en-US" sz="2800" dirty="0"/>
                        <a:t>Yes</a:t>
                      </a:r>
                    </a:p>
                  </a:txBody>
                  <a:tcPr anchor="ctr"/>
                </a:tc>
                <a:tc>
                  <a:txBody>
                    <a:bodyPr/>
                    <a:lstStyle/>
                    <a:p>
                      <a:pPr algn="ctr"/>
                      <a:r>
                        <a:rPr lang="en-US" sz="2800" dirty="0"/>
                        <a:t>33</a:t>
                      </a:r>
                    </a:p>
                  </a:txBody>
                  <a:tcPr/>
                </a:tc>
                <a:tc>
                  <a:txBody>
                    <a:bodyPr/>
                    <a:lstStyle/>
                    <a:p>
                      <a:pPr algn="ctr"/>
                      <a:r>
                        <a:rPr lang="en-US" sz="2800" dirty="0"/>
                        <a:t>33</a:t>
                      </a:r>
                    </a:p>
                  </a:txBody>
                  <a:tcPr/>
                </a:tc>
                <a:tc>
                  <a:txBody>
                    <a:bodyPr/>
                    <a:lstStyle/>
                    <a:p>
                      <a:pPr algn="ctr"/>
                      <a:r>
                        <a:rPr lang="en-US" sz="2800" dirty="0">
                          <a:solidFill>
                            <a:schemeClr val="accent6"/>
                          </a:solidFill>
                        </a:rPr>
                        <a:t>66</a:t>
                      </a:r>
                    </a:p>
                  </a:txBody>
                  <a:tcPr/>
                </a:tc>
                <a:extLst>
                  <a:ext uri="{0D108BD9-81ED-4DB2-BD59-A6C34878D82A}">
                    <a16:rowId xmlns:a16="http://schemas.microsoft.com/office/drawing/2014/main" val="10002"/>
                  </a:ext>
                </a:extLst>
              </a:tr>
              <a:tr h="763285">
                <a:tc vMerge="1">
                  <a:txBody>
                    <a:bodyPr/>
                    <a:lstStyle/>
                    <a:p>
                      <a:endParaRPr lang="en-US" sz="2800" dirty="0"/>
                    </a:p>
                  </a:txBody>
                  <a:tcPr/>
                </a:tc>
                <a:tc>
                  <a:txBody>
                    <a:bodyPr/>
                    <a:lstStyle/>
                    <a:p>
                      <a:pPr algn="ctr"/>
                      <a:r>
                        <a:rPr lang="en-US" sz="2800" dirty="0"/>
                        <a:t>No</a:t>
                      </a:r>
                    </a:p>
                  </a:txBody>
                  <a:tcPr anchor="ctr"/>
                </a:tc>
                <a:tc>
                  <a:txBody>
                    <a:bodyPr/>
                    <a:lstStyle/>
                    <a:p>
                      <a:pPr algn="ctr"/>
                      <a:r>
                        <a:rPr lang="en-US" sz="2800" dirty="0"/>
                        <a:t>17</a:t>
                      </a:r>
                    </a:p>
                  </a:txBody>
                  <a:tcPr/>
                </a:tc>
                <a:tc>
                  <a:txBody>
                    <a:bodyPr/>
                    <a:lstStyle/>
                    <a:p>
                      <a:pPr algn="ctr"/>
                      <a:r>
                        <a:rPr lang="en-US" sz="2800" dirty="0"/>
                        <a:t>17</a:t>
                      </a:r>
                    </a:p>
                  </a:txBody>
                  <a:tcPr/>
                </a:tc>
                <a:tc>
                  <a:txBody>
                    <a:bodyPr/>
                    <a:lstStyle/>
                    <a:p>
                      <a:pPr algn="ctr"/>
                      <a:r>
                        <a:rPr lang="en-US" sz="2800" dirty="0">
                          <a:solidFill>
                            <a:schemeClr val="accent6"/>
                          </a:solidFill>
                        </a:rPr>
                        <a:t>34</a:t>
                      </a:r>
                    </a:p>
                  </a:txBody>
                  <a:tcPr/>
                </a:tc>
                <a:extLst>
                  <a:ext uri="{0D108BD9-81ED-4DB2-BD59-A6C34878D82A}">
                    <a16:rowId xmlns:a16="http://schemas.microsoft.com/office/drawing/2014/main" val="10003"/>
                  </a:ext>
                </a:extLst>
              </a:tr>
              <a:tr h="763285">
                <a:tc>
                  <a:txBody>
                    <a:bodyPr/>
                    <a:lstStyle/>
                    <a:p>
                      <a:r>
                        <a:rPr lang="en-US" sz="2800" dirty="0">
                          <a:solidFill>
                            <a:schemeClr val="accent6"/>
                          </a:solidFill>
                        </a:rPr>
                        <a:t>Total</a:t>
                      </a:r>
                    </a:p>
                  </a:txBody>
                  <a:tcPr/>
                </a:tc>
                <a:tc>
                  <a:txBody>
                    <a:bodyPr/>
                    <a:lstStyle/>
                    <a:p>
                      <a:endParaRPr lang="en-US" sz="2800" dirty="0">
                        <a:solidFill>
                          <a:schemeClr val="accent6"/>
                        </a:solidFill>
                      </a:endParaRPr>
                    </a:p>
                  </a:txBody>
                  <a:tcPr/>
                </a:tc>
                <a:tc>
                  <a:txBody>
                    <a:bodyPr/>
                    <a:lstStyle/>
                    <a:p>
                      <a:pPr algn="ctr"/>
                      <a:r>
                        <a:rPr lang="en-US" sz="2800" dirty="0">
                          <a:solidFill>
                            <a:schemeClr val="accent6"/>
                          </a:solidFill>
                        </a:rPr>
                        <a:t>50</a:t>
                      </a:r>
                    </a:p>
                  </a:txBody>
                  <a:tcPr/>
                </a:tc>
                <a:tc>
                  <a:txBody>
                    <a:bodyPr/>
                    <a:lstStyle/>
                    <a:p>
                      <a:pPr algn="ctr"/>
                      <a:r>
                        <a:rPr lang="en-US" sz="2800" dirty="0">
                          <a:solidFill>
                            <a:schemeClr val="accent6"/>
                          </a:solidFill>
                        </a:rPr>
                        <a:t>50</a:t>
                      </a:r>
                    </a:p>
                  </a:txBody>
                  <a:tcPr/>
                </a:tc>
                <a:tc>
                  <a:txBody>
                    <a:bodyPr/>
                    <a:lstStyle/>
                    <a:p>
                      <a:pPr algn="ctr"/>
                      <a:r>
                        <a:rPr lang="en-US" sz="2800" dirty="0">
                          <a:solidFill>
                            <a:schemeClr val="accent6"/>
                          </a:solidFill>
                        </a:rPr>
                        <a:t>100</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509441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600" dirty="0"/>
              <a:t>Measure of Association: </a:t>
            </a:r>
            <a:r>
              <a:rPr lang="en-US" sz="3600" b="1" dirty="0">
                <a:solidFill>
                  <a:srgbClr val="FF0000"/>
                </a:solidFill>
              </a:rPr>
              <a:t>1</a:t>
            </a:r>
          </a:p>
          <a:p>
            <a:endParaRPr lang="en-US" dirty="0"/>
          </a:p>
        </p:txBody>
      </p:sp>
      <p:sp>
        <p:nvSpPr>
          <p:cNvPr id="2" name="Title 1"/>
          <p:cNvSpPr>
            <a:spLocks noGrp="1"/>
          </p:cNvSpPr>
          <p:nvPr>
            <p:ph type="title"/>
          </p:nvPr>
        </p:nvSpPr>
        <p:spPr/>
        <p:txBody>
          <a:bodyPr/>
          <a:lstStyle/>
          <a:p>
            <a:r>
              <a:rPr lang="en-US" dirty="0"/>
              <a:t>Conceptually: </a:t>
            </a:r>
            <a:r>
              <a:rPr lang="en-US" b="1" dirty="0"/>
              <a:t>Magnitude</a:t>
            </a:r>
            <a:endParaRPr lang="en-US" dirty="0"/>
          </a:p>
        </p:txBody>
      </p:sp>
      <p:graphicFrame>
        <p:nvGraphicFramePr>
          <p:cNvPr id="4" name="Table 3"/>
          <p:cNvGraphicFramePr>
            <a:graphicFrameLocks noGrp="1"/>
          </p:cNvGraphicFramePr>
          <p:nvPr/>
        </p:nvGraphicFramePr>
        <p:xfrm>
          <a:off x="2495601" y="2348881"/>
          <a:ext cx="6545513" cy="3816425"/>
        </p:xfrm>
        <a:graphic>
          <a:graphicData uri="http://schemas.openxmlformats.org/drawingml/2006/table">
            <a:tbl>
              <a:tblPr firstRow="1" firstCol="1" lastRow="1" lastCol="1" bandRow="1">
                <a:tableStyleId>{5C22544A-7EE6-4342-B048-85BDC9FD1C3A}</a:tableStyleId>
              </a:tblPr>
              <a:tblGrid>
                <a:gridCol w="1454562">
                  <a:extLst>
                    <a:ext uri="{9D8B030D-6E8A-4147-A177-3AD203B41FA5}">
                      <a16:colId xmlns:a16="http://schemas.microsoft.com/office/drawing/2014/main" val="20000"/>
                    </a:ext>
                  </a:extLst>
                </a:gridCol>
                <a:gridCol w="727265">
                  <a:extLst>
                    <a:ext uri="{9D8B030D-6E8A-4147-A177-3AD203B41FA5}">
                      <a16:colId xmlns:a16="http://schemas.microsoft.com/office/drawing/2014/main" val="20001"/>
                    </a:ext>
                  </a:extLst>
                </a:gridCol>
                <a:gridCol w="1454562">
                  <a:extLst>
                    <a:ext uri="{9D8B030D-6E8A-4147-A177-3AD203B41FA5}">
                      <a16:colId xmlns:a16="http://schemas.microsoft.com/office/drawing/2014/main" val="20002"/>
                    </a:ext>
                  </a:extLst>
                </a:gridCol>
                <a:gridCol w="1454562">
                  <a:extLst>
                    <a:ext uri="{9D8B030D-6E8A-4147-A177-3AD203B41FA5}">
                      <a16:colId xmlns:a16="http://schemas.microsoft.com/office/drawing/2014/main" val="20003"/>
                    </a:ext>
                  </a:extLst>
                </a:gridCol>
                <a:gridCol w="1454562">
                  <a:extLst>
                    <a:ext uri="{9D8B030D-6E8A-4147-A177-3AD203B41FA5}">
                      <a16:colId xmlns:a16="http://schemas.microsoft.com/office/drawing/2014/main" val="20004"/>
                    </a:ext>
                  </a:extLst>
                </a:gridCol>
              </a:tblGrid>
              <a:tr h="763285">
                <a:tc>
                  <a:txBody>
                    <a:bodyPr/>
                    <a:lstStyle/>
                    <a:p>
                      <a:endParaRPr lang="en-US" sz="2800" dirty="0"/>
                    </a:p>
                  </a:txBody>
                  <a:tcPr/>
                </a:tc>
                <a:tc>
                  <a:txBody>
                    <a:bodyPr/>
                    <a:lstStyle/>
                    <a:p>
                      <a:endParaRPr lang="en-US" sz="2800" dirty="0"/>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t>Gender</a:t>
                      </a:r>
                    </a:p>
                  </a:txBody>
                  <a:tcPr anchor="ctr"/>
                </a:tc>
                <a:tc hMerge="1">
                  <a:txBody>
                    <a:bodyPr/>
                    <a:lstStyle/>
                    <a:p>
                      <a:endParaRPr lang="en-US" sz="2800" dirty="0"/>
                    </a:p>
                  </a:txBody>
                  <a:tcPr/>
                </a:tc>
                <a:tc>
                  <a:txBody>
                    <a:bodyPr/>
                    <a:lstStyle/>
                    <a:p>
                      <a:pPr algn="ctr"/>
                      <a:r>
                        <a:rPr lang="en-US" sz="2800" dirty="0">
                          <a:solidFill>
                            <a:schemeClr val="accent6"/>
                          </a:solidFill>
                        </a:rPr>
                        <a:t>Total</a:t>
                      </a:r>
                    </a:p>
                  </a:txBody>
                  <a:tcPr/>
                </a:tc>
                <a:extLst>
                  <a:ext uri="{0D108BD9-81ED-4DB2-BD59-A6C34878D82A}">
                    <a16:rowId xmlns:a16="http://schemas.microsoft.com/office/drawing/2014/main" val="10000"/>
                  </a:ext>
                </a:extLst>
              </a:tr>
              <a:tr h="763285">
                <a:tc>
                  <a:txBody>
                    <a:bodyPr/>
                    <a:lstStyle/>
                    <a:p>
                      <a:endParaRPr lang="en-US" sz="2800" dirty="0"/>
                    </a:p>
                  </a:txBody>
                  <a:tcPr/>
                </a:tc>
                <a:tc>
                  <a:txBody>
                    <a:bodyPr/>
                    <a:lstStyle/>
                    <a:p>
                      <a:endParaRPr lang="en-US" sz="2800" dirty="0"/>
                    </a:p>
                  </a:txBody>
                  <a:tcPr/>
                </a:tc>
                <a:tc>
                  <a:txBody>
                    <a:bodyPr/>
                    <a:lstStyle/>
                    <a:p>
                      <a:pPr algn="ctr"/>
                      <a:r>
                        <a:rPr lang="en-US" sz="2800" dirty="0"/>
                        <a:t>Male</a:t>
                      </a:r>
                    </a:p>
                  </a:txBody>
                  <a:tcPr/>
                </a:tc>
                <a:tc>
                  <a:txBody>
                    <a:bodyPr/>
                    <a:lstStyle/>
                    <a:p>
                      <a:pPr algn="ctr"/>
                      <a:r>
                        <a:rPr lang="en-US" sz="2800" dirty="0"/>
                        <a:t>Female</a:t>
                      </a:r>
                    </a:p>
                  </a:txBody>
                  <a:tcPr/>
                </a:tc>
                <a:tc>
                  <a:txBody>
                    <a:bodyPr/>
                    <a:lstStyle/>
                    <a:p>
                      <a:endParaRPr lang="en-US" sz="2800" dirty="0">
                        <a:solidFill>
                          <a:schemeClr val="accent6"/>
                        </a:solidFill>
                      </a:endParaRPr>
                    </a:p>
                  </a:txBody>
                  <a:tcPr/>
                </a:tc>
                <a:extLst>
                  <a:ext uri="{0D108BD9-81ED-4DB2-BD59-A6C34878D82A}">
                    <a16:rowId xmlns:a16="http://schemas.microsoft.com/office/drawing/2014/main" val="10001"/>
                  </a:ext>
                </a:extLst>
              </a:tr>
              <a:tr h="763285">
                <a:tc rowSpan="2">
                  <a:txBody>
                    <a:bodyPr/>
                    <a:lstStyle/>
                    <a:p>
                      <a:r>
                        <a:rPr lang="en-US" sz="2800" dirty="0"/>
                        <a:t>Voting</a:t>
                      </a:r>
                    </a:p>
                  </a:txBody>
                  <a:tcPr anchor="ctr"/>
                </a:tc>
                <a:tc>
                  <a:txBody>
                    <a:bodyPr/>
                    <a:lstStyle/>
                    <a:p>
                      <a:pPr algn="ctr"/>
                      <a:r>
                        <a:rPr lang="en-US" sz="2800" dirty="0"/>
                        <a:t>Yes</a:t>
                      </a:r>
                    </a:p>
                  </a:txBody>
                  <a:tcPr anchor="ctr"/>
                </a:tc>
                <a:tc>
                  <a:txBody>
                    <a:bodyPr/>
                    <a:lstStyle/>
                    <a:p>
                      <a:pPr algn="ctr"/>
                      <a:r>
                        <a:rPr lang="en-US" sz="2800" dirty="0"/>
                        <a:t>0</a:t>
                      </a:r>
                    </a:p>
                  </a:txBody>
                  <a:tcPr/>
                </a:tc>
                <a:tc>
                  <a:txBody>
                    <a:bodyPr/>
                    <a:lstStyle/>
                    <a:p>
                      <a:pPr algn="ctr"/>
                      <a:r>
                        <a:rPr lang="en-US" sz="2800" dirty="0"/>
                        <a:t>50</a:t>
                      </a:r>
                    </a:p>
                  </a:txBody>
                  <a:tcPr/>
                </a:tc>
                <a:tc>
                  <a:txBody>
                    <a:bodyPr/>
                    <a:lstStyle/>
                    <a:p>
                      <a:pPr algn="ctr"/>
                      <a:r>
                        <a:rPr lang="en-US" sz="2800" dirty="0">
                          <a:solidFill>
                            <a:schemeClr val="accent6"/>
                          </a:solidFill>
                        </a:rPr>
                        <a:t>50</a:t>
                      </a:r>
                    </a:p>
                  </a:txBody>
                  <a:tcPr/>
                </a:tc>
                <a:extLst>
                  <a:ext uri="{0D108BD9-81ED-4DB2-BD59-A6C34878D82A}">
                    <a16:rowId xmlns:a16="http://schemas.microsoft.com/office/drawing/2014/main" val="10002"/>
                  </a:ext>
                </a:extLst>
              </a:tr>
              <a:tr h="763285">
                <a:tc vMerge="1">
                  <a:txBody>
                    <a:bodyPr/>
                    <a:lstStyle/>
                    <a:p>
                      <a:endParaRPr lang="en-US" sz="2800" dirty="0"/>
                    </a:p>
                  </a:txBody>
                  <a:tcPr/>
                </a:tc>
                <a:tc>
                  <a:txBody>
                    <a:bodyPr/>
                    <a:lstStyle/>
                    <a:p>
                      <a:pPr algn="ctr"/>
                      <a:r>
                        <a:rPr lang="en-US" sz="2800" dirty="0"/>
                        <a:t>No</a:t>
                      </a:r>
                    </a:p>
                  </a:txBody>
                  <a:tcPr anchor="ctr"/>
                </a:tc>
                <a:tc>
                  <a:txBody>
                    <a:bodyPr/>
                    <a:lstStyle/>
                    <a:p>
                      <a:pPr algn="ctr"/>
                      <a:r>
                        <a:rPr lang="en-US" sz="2800" dirty="0"/>
                        <a:t>50</a:t>
                      </a:r>
                    </a:p>
                  </a:txBody>
                  <a:tcPr/>
                </a:tc>
                <a:tc>
                  <a:txBody>
                    <a:bodyPr/>
                    <a:lstStyle/>
                    <a:p>
                      <a:pPr algn="ctr"/>
                      <a:r>
                        <a:rPr lang="en-US" sz="2800" dirty="0"/>
                        <a:t>0</a:t>
                      </a:r>
                    </a:p>
                  </a:txBody>
                  <a:tcPr/>
                </a:tc>
                <a:tc>
                  <a:txBody>
                    <a:bodyPr/>
                    <a:lstStyle/>
                    <a:p>
                      <a:pPr algn="ctr"/>
                      <a:r>
                        <a:rPr lang="en-US" sz="2800" dirty="0">
                          <a:solidFill>
                            <a:schemeClr val="accent6"/>
                          </a:solidFill>
                        </a:rPr>
                        <a:t>50</a:t>
                      </a:r>
                    </a:p>
                  </a:txBody>
                  <a:tcPr/>
                </a:tc>
                <a:extLst>
                  <a:ext uri="{0D108BD9-81ED-4DB2-BD59-A6C34878D82A}">
                    <a16:rowId xmlns:a16="http://schemas.microsoft.com/office/drawing/2014/main" val="10003"/>
                  </a:ext>
                </a:extLst>
              </a:tr>
              <a:tr h="763285">
                <a:tc>
                  <a:txBody>
                    <a:bodyPr/>
                    <a:lstStyle/>
                    <a:p>
                      <a:r>
                        <a:rPr lang="en-US" sz="2800" dirty="0">
                          <a:solidFill>
                            <a:schemeClr val="accent6"/>
                          </a:solidFill>
                        </a:rPr>
                        <a:t>Total</a:t>
                      </a:r>
                    </a:p>
                  </a:txBody>
                  <a:tcPr/>
                </a:tc>
                <a:tc>
                  <a:txBody>
                    <a:bodyPr/>
                    <a:lstStyle/>
                    <a:p>
                      <a:endParaRPr lang="en-US" sz="2800" dirty="0">
                        <a:solidFill>
                          <a:schemeClr val="accent6"/>
                        </a:solidFill>
                      </a:endParaRPr>
                    </a:p>
                  </a:txBody>
                  <a:tcPr/>
                </a:tc>
                <a:tc>
                  <a:txBody>
                    <a:bodyPr/>
                    <a:lstStyle/>
                    <a:p>
                      <a:pPr algn="ctr"/>
                      <a:r>
                        <a:rPr lang="en-US" sz="2800" dirty="0">
                          <a:solidFill>
                            <a:schemeClr val="accent6"/>
                          </a:solidFill>
                        </a:rPr>
                        <a:t>50</a:t>
                      </a:r>
                    </a:p>
                  </a:txBody>
                  <a:tcPr/>
                </a:tc>
                <a:tc>
                  <a:txBody>
                    <a:bodyPr/>
                    <a:lstStyle/>
                    <a:p>
                      <a:pPr algn="ctr"/>
                      <a:r>
                        <a:rPr lang="en-US" sz="2800" dirty="0">
                          <a:solidFill>
                            <a:schemeClr val="accent6"/>
                          </a:solidFill>
                        </a:rPr>
                        <a:t>50</a:t>
                      </a:r>
                    </a:p>
                  </a:txBody>
                  <a:tcPr/>
                </a:tc>
                <a:tc>
                  <a:txBody>
                    <a:bodyPr/>
                    <a:lstStyle/>
                    <a:p>
                      <a:pPr algn="ctr"/>
                      <a:r>
                        <a:rPr lang="en-US" sz="2800" dirty="0">
                          <a:solidFill>
                            <a:schemeClr val="accent6"/>
                          </a:solidFill>
                        </a:rPr>
                        <a:t>100</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587790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600" dirty="0"/>
              <a:t>Measure of Association: </a:t>
            </a:r>
            <a:r>
              <a:rPr lang="en-US" sz="3600" b="1" dirty="0">
                <a:solidFill>
                  <a:srgbClr val="FF0000"/>
                </a:solidFill>
              </a:rPr>
              <a:t>0.98</a:t>
            </a:r>
          </a:p>
          <a:p>
            <a:endParaRPr lang="en-US" dirty="0"/>
          </a:p>
        </p:txBody>
      </p:sp>
      <p:sp>
        <p:nvSpPr>
          <p:cNvPr id="2" name="Title 1"/>
          <p:cNvSpPr>
            <a:spLocks noGrp="1"/>
          </p:cNvSpPr>
          <p:nvPr>
            <p:ph type="title"/>
          </p:nvPr>
        </p:nvSpPr>
        <p:spPr/>
        <p:txBody>
          <a:bodyPr/>
          <a:lstStyle/>
          <a:p>
            <a:r>
              <a:rPr lang="en-US" dirty="0"/>
              <a:t>Conceptually: </a:t>
            </a:r>
            <a:r>
              <a:rPr lang="en-US" b="1" dirty="0"/>
              <a:t>Magnitude</a:t>
            </a:r>
          </a:p>
        </p:txBody>
      </p:sp>
      <p:graphicFrame>
        <p:nvGraphicFramePr>
          <p:cNvPr id="4" name="Table 3"/>
          <p:cNvGraphicFramePr>
            <a:graphicFrameLocks noGrp="1"/>
          </p:cNvGraphicFramePr>
          <p:nvPr/>
        </p:nvGraphicFramePr>
        <p:xfrm>
          <a:off x="2495601" y="2348881"/>
          <a:ext cx="6545513" cy="3816425"/>
        </p:xfrm>
        <a:graphic>
          <a:graphicData uri="http://schemas.openxmlformats.org/drawingml/2006/table">
            <a:tbl>
              <a:tblPr firstRow="1" firstCol="1" lastRow="1" lastCol="1" bandRow="1">
                <a:tableStyleId>{5C22544A-7EE6-4342-B048-85BDC9FD1C3A}</a:tableStyleId>
              </a:tblPr>
              <a:tblGrid>
                <a:gridCol w="1454562">
                  <a:extLst>
                    <a:ext uri="{9D8B030D-6E8A-4147-A177-3AD203B41FA5}">
                      <a16:colId xmlns:a16="http://schemas.microsoft.com/office/drawing/2014/main" val="20000"/>
                    </a:ext>
                  </a:extLst>
                </a:gridCol>
                <a:gridCol w="727265">
                  <a:extLst>
                    <a:ext uri="{9D8B030D-6E8A-4147-A177-3AD203B41FA5}">
                      <a16:colId xmlns:a16="http://schemas.microsoft.com/office/drawing/2014/main" val="20001"/>
                    </a:ext>
                  </a:extLst>
                </a:gridCol>
                <a:gridCol w="1454562">
                  <a:extLst>
                    <a:ext uri="{9D8B030D-6E8A-4147-A177-3AD203B41FA5}">
                      <a16:colId xmlns:a16="http://schemas.microsoft.com/office/drawing/2014/main" val="20002"/>
                    </a:ext>
                  </a:extLst>
                </a:gridCol>
                <a:gridCol w="1454562">
                  <a:extLst>
                    <a:ext uri="{9D8B030D-6E8A-4147-A177-3AD203B41FA5}">
                      <a16:colId xmlns:a16="http://schemas.microsoft.com/office/drawing/2014/main" val="20003"/>
                    </a:ext>
                  </a:extLst>
                </a:gridCol>
                <a:gridCol w="1454562">
                  <a:extLst>
                    <a:ext uri="{9D8B030D-6E8A-4147-A177-3AD203B41FA5}">
                      <a16:colId xmlns:a16="http://schemas.microsoft.com/office/drawing/2014/main" val="20004"/>
                    </a:ext>
                  </a:extLst>
                </a:gridCol>
              </a:tblGrid>
              <a:tr h="763285">
                <a:tc>
                  <a:txBody>
                    <a:bodyPr/>
                    <a:lstStyle/>
                    <a:p>
                      <a:endParaRPr lang="en-US" sz="2800" dirty="0"/>
                    </a:p>
                  </a:txBody>
                  <a:tcPr/>
                </a:tc>
                <a:tc>
                  <a:txBody>
                    <a:bodyPr/>
                    <a:lstStyle/>
                    <a:p>
                      <a:endParaRPr lang="en-US" sz="2800" dirty="0"/>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t>Gender</a:t>
                      </a:r>
                    </a:p>
                  </a:txBody>
                  <a:tcPr anchor="ctr"/>
                </a:tc>
                <a:tc hMerge="1">
                  <a:txBody>
                    <a:bodyPr/>
                    <a:lstStyle/>
                    <a:p>
                      <a:endParaRPr lang="en-US" sz="2800" dirty="0"/>
                    </a:p>
                  </a:txBody>
                  <a:tcPr/>
                </a:tc>
                <a:tc>
                  <a:txBody>
                    <a:bodyPr/>
                    <a:lstStyle/>
                    <a:p>
                      <a:pPr algn="ctr"/>
                      <a:r>
                        <a:rPr lang="en-US" sz="2800" dirty="0">
                          <a:solidFill>
                            <a:schemeClr val="accent6"/>
                          </a:solidFill>
                        </a:rPr>
                        <a:t>Total</a:t>
                      </a:r>
                    </a:p>
                  </a:txBody>
                  <a:tcPr/>
                </a:tc>
                <a:extLst>
                  <a:ext uri="{0D108BD9-81ED-4DB2-BD59-A6C34878D82A}">
                    <a16:rowId xmlns:a16="http://schemas.microsoft.com/office/drawing/2014/main" val="10000"/>
                  </a:ext>
                </a:extLst>
              </a:tr>
              <a:tr h="763285">
                <a:tc>
                  <a:txBody>
                    <a:bodyPr/>
                    <a:lstStyle/>
                    <a:p>
                      <a:endParaRPr lang="en-US" sz="2800" dirty="0"/>
                    </a:p>
                  </a:txBody>
                  <a:tcPr/>
                </a:tc>
                <a:tc>
                  <a:txBody>
                    <a:bodyPr/>
                    <a:lstStyle/>
                    <a:p>
                      <a:endParaRPr lang="en-US" sz="2800" dirty="0"/>
                    </a:p>
                  </a:txBody>
                  <a:tcPr/>
                </a:tc>
                <a:tc>
                  <a:txBody>
                    <a:bodyPr/>
                    <a:lstStyle/>
                    <a:p>
                      <a:pPr algn="ctr"/>
                      <a:r>
                        <a:rPr lang="en-US" sz="2800" dirty="0"/>
                        <a:t>Male</a:t>
                      </a:r>
                    </a:p>
                  </a:txBody>
                  <a:tcPr/>
                </a:tc>
                <a:tc>
                  <a:txBody>
                    <a:bodyPr/>
                    <a:lstStyle/>
                    <a:p>
                      <a:pPr algn="ctr"/>
                      <a:r>
                        <a:rPr lang="en-US" sz="2800" dirty="0"/>
                        <a:t>Female</a:t>
                      </a:r>
                    </a:p>
                  </a:txBody>
                  <a:tcPr/>
                </a:tc>
                <a:tc>
                  <a:txBody>
                    <a:bodyPr/>
                    <a:lstStyle/>
                    <a:p>
                      <a:endParaRPr lang="en-US" sz="2800" dirty="0">
                        <a:solidFill>
                          <a:schemeClr val="accent6"/>
                        </a:solidFill>
                      </a:endParaRPr>
                    </a:p>
                  </a:txBody>
                  <a:tcPr/>
                </a:tc>
                <a:extLst>
                  <a:ext uri="{0D108BD9-81ED-4DB2-BD59-A6C34878D82A}">
                    <a16:rowId xmlns:a16="http://schemas.microsoft.com/office/drawing/2014/main" val="10001"/>
                  </a:ext>
                </a:extLst>
              </a:tr>
              <a:tr h="763285">
                <a:tc rowSpan="2">
                  <a:txBody>
                    <a:bodyPr/>
                    <a:lstStyle/>
                    <a:p>
                      <a:r>
                        <a:rPr lang="en-US" sz="2800" dirty="0"/>
                        <a:t>Voting</a:t>
                      </a:r>
                    </a:p>
                  </a:txBody>
                  <a:tcPr anchor="ctr"/>
                </a:tc>
                <a:tc>
                  <a:txBody>
                    <a:bodyPr/>
                    <a:lstStyle/>
                    <a:p>
                      <a:pPr algn="ctr"/>
                      <a:r>
                        <a:rPr lang="en-US" sz="2800" dirty="0"/>
                        <a:t>Yes</a:t>
                      </a:r>
                    </a:p>
                  </a:txBody>
                  <a:tcPr anchor="ctr"/>
                </a:tc>
                <a:tc>
                  <a:txBody>
                    <a:bodyPr/>
                    <a:lstStyle/>
                    <a:p>
                      <a:pPr algn="ctr"/>
                      <a:r>
                        <a:rPr lang="en-US" sz="2800" dirty="0"/>
                        <a:t>1</a:t>
                      </a:r>
                    </a:p>
                  </a:txBody>
                  <a:tcPr/>
                </a:tc>
                <a:tc>
                  <a:txBody>
                    <a:bodyPr/>
                    <a:lstStyle/>
                    <a:p>
                      <a:pPr algn="ctr"/>
                      <a:r>
                        <a:rPr lang="en-US" sz="2800" dirty="0"/>
                        <a:t>49</a:t>
                      </a:r>
                    </a:p>
                  </a:txBody>
                  <a:tcPr/>
                </a:tc>
                <a:tc>
                  <a:txBody>
                    <a:bodyPr/>
                    <a:lstStyle/>
                    <a:p>
                      <a:pPr algn="ctr"/>
                      <a:r>
                        <a:rPr lang="en-US" sz="2800" dirty="0">
                          <a:solidFill>
                            <a:schemeClr val="accent6"/>
                          </a:solidFill>
                        </a:rPr>
                        <a:t>50</a:t>
                      </a:r>
                    </a:p>
                  </a:txBody>
                  <a:tcPr/>
                </a:tc>
                <a:extLst>
                  <a:ext uri="{0D108BD9-81ED-4DB2-BD59-A6C34878D82A}">
                    <a16:rowId xmlns:a16="http://schemas.microsoft.com/office/drawing/2014/main" val="10002"/>
                  </a:ext>
                </a:extLst>
              </a:tr>
              <a:tr h="763285">
                <a:tc vMerge="1">
                  <a:txBody>
                    <a:bodyPr/>
                    <a:lstStyle/>
                    <a:p>
                      <a:endParaRPr lang="en-US" sz="2800" dirty="0"/>
                    </a:p>
                  </a:txBody>
                  <a:tcPr/>
                </a:tc>
                <a:tc>
                  <a:txBody>
                    <a:bodyPr/>
                    <a:lstStyle/>
                    <a:p>
                      <a:pPr algn="ctr"/>
                      <a:r>
                        <a:rPr lang="en-US" sz="2800" dirty="0"/>
                        <a:t>No</a:t>
                      </a:r>
                    </a:p>
                  </a:txBody>
                  <a:tcPr anchor="ctr"/>
                </a:tc>
                <a:tc>
                  <a:txBody>
                    <a:bodyPr/>
                    <a:lstStyle/>
                    <a:p>
                      <a:pPr algn="ctr"/>
                      <a:r>
                        <a:rPr lang="en-US" sz="2800" dirty="0"/>
                        <a:t>49</a:t>
                      </a:r>
                    </a:p>
                  </a:txBody>
                  <a:tcPr/>
                </a:tc>
                <a:tc>
                  <a:txBody>
                    <a:bodyPr/>
                    <a:lstStyle/>
                    <a:p>
                      <a:pPr algn="ctr"/>
                      <a:r>
                        <a:rPr lang="en-US" sz="2800" dirty="0"/>
                        <a:t>1</a:t>
                      </a:r>
                    </a:p>
                  </a:txBody>
                  <a:tcPr/>
                </a:tc>
                <a:tc>
                  <a:txBody>
                    <a:bodyPr/>
                    <a:lstStyle/>
                    <a:p>
                      <a:pPr algn="ctr"/>
                      <a:r>
                        <a:rPr lang="en-US" sz="2800" dirty="0">
                          <a:solidFill>
                            <a:schemeClr val="accent6"/>
                          </a:solidFill>
                        </a:rPr>
                        <a:t>50</a:t>
                      </a:r>
                    </a:p>
                  </a:txBody>
                  <a:tcPr/>
                </a:tc>
                <a:extLst>
                  <a:ext uri="{0D108BD9-81ED-4DB2-BD59-A6C34878D82A}">
                    <a16:rowId xmlns:a16="http://schemas.microsoft.com/office/drawing/2014/main" val="10003"/>
                  </a:ext>
                </a:extLst>
              </a:tr>
              <a:tr h="763285">
                <a:tc>
                  <a:txBody>
                    <a:bodyPr/>
                    <a:lstStyle/>
                    <a:p>
                      <a:r>
                        <a:rPr lang="en-US" sz="2800" dirty="0">
                          <a:solidFill>
                            <a:schemeClr val="accent6"/>
                          </a:solidFill>
                        </a:rPr>
                        <a:t>Total</a:t>
                      </a:r>
                    </a:p>
                  </a:txBody>
                  <a:tcPr/>
                </a:tc>
                <a:tc>
                  <a:txBody>
                    <a:bodyPr/>
                    <a:lstStyle/>
                    <a:p>
                      <a:endParaRPr lang="en-US" sz="2800" dirty="0">
                        <a:solidFill>
                          <a:schemeClr val="accent6"/>
                        </a:solidFill>
                      </a:endParaRPr>
                    </a:p>
                  </a:txBody>
                  <a:tcPr/>
                </a:tc>
                <a:tc>
                  <a:txBody>
                    <a:bodyPr/>
                    <a:lstStyle/>
                    <a:p>
                      <a:pPr algn="ctr"/>
                      <a:r>
                        <a:rPr lang="en-US" sz="2800" dirty="0">
                          <a:solidFill>
                            <a:schemeClr val="accent6"/>
                          </a:solidFill>
                        </a:rPr>
                        <a:t>50</a:t>
                      </a:r>
                    </a:p>
                  </a:txBody>
                  <a:tcPr/>
                </a:tc>
                <a:tc>
                  <a:txBody>
                    <a:bodyPr/>
                    <a:lstStyle/>
                    <a:p>
                      <a:pPr algn="ctr"/>
                      <a:r>
                        <a:rPr lang="en-US" sz="2800" dirty="0">
                          <a:solidFill>
                            <a:schemeClr val="accent6"/>
                          </a:solidFill>
                        </a:rPr>
                        <a:t>50</a:t>
                      </a:r>
                    </a:p>
                  </a:txBody>
                  <a:tcPr/>
                </a:tc>
                <a:tc>
                  <a:txBody>
                    <a:bodyPr/>
                    <a:lstStyle/>
                    <a:p>
                      <a:pPr algn="ctr"/>
                      <a:r>
                        <a:rPr lang="en-US" sz="2800" dirty="0">
                          <a:solidFill>
                            <a:schemeClr val="accent6"/>
                          </a:solidFill>
                        </a:rPr>
                        <a:t>100</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186236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600" dirty="0"/>
              <a:t>Measure of Association: </a:t>
            </a:r>
            <a:r>
              <a:rPr lang="en-US" sz="3600" b="1" dirty="0">
                <a:solidFill>
                  <a:srgbClr val="FF0000"/>
                </a:solidFill>
              </a:rPr>
              <a:t>0.50</a:t>
            </a:r>
          </a:p>
          <a:p>
            <a:endParaRPr lang="en-US" dirty="0"/>
          </a:p>
        </p:txBody>
      </p:sp>
      <p:sp>
        <p:nvSpPr>
          <p:cNvPr id="2" name="Title 1"/>
          <p:cNvSpPr>
            <a:spLocks noGrp="1"/>
          </p:cNvSpPr>
          <p:nvPr>
            <p:ph type="title"/>
          </p:nvPr>
        </p:nvSpPr>
        <p:spPr/>
        <p:txBody>
          <a:bodyPr/>
          <a:lstStyle/>
          <a:p>
            <a:r>
              <a:rPr lang="en-US" dirty="0"/>
              <a:t>Conceptually: </a:t>
            </a:r>
            <a:r>
              <a:rPr lang="en-US" b="1" dirty="0"/>
              <a:t>Magnitude</a:t>
            </a:r>
            <a:endParaRPr lang="en-US" dirty="0"/>
          </a:p>
        </p:txBody>
      </p:sp>
      <p:graphicFrame>
        <p:nvGraphicFramePr>
          <p:cNvPr id="4" name="Table 3"/>
          <p:cNvGraphicFramePr>
            <a:graphicFrameLocks noGrp="1"/>
          </p:cNvGraphicFramePr>
          <p:nvPr/>
        </p:nvGraphicFramePr>
        <p:xfrm>
          <a:off x="2495601" y="2348881"/>
          <a:ext cx="6545513" cy="3816425"/>
        </p:xfrm>
        <a:graphic>
          <a:graphicData uri="http://schemas.openxmlformats.org/drawingml/2006/table">
            <a:tbl>
              <a:tblPr firstRow="1" firstCol="1" lastRow="1" lastCol="1" bandRow="1">
                <a:tableStyleId>{5C22544A-7EE6-4342-B048-85BDC9FD1C3A}</a:tableStyleId>
              </a:tblPr>
              <a:tblGrid>
                <a:gridCol w="1454562">
                  <a:extLst>
                    <a:ext uri="{9D8B030D-6E8A-4147-A177-3AD203B41FA5}">
                      <a16:colId xmlns:a16="http://schemas.microsoft.com/office/drawing/2014/main" val="20000"/>
                    </a:ext>
                  </a:extLst>
                </a:gridCol>
                <a:gridCol w="727265">
                  <a:extLst>
                    <a:ext uri="{9D8B030D-6E8A-4147-A177-3AD203B41FA5}">
                      <a16:colId xmlns:a16="http://schemas.microsoft.com/office/drawing/2014/main" val="20001"/>
                    </a:ext>
                  </a:extLst>
                </a:gridCol>
                <a:gridCol w="1454562">
                  <a:extLst>
                    <a:ext uri="{9D8B030D-6E8A-4147-A177-3AD203B41FA5}">
                      <a16:colId xmlns:a16="http://schemas.microsoft.com/office/drawing/2014/main" val="20002"/>
                    </a:ext>
                  </a:extLst>
                </a:gridCol>
                <a:gridCol w="1454562">
                  <a:extLst>
                    <a:ext uri="{9D8B030D-6E8A-4147-A177-3AD203B41FA5}">
                      <a16:colId xmlns:a16="http://schemas.microsoft.com/office/drawing/2014/main" val="20003"/>
                    </a:ext>
                  </a:extLst>
                </a:gridCol>
                <a:gridCol w="1454562">
                  <a:extLst>
                    <a:ext uri="{9D8B030D-6E8A-4147-A177-3AD203B41FA5}">
                      <a16:colId xmlns:a16="http://schemas.microsoft.com/office/drawing/2014/main" val="20004"/>
                    </a:ext>
                  </a:extLst>
                </a:gridCol>
              </a:tblGrid>
              <a:tr h="763285">
                <a:tc>
                  <a:txBody>
                    <a:bodyPr/>
                    <a:lstStyle/>
                    <a:p>
                      <a:endParaRPr lang="en-US" sz="2800" dirty="0"/>
                    </a:p>
                  </a:txBody>
                  <a:tcPr/>
                </a:tc>
                <a:tc>
                  <a:txBody>
                    <a:bodyPr/>
                    <a:lstStyle/>
                    <a:p>
                      <a:endParaRPr lang="en-US" sz="2800" dirty="0"/>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t>Gender</a:t>
                      </a:r>
                    </a:p>
                  </a:txBody>
                  <a:tcPr anchor="ctr"/>
                </a:tc>
                <a:tc hMerge="1">
                  <a:txBody>
                    <a:bodyPr/>
                    <a:lstStyle/>
                    <a:p>
                      <a:endParaRPr lang="en-US" sz="2800" dirty="0"/>
                    </a:p>
                  </a:txBody>
                  <a:tcPr/>
                </a:tc>
                <a:tc>
                  <a:txBody>
                    <a:bodyPr/>
                    <a:lstStyle/>
                    <a:p>
                      <a:pPr algn="ctr"/>
                      <a:r>
                        <a:rPr lang="en-US" sz="2800" dirty="0">
                          <a:solidFill>
                            <a:schemeClr val="accent6"/>
                          </a:solidFill>
                        </a:rPr>
                        <a:t>Total</a:t>
                      </a:r>
                    </a:p>
                  </a:txBody>
                  <a:tcPr/>
                </a:tc>
                <a:extLst>
                  <a:ext uri="{0D108BD9-81ED-4DB2-BD59-A6C34878D82A}">
                    <a16:rowId xmlns:a16="http://schemas.microsoft.com/office/drawing/2014/main" val="10000"/>
                  </a:ext>
                </a:extLst>
              </a:tr>
              <a:tr h="763285">
                <a:tc>
                  <a:txBody>
                    <a:bodyPr/>
                    <a:lstStyle/>
                    <a:p>
                      <a:endParaRPr lang="en-US" sz="2800" dirty="0"/>
                    </a:p>
                  </a:txBody>
                  <a:tcPr/>
                </a:tc>
                <a:tc>
                  <a:txBody>
                    <a:bodyPr/>
                    <a:lstStyle/>
                    <a:p>
                      <a:endParaRPr lang="en-US" sz="2800" dirty="0"/>
                    </a:p>
                  </a:txBody>
                  <a:tcPr/>
                </a:tc>
                <a:tc>
                  <a:txBody>
                    <a:bodyPr/>
                    <a:lstStyle/>
                    <a:p>
                      <a:pPr algn="ctr"/>
                      <a:r>
                        <a:rPr lang="en-US" sz="2800" dirty="0"/>
                        <a:t>Male</a:t>
                      </a:r>
                    </a:p>
                  </a:txBody>
                  <a:tcPr/>
                </a:tc>
                <a:tc>
                  <a:txBody>
                    <a:bodyPr/>
                    <a:lstStyle/>
                    <a:p>
                      <a:pPr algn="ctr"/>
                      <a:r>
                        <a:rPr lang="en-US" sz="2800" dirty="0"/>
                        <a:t>Female</a:t>
                      </a:r>
                    </a:p>
                  </a:txBody>
                  <a:tcPr/>
                </a:tc>
                <a:tc>
                  <a:txBody>
                    <a:bodyPr/>
                    <a:lstStyle/>
                    <a:p>
                      <a:endParaRPr lang="en-US" sz="2800" dirty="0">
                        <a:solidFill>
                          <a:schemeClr val="accent6"/>
                        </a:solidFill>
                      </a:endParaRPr>
                    </a:p>
                  </a:txBody>
                  <a:tcPr/>
                </a:tc>
                <a:extLst>
                  <a:ext uri="{0D108BD9-81ED-4DB2-BD59-A6C34878D82A}">
                    <a16:rowId xmlns:a16="http://schemas.microsoft.com/office/drawing/2014/main" val="10001"/>
                  </a:ext>
                </a:extLst>
              </a:tr>
              <a:tr h="763285">
                <a:tc rowSpan="2">
                  <a:txBody>
                    <a:bodyPr/>
                    <a:lstStyle/>
                    <a:p>
                      <a:r>
                        <a:rPr lang="en-US" sz="2800" dirty="0"/>
                        <a:t>Voting</a:t>
                      </a:r>
                    </a:p>
                  </a:txBody>
                  <a:tcPr anchor="ctr"/>
                </a:tc>
                <a:tc>
                  <a:txBody>
                    <a:bodyPr/>
                    <a:lstStyle/>
                    <a:p>
                      <a:pPr algn="ctr"/>
                      <a:r>
                        <a:rPr lang="en-US" sz="2800" dirty="0"/>
                        <a:t>Yes</a:t>
                      </a:r>
                    </a:p>
                  </a:txBody>
                  <a:tcPr anchor="ctr"/>
                </a:tc>
                <a:tc>
                  <a:txBody>
                    <a:bodyPr/>
                    <a:lstStyle/>
                    <a:p>
                      <a:pPr algn="ctr"/>
                      <a:r>
                        <a:rPr lang="en-US" sz="2800" dirty="0"/>
                        <a:t>17</a:t>
                      </a:r>
                    </a:p>
                  </a:txBody>
                  <a:tcPr/>
                </a:tc>
                <a:tc>
                  <a:txBody>
                    <a:bodyPr/>
                    <a:lstStyle/>
                    <a:p>
                      <a:pPr algn="ctr"/>
                      <a:r>
                        <a:rPr lang="en-US" sz="2800" dirty="0"/>
                        <a:t>33</a:t>
                      </a:r>
                    </a:p>
                  </a:txBody>
                  <a:tcPr/>
                </a:tc>
                <a:tc>
                  <a:txBody>
                    <a:bodyPr/>
                    <a:lstStyle/>
                    <a:p>
                      <a:pPr algn="ctr"/>
                      <a:r>
                        <a:rPr lang="en-US" sz="2800" dirty="0">
                          <a:solidFill>
                            <a:schemeClr val="accent6"/>
                          </a:solidFill>
                        </a:rPr>
                        <a:t>50</a:t>
                      </a:r>
                    </a:p>
                  </a:txBody>
                  <a:tcPr/>
                </a:tc>
                <a:extLst>
                  <a:ext uri="{0D108BD9-81ED-4DB2-BD59-A6C34878D82A}">
                    <a16:rowId xmlns:a16="http://schemas.microsoft.com/office/drawing/2014/main" val="10002"/>
                  </a:ext>
                </a:extLst>
              </a:tr>
              <a:tr h="763285">
                <a:tc vMerge="1">
                  <a:txBody>
                    <a:bodyPr/>
                    <a:lstStyle/>
                    <a:p>
                      <a:endParaRPr lang="en-US" sz="2800" dirty="0"/>
                    </a:p>
                  </a:txBody>
                  <a:tcPr/>
                </a:tc>
                <a:tc>
                  <a:txBody>
                    <a:bodyPr/>
                    <a:lstStyle/>
                    <a:p>
                      <a:pPr algn="ctr"/>
                      <a:r>
                        <a:rPr lang="en-US" sz="2800" dirty="0"/>
                        <a:t>No</a:t>
                      </a:r>
                    </a:p>
                  </a:txBody>
                  <a:tcPr anchor="ctr"/>
                </a:tc>
                <a:tc>
                  <a:txBody>
                    <a:bodyPr/>
                    <a:lstStyle/>
                    <a:p>
                      <a:pPr algn="ctr"/>
                      <a:r>
                        <a:rPr lang="en-US" sz="2800" dirty="0"/>
                        <a:t>33</a:t>
                      </a:r>
                    </a:p>
                  </a:txBody>
                  <a:tcPr/>
                </a:tc>
                <a:tc>
                  <a:txBody>
                    <a:bodyPr/>
                    <a:lstStyle/>
                    <a:p>
                      <a:pPr algn="ctr"/>
                      <a:r>
                        <a:rPr lang="en-US" sz="2800" dirty="0"/>
                        <a:t>17</a:t>
                      </a:r>
                    </a:p>
                  </a:txBody>
                  <a:tcPr/>
                </a:tc>
                <a:tc>
                  <a:txBody>
                    <a:bodyPr/>
                    <a:lstStyle/>
                    <a:p>
                      <a:pPr algn="ctr"/>
                      <a:r>
                        <a:rPr lang="en-US" sz="2800" dirty="0">
                          <a:solidFill>
                            <a:schemeClr val="accent6"/>
                          </a:solidFill>
                        </a:rPr>
                        <a:t>50</a:t>
                      </a:r>
                    </a:p>
                  </a:txBody>
                  <a:tcPr/>
                </a:tc>
                <a:extLst>
                  <a:ext uri="{0D108BD9-81ED-4DB2-BD59-A6C34878D82A}">
                    <a16:rowId xmlns:a16="http://schemas.microsoft.com/office/drawing/2014/main" val="10003"/>
                  </a:ext>
                </a:extLst>
              </a:tr>
              <a:tr h="763285">
                <a:tc>
                  <a:txBody>
                    <a:bodyPr/>
                    <a:lstStyle/>
                    <a:p>
                      <a:r>
                        <a:rPr lang="en-US" sz="2800" dirty="0">
                          <a:solidFill>
                            <a:schemeClr val="accent6"/>
                          </a:solidFill>
                        </a:rPr>
                        <a:t>Total</a:t>
                      </a:r>
                    </a:p>
                  </a:txBody>
                  <a:tcPr/>
                </a:tc>
                <a:tc>
                  <a:txBody>
                    <a:bodyPr/>
                    <a:lstStyle/>
                    <a:p>
                      <a:endParaRPr lang="en-US" sz="2800" dirty="0">
                        <a:solidFill>
                          <a:schemeClr val="accent6"/>
                        </a:solidFill>
                      </a:endParaRPr>
                    </a:p>
                  </a:txBody>
                  <a:tcPr/>
                </a:tc>
                <a:tc>
                  <a:txBody>
                    <a:bodyPr/>
                    <a:lstStyle/>
                    <a:p>
                      <a:pPr algn="ctr"/>
                      <a:r>
                        <a:rPr lang="en-US" sz="2800" dirty="0">
                          <a:solidFill>
                            <a:schemeClr val="accent6"/>
                          </a:solidFill>
                        </a:rPr>
                        <a:t>50</a:t>
                      </a:r>
                    </a:p>
                  </a:txBody>
                  <a:tcPr/>
                </a:tc>
                <a:tc>
                  <a:txBody>
                    <a:bodyPr/>
                    <a:lstStyle/>
                    <a:p>
                      <a:pPr algn="ctr"/>
                      <a:r>
                        <a:rPr lang="en-US" sz="2800" dirty="0">
                          <a:solidFill>
                            <a:schemeClr val="accent6"/>
                          </a:solidFill>
                        </a:rPr>
                        <a:t>50</a:t>
                      </a:r>
                    </a:p>
                  </a:txBody>
                  <a:tcPr/>
                </a:tc>
                <a:tc>
                  <a:txBody>
                    <a:bodyPr/>
                    <a:lstStyle/>
                    <a:p>
                      <a:pPr algn="ctr"/>
                      <a:r>
                        <a:rPr lang="en-US" sz="2800" dirty="0">
                          <a:solidFill>
                            <a:schemeClr val="accent6"/>
                          </a:solidFill>
                        </a:rPr>
                        <a:t>100</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639179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29ADE-36B4-446A-B6A1-E5F1FF656E55}"/>
              </a:ext>
            </a:extLst>
          </p:cNvPr>
          <p:cNvSpPr>
            <a:spLocks noGrp="1"/>
          </p:cNvSpPr>
          <p:nvPr>
            <p:ph type="title"/>
          </p:nvPr>
        </p:nvSpPr>
        <p:spPr>
          <a:xfrm>
            <a:off x="203200" y="279400"/>
            <a:ext cx="4568825" cy="1308100"/>
          </a:xfrm>
        </p:spPr>
        <p:txBody>
          <a:bodyPr>
            <a:normAutofit/>
          </a:bodyPr>
          <a:lstStyle/>
          <a:p>
            <a:r>
              <a:rPr lang="en-GB" sz="4400" dirty="0"/>
              <a:t>Lambda</a:t>
            </a:r>
            <a:endParaRPr lang="en-GB" sz="4800" dirty="0"/>
          </a:p>
        </p:txBody>
      </p:sp>
      <p:sp>
        <p:nvSpPr>
          <p:cNvPr id="3" name="Content Placeholder 2">
            <a:extLst>
              <a:ext uri="{FF2B5EF4-FFF2-40B4-BE49-F238E27FC236}">
                <a16:creationId xmlns:a16="http://schemas.microsoft.com/office/drawing/2014/main" id="{D21462E9-8215-46C0-86D6-986A569C6042}"/>
              </a:ext>
            </a:extLst>
          </p:cNvPr>
          <p:cNvSpPr>
            <a:spLocks noGrp="1"/>
          </p:cNvSpPr>
          <p:nvPr>
            <p:ph idx="1"/>
          </p:nvPr>
        </p:nvSpPr>
        <p:spPr>
          <a:xfrm>
            <a:off x="5613400" y="673101"/>
            <a:ext cx="6134100" cy="5270499"/>
          </a:xfrm>
        </p:spPr>
        <p:txBody>
          <a:bodyPr vert="horz" lIns="91440" tIns="45720" rIns="91440" bIns="45720" rtlCol="0" anchor="t">
            <a:normAutofit fontScale="92500" lnSpcReduction="10000"/>
          </a:bodyPr>
          <a:lstStyle/>
          <a:p>
            <a:r>
              <a:rPr lang="en-GB" dirty="0">
                <a:effectLst/>
                <a:ea typeface="Calibri" panose="020F0502020204030204" pitchFamily="34" charset="0"/>
                <a:cs typeface="Times New Roman" panose="02020603050405020304" pitchFamily="18" charset="0"/>
              </a:rPr>
              <a:t>Lambda ranges from 0 to 1.0. For our interpretation, 0 = no relationship between the variables and as we approach 1, we get closer to ‘perfect association’.</a:t>
            </a:r>
          </a:p>
          <a:p>
            <a:endParaRPr lang="en-GB" dirty="0">
              <a:effectLst/>
              <a:ea typeface="Calibri" panose="020F0502020204030204" pitchFamily="34" charset="0"/>
              <a:cs typeface="Times New Roman" panose="02020603050405020304" pitchFamily="18" charset="0"/>
            </a:endParaRPr>
          </a:p>
          <a:p>
            <a:r>
              <a:rPr lang="en-GB" dirty="0">
                <a:effectLst/>
                <a:ea typeface="Calibri" panose="020F0502020204030204" pitchFamily="34" charset="0"/>
                <a:cs typeface="Times New Roman" panose="02020603050405020304" pitchFamily="18" charset="0"/>
              </a:rPr>
              <a:t>Lambda estimates the magnitude – but not the direction - of the relationship.</a:t>
            </a:r>
          </a:p>
          <a:p>
            <a:r>
              <a:rPr lang="en-GB" sz="3200" dirty="0">
                <a:effectLst/>
                <a:latin typeface="+mn-lt"/>
              </a:rPr>
              <a:t>Lambda for non-dichotomous Nom x Nom or </a:t>
            </a:r>
            <a:r>
              <a:rPr lang="en-GB" dirty="0">
                <a:effectLst/>
                <a:ea typeface="Calibri" panose="020F0502020204030204" pitchFamily="34" charset="0"/>
                <a:cs typeface="Times New Roman" panose="02020603050405020304" pitchFamily="18" charset="0"/>
              </a:rPr>
              <a:t>Nom x Ord</a:t>
            </a:r>
          </a:p>
          <a:p>
            <a:r>
              <a:rPr lang="en-GB" dirty="0">
                <a:ea typeface="Calibri" panose="020F0502020204030204" pitchFamily="34" charset="0"/>
                <a:cs typeface="Times New Roman" panose="02020603050405020304" pitchFamily="18" charset="0"/>
              </a:rPr>
              <a:t>PRE Statistic</a:t>
            </a:r>
            <a:endParaRPr lang="en-GB" dirty="0">
              <a:effectLst/>
              <a:ea typeface="Calibri" panose="020F050202020403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 name="Text Placeholder 4">
                <a:extLst>
                  <a:ext uri="{FF2B5EF4-FFF2-40B4-BE49-F238E27FC236}">
                    <a16:creationId xmlns:a16="http://schemas.microsoft.com/office/drawing/2014/main" id="{990F0E4D-82F9-4D2E-982A-FF1F397134EF}"/>
                  </a:ext>
                </a:extLst>
              </p:cNvPr>
              <p:cNvSpPr>
                <a:spLocks noGrp="1"/>
              </p:cNvSpPr>
              <p:nvPr>
                <p:ph type="body" sz="half" idx="2"/>
              </p:nvPr>
            </p:nvSpPr>
            <p:spPr>
              <a:xfrm>
                <a:off x="203200" y="2108200"/>
                <a:ext cx="4991100" cy="4051300"/>
              </a:xfrm>
            </p:spPr>
            <p:txBody>
              <a:bodyPr>
                <a:normAutofit/>
              </a:bodyPr>
              <a:lstStyle/>
              <a:p>
                <a:pPr algn="ctr"/>
                <a14:m>
                  <m:oMathPara xmlns:m="http://schemas.openxmlformats.org/officeDocument/2006/math">
                    <m:oMathParaPr>
                      <m:jc m:val="centerGroup"/>
                    </m:oMathParaPr>
                    <m:oMath xmlns:m="http://schemas.openxmlformats.org/officeDocument/2006/math">
                      <m:r>
                        <a:rPr lang="en-US" sz="3600" b="0" i="1" smtClean="0">
                          <a:effectLst/>
                          <a:latin typeface="Cambria Math" panose="02040503050406030204" pitchFamily="18" charset="0"/>
                          <a:ea typeface="Calibri" panose="020F0502020204030204" pitchFamily="34" charset="0"/>
                          <a:cs typeface="Times New Roman" panose="02020603050405020304" pitchFamily="18" charset="0"/>
                        </a:rPr>
                        <m:t>𝐿𝑎𝑚𝑏𝑑𝑎</m:t>
                      </m:r>
                      <m:r>
                        <a:rPr lang="en-US" sz="3600" b="0" i="1" smtClean="0">
                          <a:effectLst/>
                          <a:latin typeface="Cambria Math" panose="02040503050406030204" pitchFamily="18" charset="0"/>
                          <a:ea typeface="Calibri" panose="020F0502020204030204" pitchFamily="34" charset="0"/>
                          <a:cs typeface="Times New Roman" panose="02020603050405020304" pitchFamily="18" charset="0"/>
                        </a:rPr>
                        <m:t>(</m:t>
                      </m:r>
                      <m:r>
                        <a:rPr lang="el-GR" sz="3600" i="1">
                          <a:latin typeface="Cambria Math" panose="02040503050406030204" pitchFamily="18" charset="0"/>
                          <a:ea typeface="Cambria Math" panose="02040503050406030204" pitchFamily="18" charset="0"/>
                          <a:cs typeface="Times New Roman" panose="02020603050405020304" pitchFamily="18" charset="0"/>
                        </a:rPr>
                        <m:t>𝜆</m:t>
                      </m:r>
                      <m:r>
                        <a:rPr lang="en-US" sz="3600" b="0" i="1" smtClean="0">
                          <a:effectLst/>
                          <a:latin typeface="Cambria Math" panose="02040503050406030204" pitchFamily="18" charset="0"/>
                          <a:ea typeface="Calibri" panose="020F0502020204030204" pitchFamily="34" charset="0"/>
                          <a:cs typeface="Times New Roman" panose="02020603050405020304" pitchFamily="18" charset="0"/>
                        </a:rPr>
                        <m:t>)= </m:t>
                      </m:r>
                      <m:f>
                        <m:fPr>
                          <m:ctrlPr>
                            <a:rPr lang="en-US" sz="3600" b="0" i="1" smtClean="0">
                              <a:effectLst/>
                              <a:latin typeface="Cambria Math" panose="02040503050406030204" pitchFamily="18" charset="0"/>
                              <a:cs typeface="Times New Roman" panose="02020603050405020304" pitchFamily="18" charset="0"/>
                            </a:rPr>
                          </m:ctrlPr>
                        </m:fPr>
                        <m:num>
                          <m:sSub>
                            <m:sSubPr>
                              <m:ctrlPr>
                                <a:rPr lang="en-US" sz="3600" b="0" i="1" smtClean="0">
                                  <a:effectLst/>
                                  <a:latin typeface="Cambria Math" panose="02040503050406030204" pitchFamily="18" charset="0"/>
                                  <a:cs typeface="Times New Roman" panose="02020603050405020304" pitchFamily="18" charset="0"/>
                                </a:rPr>
                              </m:ctrlPr>
                            </m:sSubPr>
                            <m:e>
                              <m:r>
                                <a:rPr lang="en-US" sz="3600" b="0" i="1" smtClean="0">
                                  <a:effectLst/>
                                  <a:latin typeface="Cambria Math" panose="02040503050406030204" pitchFamily="18" charset="0"/>
                                  <a:cs typeface="Times New Roman" panose="02020603050405020304" pitchFamily="18" charset="0"/>
                                </a:rPr>
                                <m:t>𝐸</m:t>
                              </m:r>
                            </m:e>
                            <m:sub>
                              <m:r>
                                <a:rPr lang="en-US" sz="3600" b="0" i="1" smtClean="0">
                                  <a:effectLst/>
                                  <a:latin typeface="Cambria Math" panose="02040503050406030204" pitchFamily="18" charset="0"/>
                                  <a:cs typeface="Times New Roman" panose="02020603050405020304" pitchFamily="18" charset="0"/>
                                </a:rPr>
                                <m:t>1</m:t>
                              </m:r>
                            </m:sub>
                          </m:sSub>
                          <m:r>
                            <a:rPr lang="en-US" sz="3600" b="0" i="1" smtClean="0">
                              <a:effectLst/>
                              <a:latin typeface="Cambria Math" panose="02040503050406030204" pitchFamily="18" charset="0"/>
                              <a:cs typeface="Times New Roman" panose="02020603050405020304" pitchFamily="18" charset="0"/>
                            </a:rPr>
                            <m:t>−</m:t>
                          </m:r>
                          <m:sSub>
                            <m:sSubPr>
                              <m:ctrlPr>
                                <a:rPr lang="en-US" sz="3600" b="0" i="1" smtClean="0">
                                  <a:effectLst/>
                                  <a:latin typeface="Cambria Math" panose="02040503050406030204" pitchFamily="18" charset="0"/>
                                  <a:cs typeface="Times New Roman" panose="02020603050405020304" pitchFamily="18" charset="0"/>
                                </a:rPr>
                              </m:ctrlPr>
                            </m:sSubPr>
                            <m:e>
                              <m:r>
                                <a:rPr lang="en-US" sz="3600" b="0" i="1" smtClean="0">
                                  <a:effectLst/>
                                  <a:latin typeface="Cambria Math" panose="02040503050406030204" pitchFamily="18" charset="0"/>
                                  <a:cs typeface="Times New Roman" panose="02020603050405020304" pitchFamily="18" charset="0"/>
                                </a:rPr>
                                <m:t>𝐸</m:t>
                              </m:r>
                            </m:e>
                            <m:sub>
                              <m:r>
                                <a:rPr lang="en-US" sz="3600" b="0" i="1" smtClean="0">
                                  <a:effectLst/>
                                  <a:latin typeface="Cambria Math" panose="02040503050406030204" pitchFamily="18" charset="0"/>
                                  <a:cs typeface="Times New Roman" panose="02020603050405020304" pitchFamily="18" charset="0"/>
                                </a:rPr>
                                <m:t>2</m:t>
                              </m:r>
                            </m:sub>
                          </m:sSub>
                        </m:num>
                        <m:den>
                          <m:sSub>
                            <m:sSubPr>
                              <m:ctrlPr>
                                <a:rPr lang="en-US" sz="3600" b="0" i="1" smtClean="0">
                                  <a:effectLst/>
                                  <a:latin typeface="Cambria Math" panose="02040503050406030204" pitchFamily="18" charset="0"/>
                                  <a:cs typeface="Times New Roman" panose="02020603050405020304" pitchFamily="18" charset="0"/>
                                </a:rPr>
                              </m:ctrlPr>
                            </m:sSubPr>
                            <m:e>
                              <m:r>
                                <a:rPr lang="en-US" sz="3600" b="0" i="1" smtClean="0">
                                  <a:effectLst/>
                                  <a:latin typeface="Cambria Math" panose="02040503050406030204" pitchFamily="18" charset="0"/>
                                  <a:cs typeface="Times New Roman" panose="02020603050405020304" pitchFamily="18" charset="0"/>
                                </a:rPr>
                                <m:t>𝐸</m:t>
                              </m:r>
                            </m:e>
                            <m:sub>
                              <m:r>
                                <a:rPr lang="en-US" sz="3600" b="0" i="1" smtClean="0">
                                  <a:effectLst/>
                                  <a:latin typeface="Cambria Math" panose="02040503050406030204" pitchFamily="18" charset="0"/>
                                  <a:cs typeface="Times New Roman" panose="02020603050405020304" pitchFamily="18" charset="0"/>
                                </a:rPr>
                                <m:t>1</m:t>
                              </m:r>
                            </m:sub>
                          </m:sSub>
                        </m:den>
                      </m:f>
                    </m:oMath>
                  </m:oMathPara>
                </a14:m>
                <a:endParaRPr lang="en-US" sz="900" dirty="0"/>
              </a:p>
              <a:p>
                <a:pPr algn="ctr"/>
                <a:endParaRPr lang="en-US" sz="900" dirty="0"/>
              </a:p>
              <a:p>
                <a:pPr algn="ctr"/>
                <a:endParaRPr lang="en-GB" sz="1100" dirty="0"/>
              </a:p>
              <a:p>
                <a:r>
                  <a:rPr lang="en-GB" sz="2800" dirty="0"/>
                  <a:t>E1: Error of assuming mode of Y</a:t>
                </a:r>
              </a:p>
              <a:p>
                <a:r>
                  <a:rPr lang="en-GB" sz="2800" dirty="0"/>
                  <a:t>E2: Error of assuming mode of Y in X</a:t>
                </a:r>
              </a:p>
            </p:txBody>
          </p:sp>
        </mc:Choice>
        <mc:Fallback xmlns="">
          <p:sp>
            <p:nvSpPr>
              <p:cNvPr id="5" name="Text Placeholder 4">
                <a:extLst>
                  <a:ext uri="{FF2B5EF4-FFF2-40B4-BE49-F238E27FC236}">
                    <a16:creationId xmlns:a16="http://schemas.microsoft.com/office/drawing/2014/main" id="{990F0E4D-82F9-4D2E-982A-FF1F397134EF}"/>
                  </a:ext>
                </a:extLst>
              </p:cNvPr>
              <p:cNvSpPr>
                <a:spLocks noGrp="1" noRot="1" noChangeAspect="1" noMove="1" noResize="1" noEditPoints="1" noAdjustHandles="1" noChangeArrowheads="1" noChangeShapeType="1" noTextEdit="1"/>
              </p:cNvSpPr>
              <p:nvPr>
                <p:ph type="body" sz="half" idx="2"/>
              </p:nvPr>
            </p:nvSpPr>
            <p:spPr>
              <a:xfrm>
                <a:off x="203200" y="2108200"/>
                <a:ext cx="4991100" cy="4051300"/>
              </a:xfrm>
              <a:blipFill>
                <a:blip r:embed="rId2"/>
                <a:stretch>
                  <a:fillRect l="-2442" r="-244"/>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BDE3AD9F-A164-47F7-A93B-57A1B818E5E0}"/>
              </a:ext>
            </a:extLst>
          </p:cNvPr>
          <p:cNvSpPr>
            <a:spLocks noGrp="1"/>
          </p:cNvSpPr>
          <p:nvPr>
            <p:ph type="ftr" sz="quarter" idx="11"/>
          </p:nvPr>
        </p:nvSpPr>
        <p:spPr/>
        <p:txBody>
          <a:bodyPr/>
          <a:lstStyle/>
          <a:p>
            <a:r>
              <a:rPr lang="en-US" dirty="0"/>
              <a:t>Title | </a:t>
            </a:r>
            <a:r>
              <a:rPr lang="en-US" dirty="0">
                <a:sym typeface="Symbol" panose="05050102010706020507" pitchFamily="18" charset="2"/>
              </a:rPr>
              <a:t></a:t>
            </a:r>
            <a:r>
              <a:rPr lang="en-US" dirty="0"/>
              <a:t> Author </a:t>
            </a:r>
          </a:p>
          <a:p>
            <a:r>
              <a:rPr lang="en-US" dirty="0"/>
              <a:t>Year | SAGE Publishing</a:t>
            </a:r>
            <a:endParaRPr lang="en-GB" dirty="0"/>
          </a:p>
        </p:txBody>
      </p:sp>
    </p:spTree>
    <p:extLst>
      <p:ext uri="{BB962C8B-B14F-4D97-AF65-F5344CB8AC3E}">
        <p14:creationId xmlns:p14="http://schemas.microsoft.com/office/powerpoint/2010/main" val="21273488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8055"/>
            <a:ext cx="7201941" cy="1508760"/>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A5229ADE-36B4-446A-B6A1-E5F1FF656E55}"/>
              </a:ext>
            </a:extLst>
          </p:cNvPr>
          <p:cNvSpPr>
            <a:spLocks noGrp="1"/>
          </p:cNvSpPr>
          <p:nvPr>
            <p:ph type="title"/>
          </p:nvPr>
        </p:nvSpPr>
        <p:spPr>
          <a:xfrm>
            <a:off x="777240" y="694944"/>
            <a:ext cx="6610388" cy="1042416"/>
          </a:xfrm>
        </p:spPr>
        <p:txBody>
          <a:bodyPr>
            <a:normAutofit/>
          </a:bodyPr>
          <a:lstStyle/>
          <a:p>
            <a:r>
              <a:rPr lang="en-GB" sz="3600">
                <a:solidFill>
                  <a:srgbClr val="FFFFFF"/>
                </a:solidFill>
              </a:rPr>
              <a:t>Lambda Example: Nominal/Ordinal</a:t>
            </a:r>
          </a:p>
        </p:txBody>
      </p:sp>
      <p:sp>
        <p:nvSpPr>
          <p:cNvPr id="17" name="Rectangle 16">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5755" y="450222"/>
            <a:ext cx="1861718" cy="1506594"/>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9" name="Rectangle 18">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70314" y="453269"/>
            <a:ext cx="1862765" cy="1505231"/>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1" name="Rectangle 20">
            <a:extLst>
              <a:ext uri="{FF2B5EF4-FFF2-40B4-BE49-F238E27FC236}">
                <a16:creationId xmlns:a16="http://schemas.microsoft.com/office/drawing/2014/main" id="{33A87B69-D1B1-4DA7-B224-F220FC5235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2130552"/>
            <a:ext cx="7205472" cy="4270248"/>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3" name="Rectangle 22">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5755" y="2127680"/>
            <a:ext cx="3887324" cy="4273119"/>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0" name="Content Placeholder 9">
                <a:extLst>
                  <a:ext uri="{FF2B5EF4-FFF2-40B4-BE49-F238E27FC236}">
                    <a16:creationId xmlns:a16="http://schemas.microsoft.com/office/drawing/2014/main" id="{CDB3E6A4-02EB-E9D6-102D-3E0B7E65DF73}"/>
                  </a:ext>
                </a:extLst>
              </p:cNvPr>
              <p:cNvSpPr>
                <a:spLocks noGrp="1"/>
              </p:cNvSpPr>
              <p:nvPr>
                <p:ph idx="1"/>
              </p:nvPr>
            </p:nvSpPr>
            <p:spPr>
              <a:xfrm>
                <a:off x="7838332" y="2125996"/>
                <a:ext cx="3887324" cy="4182207"/>
              </a:xfrm>
            </p:spPr>
            <p:txBody>
              <a:bodyPr anchor="ctr">
                <a:normAutofit/>
              </a:bodyPr>
              <a:lstStyle/>
              <a:p>
                <a:r>
                  <a:rPr lang="en-GB" dirty="0"/>
                  <a:t>Are there gender differences in the frequency of individuals’ political discussions?</a:t>
                </a:r>
              </a:p>
              <a:p>
                <a:pPr marL="0" indent="0">
                  <a:buNone/>
                </a:pPr>
                <a:endParaRPr lang="en-US" b="0" i="1" dirty="0">
                  <a:effectLst/>
                  <a:latin typeface="Cambria Math" panose="02040503050406030204" pitchFamily="18" charset="0"/>
                  <a:ea typeface="Calibri" panose="020F0502020204030204" pitchFamily="34" charset="0"/>
                  <a:cs typeface="Times New Roman" panose="02020603050405020304" pitchFamily="18" charset="0"/>
                </a:endParaRPr>
              </a:p>
              <a:p>
                <a14:m>
                  <m:oMath xmlns:m="http://schemas.openxmlformats.org/officeDocument/2006/math">
                    <m:r>
                      <a:rPr lang="en-US" b="0" i="1">
                        <a:effectLst/>
                        <a:latin typeface="Cambria Math" panose="02040503050406030204" pitchFamily="18" charset="0"/>
                        <a:ea typeface="Calibri" panose="020F0502020204030204" pitchFamily="34" charset="0"/>
                        <a:cs typeface="Times New Roman" panose="02020603050405020304" pitchFamily="18" charset="0"/>
                      </a:rPr>
                      <m:t>𝐿𝑎𝑚𝑏𝑑𝑎</m:t>
                    </m:r>
                    <m:r>
                      <a:rPr lang="en-US" b="0" i="1">
                        <a:effectLst/>
                        <a:latin typeface="Cambria Math" panose="02040503050406030204" pitchFamily="18" charset="0"/>
                        <a:ea typeface="Calibri" panose="020F0502020204030204" pitchFamily="34" charset="0"/>
                        <a:cs typeface="Times New Roman" panose="02020603050405020304" pitchFamily="18" charset="0"/>
                      </a:rPr>
                      <m:t>(</m:t>
                    </m:r>
                    <m:r>
                      <a:rPr lang="el-GR" i="1">
                        <a:latin typeface="Cambria Math" panose="02040503050406030204" pitchFamily="18" charset="0"/>
                        <a:ea typeface="Cambria Math" panose="02040503050406030204" pitchFamily="18" charset="0"/>
                        <a:cs typeface="Times New Roman" panose="02020603050405020304" pitchFamily="18" charset="0"/>
                      </a:rPr>
                      <m:t>𝜆</m:t>
                    </m:r>
                    <m:r>
                      <a:rPr lang="en-US" b="0" i="1">
                        <a:effectLst/>
                        <a:latin typeface="Cambria Math" panose="02040503050406030204" pitchFamily="18" charset="0"/>
                        <a:ea typeface="Calibri" panose="020F0502020204030204" pitchFamily="34" charset="0"/>
                        <a:cs typeface="Times New Roman" panose="02020603050405020304" pitchFamily="18" charset="0"/>
                      </a:rPr>
                      <m:t>)= </m:t>
                    </m:r>
                    <m:f>
                      <m:fPr>
                        <m:ctrlPr>
                          <a:rPr lang="en-US" b="0" i="1">
                            <a:effectLst/>
                            <a:latin typeface="Cambria Math" panose="02040503050406030204" pitchFamily="18" charset="0"/>
                            <a:cs typeface="Times New Roman" panose="02020603050405020304" pitchFamily="18" charset="0"/>
                          </a:rPr>
                        </m:ctrlPr>
                      </m:fPr>
                      <m:num>
                        <m:sSub>
                          <m:sSubPr>
                            <m:ctrlPr>
                              <a:rPr lang="en-US" b="0" i="1">
                                <a:effectLst/>
                                <a:latin typeface="Cambria Math" panose="02040503050406030204" pitchFamily="18" charset="0"/>
                                <a:cs typeface="Times New Roman" panose="02020603050405020304" pitchFamily="18" charset="0"/>
                              </a:rPr>
                            </m:ctrlPr>
                          </m:sSubPr>
                          <m:e>
                            <m:r>
                              <a:rPr lang="en-US" b="0" i="1">
                                <a:effectLst/>
                                <a:latin typeface="Cambria Math" panose="02040503050406030204" pitchFamily="18" charset="0"/>
                                <a:cs typeface="Times New Roman" panose="02020603050405020304" pitchFamily="18" charset="0"/>
                              </a:rPr>
                              <m:t>𝐸</m:t>
                            </m:r>
                          </m:e>
                          <m:sub>
                            <m:r>
                              <a:rPr lang="en-US" b="0" i="1">
                                <a:effectLst/>
                                <a:latin typeface="Cambria Math" panose="02040503050406030204" pitchFamily="18" charset="0"/>
                                <a:cs typeface="Times New Roman" panose="02020603050405020304" pitchFamily="18" charset="0"/>
                              </a:rPr>
                              <m:t>1</m:t>
                            </m:r>
                          </m:sub>
                        </m:sSub>
                        <m:r>
                          <a:rPr lang="en-US" b="0" i="1">
                            <a:effectLst/>
                            <a:latin typeface="Cambria Math" panose="02040503050406030204" pitchFamily="18" charset="0"/>
                            <a:cs typeface="Times New Roman" panose="02020603050405020304" pitchFamily="18" charset="0"/>
                          </a:rPr>
                          <m:t>−</m:t>
                        </m:r>
                        <m:sSub>
                          <m:sSubPr>
                            <m:ctrlPr>
                              <a:rPr lang="en-US" b="0" i="1">
                                <a:effectLst/>
                                <a:latin typeface="Cambria Math" panose="02040503050406030204" pitchFamily="18" charset="0"/>
                                <a:cs typeface="Times New Roman" panose="02020603050405020304" pitchFamily="18" charset="0"/>
                              </a:rPr>
                            </m:ctrlPr>
                          </m:sSubPr>
                          <m:e>
                            <m:r>
                              <a:rPr lang="en-US" b="0" i="1">
                                <a:effectLst/>
                                <a:latin typeface="Cambria Math" panose="02040503050406030204" pitchFamily="18" charset="0"/>
                                <a:cs typeface="Times New Roman" panose="02020603050405020304" pitchFamily="18" charset="0"/>
                              </a:rPr>
                              <m:t>𝐸</m:t>
                            </m:r>
                          </m:e>
                          <m:sub>
                            <m:r>
                              <a:rPr lang="en-US" b="0" i="1">
                                <a:effectLst/>
                                <a:latin typeface="Cambria Math" panose="02040503050406030204" pitchFamily="18" charset="0"/>
                                <a:cs typeface="Times New Roman" panose="02020603050405020304" pitchFamily="18" charset="0"/>
                              </a:rPr>
                              <m:t>2</m:t>
                            </m:r>
                          </m:sub>
                        </m:sSub>
                      </m:num>
                      <m:den>
                        <m:sSub>
                          <m:sSubPr>
                            <m:ctrlPr>
                              <a:rPr lang="en-US" b="0" i="1">
                                <a:effectLst/>
                                <a:latin typeface="Cambria Math" panose="02040503050406030204" pitchFamily="18" charset="0"/>
                                <a:cs typeface="Times New Roman" panose="02020603050405020304" pitchFamily="18" charset="0"/>
                              </a:rPr>
                            </m:ctrlPr>
                          </m:sSubPr>
                          <m:e>
                            <m:r>
                              <a:rPr lang="en-US" b="0" i="1">
                                <a:effectLst/>
                                <a:latin typeface="Cambria Math" panose="02040503050406030204" pitchFamily="18" charset="0"/>
                                <a:cs typeface="Times New Roman" panose="02020603050405020304" pitchFamily="18" charset="0"/>
                              </a:rPr>
                              <m:t>𝐸</m:t>
                            </m:r>
                          </m:e>
                          <m:sub>
                            <m:r>
                              <a:rPr lang="en-US" b="0" i="1">
                                <a:effectLst/>
                                <a:latin typeface="Cambria Math" panose="02040503050406030204" pitchFamily="18" charset="0"/>
                                <a:cs typeface="Times New Roman" panose="02020603050405020304" pitchFamily="18" charset="0"/>
                              </a:rPr>
                              <m:t>1</m:t>
                            </m:r>
                          </m:sub>
                        </m:sSub>
                      </m:den>
                    </m:f>
                  </m:oMath>
                </a14:m>
                <a:endParaRPr lang="en-US" dirty="0"/>
              </a:p>
              <a:p>
                <a:endParaRPr lang="en-US" dirty="0"/>
              </a:p>
            </p:txBody>
          </p:sp>
        </mc:Choice>
        <mc:Fallback xmlns="">
          <p:sp>
            <p:nvSpPr>
              <p:cNvPr id="10" name="Content Placeholder 9">
                <a:extLst>
                  <a:ext uri="{FF2B5EF4-FFF2-40B4-BE49-F238E27FC236}">
                    <a16:creationId xmlns:a16="http://schemas.microsoft.com/office/drawing/2014/main" id="{CDB3E6A4-02EB-E9D6-102D-3E0B7E65DF73}"/>
                  </a:ext>
                </a:extLst>
              </p:cNvPr>
              <p:cNvSpPr>
                <a:spLocks noGrp="1" noRot="1" noChangeAspect="1" noMove="1" noResize="1" noEditPoints="1" noAdjustHandles="1" noChangeArrowheads="1" noChangeShapeType="1" noTextEdit="1"/>
              </p:cNvSpPr>
              <p:nvPr>
                <p:ph idx="1"/>
              </p:nvPr>
            </p:nvSpPr>
            <p:spPr>
              <a:xfrm>
                <a:off x="7838332" y="2125996"/>
                <a:ext cx="3887324" cy="4182207"/>
              </a:xfrm>
              <a:blipFill>
                <a:blip r:embed="rId2"/>
                <a:stretch>
                  <a:fillRect l="-2821"/>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BDE3AD9F-A164-47F7-A93B-57A1B818E5E0}"/>
              </a:ext>
            </a:extLst>
          </p:cNvPr>
          <p:cNvSpPr>
            <a:spLocks noGrp="1"/>
          </p:cNvSpPr>
          <p:nvPr>
            <p:ph type="ftr" sz="quarter" idx="11"/>
          </p:nvPr>
        </p:nvSpPr>
        <p:spPr>
          <a:xfrm>
            <a:off x="462058" y="6407779"/>
            <a:ext cx="6675120" cy="365125"/>
          </a:xfrm>
        </p:spPr>
        <p:txBody>
          <a:bodyPr>
            <a:normAutofit/>
          </a:bodyPr>
          <a:lstStyle/>
          <a:p>
            <a:pPr algn="l">
              <a:lnSpc>
                <a:spcPct val="90000"/>
              </a:lnSpc>
              <a:spcAft>
                <a:spcPts val="600"/>
              </a:spcAft>
            </a:pPr>
            <a:r>
              <a:rPr lang="en-US" sz="700">
                <a:solidFill>
                  <a:schemeClr val="tx1">
                    <a:lumMod val="50000"/>
                    <a:lumOff val="50000"/>
                  </a:schemeClr>
                </a:solidFill>
              </a:rPr>
              <a:t>Title | </a:t>
            </a:r>
            <a:r>
              <a:rPr lang="en-US" sz="700">
                <a:solidFill>
                  <a:schemeClr val="tx1">
                    <a:lumMod val="50000"/>
                    <a:lumOff val="50000"/>
                  </a:schemeClr>
                </a:solidFill>
                <a:sym typeface="Symbol" panose="05050102010706020507" pitchFamily="18" charset="2"/>
              </a:rPr>
              <a:t></a:t>
            </a:r>
            <a:r>
              <a:rPr lang="en-US" sz="700">
                <a:solidFill>
                  <a:schemeClr val="tx1">
                    <a:lumMod val="50000"/>
                    <a:lumOff val="50000"/>
                  </a:schemeClr>
                </a:solidFill>
              </a:rPr>
              <a:t> Author </a:t>
            </a:r>
          </a:p>
          <a:p>
            <a:pPr algn="l">
              <a:lnSpc>
                <a:spcPct val="90000"/>
              </a:lnSpc>
              <a:spcAft>
                <a:spcPts val="600"/>
              </a:spcAft>
            </a:pPr>
            <a:r>
              <a:rPr lang="en-US" sz="700">
                <a:solidFill>
                  <a:schemeClr val="tx1">
                    <a:lumMod val="50000"/>
                    <a:lumOff val="50000"/>
                  </a:schemeClr>
                </a:solidFill>
              </a:rPr>
              <a:t>Year | SAGE Publishing</a:t>
            </a:r>
            <a:endParaRPr lang="en-GB" sz="700">
              <a:solidFill>
                <a:schemeClr val="tx1">
                  <a:lumMod val="50000"/>
                  <a:lumOff val="50000"/>
                </a:schemeClr>
              </a:solidFill>
            </a:endParaRPr>
          </a:p>
        </p:txBody>
      </p:sp>
      <p:graphicFrame>
        <p:nvGraphicFramePr>
          <p:cNvPr id="8" name="Content Placeholder 4">
            <a:extLst>
              <a:ext uri="{FF2B5EF4-FFF2-40B4-BE49-F238E27FC236}">
                <a16:creationId xmlns:a16="http://schemas.microsoft.com/office/drawing/2014/main" id="{4DA868FB-DF47-3B26-37C0-44557218BDBB}"/>
              </a:ext>
            </a:extLst>
          </p:cNvPr>
          <p:cNvGraphicFramePr>
            <a:graphicFrameLocks/>
          </p:cNvGraphicFramePr>
          <p:nvPr>
            <p:extLst>
              <p:ext uri="{D42A27DB-BD31-4B8C-83A1-F6EECF244321}">
                <p14:modId xmlns:p14="http://schemas.microsoft.com/office/powerpoint/2010/main" val="1846955968"/>
              </p:ext>
            </p:extLst>
          </p:nvPr>
        </p:nvGraphicFramePr>
        <p:xfrm>
          <a:off x="1087984" y="2630827"/>
          <a:ext cx="6049194" cy="2861669"/>
        </p:xfrm>
        <a:graphic>
          <a:graphicData uri="http://schemas.openxmlformats.org/drawingml/2006/table">
            <a:tbl>
              <a:tblPr firstRow="1" bandRow="1">
                <a:tableStyleId>{5C22544A-7EE6-4342-B048-85BDC9FD1C3A}</a:tableStyleId>
              </a:tblPr>
              <a:tblGrid>
                <a:gridCol w="1602277">
                  <a:extLst>
                    <a:ext uri="{9D8B030D-6E8A-4147-A177-3AD203B41FA5}">
                      <a16:colId xmlns:a16="http://schemas.microsoft.com/office/drawing/2014/main" val="2640718485"/>
                    </a:ext>
                  </a:extLst>
                </a:gridCol>
                <a:gridCol w="1475339">
                  <a:extLst>
                    <a:ext uri="{9D8B030D-6E8A-4147-A177-3AD203B41FA5}">
                      <a16:colId xmlns:a16="http://schemas.microsoft.com/office/drawing/2014/main" val="2945113484"/>
                    </a:ext>
                  </a:extLst>
                </a:gridCol>
                <a:gridCol w="985520">
                  <a:extLst>
                    <a:ext uri="{9D8B030D-6E8A-4147-A177-3AD203B41FA5}">
                      <a16:colId xmlns:a16="http://schemas.microsoft.com/office/drawing/2014/main" val="2211820158"/>
                    </a:ext>
                  </a:extLst>
                </a:gridCol>
                <a:gridCol w="1066800">
                  <a:extLst>
                    <a:ext uri="{9D8B030D-6E8A-4147-A177-3AD203B41FA5}">
                      <a16:colId xmlns:a16="http://schemas.microsoft.com/office/drawing/2014/main" val="2810075139"/>
                    </a:ext>
                  </a:extLst>
                </a:gridCol>
                <a:gridCol w="919258">
                  <a:extLst>
                    <a:ext uri="{9D8B030D-6E8A-4147-A177-3AD203B41FA5}">
                      <a16:colId xmlns:a16="http://schemas.microsoft.com/office/drawing/2014/main" val="967310307"/>
                    </a:ext>
                  </a:extLst>
                </a:gridCol>
              </a:tblGrid>
              <a:tr h="384777">
                <a:tc>
                  <a:txBody>
                    <a:bodyPr/>
                    <a:lstStyle/>
                    <a:p>
                      <a:pPr>
                        <a:lnSpc>
                          <a:spcPct val="107000"/>
                        </a:lnSpc>
                      </a:pPr>
                      <a:endParaRPr lang="en-US" sz="2100" dirty="0">
                        <a:effectLst/>
                        <a:latin typeface="Calibri" panose="020F0502020204030204" pitchFamily="34" charset="0"/>
                        <a:cs typeface="Times New Roman" panose="02020603050405020304" pitchFamily="18" charset="0"/>
                      </a:endParaRPr>
                    </a:p>
                  </a:txBody>
                  <a:tcPr marL="18195" marR="18195" marT="18195" marB="0"/>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200" b="0" i="0" u="none" strike="noStrike" cap="none" normalizeH="0" baseline="0" dirty="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200" b="0" i="0" u="none" strike="noStrike" cap="none" normalizeH="0" baseline="0" dirty="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200" b="0" i="0" u="none" strike="noStrike" cap="none" normalizeH="0" baseline="0" dirty="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200" b="1" i="1" u="none" strike="noStrike" cap="none" normalizeH="0" baseline="0" dirty="0">
                        <a:ln>
                          <a:noFill/>
                        </a:ln>
                        <a:solidFill>
                          <a:schemeClr val="tx1"/>
                        </a:solidFill>
                        <a:effectLst/>
                        <a:latin typeface="+mn-lt"/>
                      </a:endParaRPr>
                    </a:p>
                  </a:txBody>
                  <a:tcPr horzOverflow="overflow"/>
                </a:tc>
                <a:extLst>
                  <a:ext uri="{0D108BD9-81ED-4DB2-BD59-A6C34878D82A}">
                    <a16:rowId xmlns:a16="http://schemas.microsoft.com/office/drawing/2014/main" val="3684719955"/>
                  </a:ext>
                </a:extLst>
              </a:tr>
              <a:tr h="728069">
                <a:tc>
                  <a:txBody>
                    <a:bodyPr/>
                    <a:lstStyle/>
                    <a:p>
                      <a:pPr marL="0" marR="0" indent="228600" algn="just">
                        <a:lnSpc>
                          <a:spcPct val="107000"/>
                        </a:lnSpc>
                        <a:spcBef>
                          <a:spcPts val="0"/>
                        </a:spcBef>
                        <a:spcAft>
                          <a:spcPts val="0"/>
                        </a:spcAft>
                      </a:pPr>
                      <a:r>
                        <a:rPr lang="en-GB" sz="2100" dirty="0">
                          <a:effectLst/>
                        </a:rPr>
                        <a:t> </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8195" marR="18195" marT="18195" marB="0"/>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200" b="0" i="0" u="none" strike="noStrike" cap="none" normalizeH="0" baseline="0" dirty="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200" b="0" i="0" u="none" strike="noStrike" cap="none" normalizeH="0" baseline="0" dirty="0">
                          <a:ln>
                            <a:noFill/>
                          </a:ln>
                          <a:solidFill>
                            <a:schemeClr val="tx1"/>
                          </a:solidFill>
                          <a:effectLst/>
                          <a:latin typeface="+mn-lt"/>
                        </a:rPr>
                        <a:t>Male</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200" b="0" i="0" u="none" strike="noStrike" cap="none" normalizeH="0" baseline="0" dirty="0">
                          <a:ln>
                            <a:noFill/>
                          </a:ln>
                          <a:solidFill>
                            <a:schemeClr val="tx1"/>
                          </a:solidFill>
                          <a:effectLst/>
                          <a:latin typeface="+mn-lt"/>
                        </a:rPr>
                        <a:t>Female</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200" b="1" i="1" u="none" strike="noStrike" cap="none" normalizeH="0" baseline="0" dirty="0">
                          <a:ln>
                            <a:noFill/>
                          </a:ln>
                          <a:solidFill>
                            <a:schemeClr val="tx1"/>
                          </a:solidFill>
                          <a:effectLst/>
                          <a:latin typeface="+mn-lt"/>
                        </a:rPr>
                        <a:t>Total</a:t>
                      </a:r>
                    </a:p>
                  </a:txBody>
                  <a:tcPr horzOverflow="overflow"/>
                </a:tc>
                <a:extLst>
                  <a:ext uri="{0D108BD9-81ED-4DB2-BD59-A6C34878D82A}">
                    <a16:rowId xmlns:a16="http://schemas.microsoft.com/office/drawing/2014/main" val="3998528837"/>
                  </a:ext>
                </a:extLst>
              </a:tr>
              <a:tr h="384777">
                <a:tc rowSpan="3">
                  <a:txBody>
                    <a:bodyPr/>
                    <a:lstStyle/>
                    <a:p>
                      <a:pPr marL="0" marR="0" algn="just">
                        <a:lnSpc>
                          <a:spcPct val="107000"/>
                        </a:lnSpc>
                        <a:spcBef>
                          <a:spcPts val="0"/>
                        </a:spcBef>
                        <a:spcAft>
                          <a:spcPts val="0"/>
                        </a:spcAft>
                      </a:pPr>
                      <a:r>
                        <a:rPr lang="en-GB" sz="2100" dirty="0">
                          <a:effectLst/>
                        </a:rPr>
                        <a:t>Political Discussion</a:t>
                      </a:r>
                    </a:p>
                    <a:p>
                      <a:pPr marL="0" marR="0" indent="228600" algn="just">
                        <a:lnSpc>
                          <a:spcPct val="107000"/>
                        </a:lnSpc>
                        <a:spcBef>
                          <a:spcPts val="0"/>
                        </a:spcBef>
                        <a:spcAft>
                          <a:spcPts val="0"/>
                        </a:spcAft>
                      </a:pPr>
                      <a:r>
                        <a:rPr lang="en-GB" sz="2100" dirty="0">
                          <a:effectLst/>
                        </a:rPr>
                        <a:t> </a:t>
                      </a:r>
                      <a:endParaRPr lang="en-US" sz="2100" dirty="0">
                        <a:effectLst/>
                        <a:latin typeface="Calibri" panose="020F0502020204030204" pitchFamily="34" charset="0"/>
                        <a:cs typeface="Times New Roman" panose="02020603050405020304" pitchFamily="18" charset="0"/>
                      </a:endParaRPr>
                    </a:p>
                  </a:txBody>
                  <a:tcPr marL="18195" marR="18195" marT="18195" marB="0" anchor="ct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200" b="0" i="0" u="none" strike="noStrike" cap="none" normalizeH="0" baseline="0" dirty="0">
                          <a:ln>
                            <a:noFill/>
                          </a:ln>
                          <a:solidFill>
                            <a:schemeClr val="tx1"/>
                          </a:solidFill>
                          <a:effectLst/>
                          <a:latin typeface="+mn-lt"/>
                        </a:rPr>
                        <a:t>Frequently</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200" b="0" i="0" u="none" strike="noStrike" cap="none" normalizeH="0" baseline="0" dirty="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200" b="0" i="0" u="none" strike="noStrike" cap="none" normalizeH="0" baseline="0" dirty="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200" b="1" i="1" u="none" strike="noStrike" cap="none" normalizeH="0" baseline="0" dirty="0">
                        <a:ln>
                          <a:noFill/>
                        </a:ln>
                        <a:solidFill>
                          <a:schemeClr val="tx1"/>
                        </a:solidFill>
                        <a:effectLst/>
                        <a:latin typeface="+mn-lt"/>
                      </a:endParaRPr>
                    </a:p>
                  </a:txBody>
                  <a:tcPr horzOverflow="overflow"/>
                </a:tc>
                <a:extLst>
                  <a:ext uri="{0D108BD9-81ED-4DB2-BD59-A6C34878D82A}">
                    <a16:rowId xmlns:a16="http://schemas.microsoft.com/office/drawing/2014/main" val="805826485"/>
                  </a:ext>
                </a:extLst>
              </a:tr>
              <a:tr h="384777">
                <a:tc vMerge="1">
                  <a:txBody>
                    <a:bodyPr/>
                    <a:lstStyle/>
                    <a:p>
                      <a:endParaRPr lang="en-US"/>
                    </a:p>
                  </a:txBody>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200" b="0" i="0" u="none" strike="noStrike" cap="none" normalizeH="0" baseline="0">
                          <a:ln>
                            <a:noFill/>
                          </a:ln>
                          <a:solidFill>
                            <a:schemeClr val="tx1"/>
                          </a:solidFill>
                          <a:effectLst/>
                          <a:latin typeface="+mn-lt"/>
                        </a:rPr>
                        <a:t>Sometimes</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200" b="0" i="0" u="none" strike="noStrike" cap="none" normalizeH="0" baseline="0" dirty="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200" b="0" i="0" u="none" strike="noStrike" cap="none" normalizeH="0" baseline="0" dirty="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200" b="1" i="1" u="none" strike="noStrike" cap="none" normalizeH="0" baseline="0" dirty="0">
                        <a:ln>
                          <a:noFill/>
                        </a:ln>
                        <a:solidFill>
                          <a:schemeClr val="tx1"/>
                        </a:solidFill>
                        <a:effectLst/>
                        <a:latin typeface="+mn-lt"/>
                      </a:endParaRPr>
                    </a:p>
                  </a:txBody>
                  <a:tcPr horzOverflow="overflow"/>
                </a:tc>
                <a:extLst>
                  <a:ext uri="{0D108BD9-81ED-4DB2-BD59-A6C34878D82A}">
                    <a16:rowId xmlns:a16="http://schemas.microsoft.com/office/drawing/2014/main" val="1340262480"/>
                  </a:ext>
                </a:extLst>
              </a:tr>
              <a:tr h="384777">
                <a:tc vMerge="1">
                  <a:txBody>
                    <a:bodyPr/>
                    <a:lstStyle/>
                    <a:p>
                      <a:pPr marL="0" marR="0" indent="228600" algn="just">
                        <a:lnSpc>
                          <a:spcPct val="107000"/>
                        </a:lnSpc>
                        <a:spcBef>
                          <a:spcPts val="0"/>
                        </a:spcBef>
                        <a:spcAft>
                          <a:spcPts val="0"/>
                        </a:spcAft>
                      </a:pPr>
                      <a:r>
                        <a:rPr lang="en-GB" sz="2100" dirty="0">
                          <a:effectLst/>
                        </a:rPr>
                        <a:t> </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8195" marR="18195" marT="18195" marB="0"/>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200" b="0" i="0" u="none" strike="noStrike" cap="none" normalizeH="0" baseline="0">
                          <a:ln>
                            <a:noFill/>
                          </a:ln>
                          <a:solidFill>
                            <a:schemeClr val="tx1"/>
                          </a:solidFill>
                          <a:effectLst/>
                          <a:latin typeface="+mn-lt"/>
                        </a:rPr>
                        <a:t>Never</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200" b="0" i="0" u="none" strike="noStrike" cap="none" normalizeH="0" baseline="0" dirty="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200" b="0" i="0" u="none" strike="noStrike" cap="none" normalizeH="0" baseline="0" dirty="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200" b="1" i="1" u="none" strike="noStrike" cap="none" normalizeH="0" baseline="0" dirty="0">
                        <a:ln>
                          <a:noFill/>
                        </a:ln>
                        <a:solidFill>
                          <a:schemeClr val="tx1"/>
                        </a:solidFill>
                        <a:effectLst/>
                        <a:latin typeface="+mn-lt"/>
                      </a:endParaRPr>
                    </a:p>
                  </a:txBody>
                  <a:tcPr horzOverflow="overflow"/>
                </a:tc>
                <a:extLst>
                  <a:ext uri="{0D108BD9-81ED-4DB2-BD59-A6C34878D82A}">
                    <a16:rowId xmlns:a16="http://schemas.microsoft.com/office/drawing/2014/main" val="1657184546"/>
                  </a:ext>
                </a:extLst>
              </a:tr>
              <a:tr h="384777">
                <a:tc>
                  <a:txBody>
                    <a:bodyPr/>
                    <a:lstStyle/>
                    <a:p>
                      <a:pPr marL="0" marR="0" indent="228600" algn="just">
                        <a:lnSpc>
                          <a:spcPct val="107000"/>
                        </a:lnSpc>
                        <a:spcBef>
                          <a:spcPts val="0"/>
                        </a:spcBef>
                        <a:spcAft>
                          <a:spcPts val="0"/>
                        </a:spcAft>
                      </a:pPr>
                      <a:endParaRPr lang="en-US" sz="2100">
                        <a:effectLst/>
                        <a:latin typeface="Calibri" panose="020F0502020204030204" pitchFamily="34" charset="0"/>
                        <a:ea typeface="Calibri" panose="020F0502020204030204" pitchFamily="34" charset="0"/>
                        <a:cs typeface="Times New Roman" panose="02020603050405020304" pitchFamily="18" charset="0"/>
                      </a:endParaRPr>
                    </a:p>
                  </a:txBody>
                  <a:tcPr marL="18195" marR="18195" marT="18195" marB="0"/>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200" b="1" i="1" u="none" strike="noStrike" cap="none" normalizeH="0" baseline="0" dirty="0">
                          <a:ln>
                            <a:noFill/>
                          </a:ln>
                          <a:solidFill>
                            <a:schemeClr val="tx1"/>
                          </a:solidFill>
                          <a:effectLst/>
                          <a:latin typeface="+mn-lt"/>
                        </a:rPr>
                        <a:t>Total </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200" b="1" i="1" u="none" strike="noStrike" cap="none" normalizeH="0" baseline="0" dirty="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200" b="1" i="1" u="none" strike="noStrike" cap="none" normalizeH="0" baseline="0" dirty="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200" b="1" i="1" u="none" strike="noStrike" cap="none" normalizeH="0" baseline="0" dirty="0">
                        <a:ln>
                          <a:noFill/>
                        </a:ln>
                        <a:solidFill>
                          <a:schemeClr val="tx1"/>
                        </a:solidFill>
                        <a:effectLst/>
                        <a:latin typeface="+mn-lt"/>
                      </a:endParaRPr>
                    </a:p>
                  </a:txBody>
                  <a:tcPr horzOverflow="overflow"/>
                </a:tc>
                <a:extLst>
                  <a:ext uri="{0D108BD9-81ED-4DB2-BD59-A6C34878D82A}">
                    <a16:rowId xmlns:a16="http://schemas.microsoft.com/office/drawing/2014/main" val="4155858060"/>
                  </a:ext>
                </a:extLst>
              </a:tr>
            </a:tbl>
          </a:graphicData>
        </a:graphic>
      </p:graphicFrame>
      <p:graphicFrame>
        <p:nvGraphicFramePr>
          <p:cNvPr id="18" name="Content Placeholder 5">
            <a:extLst>
              <a:ext uri="{FF2B5EF4-FFF2-40B4-BE49-F238E27FC236}">
                <a16:creationId xmlns:a16="http://schemas.microsoft.com/office/drawing/2014/main" id="{2B7191E1-EC42-E2E0-CA78-69AEB27F07E4}"/>
              </a:ext>
            </a:extLst>
          </p:cNvPr>
          <p:cNvGraphicFramePr>
            <a:graphicFrameLocks/>
          </p:cNvGraphicFramePr>
          <p:nvPr>
            <p:extLst>
              <p:ext uri="{D42A27DB-BD31-4B8C-83A1-F6EECF244321}">
                <p14:modId xmlns:p14="http://schemas.microsoft.com/office/powerpoint/2010/main" val="3792826632"/>
              </p:ext>
            </p:extLst>
          </p:nvPr>
        </p:nvGraphicFramePr>
        <p:xfrm>
          <a:off x="4211098" y="3782971"/>
          <a:ext cx="2895600" cy="1716504"/>
        </p:xfrm>
        <a:graphic>
          <a:graphicData uri="http://schemas.openxmlformats.org/drawingml/2006/table">
            <a:tbl>
              <a:tblPr firstRow="1" bandRow="1">
                <a:tableStyleId>{2D5ABB26-0587-4C30-8999-92F81FD0307C}</a:tableStyleId>
              </a:tblPr>
              <a:tblGrid>
                <a:gridCol w="965200">
                  <a:extLst>
                    <a:ext uri="{9D8B030D-6E8A-4147-A177-3AD203B41FA5}">
                      <a16:colId xmlns:a16="http://schemas.microsoft.com/office/drawing/2014/main" val="20000"/>
                    </a:ext>
                  </a:extLst>
                </a:gridCol>
                <a:gridCol w="965200">
                  <a:extLst>
                    <a:ext uri="{9D8B030D-6E8A-4147-A177-3AD203B41FA5}">
                      <a16:colId xmlns:a16="http://schemas.microsoft.com/office/drawing/2014/main" val="20001"/>
                    </a:ext>
                  </a:extLst>
                </a:gridCol>
                <a:gridCol w="965200">
                  <a:extLst>
                    <a:ext uri="{9D8B030D-6E8A-4147-A177-3AD203B41FA5}">
                      <a16:colId xmlns:a16="http://schemas.microsoft.com/office/drawing/2014/main" val="20002"/>
                    </a:ext>
                  </a:extLst>
                </a:gridCol>
              </a:tblGrid>
              <a:tr h="429126">
                <a:tc>
                  <a:txBody>
                    <a:bodyPr/>
                    <a:lstStyle/>
                    <a:p>
                      <a:pPr algn="ctr"/>
                      <a:r>
                        <a:rPr lang="en-GB" dirty="0"/>
                        <a:t>50</a:t>
                      </a:r>
                    </a:p>
                  </a:txBody>
                  <a:tcPr/>
                </a:tc>
                <a:tc>
                  <a:txBody>
                    <a:bodyPr/>
                    <a:lstStyle/>
                    <a:p>
                      <a:pPr algn="ctr"/>
                      <a:r>
                        <a:rPr lang="en-GB" dirty="0"/>
                        <a:t>30</a:t>
                      </a:r>
                    </a:p>
                  </a:txBody>
                  <a:tcPr/>
                </a:tc>
                <a:tc>
                  <a:txBody>
                    <a:bodyPr/>
                    <a:lstStyle/>
                    <a:p>
                      <a:pPr algn="ctr"/>
                      <a:r>
                        <a:rPr lang="en-GB" b="1" dirty="0"/>
                        <a:t>80</a:t>
                      </a:r>
                    </a:p>
                  </a:txBody>
                  <a:tcPr/>
                </a:tc>
                <a:extLst>
                  <a:ext uri="{0D108BD9-81ED-4DB2-BD59-A6C34878D82A}">
                    <a16:rowId xmlns:a16="http://schemas.microsoft.com/office/drawing/2014/main" val="10000"/>
                  </a:ext>
                </a:extLst>
              </a:tr>
              <a:tr h="429126">
                <a:tc>
                  <a:txBody>
                    <a:bodyPr/>
                    <a:lstStyle/>
                    <a:p>
                      <a:pPr algn="ctr"/>
                      <a:r>
                        <a:rPr lang="en-GB" dirty="0"/>
                        <a:t>15</a:t>
                      </a:r>
                    </a:p>
                  </a:txBody>
                  <a:tcPr/>
                </a:tc>
                <a:tc>
                  <a:txBody>
                    <a:bodyPr/>
                    <a:lstStyle/>
                    <a:p>
                      <a:pPr algn="ctr"/>
                      <a:r>
                        <a:rPr lang="en-GB" dirty="0"/>
                        <a:t>40</a:t>
                      </a:r>
                    </a:p>
                  </a:txBody>
                  <a:tcPr/>
                </a:tc>
                <a:tc>
                  <a:txBody>
                    <a:bodyPr/>
                    <a:lstStyle/>
                    <a:p>
                      <a:pPr algn="ctr"/>
                      <a:r>
                        <a:rPr lang="en-GB" b="1" dirty="0"/>
                        <a:t>55</a:t>
                      </a:r>
                    </a:p>
                  </a:txBody>
                  <a:tcPr/>
                </a:tc>
                <a:extLst>
                  <a:ext uri="{0D108BD9-81ED-4DB2-BD59-A6C34878D82A}">
                    <a16:rowId xmlns:a16="http://schemas.microsoft.com/office/drawing/2014/main" val="10001"/>
                  </a:ext>
                </a:extLst>
              </a:tr>
              <a:tr h="429126">
                <a:tc>
                  <a:txBody>
                    <a:bodyPr/>
                    <a:lstStyle/>
                    <a:p>
                      <a:pPr algn="ctr"/>
                      <a:r>
                        <a:rPr lang="en-GB" dirty="0"/>
                        <a:t>5</a:t>
                      </a:r>
                    </a:p>
                  </a:txBody>
                  <a:tcPr/>
                </a:tc>
                <a:tc>
                  <a:txBody>
                    <a:bodyPr/>
                    <a:lstStyle/>
                    <a:p>
                      <a:pPr algn="ctr"/>
                      <a:r>
                        <a:rPr lang="en-GB" dirty="0"/>
                        <a:t>10</a:t>
                      </a:r>
                    </a:p>
                  </a:txBody>
                  <a:tcPr/>
                </a:tc>
                <a:tc>
                  <a:txBody>
                    <a:bodyPr/>
                    <a:lstStyle/>
                    <a:p>
                      <a:pPr algn="ctr"/>
                      <a:r>
                        <a:rPr lang="en-GB" b="1" dirty="0"/>
                        <a:t>15</a:t>
                      </a:r>
                    </a:p>
                  </a:txBody>
                  <a:tcPr/>
                </a:tc>
                <a:extLst>
                  <a:ext uri="{0D108BD9-81ED-4DB2-BD59-A6C34878D82A}">
                    <a16:rowId xmlns:a16="http://schemas.microsoft.com/office/drawing/2014/main" val="10002"/>
                  </a:ext>
                </a:extLst>
              </a:tr>
              <a:tr h="429126">
                <a:tc>
                  <a:txBody>
                    <a:bodyPr/>
                    <a:lstStyle/>
                    <a:p>
                      <a:pPr algn="ctr"/>
                      <a:r>
                        <a:rPr lang="en-GB" b="1" dirty="0"/>
                        <a:t>70</a:t>
                      </a:r>
                    </a:p>
                  </a:txBody>
                  <a:tcPr/>
                </a:tc>
                <a:tc>
                  <a:txBody>
                    <a:bodyPr/>
                    <a:lstStyle/>
                    <a:p>
                      <a:pPr algn="ctr"/>
                      <a:r>
                        <a:rPr lang="en-GB" b="1" dirty="0"/>
                        <a:t>80</a:t>
                      </a:r>
                    </a:p>
                  </a:txBody>
                  <a:tcPr/>
                </a:tc>
                <a:tc>
                  <a:txBody>
                    <a:bodyPr/>
                    <a:lstStyle/>
                    <a:p>
                      <a:pPr algn="ctr"/>
                      <a:r>
                        <a:rPr lang="en-GB" b="1" dirty="0"/>
                        <a:t>150</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2636952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29ADE-36B4-446A-B6A1-E5F1FF656E55}"/>
              </a:ext>
            </a:extLst>
          </p:cNvPr>
          <p:cNvSpPr>
            <a:spLocks noGrp="1"/>
          </p:cNvSpPr>
          <p:nvPr>
            <p:ph type="title"/>
          </p:nvPr>
        </p:nvSpPr>
        <p:spPr>
          <a:xfrm>
            <a:off x="777240" y="694944"/>
            <a:ext cx="6610388" cy="1042416"/>
          </a:xfrm>
        </p:spPr>
        <p:txBody>
          <a:bodyPr>
            <a:normAutofit/>
          </a:bodyPr>
          <a:lstStyle/>
          <a:p>
            <a:r>
              <a:rPr lang="en-GB" sz="3600">
                <a:solidFill>
                  <a:srgbClr val="FFFFFF"/>
                </a:solidFill>
              </a:rPr>
              <a:t>Lambda Example: Nominal/Ordinal</a:t>
            </a:r>
          </a:p>
        </p:txBody>
      </p:sp>
      <p:sp>
        <p:nvSpPr>
          <p:cNvPr id="4" name="Footer Placeholder 3">
            <a:extLst>
              <a:ext uri="{FF2B5EF4-FFF2-40B4-BE49-F238E27FC236}">
                <a16:creationId xmlns:a16="http://schemas.microsoft.com/office/drawing/2014/main" id="{BDE3AD9F-A164-47F7-A93B-57A1B818E5E0}"/>
              </a:ext>
            </a:extLst>
          </p:cNvPr>
          <p:cNvSpPr>
            <a:spLocks noGrp="1"/>
          </p:cNvSpPr>
          <p:nvPr>
            <p:ph type="ftr" sz="quarter" idx="11"/>
          </p:nvPr>
        </p:nvSpPr>
        <p:spPr>
          <a:xfrm>
            <a:off x="462058" y="6407779"/>
            <a:ext cx="6675120" cy="365125"/>
          </a:xfrm>
        </p:spPr>
        <p:txBody>
          <a:bodyPr>
            <a:normAutofit/>
          </a:bodyPr>
          <a:lstStyle/>
          <a:p>
            <a:pPr algn="l">
              <a:lnSpc>
                <a:spcPct val="90000"/>
              </a:lnSpc>
              <a:spcAft>
                <a:spcPts val="600"/>
              </a:spcAft>
            </a:pPr>
            <a:r>
              <a:rPr lang="en-US" sz="700">
                <a:solidFill>
                  <a:schemeClr val="tx1">
                    <a:lumMod val="50000"/>
                    <a:lumOff val="50000"/>
                  </a:schemeClr>
                </a:solidFill>
              </a:rPr>
              <a:t>Title | </a:t>
            </a:r>
            <a:r>
              <a:rPr lang="en-US" sz="700">
                <a:solidFill>
                  <a:schemeClr val="tx1">
                    <a:lumMod val="50000"/>
                    <a:lumOff val="50000"/>
                  </a:schemeClr>
                </a:solidFill>
                <a:sym typeface="Symbol" panose="05050102010706020507" pitchFamily="18" charset="2"/>
              </a:rPr>
              <a:t></a:t>
            </a:r>
            <a:r>
              <a:rPr lang="en-US" sz="700">
                <a:solidFill>
                  <a:schemeClr val="tx1">
                    <a:lumMod val="50000"/>
                    <a:lumOff val="50000"/>
                  </a:schemeClr>
                </a:solidFill>
              </a:rPr>
              <a:t> Author </a:t>
            </a:r>
          </a:p>
          <a:p>
            <a:pPr algn="l">
              <a:lnSpc>
                <a:spcPct val="90000"/>
              </a:lnSpc>
              <a:spcAft>
                <a:spcPts val="600"/>
              </a:spcAft>
            </a:pPr>
            <a:r>
              <a:rPr lang="en-US" sz="700">
                <a:solidFill>
                  <a:schemeClr val="tx1">
                    <a:lumMod val="50000"/>
                    <a:lumOff val="50000"/>
                  </a:schemeClr>
                </a:solidFill>
              </a:rPr>
              <a:t>Year | SAGE Publishing</a:t>
            </a:r>
            <a:endParaRPr lang="en-GB" sz="700">
              <a:solidFill>
                <a:schemeClr val="tx1">
                  <a:lumMod val="50000"/>
                  <a:lumOff val="50000"/>
                </a:schemeClr>
              </a:solidFill>
            </a:endParaRPr>
          </a:p>
        </p:txBody>
      </p:sp>
      <p:sp>
        <p:nvSpPr>
          <p:cNvPr id="18" name="Content Placeholder 17">
            <a:extLst>
              <a:ext uri="{FF2B5EF4-FFF2-40B4-BE49-F238E27FC236}">
                <a16:creationId xmlns:a16="http://schemas.microsoft.com/office/drawing/2014/main" id="{83C2C287-9B03-1C44-7EAF-59AB11C49AC6}"/>
              </a:ext>
            </a:extLst>
          </p:cNvPr>
          <p:cNvSpPr>
            <a:spLocks noGrp="1"/>
          </p:cNvSpPr>
          <p:nvPr>
            <p:ph idx="1"/>
          </p:nvPr>
        </p:nvSpPr>
        <p:spPr>
          <a:xfrm>
            <a:off x="695960" y="2059305"/>
            <a:ext cx="6456680" cy="1131289"/>
          </a:xfrm>
        </p:spPr>
        <p:txBody>
          <a:bodyPr>
            <a:normAutofit lnSpcReduction="10000"/>
          </a:bodyPr>
          <a:lstStyle/>
          <a:p>
            <a:r>
              <a:rPr lang="en-GB" dirty="0"/>
              <a:t>Are there gender differences in the frequency of individuals’ political discussions?</a:t>
            </a:r>
          </a:p>
          <a:p>
            <a:endParaRPr lang="en-US" dirty="0"/>
          </a:p>
        </p:txBody>
      </p:sp>
      <p:sp>
        <p:nvSpPr>
          <p:cNvPr id="20" name="Rectangle 19">
            <a:extLst>
              <a:ext uri="{FF2B5EF4-FFF2-40B4-BE49-F238E27FC236}">
                <a16:creationId xmlns:a16="http://schemas.microsoft.com/office/drawing/2014/main" id="{E898B498-CE56-A8F7-1DEC-39DCB7F7E8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66343" y="448055"/>
            <a:ext cx="7201941" cy="1508760"/>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2" name="Title 1">
            <a:extLst>
              <a:ext uri="{FF2B5EF4-FFF2-40B4-BE49-F238E27FC236}">
                <a16:creationId xmlns:a16="http://schemas.microsoft.com/office/drawing/2014/main" id="{34A46879-9375-7699-1F91-6B71EAE86225}"/>
              </a:ext>
            </a:extLst>
          </p:cNvPr>
          <p:cNvSpPr txBox="1">
            <a:spLocks/>
          </p:cNvSpPr>
          <p:nvPr/>
        </p:nvSpPr>
        <p:spPr>
          <a:xfrm>
            <a:off x="777240" y="694944"/>
            <a:ext cx="6610388" cy="104241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a:solidFill>
                  <a:srgbClr val="FFFFFF"/>
                </a:solidFill>
              </a:rPr>
              <a:t>Lambda Example: Nominal/Ordinal</a:t>
            </a:r>
          </a:p>
        </p:txBody>
      </p:sp>
      <p:sp>
        <p:nvSpPr>
          <p:cNvPr id="24" name="Rectangle 23">
            <a:extLst>
              <a:ext uri="{FF2B5EF4-FFF2-40B4-BE49-F238E27FC236}">
                <a16:creationId xmlns:a16="http://schemas.microsoft.com/office/drawing/2014/main" id="{27D73E9C-123B-A622-7224-A651CFA23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45755" y="450222"/>
            <a:ext cx="1861718" cy="1506594"/>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5" name="Rectangle 24">
            <a:extLst>
              <a:ext uri="{FF2B5EF4-FFF2-40B4-BE49-F238E27FC236}">
                <a16:creationId xmlns:a16="http://schemas.microsoft.com/office/drawing/2014/main" id="{61315768-3B95-31B0-888D-FABC7C1A7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70314" y="453269"/>
            <a:ext cx="1862765" cy="1505231"/>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6" name="Rectangle 25">
            <a:extLst>
              <a:ext uri="{FF2B5EF4-FFF2-40B4-BE49-F238E27FC236}">
                <a16:creationId xmlns:a16="http://schemas.microsoft.com/office/drawing/2014/main" id="{F2E18229-09F1-2835-A6E3-6C8B7AAB38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66344" y="2130552"/>
            <a:ext cx="7205472" cy="4270248"/>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7" name="Rectangle 26">
            <a:extLst>
              <a:ext uri="{FF2B5EF4-FFF2-40B4-BE49-F238E27FC236}">
                <a16:creationId xmlns:a16="http://schemas.microsoft.com/office/drawing/2014/main" id="{C359CDC1-60E1-43C1-7A58-2E20B1E116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45755" y="2127680"/>
            <a:ext cx="3887324" cy="4273119"/>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8" name="Content Placeholder 9">
                <a:extLst>
                  <a:ext uri="{FF2B5EF4-FFF2-40B4-BE49-F238E27FC236}">
                    <a16:creationId xmlns:a16="http://schemas.microsoft.com/office/drawing/2014/main" id="{C8377A30-4CF1-BE94-CB2C-00185B26972C}"/>
                  </a:ext>
                </a:extLst>
              </p:cNvPr>
              <p:cNvSpPr txBox="1">
                <a:spLocks/>
              </p:cNvSpPr>
              <p:nvPr/>
            </p:nvSpPr>
            <p:spPr>
              <a:xfrm>
                <a:off x="7818012" y="1859280"/>
                <a:ext cx="4038708" cy="4499723"/>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2400" i="1" dirty="0">
                  <a:ea typeface="Calibri" panose="020F0502020204030204" pitchFamily="34" charset="0"/>
                  <a:cs typeface="Times New Roman" panose="02020603050405020304" pitchFamily="18" charset="0"/>
                </a:endParaRPr>
              </a:p>
              <a:p>
                <a14:m>
                  <m:oMath xmlns:m="http://schemas.openxmlformats.org/officeDocument/2006/math">
                    <m:r>
                      <a:rPr lang="en-US" sz="2400" i="1">
                        <a:latin typeface="Cambria Math" panose="02040503050406030204" pitchFamily="18" charset="0"/>
                        <a:ea typeface="Calibri" panose="020F0502020204030204" pitchFamily="34" charset="0"/>
                        <a:cs typeface="Times New Roman" panose="02020603050405020304" pitchFamily="18" charset="0"/>
                      </a:rPr>
                      <m:t>𝐿𝑎𝑚𝑏𝑑𝑎</m:t>
                    </m:r>
                    <m:r>
                      <a:rPr lang="en-US" sz="2400" i="1">
                        <a:latin typeface="Cambria Math" panose="02040503050406030204" pitchFamily="18" charset="0"/>
                        <a:ea typeface="Calibri" panose="020F0502020204030204" pitchFamily="34" charset="0"/>
                        <a:cs typeface="Times New Roman" panose="02020603050405020304" pitchFamily="18" charset="0"/>
                      </a:rPr>
                      <m:t>(</m:t>
                    </m:r>
                    <m:r>
                      <a:rPr lang="el-GR" sz="2400" i="1">
                        <a:latin typeface="Cambria Math" panose="02040503050406030204" pitchFamily="18" charset="0"/>
                        <a:ea typeface="Cambria Math" panose="02040503050406030204" pitchFamily="18" charset="0"/>
                        <a:cs typeface="Times New Roman" panose="02020603050405020304" pitchFamily="18" charset="0"/>
                      </a:rPr>
                      <m:t>𝜆</m:t>
                    </m:r>
                    <m:r>
                      <a:rPr lang="en-US" sz="2400" i="1">
                        <a:latin typeface="Cambria Math" panose="02040503050406030204" pitchFamily="18" charset="0"/>
                        <a:ea typeface="Calibri" panose="020F0502020204030204" pitchFamily="34" charset="0"/>
                        <a:cs typeface="Times New Roman" panose="02020603050405020304" pitchFamily="18" charset="0"/>
                      </a:rPr>
                      <m:t>)= </m:t>
                    </m:r>
                    <m:f>
                      <m:fPr>
                        <m:ctrlPr>
                          <a:rPr lang="en-US" sz="2400" i="1">
                            <a:latin typeface="Cambria Math" panose="02040503050406030204" pitchFamily="18" charset="0"/>
                            <a:cs typeface="Times New Roman" panose="02020603050405020304" pitchFamily="18" charset="0"/>
                          </a:rPr>
                        </m:ctrlPr>
                      </m:fPr>
                      <m:num>
                        <m:sSub>
                          <m:sSubPr>
                            <m:ctrlPr>
                              <a:rPr lang="en-US" sz="2400" i="1">
                                <a:latin typeface="Cambria Math" panose="02040503050406030204" pitchFamily="18" charset="0"/>
                                <a:cs typeface="Times New Roman" panose="02020603050405020304" pitchFamily="18" charset="0"/>
                              </a:rPr>
                            </m:ctrlPr>
                          </m:sSubPr>
                          <m:e>
                            <m:r>
                              <a:rPr lang="en-US" sz="2400" i="1">
                                <a:latin typeface="Cambria Math" panose="02040503050406030204" pitchFamily="18" charset="0"/>
                                <a:cs typeface="Times New Roman" panose="02020603050405020304" pitchFamily="18" charset="0"/>
                              </a:rPr>
                              <m:t>𝐸</m:t>
                            </m:r>
                          </m:e>
                          <m:sub>
                            <m:r>
                              <a:rPr lang="en-US" sz="2400" i="1">
                                <a:latin typeface="Cambria Math" panose="02040503050406030204" pitchFamily="18" charset="0"/>
                                <a:cs typeface="Times New Roman" panose="02020603050405020304" pitchFamily="18" charset="0"/>
                              </a:rPr>
                              <m:t>1</m:t>
                            </m:r>
                          </m:sub>
                        </m:sSub>
                        <m:r>
                          <a:rPr lang="en-US" sz="2400" i="1">
                            <a:latin typeface="Cambria Math" panose="02040503050406030204" pitchFamily="18" charset="0"/>
                            <a:cs typeface="Times New Roman" panose="02020603050405020304" pitchFamily="18" charset="0"/>
                          </a:rPr>
                          <m:t>−</m:t>
                        </m:r>
                        <m:sSub>
                          <m:sSubPr>
                            <m:ctrlPr>
                              <a:rPr lang="en-US" sz="2400" i="1">
                                <a:latin typeface="Cambria Math" panose="02040503050406030204" pitchFamily="18" charset="0"/>
                                <a:cs typeface="Times New Roman" panose="02020603050405020304" pitchFamily="18" charset="0"/>
                              </a:rPr>
                            </m:ctrlPr>
                          </m:sSubPr>
                          <m:e>
                            <m:r>
                              <a:rPr lang="en-US" sz="2400" i="1">
                                <a:latin typeface="Cambria Math" panose="02040503050406030204" pitchFamily="18" charset="0"/>
                                <a:cs typeface="Times New Roman" panose="02020603050405020304" pitchFamily="18" charset="0"/>
                              </a:rPr>
                              <m:t>𝐸</m:t>
                            </m:r>
                          </m:e>
                          <m:sub>
                            <m:r>
                              <a:rPr lang="en-US" sz="2400" i="1">
                                <a:latin typeface="Cambria Math" panose="02040503050406030204" pitchFamily="18" charset="0"/>
                                <a:cs typeface="Times New Roman" panose="02020603050405020304" pitchFamily="18" charset="0"/>
                              </a:rPr>
                              <m:t>2</m:t>
                            </m:r>
                          </m:sub>
                        </m:sSub>
                      </m:num>
                      <m:den>
                        <m:sSub>
                          <m:sSubPr>
                            <m:ctrlPr>
                              <a:rPr lang="en-US" sz="2400" i="1">
                                <a:latin typeface="Cambria Math" panose="02040503050406030204" pitchFamily="18" charset="0"/>
                                <a:cs typeface="Times New Roman" panose="02020603050405020304" pitchFamily="18" charset="0"/>
                              </a:rPr>
                            </m:ctrlPr>
                          </m:sSubPr>
                          <m:e>
                            <m:r>
                              <a:rPr lang="en-US" sz="2400" i="1">
                                <a:latin typeface="Cambria Math" panose="02040503050406030204" pitchFamily="18" charset="0"/>
                                <a:cs typeface="Times New Roman" panose="02020603050405020304" pitchFamily="18" charset="0"/>
                              </a:rPr>
                              <m:t>𝐸</m:t>
                            </m:r>
                          </m:e>
                          <m:sub>
                            <m:r>
                              <a:rPr lang="en-US" sz="2400" i="1">
                                <a:latin typeface="Cambria Math" panose="02040503050406030204" pitchFamily="18" charset="0"/>
                                <a:cs typeface="Times New Roman" panose="02020603050405020304" pitchFamily="18" charset="0"/>
                              </a:rPr>
                              <m:t>1</m:t>
                            </m:r>
                          </m:sub>
                        </m:sSub>
                      </m:den>
                    </m:f>
                  </m:oMath>
                </a14:m>
                <a:endParaRPr lang="en-US" sz="2400" dirty="0"/>
              </a:p>
              <a:p>
                <a:pPr eaLnBrk="1" hangingPunct="1"/>
                <a:r>
                  <a:rPr lang="el-GR" sz="2400" dirty="0"/>
                  <a:t>λ</a:t>
                </a:r>
                <a:r>
                  <a:rPr lang="en-US" sz="2400" dirty="0"/>
                  <a:t> = </a:t>
                </a:r>
                <a:r>
                  <a:rPr lang="en-US" sz="2400" u="sng" dirty="0"/>
                  <a:t>[70] – [15+5+30+10]</a:t>
                </a:r>
                <a:r>
                  <a:rPr lang="en-US" sz="2400" dirty="0"/>
                  <a:t>		     [70]	</a:t>
                </a:r>
              </a:p>
              <a:p>
                <a:pPr eaLnBrk="1" hangingPunct="1"/>
                <a:r>
                  <a:rPr lang="el-GR" sz="2400" b="1" dirty="0"/>
                  <a:t>λ</a:t>
                </a:r>
                <a:r>
                  <a:rPr lang="en-US" sz="2400" b="1" dirty="0"/>
                  <a:t> = 0.1429</a:t>
                </a:r>
              </a:p>
              <a:p>
                <a:pPr eaLnBrk="1" hangingPunct="1"/>
                <a:r>
                  <a:rPr lang="en-US" sz="2400" dirty="0"/>
                  <a:t>Interpretation: “We improve our ability to predict the frequency of political discussions by knowing gender by 14.3%” </a:t>
                </a:r>
              </a:p>
              <a:p>
                <a:pPr lvl="1" eaLnBrk="1" hangingPunct="1"/>
                <a:r>
                  <a:rPr lang="en-US" i="1" dirty="0"/>
                  <a:t>OR “We reduce our error in predicting….by 14.3%”</a:t>
                </a:r>
                <a:endParaRPr lang="en-GB" dirty="0"/>
              </a:p>
            </p:txBody>
          </p:sp>
        </mc:Choice>
        <mc:Fallback xmlns="">
          <p:sp>
            <p:nvSpPr>
              <p:cNvPr id="28" name="Content Placeholder 9">
                <a:extLst>
                  <a:ext uri="{FF2B5EF4-FFF2-40B4-BE49-F238E27FC236}">
                    <a16:creationId xmlns:a16="http://schemas.microsoft.com/office/drawing/2014/main" id="{C8377A30-4CF1-BE94-CB2C-00185B26972C}"/>
                  </a:ext>
                </a:extLst>
              </p:cNvPr>
              <p:cNvSpPr txBox="1">
                <a:spLocks noRot="1" noChangeAspect="1" noMove="1" noResize="1" noEditPoints="1" noAdjustHandles="1" noChangeArrowheads="1" noChangeShapeType="1" noTextEdit="1"/>
              </p:cNvSpPr>
              <p:nvPr/>
            </p:nvSpPr>
            <p:spPr>
              <a:xfrm>
                <a:off x="7818012" y="1859280"/>
                <a:ext cx="4038708" cy="4499723"/>
              </a:xfrm>
              <a:prstGeom prst="rect">
                <a:avLst/>
              </a:prstGeom>
              <a:blipFill>
                <a:blip r:embed="rId2"/>
                <a:stretch>
                  <a:fillRect l="-1961" r="-1357" b="-6504"/>
                </a:stretch>
              </a:blipFill>
            </p:spPr>
            <p:txBody>
              <a:bodyPr/>
              <a:lstStyle/>
              <a:p>
                <a:r>
                  <a:rPr lang="en-US">
                    <a:noFill/>
                  </a:rPr>
                  <a:t> </a:t>
                </a:r>
              </a:p>
            </p:txBody>
          </p:sp>
        </mc:Fallback>
      </mc:AlternateContent>
      <p:sp>
        <p:nvSpPr>
          <p:cNvPr id="29" name="Footer Placeholder 3">
            <a:extLst>
              <a:ext uri="{FF2B5EF4-FFF2-40B4-BE49-F238E27FC236}">
                <a16:creationId xmlns:a16="http://schemas.microsoft.com/office/drawing/2014/main" id="{3321C047-5DB2-E986-4E92-852A0692FAFF}"/>
              </a:ext>
            </a:extLst>
          </p:cNvPr>
          <p:cNvSpPr txBox="1">
            <a:spLocks/>
          </p:cNvSpPr>
          <p:nvPr/>
        </p:nvSpPr>
        <p:spPr>
          <a:xfrm>
            <a:off x="462058" y="6407779"/>
            <a:ext cx="6675120" cy="365125"/>
          </a:xfrm>
          <a:prstGeom prst="rect">
            <a:avLst/>
          </a:prstGeom>
        </p:spPr>
        <p:txBody>
          <a:bodyPr vert="horz" lIns="91440" tIns="45720" rIns="91440" bIns="45720" rtlCol="0" anchor="ctr">
            <a:norm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90000"/>
              </a:lnSpc>
              <a:spcAft>
                <a:spcPts val="600"/>
              </a:spcAft>
            </a:pPr>
            <a:r>
              <a:rPr lang="en-US" sz="700">
                <a:solidFill>
                  <a:schemeClr val="tx1">
                    <a:lumMod val="50000"/>
                    <a:lumOff val="50000"/>
                  </a:schemeClr>
                </a:solidFill>
              </a:rPr>
              <a:t>Title | </a:t>
            </a:r>
            <a:r>
              <a:rPr lang="en-US" sz="700">
                <a:solidFill>
                  <a:schemeClr val="tx1">
                    <a:lumMod val="50000"/>
                    <a:lumOff val="50000"/>
                  </a:schemeClr>
                </a:solidFill>
                <a:sym typeface="Symbol" panose="05050102010706020507" pitchFamily="18" charset="2"/>
              </a:rPr>
              <a:t></a:t>
            </a:r>
            <a:r>
              <a:rPr lang="en-US" sz="700">
                <a:solidFill>
                  <a:schemeClr val="tx1">
                    <a:lumMod val="50000"/>
                    <a:lumOff val="50000"/>
                  </a:schemeClr>
                </a:solidFill>
              </a:rPr>
              <a:t> Author </a:t>
            </a:r>
          </a:p>
          <a:p>
            <a:pPr algn="l">
              <a:lnSpc>
                <a:spcPct val="90000"/>
              </a:lnSpc>
              <a:spcAft>
                <a:spcPts val="600"/>
              </a:spcAft>
            </a:pPr>
            <a:r>
              <a:rPr lang="en-US" sz="700">
                <a:solidFill>
                  <a:schemeClr val="tx1">
                    <a:lumMod val="50000"/>
                    <a:lumOff val="50000"/>
                  </a:schemeClr>
                </a:solidFill>
              </a:rPr>
              <a:t>Year | SAGE Publishing</a:t>
            </a:r>
            <a:endParaRPr lang="en-GB" sz="700">
              <a:solidFill>
                <a:schemeClr val="tx1">
                  <a:lumMod val="50000"/>
                  <a:lumOff val="50000"/>
                </a:schemeClr>
              </a:solidFill>
            </a:endParaRPr>
          </a:p>
        </p:txBody>
      </p:sp>
      <p:graphicFrame>
        <p:nvGraphicFramePr>
          <p:cNvPr id="30" name="Content Placeholder 4">
            <a:extLst>
              <a:ext uri="{FF2B5EF4-FFF2-40B4-BE49-F238E27FC236}">
                <a16:creationId xmlns:a16="http://schemas.microsoft.com/office/drawing/2014/main" id="{C5E131A9-92BD-EBD2-28A7-FF39BEC2805E}"/>
              </a:ext>
            </a:extLst>
          </p:cNvPr>
          <p:cNvGraphicFramePr>
            <a:graphicFrameLocks/>
          </p:cNvGraphicFramePr>
          <p:nvPr>
            <p:extLst>
              <p:ext uri="{D42A27DB-BD31-4B8C-83A1-F6EECF244321}">
                <p14:modId xmlns:p14="http://schemas.microsoft.com/office/powerpoint/2010/main" val="2323568849"/>
              </p:ext>
            </p:extLst>
          </p:nvPr>
        </p:nvGraphicFramePr>
        <p:xfrm>
          <a:off x="944114" y="3251908"/>
          <a:ext cx="6276639" cy="2861669"/>
        </p:xfrm>
        <a:graphic>
          <a:graphicData uri="http://schemas.openxmlformats.org/drawingml/2006/table">
            <a:tbl>
              <a:tblPr firstRow="1" bandRow="1">
                <a:tableStyleId>{5C22544A-7EE6-4342-B048-85BDC9FD1C3A}</a:tableStyleId>
              </a:tblPr>
              <a:tblGrid>
                <a:gridCol w="1602277">
                  <a:extLst>
                    <a:ext uri="{9D8B030D-6E8A-4147-A177-3AD203B41FA5}">
                      <a16:colId xmlns:a16="http://schemas.microsoft.com/office/drawing/2014/main" val="2640718485"/>
                    </a:ext>
                  </a:extLst>
                </a:gridCol>
                <a:gridCol w="1514856">
                  <a:extLst>
                    <a:ext uri="{9D8B030D-6E8A-4147-A177-3AD203B41FA5}">
                      <a16:colId xmlns:a16="http://schemas.microsoft.com/office/drawing/2014/main" val="2945113484"/>
                    </a:ext>
                  </a:extLst>
                </a:gridCol>
                <a:gridCol w="1002011">
                  <a:extLst>
                    <a:ext uri="{9D8B030D-6E8A-4147-A177-3AD203B41FA5}">
                      <a16:colId xmlns:a16="http://schemas.microsoft.com/office/drawing/2014/main" val="2211820158"/>
                    </a:ext>
                  </a:extLst>
                </a:gridCol>
                <a:gridCol w="1123384">
                  <a:extLst>
                    <a:ext uri="{9D8B030D-6E8A-4147-A177-3AD203B41FA5}">
                      <a16:colId xmlns:a16="http://schemas.microsoft.com/office/drawing/2014/main" val="2810075139"/>
                    </a:ext>
                  </a:extLst>
                </a:gridCol>
                <a:gridCol w="1034111">
                  <a:extLst>
                    <a:ext uri="{9D8B030D-6E8A-4147-A177-3AD203B41FA5}">
                      <a16:colId xmlns:a16="http://schemas.microsoft.com/office/drawing/2014/main" val="967310307"/>
                    </a:ext>
                  </a:extLst>
                </a:gridCol>
              </a:tblGrid>
              <a:tr h="384777">
                <a:tc>
                  <a:txBody>
                    <a:bodyPr/>
                    <a:lstStyle/>
                    <a:p>
                      <a:pPr>
                        <a:lnSpc>
                          <a:spcPct val="107000"/>
                        </a:lnSpc>
                      </a:pPr>
                      <a:endParaRPr lang="en-US" sz="2100" dirty="0">
                        <a:effectLst/>
                        <a:latin typeface="Calibri" panose="020F0502020204030204" pitchFamily="34" charset="0"/>
                        <a:cs typeface="Times New Roman" panose="02020603050405020304" pitchFamily="18" charset="0"/>
                      </a:endParaRPr>
                    </a:p>
                  </a:txBody>
                  <a:tcPr marL="18195" marR="18195" marT="18195" marB="0"/>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200" b="0" i="0" u="none" strike="noStrike" cap="none" normalizeH="0" baseline="0" dirty="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200" b="0" i="0" u="none" strike="noStrike" cap="none" normalizeH="0" baseline="0" dirty="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200" b="0" i="0" u="none" strike="noStrike" cap="none" normalizeH="0" baseline="0" dirty="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200" b="1" i="1" u="none" strike="noStrike" cap="none" normalizeH="0" baseline="0" dirty="0">
                        <a:ln>
                          <a:noFill/>
                        </a:ln>
                        <a:solidFill>
                          <a:schemeClr val="tx1"/>
                        </a:solidFill>
                        <a:effectLst/>
                        <a:latin typeface="+mn-lt"/>
                      </a:endParaRPr>
                    </a:p>
                  </a:txBody>
                  <a:tcPr horzOverflow="overflow"/>
                </a:tc>
                <a:extLst>
                  <a:ext uri="{0D108BD9-81ED-4DB2-BD59-A6C34878D82A}">
                    <a16:rowId xmlns:a16="http://schemas.microsoft.com/office/drawing/2014/main" val="3684719955"/>
                  </a:ext>
                </a:extLst>
              </a:tr>
              <a:tr h="728069">
                <a:tc>
                  <a:txBody>
                    <a:bodyPr/>
                    <a:lstStyle/>
                    <a:p>
                      <a:pPr marL="0" marR="0" indent="228600" algn="just">
                        <a:lnSpc>
                          <a:spcPct val="107000"/>
                        </a:lnSpc>
                        <a:spcBef>
                          <a:spcPts val="0"/>
                        </a:spcBef>
                        <a:spcAft>
                          <a:spcPts val="0"/>
                        </a:spcAft>
                      </a:pPr>
                      <a:r>
                        <a:rPr lang="en-GB" sz="2100" dirty="0">
                          <a:effectLst/>
                        </a:rPr>
                        <a:t> </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8195" marR="18195" marT="18195" marB="0"/>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200" b="0" i="0" u="none" strike="noStrike" cap="none" normalizeH="0" baseline="0" dirty="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200" b="0" i="0" u="none" strike="noStrike" cap="none" normalizeH="0" baseline="0" dirty="0">
                          <a:ln>
                            <a:noFill/>
                          </a:ln>
                          <a:solidFill>
                            <a:schemeClr val="tx1"/>
                          </a:solidFill>
                          <a:effectLst/>
                          <a:latin typeface="+mn-lt"/>
                        </a:rPr>
                        <a:t>Male</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200" b="0" i="0" u="none" strike="noStrike" cap="none" normalizeH="0" baseline="0" dirty="0">
                          <a:ln>
                            <a:noFill/>
                          </a:ln>
                          <a:solidFill>
                            <a:schemeClr val="tx1"/>
                          </a:solidFill>
                          <a:effectLst/>
                          <a:latin typeface="+mn-lt"/>
                        </a:rPr>
                        <a:t>Female</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200" b="1" i="1" u="none" strike="noStrike" cap="none" normalizeH="0" baseline="0" dirty="0">
                          <a:ln>
                            <a:noFill/>
                          </a:ln>
                          <a:solidFill>
                            <a:schemeClr val="tx1"/>
                          </a:solidFill>
                          <a:effectLst/>
                          <a:latin typeface="+mn-lt"/>
                        </a:rPr>
                        <a:t>Total</a:t>
                      </a:r>
                    </a:p>
                  </a:txBody>
                  <a:tcPr horzOverflow="overflow"/>
                </a:tc>
                <a:extLst>
                  <a:ext uri="{0D108BD9-81ED-4DB2-BD59-A6C34878D82A}">
                    <a16:rowId xmlns:a16="http://schemas.microsoft.com/office/drawing/2014/main" val="3998528837"/>
                  </a:ext>
                </a:extLst>
              </a:tr>
              <a:tr h="384777">
                <a:tc rowSpan="3">
                  <a:txBody>
                    <a:bodyPr/>
                    <a:lstStyle/>
                    <a:p>
                      <a:pPr marL="0" marR="0" algn="just">
                        <a:lnSpc>
                          <a:spcPct val="107000"/>
                        </a:lnSpc>
                        <a:spcBef>
                          <a:spcPts val="0"/>
                        </a:spcBef>
                        <a:spcAft>
                          <a:spcPts val="0"/>
                        </a:spcAft>
                      </a:pPr>
                      <a:r>
                        <a:rPr lang="en-GB" sz="2100" dirty="0">
                          <a:effectLst/>
                        </a:rPr>
                        <a:t>Political Discussion</a:t>
                      </a:r>
                    </a:p>
                    <a:p>
                      <a:pPr marL="0" marR="0" indent="228600" algn="just">
                        <a:lnSpc>
                          <a:spcPct val="107000"/>
                        </a:lnSpc>
                        <a:spcBef>
                          <a:spcPts val="0"/>
                        </a:spcBef>
                        <a:spcAft>
                          <a:spcPts val="0"/>
                        </a:spcAft>
                      </a:pPr>
                      <a:r>
                        <a:rPr lang="en-GB" sz="2100" dirty="0">
                          <a:effectLst/>
                        </a:rPr>
                        <a:t> </a:t>
                      </a:r>
                      <a:endParaRPr lang="en-US" sz="2100" dirty="0">
                        <a:effectLst/>
                        <a:latin typeface="Calibri" panose="020F0502020204030204" pitchFamily="34" charset="0"/>
                        <a:cs typeface="Times New Roman" panose="02020603050405020304" pitchFamily="18" charset="0"/>
                      </a:endParaRPr>
                    </a:p>
                  </a:txBody>
                  <a:tcPr marL="18195" marR="18195" marT="18195" marB="0" anchor="ct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200" b="0" i="0" u="none" strike="noStrike" cap="none" normalizeH="0" baseline="0" dirty="0">
                          <a:ln>
                            <a:noFill/>
                          </a:ln>
                          <a:solidFill>
                            <a:schemeClr val="tx1"/>
                          </a:solidFill>
                          <a:effectLst/>
                          <a:latin typeface="+mn-lt"/>
                        </a:rPr>
                        <a:t>Frequently</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200" b="0" i="0" u="none" strike="noStrike" cap="none" normalizeH="0" baseline="0" dirty="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200" b="0" i="0" u="none" strike="noStrike" cap="none" normalizeH="0" baseline="0" dirty="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200" b="1" i="1" u="none" strike="noStrike" cap="none" normalizeH="0" baseline="0" dirty="0">
                        <a:ln>
                          <a:noFill/>
                        </a:ln>
                        <a:solidFill>
                          <a:schemeClr val="tx1"/>
                        </a:solidFill>
                        <a:effectLst/>
                        <a:latin typeface="+mn-lt"/>
                      </a:endParaRPr>
                    </a:p>
                  </a:txBody>
                  <a:tcPr horzOverflow="overflow"/>
                </a:tc>
                <a:extLst>
                  <a:ext uri="{0D108BD9-81ED-4DB2-BD59-A6C34878D82A}">
                    <a16:rowId xmlns:a16="http://schemas.microsoft.com/office/drawing/2014/main" val="805826485"/>
                  </a:ext>
                </a:extLst>
              </a:tr>
              <a:tr h="384777">
                <a:tc vMerge="1">
                  <a:txBody>
                    <a:bodyPr/>
                    <a:lstStyle/>
                    <a:p>
                      <a:endParaRPr lang="en-US"/>
                    </a:p>
                  </a:txBody>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200" b="0" i="0" u="none" strike="noStrike" cap="none" normalizeH="0" baseline="0">
                          <a:ln>
                            <a:noFill/>
                          </a:ln>
                          <a:solidFill>
                            <a:schemeClr val="tx1"/>
                          </a:solidFill>
                          <a:effectLst/>
                          <a:latin typeface="+mn-lt"/>
                        </a:rPr>
                        <a:t>Sometimes</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200" b="0" i="0" u="none" strike="noStrike" cap="none" normalizeH="0" baseline="0" dirty="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200" b="0" i="0" u="none" strike="noStrike" cap="none" normalizeH="0" baseline="0" dirty="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200" b="1" i="1" u="none" strike="noStrike" cap="none" normalizeH="0" baseline="0" dirty="0">
                        <a:ln>
                          <a:noFill/>
                        </a:ln>
                        <a:solidFill>
                          <a:schemeClr val="tx1"/>
                        </a:solidFill>
                        <a:effectLst/>
                        <a:latin typeface="+mn-lt"/>
                      </a:endParaRPr>
                    </a:p>
                  </a:txBody>
                  <a:tcPr horzOverflow="overflow"/>
                </a:tc>
                <a:extLst>
                  <a:ext uri="{0D108BD9-81ED-4DB2-BD59-A6C34878D82A}">
                    <a16:rowId xmlns:a16="http://schemas.microsoft.com/office/drawing/2014/main" val="1340262480"/>
                  </a:ext>
                </a:extLst>
              </a:tr>
              <a:tr h="384777">
                <a:tc vMerge="1">
                  <a:txBody>
                    <a:bodyPr/>
                    <a:lstStyle/>
                    <a:p>
                      <a:pPr marL="0" marR="0" indent="228600" algn="just">
                        <a:lnSpc>
                          <a:spcPct val="107000"/>
                        </a:lnSpc>
                        <a:spcBef>
                          <a:spcPts val="0"/>
                        </a:spcBef>
                        <a:spcAft>
                          <a:spcPts val="0"/>
                        </a:spcAft>
                      </a:pPr>
                      <a:r>
                        <a:rPr lang="en-GB" sz="2100" dirty="0">
                          <a:effectLst/>
                        </a:rPr>
                        <a:t> </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8195" marR="18195" marT="18195" marB="0"/>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200" b="0" i="0" u="none" strike="noStrike" cap="none" normalizeH="0" baseline="0">
                          <a:ln>
                            <a:noFill/>
                          </a:ln>
                          <a:solidFill>
                            <a:schemeClr val="tx1"/>
                          </a:solidFill>
                          <a:effectLst/>
                          <a:latin typeface="+mn-lt"/>
                        </a:rPr>
                        <a:t>Never</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200" b="0" i="0" u="none" strike="noStrike" cap="none" normalizeH="0" baseline="0" dirty="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200" b="0" i="0" u="none" strike="noStrike" cap="none" normalizeH="0" baseline="0" dirty="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200" b="1" i="1" u="none" strike="noStrike" cap="none" normalizeH="0" baseline="0" dirty="0">
                        <a:ln>
                          <a:noFill/>
                        </a:ln>
                        <a:solidFill>
                          <a:schemeClr val="tx1"/>
                        </a:solidFill>
                        <a:effectLst/>
                        <a:latin typeface="+mn-lt"/>
                      </a:endParaRPr>
                    </a:p>
                  </a:txBody>
                  <a:tcPr horzOverflow="overflow"/>
                </a:tc>
                <a:extLst>
                  <a:ext uri="{0D108BD9-81ED-4DB2-BD59-A6C34878D82A}">
                    <a16:rowId xmlns:a16="http://schemas.microsoft.com/office/drawing/2014/main" val="1657184546"/>
                  </a:ext>
                </a:extLst>
              </a:tr>
              <a:tr h="384777">
                <a:tc>
                  <a:txBody>
                    <a:bodyPr/>
                    <a:lstStyle/>
                    <a:p>
                      <a:pPr marL="0" marR="0" indent="228600" algn="just">
                        <a:lnSpc>
                          <a:spcPct val="107000"/>
                        </a:lnSpc>
                        <a:spcBef>
                          <a:spcPts val="0"/>
                        </a:spcBef>
                        <a:spcAft>
                          <a:spcPts val="0"/>
                        </a:spcAft>
                      </a:pPr>
                      <a:endParaRPr lang="en-US" sz="2100">
                        <a:effectLst/>
                        <a:latin typeface="Calibri" panose="020F0502020204030204" pitchFamily="34" charset="0"/>
                        <a:ea typeface="Calibri" panose="020F0502020204030204" pitchFamily="34" charset="0"/>
                        <a:cs typeface="Times New Roman" panose="02020603050405020304" pitchFamily="18" charset="0"/>
                      </a:endParaRPr>
                    </a:p>
                  </a:txBody>
                  <a:tcPr marL="18195" marR="18195" marT="18195" marB="0"/>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200" b="1" i="1" u="none" strike="noStrike" cap="none" normalizeH="0" baseline="0" dirty="0">
                          <a:ln>
                            <a:noFill/>
                          </a:ln>
                          <a:solidFill>
                            <a:schemeClr val="tx1"/>
                          </a:solidFill>
                          <a:effectLst/>
                          <a:latin typeface="+mn-lt"/>
                        </a:rPr>
                        <a:t>Total </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200" b="1" i="1" u="none" strike="noStrike" cap="none" normalizeH="0" baseline="0" dirty="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200" b="1" i="1" u="none" strike="noStrike" cap="none" normalizeH="0" baseline="0" dirty="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200" b="1" i="1" u="none" strike="noStrike" cap="none" normalizeH="0" baseline="0" dirty="0">
                        <a:ln>
                          <a:noFill/>
                        </a:ln>
                        <a:solidFill>
                          <a:schemeClr val="tx1"/>
                        </a:solidFill>
                        <a:effectLst/>
                        <a:latin typeface="+mn-lt"/>
                      </a:endParaRPr>
                    </a:p>
                  </a:txBody>
                  <a:tcPr horzOverflow="overflow"/>
                </a:tc>
                <a:extLst>
                  <a:ext uri="{0D108BD9-81ED-4DB2-BD59-A6C34878D82A}">
                    <a16:rowId xmlns:a16="http://schemas.microsoft.com/office/drawing/2014/main" val="4155858060"/>
                  </a:ext>
                </a:extLst>
              </a:tr>
            </a:tbl>
          </a:graphicData>
        </a:graphic>
      </p:graphicFrame>
      <p:graphicFrame>
        <p:nvGraphicFramePr>
          <p:cNvPr id="31" name="Content Placeholder 5">
            <a:extLst>
              <a:ext uri="{FF2B5EF4-FFF2-40B4-BE49-F238E27FC236}">
                <a16:creationId xmlns:a16="http://schemas.microsoft.com/office/drawing/2014/main" id="{1FABECA1-1731-0C0F-5899-C1F308B62A95}"/>
              </a:ext>
            </a:extLst>
          </p:cNvPr>
          <p:cNvGraphicFramePr>
            <a:graphicFrameLocks/>
          </p:cNvGraphicFramePr>
          <p:nvPr>
            <p:extLst>
              <p:ext uri="{D42A27DB-BD31-4B8C-83A1-F6EECF244321}">
                <p14:modId xmlns:p14="http://schemas.microsoft.com/office/powerpoint/2010/main" val="2636766600"/>
              </p:ext>
            </p:extLst>
          </p:nvPr>
        </p:nvGraphicFramePr>
        <p:xfrm>
          <a:off x="4200938" y="4372251"/>
          <a:ext cx="2895600" cy="1716504"/>
        </p:xfrm>
        <a:graphic>
          <a:graphicData uri="http://schemas.openxmlformats.org/drawingml/2006/table">
            <a:tbl>
              <a:tblPr firstRow="1" bandRow="1">
                <a:tableStyleId>{2D5ABB26-0587-4C30-8999-92F81FD0307C}</a:tableStyleId>
              </a:tblPr>
              <a:tblGrid>
                <a:gridCol w="965200">
                  <a:extLst>
                    <a:ext uri="{9D8B030D-6E8A-4147-A177-3AD203B41FA5}">
                      <a16:colId xmlns:a16="http://schemas.microsoft.com/office/drawing/2014/main" val="20000"/>
                    </a:ext>
                  </a:extLst>
                </a:gridCol>
                <a:gridCol w="965200">
                  <a:extLst>
                    <a:ext uri="{9D8B030D-6E8A-4147-A177-3AD203B41FA5}">
                      <a16:colId xmlns:a16="http://schemas.microsoft.com/office/drawing/2014/main" val="20001"/>
                    </a:ext>
                  </a:extLst>
                </a:gridCol>
                <a:gridCol w="965200">
                  <a:extLst>
                    <a:ext uri="{9D8B030D-6E8A-4147-A177-3AD203B41FA5}">
                      <a16:colId xmlns:a16="http://schemas.microsoft.com/office/drawing/2014/main" val="20002"/>
                    </a:ext>
                  </a:extLst>
                </a:gridCol>
              </a:tblGrid>
              <a:tr h="429126">
                <a:tc>
                  <a:txBody>
                    <a:bodyPr/>
                    <a:lstStyle/>
                    <a:p>
                      <a:pPr algn="ctr"/>
                      <a:r>
                        <a:rPr lang="en-GB" dirty="0"/>
                        <a:t>50</a:t>
                      </a:r>
                    </a:p>
                  </a:txBody>
                  <a:tcPr/>
                </a:tc>
                <a:tc>
                  <a:txBody>
                    <a:bodyPr/>
                    <a:lstStyle/>
                    <a:p>
                      <a:pPr algn="ctr"/>
                      <a:r>
                        <a:rPr lang="en-GB" dirty="0"/>
                        <a:t>30</a:t>
                      </a:r>
                    </a:p>
                  </a:txBody>
                  <a:tcPr/>
                </a:tc>
                <a:tc>
                  <a:txBody>
                    <a:bodyPr/>
                    <a:lstStyle/>
                    <a:p>
                      <a:pPr algn="ctr"/>
                      <a:r>
                        <a:rPr lang="en-GB" b="1" dirty="0"/>
                        <a:t>80</a:t>
                      </a:r>
                    </a:p>
                  </a:txBody>
                  <a:tcPr/>
                </a:tc>
                <a:extLst>
                  <a:ext uri="{0D108BD9-81ED-4DB2-BD59-A6C34878D82A}">
                    <a16:rowId xmlns:a16="http://schemas.microsoft.com/office/drawing/2014/main" val="10000"/>
                  </a:ext>
                </a:extLst>
              </a:tr>
              <a:tr h="429126">
                <a:tc>
                  <a:txBody>
                    <a:bodyPr/>
                    <a:lstStyle/>
                    <a:p>
                      <a:pPr algn="ctr"/>
                      <a:r>
                        <a:rPr lang="en-GB" dirty="0"/>
                        <a:t>15</a:t>
                      </a:r>
                    </a:p>
                  </a:txBody>
                  <a:tcPr/>
                </a:tc>
                <a:tc>
                  <a:txBody>
                    <a:bodyPr/>
                    <a:lstStyle/>
                    <a:p>
                      <a:pPr algn="ctr"/>
                      <a:r>
                        <a:rPr lang="en-GB" dirty="0"/>
                        <a:t>40</a:t>
                      </a:r>
                    </a:p>
                  </a:txBody>
                  <a:tcPr/>
                </a:tc>
                <a:tc>
                  <a:txBody>
                    <a:bodyPr/>
                    <a:lstStyle/>
                    <a:p>
                      <a:pPr algn="ctr"/>
                      <a:r>
                        <a:rPr lang="en-GB" b="1" dirty="0"/>
                        <a:t>55</a:t>
                      </a:r>
                    </a:p>
                  </a:txBody>
                  <a:tcPr/>
                </a:tc>
                <a:extLst>
                  <a:ext uri="{0D108BD9-81ED-4DB2-BD59-A6C34878D82A}">
                    <a16:rowId xmlns:a16="http://schemas.microsoft.com/office/drawing/2014/main" val="10001"/>
                  </a:ext>
                </a:extLst>
              </a:tr>
              <a:tr h="429126">
                <a:tc>
                  <a:txBody>
                    <a:bodyPr/>
                    <a:lstStyle/>
                    <a:p>
                      <a:pPr algn="ctr"/>
                      <a:r>
                        <a:rPr lang="en-GB" dirty="0"/>
                        <a:t>5</a:t>
                      </a:r>
                    </a:p>
                  </a:txBody>
                  <a:tcPr/>
                </a:tc>
                <a:tc>
                  <a:txBody>
                    <a:bodyPr/>
                    <a:lstStyle/>
                    <a:p>
                      <a:pPr algn="ctr"/>
                      <a:r>
                        <a:rPr lang="en-GB" dirty="0"/>
                        <a:t>10</a:t>
                      </a:r>
                    </a:p>
                  </a:txBody>
                  <a:tcPr/>
                </a:tc>
                <a:tc>
                  <a:txBody>
                    <a:bodyPr/>
                    <a:lstStyle/>
                    <a:p>
                      <a:pPr algn="ctr"/>
                      <a:r>
                        <a:rPr lang="en-GB" b="1" dirty="0"/>
                        <a:t>15</a:t>
                      </a:r>
                    </a:p>
                  </a:txBody>
                  <a:tcPr/>
                </a:tc>
                <a:extLst>
                  <a:ext uri="{0D108BD9-81ED-4DB2-BD59-A6C34878D82A}">
                    <a16:rowId xmlns:a16="http://schemas.microsoft.com/office/drawing/2014/main" val="10002"/>
                  </a:ext>
                </a:extLst>
              </a:tr>
              <a:tr h="429126">
                <a:tc>
                  <a:txBody>
                    <a:bodyPr/>
                    <a:lstStyle/>
                    <a:p>
                      <a:pPr algn="ctr"/>
                      <a:r>
                        <a:rPr lang="en-GB" b="1" dirty="0"/>
                        <a:t>70</a:t>
                      </a:r>
                    </a:p>
                  </a:txBody>
                  <a:tcPr/>
                </a:tc>
                <a:tc>
                  <a:txBody>
                    <a:bodyPr/>
                    <a:lstStyle/>
                    <a:p>
                      <a:pPr algn="ctr"/>
                      <a:r>
                        <a:rPr lang="en-GB" b="1" dirty="0"/>
                        <a:t>80</a:t>
                      </a:r>
                    </a:p>
                  </a:txBody>
                  <a:tcPr/>
                </a:tc>
                <a:tc>
                  <a:txBody>
                    <a:bodyPr/>
                    <a:lstStyle/>
                    <a:p>
                      <a:pPr algn="ctr"/>
                      <a:r>
                        <a:rPr lang="en-GB" b="1" dirty="0"/>
                        <a:t>150</a:t>
                      </a:r>
                    </a:p>
                  </a:txBody>
                  <a:tcPr/>
                </a:tc>
                <a:extLst>
                  <a:ext uri="{0D108BD9-81ED-4DB2-BD59-A6C34878D82A}">
                    <a16:rowId xmlns:a16="http://schemas.microsoft.com/office/drawing/2014/main" val="10003"/>
                  </a:ext>
                </a:extLst>
              </a:tr>
            </a:tbl>
          </a:graphicData>
        </a:graphic>
      </p:graphicFrame>
      <p:graphicFrame>
        <p:nvGraphicFramePr>
          <p:cNvPr id="32" name="Content Placeholder 5">
            <a:extLst>
              <a:ext uri="{FF2B5EF4-FFF2-40B4-BE49-F238E27FC236}">
                <a16:creationId xmlns:a16="http://schemas.microsoft.com/office/drawing/2014/main" id="{2A505665-6497-176C-3750-EBAA4A72DF6A}"/>
              </a:ext>
            </a:extLst>
          </p:cNvPr>
          <p:cNvGraphicFramePr>
            <a:graphicFrameLocks/>
          </p:cNvGraphicFramePr>
          <p:nvPr>
            <p:extLst>
              <p:ext uri="{D42A27DB-BD31-4B8C-83A1-F6EECF244321}">
                <p14:modId xmlns:p14="http://schemas.microsoft.com/office/powerpoint/2010/main" val="1428440239"/>
              </p:ext>
            </p:extLst>
          </p:nvPr>
        </p:nvGraphicFramePr>
        <p:xfrm>
          <a:off x="4206240" y="4376420"/>
          <a:ext cx="2895600" cy="1712336"/>
        </p:xfrm>
        <a:graphic>
          <a:graphicData uri="http://schemas.openxmlformats.org/drawingml/2006/table">
            <a:tbl>
              <a:tblPr firstRow="1" bandRow="1">
                <a:tableStyleId>{2D5ABB26-0587-4C30-8999-92F81FD0307C}</a:tableStyleId>
              </a:tblPr>
              <a:tblGrid>
                <a:gridCol w="965200">
                  <a:extLst>
                    <a:ext uri="{9D8B030D-6E8A-4147-A177-3AD203B41FA5}">
                      <a16:colId xmlns:a16="http://schemas.microsoft.com/office/drawing/2014/main" val="20000"/>
                    </a:ext>
                  </a:extLst>
                </a:gridCol>
                <a:gridCol w="965200">
                  <a:extLst>
                    <a:ext uri="{9D8B030D-6E8A-4147-A177-3AD203B41FA5}">
                      <a16:colId xmlns:a16="http://schemas.microsoft.com/office/drawing/2014/main" val="20001"/>
                    </a:ext>
                  </a:extLst>
                </a:gridCol>
                <a:gridCol w="965200">
                  <a:extLst>
                    <a:ext uri="{9D8B030D-6E8A-4147-A177-3AD203B41FA5}">
                      <a16:colId xmlns:a16="http://schemas.microsoft.com/office/drawing/2014/main" val="20002"/>
                    </a:ext>
                  </a:extLst>
                </a:gridCol>
              </a:tblGrid>
              <a:tr h="428084">
                <a:tc>
                  <a:txBody>
                    <a:bodyPr/>
                    <a:lstStyle/>
                    <a:p>
                      <a:pPr algn="ctr"/>
                      <a:endParaRPr lang="en-GB" dirty="0"/>
                    </a:p>
                  </a:txBody>
                  <a:tcPr/>
                </a:tc>
                <a:tc>
                  <a:txBody>
                    <a:bodyPr/>
                    <a:lstStyle/>
                    <a:p>
                      <a:pPr algn="ctr"/>
                      <a:endParaRPr lang="en-GB" dirty="0"/>
                    </a:p>
                  </a:txBody>
                  <a:tcPr/>
                </a:tc>
                <a:tc>
                  <a:txBody>
                    <a:bodyPr/>
                    <a:lstStyle/>
                    <a:p>
                      <a:pPr algn="ctr"/>
                      <a:r>
                        <a:rPr lang="en-GB" b="1" dirty="0"/>
                        <a:t>80</a:t>
                      </a:r>
                    </a:p>
                  </a:txBody>
                  <a:tcPr/>
                </a:tc>
                <a:extLst>
                  <a:ext uri="{0D108BD9-81ED-4DB2-BD59-A6C34878D82A}">
                    <a16:rowId xmlns:a16="http://schemas.microsoft.com/office/drawing/2014/main" val="10000"/>
                  </a:ext>
                </a:extLst>
              </a:tr>
              <a:tr h="428084">
                <a:tc>
                  <a:txBody>
                    <a:bodyPr/>
                    <a:lstStyle/>
                    <a:p>
                      <a:pPr algn="ctr"/>
                      <a:endParaRPr lang="en-GB" dirty="0"/>
                    </a:p>
                  </a:txBody>
                  <a:tcPr/>
                </a:tc>
                <a:tc>
                  <a:txBody>
                    <a:bodyPr/>
                    <a:lstStyle/>
                    <a:p>
                      <a:pPr algn="ctr"/>
                      <a:endParaRPr lang="en-GB" dirty="0"/>
                    </a:p>
                  </a:txBody>
                  <a:tcPr/>
                </a:tc>
                <a:tc>
                  <a:txBody>
                    <a:bodyPr/>
                    <a:lstStyle/>
                    <a:p>
                      <a:pPr algn="ctr"/>
                      <a:r>
                        <a:rPr lang="en-GB" b="1" dirty="0">
                          <a:solidFill>
                            <a:srgbClr val="FF3399"/>
                          </a:solidFill>
                        </a:rPr>
                        <a:t>55</a:t>
                      </a:r>
                    </a:p>
                  </a:txBody>
                  <a:tcPr/>
                </a:tc>
                <a:extLst>
                  <a:ext uri="{0D108BD9-81ED-4DB2-BD59-A6C34878D82A}">
                    <a16:rowId xmlns:a16="http://schemas.microsoft.com/office/drawing/2014/main" val="10001"/>
                  </a:ext>
                </a:extLst>
              </a:tr>
              <a:tr h="428084">
                <a:tc>
                  <a:txBody>
                    <a:bodyPr/>
                    <a:lstStyle/>
                    <a:p>
                      <a:pPr algn="ctr"/>
                      <a:endParaRPr lang="en-GB" dirty="0"/>
                    </a:p>
                  </a:txBody>
                  <a:tcPr/>
                </a:tc>
                <a:tc>
                  <a:txBody>
                    <a:bodyPr/>
                    <a:lstStyle/>
                    <a:p>
                      <a:pPr algn="ctr"/>
                      <a:endParaRPr lang="en-GB" dirty="0"/>
                    </a:p>
                  </a:txBody>
                  <a:tcPr/>
                </a:tc>
                <a:tc>
                  <a:txBody>
                    <a:bodyPr/>
                    <a:lstStyle/>
                    <a:p>
                      <a:pPr algn="ctr"/>
                      <a:r>
                        <a:rPr lang="en-GB" b="1" dirty="0">
                          <a:solidFill>
                            <a:srgbClr val="FF3399"/>
                          </a:solidFill>
                        </a:rPr>
                        <a:t>15</a:t>
                      </a:r>
                    </a:p>
                  </a:txBody>
                  <a:tcPr/>
                </a:tc>
                <a:extLst>
                  <a:ext uri="{0D108BD9-81ED-4DB2-BD59-A6C34878D82A}">
                    <a16:rowId xmlns:a16="http://schemas.microsoft.com/office/drawing/2014/main" val="10002"/>
                  </a:ext>
                </a:extLst>
              </a:tr>
              <a:tr h="428084">
                <a:tc>
                  <a:txBody>
                    <a:bodyPr/>
                    <a:lstStyle/>
                    <a:p>
                      <a:pPr algn="ctr"/>
                      <a:endParaRPr lang="en-GB" b="1" dirty="0"/>
                    </a:p>
                  </a:txBody>
                  <a:tcPr/>
                </a:tc>
                <a:tc>
                  <a:txBody>
                    <a:bodyPr/>
                    <a:lstStyle/>
                    <a:p>
                      <a:pPr algn="ctr"/>
                      <a:endParaRPr lang="en-GB" b="1" dirty="0"/>
                    </a:p>
                  </a:txBody>
                  <a:tcPr/>
                </a:tc>
                <a:tc>
                  <a:txBody>
                    <a:bodyPr/>
                    <a:lstStyle/>
                    <a:p>
                      <a:pPr algn="ctr"/>
                      <a:r>
                        <a:rPr lang="en-GB" b="1" dirty="0"/>
                        <a:t>150</a:t>
                      </a:r>
                    </a:p>
                  </a:txBody>
                  <a:tcPr/>
                </a:tc>
                <a:extLst>
                  <a:ext uri="{0D108BD9-81ED-4DB2-BD59-A6C34878D82A}">
                    <a16:rowId xmlns:a16="http://schemas.microsoft.com/office/drawing/2014/main" val="10003"/>
                  </a:ext>
                </a:extLst>
              </a:tr>
            </a:tbl>
          </a:graphicData>
        </a:graphic>
      </p:graphicFrame>
      <p:graphicFrame>
        <p:nvGraphicFramePr>
          <p:cNvPr id="33" name="Content Placeholder 5">
            <a:extLst>
              <a:ext uri="{FF2B5EF4-FFF2-40B4-BE49-F238E27FC236}">
                <a16:creationId xmlns:a16="http://schemas.microsoft.com/office/drawing/2014/main" id="{C3536137-0AEB-4745-7CB4-B1BA1D19EDE0}"/>
              </a:ext>
            </a:extLst>
          </p:cNvPr>
          <p:cNvGraphicFramePr>
            <a:graphicFrameLocks/>
          </p:cNvGraphicFramePr>
          <p:nvPr>
            <p:extLst>
              <p:ext uri="{D42A27DB-BD31-4B8C-83A1-F6EECF244321}">
                <p14:modId xmlns:p14="http://schemas.microsoft.com/office/powerpoint/2010/main" val="1469194880"/>
              </p:ext>
            </p:extLst>
          </p:nvPr>
        </p:nvGraphicFramePr>
        <p:xfrm>
          <a:off x="4201160" y="4373561"/>
          <a:ext cx="2895600" cy="1712336"/>
        </p:xfrm>
        <a:graphic>
          <a:graphicData uri="http://schemas.openxmlformats.org/drawingml/2006/table">
            <a:tbl>
              <a:tblPr firstRow="1" bandRow="1">
                <a:tableStyleId>{2D5ABB26-0587-4C30-8999-92F81FD0307C}</a:tableStyleId>
              </a:tblPr>
              <a:tblGrid>
                <a:gridCol w="965200">
                  <a:extLst>
                    <a:ext uri="{9D8B030D-6E8A-4147-A177-3AD203B41FA5}">
                      <a16:colId xmlns:a16="http://schemas.microsoft.com/office/drawing/2014/main" val="20000"/>
                    </a:ext>
                  </a:extLst>
                </a:gridCol>
                <a:gridCol w="965200">
                  <a:extLst>
                    <a:ext uri="{9D8B030D-6E8A-4147-A177-3AD203B41FA5}">
                      <a16:colId xmlns:a16="http://schemas.microsoft.com/office/drawing/2014/main" val="20001"/>
                    </a:ext>
                  </a:extLst>
                </a:gridCol>
                <a:gridCol w="965200">
                  <a:extLst>
                    <a:ext uri="{9D8B030D-6E8A-4147-A177-3AD203B41FA5}">
                      <a16:colId xmlns:a16="http://schemas.microsoft.com/office/drawing/2014/main" val="20002"/>
                    </a:ext>
                  </a:extLst>
                </a:gridCol>
              </a:tblGrid>
              <a:tr h="428084">
                <a:tc>
                  <a:txBody>
                    <a:bodyPr/>
                    <a:lstStyle/>
                    <a:p>
                      <a:pPr algn="ctr"/>
                      <a:endParaRPr lang="en-GB" dirty="0"/>
                    </a:p>
                  </a:txBody>
                  <a:tcPr/>
                </a:tc>
                <a:tc>
                  <a:txBody>
                    <a:bodyPr/>
                    <a:lstStyle/>
                    <a:p>
                      <a:pPr algn="ctr"/>
                      <a:r>
                        <a:rPr lang="en-GB" b="1" dirty="0">
                          <a:solidFill>
                            <a:srgbClr val="FF3399"/>
                          </a:solidFill>
                        </a:rPr>
                        <a:t>30</a:t>
                      </a:r>
                    </a:p>
                  </a:txBody>
                  <a:tcPr/>
                </a:tc>
                <a:tc>
                  <a:txBody>
                    <a:bodyPr/>
                    <a:lstStyle/>
                    <a:p>
                      <a:pPr algn="ctr"/>
                      <a:endParaRPr lang="en-GB" b="1" dirty="0"/>
                    </a:p>
                  </a:txBody>
                  <a:tcPr/>
                </a:tc>
                <a:extLst>
                  <a:ext uri="{0D108BD9-81ED-4DB2-BD59-A6C34878D82A}">
                    <a16:rowId xmlns:a16="http://schemas.microsoft.com/office/drawing/2014/main" val="10000"/>
                  </a:ext>
                </a:extLst>
              </a:tr>
              <a:tr h="428084">
                <a:tc>
                  <a:txBody>
                    <a:bodyPr/>
                    <a:lstStyle/>
                    <a:p>
                      <a:pPr algn="ctr"/>
                      <a:endParaRPr lang="en-GB" dirty="0"/>
                    </a:p>
                  </a:txBody>
                  <a:tcPr/>
                </a:tc>
                <a:tc>
                  <a:txBody>
                    <a:bodyPr/>
                    <a:lstStyle/>
                    <a:p>
                      <a:pPr algn="ctr"/>
                      <a:r>
                        <a:rPr lang="en-GB" b="1" dirty="0">
                          <a:solidFill>
                            <a:schemeClr val="tx1"/>
                          </a:solidFill>
                        </a:rPr>
                        <a:t>40</a:t>
                      </a:r>
                    </a:p>
                  </a:txBody>
                  <a:tcPr/>
                </a:tc>
                <a:tc>
                  <a:txBody>
                    <a:bodyPr/>
                    <a:lstStyle/>
                    <a:p>
                      <a:pPr algn="ctr"/>
                      <a:endParaRPr lang="en-GB" b="1" dirty="0"/>
                    </a:p>
                  </a:txBody>
                  <a:tcPr/>
                </a:tc>
                <a:extLst>
                  <a:ext uri="{0D108BD9-81ED-4DB2-BD59-A6C34878D82A}">
                    <a16:rowId xmlns:a16="http://schemas.microsoft.com/office/drawing/2014/main" val="10001"/>
                  </a:ext>
                </a:extLst>
              </a:tr>
              <a:tr h="428084">
                <a:tc>
                  <a:txBody>
                    <a:bodyPr/>
                    <a:lstStyle/>
                    <a:p>
                      <a:pPr algn="ctr"/>
                      <a:endParaRPr lang="en-GB" dirty="0"/>
                    </a:p>
                  </a:txBody>
                  <a:tcPr/>
                </a:tc>
                <a:tc>
                  <a:txBody>
                    <a:bodyPr/>
                    <a:lstStyle/>
                    <a:p>
                      <a:pPr algn="ctr"/>
                      <a:r>
                        <a:rPr lang="en-GB" b="1" dirty="0">
                          <a:solidFill>
                            <a:srgbClr val="FF3399"/>
                          </a:solidFill>
                        </a:rPr>
                        <a:t>10</a:t>
                      </a:r>
                    </a:p>
                  </a:txBody>
                  <a:tcPr/>
                </a:tc>
                <a:tc>
                  <a:txBody>
                    <a:bodyPr/>
                    <a:lstStyle/>
                    <a:p>
                      <a:pPr algn="ctr"/>
                      <a:endParaRPr lang="en-GB" b="1" dirty="0"/>
                    </a:p>
                  </a:txBody>
                  <a:tcPr/>
                </a:tc>
                <a:extLst>
                  <a:ext uri="{0D108BD9-81ED-4DB2-BD59-A6C34878D82A}">
                    <a16:rowId xmlns:a16="http://schemas.microsoft.com/office/drawing/2014/main" val="10002"/>
                  </a:ext>
                </a:extLst>
              </a:tr>
              <a:tr h="428084">
                <a:tc>
                  <a:txBody>
                    <a:bodyPr/>
                    <a:lstStyle/>
                    <a:p>
                      <a:pPr algn="ctr"/>
                      <a:endParaRPr lang="en-GB" b="1" dirty="0"/>
                    </a:p>
                  </a:txBody>
                  <a:tcPr/>
                </a:tc>
                <a:tc>
                  <a:txBody>
                    <a:bodyPr/>
                    <a:lstStyle/>
                    <a:p>
                      <a:pPr algn="ctr"/>
                      <a:r>
                        <a:rPr lang="en-GB" b="1" dirty="0"/>
                        <a:t>80</a:t>
                      </a:r>
                    </a:p>
                  </a:txBody>
                  <a:tcPr/>
                </a:tc>
                <a:tc>
                  <a:txBody>
                    <a:bodyPr/>
                    <a:lstStyle/>
                    <a:p>
                      <a:pPr algn="ctr"/>
                      <a:endParaRPr lang="en-GB" b="1" dirty="0"/>
                    </a:p>
                  </a:txBody>
                  <a:tcPr/>
                </a:tc>
                <a:extLst>
                  <a:ext uri="{0D108BD9-81ED-4DB2-BD59-A6C34878D82A}">
                    <a16:rowId xmlns:a16="http://schemas.microsoft.com/office/drawing/2014/main" val="10003"/>
                  </a:ext>
                </a:extLst>
              </a:tr>
            </a:tbl>
          </a:graphicData>
        </a:graphic>
      </p:graphicFrame>
      <p:graphicFrame>
        <p:nvGraphicFramePr>
          <p:cNvPr id="34" name="Content Placeholder 5">
            <a:extLst>
              <a:ext uri="{FF2B5EF4-FFF2-40B4-BE49-F238E27FC236}">
                <a16:creationId xmlns:a16="http://schemas.microsoft.com/office/drawing/2014/main" id="{FF646D2A-2124-CED4-4F02-EAEDDF5D07C0}"/>
              </a:ext>
            </a:extLst>
          </p:cNvPr>
          <p:cNvGraphicFramePr>
            <a:graphicFrameLocks/>
          </p:cNvGraphicFramePr>
          <p:nvPr>
            <p:extLst>
              <p:ext uri="{D42A27DB-BD31-4B8C-83A1-F6EECF244321}">
                <p14:modId xmlns:p14="http://schemas.microsoft.com/office/powerpoint/2010/main" val="2527118688"/>
              </p:ext>
            </p:extLst>
          </p:nvPr>
        </p:nvGraphicFramePr>
        <p:xfrm>
          <a:off x="4186781" y="4375252"/>
          <a:ext cx="2895600" cy="1741068"/>
        </p:xfrm>
        <a:graphic>
          <a:graphicData uri="http://schemas.openxmlformats.org/drawingml/2006/table">
            <a:tbl>
              <a:tblPr firstRow="1" bandRow="1">
                <a:tableStyleId>{2D5ABB26-0587-4C30-8999-92F81FD0307C}</a:tableStyleId>
              </a:tblPr>
              <a:tblGrid>
                <a:gridCol w="9906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tblGrid>
              <a:tr h="435267">
                <a:tc>
                  <a:txBody>
                    <a:bodyPr/>
                    <a:lstStyle/>
                    <a:p>
                      <a:pPr algn="ctr"/>
                      <a:r>
                        <a:rPr lang="en-GB" dirty="0"/>
                        <a:t>50</a:t>
                      </a:r>
                    </a:p>
                  </a:txBody>
                  <a:tcPr/>
                </a:tc>
                <a:tc>
                  <a:txBody>
                    <a:bodyPr/>
                    <a:lstStyle/>
                    <a:p>
                      <a:pPr algn="ctr"/>
                      <a:endParaRPr lang="en-GB" dirty="0"/>
                    </a:p>
                  </a:txBody>
                  <a:tcPr/>
                </a:tc>
                <a:tc>
                  <a:txBody>
                    <a:bodyPr/>
                    <a:lstStyle/>
                    <a:p>
                      <a:pPr algn="ctr"/>
                      <a:endParaRPr lang="en-GB" b="1" dirty="0"/>
                    </a:p>
                  </a:txBody>
                  <a:tcPr/>
                </a:tc>
                <a:extLst>
                  <a:ext uri="{0D108BD9-81ED-4DB2-BD59-A6C34878D82A}">
                    <a16:rowId xmlns:a16="http://schemas.microsoft.com/office/drawing/2014/main" val="10000"/>
                  </a:ext>
                </a:extLst>
              </a:tr>
              <a:tr h="435267">
                <a:tc>
                  <a:txBody>
                    <a:bodyPr/>
                    <a:lstStyle/>
                    <a:p>
                      <a:pPr algn="ctr"/>
                      <a:r>
                        <a:rPr lang="en-GB" b="1" dirty="0">
                          <a:solidFill>
                            <a:srgbClr val="FF3399"/>
                          </a:solidFill>
                        </a:rPr>
                        <a:t>15</a:t>
                      </a:r>
                    </a:p>
                  </a:txBody>
                  <a:tcPr/>
                </a:tc>
                <a:tc>
                  <a:txBody>
                    <a:bodyPr/>
                    <a:lstStyle/>
                    <a:p>
                      <a:pPr algn="ctr"/>
                      <a:endParaRPr lang="en-GB" dirty="0"/>
                    </a:p>
                  </a:txBody>
                  <a:tcPr/>
                </a:tc>
                <a:tc>
                  <a:txBody>
                    <a:bodyPr/>
                    <a:lstStyle/>
                    <a:p>
                      <a:pPr algn="ctr"/>
                      <a:endParaRPr lang="en-GB" b="1" dirty="0"/>
                    </a:p>
                  </a:txBody>
                  <a:tcPr/>
                </a:tc>
                <a:extLst>
                  <a:ext uri="{0D108BD9-81ED-4DB2-BD59-A6C34878D82A}">
                    <a16:rowId xmlns:a16="http://schemas.microsoft.com/office/drawing/2014/main" val="10001"/>
                  </a:ext>
                </a:extLst>
              </a:tr>
              <a:tr h="435267">
                <a:tc>
                  <a:txBody>
                    <a:bodyPr/>
                    <a:lstStyle/>
                    <a:p>
                      <a:pPr algn="ctr"/>
                      <a:r>
                        <a:rPr lang="en-GB" b="1" dirty="0">
                          <a:solidFill>
                            <a:srgbClr val="FF3399"/>
                          </a:solidFill>
                        </a:rPr>
                        <a:t>5</a:t>
                      </a:r>
                    </a:p>
                  </a:txBody>
                  <a:tcPr/>
                </a:tc>
                <a:tc>
                  <a:txBody>
                    <a:bodyPr/>
                    <a:lstStyle/>
                    <a:p>
                      <a:pPr algn="ctr"/>
                      <a:endParaRPr lang="en-GB" dirty="0"/>
                    </a:p>
                  </a:txBody>
                  <a:tcPr/>
                </a:tc>
                <a:tc>
                  <a:txBody>
                    <a:bodyPr/>
                    <a:lstStyle/>
                    <a:p>
                      <a:pPr algn="ctr"/>
                      <a:endParaRPr lang="en-GB" b="1" dirty="0"/>
                    </a:p>
                  </a:txBody>
                  <a:tcPr/>
                </a:tc>
                <a:extLst>
                  <a:ext uri="{0D108BD9-81ED-4DB2-BD59-A6C34878D82A}">
                    <a16:rowId xmlns:a16="http://schemas.microsoft.com/office/drawing/2014/main" val="10002"/>
                  </a:ext>
                </a:extLst>
              </a:tr>
              <a:tr h="435267">
                <a:tc>
                  <a:txBody>
                    <a:bodyPr/>
                    <a:lstStyle/>
                    <a:p>
                      <a:pPr algn="ctr"/>
                      <a:r>
                        <a:rPr lang="en-GB" b="1" dirty="0"/>
                        <a:t>70</a:t>
                      </a:r>
                    </a:p>
                  </a:txBody>
                  <a:tcPr/>
                </a:tc>
                <a:tc>
                  <a:txBody>
                    <a:bodyPr/>
                    <a:lstStyle/>
                    <a:p>
                      <a:pPr algn="ctr"/>
                      <a:endParaRPr lang="en-GB" b="1" dirty="0"/>
                    </a:p>
                  </a:txBody>
                  <a:tcPr/>
                </a:tc>
                <a:tc>
                  <a:txBody>
                    <a:bodyPr/>
                    <a:lstStyle/>
                    <a:p>
                      <a:pPr algn="ctr"/>
                      <a:endParaRPr lang="en-GB" b="1"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067030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20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nodeType="clickEffect">
                                  <p:stCondLst>
                                    <p:cond delay="0"/>
                                  </p:stCondLst>
                                  <p:childTnLst>
                                    <p:animEffect transition="out" filter="dissolve">
                                      <p:cBhvr>
                                        <p:cTn id="11" dur="500"/>
                                        <p:tgtEl>
                                          <p:spTgt spid="31"/>
                                        </p:tgtEl>
                                      </p:cBhvr>
                                    </p:animEffect>
                                    <p:set>
                                      <p:cBhvr>
                                        <p:cTn id="12" dur="1" fill="hold">
                                          <p:stCondLst>
                                            <p:cond delay="499"/>
                                          </p:stCondLst>
                                        </p:cTn>
                                        <p:tgtEl>
                                          <p:spTgt spid="31"/>
                                        </p:tgtEl>
                                        <p:attrNameLst>
                                          <p:attrName>style.visibility</p:attrName>
                                        </p:attrNameLst>
                                      </p:cBhvr>
                                      <p:to>
                                        <p:strVal val="hidden"/>
                                      </p:to>
                                    </p:se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fade">
                                      <p:cBhvr>
                                        <p:cTn id="16" dur="2000"/>
                                        <p:tgtEl>
                                          <p:spTgt spid="3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fade">
                                      <p:cBhvr>
                                        <p:cTn id="21" dur="2000"/>
                                        <p:tgtEl>
                                          <p:spTgt spid="33"/>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fade">
                                      <p:cBhvr>
                                        <p:cTn id="26" dur="2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29ADE-36B4-446A-B6A1-E5F1FF656E55}"/>
              </a:ext>
            </a:extLst>
          </p:cNvPr>
          <p:cNvSpPr>
            <a:spLocks noGrp="1"/>
          </p:cNvSpPr>
          <p:nvPr>
            <p:ph type="title"/>
          </p:nvPr>
        </p:nvSpPr>
        <p:spPr>
          <a:xfrm>
            <a:off x="203200" y="279400"/>
            <a:ext cx="4568825" cy="1308100"/>
          </a:xfrm>
        </p:spPr>
        <p:txBody>
          <a:bodyPr>
            <a:normAutofit/>
          </a:bodyPr>
          <a:lstStyle/>
          <a:p>
            <a:r>
              <a:rPr lang="en-GB" sz="4400" dirty="0"/>
              <a:t>Gamma</a:t>
            </a:r>
            <a:endParaRPr lang="en-GB" sz="4800" dirty="0"/>
          </a:p>
        </p:txBody>
      </p:sp>
      <p:sp>
        <p:nvSpPr>
          <p:cNvPr id="3" name="Content Placeholder 2">
            <a:extLst>
              <a:ext uri="{FF2B5EF4-FFF2-40B4-BE49-F238E27FC236}">
                <a16:creationId xmlns:a16="http://schemas.microsoft.com/office/drawing/2014/main" id="{D21462E9-8215-46C0-86D6-986A569C6042}"/>
              </a:ext>
            </a:extLst>
          </p:cNvPr>
          <p:cNvSpPr>
            <a:spLocks noGrp="1"/>
          </p:cNvSpPr>
          <p:nvPr>
            <p:ph idx="1"/>
          </p:nvPr>
        </p:nvSpPr>
        <p:spPr>
          <a:xfrm>
            <a:off x="5613400" y="673101"/>
            <a:ext cx="6134100" cy="5270499"/>
          </a:xfrm>
        </p:spPr>
        <p:txBody>
          <a:bodyPr vert="horz" lIns="91440" tIns="45720" rIns="91440" bIns="45720" rtlCol="0" anchor="t">
            <a:normAutofit/>
          </a:bodyPr>
          <a:lstStyle/>
          <a:p>
            <a:r>
              <a:rPr lang="en-GB" dirty="0">
                <a:effectLst/>
                <a:ea typeface="Calibri" panose="020F0502020204030204" pitchFamily="34" charset="0"/>
                <a:cs typeface="Times New Roman" panose="02020603050405020304" pitchFamily="18" charset="0"/>
              </a:rPr>
              <a:t>Is a PRE statistic</a:t>
            </a:r>
          </a:p>
          <a:p>
            <a:r>
              <a:rPr lang="en-GB" dirty="0">
                <a:effectLst/>
                <a:ea typeface="Calibri" panose="020F0502020204030204" pitchFamily="34" charset="0"/>
                <a:cs typeface="Times New Roman" panose="02020603050405020304" pitchFamily="18" charset="0"/>
              </a:rPr>
              <a:t>Ranges from -1 to 1</a:t>
            </a:r>
          </a:p>
          <a:p>
            <a:pPr lvl="1"/>
            <a:r>
              <a:rPr lang="en-GB" dirty="0">
                <a:effectLst/>
                <a:ea typeface="Calibri" panose="020F0502020204030204" pitchFamily="34" charset="0"/>
                <a:cs typeface="Times New Roman" panose="02020603050405020304" pitchFamily="18" charset="0"/>
              </a:rPr>
              <a:t>Estimates both magnitude and direction. </a:t>
            </a:r>
          </a:p>
          <a:p>
            <a:pPr lvl="1"/>
            <a:r>
              <a:rPr lang="en-GB" dirty="0">
                <a:effectLst/>
                <a:ea typeface="Calibri" panose="020F0502020204030204" pitchFamily="34" charset="0"/>
                <a:cs typeface="Times New Roman" panose="02020603050405020304" pitchFamily="18" charset="0"/>
              </a:rPr>
              <a:t>Why? Because both variables are ordinal-level. </a:t>
            </a:r>
          </a:p>
        </p:txBody>
      </p:sp>
      <mc:AlternateContent xmlns:mc="http://schemas.openxmlformats.org/markup-compatibility/2006" xmlns:a14="http://schemas.microsoft.com/office/drawing/2010/main">
        <mc:Choice Requires="a14">
          <p:sp>
            <p:nvSpPr>
              <p:cNvPr id="5" name="Text Placeholder 4">
                <a:extLst>
                  <a:ext uri="{FF2B5EF4-FFF2-40B4-BE49-F238E27FC236}">
                    <a16:creationId xmlns:a16="http://schemas.microsoft.com/office/drawing/2014/main" id="{990F0E4D-82F9-4D2E-982A-FF1F397134EF}"/>
                  </a:ext>
                </a:extLst>
              </p:cNvPr>
              <p:cNvSpPr>
                <a:spLocks noGrp="1"/>
              </p:cNvSpPr>
              <p:nvPr>
                <p:ph type="body" sz="half" idx="2"/>
              </p:nvPr>
            </p:nvSpPr>
            <p:spPr>
              <a:xfrm>
                <a:off x="203200" y="2108200"/>
                <a:ext cx="4991100" cy="4051300"/>
              </a:xfrm>
            </p:spPr>
            <p:txBody>
              <a:bodyPr>
                <a:normAutofit/>
              </a:bodyPr>
              <a:lstStyle/>
              <a:p>
                <a:pPr algn="ctr"/>
                <a14:m>
                  <m:oMathPara xmlns:m="http://schemas.openxmlformats.org/officeDocument/2006/math">
                    <m:oMathParaPr>
                      <m:jc m:val="centerGroup"/>
                    </m:oMathParaPr>
                    <m:oMath xmlns:m="http://schemas.openxmlformats.org/officeDocument/2006/math">
                      <m:r>
                        <a:rPr lang="en-US" sz="3600" b="0" i="1" smtClean="0">
                          <a:effectLst/>
                          <a:latin typeface="Cambria Math" panose="02040503050406030204" pitchFamily="18" charset="0"/>
                          <a:ea typeface="Calibri" panose="020F0502020204030204" pitchFamily="34" charset="0"/>
                          <a:cs typeface="Times New Roman" panose="02020603050405020304" pitchFamily="18" charset="0"/>
                        </a:rPr>
                        <m:t>𝐺𝑎𝑚𝑚𝑎</m:t>
                      </m:r>
                      <m:r>
                        <a:rPr lang="en-US" sz="3600" b="0" i="1" smtClean="0">
                          <a:effectLst/>
                          <a:latin typeface="Cambria Math" panose="02040503050406030204" pitchFamily="18" charset="0"/>
                          <a:ea typeface="Calibri" panose="020F0502020204030204" pitchFamily="34" charset="0"/>
                          <a:cs typeface="Times New Roman" panose="02020603050405020304" pitchFamily="18" charset="0"/>
                        </a:rPr>
                        <m:t> (</m:t>
                      </m:r>
                      <m:r>
                        <a:rPr lang="en-US" sz="3600" b="0" i="1" smtClean="0">
                          <a:effectLst/>
                          <a:latin typeface="Cambria Math" panose="02040503050406030204" pitchFamily="18" charset="0"/>
                          <a:ea typeface="Cambria Math" panose="02040503050406030204" pitchFamily="18" charset="0"/>
                          <a:cs typeface="Times New Roman" panose="02020603050405020304" pitchFamily="18" charset="0"/>
                        </a:rPr>
                        <m:t>𝛾</m:t>
                      </m:r>
                      <m:r>
                        <a:rPr lang="en-US" sz="3600" b="0" i="1" smtClean="0">
                          <a:effectLst/>
                          <a:latin typeface="Cambria Math" panose="02040503050406030204" pitchFamily="18" charset="0"/>
                          <a:ea typeface="Calibri" panose="020F0502020204030204" pitchFamily="34" charset="0"/>
                          <a:cs typeface="Times New Roman" panose="02020603050405020304" pitchFamily="18" charset="0"/>
                        </a:rPr>
                        <m:t>)= </m:t>
                      </m:r>
                      <m:f>
                        <m:fPr>
                          <m:ctrlPr>
                            <a:rPr lang="en-US" sz="3600" b="0" i="1" smtClean="0">
                              <a:effectLst/>
                              <a:latin typeface="Cambria Math" panose="02040503050406030204" pitchFamily="18" charset="0"/>
                              <a:cs typeface="Times New Roman" panose="02020603050405020304" pitchFamily="18" charset="0"/>
                            </a:rPr>
                          </m:ctrlPr>
                        </m:fPr>
                        <m:num>
                          <m:sSub>
                            <m:sSubPr>
                              <m:ctrlPr>
                                <a:rPr lang="en-US" sz="3600" b="0" i="1" smtClean="0">
                                  <a:effectLst/>
                                  <a:latin typeface="Cambria Math" panose="02040503050406030204" pitchFamily="18" charset="0"/>
                                  <a:cs typeface="Times New Roman" panose="02020603050405020304" pitchFamily="18" charset="0"/>
                                </a:rPr>
                              </m:ctrlPr>
                            </m:sSubPr>
                            <m:e>
                              <m:r>
                                <a:rPr lang="en-US" sz="3600" b="0" i="1" smtClean="0">
                                  <a:effectLst/>
                                  <a:latin typeface="Cambria Math" panose="02040503050406030204" pitchFamily="18" charset="0"/>
                                  <a:cs typeface="Times New Roman" panose="02020603050405020304" pitchFamily="18" charset="0"/>
                                </a:rPr>
                                <m:t>𝑛</m:t>
                              </m:r>
                            </m:e>
                            <m:sub>
                              <m:r>
                                <a:rPr lang="en-US" sz="3600" b="0" i="1" smtClean="0">
                                  <a:effectLst/>
                                  <a:latin typeface="Cambria Math" panose="02040503050406030204" pitchFamily="18" charset="0"/>
                                  <a:cs typeface="Times New Roman" panose="02020603050405020304" pitchFamily="18" charset="0"/>
                                </a:rPr>
                                <m:t>𝑐</m:t>
                              </m:r>
                            </m:sub>
                          </m:sSub>
                          <m:r>
                            <a:rPr lang="en-US" sz="3600" b="0" i="1" smtClean="0">
                              <a:effectLst/>
                              <a:latin typeface="Cambria Math" panose="02040503050406030204" pitchFamily="18" charset="0"/>
                              <a:cs typeface="Times New Roman" panose="02020603050405020304" pitchFamily="18" charset="0"/>
                            </a:rPr>
                            <m:t>−</m:t>
                          </m:r>
                          <m:sSub>
                            <m:sSubPr>
                              <m:ctrlPr>
                                <a:rPr lang="en-US" sz="3600" b="0" i="1" smtClean="0">
                                  <a:effectLst/>
                                  <a:latin typeface="Cambria Math" panose="02040503050406030204" pitchFamily="18" charset="0"/>
                                  <a:cs typeface="Times New Roman" panose="02020603050405020304" pitchFamily="18" charset="0"/>
                                </a:rPr>
                              </m:ctrlPr>
                            </m:sSubPr>
                            <m:e>
                              <m:r>
                                <a:rPr lang="en-US" sz="3600" b="0" i="1" smtClean="0">
                                  <a:effectLst/>
                                  <a:latin typeface="Cambria Math" panose="02040503050406030204" pitchFamily="18" charset="0"/>
                                  <a:cs typeface="Times New Roman" panose="02020603050405020304" pitchFamily="18" charset="0"/>
                                </a:rPr>
                                <m:t>𝑛</m:t>
                              </m:r>
                            </m:e>
                            <m:sub>
                              <m:r>
                                <a:rPr lang="en-US" sz="3600" b="0" i="1" smtClean="0">
                                  <a:effectLst/>
                                  <a:latin typeface="Cambria Math" panose="02040503050406030204" pitchFamily="18" charset="0"/>
                                  <a:cs typeface="Times New Roman" panose="02020603050405020304" pitchFamily="18" charset="0"/>
                                </a:rPr>
                                <m:t>𝑑</m:t>
                              </m:r>
                            </m:sub>
                          </m:sSub>
                        </m:num>
                        <m:den>
                          <m:sSub>
                            <m:sSubPr>
                              <m:ctrlPr>
                                <a:rPr lang="en-US" sz="3600" i="1">
                                  <a:latin typeface="Cambria Math" panose="02040503050406030204" pitchFamily="18" charset="0"/>
                                  <a:cs typeface="Times New Roman" panose="02020603050405020304" pitchFamily="18" charset="0"/>
                                </a:rPr>
                              </m:ctrlPr>
                            </m:sSubPr>
                            <m:e>
                              <m:r>
                                <a:rPr lang="en-US" sz="3600" i="1">
                                  <a:latin typeface="Cambria Math" panose="02040503050406030204" pitchFamily="18" charset="0"/>
                                  <a:cs typeface="Times New Roman" panose="02020603050405020304" pitchFamily="18" charset="0"/>
                                </a:rPr>
                                <m:t>𝑛</m:t>
                              </m:r>
                            </m:e>
                            <m:sub>
                              <m:r>
                                <a:rPr lang="en-US" sz="3600" i="1">
                                  <a:latin typeface="Cambria Math" panose="02040503050406030204" pitchFamily="18" charset="0"/>
                                  <a:cs typeface="Times New Roman" panose="02020603050405020304" pitchFamily="18" charset="0"/>
                                </a:rPr>
                                <m:t>𝑐</m:t>
                              </m:r>
                            </m:sub>
                          </m:sSub>
                          <m:r>
                            <a:rPr lang="en-US" sz="3600" b="0" i="1" smtClean="0">
                              <a:latin typeface="Cambria Math" panose="02040503050406030204" pitchFamily="18" charset="0"/>
                              <a:cs typeface="Times New Roman" panose="02020603050405020304" pitchFamily="18" charset="0"/>
                            </a:rPr>
                            <m:t>+</m:t>
                          </m:r>
                          <m:sSub>
                            <m:sSubPr>
                              <m:ctrlPr>
                                <a:rPr lang="en-US" sz="3600" i="1">
                                  <a:latin typeface="Cambria Math" panose="02040503050406030204" pitchFamily="18" charset="0"/>
                                  <a:cs typeface="Times New Roman" panose="02020603050405020304" pitchFamily="18" charset="0"/>
                                </a:rPr>
                              </m:ctrlPr>
                            </m:sSubPr>
                            <m:e>
                              <m:r>
                                <a:rPr lang="en-US" sz="3600" i="1">
                                  <a:latin typeface="Cambria Math" panose="02040503050406030204" pitchFamily="18" charset="0"/>
                                  <a:cs typeface="Times New Roman" panose="02020603050405020304" pitchFamily="18" charset="0"/>
                                </a:rPr>
                                <m:t>𝑛</m:t>
                              </m:r>
                            </m:e>
                            <m:sub>
                              <m:r>
                                <a:rPr lang="en-US" sz="3600" i="1">
                                  <a:latin typeface="Cambria Math" panose="02040503050406030204" pitchFamily="18" charset="0"/>
                                  <a:cs typeface="Times New Roman" panose="02020603050405020304" pitchFamily="18" charset="0"/>
                                </a:rPr>
                                <m:t>𝑑</m:t>
                              </m:r>
                            </m:sub>
                          </m:sSub>
                        </m:den>
                      </m:f>
                    </m:oMath>
                  </m:oMathPara>
                </a14:m>
                <a:endParaRPr lang="en-US" sz="900" dirty="0"/>
              </a:p>
              <a:p>
                <a:pPr algn="ctr"/>
                <a:endParaRPr lang="en-US" sz="900" dirty="0"/>
              </a:p>
              <a:p>
                <a:r>
                  <a:rPr lang="en-GB" sz="2800" dirty="0">
                    <a:effectLst/>
                    <a:ea typeface="Calibri" panose="020F0502020204030204" pitchFamily="34" charset="0"/>
                    <a:cs typeface="Courier New" panose="02070309020205020404" pitchFamily="49" charset="0"/>
                  </a:rPr>
                  <a:t>Concordant pairs (</a:t>
                </a:r>
                <a:r>
                  <a:rPr lang="en-GB" sz="2800" dirty="0" err="1">
                    <a:effectLst/>
                    <a:ea typeface="Calibri" panose="020F0502020204030204" pitchFamily="34" charset="0"/>
                    <a:cs typeface="Courier New" panose="02070309020205020404" pitchFamily="49" charset="0"/>
                  </a:rPr>
                  <a:t>n</a:t>
                </a:r>
                <a:r>
                  <a:rPr lang="en-GB" sz="2800" baseline="-25000" dirty="0" err="1">
                    <a:effectLst/>
                    <a:ea typeface="Calibri" panose="020F0502020204030204" pitchFamily="34" charset="0"/>
                    <a:cs typeface="Courier New" panose="02070309020205020404" pitchFamily="49" charset="0"/>
                  </a:rPr>
                  <a:t>c</a:t>
                </a:r>
                <a:r>
                  <a:rPr lang="en-GB" sz="2800" dirty="0">
                    <a:effectLst/>
                    <a:ea typeface="Calibri" panose="020F0502020204030204" pitchFamily="34" charset="0"/>
                    <a:cs typeface="Courier New" panose="02070309020205020404" pitchFamily="49" charset="0"/>
                  </a:rPr>
                  <a:t>) refer to two variables ‘moving together’</a:t>
                </a:r>
              </a:p>
              <a:p>
                <a:r>
                  <a:rPr lang="en-GB" sz="2800" dirty="0">
                    <a:effectLst/>
                    <a:ea typeface="Calibri" panose="020F0502020204030204" pitchFamily="34" charset="0"/>
                    <a:cs typeface="Courier New" panose="02070309020205020404" pitchFamily="49" charset="0"/>
                  </a:rPr>
                  <a:t>Discordance (</a:t>
                </a:r>
                <a:r>
                  <a:rPr lang="en-GB" sz="2800" dirty="0" err="1">
                    <a:effectLst/>
                    <a:ea typeface="Calibri" panose="020F0502020204030204" pitchFamily="34" charset="0"/>
                    <a:cs typeface="Courier New" panose="02070309020205020404" pitchFamily="49" charset="0"/>
                  </a:rPr>
                  <a:t>n</a:t>
                </a:r>
                <a:r>
                  <a:rPr lang="en-GB" sz="2800" baseline="-25000" dirty="0" err="1">
                    <a:ea typeface="Calibri" panose="020F0502020204030204" pitchFamily="34" charset="0"/>
                    <a:cs typeface="Courier New" panose="02070309020205020404" pitchFamily="49" charset="0"/>
                  </a:rPr>
                  <a:t>d</a:t>
                </a:r>
                <a:r>
                  <a:rPr lang="en-GB" sz="2800" dirty="0">
                    <a:effectLst/>
                    <a:ea typeface="Calibri" panose="020F0502020204030204" pitchFamily="34" charset="0"/>
                    <a:cs typeface="Courier New" panose="02070309020205020404" pitchFamily="49" charset="0"/>
                  </a:rPr>
                  <a:t>) refers to two variables that move ‘against one another’</a:t>
                </a:r>
              </a:p>
            </p:txBody>
          </p:sp>
        </mc:Choice>
        <mc:Fallback xmlns="">
          <p:sp>
            <p:nvSpPr>
              <p:cNvPr id="5" name="Text Placeholder 4">
                <a:extLst>
                  <a:ext uri="{FF2B5EF4-FFF2-40B4-BE49-F238E27FC236}">
                    <a16:creationId xmlns:a16="http://schemas.microsoft.com/office/drawing/2014/main" id="{990F0E4D-82F9-4D2E-982A-FF1F397134EF}"/>
                  </a:ext>
                </a:extLst>
              </p:cNvPr>
              <p:cNvSpPr>
                <a:spLocks noGrp="1" noRot="1" noChangeAspect="1" noMove="1" noResize="1" noEditPoints="1" noAdjustHandles="1" noChangeArrowheads="1" noChangeShapeType="1" noTextEdit="1"/>
              </p:cNvSpPr>
              <p:nvPr>
                <p:ph type="body" sz="half" idx="2"/>
              </p:nvPr>
            </p:nvSpPr>
            <p:spPr>
              <a:xfrm>
                <a:off x="203200" y="2108200"/>
                <a:ext cx="4991100" cy="4051300"/>
              </a:xfrm>
              <a:blipFill>
                <a:blip r:embed="rId2"/>
                <a:stretch>
                  <a:fillRect l="-2442" r="-1099"/>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BDE3AD9F-A164-47F7-A93B-57A1B818E5E0}"/>
              </a:ext>
            </a:extLst>
          </p:cNvPr>
          <p:cNvSpPr>
            <a:spLocks noGrp="1"/>
          </p:cNvSpPr>
          <p:nvPr>
            <p:ph type="ftr" sz="quarter" idx="11"/>
          </p:nvPr>
        </p:nvSpPr>
        <p:spPr/>
        <p:txBody>
          <a:bodyPr/>
          <a:lstStyle/>
          <a:p>
            <a:r>
              <a:rPr lang="en-US" dirty="0"/>
              <a:t>Title | </a:t>
            </a:r>
            <a:r>
              <a:rPr lang="en-US" dirty="0">
                <a:sym typeface="Symbol" panose="05050102010706020507" pitchFamily="18" charset="2"/>
              </a:rPr>
              <a:t></a:t>
            </a:r>
            <a:r>
              <a:rPr lang="en-US" dirty="0"/>
              <a:t> Author </a:t>
            </a:r>
          </a:p>
          <a:p>
            <a:r>
              <a:rPr lang="en-US" dirty="0"/>
              <a:t>Year | SAGE Publishing</a:t>
            </a:r>
            <a:endParaRPr lang="en-GB" dirty="0"/>
          </a:p>
        </p:txBody>
      </p:sp>
    </p:spTree>
    <p:extLst>
      <p:ext uri="{BB962C8B-B14F-4D97-AF65-F5344CB8AC3E}">
        <p14:creationId xmlns:p14="http://schemas.microsoft.com/office/powerpoint/2010/main" val="2197953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29ADE-36B4-446A-B6A1-E5F1FF656E55}"/>
              </a:ext>
            </a:extLst>
          </p:cNvPr>
          <p:cNvSpPr>
            <a:spLocks noGrp="1"/>
          </p:cNvSpPr>
          <p:nvPr>
            <p:ph type="title"/>
          </p:nvPr>
        </p:nvSpPr>
        <p:spPr>
          <a:xfrm>
            <a:off x="838199" y="365125"/>
            <a:ext cx="10734207" cy="1325563"/>
          </a:xfrm>
        </p:spPr>
        <p:txBody>
          <a:bodyPr>
            <a:normAutofit/>
          </a:bodyPr>
          <a:lstStyle/>
          <a:p>
            <a:r>
              <a:rPr lang="en-GB" dirty="0"/>
              <a:t>Data Definitions</a:t>
            </a:r>
          </a:p>
        </p:txBody>
      </p:sp>
      <p:sp>
        <p:nvSpPr>
          <p:cNvPr id="3" name="Content Placeholder 2">
            <a:extLst>
              <a:ext uri="{FF2B5EF4-FFF2-40B4-BE49-F238E27FC236}">
                <a16:creationId xmlns:a16="http://schemas.microsoft.com/office/drawing/2014/main" id="{D21462E9-8215-46C0-86D6-986A569C6042}"/>
              </a:ext>
            </a:extLst>
          </p:cNvPr>
          <p:cNvSpPr>
            <a:spLocks noGrp="1"/>
          </p:cNvSpPr>
          <p:nvPr>
            <p:ph idx="1"/>
          </p:nvPr>
        </p:nvSpPr>
        <p:spPr>
          <a:xfrm>
            <a:off x="838200" y="1825625"/>
            <a:ext cx="10734206" cy="4407224"/>
          </a:xfrm>
        </p:spPr>
        <p:txBody>
          <a:bodyPr vert="horz" lIns="91440" tIns="45720" rIns="91440" bIns="45720" rtlCol="0" anchor="t">
            <a:normAutofit fontScale="85000" lnSpcReduction="10000"/>
          </a:bodyPr>
          <a:lstStyle/>
          <a:p>
            <a:r>
              <a:rPr lang="en-GB" b="1" dirty="0">
                <a:solidFill>
                  <a:srgbClr val="C00000"/>
                </a:solidFill>
                <a:effectLst/>
                <a:ea typeface="Calibri" panose="020F0502020204030204" pitchFamily="34" charset="0"/>
                <a:cs typeface="Times New Roman" panose="02020603050405020304" pitchFamily="18" charset="0"/>
              </a:rPr>
              <a:t>Datum</a:t>
            </a:r>
            <a:r>
              <a:rPr lang="en-GB" dirty="0">
                <a:effectLst/>
                <a:ea typeface="Calibri" panose="020F0502020204030204" pitchFamily="34" charset="0"/>
                <a:cs typeface="Times New Roman" panose="02020603050405020304" pitchFamily="18" charset="0"/>
              </a:rPr>
              <a:t>: A single piece of data. </a:t>
            </a:r>
          </a:p>
          <a:p>
            <a:r>
              <a:rPr lang="en-GB" b="1" dirty="0">
                <a:solidFill>
                  <a:srgbClr val="C00000"/>
                </a:solidFill>
                <a:effectLst/>
                <a:ea typeface="Calibri" panose="020F0502020204030204" pitchFamily="34" charset="0"/>
                <a:cs typeface="Times New Roman" panose="02020603050405020304" pitchFamily="18" charset="0"/>
              </a:rPr>
              <a:t>Data</a:t>
            </a:r>
            <a:r>
              <a:rPr lang="en-GB" dirty="0">
                <a:effectLst/>
                <a:ea typeface="Calibri" panose="020F0502020204030204" pitchFamily="34" charset="0"/>
                <a:cs typeface="Times New Roman" panose="02020603050405020304" pitchFamily="18" charset="0"/>
              </a:rPr>
              <a:t>: A collection of codified observations on a topic we are interested in. </a:t>
            </a:r>
          </a:p>
          <a:p>
            <a:r>
              <a:rPr lang="en-GB" b="1" dirty="0">
                <a:solidFill>
                  <a:srgbClr val="C00000"/>
                </a:solidFill>
                <a:effectLst/>
                <a:ea typeface="Calibri" panose="020F0502020204030204" pitchFamily="34" charset="0"/>
                <a:cs typeface="Times New Roman" panose="02020603050405020304" pitchFamily="18" charset="0"/>
              </a:rPr>
              <a:t>Variable</a:t>
            </a:r>
            <a:r>
              <a:rPr lang="en-GB" dirty="0">
                <a:effectLst/>
                <a:ea typeface="Calibri" panose="020F0502020204030204" pitchFamily="34" charset="0"/>
                <a:cs typeface="Times New Roman" panose="02020603050405020304" pitchFamily="18" charset="0"/>
              </a:rPr>
              <a:t>: The choice of indicator that draws data together conceptually and operationally. </a:t>
            </a:r>
          </a:p>
          <a:p>
            <a:r>
              <a:rPr lang="en-GB" b="1" kern="1200" dirty="0">
                <a:solidFill>
                  <a:srgbClr val="C00000"/>
                </a:solidFill>
                <a:effectLst/>
                <a:ea typeface="Times New Roman" panose="02020603050405020304" pitchFamily="18" charset="0"/>
                <a:cs typeface="Times New Roman" panose="02020603050405020304" pitchFamily="18" charset="0"/>
              </a:rPr>
              <a:t>Dataset</a:t>
            </a:r>
            <a:r>
              <a:rPr lang="en-GB" kern="1200" dirty="0">
                <a:solidFill>
                  <a:srgbClr val="000000"/>
                </a:solidFill>
                <a:effectLst/>
                <a:ea typeface="Times New Roman" panose="02020603050405020304" pitchFamily="18" charset="0"/>
                <a:cs typeface="Times New Roman" panose="02020603050405020304" pitchFamily="18" charset="0"/>
              </a:rPr>
              <a:t>: A collection of variables for the included observations creates a set of data</a:t>
            </a:r>
            <a:endParaRPr lang="en-GB" dirty="0">
              <a:effectLst/>
              <a:ea typeface="Calibri" panose="020F0502020204030204" pitchFamily="34" charset="0"/>
              <a:cs typeface="Times New Roman" panose="02020603050405020304" pitchFamily="18" charset="0"/>
            </a:endParaRPr>
          </a:p>
          <a:p>
            <a:r>
              <a:rPr lang="en-GB" sz="2800" b="1" dirty="0">
                <a:solidFill>
                  <a:srgbClr val="C00000"/>
                </a:solidFill>
              </a:rPr>
              <a:t>Unit of Analysis: </a:t>
            </a:r>
            <a:r>
              <a:rPr lang="en-GB" sz="2800" dirty="0"/>
              <a:t>The subject of your study. What or who you are trying to learn about.</a:t>
            </a:r>
            <a:r>
              <a:rPr lang="en-GB" dirty="0">
                <a:effectLst/>
                <a:ea typeface="Calibri" panose="020F0502020204030204" pitchFamily="34" charset="0"/>
                <a:cs typeface="Times New Roman" panose="02020603050405020304" pitchFamily="18" charset="0"/>
              </a:rPr>
              <a:t> e.g.: countries</a:t>
            </a:r>
            <a:r>
              <a:rPr lang="en-US" sz="2800" dirty="0"/>
              <a:t>, individuals, parties, parliaments, ethic </a:t>
            </a:r>
            <a:r>
              <a:rPr lang="en-US" dirty="0"/>
              <a:t>gr</a:t>
            </a:r>
            <a:r>
              <a:rPr lang="en-US" sz="2800" dirty="0"/>
              <a:t>oups, etc</a:t>
            </a:r>
            <a:r>
              <a:rPr lang="en-US" dirty="0"/>
              <a:t>..</a:t>
            </a:r>
            <a:r>
              <a:rPr lang="en-US" sz="2800" dirty="0"/>
              <a:t>.  </a:t>
            </a:r>
            <a:endParaRPr lang="en-GB" sz="2800" dirty="0"/>
          </a:p>
          <a:p>
            <a:r>
              <a:rPr lang="en-GB" sz="2800" b="1" dirty="0">
                <a:solidFill>
                  <a:srgbClr val="C00000"/>
                </a:solidFill>
              </a:rPr>
              <a:t>Case:</a:t>
            </a:r>
            <a:r>
              <a:rPr lang="en-GB" sz="2800" dirty="0"/>
              <a:t> An included observations of the unit of analysis. </a:t>
            </a:r>
          </a:p>
          <a:p>
            <a:r>
              <a:rPr lang="en-GB" sz="2800" b="1" dirty="0">
                <a:solidFill>
                  <a:srgbClr val="C00000"/>
                </a:solidFill>
              </a:rPr>
              <a:t>Level of Analysis: </a:t>
            </a:r>
            <a:r>
              <a:rPr lang="en-GB" sz="2800" dirty="0"/>
              <a:t>The nature of the data used to examine the units of analysis. </a:t>
            </a:r>
          </a:p>
          <a:p>
            <a:r>
              <a:rPr lang="en-GB" sz="2800" b="1" dirty="0">
                <a:solidFill>
                  <a:srgbClr val="C00000"/>
                </a:solidFill>
              </a:rPr>
              <a:t>Level of Measurement: </a:t>
            </a:r>
            <a:r>
              <a:rPr lang="en-GB" sz="2800" dirty="0"/>
              <a:t>The empirical characteristics of specific variables. </a:t>
            </a:r>
          </a:p>
        </p:txBody>
      </p:sp>
      <p:sp>
        <p:nvSpPr>
          <p:cNvPr id="4" name="Footer Placeholder 3">
            <a:extLst>
              <a:ext uri="{FF2B5EF4-FFF2-40B4-BE49-F238E27FC236}">
                <a16:creationId xmlns:a16="http://schemas.microsoft.com/office/drawing/2014/main" id="{BDE3AD9F-A164-47F7-A93B-57A1B818E5E0}"/>
              </a:ext>
            </a:extLst>
          </p:cNvPr>
          <p:cNvSpPr>
            <a:spLocks noGrp="1"/>
          </p:cNvSpPr>
          <p:nvPr>
            <p:ph type="ftr" sz="quarter" idx="11"/>
          </p:nvPr>
        </p:nvSpPr>
        <p:spPr/>
        <p:txBody>
          <a:bodyPr/>
          <a:lstStyle/>
          <a:p>
            <a:r>
              <a:rPr lang="en-US" dirty="0"/>
              <a:t>Title | </a:t>
            </a:r>
            <a:r>
              <a:rPr lang="en-US" dirty="0">
                <a:sym typeface="Symbol" panose="05050102010706020507" pitchFamily="18" charset="2"/>
              </a:rPr>
              <a:t></a:t>
            </a:r>
            <a:r>
              <a:rPr lang="en-US" dirty="0"/>
              <a:t> Author </a:t>
            </a:r>
          </a:p>
          <a:p>
            <a:r>
              <a:rPr lang="en-US" dirty="0"/>
              <a:t>Year | SAGE Publishing</a:t>
            </a:r>
            <a:endParaRPr lang="en-GB" dirty="0"/>
          </a:p>
        </p:txBody>
      </p:sp>
    </p:spTree>
    <p:extLst>
      <p:ext uri="{BB962C8B-B14F-4D97-AF65-F5344CB8AC3E}">
        <p14:creationId xmlns:p14="http://schemas.microsoft.com/office/powerpoint/2010/main" val="11801924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8055"/>
            <a:ext cx="7201941" cy="1508760"/>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A5229ADE-36B4-446A-B6A1-E5F1FF656E55}"/>
              </a:ext>
            </a:extLst>
          </p:cNvPr>
          <p:cNvSpPr>
            <a:spLocks noGrp="1"/>
          </p:cNvSpPr>
          <p:nvPr>
            <p:ph type="title"/>
          </p:nvPr>
        </p:nvSpPr>
        <p:spPr>
          <a:xfrm>
            <a:off x="777240" y="694944"/>
            <a:ext cx="6610388" cy="1042416"/>
          </a:xfrm>
        </p:spPr>
        <p:txBody>
          <a:bodyPr>
            <a:normAutofit/>
          </a:bodyPr>
          <a:lstStyle/>
          <a:p>
            <a:r>
              <a:rPr lang="en-GB" sz="3300">
                <a:solidFill>
                  <a:srgbClr val="FFFFFF"/>
                </a:solidFill>
              </a:rPr>
              <a:t>Gamma Example: </a:t>
            </a:r>
            <a:br>
              <a:rPr lang="en-GB" sz="3300">
                <a:solidFill>
                  <a:srgbClr val="FFFFFF"/>
                </a:solidFill>
              </a:rPr>
            </a:br>
            <a:r>
              <a:rPr lang="en-GB" sz="3300">
                <a:solidFill>
                  <a:srgbClr val="FFFFFF"/>
                </a:solidFill>
              </a:rPr>
              <a:t>Ordinal x Ordinal</a:t>
            </a:r>
          </a:p>
        </p:txBody>
      </p:sp>
      <p:sp>
        <p:nvSpPr>
          <p:cNvPr id="17" name="Rectangle 16">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5755" y="450222"/>
            <a:ext cx="1861718" cy="1506594"/>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9" name="Rectangle 18">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70314" y="453269"/>
            <a:ext cx="1862765" cy="1505231"/>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1" name="Rectangle 20">
            <a:extLst>
              <a:ext uri="{FF2B5EF4-FFF2-40B4-BE49-F238E27FC236}">
                <a16:creationId xmlns:a16="http://schemas.microsoft.com/office/drawing/2014/main" id="{33A87B69-D1B1-4DA7-B224-F220FC5235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2130552"/>
            <a:ext cx="7205472" cy="4270248"/>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3" name="Rectangle 22">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5755" y="2127680"/>
            <a:ext cx="3887324" cy="4273119"/>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0" name="Content Placeholder 9">
                <a:extLst>
                  <a:ext uri="{FF2B5EF4-FFF2-40B4-BE49-F238E27FC236}">
                    <a16:creationId xmlns:a16="http://schemas.microsoft.com/office/drawing/2014/main" id="{00EE8B0F-65B5-9FC5-3501-F11C1C3172CF}"/>
                  </a:ext>
                </a:extLst>
              </p:cNvPr>
              <p:cNvSpPr>
                <a:spLocks noGrp="1"/>
              </p:cNvSpPr>
              <p:nvPr>
                <p:ph idx="1"/>
              </p:nvPr>
            </p:nvSpPr>
            <p:spPr>
              <a:xfrm>
                <a:off x="7875614" y="2372810"/>
                <a:ext cx="3850042" cy="3761875"/>
              </a:xfrm>
            </p:spPr>
            <p:txBody>
              <a:bodyPr anchor="ctr">
                <a:normAutofit/>
              </a:bodyPr>
              <a:lstStyle/>
              <a:p>
                <a14:m>
                  <m:oMath xmlns:m="http://schemas.openxmlformats.org/officeDocument/2006/math">
                    <m:r>
                      <m:rPr>
                        <m:nor/>
                      </m:rPr>
                      <a:rPr lang="en-US" dirty="0"/>
                      <m:t>EX</m:t>
                    </m:r>
                    <m:r>
                      <m:rPr>
                        <m:nor/>
                      </m:rPr>
                      <a:rPr lang="en-US" dirty="0"/>
                      <m:t>: </m:t>
                    </m:r>
                    <m:r>
                      <m:rPr>
                        <m:nor/>
                      </m:rPr>
                      <a:rPr lang="en-US" dirty="0"/>
                      <m:t>Higher</m:t>
                    </m:r>
                    <m:r>
                      <m:rPr>
                        <m:nor/>
                      </m:rPr>
                      <a:rPr lang="en-US" dirty="0"/>
                      <m:t> </m:t>
                    </m:r>
                    <m:r>
                      <m:rPr>
                        <m:nor/>
                      </m:rPr>
                      <a:rPr lang="en-US" dirty="0"/>
                      <m:t>TV</m:t>
                    </m:r>
                    <m:r>
                      <m:rPr>
                        <m:nor/>
                      </m:rPr>
                      <a:rPr lang="en-US" dirty="0"/>
                      <m:t> </m:t>
                    </m:r>
                    <m:r>
                      <m:rPr>
                        <m:nor/>
                      </m:rPr>
                      <a:rPr lang="en-US" dirty="0"/>
                      <m:t>viewing</m:t>
                    </m:r>
                    <m:r>
                      <m:rPr>
                        <m:nor/>
                      </m:rPr>
                      <a:rPr lang="en-US" dirty="0"/>
                      <m:t> </m:t>
                    </m:r>
                    <m:r>
                      <m:rPr>
                        <m:nor/>
                      </m:rPr>
                      <a:rPr lang="en-US" dirty="0"/>
                      <m:t>produces</m:t>
                    </m:r>
                    <m:r>
                      <m:rPr>
                        <m:nor/>
                      </m:rPr>
                      <a:rPr lang="en-US" dirty="0"/>
                      <m:t> </m:t>
                    </m:r>
                    <m:r>
                      <m:rPr>
                        <m:nor/>
                      </m:rPr>
                      <a:rPr lang="en-US" dirty="0"/>
                      <m:t>lower</m:t>
                    </m:r>
                    <m:r>
                      <m:rPr>
                        <m:nor/>
                      </m:rPr>
                      <a:rPr lang="en-US" dirty="0"/>
                      <m:t> </m:t>
                    </m:r>
                    <m:r>
                      <m:rPr>
                        <m:nor/>
                      </m:rPr>
                      <a:rPr lang="en-US" dirty="0"/>
                      <m:t>political</m:t>
                    </m:r>
                    <m:r>
                      <m:rPr>
                        <m:nor/>
                      </m:rPr>
                      <a:rPr lang="en-US" dirty="0"/>
                      <m:t> </m:t>
                    </m:r>
                    <m:r>
                      <m:rPr>
                        <m:nor/>
                      </m:rPr>
                      <a:rPr lang="en-US" dirty="0"/>
                      <m:t>interest</m:t>
                    </m:r>
                  </m:oMath>
                </a14:m>
                <a:endParaRPr lang="en-GB" dirty="0"/>
              </a:p>
              <a:p>
                <a14:m>
                  <m:oMath xmlns:m="http://schemas.openxmlformats.org/officeDocument/2006/math">
                    <m:r>
                      <a:rPr lang="en-US" b="0" i="1">
                        <a:effectLst/>
                        <a:latin typeface="Cambria Math" panose="02040503050406030204" pitchFamily="18" charset="0"/>
                        <a:ea typeface="Calibri" panose="020F0502020204030204" pitchFamily="34" charset="0"/>
                        <a:cs typeface="Times New Roman" panose="02020603050405020304" pitchFamily="18" charset="0"/>
                      </a:rPr>
                      <m:t>𝐺𝑎𝑚𝑚𝑎</m:t>
                    </m:r>
                    <m:r>
                      <a:rPr lang="en-US" b="0" i="1">
                        <a:effectLst/>
                        <a:latin typeface="Cambria Math" panose="02040503050406030204" pitchFamily="18" charset="0"/>
                        <a:ea typeface="Calibri" panose="020F0502020204030204" pitchFamily="34" charset="0"/>
                        <a:cs typeface="Times New Roman" panose="02020603050405020304" pitchFamily="18" charset="0"/>
                      </a:rPr>
                      <m:t> (</m:t>
                    </m:r>
                    <m:r>
                      <a:rPr lang="en-US" b="0" i="1">
                        <a:effectLst/>
                        <a:latin typeface="Cambria Math" panose="02040503050406030204" pitchFamily="18" charset="0"/>
                        <a:ea typeface="Cambria Math" panose="02040503050406030204" pitchFamily="18" charset="0"/>
                        <a:cs typeface="Times New Roman" panose="02020603050405020304" pitchFamily="18" charset="0"/>
                      </a:rPr>
                      <m:t>𝛾</m:t>
                    </m:r>
                    <m:r>
                      <a:rPr lang="en-US" b="0" i="1">
                        <a:effectLst/>
                        <a:latin typeface="Cambria Math" panose="02040503050406030204" pitchFamily="18" charset="0"/>
                        <a:ea typeface="Calibri" panose="020F0502020204030204" pitchFamily="34" charset="0"/>
                        <a:cs typeface="Times New Roman" panose="02020603050405020304" pitchFamily="18" charset="0"/>
                      </a:rPr>
                      <m:t>)= </m:t>
                    </m:r>
                    <m:f>
                      <m:fPr>
                        <m:ctrlPr>
                          <a:rPr lang="en-US" b="0" i="1">
                            <a:effectLst/>
                            <a:latin typeface="Cambria Math" panose="02040503050406030204" pitchFamily="18" charset="0"/>
                            <a:cs typeface="Times New Roman" panose="02020603050405020304" pitchFamily="18" charset="0"/>
                          </a:rPr>
                        </m:ctrlPr>
                      </m:fPr>
                      <m:num>
                        <m:sSub>
                          <m:sSubPr>
                            <m:ctrlPr>
                              <a:rPr lang="en-US" b="0" i="1">
                                <a:effectLst/>
                                <a:latin typeface="Cambria Math" panose="02040503050406030204" pitchFamily="18" charset="0"/>
                                <a:cs typeface="Times New Roman" panose="02020603050405020304" pitchFamily="18" charset="0"/>
                              </a:rPr>
                            </m:ctrlPr>
                          </m:sSubPr>
                          <m:e>
                            <m:r>
                              <a:rPr lang="en-US" b="0" i="1">
                                <a:effectLst/>
                                <a:latin typeface="Cambria Math" panose="02040503050406030204" pitchFamily="18" charset="0"/>
                                <a:cs typeface="Times New Roman" panose="02020603050405020304" pitchFamily="18" charset="0"/>
                              </a:rPr>
                              <m:t>𝑛</m:t>
                            </m:r>
                          </m:e>
                          <m:sub>
                            <m:r>
                              <a:rPr lang="en-US" b="0" i="1">
                                <a:effectLst/>
                                <a:latin typeface="Cambria Math" panose="02040503050406030204" pitchFamily="18" charset="0"/>
                                <a:cs typeface="Times New Roman" panose="02020603050405020304" pitchFamily="18" charset="0"/>
                              </a:rPr>
                              <m:t>𝑐</m:t>
                            </m:r>
                          </m:sub>
                        </m:sSub>
                        <m:r>
                          <a:rPr lang="en-US" b="0" i="1">
                            <a:effectLst/>
                            <a:latin typeface="Cambria Math" panose="02040503050406030204" pitchFamily="18" charset="0"/>
                            <a:cs typeface="Times New Roman" panose="02020603050405020304" pitchFamily="18" charset="0"/>
                          </a:rPr>
                          <m:t>−</m:t>
                        </m:r>
                        <m:sSub>
                          <m:sSubPr>
                            <m:ctrlPr>
                              <a:rPr lang="en-US" b="0" i="1">
                                <a:effectLst/>
                                <a:latin typeface="Cambria Math" panose="02040503050406030204" pitchFamily="18" charset="0"/>
                                <a:cs typeface="Times New Roman" panose="02020603050405020304" pitchFamily="18" charset="0"/>
                              </a:rPr>
                            </m:ctrlPr>
                          </m:sSubPr>
                          <m:e>
                            <m:r>
                              <a:rPr lang="en-US" b="0" i="1">
                                <a:effectLst/>
                                <a:latin typeface="Cambria Math" panose="02040503050406030204" pitchFamily="18" charset="0"/>
                                <a:cs typeface="Times New Roman" panose="02020603050405020304" pitchFamily="18" charset="0"/>
                              </a:rPr>
                              <m:t>𝑛</m:t>
                            </m:r>
                          </m:e>
                          <m:sub>
                            <m:r>
                              <a:rPr lang="en-US" b="0" i="1">
                                <a:effectLst/>
                                <a:latin typeface="Cambria Math" panose="02040503050406030204" pitchFamily="18" charset="0"/>
                                <a:cs typeface="Times New Roman" panose="02020603050405020304" pitchFamily="18" charset="0"/>
                              </a:rPr>
                              <m:t>𝑑</m:t>
                            </m:r>
                          </m:sub>
                        </m:sSub>
                      </m:num>
                      <m:den>
                        <m:sSub>
                          <m:sSubPr>
                            <m:ctrlPr>
                              <a:rPr lang="en-US" i="1">
                                <a:latin typeface="Cambria Math" panose="02040503050406030204" pitchFamily="18" charset="0"/>
                                <a:cs typeface="Times New Roman" panose="02020603050405020304" pitchFamily="18" charset="0"/>
                              </a:rPr>
                            </m:ctrlPr>
                          </m:sSubPr>
                          <m:e>
                            <m:r>
                              <a:rPr lang="en-US" i="1">
                                <a:latin typeface="Cambria Math" panose="02040503050406030204" pitchFamily="18" charset="0"/>
                                <a:cs typeface="Times New Roman" panose="02020603050405020304" pitchFamily="18" charset="0"/>
                              </a:rPr>
                              <m:t>𝑛</m:t>
                            </m:r>
                          </m:e>
                          <m:sub>
                            <m:r>
                              <a:rPr lang="en-US" i="1">
                                <a:latin typeface="Cambria Math" panose="02040503050406030204" pitchFamily="18" charset="0"/>
                                <a:cs typeface="Times New Roman" panose="02020603050405020304" pitchFamily="18" charset="0"/>
                              </a:rPr>
                              <m:t>𝑐</m:t>
                            </m:r>
                          </m:sub>
                        </m:sSub>
                        <m:r>
                          <a:rPr lang="en-US" b="0" i="1">
                            <a:latin typeface="Cambria Math" panose="02040503050406030204" pitchFamily="18" charset="0"/>
                            <a:cs typeface="Times New Roman" panose="02020603050405020304" pitchFamily="18" charset="0"/>
                          </a:rPr>
                          <m:t>+</m:t>
                        </m:r>
                        <m:sSub>
                          <m:sSubPr>
                            <m:ctrlPr>
                              <a:rPr lang="en-US" i="1">
                                <a:latin typeface="Cambria Math" panose="02040503050406030204" pitchFamily="18" charset="0"/>
                                <a:cs typeface="Times New Roman" panose="02020603050405020304" pitchFamily="18" charset="0"/>
                              </a:rPr>
                            </m:ctrlPr>
                          </m:sSubPr>
                          <m:e>
                            <m:r>
                              <a:rPr lang="en-US" i="1">
                                <a:latin typeface="Cambria Math" panose="02040503050406030204" pitchFamily="18" charset="0"/>
                                <a:cs typeface="Times New Roman" panose="02020603050405020304" pitchFamily="18" charset="0"/>
                              </a:rPr>
                              <m:t>𝑛</m:t>
                            </m:r>
                          </m:e>
                          <m:sub>
                            <m:r>
                              <a:rPr lang="en-US" i="1">
                                <a:latin typeface="Cambria Math" panose="02040503050406030204" pitchFamily="18" charset="0"/>
                                <a:cs typeface="Times New Roman" panose="02020603050405020304" pitchFamily="18" charset="0"/>
                              </a:rPr>
                              <m:t>𝑑</m:t>
                            </m:r>
                          </m:sub>
                        </m:sSub>
                      </m:den>
                    </m:f>
                  </m:oMath>
                </a14:m>
                <a:endParaRPr lang="en-US" dirty="0"/>
              </a:p>
            </p:txBody>
          </p:sp>
        </mc:Choice>
        <mc:Fallback xmlns="">
          <p:sp>
            <p:nvSpPr>
              <p:cNvPr id="10" name="Content Placeholder 9">
                <a:extLst>
                  <a:ext uri="{FF2B5EF4-FFF2-40B4-BE49-F238E27FC236}">
                    <a16:creationId xmlns:a16="http://schemas.microsoft.com/office/drawing/2014/main" id="{00EE8B0F-65B5-9FC5-3501-F11C1C3172CF}"/>
                  </a:ext>
                </a:extLst>
              </p:cNvPr>
              <p:cNvSpPr>
                <a:spLocks noGrp="1" noRot="1" noChangeAspect="1" noMove="1" noResize="1" noEditPoints="1" noAdjustHandles="1" noChangeArrowheads="1" noChangeShapeType="1" noTextEdit="1"/>
              </p:cNvSpPr>
              <p:nvPr>
                <p:ph idx="1"/>
              </p:nvPr>
            </p:nvSpPr>
            <p:spPr>
              <a:xfrm>
                <a:off x="7875614" y="2372810"/>
                <a:ext cx="3850042" cy="3761875"/>
              </a:xfrm>
              <a:blipFill>
                <a:blip r:embed="rId2"/>
                <a:stretch>
                  <a:fillRect/>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BDE3AD9F-A164-47F7-A93B-57A1B818E5E0}"/>
              </a:ext>
            </a:extLst>
          </p:cNvPr>
          <p:cNvSpPr>
            <a:spLocks noGrp="1"/>
          </p:cNvSpPr>
          <p:nvPr>
            <p:ph type="ftr" sz="quarter" idx="11"/>
          </p:nvPr>
        </p:nvSpPr>
        <p:spPr>
          <a:xfrm>
            <a:off x="462058" y="6407779"/>
            <a:ext cx="6675120" cy="365125"/>
          </a:xfrm>
        </p:spPr>
        <p:txBody>
          <a:bodyPr>
            <a:normAutofit/>
          </a:bodyPr>
          <a:lstStyle/>
          <a:p>
            <a:pPr algn="l">
              <a:lnSpc>
                <a:spcPct val="90000"/>
              </a:lnSpc>
              <a:spcAft>
                <a:spcPts val="600"/>
              </a:spcAft>
            </a:pPr>
            <a:r>
              <a:rPr lang="en-US" sz="700">
                <a:solidFill>
                  <a:schemeClr val="tx1">
                    <a:lumMod val="50000"/>
                    <a:lumOff val="50000"/>
                  </a:schemeClr>
                </a:solidFill>
              </a:rPr>
              <a:t>Title | </a:t>
            </a:r>
            <a:r>
              <a:rPr lang="en-US" sz="700">
                <a:solidFill>
                  <a:schemeClr val="tx1">
                    <a:lumMod val="50000"/>
                    <a:lumOff val="50000"/>
                  </a:schemeClr>
                </a:solidFill>
                <a:sym typeface="Symbol" panose="05050102010706020507" pitchFamily="18" charset="2"/>
              </a:rPr>
              <a:t></a:t>
            </a:r>
            <a:r>
              <a:rPr lang="en-US" sz="700">
                <a:solidFill>
                  <a:schemeClr val="tx1">
                    <a:lumMod val="50000"/>
                    <a:lumOff val="50000"/>
                  </a:schemeClr>
                </a:solidFill>
              </a:rPr>
              <a:t> Author </a:t>
            </a:r>
          </a:p>
          <a:p>
            <a:pPr algn="l">
              <a:lnSpc>
                <a:spcPct val="90000"/>
              </a:lnSpc>
              <a:spcAft>
                <a:spcPts val="600"/>
              </a:spcAft>
            </a:pPr>
            <a:r>
              <a:rPr lang="en-US" sz="700">
                <a:solidFill>
                  <a:schemeClr val="tx1">
                    <a:lumMod val="50000"/>
                    <a:lumOff val="50000"/>
                  </a:schemeClr>
                </a:solidFill>
              </a:rPr>
              <a:t>Year | SAGE Publishing</a:t>
            </a:r>
            <a:endParaRPr lang="en-GB" sz="700">
              <a:solidFill>
                <a:schemeClr val="tx1">
                  <a:lumMod val="50000"/>
                  <a:lumOff val="50000"/>
                </a:schemeClr>
              </a:solidFill>
            </a:endParaRPr>
          </a:p>
        </p:txBody>
      </p:sp>
      <p:graphicFrame>
        <p:nvGraphicFramePr>
          <p:cNvPr id="8" name="Content Placeholder 4">
            <a:extLst>
              <a:ext uri="{FF2B5EF4-FFF2-40B4-BE49-F238E27FC236}">
                <a16:creationId xmlns:a16="http://schemas.microsoft.com/office/drawing/2014/main" id="{D29880C7-A724-D6FB-14C3-BFCE753C46B2}"/>
              </a:ext>
            </a:extLst>
          </p:cNvPr>
          <p:cNvGraphicFramePr>
            <a:graphicFrameLocks/>
          </p:cNvGraphicFramePr>
          <p:nvPr>
            <p:extLst>
              <p:ext uri="{D42A27DB-BD31-4B8C-83A1-F6EECF244321}">
                <p14:modId xmlns:p14="http://schemas.microsoft.com/office/powerpoint/2010/main" val="862549844"/>
              </p:ext>
            </p:extLst>
          </p:nvPr>
        </p:nvGraphicFramePr>
        <p:xfrm>
          <a:off x="629920" y="2489200"/>
          <a:ext cx="6757707" cy="3884079"/>
        </p:xfrm>
        <a:graphic>
          <a:graphicData uri="http://schemas.openxmlformats.org/drawingml/2006/table">
            <a:tbl>
              <a:tblPr firstRow="1" bandRow="1">
                <a:tableStyleId>{5C22544A-7EE6-4342-B048-85BDC9FD1C3A}</a:tableStyleId>
              </a:tblPr>
              <a:tblGrid>
                <a:gridCol w="1815062">
                  <a:extLst>
                    <a:ext uri="{9D8B030D-6E8A-4147-A177-3AD203B41FA5}">
                      <a16:colId xmlns:a16="http://schemas.microsoft.com/office/drawing/2014/main" val="1115644753"/>
                    </a:ext>
                  </a:extLst>
                </a:gridCol>
                <a:gridCol w="1528944">
                  <a:extLst>
                    <a:ext uri="{9D8B030D-6E8A-4147-A177-3AD203B41FA5}">
                      <a16:colId xmlns:a16="http://schemas.microsoft.com/office/drawing/2014/main" val="1595845147"/>
                    </a:ext>
                  </a:extLst>
                </a:gridCol>
                <a:gridCol w="1191839">
                  <a:extLst>
                    <a:ext uri="{9D8B030D-6E8A-4147-A177-3AD203B41FA5}">
                      <a16:colId xmlns:a16="http://schemas.microsoft.com/office/drawing/2014/main" val="2827292304"/>
                    </a:ext>
                  </a:extLst>
                </a:gridCol>
                <a:gridCol w="1335943">
                  <a:extLst>
                    <a:ext uri="{9D8B030D-6E8A-4147-A177-3AD203B41FA5}">
                      <a16:colId xmlns:a16="http://schemas.microsoft.com/office/drawing/2014/main" val="472622045"/>
                    </a:ext>
                  </a:extLst>
                </a:gridCol>
                <a:gridCol w="885919">
                  <a:extLst>
                    <a:ext uri="{9D8B030D-6E8A-4147-A177-3AD203B41FA5}">
                      <a16:colId xmlns:a16="http://schemas.microsoft.com/office/drawing/2014/main" val="2447247860"/>
                    </a:ext>
                  </a:extLst>
                </a:gridCol>
              </a:tblGrid>
              <a:tr h="1264761">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400" b="0" i="0" u="none" strike="noStrike" cap="none" normalizeH="0" baseline="0" dirty="0">
                        <a:ln>
                          <a:noFill/>
                        </a:ln>
                        <a:solidFill>
                          <a:schemeClr val="tx1"/>
                        </a:solidFill>
                        <a:effectLst/>
                        <a:latin typeface="+mn-lt"/>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dirty="0">
                          <a:ln>
                            <a:noFill/>
                          </a:ln>
                          <a:solidFill>
                            <a:schemeClr val="tx1"/>
                          </a:solidFill>
                          <a:effectLst/>
                          <a:latin typeface="+mn-lt"/>
                        </a:rPr>
                        <a:t>Rare TV Viewing</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dirty="0">
                          <a:ln>
                            <a:noFill/>
                          </a:ln>
                          <a:solidFill>
                            <a:schemeClr val="tx1"/>
                          </a:solidFill>
                          <a:effectLst/>
                          <a:latin typeface="+mn-lt"/>
                        </a:rPr>
                        <a:t>Med TV Viewing</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dirty="0">
                          <a:ln>
                            <a:noFill/>
                          </a:ln>
                          <a:solidFill>
                            <a:schemeClr val="tx1"/>
                          </a:solidFill>
                          <a:effectLst/>
                          <a:latin typeface="+mn-lt"/>
                        </a:rPr>
                        <a:t>High TV Viewing</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a:ln>
                            <a:noFill/>
                          </a:ln>
                          <a:solidFill>
                            <a:schemeClr val="tx1"/>
                          </a:solidFill>
                          <a:effectLst/>
                          <a:latin typeface="+mn-lt"/>
                        </a:rPr>
                        <a:t>Total</a:t>
                      </a:r>
                    </a:p>
                  </a:txBody>
                  <a:tcPr horzOverflow="overflow"/>
                </a:tc>
                <a:extLst>
                  <a:ext uri="{0D108BD9-81ED-4DB2-BD59-A6C34878D82A}">
                    <a16:rowId xmlns:a16="http://schemas.microsoft.com/office/drawing/2014/main" val="2678480134"/>
                  </a:ext>
                </a:extLst>
              </a:tr>
              <a:tr h="669579">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a:ln>
                            <a:noFill/>
                          </a:ln>
                          <a:solidFill>
                            <a:schemeClr val="tx1"/>
                          </a:solidFill>
                          <a:effectLst/>
                          <a:latin typeface="+mn-lt"/>
                        </a:rPr>
                        <a:t>High Interest</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dirty="0">
                          <a:ln>
                            <a:noFill/>
                          </a:ln>
                          <a:solidFill>
                            <a:schemeClr val="tx1"/>
                          </a:solidFill>
                          <a:effectLst/>
                          <a:latin typeface="+mn-lt"/>
                        </a:rPr>
                        <a:t>53</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dirty="0">
                          <a:ln>
                            <a:noFill/>
                          </a:ln>
                          <a:solidFill>
                            <a:schemeClr val="tx1"/>
                          </a:solidFill>
                          <a:effectLst/>
                          <a:latin typeface="+mn-lt"/>
                        </a:rPr>
                        <a:t>25</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dirty="0">
                          <a:ln>
                            <a:noFill/>
                          </a:ln>
                          <a:solidFill>
                            <a:schemeClr val="tx1"/>
                          </a:solidFill>
                          <a:effectLst/>
                          <a:latin typeface="+mn-lt"/>
                        </a:rPr>
                        <a:t>19</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a:ln>
                            <a:noFill/>
                          </a:ln>
                          <a:solidFill>
                            <a:schemeClr val="tx1"/>
                          </a:solidFill>
                          <a:effectLst/>
                          <a:latin typeface="+mn-lt"/>
                        </a:rPr>
                        <a:t>97</a:t>
                      </a:r>
                    </a:p>
                  </a:txBody>
                  <a:tcPr horzOverflow="overflow"/>
                </a:tc>
                <a:extLst>
                  <a:ext uri="{0D108BD9-81ED-4DB2-BD59-A6C34878D82A}">
                    <a16:rowId xmlns:a16="http://schemas.microsoft.com/office/drawing/2014/main" val="396373689"/>
                  </a:ext>
                </a:extLst>
              </a:tr>
              <a:tr h="669579">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dirty="0">
                          <a:ln>
                            <a:noFill/>
                          </a:ln>
                          <a:solidFill>
                            <a:schemeClr val="tx1"/>
                          </a:solidFill>
                          <a:effectLst/>
                          <a:latin typeface="+mn-lt"/>
                        </a:rPr>
                        <a:t>Medium Interest</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a:ln>
                            <a:noFill/>
                          </a:ln>
                          <a:solidFill>
                            <a:schemeClr val="tx1"/>
                          </a:solidFill>
                          <a:effectLst/>
                          <a:latin typeface="+mn-lt"/>
                        </a:rPr>
                        <a:t>32</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dirty="0">
                          <a:ln>
                            <a:noFill/>
                          </a:ln>
                          <a:solidFill>
                            <a:schemeClr val="tx1"/>
                          </a:solidFill>
                          <a:effectLst/>
                          <a:latin typeface="+mn-lt"/>
                        </a:rPr>
                        <a:t>49</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dirty="0">
                          <a:ln>
                            <a:noFill/>
                          </a:ln>
                          <a:solidFill>
                            <a:schemeClr val="tx1"/>
                          </a:solidFill>
                          <a:effectLst/>
                          <a:latin typeface="+mn-lt"/>
                        </a:rPr>
                        <a:t>42</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dirty="0">
                          <a:ln>
                            <a:noFill/>
                          </a:ln>
                          <a:solidFill>
                            <a:schemeClr val="tx1"/>
                          </a:solidFill>
                          <a:effectLst/>
                          <a:latin typeface="+mn-lt"/>
                        </a:rPr>
                        <a:t>123</a:t>
                      </a:r>
                    </a:p>
                  </a:txBody>
                  <a:tcPr horzOverflow="overflow"/>
                </a:tc>
                <a:extLst>
                  <a:ext uri="{0D108BD9-81ED-4DB2-BD59-A6C34878D82A}">
                    <a16:rowId xmlns:a16="http://schemas.microsoft.com/office/drawing/2014/main" val="2610696034"/>
                  </a:ext>
                </a:extLst>
              </a:tr>
              <a:tr h="669579">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a:ln>
                            <a:noFill/>
                          </a:ln>
                          <a:solidFill>
                            <a:schemeClr val="tx1"/>
                          </a:solidFill>
                          <a:effectLst/>
                          <a:latin typeface="+mn-lt"/>
                        </a:rPr>
                        <a:t>Low Interest</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a:ln>
                            <a:noFill/>
                          </a:ln>
                          <a:solidFill>
                            <a:schemeClr val="tx1"/>
                          </a:solidFill>
                          <a:effectLst/>
                          <a:latin typeface="+mn-lt"/>
                        </a:rPr>
                        <a:t>23</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dirty="0">
                          <a:ln>
                            <a:noFill/>
                          </a:ln>
                          <a:solidFill>
                            <a:schemeClr val="tx1"/>
                          </a:solidFill>
                          <a:effectLst/>
                          <a:latin typeface="+mn-lt"/>
                        </a:rPr>
                        <a:t>31</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dirty="0">
                          <a:ln>
                            <a:noFill/>
                          </a:ln>
                          <a:solidFill>
                            <a:schemeClr val="tx1"/>
                          </a:solidFill>
                          <a:effectLst/>
                          <a:latin typeface="+mn-lt"/>
                        </a:rPr>
                        <a:t>65</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dirty="0">
                          <a:ln>
                            <a:noFill/>
                          </a:ln>
                          <a:solidFill>
                            <a:schemeClr val="tx1"/>
                          </a:solidFill>
                          <a:effectLst/>
                          <a:latin typeface="+mn-lt"/>
                        </a:rPr>
                        <a:t>119</a:t>
                      </a:r>
                    </a:p>
                  </a:txBody>
                  <a:tcPr horzOverflow="overflow"/>
                </a:tc>
                <a:extLst>
                  <a:ext uri="{0D108BD9-81ED-4DB2-BD59-A6C34878D82A}">
                    <a16:rowId xmlns:a16="http://schemas.microsoft.com/office/drawing/2014/main" val="282298828"/>
                  </a:ext>
                </a:extLst>
              </a:tr>
              <a:tr h="3719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a:ln>
                            <a:noFill/>
                          </a:ln>
                          <a:solidFill>
                            <a:schemeClr val="tx1"/>
                          </a:solidFill>
                          <a:effectLst/>
                          <a:latin typeface="+mn-lt"/>
                        </a:rPr>
                        <a:t>Total</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dirty="0">
                          <a:ln>
                            <a:noFill/>
                          </a:ln>
                          <a:solidFill>
                            <a:schemeClr val="tx1"/>
                          </a:solidFill>
                          <a:effectLst/>
                          <a:latin typeface="+mn-lt"/>
                        </a:rPr>
                        <a:t>108</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dirty="0">
                          <a:ln>
                            <a:noFill/>
                          </a:ln>
                          <a:solidFill>
                            <a:schemeClr val="tx1"/>
                          </a:solidFill>
                          <a:effectLst/>
                          <a:latin typeface="+mn-lt"/>
                        </a:rPr>
                        <a:t>105</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dirty="0">
                          <a:ln>
                            <a:noFill/>
                          </a:ln>
                          <a:solidFill>
                            <a:schemeClr val="tx1"/>
                          </a:solidFill>
                          <a:effectLst/>
                          <a:latin typeface="+mn-lt"/>
                        </a:rPr>
                        <a:t>126</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dirty="0">
                          <a:ln>
                            <a:noFill/>
                          </a:ln>
                          <a:solidFill>
                            <a:schemeClr val="tx1"/>
                          </a:solidFill>
                          <a:effectLst/>
                          <a:latin typeface="+mn-lt"/>
                        </a:rPr>
                        <a:t>339</a:t>
                      </a:r>
                    </a:p>
                  </a:txBody>
                  <a:tcPr horzOverflow="overflow"/>
                </a:tc>
                <a:extLst>
                  <a:ext uri="{0D108BD9-81ED-4DB2-BD59-A6C34878D82A}">
                    <a16:rowId xmlns:a16="http://schemas.microsoft.com/office/drawing/2014/main" val="3166697047"/>
                  </a:ext>
                </a:extLst>
              </a:tr>
            </a:tbl>
          </a:graphicData>
        </a:graphic>
      </p:graphicFrame>
    </p:spTree>
    <p:extLst>
      <p:ext uri="{BB962C8B-B14F-4D97-AF65-F5344CB8AC3E}">
        <p14:creationId xmlns:p14="http://schemas.microsoft.com/office/powerpoint/2010/main" val="36750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B4EE7-EE9B-A1B7-C84B-C76DB800235C}"/>
              </a:ext>
            </a:extLst>
          </p:cNvPr>
          <p:cNvSpPr>
            <a:spLocks noGrp="1"/>
          </p:cNvSpPr>
          <p:nvPr>
            <p:ph type="title"/>
          </p:nvPr>
        </p:nvSpPr>
        <p:spPr/>
        <p:txBody>
          <a:bodyPr/>
          <a:lstStyle/>
          <a:p>
            <a:endParaRPr lang="en-US"/>
          </a:p>
        </p:txBody>
      </p:sp>
      <p:sp>
        <p:nvSpPr>
          <p:cNvPr id="4" name="Footer Placeholder 3">
            <a:extLst>
              <a:ext uri="{FF2B5EF4-FFF2-40B4-BE49-F238E27FC236}">
                <a16:creationId xmlns:a16="http://schemas.microsoft.com/office/drawing/2014/main" id="{5EE9023D-A30A-8995-CEB6-64804AFBD802}"/>
              </a:ext>
            </a:extLst>
          </p:cNvPr>
          <p:cNvSpPr>
            <a:spLocks noGrp="1"/>
          </p:cNvSpPr>
          <p:nvPr>
            <p:ph type="ftr" sz="quarter" idx="11"/>
          </p:nvPr>
        </p:nvSpPr>
        <p:spPr/>
        <p:txBody>
          <a:bodyPr/>
          <a:lstStyle/>
          <a:p>
            <a:r>
              <a:rPr lang="en-US"/>
              <a:t>Title |  Author | Year | SAGE Publishing</a:t>
            </a:r>
            <a:endParaRPr lang="en-GB" dirty="0"/>
          </a:p>
        </p:txBody>
      </p:sp>
      <p:sp>
        <p:nvSpPr>
          <p:cNvPr id="5" name="Rectangle 4">
            <a:extLst>
              <a:ext uri="{FF2B5EF4-FFF2-40B4-BE49-F238E27FC236}">
                <a16:creationId xmlns:a16="http://schemas.microsoft.com/office/drawing/2014/main" id="{3D3B38A9-B9D4-DBD3-5FE1-B66D91F3C4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66343" y="448055"/>
            <a:ext cx="7201941" cy="1508760"/>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Title 1">
            <a:extLst>
              <a:ext uri="{FF2B5EF4-FFF2-40B4-BE49-F238E27FC236}">
                <a16:creationId xmlns:a16="http://schemas.microsoft.com/office/drawing/2014/main" id="{595A1A69-F923-F698-D7B4-34D38B12D22C}"/>
              </a:ext>
            </a:extLst>
          </p:cNvPr>
          <p:cNvSpPr txBox="1">
            <a:spLocks/>
          </p:cNvSpPr>
          <p:nvPr/>
        </p:nvSpPr>
        <p:spPr>
          <a:xfrm>
            <a:off x="777240" y="694944"/>
            <a:ext cx="6610388" cy="104241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300">
                <a:solidFill>
                  <a:srgbClr val="FFFFFF"/>
                </a:solidFill>
              </a:rPr>
              <a:t>Gamma Example: </a:t>
            </a:r>
            <a:br>
              <a:rPr lang="en-GB" sz="3300">
                <a:solidFill>
                  <a:srgbClr val="FFFFFF"/>
                </a:solidFill>
              </a:rPr>
            </a:br>
            <a:r>
              <a:rPr lang="en-GB" sz="3300">
                <a:solidFill>
                  <a:srgbClr val="FFFFFF"/>
                </a:solidFill>
              </a:rPr>
              <a:t>Ordinal x Ordinal</a:t>
            </a:r>
          </a:p>
        </p:txBody>
      </p:sp>
      <p:sp>
        <p:nvSpPr>
          <p:cNvPr id="7" name="Rectangle 6">
            <a:extLst>
              <a:ext uri="{FF2B5EF4-FFF2-40B4-BE49-F238E27FC236}">
                <a16:creationId xmlns:a16="http://schemas.microsoft.com/office/drawing/2014/main" id="{6852F5E4-058E-C3D8-F590-1C1F5BEAF2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45755" y="450222"/>
            <a:ext cx="1861718" cy="1506594"/>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a:extLst>
              <a:ext uri="{FF2B5EF4-FFF2-40B4-BE49-F238E27FC236}">
                <a16:creationId xmlns:a16="http://schemas.microsoft.com/office/drawing/2014/main" id="{6C13DF7D-84EB-412A-779C-08C30CF313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70314" y="453269"/>
            <a:ext cx="1862765" cy="1505231"/>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8">
            <a:extLst>
              <a:ext uri="{FF2B5EF4-FFF2-40B4-BE49-F238E27FC236}">
                <a16:creationId xmlns:a16="http://schemas.microsoft.com/office/drawing/2014/main" id="{1C625B1D-2D49-7EA7-6FFC-078F898B0F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66344" y="2130552"/>
            <a:ext cx="7205472" cy="4270248"/>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133EDD6E-46ED-3A39-85D9-9E1D5B0105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45755" y="2127680"/>
            <a:ext cx="3887324" cy="4273119"/>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9">
            <a:extLst>
              <a:ext uri="{FF2B5EF4-FFF2-40B4-BE49-F238E27FC236}">
                <a16:creationId xmlns:a16="http://schemas.microsoft.com/office/drawing/2014/main" id="{2B3DFA72-C8A3-08E5-D5BD-EC8C2C9167F6}"/>
              </a:ext>
            </a:extLst>
          </p:cNvPr>
          <p:cNvSpPr txBox="1">
            <a:spLocks/>
          </p:cNvSpPr>
          <p:nvPr/>
        </p:nvSpPr>
        <p:spPr>
          <a:xfrm>
            <a:off x="7845755" y="2125996"/>
            <a:ext cx="3879901" cy="4178925"/>
          </a:xfrm>
          <a:prstGeom prst="rect">
            <a:avLst/>
          </a:prstGeom>
        </p:spPr>
        <p:txBody>
          <a:bodyPr vert="horz" lIns="91440" tIns="45720" rIns="91440" bIns="45720" rtlCol="0" anchor="ct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lnSpc>
                <a:spcPct val="80000"/>
              </a:lnSpc>
            </a:pPr>
            <a:r>
              <a:rPr lang="en-US" b="1" dirty="0" err="1"/>
              <a:t>n</a:t>
            </a:r>
            <a:r>
              <a:rPr lang="en-US" b="1" baseline="-25000" dirty="0" err="1"/>
              <a:t>c</a:t>
            </a:r>
            <a:r>
              <a:rPr lang="en-US" dirty="0"/>
              <a:t>=((53)(49+42+31+65))</a:t>
            </a:r>
          </a:p>
          <a:p>
            <a:pPr marL="0" indent="0" eaLnBrk="1" hangingPunct="1">
              <a:lnSpc>
                <a:spcPct val="80000"/>
              </a:lnSpc>
              <a:buNone/>
            </a:pPr>
            <a:r>
              <a:rPr lang="en-US" dirty="0"/>
              <a:t>+((25)(42+65))</a:t>
            </a:r>
          </a:p>
          <a:p>
            <a:pPr marL="0" indent="0" eaLnBrk="1" hangingPunct="1">
              <a:lnSpc>
                <a:spcPct val="80000"/>
              </a:lnSpc>
              <a:buNone/>
            </a:pPr>
            <a:r>
              <a:rPr lang="en-US" dirty="0"/>
              <a:t>+((32)(31+65))</a:t>
            </a:r>
          </a:p>
          <a:p>
            <a:pPr marL="0" indent="0" eaLnBrk="1" hangingPunct="1">
              <a:lnSpc>
                <a:spcPct val="80000"/>
              </a:lnSpc>
              <a:buNone/>
            </a:pPr>
            <a:r>
              <a:rPr lang="en-US" dirty="0"/>
              <a:t>+((49)(65)) </a:t>
            </a:r>
          </a:p>
          <a:p>
            <a:pPr eaLnBrk="1" hangingPunct="1">
              <a:lnSpc>
                <a:spcPct val="80000"/>
              </a:lnSpc>
            </a:pPr>
            <a:r>
              <a:rPr lang="en-US" b="1" dirty="0" err="1"/>
              <a:t>n</a:t>
            </a:r>
            <a:r>
              <a:rPr lang="en-US" b="1" baseline="-25000" dirty="0" err="1"/>
              <a:t>d</a:t>
            </a:r>
            <a:r>
              <a:rPr lang="en-US" dirty="0"/>
              <a:t>= ((19)(32+49+23+31)</a:t>
            </a:r>
          </a:p>
          <a:p>
            <a:pPr marL="0" indent="0" eaLnBrk="1" hangingPunct="1">
              <a:lnSpc>
                <a:spcPct val="80000"/>
              </a:lnSpc>
              <a:buNone/>
            </a:pPr>
            <a:r>
              <a:rPr lang="en-US" dirty="0"/>
              <a:t>+((25)(32+23))</a:t>
            </a:r>
          </a:p>
          <a:p>
            <a:pPr marL="0" indent="0" eaLnBrk="1" hangingPunct="1">
              <a:lnSpc>
                <a:spcPct val="80000"/>
              </a:lnSpc>
              <a:buNone/>
            </a:pPr>
            <a:r>
              <a:rPr lang="en-US" dirty="0"/>
              <a:t>+((42)(23+31))</a:t>
            </a:r>
          </a:p>
          <a:p>
            <a:pPr marL="0" indent="0" eaLnBrk="1" hangingPunct="1">
              <a:lnSpc>
                <a:spcPct val="80000"/>
              </a:lnSpc>
              <a:buNone/>
            </a:pPr>
            <a:r>
              <a:rPr lang="en-US" dirty="0"/>
              <a:t>+((49)(23))</a:t>
            </a:r>
          </a:p>
          <a:p>
            <a:pPr eaLnBrk="1" hangingPunct="1">
              <a:lnSpc>
                <a:spcPct val="80000"/>
              </a:lnSpc>
            </a:pPr>
            <a:r>
              <a:rPr lang="en-US" b="1" dirty="0"/>
              <a:t>Gamma </a:t>
            </a:r>
            <a:r>
              <a:rPr lang="en-US" dirty="0"/>
              <a:t>(γ): 0.4396 </a:t>
            </a:r>
          </a:p>
        </p:txBody>
      </p:sp>
      <p:sp>
        <p:nvSpPr>
          <p:cNvPr id="12" name="Footer Placeholder 3">
            <a:extLst>
              <a:ext uri="{FF2B5EF4-FFF2-40B4-BE49-F238E27FC236}">
                <a16:creationId xmlns:a16="http://schemas.microsoft.com/office/drawing/2014/main" id="{5E25FC96-693A-EFAF-F153-4B00C290D593}"/>
              </a:ext>
            </a:extLst>
          </p:cNvPr>
          <p:cNvSpPr txBox="1">
            <a:spLocks/>
          </p:cNvSpPr>
          <p:nvPr/>
        </p:nvSpPr>
        <p:spPr>
          <a:xfrm>
            <a:off x="462058" y="6407779"/>
            <a:ext cx="6675120" cy="365125"/>
          </a:xfrm>
          <a:prstGeom prst="rect">
            <a:avLst/>
          </a:prstGeom>
        </p:spPr>
        <p:txBody>
          <a:bodyPr vert="horz" lIns="91440" tIns="45720" rIns="91440" bIns="45720" rtlCol="0" anchor="ctr">
            <a:norm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90000"/>
              </a:lnSpc>
              <a:spcAft>
                <a:spcPts val="600"/>
              </a:spcAft>
            </a:pPr>
            <a:r>
              <a:rPr lang="en-US" sz="700">
                <a:solidFill>
                  <a:schemeClr val="tx1">
                    <a:lumMod val="50000"/>
                    <a:lumOff val="50000"/>
                  </a:schemeClr>
                </a:solidFill>
              </a:rPr>
              <a:t>Title | </a:t>
            </a:r>
            <a:r>
              <a:rPr lang="en-US" sz="700">
                <a:solidFill>
                  <a:schemeClr val="tx1">
                    <a:lumMod val="50000"/>
                    <a:lumOff val="50000"/>
                  </a:schemeClr>
                </a:solidFill>
                <a:sym typeface="Symbol" panose="05050102010706020507" pitchFamily="18" charset="2"/>
              </a:rPr>
              <a:t></a:t>
            </a:r>
            <a:r>
              <a:rPr lang="en-US" sz="700">
                <a:solidFill>
                  <a:schemeClr val="tx1">
                    <a:lumMod val="50000"/>
                    <a:lumOff val="50000"/>
                  </a:schemeClr>
                </a:solidFill>
              </a:rPr>
              <a:t> Author </a:t>
            </a:r>
          </a:p>
          <a:p>
            <a:pPr algn="l">
              <a:lnSpc>
                <a:spcPct val="90000"/>
              </a:lnSpc>
              <a:spcAft>
                <a:spcPts val="600"/>
              </a:spcAft>
            </a:pPr>
            <a:r>
              <a:rPr lang="en-US" sz="700">
                <a:solidFill>
                  <a:schemeClr val="tx1">
                    <a:lumMod val="50000"/>
                    <a:lumOff val="50000"/>
                  </a:schemeClr>
                </a:solidFill>
              </a:rPr>
              <a:t>Year | SAGE Publishing</a:t>
            </a:r>
            <a:endParaRPr lang="en-GB" sz="700">
              <a:solidFill>
                <a:schemeClr val="tx1">
                  <a:lumMod val="50000"/>
                  <a:lumOff val="50000"/>
                </a:schemeClr>
              </a:solidFill>
            </a:endParaRPr>
          </a:p>
        </p:txBody>
      </p:sp>
      <p:graphicFrame>
        <p:nvGraphicFramePr>
          <p:cNvPr id="13" name="Content Placeholder 4">
            <a:extLst>
              <a:ext uri="{FF2B5EF4-FFF2-40B4-BE49-F238E27FC236}">
                <a16:creationId xmlns:a16="http://schemas.microsoft.com/office/drawing/2014/main" id="{D1F22B51-6043-885A-E2FE-BBD1700CADCD}"/>
              </a:ext>
            </a:extLst>
          </p:cNvPr>
          <p:cNvGraphicFramePr>
            <a:graphicFrameLocks/>
          </p:cNvGraphicFramePr>
          <p:nvPr>
            <p:extLst>
              <p:ext uri="{D42A27DB-BD31-4B8C-83A1-F6EECF244321}">
                <p14:modId xmlns:p14="http://schemas.microsoft.com/office/powerpoint/2010/main" val="2366111627"/>
              </p:ext>
            </p:extLst>
          </p:nvPr>
        </p:nvGraphicFramePr>
        <p:xfrm>
          <a:off x="629920" y="2489200"/>
          <a:ext cx="6757707" cy="3884079"/>
        </p:xfrm>
        <a:graphic>
          <a:graphicData uri="http://schemas.openxmlformats.org/drawingml/2006/table">
            <a:tbl>
              <a:tblPr firstRow="1" bandRow="1">
                <a:tableStyleId>{5C22544A-7EE6-4342-B048-85BDC9FD1C3A}</a:tableStyleId>
              </a:tblPr>
              <a:tblGrid>
                <a:gridCol w="1815062">
                  <a:extLst>
                    <a:ext uri="{9D8B030D-6E8A-4147-A177-3AD203B41FA5}">
                      <a16:colId xmlns:a16="http://schemas.microsoft.com/office/drawing/2014/main" val="1115644753"/>
                    </a:ext>
                  </a:extLst>
                </a:gridCol>
                <a:gridCol w="1528944">
                  <a:extLst>
                    <a:ext uri="{9D8B030D-6E8A-4147-A177-3AD203B41FA5}">
                      <a16:colId xmlns:a16="http://schemas.microsoft.com/office/drawing/2014/main" val="1595845147"/>
                    </a:ext>
                  </a:extLst>
                </a:gridCol>
                <a:gridCol w="1191839">
                  <a:extLst>
                    <a:ext uri="{9D8B030D-6E8A-4147-A177-3AD203B41FA5}">
                      <a16:colId xmlns:a16="http://schemas.microsoft.com/office/drawing/2014/main" val="2827292304"/>
                    </a:ext>
                  </a:extLst>
                </a:gridCol>
                <a:gridCol w="1335943">
                  <a:extLst>
                    <a:ext uri="{9D8B030D-6E8A-4147-A177-3AD203B41FA5}">
                      <a16:colId xmlns:a16="http://schemas.microsoft.com/office/drawing/2014/main" val="472622045"/>
                    </a:ext>
                  </a:extLst>
                </a:gridCol>
                <a:gridCol w="885919">
                  <a:extLst>
                    <a:ext uri="{9D8B030D-6E8A-4147-A177-3AD203B41FA5}">
                      <a16:colId xmlns:a16="http://schemas.microsoft.com/office/drawing/2014/main" val="2447247860"/>
                    </a:ext>
                  </a:extLst>
                </a:gridCol>
              </a:tblGrid>
              <a:tr h="1264761">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400" b="0" i="0" u="none" strike="noStrike" cap="none" normalizeH="0" baseline="0" dirty="0">
                        <a:ln>
                          <a:noFill/>
                        </a:ln>
                        <a:solidFill>
                          <a:schemeClr val="tx1"/>
                        </a:solidFill>
                        <a:effectLst/>
                        <a:latin typeface="+mn-lt"/>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dirty="0">
                          <a:ln>
                            <a:noFill/>
                          </a:ln>
                          <a:solidFill>
                            <a:schemeClr val="tx1"/>
                          </a:solidFill>
                          <a:effectLst/>
                          <a:latin typeface="+mn-lt"/>
                        </a:rPr>
                        <a:t>Rare TV Viewing</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dirty="0">
                          <a:ln>
                            <a:noFill/>
                          </a:ln>
                          <a:solidFill>
                            <a:schemeClr val="tx1"/>
                          </a:solidFill>
                          <a:effectLst/>
                          <a:latin typeface="+mn-lt"/>
                        </a:rPr>
                        <a:t>Med TV Viewing</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dirty="0">
                          <a:ln>
                            <a:noFill/>
                          </a:ln>
                          <a:solidFill>
                            <a:schemeClr val="tx1"/>
                          </a:solidFill>
                          <a:effectLst/>
                          <a:latin typeface="+mn-lt"/>
                        </a:rPr>
                        <a:t>High TV Viewing</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a:ln>
                            <a:noFill/>
                          </a:ln>
                          <a:solidFill>
                            <a:schemeClr val="tx1"/>
                          </a:solidFill>
                          <a:effectLst/>
                          <a:latin typeface="+mn-lt"/>
                        </a:rPr>
                        <a:t>Total</a:t>
                      </a:r>
                    </a:p>
                  </a:txBody>
                  <a:tcPr horzOverflow="overflow"/>
                </a:tc>
                <a:extLst>
                  <a:ext uri="{0D108BD9-81ED-4DB2-BD59-A6C34878D82A}">
                    <a16:rowId xmlns:a16="http://schemas.microsoft.com/office/drawing/2014/main" val="2678480134"/>
                  </a:ext>
                </a:extLst>
              </a:tr>
              <a:tr h="669579">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a:ln>
                            <a:noFill/>
                          </a:ln>
                          <a:solidFill>
                            <a:schemeClr val="tx1"/>
                          </a:solidFill>
                          <a:effectLst/>
                          <a:latin typeface="+mn-lt"/>
                        </a:rPr>
                        <a:t>High Interest</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dirty="0">
                          <a:ln>
                            <a:noFill/>
                          </a:ln>
                          <a:solidFill>
                            <a:schemeClr val="tx1"/>
                          </a:solidFill>
                          <a:effectLst/>
                          <a:latin typeface="+mn-lt"/>
                        </a:rPr>
                        <a:t>53</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dirty="0">
                          <a:ln>
                            <a:noFill/>
                          </a:ln>
                          <a:solidFill>
                            <a:schemeClr val="tx1"/>
                          </a:solidFill>
                          <a:effectLst/>
                          <a:latin typeface="+mn-lt"/>
                        </a:rPr>
                        <a:t>25</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dirty="0">
                          <a:ln>
                            <a:noFill/>
                          </a:ln>
                          <a:solidFill>
                            <a:schemeClr val="tx1"/>
                          </a:solidFill>
                          <a:effectLst/>
                          <a:latin typeface="+mn-lt"/>
                        </a:rPr>
                        <a:t>19</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a:ln>
                            <a:noFill/>
                          </a:ln>
                          <a:solidFill>
                            <a:schemeClr val="tx1"/>
                          </a:solidFill>
                          <a:effectLst/>
                          <a:latin typeface="+mn-lt"/>
                        </a:rPr>
                        <a:t>97</a:t>
                      </a:r>
                    </a:p>
                  </a:txBody>
                  <a:tcPr horzOverflow="overflow"/>
                </a:tc>
                <a:extLst>
                  <a:ext uri="{0D108BD9-81ED-4DB2-BD59-A6C34878D82A}">
                    <a16:rowId xmlns:a16="http://schemas.microsoft.com/office/drawing/2014/main" val="396373689"/>
                  </a:ext>
                </a:extLst>
              </a:tr>
              <a:tr h="669579">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dirty="0">
                          <a:ln>
                            <a:noFill/>
                          </a:ln>
                          <a:solidFill>
                            <a:schemeClr val="tx1"/>
                          </a:solidFill>
                          <a:effectLst/>
                          <a:latin typeface="+mn-lt"/>
                        </a:rPr>
                        <a:t>Medium Interest</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a:ln>
                            <a:noFill/>
                          </a:ln>
                          <a:solidFill>
                            <a:schemeClr val="tx1"/>
                          </a:solidFill>
                          <a:effectLst/>
                          <a:latin typeface="+mn-lt"/>
                        </a:rPr>
                        <a:t>32</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dirty="0">
                          <a:ln>
                            <a:noFill/>
                          </a:ln>
                          <a:solidFill>
                            <a:schemeClr val="tx1"/>
                          </a:solidFill>
                          <a:effectLst/>
                          <a:latin typeface="+mn-lt"/>
                        </a:rPr>
                        <a:t>49</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dirty="0">
                          <a:ln>
                            <a:noFill/>
                          </a:ln>
                          <a:solidFill>
                            <a:schemeClr val="tx1"/>
                          </a:solidFill>
                          <a:effectLst/>
                          <a:latin typeface="+mn-lt"/>
                        </a:rPr>
                        <a:t>42</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dirty="0">
                          <a:ln>
                            <a:noFill/>
                          </a:ln>
                          <a:solidFill>
                            <a:schemeClr val="tx1"/>
                          </a:solidFill>
                          <a:effectLst/>
                          <a:latin typeface="+mn-lt"/>
                        </a:rPr>
                        <a:t>123</a:t>
                      </a:r>
                    </a:p>
                  </a:txBody>
                  <a:tcPr horzOverflow="overflow"/>
                </a:tc>
                <a:extLst>
                  <a:ext uri="{0D108BD9-81ED-4DB2-BD59-A6C34878D82A}">
                    <a16:rowId xmlns:a16="http://schemas.microsoft.com/office/drawing/2014/main" val="2610696034"/>
                  </a:ext>
                </a:extLst>
              </a:tr>
              <a:tr h="669579">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a:ln>
                            <a:noFill/>
                          </a:ln>
                          <a:solidFill>
                            <a:schemeClr val="tx1"/>
                          </a:solidFill>
                          <a:effectLst/>
                          <a:latin typeface="+mn-lt"/>
                        </a:rPr>
                        <a:t>Low Interest</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a:ln>
                            <a:noFill/>
                          </a:ln>
                          <a:solidFill>
                            <a:schemeClr val="tx1"/>
                          </a:solidFill>
                          <a:effectLst/>
                          <a:latin typeface="+mn-lt"/>
                        </a:rPr>
                        <a:t>23</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dirty="0">
                          <a:ln>
                            <a:noFill/>
                          </a:ln>
                          <a:solidFill>
                            <a:schemeClr val="tx1"/>
                          </a:solidFill>
                          <a:effectLst/>
                          <a:latin typeface="+mn-lt"/>
                        </a:rPr>
                        <a:t>31</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dirty="0">
                          <a:ln>
                            <a:noFill/>
                          </a:ln>
                          <a:solidFill>
                            <a:schemeClr val="tx1"/>
                          </a:solidFill>
                          <a:effectLst/>
                          <a:latin typeface="+mn-lt"/>
                        </a:rPr>
                        <a:t>65</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dirty="0">
                          <a:ln>
                            <a:noFill/>
                          </a:ln>
                          <a:solidFill>
                            <a:schemeClr val="tx1"/>
                          </a:solidFill>
                          <a:effectLst/>
                          <a:latin typeface="+mn-lt"/>
                        </a:rPr>
                        <a:t>119</a:t>
                      </a:r>
                    </a:p>
                  </a:txBody>
                  <a:tcPr horzOverflow="overflow"/>
                </a:tc>
                <a:extLst>
                  <a:ext uri="{0D108BD9-81ED-4DB2-BD59-A6C34878D82A}">
                    <a16:rowId xmlns:a16="http://schemas.microsoft.com/office/drawing/2014/main" val="282298828"/>
                  </a:ext>
                </a:extLst>
              </a:tr>
              <a:tr h="3719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a:ln>
                            <a:noFill/>
                          </a:ln>
                          <a:solidFill>
                            <a:schemeClr val="tx1"/>
                          </a:solidFill>
                          <a:effectLst/>
                          <a:latin typeface="+mn-lt"/>
                        </a:rPr>
                        <a:t>Total</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dirty="0">
                          <a:ln>
                            <a:noFill/>
                          </a:ln>
                          <a:solidFill>
                            <a:schemeClr val="tx1"/>
                          </a:solidFill>
                          <a:effectLst/>
                          <a:latin typeface="+mn-lt"/>
                        </a:rPr>
                        <a:t>108</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dirty="0">
                          <a:ln>
                            <a:noFill/>
                          </a:ln>
                          <a:solidFill>
                            <a:schemeClr val="tx1"/>
                          </a:solidFill>
                          <a:effectLst/>
                          <a:latin typeface="+mn-lt"/>
                        </a:rPr>
                        <a:t>105</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dirty="0">
                          <a:ln>
                            <a:noFill/>
                          </a:ln>
                          <a:solidFill>
                            <a:schemeClr val="tx1"/>
                          </a:solidFill>
                          <a:effectLst/>
                          <a:latin typeface="+mn-lt"/>
                        </a:rPr>
                        <a:t>126</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dirty="0">
                          <a:ln>
                            <a:noFill/>
                          </a:ln>
                          <a:solidFill>
                            <a:schemeClr val="tx1"/>
                          </a:solidFill>
                          <a:effectLst/>
                          <a:latin typeface="+mn-lt"/>
                        </a:rPr>
                        <a:t>339</a:t>
                      </a:r>
                    </a:p>
                  </a:txBody>
                  <a:tcPr horzOverflow="overflow"/>
                </a:tc>
                <a:extLst>
                  <a:ext uri="{0D108BD9-81ED-4DB2-BD59-A6C34878D82A}">
                    <a16:rowId xmlns:a16="http://schemas.microsoft.com/office/drawing/2014/main" val="3166697047"/>
                  </a:ext>
                </a:extLst>
              </a:tr>
            </a:tbl>
          </a:graphicData>
        </a:graphic>
      </p:graphicFrame>
    </p:spTree>
    <p:extLst>
      <p:ext uri="{BB962C8B-B14F-4D97-AF65-F5344CB8AC3E}">
        <p14:creationId xmlns:p14="http://schemas.microsoft.com/office/powerpoint/2010/main" val="35890027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44" name="Group 4"/>
          <p:cNvGraphicFramePr>
            <a:graphicFrameLocks noGrp="1"/>
          </p:cNvGraphicFramePr>
          <p:nvPr>
            <p:ph sz="half" idx="1"/>
          </p:nvPr>
        </p:nvGraphicFramePr>
        <p:xfrm>
          <a:off x="1981200" y="2362201"/>
          <a:ext cx="8229600" cy="2514601"/>
        </p:xfrm>
        <a:graphic>
          <a:graphicData uri="http://schemas.openxmlformats.org/drawingml/2006/table">
            <a:tbl>
              <a:tblPr/>
              <a:tblGrid>
                <a:gridCol w="1905000">
                  <a:extLst>
                    <a:ext uri="{9D8B030D-6E8A-4147-A177-3AD203B41FA5}">
                      <a16:colId xmlns:a16="http://schemas.microsoft.com/office/drawing/2014/main" val="20000"/>
                    </a:ext>
                  </a:extLst>
                </a:gridCol>
                <a:gridCol w="1387475">
                  <a:extLst>
                    <a:ext uri="{9D8B030D-6E8A-4147-A177-3AD203B41FA5}">
                      <a16:colId xmlns:a16="http://schemas.microsoft.com/office/drawing/2014/main" val="20001"/>
                    </a:ext>
                  </a:extLst>
                </a:gridCol>
                <a:gridCol w="1644650">
                  <a:extLst>
                    <a:ext uri="{9D8B030D-6E8A-4147-A177-3AD203B41FA5}">
                      <a16:colId xmlns:a16="http://schemas.microsoft.com/office/drawing/2014/main" val="20002"/>
                    </a:ext>
                  </a:extLst>
                </a:gridCol>
                <a:gridCol w="1616075">
                  <a:extLst>
                    <a:ext uri="{9D8B030D-6E8A-4147-A177-3AD203B41FA5}">
                      <a16:colId xmlns:a16="http://schemas.microsoft.com/office/drawing/2014/main" val="20003"/>
                    </a:ext>
                  </a:extLst>
                </a:gridCol>
                <a:gridCol w="1676400">
                  <a:extLst>
                    <a:ext uri="{9D8B030D-6E8A-4147-A177-3AD203B41FA5}">
                      <a16:colId xmlns:a16="http://schemas.microsoft.com/office/drawing/2014/main" val="20004"/>
                    </a:ext>
                  </a:extLst>
                </a:gridCol>
              </a:tblGrid>
              <a:tr h="731906">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dirty="0">
                        <a:ln>
                          <a:noFill/>
                        </a:ln>
                        <a:solidFill>
                          <a:schemeClr val="tx1"/>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a:ln>
                            <a:noFill/>
                          </a:ln>
                          <a:solidFill>
                            <a:schemeClr val="tx1"/>
                          </a:solidFill>
                          <a:effectLst/>
                          <a:latin typeface="Garamond" pitchFamily="18" charset="0"/>
                        </a:rPr>
                        <a:t>Rare TV Viewing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a:ln>
                            <a:noFill/>
                          </a:ln>
                          <a:solidFill>
                            <a:schemeClr val="tx1"/>
                          </a:solidFill>
                          <a:effectLst/>
                          <a:latin typeface="Garamond" pitchFamily="18" charset="0"/>
                        </a:rPr>
                        <a:t>Medium TV Viewing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a:ln>
                            <a:noFill/>
                          </a:ln>
                          <a:solidFill>
                            <a:schemeClr val="tx1"/>
                          </a:solidFill>
                          <a:effectLst/>
                          <a:latin typeface="Garamond" pitchFamily="18" charset="0"/>
                        </a:rPr>
                        <a:t>High TV Viewing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1" i="0" u="none" strike="noStrike" cap="none" normalizeH="0" baseline="0">
                          <a:ln>
                            <a:noFill/>
                          </a:ln>
                          <a:solidFill>
                            <a:schemeClr val="tx1"/>
                          </a:solidFill>
                          <a:effectLst/>
                          <a:latin typeface="Garamond" pitchFamily="18" charset="0"/>
                        </a:rPr>
                        <a:t>Total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3686">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a:ln>
                            <a:noFill/>
                          </a:ln>
                          <a:solidFill>
                            <a:schemeClr val="tx1"/>
                          </a:solidFill>
                          <a:effectLst/>
                          <a:latin typeface="Garamond" pitchFamily="18" charset="0"/>
                        </a:rPr>
                        <a:t>High Interest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dirty="0">
                        <a:ln>
                          <a:noFill/>
                        </a:ln>
                        <a:solidFill>
                          <a:schemeClr val="tx1"/>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dirty="0">
                        <a:ln>
                          <a:noFill/>
                        </a:ln>
                        <a:solidFill>
                          <a:schemeClr val="tx1"/>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a:ln>
                          <a:noFill/>
                        </a:ln>
                        <a:solidFill>
                          <a:schemeClr val="tx1"/>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1" i="0" u="none" strike="noStrike" cap="none" normalizeH="0" baseline="0">
                        <a:ln>
                          <a:noFill/>
                        </a:ln>
                        <a:solidFill>
                          <a:schemeClr val="tx1"/>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5784">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a:ln>
                            <a:noFill/>
                          </a:ln>
                          <a:solidFill>
                            <a:schemeClr val="tx1"/>
                          </a:solidFill>
                          <a:effectLst/>
                          <a:latin typeface="Garamond" pitchFamily="18" charset="0"/>
                        </a:rPr>
                        <a:t>Medium Interest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dirty="0">
                        <a:ln>
                          <a:noFill/>
                        </a:ln>
                        <a:solidFill>
                          <a:schemeClr val="tx1"/>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dirty="0">
                        <a:ln>
                          <a:noFill/>
                        </a:ln>
                        <a:solidFill>
                          <a:schemeClr val="tx1"/>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dirty="0">
                        <a:ln>
                          <a:noFill/>
                        </a:ln>
                        <a:solidFill>
                          <a:schemeClr val="tx1"/>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1" i="0" u="none" strike="noStrike" cap="none" normalizeH="0" baseline="0" dirty="0">
                        <a:ln>
                          <a:noFill/>
                        </a:ln>
                        <a:solidFill>
                          <a:schemeClr val="tx1"/>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7441">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a:ln>
                            <a:noFill/>
                          </a:ln>
                          <a:solidFill>
                            <a:schemeClr val="tx1"/>
                          </a:solidFill>
                          <a:effectLst/>
                          <a:latin typeface="Garamond" pitchFamily="18" charset="0"/>
                        </a:rPr>
                        <a:t>Low Interest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a:ln>
                          <a:noFill/>
                        </a:ln>
                        <a:solidFill>
                          <a:schemeClr val="tx1"/>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dirty="0">
                        <a:ln>
                          <a:noFill/>
                        </a:ln>
                        <a:solidFill>
                          <a:schemeClr val="tx1"/>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dirty="0">
                        <a:ln>
                          <a:noFill/>
                        </a:ln>
                        <a:solidFill>
                          <a:schemeClr val="tx1"/>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1" i="0" u="none" strike="noStrike" cap="none" normalizeH="0" baseline="0" dirty="0">
                        <a:ln>
                          <a:noFill/>
                        </a:ln>
                        <a:solidFill>
                          <a:schemeClr val="tx1"/>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5784">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1" i="0" u="none" strike="noStrike" cap="none" normalizeH="0" baseline="0">
                          <a:ln>
                            <a:noFill/>
                          </a:ln>
                          <a:solidFill>
                            <a:schemeClr val="tx1"/>
                          </a:solidFill>
                          <a:effectLst/>
                          <a:latin typeface="Garamond" pitchFamily="18"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1" i="0" u="none" strike="noStrike" cap="none" normalizeH="0" baseline="0" dirty="0">
                        <a:ln>
                          <a:noFill/>
                        </a:ln>
                        <a:solidFill>
                          <a:schemeClr val="tx1"/>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1" i="0" u="none" strike="noStrike" cap="none" normalizeH="0" baseline="0" dirty="0">
                        <a:ln>
                          <a:noFill/>
                        </a:ln>
                        <a:solidFill>
                          <a:schemeClr val="tx1"/>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1" i="0" u="none" strike="noStrike" cap="none" normalizeH="0" baseline="0" dirty="0">
                        <a:ln>
                          <a:noFill/>
                        </a:ln>
                        <a:solidFill>
                          <a:schemeClr val="tx1"/>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1" i="0" u="none" strike="noStrike" cap="none" normalizeH="0" baseline="0" dirty="0">
                        <a:ln>
                          <a:noFill/>
                        </a:ln>
                        <a:solidFill>
                          <a:schemeClr val="tx1"/>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63843" name="Rectangle 3"/>
          <p:cNvSpPr>
            <a:spLocks noGrp="1" noChangeArrowheads="1"/>
          </p:cNvSpPr>
          <p:nvPr>
            <p:ph type="body" sz="half" idx="2"/>
          </p:nvPr>
        </p:nvSpPr>
        <p:spPr>
          <a:xfrm>
            <a:off x="1524000" y="5181600"/>
            <a:ext cx="9144000" cy="1676400"/>
          </a:xfrm>
        </p:spPr>
        <p:txBody>
          <a:bodyPr>
            <a:normAutofit/>
          </a:bodyPr>
          <a:lstStyle/>
          <a:p>
            <a:pPr eaLnBrk="1" hangingPunct="1">
              <a:lnSpc>
                <a:spcPct val="80000"/>
              </a:lnSpc>
            </a:pPr>
            <a:r>
              <a:rPr lang="en-US" sz="2200" b="1" dirty="0" err="1"/>
              <a:t>n</a:t>
            </a:r>
            <a:r>
              <a:rPr lang="en-US" sz="2200" b="1" baseline="-25000" dirty="0" err="1"/>
              <a:t>c</a:t>
            </a:r>
            <a:r>
              <a:rPr lang="en-US" sz="2200" b="1" dirty="0"/>
              <a:t> </a:t>
            </a:r>
            <a:r>
              <a:rPr lang="en-US" sz="2200" dirty="0"/>
              <a:t>= ((53)(49+42+31+65))+((25)(42+65))+((32)(31+65))+((49)(65)) </a:t>
            </a:r>
          </a:p>
          <a:p>
            <a:pPr eaLnBrk="1" hangingPunct="1">
              <a:lnSpc>
                <a:spcPct val="80000"/>
              </a:lnSpc>
            </a:pPr>
            <a:r>
              <a:rPr lang="en-US" sz="2200" b="1" dirty="0" err="1"/>
              <a:t>n</a:t>
            </a:r>
            <a:r>
              <a:rPr lang="en-US" sz="2200" b="1" baseline="-25000" dirty="0" err="1"/>
              <a:t>d</a:t>
            </a:r>
            <a:r>
              <a:rPr lang="en-US" sz="2200" b="1" dirty="0"/>
              <a:t> </a:t>
            </a:r>
            <a:r>
              <a:rPr lang="en-US" sz="2200" dirty="0"/>
              <a:t>= ((19)(32+49+23+31)+((25)(32+23))+((42)(23+31))+((49)(23))</a:t>
            </a:r>
          </a:p>
          <a:p>
            <a:pPr eaLnBrk="1" hangingPunct="1">
              <a:lnSpc>
                <a:spcPct val="80000"/>
              </a:lnSpc>
            </a:pPr>
            <a:r>
              <a:rPr lang="en-US" sz="3600" b="1" dirty="0"/>
              <a:t>Gamma </a:t>
            </a:r>
            <a:r>
              <a:rPr lang="en-US" sz="3600" dirty="0"/>
              <a:t>(γ): 0.4396 </a:t>
            </a:r>
          </a:p>
        </p:txBody>
      </p:sp>
      <p:sp>
        <p:nvSpPr>
          <p:cNvPr id="6" name="Rectangle 3"/>
          <p:cNvSpPr txBox="1">
            <a:spLocks noChangeArrowheads="1"/>
          </p:cNvSpPr>
          <p:nvPr/>
        </p:nvSpPr>
        <p:spPr bwMode="auto">
          <a:xfrm>
            <a:off x="3276600" y="1600200"/>
            <a:ext cx="7620000" cy="1066800"/>
          </a:xfrm>
          <a:prstGeom prst="rect">
            <a:avLst/>
          </a:prstGeom>
          <a:noFill/>
          <a:ln w="9525">
            <a:noFill/>
            <a:miter lim="800000"/>
            <a:headEnd/>
            <a:tailEnd/>
          </a:ln>
        </p:spPr>
        <p:txBody>
          <a:bodyPr/>
          <a:lstStyle/>
          <a:p>
            <a:pPr marL="319088" indent="-319088">
              <a:lnSpc>
                <a:spcPct val="80000"/>
              </a:lnSpc>
              <a:spcBef>
                <a:spcPts val="700"/>
              </a:spcBef>
              <a:buClr>
                <a:schemeClr val="accent2"/>
              </a:buClr>
              <a:buSzPct val="60000"/>
              <a:buFont typeface="Wingdings" pitchFamily="2" charset="2"/>
              <a:buChar char=""/>
              <a:defRPr/>
            </a:pPr>
            <a:endParaRPr lang="en-US" sz="2400" dirty="0"/>
          </a:p>
        </p:txBody>
      </p:sp>
      <p:sp>
        <p:nvSpPr>
          <p:cNvPr id="9" name="Text Placeholder 3"/>
          <p:cNvSpPr txBox="1">
            <a:spLocks/>
          </p:cNvSpPr>
          <p:nvPr/>
        </p:nvSpPr>
        <p:spPr bwMode="auto">
          <a:xfrm>
            <a:off x="1524000" y="1600200"/>
            <a:ext cx="9144000" cy="838200"/>
          </a:xfrm>
          <a:prstGeom prst="rect">
            <a:avLst/>
          </a:prstGeom>
          <a:noFill/>
          <a:ln w="9525">
            <a:noFill/>
            <a:miter lim="800000"/>
            <a:headEnd/>
            <a:tailEnd/>
          </a:ln>
        </p:spPr>
        <p:txBody>
          <a:bodyPr/>
          <a:lstStyle/>
          <a:p>
            <a:pPr marL="319088" indent="-319088">
              <a:spcBef>
                <a:spcPts val="700"/>
              </a:spcBef>
              <a:buClr>
                <a:schemeClr val="accent2"/>
              </a:buClr>
              <a:buSzPct val="60000"/>
              <a:buFont typeface="Wingdings" pitchFamily="2" charset="2"/>
              <a:buChar char=""/>
              <a:defRPr/>
            </a:pPr>
            <a:r>
              <a:rPr lang="en-US" sz="2900" dirty="0"/>
              <a:t>EX: Higher TV viewing produces lower political interest</a:t>
            </a:r>
            <a:endParaRPr lang="en-GB" sz="2900" dirty="0"/>
          </a:p>
        </p:txBody>
      </p:sp>
      <p:graphicFrame>
        <p:nvGraphicFramePr>
          <p:cNvPr id="11" name="Content Placeholder 4"/>
          <p:cNvGraphicFramePr>
            <a:graphicFrameLocks/>
          </p:cNvGraphicFramePr>
          <p:nvPr/>
        </p:nvGraphicFramePr>
        <p:xfrm>
          <a:off x="3886200" y="3124200"/>
          <a:ext cx="6248400" cy="1752600"/>
        </p:xfrm>
        <a:graphic>
          <a:graphicData uri="http://schemas.openxmlformats.org/drawingml/2006/table">
            <a:tbl>
              <a:tblPr firstRow="1" bandRow="1">
                <a:tableStyleId>{2D5ABB26-0587-4C30-8999-92F81FD0307C}</a:tableStyleId>
              </a:tblPr>
              <a:tblGrid>
                <a:gridCol w="1562100">
                  <a:extLst>
                    <a:ext uri="{9D8B030D-6E8A-4147-A177-3AD203B41FA5}">
                      <a16:colId xmlns:a16="http://schemas.microsoft.com/office/drawing/2014/main" val="20000"/>
                    </a:ext>
                  </a:extLst>
                </a:gridCol>
                <a:gridCol w="1562100">
                  <a:extLst>
                    <a:ext uri="{9D8B030D-6E8A-4147-A177-3AD203B41FA5}">
                      <a16:colId xmlns:a16="http://schemas.microsoft.com/office/drawing/2014/main" val="20001"/>
                    </a:ext>
                  </a:extLst>
                </a:gridCol>
                <a:gridCol w="1562100">
                  <a:extLst>
                    <a:ext uri="{9D8B030D-6E8A-4147-A177-3AD203B41FA5}">
                      <a16:colId xmlns:a16="http://schemas.microsoft.com/office/drawing/2014/main" val="20002"/>
                    </a:ext>
                  </a:extLst>
                </a:gridCol>
                <a:gridCol w="1562100">
                  <a:extLst>
                    <a:ext uri="{9D8B030D-6E8A-4147-A177-3AD203B41FA5}">
                      <a16:colId xmlns:a16="http://schemas.microsoft.com/office/drawing/2014/main" val="20003"/>
                    </a:ext>
                  </a:extLst>
                </a:gridCol>
              </a:tblGrid>
              <a:tr h="4381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a:ln>
                            <a:noFill/>
                          </a:ln>
                          <a:solidFill>
                            <a:schemeClr val="tx1"/>
                          </a:solidFill>
                          <a:effectLst/>
                          <a:latin typeface="Garamond" pitchFamily="18" charset="0"/>
                        </a:rPr>
                        <a:t>53</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a:ln>
                            <a:noFill/>
                          </a:ln>
                          <a:solidFill>
                            <a:schemeClr val="tx1"/>
                          </a:solidFill>
                          <a:effectLst/>
                          <a:latin typeface="Garamond" pitchFamily="18" charset="0"/>
                        </a:rPr>
                        <a:t>25</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a:ln>
                            <a:noFill/>
                          </a:ln>
                          <a:solidFill>
                            <a:schemeClr val="tx1"/>
                          </a:solidFill>
                          <a:effectLst/>
                          <a:latin typeface="Garamond" pitchFamily="18" charset="0"/>
                        </a:rPr>
                        <a:t>19</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1" i="0" u="none" strike="noStrike" cap="none" normalizeH="0" baseline="0">
                          <a:ln>
                            <a:noFill/>
                          </a:ln>
                          <a:solidFill>
                            <a:schemeClr val="tx1"/>
                          </a:solidFill>
                          <a:effectLst/>
                          <a:latin typeface="Garamond" pitchFamily="18" charset="0"/>
                        </a:rPr>
                        <a:t>97</a:t>
                      </a:r>
                    </a:p>
                  </a:txBody>
                  <a:tcPr horzOverflow="overflow"/>
                </a:tc>
                <a:extLst>
                  <a:ext uri="{0D108BD9-81ED-4DB2-BD59-A6C34878D82A}">
                    <a16:rowId xmlns:a16="http://schemas.microsoft.com/office/drawing/2014/main" val="10000"/>
                  </a:ext>
                </a:extLst>
              </a:tr>
              <a:tr h="4381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a:ln>
                            <a:noFill/>
                          </a:ln>
                          <a:solidFill>
                            <a:schemeClr val="tx1"/>
                          </a:solidFill>
                          <a:effectLst/>
                          <a:latin typeface="Garamond" pitchFamily="18" charset="0"/>
                        </a:rPr>
                        <a:t>32</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a:ln>
                            <a:noFill/>
                          </a:ln>
                          <a:solidFill>
                            <a:schemeClr val="tx1"/>
                          </a:solidFill>
                          <a:effectLst/>
                          <a:latin typeface="Garamond" pitchFamily="18" charset="0"/>
                        </a:rPr>
                        <a:t>49</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a:ln>
                            <a:noFill/>
                          </a:ln>
                          <a:solidFill>
                            <a:schemeClr val="tx1"/>
                          </a:solidFill>
                          <a:effectLst/>
                          <a:latin typeface="Garamond" pitchFamily="18" charset="0"/>
                        </a:rPr>
                        <a:t>42</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1" i="0" u="none" strike="noStrike" cap="none" normalizeH="0" baseline="0" dirty="0">
                          <a:ln>
                            <a:noFill/>
                          </a:ln>
                          <a:solidFill>
                            <a:schemeClr val="tx1"/>
                          </a:solidFill>
                          <a:effectLst/>
                          <a:latin typeface="Garamond" pitchFamily="18" charset="0"/>
                        </a:rPr>
                        <a:t>123</a:t>
                      </a:r>
                    </a:p>
                  </a:txBody>
                  <a:tcPr horzOverflow="overflow"/>
                </a:tc>
                <a:extLst>
                  <a:ext uri="{0D108BD9-81ED-4DB2-BD59-A6C34878D82A}">
                    <a16:rowId xmlns:a16="http://schemas.microsoft.com/office/drawing/2014/main" val="10001"/>
                  </a:ext>
                </a:extLst>
              </a:tr>
              <a:tr h="4381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a:ln>
                            <a:noFill/>
                          </a:ln>
                          <a:solidFill>
                            <a:schemeClr val="tx1"/>
                          </a:solidFill>
                          <a:effectLst/>
                          <a:latin typeface="Garamond" pitchFamily="18" charset="0"/>
                        </a:rPr>
                        <a:t>23</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a:ln>
                            <a:noFill/>
                          </a:ln>
                          <a:solidFill>
                            <a:schemeClr val="tx1"/>
                          </a:solidFill>
                          <a:effectLst/>
                          <a:latin typeface="Garamond" pitchFamily="18" charset="0"/>
                        </a:rPr>
                        <a:t>31</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a:ln>
                            <a:noFill/>
                          </a:ln>
                          <a:solidFill>
                            <a:schemeClr val="tx1"/>
                          </a:solidFill>
                          <a:effectLst/>
                          <a:latin typeface="Garamond" pitchFamily="18" charset="0"/>
                        </a:rPr>
                        <a:t>65</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1" i="0" u="none" strike="noStrike" cap="none" normalizeH="0" baseline="0" dirty="0">
                          <a:ln>
                            <a:noFill/>
                          </a:ln>
                          <a:solidFill>
                            <a:schemeClr val="tx1"/>
                          </a:solidFill>
                          <a:effectLst/>
                          <a:latin typeface="Garamond" pitchFamily="18" charset="0"/>
                        </a:rPr>
                        <a:t>119</a:t>
                      </a:r>
                    </a:p>
                  </a:txBody>
                  <a:tcPr horzOverflow="overflow"/>
                </a:tc>
                <a:extLst>
                  <a:ext uri="{0D108BD9-81ED-4DB2-BD59-A6C34878D82A}">
                    <a16:rowId xmlns:a16="http://schemas.microsoft.com/office/drawing/2014/main" val="10002"/>
                  </a:ext>
                </a:extLst>
              </a:tr>
              <a:tr h="4381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1" i="0" u="none" strike="noStrike" cap="none" normalizeH="0" baseline="0" dirty="0">
                          <a:ln>
                            <a:noFill/>
                          </a:ln>
                          <a:solidFill>
                            <a:schemeClr val="tx1"/>
                          </a:solidFill>
                          <a:effectLst/>
                          <a:latin typeface="Garamond" pitchFamily="18" charset="0"/>
                        </a:rPr>
                        <a:t>108</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1" i="0" u="none" strike="noStrike" cap="none" normalizeH="0" baseline="0" dirty="0">
                          <a:ln>
                            <a:noFill/>
                          </a:ln>
                          <a:solidFill>
                            <a:schemeClr val="tx1"/>
                          </a:solidFill>
                          <a:effectLst/>
                          <a:latin typeface="Garamond" pitchFamily="18" charset="0"/>
                        </a:rPr>
                        <a:t>105</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1" i="0" u="none" strike="noStrike" cap="none" normalizeH="0" baseline="0" dirty="0">
                          <a:ln>
                            <a:noFill/>
                          </a:ln>
                          <a:solidFill>
                            <a:schemeClr val="tx1"/>
                          </a:solidFill>
                          <a:effectLst/>
                          <a:latin typeface="Garamond" pitchFamily="18" charset="0"/>
                        </a:rPr>
                        <a:t>126</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1" i="0" u="none" strike="noStrike" cap="none" normalizeH="0" baseline="0" dirty="0">
                          <a:ln>
                            <a:noFill/>
                          </a:ln>
                          <a:solidFill>
                            <a:schemeClr val="tx1"/>
                          </a:solidFill>
                          <a:effectLst/>
                          <a:latin typeface="Garamond" pitchFamily="18" charset="0"/>
                        </a:rPr>
                        <a:t>339</a:t>
                      </a:r>
                    </a:p>
                  </a:txBody>
                  <a:tcPr horzOverflow="overflow"/>
                </a:tc>
                <a:extLst>
                  <a:ext uri="{0D108BD9-81ED-4DB2-BD59-A6C34878D82A}">
                    <a16:rowId xmlns:a16="http://schemas.microsoft.com/office/drawing/2014/main" val="10003"/>
                  </a:ext>
                </a:extLst>
              </a:tr>
            </a:tbl>
          </a:graphicData>
        </a:graphic>
      </p:graphicFrame>
      <p:graphicFrame>
        <p:nvGraphicFramePr>
          <p:cNvPr id="12" name="Content Placeholder 4"/>
          <p:cNvGraphicFramePr>
            <a:graphicFrameLocks/>
          </p:cNvGraphicFramePr>
          <p:nvPr/>
        </p:nvGraphicFramePr>
        <p:xfrm>
          <a:off x="3886200" y="3124200"/>
          <a:ext cx="6248400" cy="1752600"/>
        </p:xfrm>
        <a:graphic>
          <a:graphicData uri="http://schemas.openxmlformats.org/drawingml/2006/table">
            <a:tbl>
              <a:tblPr firstRow="1" bandRow="1">
                <a:tableStyleId>{2D5ABB26-0587-4C30-8999-92F81FD0307C}</a:tableStyleId>
              </a:tblPr>
              <a:tblGrid>
                <a:gridCol w="1562100">
                  <a:extLst>
                    <a:ext uri="{9D8B030D-6E8A-4147-A177-3AD203B41FA5}">
                      <a16:colId xmlns:a16="http://schemas.microsoft.com/office/drawing/2014/main" val="20000"/>
                    </a:ext>
                  </a:extLst>
                </a:gridCol>
                <a:gridCol w="1562100">
                  <a:extLst>
                    <a:ext uri="{9D8B030D-6E8A-4147-A177-3AD203B41FA5}">
                      <a16:colId xmlns:a16="http://schemas.microsoft.com/office/drawing/2014/main" val="20001"/>
                    </a:ext>
                  </a:extLst>
                </a:gridCol>
                <a:gridCol w="1562100">
                  <a:extLst>
                    <a:ext uri="{9D8B030D-6E8A-4147-A177-3AD203B41FA5}">
                      <a16:colId xmlns:a16="http://schemas.microsoft.com/office/drawing/2014/main" val="20002"/>
                    </a:ext>
                  </a:extLst>
                </a:gridCol>
                <a:gridCol w="1562100">
                  <a:extLst>
                    <a:ext uri="{9D8B030D-6E8A-4147-A177-3AD203B41FA5}">
                      <a16:colId xmlns:a16="http://schemas.microsoft.com/office/drawing/2014/main" val="20003"/>
                    </a:ext>
                  </a:extLst>
                </a:gridCol>
              </a:tblGrid>
              <a:tr h="4381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a:ln>
                            <a:noFill/>
                          </a:ln>
                          <a:solidFill>
                            <a:schemeClr val="tx1"/>
                          </a:solidFill>
                          <a:effectLst/>
                          <a:latin typeface="Garamond" pitchFamily="18" charset="0"/>
                        </a:rPr>
                        <a:t>53</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a:ln>
                            <a:noFill/>
                          </a:ln>
                          <a:solidFill>
                            <a:schemeClr val="tx1"/>
                          </a:solidFill>
                          <a:effectLst/>
                          <a:latin typeface="Garamond" pitchFamily="18" charset="0"/>
                        </a:rPr>
                        <a:t>25</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a:ln>
                            <a:noFill/>
                          </a:ln>
                          <a:solidFill>
                            <a:schemeClr val="tx1"/>
                          </a:solidFill>
                          <a:effectLst/>
                          <a:latin typeface="Garamond" pitchFamily="18" charset="0"/>
                        </a:rPr>
                        <a:t>19</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1" i="0" u="none" strike="noStrike" cap="none" normalizeH="0" baseline="0">
                          <a:ln>
                            <a:noFill/>
                          </a:ln>
                          <a:solidFill>
                            <a:schemeClr val="tx1"/>
                          </a:solidFill>
                          <a:effectLst/>
                          <a:latin typeface="Garamond" pitchFamily="18" charset="0"/>
                        </a:rPr>
                        <a:t>97</a:t>
                      </a:r>
                      <a:endParaRPr kumimoji="0" lang="en-US" sz="2000" b="1" i="0" u="none" strike="noStrike" cap="none" normalizeH="0" baseline="0" dirty="0">
                        <a:ln>
                          <a:noFill/>
                        </a:ln>
                        <a:solidFill>
                          <a:schemeClr val="tx1"/>
                        </a:solidFill>
                        <a:effectLst/>
                        <a:latin typeface="Garamond" pitchFamily="18" charset="0"/>
                      </a:endParaRPr>
                    </a:p>
                  </a:txBody>
                  <a:tcPr horzOverflow="overflow"/>
                </a:tc>
                <a:extLst>
                  <a:ext uri="{0D108BD9-81ED-4DB2-BD59-A6C34878D82A}">
                    <a16:rowId xmlns:a16="http://schemas.microsoft.com/office/drawing/2014/main" val="10000"/>
                  </a:ext>
                </a:extLst>
              </a:tr>
              <a:tr h="4381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a:ln>
                            <a:noFill/>
                          </a:ln>
                          <a:solidFill>
                            <a:schemeClr val="tx1"/>
                          </a:solidFill>
                          <a:effectLst/>
                          <a:latin typeface="Garamond" pitchFamily="18" charset="0"/>
                        </a:rPr>
                        <a:t>32</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a:ln>
                            <a:noFill/>
                          </a:ln>
                          <a:solidFill>
                            <a:schemeClr val="tx1"/>
                          </a:solidFill>
                          <a:effectLst/>
                          <a:latin typeface="Garamond" pitchFamily="18" charset="0"/>
                        </a:rPr>
                        <a:t>49</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a:ln>
                            <a:noFill/>
                          </a:ln>
                          <a:solidFill>
                            <a:schemeClr val="tx1"/>
                          </a:solidFill>
                          <a:effectLst/>
                          <a:latin typeface="Garamond" pitchFamily="18" charset="0"/>
                        </a:rPr>
                        <a:t>42</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1" i="0" u="none" strike="noStrike" cap="none" normalizeH="0" baseline="0" dirty="0">
                          <a:ln>
                            <a:noFill/>
                          </a:ln>
                          <a:solidFill>
                            <a:schemeClr val="tx1"/>
                          </a:solidFill>
                          <a:effectLst/>
                          <a:latin typeface="Garamond" pitchFamily="18" charset="0"/>
                        </a:rPr>
                        <a:t>123</a:t>
                      </a:r>
                    </a:p>
                  </a:txBody>
                  <a:tcPr horzOverflow="overflow"/>
                </a:tc>
                <a:extLst>
                  <a:ext uri="{0D108BD9-81ED-4DB2-BD59-A6C34878D82A}">
                    <a16:rowId xmlns:a16="http://schemas.microsoft.com/office/drawing/2014/main" val="10001"/>
                  </a:ext>
                </a:extLst>
              </a:tr>
              <a:tr h="4381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a:ln>
                            <a:noFill/>
                          </a:ln>
                          <a:solidFill>
                            <a:schemeClr val="tx1"/>
                          </a:solidFill>
                          <a:effectLst/>
                          <a:latin typeface="Garamond" pitchFamily="18" charset="0"/>
                        </a:rPr>
                        <a:t>23</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a:ln>
                            <a:noFill/>
                          </a:ln>
                          <a:solidFill>
                            <a:schemeClr val="tx1"/>
                          </a:solidFill>
                          <a:effectLst/>
                          <a:latin typeface="Garamond" pitchFamily="18" charset="0"/>
                        </a:rPr>
                        <a:t>31</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a:ln>
                            <a:noFill/>
                          </a:ln>
                          <a:solidFill>
                            <a:schemeClr val="tx1"/>
                          </a:solidFill>
                          <a:effectLst/>
                          <a:latin typeface="Garamond" pitchFamily="18" charset="0"/>
                        </a:rPr>
                        <a:t>65</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1" i="0" u="none" strike="noStrike" cap="none" normalizeH="0" baseline="0">
                          <a:ln>
                            <a:noFill/>
                          </a:ln>
                          <a:solidFill>
                            <a:schemeClr val="tx1"/>
                          </a:solidFill>
                          <a:effectLst/>
                          <a:latin typeface="Garamond" pitchFamily="18" charset="0"/>
                        </a:rPr>
                        <a:t>119</a:t>
                      </a:r>
                      <a:endParaRPr kumimoji="0" lang="en-US" sz="2000" b="1" i="0" u="none" strike="noStrike" cap="none" normalizeH="0" baseline="0" dirty="0">
                        <a:ln>
                          <a:noFill/>
                        </a:ln>
                        <a:solidFill>
                          <a:schemeClr val="tx1"/>
                        </a:solidFill>
                        <a:effectLst/>
                        <a:latin typeface="Garamond" pitchFamily="18" charset="0"/>
                      </a:endParaRPr>
                    </a:p>
                  </a:txBody>
                  <a:tcPr horzOverflow="overflow"/>
                </a:tc>
                <a:extLst>
                  <a:ext uri="{0D108BD9-81ED-4DB2-BD59-A6C34878D82A}">
                    <a16:rowId xmlns:a16="http://schemas.microsoft.com/office/drawing/2014/main" val="10002"/>
                  </a:ext>
                </a:extLst>
              </a:tr>
              <a:tr h="4381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1" i="0" u="none" strike="noStrike" cap="none" normalizeH="0" baseline="0" dirty="0">
                          <a:ln>
                            <a:noFill/>
                          </a:ln>
                          <a:solidFill>
                            <a:schemeClr val="tx1"/>
                          </a:solidFill>
                          <a:effectLst/>
                          <a:latin typeface="Garamond" pitchFamily="18" charset="0"/>
                        </a:rPr>
                        <a:t>108</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1" i="0" u="none" strike="noStrike" cap="none" normalizeH="0" baseline="0" dirty="0">
                          <a:ln>
                            <a:noFill/>
                          </a:ln>
                          <a:solidFill>
                            <a:schemeClr val="tx1"/>
                          </a:solidFill>
                          <a:effectLst/>
                          <a:latin typeface="Garamond" pitchFamily="18" charset="0"/>
                        </a:rPr>
                        <a:t>105</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1" i="0" u="none" strike="noStrike" cap="none" normalizeH="0" baseline="0" dirty="0">
                          <a:ln>
                            <a:noFill/>
                          </a:ln>
                          <a:solidFill>
                            <a:schemeClr val="tx1"/>
                          </a:solidFill>
                          <a:effectLst/>
                          <a:latin typeface="Garamond" pitchFamily="18" charset="0"/>
                        </a:rPr>
                        <a:t>126</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1" i="0" u="none" strike="noStrike" cap="none" normalizeH="0" baseline="0" dirty="0">
                          <a:ln>
                            <a:noFill/>
                          </a:ln>
                          <a:solidFill>
                            <a:schemeClr val="tx1"/>
                          </a:solidFill>
                          <a:effectLst/>
                          <a:latin typeface="Garamond" pitchFamily="18" charset="0"/>
                        </a:rPr>
                        <a:t>339</a:t>
                      </a:r>
                    </a:p>
                  </a:txBody>
                  <a:tcPr horzOverflow="overflow"/>
                </a:tc>
                <a:extLst>
                  <a:ext uri="{0D108BD9-81ED-4DB2-BD59-A6C34878D82A}">
                    <a16:rowId xmlns:a16="http://schemas.microsoft.com/office/drawing/2014/main" val="10003"/>
                  </a:ext>
                </a:extLst>
              </a:tr>
            </a:tbl>
          </a:graphicData>
        </a:graphic>
      </p:graphicFrame>
      <p:graphicFrame>
        <p:nvGraphicFramePr>
          <p:cNvPr id="13" name="Content Placeholder 4"/>
          <p:cNvGraphicFramePr>
            <a:graphicFrameLocks/>
          </p:cNvGraphicFramePr>
          <p:nvPr/>
        </p:nvGraphicFramePr>
        <p:xfrm>
          <a:off x="3886200" y="3048000"/>
          <a:ext cx="6248400" cy="1828800"/>
        </p:xfrm>
        <a:graphic>
          <a:graphicData uri="http://schemas.openxmlformats.org/drawingml/2006/table">
            <a:tbl>
              <a:tblPr firstRow="1" bandRow="1">
                <a:tableStyleId>{2D5ABB26-0587-4C30-8999-92F81FD0307C}</a:tableStyleId>
              </a:tblPr>
              <a:tblGrid>
                <a:gridCol w="1562100">
                  <a:extLst>
                    <a:ext uri="{9D8B030D-6E8A-4147-A177-3AD203B41FA5}">
                      <a16:colId xmlns:a16="http://schemas.microsoft.com/office/drawing/2014/main" val="20000"/>
                    </a:ext>
                  </a:extLst>
                </a:gridCol>
                <a:gridCol w="1562100">
                  <a:extLst>
                    <a:ext uri="{9D8B030D-6E8A-4147-A177-3AD203B41FA5}">
                      <a16:colId xmlns:a16="http://schemas.microsoft.com/office/drawing/2014/main" val="20001"/>
                    </a:ext>
                  </a:extLst>
                </a:gridCol>
                <a:gridCol w="1562100">
                  <a:extLst>
                    <a:ext uri="{9D8B030D-6E8A-4147-A177-3AD203B41FA5}">
                      <a16:colId xmlns:a16="http://schemas.microsoft.com/office/drawing/2014/main" val="20002"/>
                    </a:ext>
                  </a:extLst>
                </a:gridCol>
                <a:gridCol w="1562100">
                  <a:extLst>
                    <a:ext uri="{9D8B030D-6E8A-4147-A177-3AD203B41FA5}">
                      <a16:colId xmlns:a16="http://schemas.microsoft.com/office/drawing/2014/main" val="20003"/>
                    </a:ext>
                  </a:extLst>
                </a:gridCol>
              </a:tblGrid>
              <a:tr h="4572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dirty="0">
                        <a:ln>
                          <a:noFill/>
                        </a:ln>
                        <a:solidFill>
                          <a:schemeClr val="tx1"/>
                        </a:solidFill>
                        <a:effectLst/>
                        <a:latin typeface="Garamond"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dirty="0">
                        <a:ln>
                          <a:noFill/>
                        </a:ln>
                        <a:solidFill>
                          <a:schemeClr val="tx1"/>
                        </a:solidFill>
                        <a:effectLst/>
                        <a:latin typeface="Garamond"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dirty="0">
                        <a:ln>
                          <a:noFill/>
                        </a:ln>
                        <a:solidFill>
                          <a:schemeClr val="tx1"/>
                        </a:solidFill>
                        <a:effectLst/>
                        <a:latin typeface="Garamond"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1" i="0" u="none" strike="noStrike" cap="none" normalizeH="0" baseline="0" dirty="0">
                        <a:ln>
                          <a:noFill/>
                        </a:ln>
                        <a:solidFill>
                          <a:schemeClr val="tx1"/>
                        </a:solidFill>
                        <a:effectLst/>
                        <a:latin typeface="Garamond" pitchFamily="18" charset="0"/>
                      </a:endParaRPr>
                    </a:p>
                  </a:txBody>
                  <a:tcPr horzOverflow="overflow"/>
                </a:tc>
                <a:extLst>
                  <a:ext uri="{0D108BD9-81ED-4DB2-BD59-A6C34878D82A}">
                    <a16:rowId xmlns:a16="http://schemas.microsoft.com/office/drawing/2014/main" val="10000"/>
                  </a:ext>
                </a:extLst>
              </a:tr>
              <a:tr h="4572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dirty="0">
                        <a:ln>
                          <a:noFill/>
                        </a:ln>
                        <a:solidFill>
                          <a:schemeClr val="tx1"/>
                        </a:solidFill>
                        <a:effectLst/>
                        <a:latin typeface="Garamond"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a:ln>
                            <a:noFill/>
                          </a:ln>
                          <a:solidFill>
                            <a:srgbClr val="FF0000"/>
                          </a:solidFill>
                          <a:effectLst/>
                          <a:latin typeface="Garamond" pitchFamily="18" charset="0"/>
                        </a:rPr>
                        <a:t>49</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dirty="0">
                        <a:ln>
                          <a:noFill/>
                        </a:ln>
                        <a:solidFill>
                          <a:schemeClr val="tx1"/>
                        </a:solidFill>
                        <a:effectLst/>
                        <a:latin typeface="Garamond"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1" i="0" u="none" strike="noStrike" cap="none" normalizeH="0" baseline="0" dirty="0">
                        <a:ln>
                          <a:noFill/>
                        </a:ln>
                        <a:solidFill>
                          <a:schemeClr val="tx1"/>
                        </a:solidFill>
                        <a:effectLst/>
                        <a:latin typeface="Garamond" pitchFamily="18" charset="0"/>
                      </a:endParaRPr>
                    </a:p>
                  </a:txBody>
                  <a:tcPr horzOverflow="overflow"/>
                </a:tc>
                <a:extLst>
                  <a:ext uri="{0D108BD9-81ED-4DB2-BD59-A6C34878D82A}">
                    <a16:rowId xmlns:a16="http://schemas.microsoft.com/office/drawing/2014/main" val="10001"/>
                  </a:ext>
                </a:extLst>
              </a:tr>
              <a:tr h="4572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dirty="0">
                        <a:ln>
                          <a:noFill/>
                        </a:ln>
                        <a:solidFill>
                          <a:schemeClr val="tx1"/>
                        </a:solidFill>
                        <a:effectLst/>
                        <a:latin typeface="Garamond"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dirty="0">
                        <a:ln>
                          <a:noFill/>
                        </a:ln>
                        <a:solidFill>
                          <a:schemeClr val="tx1"/>
                        </a:solidFill>
                        <a:effectLst/>
                        <a:latin typeface="Garamond"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a:ln>
                            <a:noFill/>
                          </a:ln>
                          <a:solidFill>
                            <a:schemeClr val="accent1">
                              <a:lumMod val="50000"/>
                            </a:schemeClr>
                          </a:solidFill>
                          <a:effectLst/>
                          <a:latin typeface="Garamond" pitchFamily="18" charset="0"/>
                        </a:rPr>
                        <a:t>65</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1" i="0" u="none" strike="noStrike" cap="none" normalizeH="0" baseline="0" dirty="0">
                        <a:ln>
                          <a:noFill/>
                        </a:ln>
                        <a:solidFill>
                          <a:schemeClr val="tx1"/>
                        </a:solidFill>
                        <a:effectLst/>
                        <a:latin typeface="Garamond" pitchFamily="18" charset="0"/>
                      </a:endParaRPr>
                    </a:p>
                  </a:txBody>
                  <a:tcPr horzOverflow="overflow"/>
                </a:tc>
                <a:extLst>
                  <a:ext uri="{0D108BD9-81ED-4DB2-BD59-A6C34878D82A}">
                    <a16:rowId xmlns:a16="http://schemas.microsoft.com/office/drawing/2014/main" val="10002"/>
                  </a:ext>
                </a:extLst>
              </a:tr>
              <a:tr h="4572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1" i="0" u="none" strike="noStrike" cap="none" normalizeH="0" baseline="0" dirty="0">
                        <a:ln>
                          <a:noFill/>
                        </a:ln>
                        <a:solidFill>
                          <a:schemeClr val="tx1"/>
                        </a:solidFill>
                        <a:effectLst/>
                        <a:latin typeface="Garamond"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1" i="0" u="none" strike="noStrike" cap="none" normalizeH="0" baseline="0" dirty="0">
                        <a:ln>
                          <a:noFill/>
                        </a:ln>
                        <a:solidFill>
                          <a:schemeClr val="tx1"/>
                        </a:solidFill>
                        <a:effectLst/>
                        <a:latin typeface="Garamond"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1" i="0" u="none" strike="noStrike" cap="none" normalizeH="0" baseline="0" dirty="0">
                        <a:ln>
                          <a:noFill/>
                        </a:ln>
                        <a:solidFill>
                          <a:schemeClr val="tx1"/>
                        </a:solidFill>
                        <a:effectLst/>
                        <a:latin typeface="Garamond"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1" i="0" u="none" strike="noStrike" cap="none" normalizeH="0" baseline="0" dirty="0">
                        <a:ln>
                          <a:noFill/>
                        </a:ln>
                        <a:solidFill>
                          <a:schemeClr val="tx1"/>
                        </a:solidFill>
                        <a:effectLst/>
                        <a:latin typeface="Garamond" pitchFamily="18" charset="0"/>
                      </a:endParaRPr>
                    </a:p>
                  </a:txBody>
                  <a:tcPr horzOverflow="overflow"/>
                </a:tc>
                <a:extLst>
                  <a:ext uri="{0D108BD9-81ED-4DB2-BD59-A6C34878D82A}">
                    <a16:rowId xmlns:a16="http://schemas.microsoft.com/office/drawing/2014/main" val="10003"/>
                  </a:ext>
                </a:extLst>
              </a:tr>
            </a:tbl>
          </a:graphicData>
        </a:graphic>
      </p:graphicFrame>
      <p:graphicFrame>
        <p:nvGraphicFramePr>
          <p:cNvPr id="14" name="Content Placeholder 4"/>
          <p:cNvGraphicFramePr>
            <a:graphicFrameLocks/>
          </p:cNvGraphicFramePr>
          <p:nvPr/>
        </p:nvGraphicFramePr>
        <p:xfrm>
          <a:off x="3886201" y="3124200"/>
          <a:ext cx="6400799" cy="1828800"/>
        </p:xfrm>
        <a:graphic>
          <a:graphicData uri="http://schemas.openxmlformats.org/drawingml/2006/table">
            <a:tbl>
              <a:tblPr firstRow="1" bandRow="1">
                <a:tableStyleId>{2D5ABB26-0587-4C30-8999-92F81FD0307C}</a:tableStyleId>
              </a:tblPr>
              <a:tblGrid>
                <a:gridCol w="1600200">
                  <a:extLst>
                    <a:ext uri="{9D8B030D-6E8A-4147-A177-3AD203B41FA5}">
                      <a16:colId xmlns:a16="http://schemas.microsoft.com/office/drawing/2014/main" val="20000"/>
                    </a:ext>
                  </a:extLst>
                </a:gridCol>
                <a:gridCol w="1407405">
                  <a:extLst>
                    <a:ext uri="{9D8B030D-6E8A-4147-A177-3AD203B41FA5}">
                      <a16:colId xmlns:a16="http://schemas.microsoft.com/office/drawing/2014/main" val="20001"/>
                    </a:ext>
                  </a:extLst>
                </a:gridCol>
                <a:gridCol w="1696597">
                  <a:extLst>
                    <a:ext uri="{9D8B030D-6E8A-4147-A177-3AD203B41FA5}">
                      <a16:colId xmlns:a16="http://schemas.microsoft.com/office/drawing/2014/main" val="20002"/>
                    </a:ext>
                  </a:extLst>
                </a:gridCol>
                <a:gridCol w="1696597">
                  <a:extLst>
                    <a:ext uri="{9D8B030D-6E8A-4147-A177-3AD203B41FA5}">
                      <a16:colId xmlns:a16="http://schemas.microsoft.com/office/drawing/2014/main" val="20003"/>
                    </a:ext>
                  </a:extLst>
                </a:gridCol>
              </a:tblGrid>
              <a:tr h="4572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a:ln>
                            <a:noFill/>
                          </a:ln>
                          <a:solidFill>
                            <a:srgbClr val="FF0000"/>
                          </a:solidFill>
                          <a:effectLst/>
                          <a:latin typeface="Garamond" pitchFamily="18" charset="0"/>
                        </a:rPr>
                        <a:t>53</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dirty="0">
                        <a:ln>
                          <a:noFill/>
                        </a:ln>
                        <a:solidFill>
                          <a:schemeClr val="tx1"/>
                        </a:solidFill>
                        <a:effectLst/>
                        <a:latin typeface="Garamond"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dirty="0">
                        <a:ln>
                          <a:noFill/>
                        </a:ln>
                        <a:solidFill>
                          <a:schemeClr val="tx1"/>
                        </a:solidFill>
                        <a:effectLst/>
                        <a:latin typeface="Garamond"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1" i="0" u="none" strike="noStrike" cap="none" normalizeH="0" baseline="0" dirty="0">
                        <a:ln>
                          <a:noFill/>
                        </a:ln>
                        <a:solidFill>
                          <a:schemeClr val="tx1"/>
                        </a:solidFill>
                        <a:effectLst/>
                        <a:latin typeface="Garamond" pitchFamily="18" charset="0"/>
                      </a:endParaRPr>
                    </a:p>
                  </a:txBody>
                  <a:tcPr horzOverflow="overflow"/>
                </a:tc>
                <a:extLst>
                  <a:ext uri="{0D108BD9-81ED-4DB2-BD59-A6C34878D82A}">
                    <a16:rowId xmlns:a16="http://schemas.microsoft.com/office/drawing/2014/main" val="10000"/>
                  </a:ext>
                </a:extLst>
              </a:tr>
              <a:tr h="4572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dirty="0">
                        <a:ln>
                          <a:noFill/>
                        </a:ln>
                        <a:solidFill>
                          <a:schemeClr val="tx1"/>
                        </a:solidFill>
                        <a:effectLst/>
                        <a:latin typeface="Garamond"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a:ln>
                            <a:noFill/>
                          </a:ln>
                          <a:solidFill>
                            <a:schemeClr val="accent1">
                              <a:lumMod val="50000"/>
                            </a:schemeClr>
                          </a:solidFill>
                          <a:effectLst/>
                          <a:latin typeface="Garamond" pitchFamily="18" charset="0"/>
                        </a:rPr>
                        <a:t>49</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a:ln>
                            <a:noFill/>
                          </a:ln>
                          <a:solidFill>
                            <a:schemeClr val="accent1">
                              <a:lumMod val="50000"/>
                            </a:schemeClr>
                          </a:solidFill>
                          <a:effectLst/>
                          <a:latin typeface="Garamond" pitchFamily="18" charset="0"/>
                        </a:rPr>
                        <a:t>42</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1" i="0" u="none" strike="noStrike" cap="none" normalizeH="0" baseline="0" dirty="0">
                        <a:ln>
                          <a:noFill/>
                        </a:ln>
                        <a:solidFill>
                          <a:schemeClr val="tx1"/>
                        </a:solidFill>
                        <a:effectLst/>
                        <a:latin typeface="Garamond" pitchFamily="18" charset="0"/>
                      </a:endParaRPr>
                    </a:p>
                  </a:txBody>
                  <a:tcPr horzOverflow="overflow"/>
                </a:tc>
                <a:extLst>
                  <a:ext uri="{0D108BD9-81ED-4DB2-BD59-A6C34878D82A}">
                    <a16:rowId xmlns:a16="http://schemas.microsoft.com/office/drawing/2014/main" val="10001"/>
                  </a:ext>
                </a:extLst>
              </a:tr>
              <a:tr h="4572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dirty="0">
                        <a:ln>
                          <a:noFill/>
                        </a:ln>
                        <a:solidFill>
                          <a:schemeClr val="tx1"/>
                        </a:solidFill>
                        <a:effectLst/>
                        <a:latin typeface="Garamond"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a:ln>
                            <a:noFill/>
                          </a:ln>
                          <a:solidFill>
                            <a:schemeClr val="accent1">
                              <a:lumMod val="50000"/>
                            </a:schemeClr>
                          </a:solidFill>
                          <a:effectLst/>
                          <a:latin typeface="Garamond" pitchFamily="18" charset="0"/>
                        </a:rPr>
                        <a:t>31</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a:ln>
                            <a:noFill/>
                          </a:ln>
                          <a:solidFill>
                            <a:schemeClr val="accent1">
                              <a:lumMod val="50000"/>
                            </a:schemeClr>
                          </a:solidFill>
                          <a:effectLst/>
                          <a:latin typeface="Garamond" pitchFamily="18" charset="0"/>
                        </a:rPr>
                        <a:t>65</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1" i="0" u="none" strike="noStrike" cap="none" normalizeH="0" baseline="0" dirty="0">
                        <a:ln>
                          <a:noFill/>
                        </a:ln>
                        <a:solidFill>
                          <a:schemeClr val="tx1"/>
                        </a:solidFill>
                        <a:effectLst/>
                        <a:latin typeface="Garamond" pitchFamily="18" charset="0"/>
                      </a:endParaRPr>
                    </a:p>
                  </a:txBody>
                  <a:tcPr horzOverflow="overflow"/>
                </a:tc>
                <a:extLst>
                  <a:ext uri="{0D108BD9-81ED-4DB2-BD59-A6C34878D82A}">
                    <a16:rowId xmlns:a16="http://schemas.microsoft.com/office/drawing/2014/main" val="10002"/>
                  </a:ext>
                </a:extLst>
              </a:tr>
              <a:tr h="4572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1" i="0" u="none" strike="noStrike" cap="none" normalizeH="0" baseline="0" dirty="0">
                        <a:ln>
                          <a:noFill/>
                        </a:ln>
                        <a:solidFill>
                          <a:schemeClr val="tx1"/>
                        </a:solidFill>
                        <a:effectLst/>
                        <a:latin typeface="Garamond"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1" i="0" u="none" strike="noStrike" cap="none" normalizeH="0" baseline="0" dirty="0">
                        <a:ln>
                          <a:noFill/>
                        </a:ln>
                        <a:solidFill>
                          <a:schemeClr val="tx1"/>
                        </a:solidFill>
                        <a:effectLst/>
                        <a:latin typeface="Garamond"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1" i="0" u="none" strike="noStrike" cap="none" normalizeH="0" baseline="0" dirty="0">
                        <a:ln>
                          <a:noFill/>
                        </a:ln>
                        <a:solidFill>
                          <a:schemeClr val="tx1"/>
                        </a:solidFill>
                        <a:effectLst/>
                        <a:latin typeface="Garamond"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1" i="0" u="none" strike="noStrike" cap="none" normalizeH="0" baseline="0" dirty="0">
                        <a:ln>
                          <a:noFill/>
                        </a:ln>
                        <a:solidFill>
                          <a:schemeClr val="tx1"/>
                        </a:solidFill>
                        <a:effectLst/>
                        <a:latin typeface="Garamond" pitchFamily="18" charset="0"/>
                      </a:endParaRPr>
                    </a:p>
                  </a:txBody>
                  <a:tcPr horzOverflow="overflow"/>
                </a:tc>
                <a:extLst>
                  <a:ext uri="{0D108BD9-81ED-4DB2-BD59-A6C34878D82A}">
                    <a16:rowId xmlns:a16="http://schemas.microsoft.com/office/drawing/2014/main" val="10003"/>
                  </a:ext>
                </a:extLst>
              </a:tr>
            </a:tbl>
          </a:graphicData>
        </a:graphic>
      </p:graphicFrame>
      <p:graphicFrame>
        <p:nvGraphicFramePr>
          <p:cNvPr id="15" name="Content Placeholder 4"/>
          <p:cNvGraphicFramePr>
            <a:graphicFrameLocks/>
          </p:cNvGraphicFramePr>
          <p:nvPr/>
        </p:nvGraphicFramePr>
        <p:xfrm>
          <a:off x="3962400" y="3124200"/>
          <a:ext cx="6248400" cy="1828800"/>
        </p:xfrm>
        <a:graphic>
          <a:graphicData uri="http://schemas.openxmlformats.org/drawingml/2006/table">
            <a:tbl>
              <a:tblPr firstRow="1" bandRow="1">
                <a:tableStyleId>{2D5ABB26-0587-4C30-8999-92F81FD0307C}</a:tableStyleId>
              </a:tblPr>
              <a:tblGrid>
                <a:gridCol w="1371600">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714500">
                  <a:extLst>
                    <a:ext uri="{9D8B030D-6E8A-4147-A177-3AD203B41FA5}">
                      <a16:colId xmlns:a16="http://schemas.microsoft.com/office/drawing/2014/main" val="20002"/>
                    </a:ext>
                  </a:extLst>
                </a:gridCol>
                <a:gridCol w="1562100">
                  <a:extLst>
                    <a:ext uri="{9D8B030D-6E8A-4147-A177-3AD203B41FA5}">
                      <a16:colId xmlns:a16="http://schemas.microsoft.com/office/drawing/2014/main" val="20003"/>
                    </a:ext>
                  </a:extLst>
                </a:gridCol>
              </a:tblGrid>
              <a:tr h="4572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dirty="0">
                        <a:ln>
                          <a:noFill/>
                        </a:ln>
                        <a:solidFill>
                          <a:schemeClr val="tx1"/>
                        </a:solidFill>
                        <a:effectLst/>
                        <a:latin typeface="Garamond"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a:ln>
                            <a:noFill/>
                          </a:ln>
                          <a:solidFill>
                            <a:srgbClr val="FF0000"/>
                          </a:solidFill>
                          <a:effectLst/>
                          <a:latin typeface="Garamond" pitchFamily="18" charset="0"/>
                        </a:rPr>
                        <a:t>25</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dirty="0">
                        <a:ln>
                          <a:noFill/>
                        </a:ln>
                        <a:solidFill>
                          <a:schemeClr val="tx1"/>
                        </a:solidFill>
                        <a:effectLst/>
                        <a:latin typeface="Garamond"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1" i="0" u="none" strike="noStrike" cap="none" normalizeH="0" baseline="0" dirty="0">
                        <a:ln>
                          <a:noFill/>
                        </a:ln>
                        <a:solidFill>
                          <a:schemeClr val="tx1"/>
                        </a:solidFill>
                        <a:effectLst/>
                        <a:latin typeface="Garamond" pitchFamily="18" charset="0"/>
                      </a:endParaRPr>
                    </a:p>
                  </a:txBody>
                  <a:tcPr horzOverflow="overflow"/>
                </a:tc>
                <a:extLst>
                  <a:ext uri="{0D108BD9-81ED-4DB2-BD59-A6C34878D82A}">
                    <a16:rowId xmlns:a16="http://schemas.microsoft.com/office/drawing/2014/main" val="10000"/>
                  </a:ext>
                </a:extLst>
              </a:tr>
              <a:tr h="4572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dirty="0">
                        <a:ln>
                          <a:noFill/>
                        </a:ln>
                        <a:solidFill>
                          <a:schemeClr val="tx1"/>
                        </a:solidFill>
                        <a:effectLst/>
                        <a:latin typeface="Garamond"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dirty="0">
                        <a:ln>
                          <a:noFill/>
                        </a:ln>
                        <a:solidFill>
                          <a:schemeClr val="tx1"/>
                        </a:solidFill>
                        <a:effectLst/>
                        <a:latin typeface="Garamond"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a:ln>
                            <a:noFill/>
                          </a:ln>
                          <a:solidFill>
                            <a:schemeClr val="accent1">
                              <a:lumMod val="50000"/>
                            </a:schemeClr>
                          </a:solidFill>
                          <a:effectLst/>
                          <a:latin typeface="Garamond" pitchFamily="18" charset="0"/>
                        </a:rPr>
                        <a:t>42</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1" i="0" u="none" strike="noStrike" cap="none" normalizeH="0" baseline="0" dirty="0">
                        <a:ln>
                          <a:noFill/>
                        </a:ln>
                        <a:solidFill>
                          <a:schemeClr val="tx1"/>
                        </a:solidFill>
                        <a:effectLst/>
                        <a:latin typeface="Garamond" pitchFamily="18" charset="0"/>
                      </a:endParaRPr>
                    </a:p>
                  </a:txBody>
                  <a:tcPr horzOverflow="overflow"/>
                </a:tc>
                <a:extLst>
                  <a:ext uri="{0D108BD9-81ED-4DB2-BD59-A6C34878D82A}">
                    <a16:rowId xmlns:a16="http://schemas.microsoft.com/office/drawing/2014/main" val="10001"/>
                  </a:ext>
                </a:extLst>
              </a:tr>
              <a:tr h="4572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dirty="0">
                        <a:ln>
                          <a:noFill/>
                        </a:ln>
                        <a:solidFill>
                          <a:schemeClr val="tx1"/>
                        </a:solidFill>
                        <a:effectLst/>
                        <a:latin typeface="Garamond"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dirty="0">
                        <a:ln>
                          <a:noFill/>
                        </a:ln>
                        <a:solidFill>
                          <a:schemeClr val="tx1"/>
                        </a:solidFill>
                        <a:effectLst/>
                        <a:latin typeface="Garamond"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a:ln>
                            <a:noFill/>
                          </a:ln>
                          <a:solidFill>
                            <a:schemeClr val="accent1">
                              <a:lumMod val="50000"/>
                            </a:schemeClr>
                          </a:solidFill>
                          <a:effectLst/>
                          <a:latin typeface="Garamond" pitchFamily="18" charset="0"/>
                        </a:rPr>
                        <a:t>65</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1" i="0" u="none" strike="noStrike" cap="none" normalizeH="0" baseline="0" dirty="0">
                        <a:ln>
                          <a:noFill/>
                        </a:ln>
                        <a:solidFill>
                          <a:schemeClr val="tx1"/>
                        </a:solidFill>
                        <a:effectLst/>
                        <a:latin typeface="Garamond" pitchFamily="18" charset="0"/>
                      </a:endParaRPr>
                    </a:p>
                  </a:txBody>
                  <a:tcPr horzOverflow="overflow"/>
                </a:tc>
                <a:extLst>
                  <a:ext uri="{0D108BD9-81ED-4DB2-BD59-A6C34878D82A}">
                    <a16:rowId xmlns:a16="http://schemas.microsoft.com/office/drawing/2014/main" val="10002"/>
                  </a:ext>
                </a:extLst>
              </a:tr>
              <a:tr h="4572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1" i="0" u="none" strike="noStrike" cap="none" normalizeH="0" baseline="0" dirty="0">
                        <a:ln>
                          <a:noFill/>
                        </a:ln>
                        <a:solidFill>
                          <a:schemeClr val="tx1"/>
                        </a:solidFill>
                        <a:effectLst/>
                        <a:latin typeface="Garamond"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1" i="0" u="none" strike="noStrike" cap="none" normalizeH="0" baseline="0" dirty="0">
                        <a:ln>
                          <a:noFill/>
                        </a:ln>
                        <a:solidFill>
                          <a:schemeClr val="tx1"/>
                        </a:solidFill>
                        <a:effectLst/>
                        <a:latin typeface="Garamond"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1" i="0" u="none" strike="noStrike" cap="none" normalizeH="0" baseline="0" dirty="0">
                        <a:ln>
                          <a:noFill/>
                        </a:ln>
                        <a:solidFill>
                          <a:schemeClr val="tx1"/>
                        </a:solidFill>
                        <a:effectLst/>
                        <a:latin typeface="Garamond"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1" i="0" u="none" strike="noStrike" cap="none" normalizeH="0" baseline="0" dirty="0">
                        <a:ln>
                          <a:noFill/>
                        </a:ln>
                        <a:solidFill>
                          <a:schemeClr val="tx1"/>
                        </a:solidFill>
                        <a:effectLst/>
                        <a:latin typeface="Garamond" pitchFamily="18" charset="0"/>
                      </a:endParaRPr>
                    </a:p>
                  </a:txBody>
                  <a:tcPr horzOverflow="overflow"/>
                </a:tc>
                <a:extLst>
                  <a:ext uri="{0D108BD9-81ED-4DB2-BD59-A6C34878D82A}">
                    <a16:rowId xmlns:a16="http://schemas.microsoft.com/office/drawing/2014/main" val="10003"/>
                  </a:ext>
                </a:extLst>
              </a:tr>
            </a:tbl>
          </a:graphicData>
        </a:graphic>
      </p:graphicFrame>
      <p:graphicFrame>
        <p:nvGraphicFramePr>
          <p:cNvPr id="16" name="Content Placeholder 4"/>
          <p:cNvGraphicFramePr>
            <a:graphicFrameLocks/>
          </p:cNvGraphicFramePr>
          <p:nvPr/>
        </p:nvGraphicFramePr>
        <p:xfrm>
          <a:off x="3886200" y="3124200"/>
          <a:ext cx="6248400" cy="1752600"/>
        </p:xfrm>
        <a:graphic>
          <a:graphicData uri="http://schemas.openxmlformats.org/drawingml/2006/table">
            <a:tbl>
              <a:tblPr firstRow="1" bandRow="1">
                <a:tableStyleId>{2D5ABB26-0587-4C30-8999-92F81FD0307C}</a:tableStyleId>
              </a:tblPr>
              <a:tblGrid>
                <a:gridCol w="1562100">
                  <a:extLst>
                    <a:ext uri="{9D8B030D-6E8A-4147-A177-3AD203B41FA5}">
                      <a16:colId xmlns:a16="http://schemas.microsoft.com/office/drawing/2014/main" val="20000"/>
                    </a:ext>
                  </a:extLst>
                </a:gridCol>
                <a:gridCol w="1562100">
                  <a:extLst>
                    <a:ext uri="{9D8B030D-6E8A-4147-A177-3AD203B41FA5}">
                      <a16:colId xmlns:a16="http://schemas.microsoft.com/office/drawing/2014/main" val="20001"/>
                    </a:ext>
                  </a:extLst>
                </a:gridCol>
                <a:gridCol w="1562100">
                  <a:extLst>
                    <a:ext uri="{9D8B030D-6E8A-4147-A177-3AD203B41FA5}">
                      <a16:colId xmlns:a16="http://schemas.microsoft.com/office/drawing/2014/main" val="20002"/>
                    </a:ext>
                  </a:extLst>
                </a:gridCol>
                <a:gridCol w="1562100">
                  <a:extLst>
                    <a:ext uri="{9D8B030D-6E8A-4147-A177-3AD203B41FA5}">
                      <a16:colId xmlns:a16="http://schemas.microsoft.com/office/drawing/2014/main" val="20003"/>
                    </a:ext>
                  </a:extLst>
                </a:gridCol>
              </a:tblGrid>
              <a:tr h="4381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dirty="0">
                        <a:ln>
                          <a:noFill/>
                        </a:ln>
                        <a:solidFill>
                          <a:schemeClr val="tx1"/>
                        </a:solidFill>
                        <a:effectLst/>
                        <a:latin typeface="Garamond"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dirty="0">
                        <a:ln>
                          <a:noFill/>
                        </a:ln>
                        <a:solidFill>
                          <a:schemeClr val="tx1"/>
                        </a:solidFill>
                        <a:effectLst/>
                        <a:latin typeface="Garamond"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dirty="0">
                        <a:ln>
                          <a:noFill/>
                        </a:ln>
                        <a:solidFill>
                          <a:schemeClr val="tx1"/>
                        </a:solidFill>
                        <a:effectLst/>
                        <a:latin typeface="Garamond"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1" i="0" u="none" strike="noStrike" cap="none" normalizeH="0" baseline="0" dirty="0">
                        <a:ln>
                          <a:noFill/>
                        </a:ln>
                        <a:solidFill>
                          <a:schemeClr val="tx1"/>
                        </a:solidFill>
                        <a:effectLst/>
                        <a:latin typeface="Garamond" pitchFamily="18" charset="0"/>
                      </a:endParaRPr>
                    </a:p>
                  </a:txBody>
                  <a:tcPr horzOverflow="overflow"/>
                </a:tc>
                <a:extLst>
                  <a:ext uri="{0D108BD9-81ED-4DB2-BD59-A6C34878D82A}">
                    <a16:rowId xmlns:a16="http://schemas.microsoft.com/office/drawing/2014/main" val="10000"/>
                  </a:ext>
                </a:extLst>
              </a:tr>
              <a:tr h="4381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a:ln>
                            <a:noFill/>
                          </a:ln>
                          <a:solidFill>
                            <a:srgbClr val="FF0000"/>
                          </a:solidFill>
                          <a:effectLst/>
                          <a:latin typeface="Garamond" pitchFamily="18" charset="0"/>
                        </a:rPr>
                        <a:t>32</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dirty="0">
                        <a:ln>
                          <a:noFill/>
                        </a:ln>
                        <a:solidFill>
                          <a:schemeClr val="tx1"/>
                        </a:solidFill>
                        <a:effectLst/>
                        <a:latin typeface="Garamond"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dirty="0">
                        <a:ln>
                          <a:noFill/>
                        </a:ln>
                        <a:solidFill>
                          <a:schemeClr val="tx1"/>
                        </a:solidFill>
                        <a:effectLst/>
                        <a:latin typeface="Garamond"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1" i="0" u="none" strike="noStrike" cap="none" normalizeH="0" baseline="0" dirty="0">
                        <a:ln>
                          <a:noFill/>
                        </a:ln>
                        <a:solidFill>
                          <a:schemeClr val="tx1"/>
                        </a:solidFill>
                        <a:effectLst/>
                        <a:latin typeface="Garamond" pitchFamily="18" charset="0"/>
                      </a:endParaRPr>
                    </a:p>
                  </a:txBody>
                  <a:tcPr horzOverflow="overflow"/>
                </a:tc>
                <a:extLst>
                  <a:ext uri="{0D108BD9-81ED-4DB2-BD59-A6C34878D82A}">
                    <a16:rowId xmlns:a16="http://schemas.microsoft.com/office/drawing/2014/main" val="10001"/>
                  </a:ext>
                </a:extLst>
              </a:tr>
              <a:tr h="4381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dirty="0">
                        <a:ln>
                          <a:noFill/>
                        </a:ln>
                        <a:solidFill>
                          <a:schemeClr val="tx1"/>
                        </a:solidFill>
                        <a:effectLst/>
                        <a:latin typeface="Garamond"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a:ln>
                            <a:noFill/>
                          </a:ln>
                          <a:solidFill>
                            <a:schemeClr val="accent1">
                              <a:lumMod val="50000"/>
                            </a:schemeClr>
                          </a:solidFill>
                          <a:effectLst/>
                          <a:latin typeface="Garamond" pitchFamily="18" charset="0"/>
                        </a:rPr>
                        <a:t>31</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a:ln>
                            <a:noFill/>
                          </a:ln>
                          <a:solidFill>
                            <a:schemeClr val="accent1">
                              <a:lumMod val="50000"/>
                            </a:schemeClr>
                          </a:solidFill>
                          <a:effectLst/>
                          <a:latin typeface="Garamond" pitchFamily="18" charset="0"/>
                        </a:rPr>
                        <a:t>65</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1" i="0" u="none" strike="noStrike" cap="none" normalizeH="0" baseline="0" dirty="0">
                        <a:ln>
                          <a:noFill/>
                        </a:ln>
                        <a:solidFill>
                          <a:schemeClr val="tx1"/>
                        </a:solidFill>
                        <a:effectLst/>
                        <a:latin typeface="Garamond" pitchFamily="18" charset="0"/>
                      </a:endParaRPr>
                    </a:p>
                  </a:txBody>
                  <a:tcPr horzOverflow="overflow"/>
                </a:tc>
                <a:extLst>
                  <a:ext uri="{0D108BD9-81ED-4DB2-BD59-A6C34878D82A}">
                    <a16:rowId xmlns:a16="http://schemas.microsoft.com/office/drawing/2014/main" val="10002"/>
                  </a:ext>
                </a:extLst>
              </a:tr>
              <a:tr h="4381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1" i="0" u="none" strike="noStrike" cap="none" normalizeH="0" baseline="0" dirty="0">
                        <a:ln>
                          <a:noFill/>
                        </a:ln>
                        <a:solidFill>
                          <a:schemeClr val="tx1"/>
                        </a:solidFill>
                        <a:effectLst/>
                        <a:latin typeface="Garamond"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1" i="0" u="none" strike="noStrike" cap="none" normalizeH="0" baseline="0" dirty="0">
                        <a:ln>
                          <a:noFill/>
                        </a:ln>
                        <a:solidFill>
                          <a:schemeClr val="tx1"/>
                        </a:solidFill>
                        <a:effectLst/>
                        <a:latin typeface="Garamond"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1" i="0" u="none" strike="noStrike" cap="none" normalizeH="0" baseline="0" dirty="0">
                        <a:ln>
                          <a:noFill/>
                        </a:ln>
                        <a:solidFill>
                          <a:schemeClr val="tx1"/>
                        </a:solidFill>
                        <a:effectLst/>
                        <a:latin typeface="Garamond"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1" i="0" u="none" strike="noStrike" cap="none" normalizeH="0" baseline="0" dirty="0">
                        <a:ln>
                          <a:noFill/>
                        </a:ln>
                        <a:solidFill>
                          <a:schemeClr val="tx1"/>
                        </a:solidFill>
                        <a:effectLst/>
                        <a:latin typeface="Garamond" pitchFamily="18" charset="0"/>
                      </a:endParaRPr>
                    </a:p>
                  </a:txBody>
                  <a:tcPr horzOverflow="overflow"/>
                </a:tc>
                <a:extLst>
                  <a:ext uri="{0D108BD9-81ED-4DB2-BD59-A6C34878D82A}">
                    <a16:rowId xmlns:a16="http://schemas.microsoft.com/office/drawing/2014/main" val="10003"/>
                  </a:ext>
                </a:extLst>
              </a:tr>
            </a:tbl>
          </a:graphicData>
        </a:graphic>
      </p:graphicFrame>
      <p:graphicFrame>
        <p:nvGraphicFramePr>
          <p:cNvPr id="17" name="Content Placeholder 4"/>
          <p:cNvGraphicFramePr>
            <a:graphicFrameLocks/>
          </p:cNvGraphicFramePr>
          <p:nvPr/>
        </p:nvGraphicFramePr>
        <p:xfrm>
          <a:off x="3886200" y="3124200"/>
          <a:ext cx="6324600" cy="1752600"/>
        </p:xfrm>
        <a:graphic>
          <a:graphicData uri="http://schemas.openxmlformats.org/drawingml/2006/table">
            <a:tbl>
              <a:tblPr firstRow="1" bandRow="1">
                <a:tableStyleId>{2D5ABB26-0587-4C30-8999-92F81FD0307C}</a:tableStyleId>
              </a:tblPr>
              <a:tblGrid>
                <a:gridCol w="13716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3"/>
                    </a:ext>
                  </a:extLst>
                </a:gridCol>
              </a:tblGrid>
              <a:tr h="4381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dirty="0">
                        <a:ln>
                          <a:noFill/>
                        </a:ln>
                        <a:solidFill>
                          <a:schemeClr val="tx1"/>
                        </a:solidFill>
                        <a:effectLst/>
                        <a:latin typeface="Garamond"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dirty="0">
                        <a:ln>
                          <a:noFill/>
                        </a:ln>
                        <a:solidFill>
                          <a:schemeClr val="tx1"/>
                        </a:solidFill>
                        <a:effectLst/>
                        <a:latin typeface="Garamond"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a:ln>
                            <a:noFill/>
                          </a:ln>
                          <a:solidFill>
                            <a:srgbClr val="FF0000"/>
                          </a:solidFill>
                          <a:effectLst/>
                          <a:latin typeface="Garamond" pitchFamily="18" charset="0"/>
                        </a:rPr>
                        <a:t>19</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1" i="0" u="none" strike="noStrike" cap="none" normalizeH="0" baseline="0" dirty="0">
                        <a:ln>
                          <a:noFill/>
                        </a:ln>
                        <a:solidFill>
                          <a:schemeClr val="tx1"/>
                        </a:solidFill>
                        <a:effectLst/>
                        <a:latin typeface="Garamond" pitchFamily="18" charset="0"/>
                      </a:endParaRPr>
                    </a:p>
                  </a:txBody>
                  <a:tcPr horzOverflow="overflow"/>
                </a:tc>
                <a:extLst>
                  <a:ext uri="{0D108BD9-81ED-4DB2-BD59-A6C34878D82A}">
                    <a16:rowId xmlns:a16="http://schemas.microsoft.com/office/drawing/2014/main" val="10000"/>
                  </a:ext>
                </a:extLst>
              </a:tr>
              <a:tr h="4381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a:ln>
                            <a:noFill/>
                          </a:ln>
                          <a:solidFill>
                            <a:schemeClr val="accent1">
                              <a:lumMod val="50000"/>
                            </a:schemeClr>
                          </a:solidFill>
                          <a:effectLst/>
                          <a:latin typeface="Garamond" pitchFamily="18" charset="0"/>
                        </a:rPr>
                        <a:t>32</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a:ln>
                            <a:noFill/>
                          </a:ln>
                          <a:solidFill>
                            <a:schemeClr val="accent1">
                              <a:lumMod val="50000"/>
                            </a:schemeClr>
                          </a:solidFill>
                          <a:effectLst/>
                          <a:latin typeface="Garamond" pitchFamily="18" charset="0"/>
                        </a:rPr>
                        <a:t>49</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dirty="0">
                        <a:ln>
                          <a:noFill/>
                        </a:ln>
                        <a:solidFill>
                          <a:schemeClr val="tx1"/>
                        </a:solidFill>
                        <a:effectLst/>
                        <a:latin typeface="Garamond"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1" i="0" u="none" strike="noStrike" cap="none" normalizeH="0" baseline="0" dirty="0">
                        <a:ln>
                          <a:noFill/>
                        </a:ln>
                        <a:solidFill>
                          <a:schemeClr val="tx1"/>
                        </a:solidFill>
                        <a:effectLst/>
                        <a:latin typeface="Garamond" pitchFamily="18" charset="0"/>
                      </a:endParaRPr>
                    </a:p>
                  </a:txBody>
                  <a:tcPr horzOverflow="overflow"/>
                </a:tc>
                <a:extLst>
                  <a:ext uri="{0D108BD9-81ED-4DB2-BD59-A6C34878D82A}">
                    <a16:rowId xmlns:a16="http://schemas.microsoft.com/office/drawing/2014/main" val="10001"/>
                  </a:ext>
                </a:extLst>
              </a:tr>
              <a:tr h="4381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a:ln>
                            <a:noFill/>
                          </a:ln>
                          <a:solidFill>
                            <a:schemeClr val="accent1">
                              <a:lumMod val="50000"/>
                            </a:schemeClr>
                          </a:solidFill>
                          <a:effectLst/>
                          <a:latin typeface="Garamond" pitchFamily="18" charset="0"/>
                        </a:rPr>
                        <a:t>23</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a:ln>
                            <a:noFill/>
                          </a:ln>
                          <a:solidFill>
                            <a:schemeClr val="accent1">
                              <a:lumMod val="50000"/>
                            </a:schemeClr>
                          </a:solidFill>
                          <a:effectLst/>
                          <a:latin typeface="Garamond" pitchFamily="18" charset="0"/>
                        </a:rPr>
                        <a:t>31</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dirty="0">
                        <a:ln>
                          <a:noFill/>
                        </a:ln>
                        <a:solidFill>
                          <a:schemeClr val="tx1"/>
                        </a:solidFill>
                        <a:effectLst/>
                        <a:latin typeface="Garamond"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1" i="0" u="none" strike="noStrike" cap="none" normalizeH="0" baseline="0" dirty="0">
                        <a:ln>
                          <a:noFill/>
                        </a:ln>
                        <a:solidFill>
                          <a:schemeClr val="tx1"/>
                        </a:solidFill>
                        <a:effectLst/>
                        <a:latin typeface="Garamond" pitchFamily="18" charset="0"/>
                      </a:endParaRPr>
                    </a:p>
                  </a:txBody>
                  <a:tcPr horzOverflow="overflow"/>
                </a:tc>
                <a:extLst>
                  <a:ext uri="{0D108BD9-81ED-4DB2-BD59-A6C34878D82A}">
                    <a16:rowId xmlns:a16="http://schemas.microsoft.com/office/drawing/2014/main" val="10002"/>
                  </a:ext>
                </a:extLst>
              </a:tr>
              <a:tr h="4381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1" i="0" u="none" strike="noStrike" cap="none" normalizeH="0" baseline="0" dirty="0">
                        <a:ln>
                          <a:noFill/>
                        </a:ln>
                        <a:solidFill>
                          <a:schemeClr val="tx1"/>
                        </a:solidFill>
                        <a:effectLst/>
                        <a:latin typeface="Garamond"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1" i="0" u="none" strike="noStrike" cap="none" normalizeH="0" baseline="0" dirty="0">
                        <a:ln>
                          <a:noFill/>
                        </a:ln>
                        <a:solidFill>
                          <a:schemeClr val="tx1"/>
                        </a:solidFill>
                        <a:effectLst/>
                        <a:latin typeface="Garamond"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1" i="0" u="none" strike="noStrike" cap="none" normalizeH="0" baseline="0" dirty="0">
                        <a:ln>
                          <a:noFill/>
                        </a:ln>
                        <a:solidFill>
                          <a:schemeClr val="tx1"/>
                        </a:solidFill>
                        <a:effectLst/>
                        <a:latin typeface="Garamond"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1" i="0" u="none" strike="noStrike" cap="none" normalizeH="0" baseline="0" dirty="0">
                        <a:ln>
                          <a:noFill/>
                        </a:ln>
                        <a:solidFill>
                          <a:schemeClr val="tx1"/>
                        </a:solidFill>
                        <a:effectLst/>
                        <a:latin typeface="Garamond" pitchFamily="18" charset="0"/>
                      </a:endParaRPr>
                    </a:p>
                  </a:txBody>
                  <a:tcPr horzOverflow="overflow"/>
                </a:tc>
                <a:extLst>
                  <a:ext uri="{0D108BD9-81ED-4DB2-BD59-A6C34878D82A}">
                    <a16:rowId xmlns:a16="http://schemas.microsoft.com/office/drawing/2014/main" val="10003"/>
                  </a:ext>
                </a:extLst>
              </a:tr>
            </a:tbl>
          </a:graphicData>
        </a:graphic>
      </p:graphicFrame>
      <p:sp>
        <p:nvSpPr>
          <p:cNvPr id="18" name="Rectangle 2"/>
          <p:cNvSpPr txBox="1">
            <a:spLocks noChangeArrowheads="1"/>
          </p:cNvSpPr>
          <p:nvPr/>
        </p:nvSpPr>
        <p:spPr>
          <a:xfrm>
            <a:off x="1676400" y="1"/>
            <a:ext cx="8534400" cy="1417638"/>
          </a:xfrm>
          <a:prstGeom prst="rect">
            <a:avLst/>
          </a:prstGeom>
        </p:spPr>
        <p:txBody>
          <a:bodyPr vert="horz" lIns="91440" tIns="45720" rIns="91440" bIns="45720" rtlCol="0" anchor="b">
            <a:normAutofit/>
          </a:bodyPr>
          <a:lst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a:lstStyle>
          <a:p>
            <a:r>
              <a:rPr lang="en-US" sz="4000" dirty="0">
                <a:solidFill>
                  <a:schemeClr val="tx1"/>
                </a:solidFill>
                <a:effectLst>
                  <a:outerShdw blurRad="38100" dist="38100" dir="2700000" algn="tl">
                    <a:srgbClr val="000000">
                      <a:alpha val="43137"/>
                    </a:srgbClr>
                  </a:outerShdw>
                </a:effectLst>
              </a:rPr>
              <a:t>Measures of Association</a:t>
            </a:r>
            <a:r>
              <a:rPr lang="en-US" sz="4000" dirty="0"/>
              <a:t>: </a:t>
            </a:r>
            <a:br>
              <a:rPr lang="en-US" sz="4000" dirty="0"/>
            </a:br>
            <a:r>
              <a:rPr lang="en-US" sz="4000" dirty="0"/>
              <a:t>EX: </a:t>
            </a:r>
            <a:r>
              <a:rPr lang="en-US" sz="4000" dirty="0">
                <a:solidFill>
                  <a:srgbClr val="FFC000"/>
                </a:solidFill>
              </a:rPr>
              <a:t>Gamma</a:t>
            </a:r>
          </a:p>
        </p:txBody>
      </p:sp>
      <p:graphicFrame>
        <p:nvGraphicFramePr>
          <p:cNvPr id="3" name="Object 2"/>
          <p:cNvGraphicFramePr>
            <a:graphicFrameLocks noChangeAspect="1"/>
          </p:cNvGraphicFramePr>
          <p:nvPr/>
        </p:nvGraphicFramePr>
        <p:xfrm>
          <a:off x="7772400" y="281972"/>
          <a:ext cx="1638300" cy="1328738"/>
        </p:xfrm>
        <a:graphic>
          <a:graphicData uri="http://schemas.openxmlformats.org/presentationml/2006/ole">
            <mc:AlternateContent xmlns:mc="http://schemas.openxmlformats.org/markup-compatibility/2006">
              <mc:Choice xmlns:v="urn:schemas-microsoft-com:vml" Requires="v">
                <p:oleObj name="Equation" r:id="rId2" imgW="723600" imgH="431640" progId="Equation.3">
                  <p:embed/>
                </p:oleObj>
              </mc:Choice>
              <mc:Fallback>
                <p:oleObj name="Equation" r:id="rId2" imgW="723600" imgH="431640" progId="Equation.3">
                  <p:embed/>
                  <p:pic>
                    <p:nvPicPr>
                      <p:cNvPr id="3" name="Object 2"/>
                      <p:cNvPicPr>
                        <a:picLocks noChangeAspect="1" noChangeArrowheads="1"/>
                      </p:cNvPicPr>
                      <p:nvPr/>
                    </p:nvPicPr>
                    <p:blipFill>
                      <a:blip r:embed="rId3">
                        <a:grayscl/>
                      </a:blip>
                      <a:srcRect/>
                      <a:stretch>
                        <a:fillRect/>
                      </a:stretch>
                    </p:blipFill>
                    <p:spPr bwMode="auto">
                      <a:xfrm>
                        <a:off x="7772400" y="281972"/>
                        <a:ext cx="1638300" cy="132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1166689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2000"/>
                                        <p:tgtEl>
                                          <p:spTgt spid="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63844"/>
                                        </p:tgtEl>
                                        <p:attrNameLst>
                                          <p:attrName>style.visibility</p:attrName>
                                        </p:attrNameLst>
                                      </p:cBhvr>
                                      <p:to>
                                        <p:strVal val="visible"/>
                                      </p:to>
                                    </p:set>
                                    <p:animEffect transition="in" filter="fade">
                                      <p:cBhvr>
                                        <p:cTn id="12" dur="2000"/>
                                        <p:tgtEl>
                                          <p:spTgt spid="16384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2000"/>
                                        <p:tgtEl>
                                          <p:spTgt spid="3"/>
                                        </p:tgtEl>
                                      </p:cBhvr>
                                    </p:animEffect>
                                  </p:childTnLst>
                                </p:cTn>
                              </p:par>
                            </p:childTnLst>
                          </p:cTn>
                        </p:par>
                        <p:par>
                          <p:cTn id="18" fill="hold">
                            <p:stCondLst>
                              <p:cond delay="2000"/>
                            </p:stCondLst>
                            <p:childTnLst>
                              <p:par>
                                <p:cTn id="19" presetID="26" presetClass="emph" presetSubtype="0" fill="hold" nodeType="afterEffect">
                                  <p:stCondLst>
                                    <p:cond delay="0"/>
                                  </p:stCondLst>
                                  <p:childTnLst>
                                    <p:animEffect transition="out" filter="fade">
                                      <p:cBhvr>
                                        <p:cTn id="20" dur="500" tmFilter="0, 0; .2, .5; .8, .5; 1, 0"/>
                                        <p:tgtEl>
                                          <p:spTgt spid="3"/>
                                        </p:tgtEl>
                                      </p:cBhvr>
                                    </p:animEffect>
                                    <p:animScale>
                                      <p:cBhvr>
                                        <p:cTn id="21" dur="250" autoRev="1" fill="hold"/>
                                        <p:tgtEl>
                                          <p:spTgt spid="3"/>
                                        </p:tgtEl>
                                      </p:cBhvr>
                                      <p:by x="105000" y="105000"/>
                                    </p:animScale>
                                  </p:childTnLst>
                                </p:cTn>
                              </p:par>
                              <p:par>
                                <p:cTn id="22" presetID="10" presetClass="entr" presetSubtype="0" fill="hold"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2000"/>
                                        <p:tgtEl>
                                          <p:spTgt spid="11"/>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nodeType="clickEffect">
                                  <p:stCondLst>
                                    <p:cond delay="0"/>
                                  </p:stCondLst>
                                  <p:childTnLst>
                                    <p:set>
                                      <p:cBhvr>
                                        <p:cTn id="28" dur="1" fill="hold">
                                          <p:stCondLst>
                                            <p:cond delay="0"/>
                                          </p:stCondLst>
                                        </p:cTn>
                                        <p:tgtEl>
                                          <p:spTgt spid="163843">
                                            <p:txEl>
                                              <p:pRg st="0" end="0"/>
                                            </p:txEl>
                                          </p:spTgt>
                                        </p:tgtEl>
                                        <p:attrNameLst>
                                          <p:attrName>style.visibility</p:attrName>
                                        </p:attrNameLst>
                                      </p:cBhvr>
                                      <p:to>
                                        <p:strVal val="visible"/>
                                      </p:to>
                                    </p:set>
                                    <p:animEffect transition="in" filter="fade">
                                      <p:cBhvr>
                                        <p:cTn id="29" dur="2000"/>
                                        <p:tgtEl>
                                          <p:spTgt spid="163843">
                                            <p:txEl>
                                              <p:pRg st="0" end="0"/>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9" presetClass="exit" presetSubtype="0" fill="hold" nodeType="clickEffect">
                                  <p:stCondLst>
                                    <p:cond delay="0"/>
                                  </p:stCondLst>
                                  <p:childTnLst>
                                    <p:animEffect transition="out" filter="dissolve">
                                      <p:cBhvr>
                                        <p:cTn id="33" dur="500"/>
                                        <p:tgtEl>
                                          <p:spTgt spid="11"/>
                                        </p:tgtEl>
                                      </p:cBhvr>
                                    </p:animEffect>
                                    <p:set>
                                      <p:cBhvr>
                                        <p:cTn id="34" dur="1" fill="hold">
                                          <p:stCondLst>
                                            <p:cond delay="499"/>
                                          </p:stCondLst>
                                        </p:cTn>
                                        <p:tgtEl>
                                          <p:spTgt spid="11"/>
                                        </p:tgtEl>
                                        <p:attrNameLst>
                                          <p:attrName>style.visibility</p:attrName>
                                        </p:attrNameLst>
                                      </p:cBhvr>
                                      <p:to>
                                        <p:strVal val="hidden"/>
                                      </p:to>
                                    </p:set>
                                  </p:childTnLst>
                                </p:cTn>
                              </p:par>
                            </p:childTnLst>
                          </p:cTn>
                        </p:par>
                        <p:par>
                          <p:cTn id="35" fill="hold" nodeType="afterGroup">
                            <p:stCondLst>
                              <p:cond delay="500"/>
                            </p:stCondLst>
                            <p:childTnLst>
                              <p:par>
                                <p:cTn id="36" presetID="10" presetClass="entr" presetSubtype="0" fill="hold" nodeType="after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2000"/>
                                        <p:tgtEl>
                                          <p:spTgt spid="14"/>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9" presetClass="exit" presetSubtype="0" fill="hold" nodeType="clickEffect">
                                  <p:stCondLst>
                                    <p:cond delay="0"/>
                                  </p:stCondLst>
                                  <p:childTnLst>
                                    <p:animEffect transition="out" filter="dissolve">
                                      <p:cBhvr>
                                        <p:cTn id="42" dur="500"/>
                                        <p:tgtEl>
                                          <p:spTgt spid="14"/>
                                        </p:tgtEl>
                                      </p:cBhvr>
                                    </p:animEffect>
                                    <p:set>
                                      <p:cBhvr>
                                        <p:cTn id="43" dur="1" fill="hold">
                                          <p:stCondLst>
                                            <p:cond delay="499"/>
                                          </p:stCondLst>
                                        </p:cTn>
                                        <p:tgtEl>
                                          <p:spTgt spid="14"/>
                                        </p:tgtEl>
                                        <p:attrNameLst>
                                          <p:attrName>style.visibility</p:attrName>
                                        </p:attrNameLst>
                                      </p:cBhvr>
                                      <p:to>
                                        <p:strVal val="hidden"/>
                                      </p:to>
                                    </p:set>
                                  </p:childTnLst>
                                </p:cTn>
                              </p:par>
                            </p:childTnLst>
                          </p:cTn>
                        </p:par>
                        <p:par>
                          <p:cTn id="44" fill="hold" nodeType="afterGroup">
                            <p:stCondLst>
                              <p:cond delay="500"/>
                            </p:stCondLst>
                            <p:childTnLst>
                              <p:par>
                                <p:cTn id="45" presetID="10" presetClass="entr" presetSubtype="0" fill="hold" nodeType="after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2000"/>
                                        <p:tgtEl>
                                          <p:spTgt spid="1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xit" presetSubtype="0" fill="hold" nodeType="clickEffect">
                                  <p:stCondLst>
                                    <p:cond delay="0"/>
                                  </p:stCondLst>
                                  <p:childTnLst>
                                    <p:animEffect transition="out" filter="dissolve">
                                      <p:cBhvr>
                                        <p:cTn id="51" dur="500"/>
                                        <p:tgtEl>
                                          <p:spTgt spid="15"/>
                                        </p:tgtEl>
                                      </p:cBhvr>
                                    </p:animEffect>
                                    <p:set>
                                      <p:cBhvr>
                                        <p:cTn id="52" dur="1" fill="hold">
                                          <p:stCondLst>
                                            <p:cond delay="499"/>
                                          </p:stCondLst>
                                        </p:cTn>
                                        <p:tgtEl>
                                          <p:spTgt spid="15"/>
                                        </p:tgtEl>
                                        <p:attrNameLst>
                                          <p:attrName>style.visibility</p:attrName>
                                        </p:attrNameLst>
                                      </p:cBhvr>
                                      <p:to>
                                        <p:strVal val="hidden"/>
                                      </p:to>
                                    </p:set>
                                  </p:childTnLst>
                                </p:cTn>
                              </p:par>
                            </p:childTnLst>
                          </p:cTn>
                        </p:par>
                        <p:par>
                          <p:cTn id="53" fill="hold" nodeType="afterGroup">
                            <p:stCondLst>
                              <p:cond delay="500"/>
                            </p:stCondLst>
                            <p:childTnLst>
                              <p:par>
                                <p:cTn id="54" presetID="10" presetClass="entr" presetSubtype="0" fill="hold" nodeType="after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fade">
                                      <p:cBhvr>
                                        <p:cTn id="56" dur="2000"/>
                                        <p:tgtEl>
                                          <p:spTgt spid="16"/>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9" presetClass="exit" presetSubtype="0" fill="hold" nodeType="clickEffect">
                                  <p:stCondLst>
                                    <p:cond delay="0"/>
                                  </p:stCondLst>
                                  <p:childTnLst>
                                    <p:animEffect transition="out" filter="dissolve">
                                      <p:cBhvr>
                                        <p:cTn id="60" dur="500"/>
                                        <p:tgtEl>
                                          <p:spTgt spid="16"/>
                                        </p:tgtEl>
                                      </p:cBhvr>
                                    </p:animEffect>
                                    <p:set>
                                      <p:cBhvr>
                                        <p:cTn id="61" dur="1" fill="hold">
                                          <p:stCondLst>
                                            <p:cond delay="499"/>
                                          </p:stCondLst>
                                        </p:cTn>
                                        <p:tgtEl>
                                          <p:spTgt spid="16"/>
                                        </p:tgtEl>
                                        <p:attrNameLst>
                                          <p:attrName>style.visibility</p:attrName>
                                        </p:attrNameLst>
                                      </p:cBhvr>
                                      <p:to>
                                        <p:strVal val="hidden"/>
                                      </p:to>
                                    </p:set>
                                  </p:childTnLst>
                                </p:cTn>
                              </p:par>
                            </p:childTnLst>
                          </p:cTn>
                        </p:par>
                        <p:par>
                          <p:cTn id="62" fill="hold" nodeType="afterGroup">
                            <p:stCondLst>
                              <p:cond delay="500"/>
                            </p:stCondLst>
                            <p:childTnLst>
                              <p:par>
                                <p:cTn id="63" presetID="10" presetClass="entr" presetSubtype="0" fill="hold" nodeType="afterEffect">
                                  <p:stCondLst>
                                    <p:cond delay="0"/>
                                  </p:stCondLst>
                                  <p:childTnLst>
                                    <p:set>
                                      <p:cBhvr>
                                        <p:cTn id="64" dur="1" fill="hold">
                                          <p:stCondLst>
                                            <p:cond delay="0"/>
                                          </p:stCondLst>
                                        </p:cTn>
                                        <p:tgtEl>
                                          <p:spTgt spid="13"/>
                                        </p:tgtEl>
                                        <p:attrNameLst>
                                          <p:attrName>style.visibility</p:attrName>
                                        </p:attrNameLst>
                                      </p:cBhvr>
                                      <p:to>
                                        <p:strVal val="visible"/>
                                      </p:to>
                                    </p:set>
                                    <p:animEffect transition="in" filter="fade">
                                      <p:cBhvr>
                                        <p:cTn id="65" dur="2000"/>
                                        <p:tgtEl>
                                          <p:spTgt spid="13"/>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9" presetClass="exit" presetSubtype="0" fill="hold" nodeType="clickEffect">
                                  <p:stCondLst>
                                    <p:cond delay="0"/>
                                  </p:stCondLst>
                                  <p:childTnLst>
                                    <p:animEffect transition="out" filter="dissolve">
                                      <p:cBhvr>
                                        <p:cTn id="69" dur="500"/>
                                        <p:tgtEl>
                                          <p:spTgt spid="13"/>
                                        </p:tgtEl>
                                      </p:cBhvr>
                                    </p:animEffect>
                                    <p:set>
                                      <p:cBhvr>
                                        <p:cTn id="70" dur="1" fill="hold">
                                          <p:stCondLst>
                                            <p:cond delay="499"/>
                                          </p:stCondLst>
                                        </p:cTn>
                                        <p:tgtEl>
                                          <p:spTgt spid="13"/>
                                        </p:tgtEl>
                                        <p:attrNameLst>
                                          <p:attrName>style.visibility</p:attrName>
                                        </p:attrNameLst>
                                      </p:cBhvr>
                                      <p:to>
                                        <p:strVal val="hidden"/>
                                      </p:to>
                                    </p:set>
                                  </p:childTnLst>
                                </p:cTn>
                              </p:par>
                            </p:childTnLst>
                          </p:cTn>
                        </p:par>
                        <p:par>
                          <p:cTn id="71" fill="hold" nodeType="afterGroup">
                            <p:stCondLst>
                              <p:cond delay="500"/>
                            </p:stCondLst>
                            <p:childTnLst>
                              <p:par>
                                <p:cTn id="72" presetID="10" presetClass="entr" presetSubtype="0" fill="hold" nodeType="afterEffect">
                                  <p:stCondLst>
                                    <p:cond delay="0"/>
                                  </p:stCondLst>
                                  <p:childTnLst>
                                    <p:set>
                                      <p:cBhvr>
                                        <p:cTn id="73" dur="1" fill="hold">
                                          <p:stCondLst>
                                            <p:cond delay="0"/>
                                          </p:stCondLst>
                                        </p:cTn>
                                        <p:tgtEl>
                                          <p:spTgt spid="12"/>
                                        </p:tgtEl>
                                        <p:attrNameLst>
                                          <p:attrName>style.visibility</p:attrName>
                                        </p:attrNameLst>
                                      </p:cBhvr>
                                      <p:to>
                                        <p:strVal val="visible"/>
                                      </p:to>
                                    </p:set>
                                    <p:animEffect transition="in" filter="fade">
                                      <p:cBhvr>
                                        <p:cTn id="74" dur="2000"/>
                                        <p:tgtEl>
                                          <p:spTgt spid="12"/>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10" presetClass="entr" presetSubtype="0" fill="hold" nodeType="clickEffect">
                                  <p:stCondLst>
                                    <p:cond delay="0"/>
                                  </p:stCondLst>
                                  <p:childTnLst>
                                    <p:set>
                                      <p:cBhvr>
                                        <p:cTn id="78" dur="1" fill="hold">
                                          <p:stCondLst>
                                            <p:cond delay="0"/>
                                          </p:stCondLst>
                                        </p:cTn>
                                        <p:tgtEl>
                                          <p:spTgt spid="163843">
                                            <p:txEl>
                                              <p:pRg st="1" end="1"/>
                                            </p:txEl>
                                          </p:spTgt>
                                        </p:tgtEl>
                                        <p:attrNameLst>
                                          <p:attrName>style.visibility</p:attrName>
                                        </p:attrNameLst>
                                      </p:cBhvr>
                                      <p:to>
                                        <p:strVal val="visible"/>
                                      </p:to>
                                    </p:set>
                                    <p:animEffect transition="in" filter="fade">
                                      <p:cBhvr>
                                        <p:cTn id="79" dur="2000"/>
                                        <p:tgtEl>
                                          <p:spTgt spid="163843">
                                            <p:txEl>
                                              <p:pRg st="1" end="1"/>
                                            </p:txEl>
                                          </p:spTgt>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9" presetClass="exit" presetSubtype="0" fill="hold" nodeType="clickEffect">
                                  <p:stCondLst>
                                    <p:cond delay="0"/>
                                  </p:stCondLst>
                                  <p:childTnLst>
                                    <p:animEffect transition="out" filter="dissolve">
                                      <p:cBhvr>
                                        <p:cTn id="83" dur="500"/>
                                        <p:tgtEl>
                                          <p:spTgt spid="12"/>
                                        </p:tgtEl>
                                      </p:cBhvr>
                                    </p:animEffect>
                                    <p:set>
                                      <p:cBhvr>
                                        <p:cTn id="84" dur="1" fill="hold">
                                          <p:stCondLst>
                                            <p:cond delay="499"/>
                                          </p:stCondLst>
                                        </p:cTn>
                                        <p:tgtEl>
                                          <p:spTgt spid="12"/>
                                        </p:tgtEl>
                                        <p:attrNameLst>
                                          <p:attrName>style.visibility</p:attrName>
                                        </p:attrNameLst>
                                      </p:cBhvr>
                                      <p:to>
                                        <p:strVal val="hidden"/>
                                      </p:to>
                                    </p:set>
                                  </p:childTnLst>
                                </p:cTn>
                              </p:par>
                            </p:childTnLst>
                          </p:cTn>
                        </p:par>
                        <p:par>
                          <p:cTn id="85" fill="hold" nodeType="afterGroup">
                            <p:stCondLst>
                              <p:cond delay="500"/>
                            </p:stCondLst>
                            <p:childTnLst>
                              <p:par>
                                <p:cTn id="86" presetID="10" presetClass="entr" presetSubtype="0" fill="hold" nodeType="afterEffect">
                                  <p:stCondLst>
                                    <p:cond delay="0"/>
                                  </p:stCondLst>
                                  <p:childTnLst>
                                    <p:set>
                                      <p:cBhvr>
                                        <p:cTn id="87" dur="1" fill="hold">
                                          <p:stCondLst>
                                            <p:cond delay="0"/>
                                          </p:stCondLst>
                                        </p:cTn>
                                        <p:tgtEl>
                                          <p:spTgt spid="17"/>
                                        </p:tgtEl>
                                        <p:attrNameLst>
                                          <p:attrName>style.visibility</p:attrName>
                                        </p:attrNameLst>
                                      </p:cBhvr>
                                      <p:to>
                                        <p:strVal val="visible"/>
                                      </p:to>
                                    </p:set>
                                    <p:animEffect transition="in" filter="fade">
                                      <p:cBhvr>
                                        <p:cTn id="88" dur="2000"/>
                                        <p:tgtEl>
                                          <p:spTgt spid="17"/>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9" presetClass="exit" presetSubtype="0" fill="hold" nodeType="clickEffect">
                                  <p:stCondLst>
                                    <p:cond delay="0"/>
                                  </p:stCondLst>
                                  <p:childTnLst>
                                    <p:animEffect transition="out" filter="dissolve">
                                      <p:cBhvr>
                                        <p:cTn id="92" dur="500"/>
                                        <p:tgtEl>
                                          <p:spTgt spid="17"/>
                                        </p:tgtEl>
                                      </p:cBhvr>
                                    </p:animEffect>
                                    <p:set>
                                      <p:cBhvr>
                                        <p:cTn id="93" dur="1" fill="hold">
                                          <p:stCondLst>
                                            <p:cond delay="499"/>
                                          </p:stCondLst>
                                        </p:cTn>
                                        <p:tgtEl>
                                          <p:spTgt spid="17"/>
                                        </p:tgtEl>
                                        <p:attrNameLst>
                                          <p:attrName>style.visibility</p:attrName>
                                        </p:attrNameLst>
                                      </p:cBhvr>
                                      <p:to>
                                        <p:strVal val="hidden"/>
                                      </p:to>
                                    </p:set>
                                  </p:childTnLst>
                                </p:cTn>
                              </p:par>
                            </p:childTnLst>
                          </p:cTn>
                        </p:par>
                        <p:par>
                          <p:cTn id="94" fill="hold" nodeType="afterGroup">
                            <p:stCondLst>
                              <p:cond delay="500"/>
                            </p:stCondLst>
                            <p:childTnLst>
                              <p:par>
                                <p:cTn id="95" presetID="10" presetClass="entr" presetSubtype="0" fill="hold" nodeType="afterEffect">
                                  <p:stCondLst>
                                    <p:cond delay="0"/>
                                  </p:stCondLst>
                                  <p:childTnLst>
                                    <p:set>
                                      <p:cBhvr>
                                        <p:cTn id="96" dur="1" fill="hold">
                                          <p:stCondLst>
                                            <p:cond delay="0"/>
                                          </p:stCondLst>
                                        </p:cTn>
                                        <p:tgtEl>
                                          <p:spTgt spid="163843">
                                            <p:txEl>
                                              <p:pRg st="2" end="2"/>
                                            </p:txEl>
                                          </p:spTgt>
                                        </p:tgtEl>
                                        <p:attrNameLst>
                                          <p:attrName>style.visibility</p:attrName>
                                        </p:attrNameLst>
                                      </p:cBhvr>
                                      <p:to>
                                        <p:strVal val="visible"/>
                                      </p:to>
                                    </p:set>
                                    <p:animEffect transition="in" filter="fade">
                                      <p:cBhvr>
                                        <p:cTn id="97" dur="2000"/>
                                        <p:tgtEl>
                                          <p:spTgt spid="1638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24000" y="4038600"/>
            <a:ext cx="9144000" cy="2819400"/>
          </a:xfrm>
        </p:spPr>
        <p:txBody>
          <a:bodyPr>
            <a:normAutofit/>
          </a:bodyPr>
          <a:lstStyle/>
          <a:p>
            <a:r>
              <a:rPr lang="en-US" dirty="0"/>
              <a:t>Positive in Gamma (</a:t>
            </a:r>
            <a:r>
              <a:rPr lang="en-US" dirty="0" err="1"/>
              <a:t>OxO</a:t>
            </a:r>
            <a:r>
              <a:rPr lang="en-US" dirty="0"/>
              <a:t>): top left to bottom right positive association </a:t>
            </a:r>
          </a:p>
          <a:p>
            <a:r>
              <a:rPr lang="en-US" sz="2400" b="1" dirty="0"/>
              <a:t>Interpretation: “</a:t>
            </a:r>
            <a:r>
              <a:rPr lang="en-US" sz="2400" dirty="0"/>
              <a:t>Knowing a respondent’s level of TV viewing, we reduce our errors in predicting their level of political interest by 44.0%.”</a:t>
            </a:r>
          </a:p>
          <a:p>
            <a:pPr lvl="1"/>
            <a:r>
              <a:rPr lang="en-US" i="1" dirty="0"/>
              <a:t>OR “</a:t>
            </a:r>
            <a:r>
              <a:rPr lang="en-US" dirty="0"/>
              <a:t>Our prediction of respondents’ level of political interest is 44.0% better by knowing their level of TV consumption.” </a:t>
            </a:r>
          </a:p>
        </p:txBody>
      </p:sp>
      <p:graphicFrame>
        <p:nvGraphicFramePr>
          <p:cNvPr id="6" name="Group 4"/>
          <p:cNvGraphicFramePr>
            <a:graphicFrameLocks/>
          </p:cNvGraphicFramePr>
          <p:nvPr/>
        </p:nvGraphicFramePr>
        <p:xfrm>
          <a:off x="1981200" y="1600200"/>
          <a:ext cx="8153400" cy="2286000"/>
        </p:xfrm>
        <a:graphic>
          <a:graphicData uri="http://schemas.openxmlformats.org/drawingml/2006/table">
            <a:tbl>
              <a:tblPr/>
              <a:tblGrid>
                <a:gridCol w="1887361">
                  <a:extLst>
                    <a:ext uri="{9D8B030D-6E8A-4147-A177-3AD203B41FA5}">
                      <a16:colId xmlns:a16="http://schemas.microsoft.com/office/drawing/2014/main" val="20000"/>
                    </a:ext>
                  </a:extLst>
                </a:gridCol>
                <a:gridCol w="1374628">
                  <a:extLst>
                    <a:ext uri="{9D8B030D-6E8A-4147-A177-3AD203B41FA5}">
                      <a16:colId xmlns:a16="http://schemas.microsoft.com/office/drawing/2014/main" val="20001"/>
                    </a:ext>
                  </a:extLst>
                </a:gridCol>
                <a:gridCol w="1629422">
                  <a:extLst>
                    <a:ext uri="{9D8B030D-6E8A-4147-A177-3AD203B41FA5}">
                      <a16:colId xmlns:a16="http://schemas.microsoft.com/office/drawing/2014/main" val="20002"/>
                    </a:ext>
                  </a:extLst>
                </a:gridCol>
                <a:gridCol w="1601111">
                  <a:extLst>
                    <a:ext uri="{9D8B030D-6E8A-4147-A177-3AD203B41FA5}">
                      <a16:colId xmlns:a16="http://schemas.microsoft.com/office/drawing/2014/main" val="20003"/>
                    </a:ext>
                  </a:extLst>
                </a:gridCol>
                <a:gridCol w="1660878">
                  <a:extLst>
                    <a:ext uri="{9D8B030D-6E8A-4147-A177-3AD203B41FA5}">
                      <a16:colId xmlns:a16="http://schemas.microsoft.com/office/drawing/2014/main" val="20004"/>
                    </a:ext>
                  </a:extLst>
                </a:gridCol>
              </a:tblGrid>
              <a:tr h="654304">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dirty="0">
                        <a:ln>
                          <a:noFill/>
                        </a:ln>
                        <a:solidFill>
                          <a:schemeClr val="tx1"/>
                        </a:solidFill>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a:ln>
                            <a:noFill/>
                          </a:ln>
                          <a:solidFill>
                            <a:schemeClr val="tx1"/>
                          </a:solidFill>
                          <a:effectLst/>
                          <a:latin typeface="Garamond" pitchFamily="18" charset="0"/>
                        </a:rPr>
                        <a:t>Rare TV Viewing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a:ln>
                            <a:noFill/>
                          </a:ln>
                          <a:solidFill>
                            <a:schemeClr val="tx1"/>
                          </a:solidFill>
                          <a:effectLst/>
                          <a:latin typeface="Garamond" pitchFamily="18" charset="0"/>
                        </a:rPr>
                        <a:t>Medium TV Viewing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a:ln>
                            <a:noFill/>
                          </a:ln>
                          <a:solidFill>
                            <a:schemeClr val="tx1"/>
                          </a:solidFill>
                          <a:effectLst/>
                          <a:latin typeface="Garamond" pitchFamily="18" charset="0"/>
                        </a:rPr>
                        <a:t>High TV Viewing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1" i="0" u="none" strike="noStrike" cap="none" normalizeH="0" baseline="0">
                          <a:ln>
                            <a:noFill/>
                          </a:ln>
                          <a:solidFill>
                            <a:schemeClr val="tx1"/>
                          </a:solidFill>
                          <a:effectLst/>
                          <a:latin typeface="Garamond" pitchFamily="18" charset="0"/>
                        </a:rPr>
                        <a:t>Total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9824">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a:ln>
                            <a:noFill/>
                          </a:ln>
                          <a:solidFill>
                            <a:schemeClr val="tx1"/>
                          </a:solidFill>
                          <a:effectLst/>
                          <a:latin typeface="Garamond" pitchFamily="18" charset="0"/>
                        </a:rPr>
                        <a:t>High Interest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a:ln>
                            <a:noFill/>
                          </a:ln>
                          <a:solidFill>
                            <a:schemeClr val="tx1"/>
                          </a:solidFill>
                          <a:effectLst/>
                          <a:latin typeface="Garamond" pitchFamily="18" charset="0"/>
                        </a:rPr>
                        <a:t>53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a:ln>
                            <a:noFill/>
                          </a:ln>
                          <a:solidFill>
                            <a:schemeClr val="tx1"/>
                          </a:solidFill>
                          <a:effectLst/>
                          <a:latin typeface="Garamond" pitchFamily="18"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a:ln>
                            <a:noFill/>
                          </a:ln>
                          <a:solidFill>
                            <a:schemeClr val="tx1"/>
                          </a:solidFill>
                          <a:effectLst/>
                          <a:latin typeface="Garamond" pitchFamily="18" charset="0"/>
                        </a:rPr>
                        <a:t>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1" i="0" u="none" strike="noStrike" cap="none" normalizeH="0" baseline="0" dirty="0">
                          <a:ln>
                            <a:noFill/>
                          </a:ln>
                          <a:solidFill>
                            <a:schemeClr val="tx1"/>
                          </a:solidFill>
                          <a:effectLst/>
                          <a:latin typeface="Garamond" pitchFamily="18" charset="0"/>
                        </a:rPr>
                        <a:t>97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9824">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a:ln>
                            <a:noFill/>
                          </a:ln>
                          <a:solidFill>
                            <a:schemeClr val="tx1"/>
                          </a:solidFill>
                          <a:effectLst/>
                          <a:latin typeface="Garamond" pitchFamily="18" charset="0"/>
                        </a:rPr>
                        <a:t>Medium Interest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a:ln>
                            <a:noFill/>
                          </a:ln>
                          <a:solidFill>
                            <a:schemeClr val="tx1"/>
                          </a:solidFill>
                          <a:effectLst/>
                          <a:latin typeface="Garamond" pitchFamily="18" charset="0"/>
                        </a:rPr>
                        <a:t>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a:ln>
                            <a:noFill/>
                          </a:ln>
                          <a:solidFill>
                            <a:schemeClr val="tx1"/>
                          </a:solidFill>
                          <a:effectLst/>
                          <a:latin typeface="Garamond" pitchFamily="18" charset="0"/>
                        </a:rPr>
                        <a:t>49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a:ln>
                            <a:noFill/>
                          </a:ln>
                          <a:solidFill>
                            <a:schemeClr val="tx1"/>
                          </a:solidFill>
                          <a:effectLst/>
                          <a:latin typeface="Garamond" pitchFamily="18" charset="0"/>
                        </a:rPr>
                        <a:t>42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1" i="0" u="none" strike="noStrike" cap="none" normalizeH="0" baseline="0" dirty="0">
                          <a:ln>
                            <a:noFill/>
                          </a:ln>
                          <a:solidFill>
                            <a:schemeClr val="tx1"/>
                          </a:solidFill>
                          <a:effectLst/>
                          <a:latin typeface="Garamond" pitchFamily="18" charset="0"/>
                        </a:rPr>
                        <a:t>123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9824">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a:ln>
                            <a:noFill/>
                          </a:ln>
                          <a:solidFill>
                            <a:schemeClr val="tx1"/>
                          </a:solidFill>
                          <a:effectLst/>
                          <a:latin typeface="Garamond" pitchFamily="18" charset="0"/>
                        </a:rPr>
                        <a:t>Low Interest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a:ln>
                            <a:noFill/>
                          </a:ln>
                          <a:solidFill>
                            <a:schemeClr val="tx1"/>
                          </a:solidFill>
                          <a:effectLst/>
                          <a:latin typeface="Garamond" pitchFamily="18" charset="0"/>
                        </a:rPr>
                        <a:t>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a:ln>
                            <a:noFill/>
                          </a:ln>
                          <a:solidFill>
                            <a:schemeClr val="tx1"/>
                          </a:solidFill>
                          <a:effectLst/>
                          <a:latin typeface="Garamond" pitchFamily="18" charset="0"/>
                        </a:rPr>
                        <a:t>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a:ln>
                            <a:noFill/>
                          </a:ln>
                          <a:solidFill>
                            <a:schemeClr val="tx1"/>
                          </a:solidFill>
                          <a:effectLst/>
                          <a:latin typeface="Garamond" pitchFamily="18" charset="0"/>
                        </a:rPr>
                        <a:t>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1" i="0" u="none" strike="noStrike" cap="none" normalizeH="0" baseline="0" dirty="0">
                          <a:ln>
                            <a:noFill/>
                          </a:ln>
                          <a:solidFill>
                            <a:schemeClr val="tx1"/>
                          </a:solidFill>
                          <a:effectLst/>
                          <a:latin typeface="Garamond" pitchFamily="18" charset="0"/>
                        </a:rPr>
                        <a:t>119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9824">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1" i="0" u="none" strike="noStrike" cap="none" normalizeH="0" baseline="0">
                          <a:ln>
                            <a:noFill/>
                          </a:ln>
                          <a:solidFill>
                            <a:schemeClr val="tx1"/>
                          </a:solidFill>
                          <a:effectLst/>
                          <a:latin typeface="Garamond" pitchFamily="18"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1" i="0" u="none" strike="noStrike" cap="none" normalizeH="0" baseline="0" dirty="0">
                          <a:ln>
                            <a:noFill/>
                          </a:ln>
                          <a:solidFill>
                            <a:schemeClr val="tx1"/>
                          </a:solidFill>
                          <a:effectLst/>
                          <a:latin typeface="Garamond" pitchFamily="18" charset="0"/>
                        </a:rPr>
                        <a:t>108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1" i="0" u="none" strike="noStrike" cap="none" normalizeH="0" baseline="0" dirty="0">
                          <a:ln>
                            <a:noFill/>
                          </a:ln>
                          <a:solidFill>
                            <a:schemeClr val="tx1"/>
                          </a:solidFill>
                          <a:effectLst/>
                          <a:latin typeface="Garamond" pitchFamily="18" charset="0"/>
                        </a:rPr>
                        <a:t>105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1" i="0" u="none" strike="noStrike" cap="none" normalizeH="0" baseline="0" dirty="0">
                          <a:ln>
                            <a:noFill/>
                          </a:ln>
                          <a:solidFill>
                            <a:schemeClr val="tx1"/>
                          </a:solidFill>
                          <a:effectLst/>
                          <a:latin typeface="Garamond" pitchFamily="18" charset="0"/>
                        </a:rPr>
                        <a:t>126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1" i="0" u="none" strike="noStrike" cap="none" normalizeH="0" baseline="0" dirty="0">
                          <a:ln>
                            <a:noFill/>
                          </a:ln>
                          <a:solidFill>
                            <a:schemeClr val="tx1"/>
                          </a:solidFill>
                          <a:effectLst/>
                          <a:latin typeface="Garamond" pitchFamily="18" charset="0"/>
                        </a:rPr>
                        <a:t>339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7" name="Right Arrow 6"/>
          <p:cNvSpPr/>
          <p:nvPr/>
        </p:nvSpPr>
        <p:spPr>
          <a:xfrm rot="1253327">
            <a:off x="4757739" y="2674938"/>
            <a:ext cx="2693987" cy="4572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8" name="Rectangle 2"/>
          <p:cNvSpPr txBox="1">
            <a:spLocks noChangeArrowheads="1"/>
          </p:cNvSpPr>
          <p:nvPr/>
        </p:nvSpPr>
        <p:spPr>
          <a:xfrm>
            <a:off x="1676400" y="0"/>
            <a:ext cx="8534400" cy="1417638"/>
          </a:xfrm>
          <a:prstGeom prst="rect">
            <a:avLst/>
          </a:prstGeom>
        </p:spPr>
        <p:txBody>
          <a:bodyPr vert="horz" lIns="91440" tIns="45720" rIns="91440" bIns="45720" rtlCol="0" anchor="b">
            <a:normAutofit/>
          </a:bodyPr>
          <a:lst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a:lstStyle>
          <a:p>
            <a:r>
              <a:rPr lang="en-US" sz="4000" dirty="0">
                <a:solidFill>
                  <a:srgbClr val="00B0F0"/>
                </a:solidFill>
                <a:effectLst>
                  <a:outerShdw blurRad="38100" dist="38100" dir="2700000" algn="tl">
                    <a:srgbClr val="000000">
                      <a:alpha val="43137"/>
                    </a:srgbClr>
                  </a:outerShdw>
                </a:effectLst>
              </a:rPr>
              <a:t>Measures of Association</a:t>
            </a:r>
            <a:r>
              <a:rPr lang="en-US" sz="4000" dirty="0"/>
              <a:t>: </a:t>
            </a:r>
            <a:br>
              <a:rPr lang="en-US" sz="4000" dirty="0"/>
            </a:br>
            <a:r>
              <a:rPr lang="en-US" sz="4000" dirty="0"/>
              <a:t>EX: </a:t>
            </a:r>
            <a:r>
              <a:rPr lang="en-US" sz="4000" dirty="0">
                <a:solidFill>
                  <a:srgbClr val="FF0000"/>
                </a:solidFill>
              </a:rPr>
              <a:t>Gamma (</a:t>
            </a:r>
            <a:r>
              <a:rPr lang="en-US" sz="4000" i="1" dirty="0">
                <a:solidFill>
                  <a:srgbClr val="FF0000"/>
                </a:solidFill>
              </a:rPr>
              <a:t>continued</a:t>
            </a:r>
            <a:r>
              <a:rPr lang="en-US" sz="4000" dirty="0">
                <a:solidFill>
                  <a:srgbClr val="FF0000"/>
                </a:solidFill>
              </a:rPr>
              <a:t>)</a:t>
            </a:r>
            <a:endParaRPr lang="en-US" sz="4000" dirty="0"/>
          </a:p>
        </p:txBody>
      </p:sp>
    </p:spTree>
    <p:extLst>
      <p:ext uri="{BB962C8B-B14F-4D97-AF65-F5344CB8AC3E}">
        <p14:creationId xmlns:p14="http://schemas.microsoft.com/office/powerpoint/2010/main" val="15818968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par>
                          <p:cTn id="13" fill="hold" nodeType="afterGroup">
                            <p:stCondLst>
                              <p:cond delay="2000"/>
                            </p:stCondLst>
                            <p:childTnLst>
                              <p:par>
                                <p:cTn id="14" presetID="10" presetClass="entr" presetSubtype="0" fill="hold" nodeType="afterEffect">
                                  <p:stCondLst>
                                    <p:cond delay="200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2000"/>
                                        <p:tgtEl>
                                          <p:spTgt spid="3">
                                            <p:txEl>
                                              <p:pRg st="2" end="2"/>
                                            </p:txEl>
                                          </p:spTgt>
                                        </p:tgtEl>
                                      </p:cBhvr>
                                    </p:animEffect>
                                  </p:childTnLst>
                                </p:cTn>
                              </p:par>
                            </p:childTnLst>
                          </p:cTn>
                        </p:par>
                        <p:par>
                          <p:cTn id="17" fill="hold" nodeType="afterGroup">
                            <p:stCondLst>
                              <p:cond delay="6000"/>
                            </p:stCondLst>
                            <p:childTnLst>
                              <p:par>
                                <p:cTn id="18" presetID="10" presetClass="entr" presetSubtype="0" fill="hold" grpId="0" nodeType="afterEffect">
                                  <p:stCondLst>
                                    <p:cond delay="200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0"/>
            <a:ext cx="3904488" cy="4233672"/>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0404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5229ADE-36B4-446A-B6A1-E5F1FF656E55}"/>
              </a:ext>
            </a:extLst>
          </p:cNvPr>
          <p:cNvSpPr>
            <a:spLocks noGrp="1"/>
          </p:cNvSpPr>
          <p:nvPr>
            <p:ph type="title"/>
          </p:nvPr>
        </p:nvSpPr>
        <p:spPr>
          <a:xfrm>
            <a:off x="731520" y="1115568"/>
            <a:ext cx="3364992" cy="2843784"/>
          </a:xfrm>
        </p:spPr>
        <p:txBody>
          <a:bodyPr vert="horz" lIns="91440" tIns="45720" rIns="91440" bIns="45720" rtlCol="0" anchor="ctr">
            <a:normAutofit/>
          </a:bodyPr>
          <a:lstStyle/>
          <a:p>
            <a:r>
              <a:rPr lang="en-US" sz="5000" kern="1200">
                <a:solidFill>
                  <a:srgbClr val="FFFFFF"/>
                </a:solidFill>
                <a:latin typeface="+mj-lt"/>
                <a:ea typeface="+mj-ea"/>
                <a:cs typeface="+mj-cs"/>
              </a:rPr>
              <a:t>Other Measures of Association</a:t>
            </a:r>
          </a:p>
        </p:txBody>
      </p:sp>
      <p:sp>
        <p:nvSpPr>
          <p:cNvPr id="11" name="Rectangle 10">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846320"/>
            <a:ext cx="2395728" cy="1563624"/>
          </a:xfrm>
          <a:prstGeom prst="rect">
            <a:avLst/>
          </a:prstGeom>
          <a:solidFill>
            <a:schemeClr val="accent1">
              <a:alpha val="94902"/>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2C910467-8185-45DD-B8A2-A88DF20DF6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21995" y="450221"/>
            <a:ext cx="7207948" cy="5948859"/>
          </a:xfrm>
          <a:prstGeom prst="rect">
            <a:avLst/>
          </a:prstGeom>
          <a:solidFill>
            <a:srgbClr val="7F7F7F">
              <a:alpha val="24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 name="Footer Placeholder 3">
            <a:extLst>
              <a:ext uri="{FF2B5EF4-FFF2-40B4-BE49-F238E27FC236}">
                <a16:creationId xmlns:a16="http://schemas.microsoft.com/office/drawing/2014/main" id="{BDE3AD9F-A164-47F7-A93B-57A1B818E5E0}"/>
              </a:ext>
            </a:extLst>
          </p:cNvPr>
          <p:cNvSpPr>
            <a:spLocks noGrp="1"/>
          </p:cNvSpPr>
          <p:nvPr>
            <p:ph type="ftr" sz="quarter" idx="11"/>
          </p:nvPr>
        </p:nvSpPr>
        <p:spPr>
          <a:xfrm>
            <a:off x="462058" y="6407779"/>
            <a:ext cx="6675120" cy="365125"/>
          </a:xfrm>
        </p:spPr>
        <p:txBody>
          <a:bodyPr vert="horz" lIns="91440" tIns="45720" rIns="91440" bIns="45720" rtlCol="0" anchor="ctr">
            <a:normAutofit/>
          </a:bodyPr>
          <a:lstStyle/>
          <a:p>
            <a:pPr algn="l">
              <a:lnSpc>
                <a:spcPct val="90000"/>
              </a:lnSpc>
              <a:spcAft>
                <a:spcPts val="600"/>
              </a:spcAft>
            </a:pPr>
            <a:r>
              <a:rPr lang="en-US" sz="700" kern="1200">
                <a:solidFill>
                  <a:schemeClr val="tx1">
                    <a:lumMod val="50000"/>
                    <a:lumOff val="50000"/>
                  </a:schemeClr>
                </a:solidFill>
                <a:latin typeface="+mn-lt"/>
                <a:ea typeface="+mn-ea"/>
                <a:cs typeface="+mn-cs"/>
              </a:rPr>
              <a:t>Title | </a:t>
            </a:r>
            <a:r>
              <a:rPr lang="en-US" sz="700" kern="1200">
                <a:solidFill>
                  <a:schemeClr val="tx1">
                    <a:lumMod val="50000"/>
                    <a:lumOff val="50000"/>
                  </a:schemeClr>
                </a:solidFill>
                <a:latin typeface="+mn-lt"/>
                <a:ea typeface="+mn-ea"/>
                <a:cs typeface="+mn-cs"/>
                <a:sym typeface="Symbol" panose="05050102010706020507" pitchFamily="18" charset="2"/>
              </a:rPr>
              <a:t></a:t>
            </a:r>
            <a:r>
              <a:rPr lang="en-US" sz="700" kern="1200">
                <a:solidFill>
                  <a:schemeClr val="tx1">
                    <a:lumMod val="50000"/>
                    <a:lumOff val="50000"/>
                  </a:schemeClr>
                </a:solidFill>
                <a:latin typeface="+mn-lt"/>
                <a:ea typeface="+mn-ea"/>
                <a:cs typeface="+mn-cs"/>
              </a:rPr>
              <a:t> Author </a:t>
            </a:r>
          </a:p>
          <a:p>
            <a:pPr algn="l">
              <a:lnSpc>
                <a:spcPct val="90000"/>
              </a:lnSpc>
              <a:spcAft>
                <a:spcPts val="600"/>
              </a:spcAft>
            </a:pPr>
            <a:r>
              <a:rPr lang="en-US" sz="700" kern="1200">
                <a:solidFill>
                  <a:schemeClr val="tx1">
                    <a:lumMod val="50000"/>
                    <a:lumOff val="50000"/>
                  </a:schemeClr>
                </a:solidFill>
                <a:latin typeface="+mn-lt"/>
                <a:ea typeface="+mn-ea"/>
                <a:cs typeface="+mn-cs"/>
              </a:rPr>
              <a:t>Year | SAGE Publishing</a:t>
            </a:r>
          </a:p>
        </p:txBody>
      </p:sp>
      <p:sp>
        <p:nvSpPr>
          <p:cNvPr id="15" name="Rectangle 14">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7520" y="4835010"/>
            <a:ext cx="1349026" cy="157276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aphicFrame>
        <p:nvGraphicFramePr>
          <p:cNvPr id="3" name="Table 2">
            <a:extLst>
              <a:ext uri="{FF2B5EF4-FFF2-40B4-BE49-F238E27FC236}">
                <a16:creationId xmlns:a16="http://schemas.microsoft.com/office/drawing/2014/main" id="{117694DD-64F8-9B74-A1ED-847B0595B6D2}"/>
              </a:ext>
            </a:extLst>
          </p:cNvPr>
          <p:cNvGraphicFramePr>
            <a:graphicFrameLocks noGrp="1"/>
          </p:cNvGraphicFramePr>
          <p:nvPr>
            <p:extLst>
              <p:ext uri="{D42A27DB-BD31-4B8C-83A1-F6EECF244321}">
                <p14:modId xmlns:p14="http://schemas.microsoft.com/office/powerpoint/2010/main" val="3951577487"/>
              </p:ext>
            </p:extLst>
          </p:nvPr>
        </p:nvGraphicFramePr>
        <p:xfrm>
          <a:off x="4723687" y="947433"/>
          <a:ext cx="6795869" cy="4961268"/>
        </p:xfrm>
        <a:graphic>
          <a:graphicData uri="http://schemas.openxmlformats.org/drawingml/2006/table">
            <a:tbl>
              <a:tblPr firstRow="1" bandRow="1">
                <a:tableStyleId>{5C22544A-7EE6-4342-B048-85BDC9FD1C3A}</a:tableStyleId>
              </a:tblPr>
              <a:tblGrid>
                <a:gridCol w="1769027">
                  <a:extLst>
                    <a:ext uri="{9D8B030D-6E8A-4147-A177-3AD203B41FA5}">
                      <a16:colId xmlns:a16="http://schemas.microsoft.com/office/drawing/2014/main" val="1283092730"/>
                    </a:ext>
                  </a:extLst>
                </a:gridCol>
                <a:gridCol w="2284559">
                  <a:extLst>
                    <a:ext uri="{9D8B030D-6E8A-4147-A177-3AD203B41FA5}">
                      <a16:colId xmlns:a16="http://schemas.microsoft.com/office/drawing/2014/main" val="3803239702"/>
                    </a:ext>
                  </a:extLst>
                </a:gridCol>
                <a:gridCol w="2742283">
                  <a:extLst>
                    <a:ext uri="{9D8B030D-6E8A-4147-A177-3AD203B41FA5}">
                      <a16:colId xmlns:a16="http://schemas.microsoft.com/office/drawing/2014/main" val="3864119535"/>
                    </a:ext>
                  </a:extLst>
                </a:gridCol>
              </a:tblGrid>
              <a:tr h="631392">
                <a:tc>
                  <a:txBody>
                    <a:bodyPr/>
                    <a:lstStyle/>
                    <a:p>
                      <a:pPr>
                        <a:lnSpc>
                          <a:spcPct val="107000"/>
                        </a:lnSpc>
                      </a:pPr>
                      <a:endParaRPr lang="en-US" sz="2700">
                        <a:effectLst/>
                        <a:latin typeface="+mn-lt"/>
                        <a:cs typeface="Times New Roman" panose="02020603050405020304" pitchFamily="18" charset="0"/>
                      </a:endParaRPr>
                    </a:p>
                  </a:txBody>
                  <a:tcPr marL="189945" marR="189945" marT="94973" marB="94973"/>
                </a:tc>
                <a:tc>
                  <a:txBody>
                    <a:bodyPr/>
                    <a:lstStyle/>
                    <a:p>
                      <a:pPr marL="0" marR="0">
                        <a:lnSpc>
                          <a:spcPct val="107000"/>
                        </a:lnSpc>
                        <a:spcBef>
                          <a:spcPts val="0"/>
                        </a:spcBef>
                        <a:spcAft>
                          <a:spcPts val="0"/>
                        </a:spcAft>
                      </a:pPr>
                      <a:r>
                        <a:rPr lang="en-GB" sz="2700">
                          <a:effectLst/>
                          <a:latin typeface="+mn-lt"/>
                        </a:rPr>
                        <a:t>Nominal</a:t>
                      </a:r>
                      <a:endParaRPr lang="en-US" sz="2700">
                        <a:effectLst/>
                        <a:latin typeface="+mn-lt"/>
                        <a:ea typeface="Calibri" panose="020F0502020204030204" pitchFamily="34" charset="0"/>
                        <a:cs typeface="Times New Roman" panose="02020603050405020304" pitchFamily="18" charset="0"/>
                      </a:endParaRPr>
                    </a:p>
                  </a:txBody>
                  <a:tcPr marL="189945" marR="189945" marT="94973" marB="94973"/>
                </a:tc>
                <a:tc>
                  <a:txBody>
                    <a:bodyPr/>
                    <a:lstStyle/>
                    <a:p>
                      <a:pPr marL="0" marR="0">
                        <a:lnSpc>
                          <a:spcPct val="107000"/>
                        </a:lnSpc>
                        <a:spcBef>
                          <a:spcPts val="0"/>
                        </a:spcBef>
                        <a:spcAft>
                          <a:spcPts val="0"/>
                        </a:spcAft>
                      </a:pPr>
                      <a:r>
                        <a:rPr lang="en-GB" sz="2700">
                          <a:effectLst/>
                          <a:latin typeface="+mn-lt"/>
                        </a:rPr>
                        <a:t>Ordinal</a:t>
                      </a:r>
                      <a:endParaRPr lang="en-US" sz="2700">
                        <a:effectLst/>
                        <a:latin typeface="+mn-lt"/>
                        <a:ea typeface="Calibri" panose="020F0502020204030204" pitchFamily="34" charset="0"/>
                        <a:cs typeface="Times New Roman" panose="02020603050405020304" pitchFamily="18" charset="0"/>
                      </a:endParaRPr>
                    </a:p>
                  </a:txBody>
                  <a:tcPr marL="189945" marR="189945" marT="94973" marB="94973"/>
                </a:tc>
                <a:extLst>
                  <a:ext uri="{0D108BD9-81ED-4DB2-BD59-A6C34878D82A}">
                    <a16:rowId xmlns:a16="http://schemas.microsoft.com/office/drawing/2014/main" val="3445142018"/>
                  </a:ext>
                </a:extLst>
              </a:tr>
              <a:tr h="1945860">
                <a:tc>
                  <a:txBody>
                    <a:bodyPr/>
                    <a:lstStyle/>
                    <a:p>
                      <a:pPr marL="0" marR="0">
                        <a:lnSpc>
                          <a:spcPct val="107000"/>
                        </a:lnSpc>
                        <a:spcBef>
                          <a:spcPts val="0"/>
                        </a:spcBef>
                        <a:spcAft>
                          <a:spcPts val="0"/>
                        </a:spcAft>
                      </a:pPr>
                      <a:r>
                        <a:rPr lang="en-GB" sz="2700">
                          <a:effectLst/>
                          <a:latin typeface="+mn-lt"/>
                        </a:rPr>
                        <a:t>Nominal</a:t>
                      </a:r>
                      <a:endParaRPr lang="en-US" sz="2700">
                        <a:effectLst/>
                        <a:latin typeface="+mn-lt"/>
                        <a:ea typeface="Calibri" panose="020F0502020204030204" pitchFamily="34" charset="0"/>
                        <a:cs typeface="Times New Roman" panose="02020603050405020304" pitchFamily="18" charset="0"/>
                      </a:endParaRPr>
                    </a:p>
                  </a:txBody>
                  <a:tcPr marL="189945" marR="189945" marT="94973" marB="94973"/>
                </a:tc>
                <a:tc>
                  <a:txBody>
                    <a:bodyPr/>
                    <a:lstStyle/>
                    <a:p>
                      <a:pPr marL="0" marR="0">
                        <a:lnSpc>
                          <a:spcPct val="107000"/>
                        </a:lnSpc>
                        <a:spcBef>
                          <a:spcPts val="0"/>
                        </a:spcBef>
                        <a:spcAft>
                          <a:spcPts val="0"/>
                        </a:spcAft>
                      </a:pPr>
                      <a:r>
                        <a:rPr lang="en-GB" sz="2700" u="sng">
                          <a:effectLst/>
                          <a:latin typeface="+mn-lt"/>
                        </a:rPr>
                        <a:t>2 x 2:</a:t>
                      </a:r>
                      <a:r>
                        <a:rPr lang="en-GB" sz="2700">
                          <a:effectLst/>
                          <a:latin typeface="+mn-lt"/>
                        </a:rPr>
                        <a:t> Phi (φ)</a:t>
                      </a:r>
                      <a:endParaRPr lang="en-US" sz="2700">
                        <a:effectLst/>
                        <a:latin typeface="+mn-lt"/>
                      </a:endParaRPr>
                    </a:p>
                    <a:p>
                      <a:pPr marL="0" marR="0">
                        <a:lnSpc>
                          <a:spcPct val="107000"/>
                        </a:lnSpc>
                        <a:spcBef>
                          <a:spcPts val="0"/>
                        </a:spcBef>
                        <a:spcAft>
                          <a:spcPts val="0"/>
                        </a:spcAft>
                      </a:pPr>
                      <a:r>
                        <a:rPr lang="en-GB" sz="2700" u="sng">
                          <a:effectLst/>
                          <a:latin typeface="+mn-lt"/>
                        </a:rPr>
                        <a:t>N x N:</a:t>
                      </a:r>
                      <a:r>
                        <a:rPr lang="en-GB" sz="2700">
                          <a:effectLst/>
                          <a:latin typeface="+mn-lt"/>
                        </a:rPr>
                        <a:t> Cramer’s V</a:t>
                      </a:r>
                      <a:endParaRPr lang="en-US" sz="2700">
                        <a:effectLst/>
                        <a:latin typeface="+mn-lt"/>
                        <a:ea typeface="Calibri" panose="020F0502020204030204" pitchFamily="34" charset="0"/>
                        <a:cs typeface="Times New Roman" panose="02020603050405020304" pitchFamily="18" charset="0"/>
                      </a:endParaRPr>
                    </a:p>
                  </a:txBody>
                  <a:tcPr marL="189945" marR="189945" marT="94973" marB="94973"/>
                </a:tc>
                <a:tc>
                  <a:txBody>
                    <a:bodyPr/>
                    <a:lstStyle/>
                    <a:p>
                      <a:pPr>
                        <a:lnSpc>
                          <a:spcPct val="107000"/>
                        </a:lnSpc>
                      </a:pPr>
                      <a:endParaRPr lang="en-US" sz="2700">
                        <a:effectLst/>
                        <a:latin typeface="+mn-lt"/>
                        <a:cs typeface="Times New Roman" panose="02020603050405020304" pitchFamily="18" charset="0"/>
                      </a:endParaRPr>
                    </a:p>
                  </a:txBody>
                  <a:tcPr marL="189945" marR="189945" marT="94973" marB="94973"/>
                </a:tc>
                <a:extLst>
                  <a:ext uri="{0D108BD9-81ED-4DB2-BD59-A6C34878D82A}">
                    <a16:rowId xmlns:a16="http://schemas.microsoft.com/office/drawing/2014/main" val="3437240473"/>
                  </a:ext>
                </a:extLst>
              </a:tr>
              <a:tr h="2384016">
                <a:tc>
                  <a:txBody>
                    <a:bodyPr/>
                    <a:lstStyle/>
                    <a:p>
                      <a:pPr marL="0" marR="0">
                        <a:lnSpc>
                          <a:spcPct val="107000"/>
                        </a:lnSpc>
                        <a:spcBef>
                          <a:spcPts val="0"/>
                        </a:spcBef>
                        <a:spcAft>
                          <a:spcPts val="0"/>
                        </a:spcAft>
                      </a:pPr>
                      <a:r>
                        <a:rPr lang="en-GB" sz="2700">
                          <a:effectLst/>
                          <a:latin typeface="+mn-lt"/>
                        </a:rPr>
                        <a:t>Ordinal</a:t>
                      </a:r>
                      <a:endParaRPr lang="en-US" sz="2700">
                        <a:effectLst/>
                        <a:latin typeface="+mn-lt"/>
                        <a:ea typeface="Calibri" panose="020F0502020204030204" pitchFamily="34" charset="0"/>
                        <a:cs typeface="Times New Roman" panose="02020603050405020304" pitchFamily="18" charset="0"/>
                      </a:endParaRPr>
                    </a:p>
                  </a:txBody>
                  <a:tcPr marL="189945" marR="189945" marT="94973" marB="94973"/>
                </a:tc>
                <a:tc>
                  <a:txBody>
                    <a:bodyPr/>
                    <a:lstStyle/>
                    <a:p>
                      <a:pPr marL="0" marR="0">
                        <a:lnSpc>
                          <a:spcPct val="107000"/>
                        </a:lnSpc>
                        <a:spcBef>
                          <a:spcPts val="0"/>
                        </a:spcBef>
                        <a:spcAft>
                          <a:spcPts val="0"/>
                        </a:spcAft>
                      </a:pPr>
                      <a:r>
                        <a:rPr lang="en-GB" sz="2700">
                          <a:effectLst/>
                          <a:latin typeface="+mn-lt"/>
                        </a:rPr>
                        <a:t>Cramer’s V</a:t>
                      </a:r>
                      <a:endParaRPr lang="en-US" sz="2700">
                        <a:effectLst/>
                        <a:latin typeface="+mn-lt"/>
                        <a:ea typeface="Calibri" panose="020F0502020204030204" pitchFamily="34" charset="0"/>
                        <a:cs typeface="Times New Roman" panose="02020603050405020304" pitchFamily="18" charset="0"/>
                      </a:endParaRPr>
                    </a:p>
                  </a:txBody>
                  <a:tcPr marL="189945" marR="189945" marT="94973" marB="94973"/>
                </a:tc>
                <a:tc>
                  <a:txBody>
                    <a:bodyPr/>
                    <a:lstStyle/>
                    <a:p>
                      <a:pPr marL="0" marR="0">
                        <a:lnSpc>
                          <a:spcPct val="107000"/>
                        </a:lnSpc>
                        <a:spcBef>
                          <a:spcPts val="0"/>
                        </a:spcBef>
                        <a:spcAft>
                          <a:spcPts val="0"/>
                        </a:spcAft>
                      </a:pPr>
                      <a:r>
                        <a:rPr lang="en-GB" sz="2700">
                          <a:effectLst/>
                          <a:latin typeface="+mn-lt"/>
                        </a:rPr>
                        <a:t>Kendall’s Tau b and Tau c, Somer’s d, Spearman’s rho</a:t>
                      </a:r>
                      <a:endParaRPr lang="en-US" sz="2700">
                        <a:effectLst/>
                        <a:latin typeface="+mn-lt"/>
                        <a:ea typeface="Calibri" panose="020F0502020204030204" pitchFamily="34" charset="0"/>
                        <a:cs typeface="Times New Roman" panose="02020603050405020304" pitchFamily="18" charset="0"/>
                      </a:endParaRPr>
                    </a:p>
                  </a:txBody>
                  <a:tcPr marL="189945" marR="189945" marT="94973" marB="94973"/>
                </a:tc>
                <a:extLst>
                  <a:ext uri="{0D108BD9-81ED-4DB2-BD59-A6C34878D82A}">
                    <a16:rowId xmlns:a16="http://schemas.microsoft.com/office/drawing/2014/main" val="1929493300"/>
                  </a:ext>
                </a:extLst>
              </a:tr>
            </a:tbl>
          </a:graphicData>
        </a:graphic>
      </p:graphicFrame>
    </p:spTree>
    <p:extLst>
      <p:ext uri="{BB962C8B-B14F-4D97-AF65-F5344CB8AC3E}">
        <p14:creationId xmlns:p14="http://schemas.microsoft.com/office/powerpoint/2010/main" val="36615418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676400" y="0"/>
            <a:ext cx="8534400" cy="1417638"/>
          </a:xfrm>
        </p:spPr>
        <p:txBody>
          <a:bodyPr>
            <a:normAutofit/>
          </a:bodyPr>
          <a:lstStyle/>
          <a:p>
            <a:pPr eaLnBrk="1" hangingPunct="1"/>
            <a:r>
              <a:rPr lang="en-US" sz="4000" b="1" dirty="0"/>
              <a:t>Descriptive Statistics: </a:t>
            </a:r>
            <a:br>
              <a:rPr lang="en-US" sz="4000" b="1" dirty="0"/>
            </a:br>
            <a:r>
              <a:rPr lang="en-US" sz="4000" b="1" dirty="0"/>
              <a:t>Measures of Association</a:t>
            </a:r>
            <a:endParaRPr lang="en-US" sz="4000" dirty="0">
              <a:latin typeface="Garamond" pitchFamily="18" charset="0"/>
            </a:endParaRPr>
          </a:p>
        </p:txBody>
      </p:sp>
      <p:graphicFrame>
        <p:nvGraphicFramePr>
          <p:cNvPr id="173059" name="Group 3"/>
          <p:cNvGraphicFramePr>
            <a:graphicFrameLocks noGrp="1"/>
          </p:cNvGraphicFramePr>
          <p:nvPr>
            <p:ph type="tbl" idx="1"/>
            <p:extLst>
              <p:ext uri="{D42A27DB-BD31-4B8C-83A1-F6EECF244321}">
                <p14:modId xmlns:p14="http://schemas.microsoft.com/office/powerpoint/2010/main" val="3343740107"/>
              </p:ext>
            </p:extLst>
          </p:nvPr>
        </p:nvGraphicFramePr>
        <p:xfrm>
          <a:off x="1676402" y="1524002"/>
          <a:ext cx="8839199" cy="4976856"/>
        </p:xfrm>
        <a:graphic>
          <a:graphicData uri="http://schemas.openxmlformats.org/drawingml/2006/table">
            <a:tbl>
              <a:tblPr firstRow="1" firstCol="1">
                <a:tableStyleId>{3C2FFA5D-87B4-456A-9821-1D502468CF0F}</a:tableStyleId>
              </a:tblPr>
              <a:tblGrid>
                <a:gridCol w="2209800">
                  <a:extLst>
                    <a:ext uri="{9D8B030D-6E8A-4147-A177-3AD203B41FA5}">
                      <a16:colId xmlns:a16="http://schemas.microsoft.com/office/drawing/2014/main" val="20000"/>
                    </a:ext>
                  </a:extLst>
                </a:gridCol>
                <a:gridCol w="2136140">
                  <a:extLst>
                    <a:ext uri="{9D8B030D-6E8A-4147-A177-3AD203B41FA5}">
                      <a16:colId xmlns:a16="http://schemas.microsoft.com/office/drawing/2014/main" val="20001"/>
                    </a:ext>
                  </a:extLst>
                </a:gridCol>
                <a:gridCol w="2209800">
                  <a:extLst>
                    <a:ext uri="{9D8B030D-6E8A-4147-A177-3AD203B41FA5}">
                      <a16:colId xmlns:a16="http://schemas.microsoft.com/office/drawing/2014/main" val="20002"/>
                    </a:ext>
                  </a:extLst>
                </a:gridCol>
                <a:gridCol w="2283459">
                  <a:extLst>
                    <a:ext uri="{9D8B030D-6E8A-4147-A177-3AD203B41FA5}">
                      <a16:colId xmlns:a16="http://schemas.microsoft.com/office/drawing/2014/main" val="20003"/>
                    </a:ext>
                  </a:extLst>
                </a:gridCol>
              </a:tblGrid>
              <a:tr h="685799">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400" b="0" i="0" u="none" strike="noStrike" cap="none" normalizeH="0" baseline="0" dirty="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3200" u="none" strike="noStrike" cap="none" normalizeH="0" baseline="0" dirty="0">
                          <a:ln>
                            <a:noFill/>
                          </a:ln>
                          <a:effectLst>
                            <a:outerShdw blurRad="38100" dist="38100" dir="2700000" algn="tl">
                              <a:srgbClr val="000000">
                                <a:alpha val="43137"/>
                              </a:srgbClr>
                            </a:outerShdw>
                          </a:effectLst>
                        </a:rPr>
                        <a:t>Nominal</a:t>
                      </a:r>
                      <a:endParaRPr kumimoji="0" lang="en-US" sz="3200" b="1" i="0" u="none" strike="noStrike" cap="none" normalizeH="0" baseline="0" dirty="0">
                        <a:ln>
                          <a:noFill/>
                        </a:ln>
                        <a:solidFill>
                          <a:schemeClr val="tx1"/>
                        </a:solidFill>
                        <a:effectLst>
                          <a:outerShdw blurRad="38100" dist="38100" dir="2700000" algn="tl">
                            <a:srgbClr val="000000">
                              <a:alpha val="43137"/>
                            </a:srgbClr>
                          </a:outerShdw>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3200" u="none" strike="noStrike" cap="none" normalizeH="0" baseline="0" dirty="0">
                          <a:ln>
                            <a:noFill/>
                          </a:ln>
                          <a:effectLst>
                            <a:outerShdw blurRad="38100" dist="38100" dir="2700000" algn="tl">
                              <a:srgbClr val="000000">
                                <a:alpha val="43137"/>
                              </a:srgbClr>
                            </a:outerShdw>
                          </a:effectLst>
                        </a:rPr>
                        <a:t>Ordinal</a:t>
                      </a:r>
                      <a:endParaRPr kumimoji="0" lang="en-US" sz="3200" b="1" i="0" u="none" strike="noStrike" cap="none" normalizeH="0" baseline="0" dirty="0">
                        <a:ln>
                          <a:noFill/>
                        </a:ln>
                        <a:solidFill>
                          <a:schemeClr val="tx1"/>
                        </a:solidFill>
                        <a:effectLst>
                          <a:outerShdw blurRad="38100" dist="38100" dir="2700000" algn="tl">
                            <a:srgbClr val="000000">
                              <a:alpha val="43137"/>
                            </a:srgbClr>
                          </a:outerShdw>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3200" u="none" strike="noStrike" cap="none" normalizeH="0" baseline="0" dirty="0">
                          <a:ln>
                            <a:noFill/>
                          </a:ln>
                          <a:effectLst>
                            <a:outerShdw blurRad="38100" dist="38100" dir="2700000" algn="tl">
                              <a:srgbClr val="000000">
                                <a:alpha val="43137"/>
                              </a:srgbClr>
                            </a:outerShdw>
                          </a:effectLst>
                        </a:rPr>
                        <a:t>Interval</a:t>
                      </a:r>
                      <a:endParaRPr kumimoji="0" lang="en-US" sz="3200" b="1" i="0" u="none" strike="noStrike" cap="none" normalizeH="0" baseline="0" dirty="0">
                        <a:ln>
                          <a:noFill/>
                        </a:ln>
                        <a:solidFill>
                          <a:schemeClr val="tx1"/>
                        </a:solidFill>
                        <a:effectLst>
                          <a:outerShdw blurRad="38100" dist="38100" dir="2700000" algn="tl">
                            <a:srgbClr val="000000">
                              <a:alpha val="43137"/>
                            </a:srgbClr>
                          </a:outerShdw>
                        </a:effectLst>
                        <a:latin typeface="+mn-lt"/>
                      </a:endParaRPr>
                    </a:p>
                  </a:txBody>
                  <a:tcPr horzOverflow="overflow"/>
                </a:tc>
                <a:extLst>
                  <a:ext uri="{0D108BD9-81ED-4DB2-BD59-A6C34878D82A}">
                    <a16:rowId xmlns:a16="http://schemas.microsoft.com/office/drawing/2014/main" val="10000"/>
                  </a:ext>
                </a:extLst>
              </a:tr>
              <a:tr h="140829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3200" u="none" strike="noStrike" cap="none" normalizeH="0" baseline="0" dirty="0">
                          <a:ln>
                            <a:noFill/>
                          </a:ln>
                          <a:effectLst/>
                        </a:rPr>
                        <a:t>Nominal </a:t>
                      </a:r>
                      <a:endParaRPr kumimoji="0" lang="en-US" sz="3200" b="1" i="0" u="none" strike="noStrike" cap="none" normalizeH="0" baseline="0" dirty="0">
                        <a:ln>
                          <a:noFill/>
                        </a:ln>
                        <a:solidFill>
                          <a:schemeClr val="tx1"/>
                        </a:solidFill>
                        <a:effectLst/>
                        <a:latin typeface="+mn-lt"/>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u="sng" strike="noStrike" cap="none" normalizeH="0" baseline="0" dirty="0">
                          <a:ln>
                            <a:noFill/>
                          </a:ln>
                          <a:effectLst/>
                        </a:rPr>
                        <a:t>N x N (2 x 2):</a:t>
                      </a:r>
                      <a:r>
                        <a:rPr kumimoji="0" lang="en-US" sz="2400" u="none" strike="noStrike" cap="none" normalizeH="0" baseline="0" dirty="0">
                          <a:ln>
                            <a:noFill/>
                          </a:ln>
                          <a:effectLst/>
                        </a:rPr>
                        <a:t> </a:t>
                      </a:r>
                      <a:r>
                        <a:rPr kumimoji="0" lang="en-US" sz="2400" b="1" u="none" strike="noStrike" cap="none" normalizeH="0" baseline="0" dirty="0">
                          <a:ln>
                            <a:noFill/>
                          </a:ln>
                          <a:solidFill>
                            <a:srgbClr val="0070C0"/>
                          </a:solidFill>
                          <a:effectLst/>
                        </a:rPr>
                        <a:t>Gamma</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u="sng" strike="noStrike" cap="none" normalizeH="0" baseline="0" dirty="0">
                          <a:ln>
                            <a:noFill/>
                          </a:ln>
                          <a:effectLst/>
                        </a:rPr>
                        <a:t>N x N:</a:t>
                      </a:r>
                      <a:r>
                        <a:rPr kumimoji="0" lang="en-US" sz="2400" u="none" strike="noStrike" cap="none" normalizeH="0" baseline="0" dirty="0">
                          <a:ln>
                            <a:noFill/>
                          </a:ln>
                          <a:effectLst/>
                        </a:rPr>
                        <a:t> </a:t>
                      </a:r>
                      <a:r>
                        <a:rPr kumimoji="0" lang="en-US" sz="2400" b="1" u="none" strike="noStrike" cap="none" normalizeH="0" baseline="0" dirty="0">
                          <a:ln>
                            <a:noFill/>
                          </a:ln>
                          <a:solidFill>
                            <a:srgbClr val="0070C0"/>
                          </a:solidFill>
                          <a:effectLst/>
                        </a:rPr>
                        <a:t>Lambda</a:t>
                      </a:r>
                      <a:endParaRPr kumimoji="0" lang="en-US" sz="2400" b="1" i="0" u="none" strike="noStrike" cap="none" normalizeH="0" baseline="0" dirty="0">
                        <a:ln>
                          <a:noFill/>
                        </a:ln>
                        <a:solidFill>
                          <a:srgbClr val="0070C0"/>
                        </a:solidFill>
                        <a:effectLst/>
                        <a:latin typeface="+mn-lt"/>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400" b="0" i="0" u="none" strike="noStrike" cap="none" normalizeH="0" baseline="0" dirty="0">
                        <a:ln>
                          <a:noFill/>
                        </a:ln>
                        <a:solidFill>
                          <a:schemeClr val="tx1"/>
                        </a:solidFill>
                        <a:effectLst/>
                        <a:latin typeface="+mn-lt"/>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400" b="0" i="0" u="none" strike="noStrike" cap="none" normalizeH="0" baseline="0" dirty="0">
                        <a:ln>
                          <a:noFill/>
                        </a:ln>
                        <a:solidFill>
                          <a:schemeClr val="tx1"/>
                        </a:solidFill>
                        <a:effectLst/>
                        <a:latin typeface="+mn-lt"/>
                      </a:endParaRPr>
                    </a:p>
                  </a:txBody>
                  <a:tcPr horzOverflow="overflow"/>
                </a:tc>
                <a:extLst>
                  <a:ext uri="{0D108BD9-81ED-4DB2-BD59-A6C34878D82A}">
                    <a16:rowId xmlns:a16="http://schemas.microsoft.com/office/drawing/2014/main" val="10001"/>
                  </a:ext>
                </a:extLst>
              </a:tr>
              <a:tr h="1440337">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3200" u="none" strike="noStrike" cap="none" normalizeH="0" baseline="0" dirty="0">
                          <a:ln>
                            <a:noFill/>
                          </a:ln>
                          <a:effectLst/>
                        </a:rPr>
                        <a:t>Ordinal </a:t>
                      </a:r>
                      <a:endParaRPr kumimoji="0" lang="en-US" sz="3200" b="1" i="0" u="none" strike="noStrike" cap="none" normalizeH="0" baseline="0" dirty="0">
                        <a:ln>
                          <a:noFill/>
                        </a:ln>
                        <a:solidFill>
                          <a:schemeClr val="tx1"/>
                        </a:solidFill>
                        <a:effectLst/>
                        <a:latin typeface="+mn-lt"/>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u="none" strike="noStrike" cap="none" normalizeH="0" baseline="0" dirty="0">
                          <a:ln>
                            <a:noFill/>
                          </a:ln>
                          <a:solidFill>
                            <a:srgbClr val="0070C0"/>
                          </a:solidFill>
                          <a:effectLst/>
                        </a:rPr>
                        <a:t>Lambda</a:t>
                      </a:r>
                      <a:endParaRPr kumimoji="0" lang="en-US" sz="2400" b="1" i="0" u="none" strike="noStrike" cap="none" normalizeH="0" baseline="0" dirty="0">
                        <a:ln>
                          <a:noFill/>
                        </a:ln>
                        <a:solidFill>
                          <a:srgbClr val="0070C0"/>
                        </a:solidFill>
                        <a:effectLst/>
                        <a:latin typeface="+mn-lt"/>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u="none" strike="noStrike" cap="none" normalizeH="0" baseline="0" dirty="0">
                          <a:ln>
                            <a:noFill/>
                          </a:ln>
                          <a:solidFill>
                            <a:srgbClr val="0070C0"/>
                          </a:solidFill>
                          <a:effectLst/>
                        </a:rPr>
                        <a:t>Gamma</a:t>
                      </a:r>
                      <a:endParaRPr kumimoji="0" lang="en-US" sz="2400" b="0" i="1" u="none" strike="noStrike" cap="none" normalizeH="0" baseline="0" dirty="0">
                        <a:ln>
                          <a:noFill/>
                        </a:ln>
                        <a:solidFill>
                          <a:schemeClr val="tx1"/>
                        </a:solidFill>
                        <a:effectLst/>
                        <a:latin typeface="+mn-lt"/>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400" b="0" i="0" u="none" strike="noStrike" cap="none" normalizeH="0" baseline="0" dirty="0">
                        <a:ln>
                          <a:noFill/>
                        </a:ln>
                        <a:solidFill>
                          <a:schemeClr val="tx1"/>
                        </a:solidFill>
                        <a:effectLst/>
                        <a:latin typeface="+mn-lt"/>
                      </a:endParaRPr>
                    </a:p>
                  </a:txBody>
                  <a:tcPr horzOverflow="overflow"/>
                </a:tc>
                <a:extLst>
                  <a:ext uri="{0D108BD9-81ED-4DB2-BD59-A6C34878D82A}">
                    <a16:rowId xmlns:a16="http://schemas.microsoft.com/office/drawing/2014/main" val="10002"/>
                  </a:ext>
                </a:extLst>
              </a:tr>
              <a:tr h="1442427">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3200" u="none" strike="noStrike" cap="none" normalizeH="0" baseline="0" dirty="0">
                          <a:ln>
                            <a:noFill/>
                          </a:ln>
                          <a:effectLst/>
                        </a:rPr>
                        <a:t>Interval</a:t>
                      </a:r>
                      <a:endParaRPr kumimoji="0" lang="en-US" sz="3200" b="1" i="0" u="none" strike="noStrike" cap="none" normalizeH="0" baseline="0" dirty="0">
                        <a:ln>
                          <a:noFill/>
                        </a:ln>
                        <a:solidFill>
                          <a:schemeClr val="tx1"/>
                        </a:solidFill>
                        <a:effectLst/>
                        <a:latin typeface="+mn-lt"/>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u="none" strike="noStrike" cap="none" normalizeH="0" baseline="0" dirty="0" err="1">
                          <a:ln>
                            <a:noFill/>
                          </a:ln>
                          <a:solidFill>
                            <a:schemeClr val="accent2">
                              <a:lumMod val="60000"/>
                              <a:lumOff val="40000"/>
                            </a:schemeClr>
                          </a:solidFill>
                          <a:effectLst/>
                        </a:rPr>
                        <a:t>MoA</a:t>
                      </a:r>
                      <a:r>
                        <a:rPr kumimoji="0" lang="en-US" sz="2800" b="1" u="none" strike="noStrike" cap="none" normalizeH="0" baseline="0" dirty="0">
                          <a:ln>
                            <a:noFill/>
                          </a:ln>
                          <a:solidFill>
                            <a:schemeClr val="accent2">
                              <a:lumMod val="60000"/>
                              <a:lumOff val="40000"/>
                            </a:schemeClr>
                          </a:solidFill>
                          <a:effectLst/>
                        </a:rPr>
                        <a:t> II next week!</a:t>
                      </a:r>
                      <a:endParaRPr kumimoji="0" lang="en-US" sz="2800" b="1" i="0" u="none" strike="noStrike" cap="none" normalizeH="0" baseline="0" dirty="0">
                        <a:ln>
                          <a:noFill/>
                        </a:ln>
                        <a:solidFill>
                          <a:schemeClr val="accent2">
                            <a:lumMod val="60000"/>
                            <a:lumOff val="40000"/>
                          </a:schemeClr>
                        </a:solidFill>
                        <a:effectLst/>
                        <a:latin typeface="+mn-lt"/>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defRPr/>
                      </a:pPr>
                      <a:r>
                        <a:rPr kumimoji="0" lang="en-US" sz="2800" b="1" u="none" strike="noStrike" cap="none" normalizeH="0" baseline="0" dirty="0" err="1">
                          <a:ln>
                            <a:noFill/>
                          </a:ln>
                          <a:solidFill>
                            <a:schemeClr val="accent2">
                              <a:lumMod val="60000"/>
                              <a:lumOff val="40000"/>
                            </a:schemeClr>
                          </a:solidFill>
                          <a:effectLst/>
                        </a:rPr>
                        <a:t>MoA</a:t>
                      </a:r>
                      <a:r>
                        <a:rPr kumimoji="0" lang="en-US" sz="2800" b="1" u="none" strike="noStrike" cap="none" normalizeH="0" baseline="0" dirty="0">
                          <a:ln>
                            <a:noFill/>
                          </a:ln>
                          <a:solidFill>
                            <a:schemeClr val="accent2">
                              <a:lumMod val="60000"/>
                              <a:lumOff val="40000"/>
                            </a:schemeClr>
                          </a:solidFill>
                          <a:effectLst/>
                        </a:rPr>
                        <a:t> II next week!</a:t>
                      </a:r>
                      <a:endParaRPr kumimoji="0" lang="en-US" sz="2800" b="1" i="0" u="none" strike="noStrike" cap="none" normalizeH="0" baseline="0" dirty="0">
                        <a:ln>
                          <a:noFill/>
                        </a:ln>
                        <a:solidFill>
                          <a:schemeClr val="accent2">
                            <a:lumMod val="60000"/>
                            <a:lumOff val="40000"/>
                          </a:schemeClr>
                        </a:solidFill>
                        <a:effectLst/>
                        <a:latin typeface="+mn-lt"/>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defRPr/>
                      </a:pPr>
                      <a:r>
                        <a:rPr kumimoji="0" lang="en-US" sz="2800" b="1" u="none" strike="noStrike" cap="none" normalizeH="0" baseline="0" dirty="0" err="1">
                          <a:ln>
                            <a:noFill/>
                          </a:ln>
                          <a:solidFill>
                            <a:schemeClr val="accent2">
                              <a:lumMod val="60000"/>
                              <a:lumOff val="40000"/>
                            </a:schemeClr>
                          </a:solidFill>
                          <a:effectLst/>
                        </a:rPr>
                        <a:t>MoA</a:t>
                      </a:r>
                      <a:r>
                        <a:rPr kumimoji="0" lang="en-US" sz="2800" b="1" u="none" strike="noStrike" cap="none" normalizeH="0" baseline="0" dirty="0">
                          <a:ln>
                            <a:noFill/>
                          </a:ln>
                          <a:solidFill>
                            <a:schemeClr val="accent2">
                              <a:lumMod val="60000"/>
                              <a:lumOff val="40000"/>
                            </a:schemeClr>
                          </a:solidFill>
                          <a:effectLst/>
                        </a:rPr>
                        <a:t> II next week!</a:t>
                      </a:r>
                      <a:endParaRPr kumimoji="0" lang="en-US" sz="2800" b="1" i="0" u="none" strike="noStrike" cap="none" normalizeH="0" baseline="0" dirty="0">
                        <a:ln>
                          <a:noFill/>
                        </a:ln>
                        <a:solidFill>
                          <a:schemeClr val="accent2">
                            <a:lumMod val="60000"/>
                            <a:lumOff val="40000"/>
                          </a:schemeClr>
                        </a:solidFill>
                        <a:effectLst/>
                        <a:latin typeface="+mn-lt"/>
                      </a:endParaRPr>
                    </a:p>
                  </a:txBody>
                  <a:tcPr horzOverflow="overflow"/>
                </a:tc>
                <a:extLst>
                  <a:ext uri="{0D108BD9-81ED-4DB2-BD59-A6C34878D82A}">
                    <a16:rowId xmlns:a16="http://schemas.microsoft.com/office/drawing/2014/main" val="10003"/>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29ADE-36B4-446A-B6A1-E5F1FF656E55}"/>
              </a:ext>
            </a:extLst>
          </p:cNvPr>
          <p:cNvSpPr>
            <a:spLocks noGrp="1"/>
          </p:cNvSpPr>
          <p:nvPr>
            <p:ph type="title"/>
          </p:nvPr>
        </p:nvSpPr>
        <p:spPr>
          <a:xfrm>
            <a:off x="838199" y="365125"/>
            <a:ext cx="10734207" cy="1325563"/>
          </a:xfrm>
        </p:spPr>
        <p:txBody>
          <a:bodyPr>
            <a:normAutofit/>
          </a:bodyPr>
          <a:lstStyle/>
          <a:p>
            <a:r>
              <a:rPr lang="en-GB" dirty="0"/>
              <a:t>Levels of Measurement</a:t>
            </a:r>
          </a:p>
        </p:txBody>
      </p:sp>
      <p:sp>
        <p:nvSpPr>
          <p:cNvPr id="3" name="Content Placeholder 2">
            <a:extLst>
              <a:ext uri="{FF2B5EF4-FFF2-40B4-BE49-F238E27FC236}">
                <a16:creationId xmlns:a16="http://schemas.microsoft.com/office/drawing/2014/main" id="{D21462E9-8215-46C0-86D6-986A569C6042}"/>
              </a:ext>
            </a:extLst>
          </p:cNvPr>
          <p:cNvSpPr>
            <a:spLocks noGrp="1"/>
          </p:cNvSpPr>
          <p:nvPr>
            <p:ph idx="1"/>
          </p:nvPr>
        </p:nvSpPr>
        <p:spPr/>
        <p:txBody>
          <a:bodyPr vert="horz" lIns="91440" tIns="45720" rIns="91440" bIns="45720" rtlCol="0" anchor="t">
            <a:normAutofit/>
          </a:bodyPr>
          <a:lstStyle/>
          <a:p>
            <a:r>
              <a:rPr lang="en-GB" b="1" dirty="0">
                <a:effectLst/>
                <a:ea typeface="Calibri" panose="020F0502020204030204" pitchFamily="34" charset="0"/>
                <a:cs typeface="Calibri" panose="020F0502020204030204" pitchFamily="34" charset="0"/>
              </a:rPr>
              <a:t>Nominal-level variables </a:t>
            </a:r>
            <a:r>
              <a:rPr lang="en-GB" dirty="0">
                <a:effectLst/>
                <a:ea typeface="Calibri" panose="020F0502020204030204" pitchFamily="34" charset="0"/>
                <a:cs typeface="Calibri" panose="020F0502020204030204" pitchFamily="34" charset="0"/>
              </a:rPr>
              <a:t>simply divide data into categories, with no assumption about the order or relationships between groups.  Every observation has a category - but the overall order of the categories is unimportant. </a:t>
            </a:r>
          </a:p>
          <a:p>
            <a:r>
              <a:rPr lang="en-GB" b="1" dirty="0">
                <a:effectLst/>
                <a:ea typeface="Calibri" panose="020F0502020204030204" pitchFamily="34" charset="0"/>
              </a:rPr>
              <a:t>Ordinal-level variables </a:t>
            </a:r>
            <a:r>
              <a:rPr lang="en-GB" dirty="0">
                <a:effectLst/>
                <a:ea typeface="Calibri" panose="020F0502020204030204" pitchFamily="34" charset="0"/>
              </a:rPr>
              <a:t>categorize observations ‘in order’ but the ‘jump’ from one category to the next is not necessary ‘the same’ mathematically. That is, while orderly, the intervals between the categories are not uniform. </a:t>
            </a:r>
            <a:endParaRPr lang="en-US" dirty="0">
              <a:effectLst/>
              <a:ea typeface="Calibri" panose="020F0502020204030204" pitchFamily="34" charset="0"/>
            </a:endParaRPr>
          </a:p>
          <a:p>
            <a:r>
              <a:rPr lang="en-GB" b="1" dirty="0">
                <a:solidFill>
                  <a:srgbClr val="000000"/>
                </a:solidFill>
                <a:ea typeface="Times New Roman" panose="02020603050405020304" pitchFamily="18" charset="0"/>
                <a:cs typeface="Times New Roman" panose="02020603050405020304" pitchFamily="18" charset="0"/>
              </a:rPr>
              <a:t>I</a:t>
            </a:r>
            <a:r>
              <a:rPr lang="en-GB" b="1" kern="1200" dirty="0">
                <a:solidFill>
                  <a:srgbClr val="000000"/>
                </a:solidFill>
                <a:effectLst/>
                <a:ea typeface="Times New Roman" panose="02020603050405020304" pitchFamily="18" charset="0"/>
                <a:cs typeface="Times New Roman" panose="02020603050405020304" pitchFamily="18" charset="0"/>
              </a:rPr>
              <a:t>nterval-level variables</a:t>
            </a:r>
            <a:r>
              <a:rPr lang="en-GB" kern="1200" dirty="0">
                <a:solidFill>
                  <a:srgbClr val="000000"/>
                </a:solidFill>
                <a:effectLst/>
                <a:ea typeface="Times New Roman" panose="02020603050405020304" pitchFamily="18" charset="0"/>
                <a:cs typeface="Times New Roman" panose="02020603050405020304" pitchFamily="18" charset="0"/>
              </a:rPr>
              <a:t>, </a:t>
            </a:r>
            <a:r>
              <a:rPr lang="en-GB" dirty="0">
                <a:effectLst/>
                <a:ea typeface="Calibri" panose="020F0502020204030204" pitchFamily="34" charset="0"/>
                <a:cs typeface="Calibri" panose="020F0502020204030204" pitchFamily="34" charset="0"/>
              </a:rPr>
              <a:t>the distance between measures – the intervals - have meaning are easily mathematically tractable. </a:t>
            </a:r>
            <a:endParaRPr lang="en-GB" sz="4000" dirty="0">
              <a:effectLst/>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BDE3AD9F-A164-47F7-A93B-57A1B818E5E0}"/>
              </a:ext>
            </a:extLst>
          </p:cNvPr>
          <p:cNvSpPr>
            <a:spLocks noGrp="1"/>
          </p:cNvSpPr>
          <p:nvPr>
            <p:ph type="ftr" sz="quarter" idx="11"/>
          </p:nvPr>
        </p:nvSpPr>
        <p:spPr/>
        <p:txBody>
          <a:bodyPr/>
          <a:lstStyle/>
          <a:p>
            <a:r>
              <a:rPr lang="en-US" dirty="0"/>
              <a:t>Title | </a:t>
            </a:r>
            <a:r>
              <a:rPr lang="en-US" dirty="0">
                <a:sym typeface="Symbol" panose="05050102010706020507" pitchFamily="18" charset="2"/>
              </a:rPr>
              <a:t></a:t>
            </a:r>
            <a:r>
              <a:rPr lang="en-US" dirty="0"/>
              <a:t> Author </a:t>
            </a:r>
          </a:p>
          <a:p>
            <a:r>
              <a:rPr lang="en-US" dirty="0"/>
              <a:t>Year | SAGE Publishing</a:t>
            </a:r>
            <a:endParaRPr lang="en-GB" dirty="0"/>
          </a:p>
        </p:txBody>
      </p:sp>
    </p:spTree>
    <p:extLst>
      <p:ext uri="{BB962C8B-B14F-4D97-AF65-F5344CB8AC3E}">
        <p14:creationId xmlns:p14="http://schemas.microsoft.com/office/powerpoint/2010/main" val="222922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229ADE-36B4-446A-B6A1-E5F1FF656E55}"/>
              </a:ext>
            </a:extLst>
          </p:cNvPr>
          <p:cNvSpPr>
            <a:spLocks noGrp="1"/>
          </p:cNvSpPr>
          <p:nvPr>
            <p:ph type="title"/>
          </p:nvPr>
        </p:nvSpPr>
        <p:spPr>
          <a:xfrm>
            <a:off x="148771" y="391886"/>
            <a:ext cx="4036334" cy="2387600"/>
          </a:xfrm>
        </p:spPr>
        <p:txBody>
          <a:bodyPr vert="horz" lIns="91440" tIns="45720" rIns="91440" bIns="45720" rtlCol="0" anchor="t">
            <a:normAutofit/>
          </a:bodyPr>
          <a:lstStyle/>
          <a:p>
            <a:r>
              <a:rPr lang="en-US" sz="5400" kern="1200" dirty="0">
                <a:solidFill>
                  <a:schemeClr val="tx1"/>
                </a:solidFill>
                <a:latin typeface="+mj-lt"/>
                <a:ea typeface="+mj-ea"/>
                <a:cs typeface="+mj-cs"/>
              </a:rPr>
              <a:t>Univariate Descriptive Statistics</a:t>
            </a:r>
          </a:p>
        </p:txBody>
      </p:sp>
      <p:grpSp>
        <p:nvGrpSpPr>
          <p:cNvPr id="12" name="Group 11">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13" name="Rectangle 12">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ctangle 16">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BDE3AD9F-A164-47F7-A93B-57A1B818E5E0}"/>
              </a:ext>
            </a:extLst>
          </p:cNvPr>
          <p:cNvSpPr>
            <a:spLocks noGrp="1"/>
          </p:cNvSpPr>
          <p:nvPr>
            <p:ph type="ftr" sz="quarter" idx="11"/>
          </p:nvPr>
        </p:nvSpPr>
        <p:spPr>
          <a:xfrm>
            <a:off x="1113809" y="6492240"/>
            <a:ext cx="3765762" cy="365125"/>
          </a:xfrm>
        </p:spPr>
        <p:txBody>
          <a:bodyPr vert="horz" lIns="91440" tIns="45720" rIns="91440" bIns="45720" rtlCol="0" anchor="ctr">
            <a:normAutofit/>
          </a:bodyPr>
          <a:lstStyle/>
          <a:p>
            <a:pPr algn="l">
              <a:lnSpc>
                <a:spcPct val="90000"/>
              </a:lnSpc>
              <a:spcAft>
                <a:spcPts val="600"/>
              </a:spcAft>
            </a:pPr>
            <a:r>
              <a:rPr lang="en-US" sz="700" kern="1200">
                <a:solidFill>
                  <a:schemeClr val="tx1">
                    <a:tint val="75000"/>
                  </a:schemeClr>
                </a:solidFill>
                <a:latin typeface="+mn-lt"/>
                <a:ea typeface="+mn-ea"/>
                <a:cs typeface="+mn-cs"/>
              </a:rPr>
              <a:t>Title | </a:t>
            </a:r>
            <a:r>
              <a:rPr lang="en-US" sz="700" kern="1200">
                <a:solidFill>
                  <a:schemeClr val="tx1">
                    <a:tint val="75000"/>
                  </a:schemeClr>
                </a:solidFill>
                <a:latin typeface="+mn-lt"/>
                <a:ea typeface="+mn-ea"/>
                <a:cs typeface="+mn-cs"/>
                <a:sym typeface="Symbol" panose="05050102010706020507" pitchFamily="18" charset="2"/>
              </a:rPr>
              <a:t></a:t>
            </a:r>
            <a:r>
              <a:rPr lang="en-US" sz="700" kern="1200">
                <a:solidFill>
                  <a:schemeClr val="tx1">
                    <a:tint val="75000"/>
                  </a:schemeClr>
                </a:solidFill>
                <a:latin typeface="+mn-lt"/>
                <a:ea typeface="+mn-ea"/>
                <a:cs typeface="+mn-cs"/>
              </a:rPr>
              <a:t> Author </a:t>
            </a:r>
          </a:p>
          <a:p>
            <a:pPr algn="l">
              <a:lnSpc>
                <a:spcPct val="90000"/>
              </a:lnSpc>
              <a:spcAft>
                <a:spcPts val="600"/>
              </a:spcAft>
            </a:pPr>
            <a:r>
              <a:rPr lang="en-US" sz="700" kern="1200">
                <a:solidFill>
                  <a:schemeClr val="tx1">
                    <a:tint val="75000"/>
                  </a:schemeClr>
                </a:solidFill>
                <a:latin typeface="+mn-lt"/>
                <a:ea typeface="+mn-ea"/>
                <a:cs typeface="+mn-cs"/>
              </a:rPr>
              <a:t>Year | SAGE Publishing</a:t>
            </a:r>
          </a:p>
        </p:txBody>
      </p:sp>
      <p:graphicFrame>
        <p:nvGraphicFramePr>
          <p:cNvPr id="5" name="Content Placeholder 4">
            <a:extLst>
              <a:ext uri="{FF2B5EF4-FFF2-40B4-BE49-F238E27FC236}">
                <a16:creationId xmlns:a16="http://schemas.microsoft.com/office/drawing/2014/main" id="{065BA77C-6484-01A1-84B2-29808CC3B99C}"/>
              </a:ext>
            </a:extLst>
          </p:cNvPr>
          <p:cNvGraphicFramePr>
            <a:graphicFrameLocks noGrp="1"/>
          </p:cNvGraphicFramePr>
          <p:nvPr>
            <p:ph idx="1"/>
            <p:extLst>
              <p:ext uri="{D42A27DB-BD31-4B8C-83A1-F6EECF244321}">
                <p14:modId xmlns:p14="http://schemas.microsoft.com/office/powerpoint/2010/main" val="1519423957"/>
              </p:ext>
            </p:extLst>
          </p:nvPr>
        </p:nvGraphicFramePr>
        <p:xfrm>
          <a:off x="3822245" y="1"/>
          <a:ext cx="7310728" cy="6894746"/>
        </p:xfrm>
        <a:graphic>
          <a:graphicData uri="http://schemas.openxmlformats.org/drawingml/2006/table">
            <a:tbl>
              <a:tblPr firstRow="1" firstCol="1" bandRow="1">
                <a:tableStyleId>{69012ECD-51FC-41F1-AA8D-1B2483CD663E}</a:tableStyleId>
              </a:tblPr>
              <a:tblGrid>
                <a:gridCol w="2071257">
                  <a:extLst>
                    <a:ext uri="{9D8B030D-6E8A-4147-A177-3AD203B41FA5}">
                      <a16:colId xmlns:a16="http://schemas.microsoft.com/office/drawing/2014/main" val="3220865216"/>
                    </a:ext>
                  </a:extLst>
                </a:gridCol>
                <a:gridCol w="1899635">
                  <a:extLst>
                    <a:ext uri="{9D8B030D-6E8A-4147-A177-3AD203B41FA5}">
                      <a16:colId xmlns:a16="http://schemas.microsoft.com/office/drawing/2014/main" val="1079044177"/>
                    </a:ext>
                  </a:extLst>
                </a:gridCol>
                <a:gridCol w="1649439">
                  <a:extLst>
                    <a:ext uri="{9D8B030D-6E8A-4147-A177-3AD203B41FA5}">
                      <a16:colId xmlns:a16="http://schemas.microsoft.com/office/drawing/2014/main" val="3226564838"/>
                    </a:ext>
                  </a:extLst>
                </a:gridCol>
                <a:gridCol w="1690397">
                  <a:extLst>
                    <a:ext uri="{9D8B030D-6E8A-4147-A177-3AD203B41FA5}">
                      <a16:colId xmlns:a16="http://schemas.microsoft.com/office/drawing/2014/main" val="1521144088"/>
                    </a:ext>
                  </a:extLst>
                </a:gridCol>
              </a:tblGrid>
              <a:tr h="293913">
                <a:tc>
                  <a:txBody>
                    <a:bodyPr/>
                    <a:lstStyle/>
                    <a:p>
                      <a:pPr marL="0" marR="0" algn="ctr">
                        <a:lnSpc>
                          <a:spcPct val="107000"/>
                        </a:lnSpc>
                        <a:spcBef>
                          <a:spcPts val="0"/>
                        </a:spcBef>
                        <a:spcAft>
                          <a:spcPts val="0"/>
                        </a:spcAft>
                      </a:pPr>
                      <a:r>
                        <a:rPr lang="en-GB" sz="1600">
                          <a:effectLst/>
                        </a:rPr>
                        <a:t>Country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a:effectLst/>
                        </a:rPr>
                        <a:t>Main Religion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dirty="0">
                          <a:effectLst/>
                        </a:rPr>
                        <a:t>FH: Global Freedom Scores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dirty="0">
                          <a:effectLst/>
                        </a:rPr>
                        <a:t>WGI: Voice  &amp; Accountability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extLst>
                  <a:ext uri="{0D108BD9-81ED-4DB2-BD59-A6C34878D82A}">
                    <a16:rowId xmlns:a16="http://schemas.microsoft.com/office/drawing/2014/main" val="787657255"/>
                  </a:ext>
                </a:extLst>
              </a:tr>
              <a:tr h="256539">
                <a:tc>
                  <a:txBody>
                    <a:bodyPr/>
                    <a:lstStyle/>
                    <a:p>
                      <a:pPr marL="0" marR="0" algn="ctr">
                        <a:lnSpc>
                          <a:spcPct val="107000"/>
                        </a:lnSpc>
                        <a:spcBef>
                          <a:spcPts val="0"/>
                        </a:spcBef>
                        <a:spcAft>
                          <a:spcPts val="0"/>
                        </a:spcAft>
                      </a:pPr>
                      <a:r>
                        <a:rPr lang="en-GB" sz="1600">
                          <a:effectLst/>
                        </a:rPr>
                        <a:t>Bangladesh</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a:effectLst/>
                        </a:rPr>
                        <a:t>Islam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kern="1200">
                          <a:effectLst/>
                        </a:rPr>
                        <a:t>Partly Free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a:effectLst/>
                        </a:rPr>
                        <a:t>-0.72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extLst>
                  <a:ext uri="{0D108BD9-81ED-4DB2-BD59-A6C34878D82A}">
                    <a16:rowId xmlns:a16="http://schemas.microsoft.com/office/drawing/2014/main" val="271398265"/>
                  </a:ext>
                </a:extLst>
              </a:tr>
              <a:tr h="256539">
                <a:tc>
                  <a:txBody>
                    <a:bodyPr/>
                    <a:lstStyle/>
                    <a:p>
                      <a:pPr marL="0" marR="0" algn="ctr">
                        <a:lnSpc>
                          <a:spcPct val="107000"/>
                        </a:lnSpc>
                        <a:spcBef>
                          <a:spcPts val="0"/>
                        </a:spcBef>
                        <a:spcAft>
                          <a:spcPts val="0"/>
                        </a:spcAft>
                      </a:pPr>
                      <a:r>
                        <a:rPr lang="en-GB" sz="1600">
                          <a:effectLst/>
                        </a:rPr>
                        <a:t>Brazil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a:effectLst/>
                        </a:rPr>
                        <a:t>Christianity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a:effectLst/>
                        </a:rPr>
                        <a:t>Free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a:effectLst/>
                        </a:rPr>
                        <a:t>0.34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extLst>
                  <a:ext uri="{0D108BD9-81ED-4DB2-BD59-A6C34878D82A}">
                    <a16:rowId xmlns:a16="http://schemas.microsoft.com/office/drawing/2014/main" val="1950654250"/>
                  </a:ext>
                </a:extLst>
              </a:tr>
              <a:tr h="248595">
                <a:tc>
                  <a:txBody>
                    <a:bodyPr/>
                    <a:lstStyle/>
                    <a:p>
                      <a:pPr marL="0" marR="0" algn="ctr">
                        <a:lnSpc>
                          <a:spcPct val="107000"/>
                        </a:lnSpc>
                        <a:spcBef>
                          <a:spcPts val="0"/>
                        </a:spcBef>
                        <a:spcAft>
                          <a:spcPts val="0"/>
                        </a:spcAft>
                      </a:pPr>
                      <a:r>
                        <a:rPr lang="en-GB" sz="1600" dirty="0">
                          <a:effectLst/>
                        </a:rPr>
                        <a:t>China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a:effectLst/>
                        </a:rPr>
                        <a:t>Unaffiliated Religions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kern="1200">
                          <a:effectLst/>
                        </a:rPr>
                        <a:t>Not Free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tc>
                <a:tc>
                  <a:txBody>
                    <a:bodyPr/>
                    <a:lstStyle/>
                    <a:p>
                      <a:pPr marL="0" marR="0" algn="ctr">
                        <a:lnSpc>
                          <a:spcPct val="107000"/>
                        </a:lnSpc>
                        <a:spcBef>
                          <a:spcPts val="0"/>
                        </a:spcBef>
                        <a:spcAft>
                          <a:spcPts val="0"/>
                        </a:spcAft>
                      </a:pPr>
                      <a:r>
                        <a:rPr lang="en-GB" sz="1600">
                          <a:effectLst/>
                        </a:rPr>
                        <a:t>-1.61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extLst>
                  <a:ext uri="{0D108BD9-81ED-4DB2-BD59-A6C34878D82A}">
                    <a16:rowId xmlns:a16="http://schemas.microsoft.com/office/drawing/2014/main" val="2246803860"/>
                  </a:ext>
                </a:extLst>
              </a:tr>
              <a:tr h="248595">
                <a:tc>
                  <a:txBody>
                    <a:bodyPr/>
                    <a:lstStyle/>
                    <a:p>
                      <a:pPr marL="0" marR="0" algn="ctr">
                        <a:lnSpc>
                          <a:spcPct val="107000"/>
                        </a:lnSpc>
                        <a:spcBef>
                          <a:spcPts val="0"/>
                        </a:spcBef>
                        <a:spcAft>
                          <a:spcPts val="0"/>
                        </a:spcAft>
                      </a:pPr>
                      <a:r>
                        <a:rPr lang="en-GB" sz="1600" dirty="0">
                          <a:effectLst/>
                        </a:rPr>
                        <a:t>D.R. of the Congo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a:effectLst/>
                        </a:rPr>
                        <a:t>Christianity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kern="1200">
                          <a:effectLst/>
                        </a:rPr>
                        <a:t>Not Free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tc>
                <a:tc>
                  <a:txBody>
                    <a:bodyPr/>
                    <a:lstStyle/>
                    <a:p>
                      <a:pPr marL="0" marR="0" algn="ctr">
                        <a:lnSpc>
                          <a:spcPct val="107000"/>
                        </a:lnSpc>
                        <a:spcBef>
                          <a:spcPts val="0"/>
                        </a:spcBef>
                        <a:spcAft>
                          <a:spcPts val="0"/>
                        </a:spcAft>
                      </a:pPr>
                      <a:r>
                        <a:rPr lang="en-GB" sz="1600">
                          <a:effectLst/>
                        </a:rPr>
                        <a:t>-1.37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extLst>
                  <a:ext uri="{0D108BD9-81ED-4DB2-BD59-A6C34878D82A}">
                    <a16:rowId xmlns:a16="http://schemas.microsoft.com/office/drawing/2014/main" val="2242110017"/>
                  </a:ext>
                </a:extLst>
              </a:tr>
              <a:tr h="256539">
                <a:tc>
                  <a:txBody>
                    <a:bodyPr/>
                    <a:lstStyle/>
                    <a:p>
                      <a:pPr marL="0" marR="0" algn="ctr">
                        <a:lnSpc>
                          <a:spcPct val="107000"/>
                        </a:lnSpc>
                        <a:spcBef>
                          <a:spcPts val="0"/>
                        </a:spcBef>
                        <a:spcAft>
                          <a:spcPts val="0"/>
                        </a:spcAft>
                      </a:pPr>
                      <a:r>
                        <a:rPr lang="en-GB" sz="1600">
                          <a:effectLst/>
                        </a:rPr>
                        <a:t>Egypt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a:effectLst/>
                        </a:rPr>
                        <a:t>Islam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kern="1200">
                          <a:effectLst/>
                        </a:rPr>
                        <a:t>Not Free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tc>
                <a:tc>
                  <a:txBody>
                    <a:bodyPr/>
                    <a:lstStyle/>
                    <a:p>
                      <a:pPr marL="0" marR="0" algn="ctr">
                        <a:lnSpc>
                          <a:spcPct val="107000"/>
                        </a:lnSpc>
                        <a:spcBef>
                          <a:spcPts val="0"/>
                        </a:spcBef>
                        <a:spcAft>
                          <a:spcPts val="0"/>
                        </a:spcAft>
                      </a:pPr>
                      <a:r>
                        <a:rPr lang="en-GB" sz="1600">
                          <a:effectLst/>
                        </a:rPr>
                        <a:t>-1.43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extLst>
                  <a:ext uri="{0D108BD9-81ED-4DB2-BD59-A6C34878D82A}">
                    <a16:rowId xmlns:a16="http://schemas.microsoft.com/office/drawing/2014/main" val="2091200119"/>
                  </a:ext>
                </a:extLst>
              </a:tr>
              <a:tr h="256539">
                <a:tc>
                  <a:txBody>
                    <a:bodyPr/>
                    <a:lstStyle/>
                    <a:p>
                      <a:pPr marL="0" marR="0" algn="ctr">
                        <a:lnSpc>
                          <a:spcPct val="107000"/>
                        </a:lnSpc>
                        <a:spcBef>
                          <a:spcPts val="0"/>
                        </a:spcBef>
                        <a:spcAft>
                          <a:spcPts val="0"/>
                        </a:spcAft>
                      </a:pPr>
                      <a:r>
                        <a:rPr lang="en-GB" sz="1600">
                          <a:effectLst/>
                        </a:rPr>
                        <a:t>Ethiopia</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a:effectLst/>
                        </a:rPr>
                        <a:t>Christianity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kern="1200">
                          <a:effectLst/>
                        </a:rPr>
                        <a:t>Not Free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tc>
                <a:tc>
                  <a:txBody>
                    <a:bodyPr/>
                    <a:lstStyle/>
                    <a:p>
                      <a:pPr marL="0" marR="0" algn="ctr">
                        <a:lnSpc>
                          <a:spcPct val="107000"/>
                        </a:lnSpc>
                        <a:spcBef>
                          <a:spcPts val="0"/>
                        </a:spcBef>
                        <a:spcAft>
                          <a:spcPts val="0"/>
                        </a:spcAft>
                      </a:pPr>
                      <a:r>
                        <a:rPr lang="en-GB" sz="1600">
                          <a:effectLst/>
                        </a:rPr>
                        <a:t>-1.30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extLst>
                  <a:ext uri="{0D108BD9-81ED-4DB2-BD59-A6C34878D82A}">
                    <a16:rowId xmlns:a16="http://schemas.microsoft.com/office/drawing/2014/main" val="364036565"/>
                  </a:ext>
                </a:extLst>
              </a:tr>
              <a:tr h="256539">
                <a:tc>
                  <a:txBody>
                    <a:bodyPr/>
                    <a:lstStyle/>
                    <a:p>
                      <a:pPr marL="0" marR="0" algn="ctr">
                        <a:lnSpc>
                          <a:spcPct val="107000"/>
                        </a:lnSpc>
                        <a:spcBef>
                          <a:spcPts val="0"/>
                        </a:spcBef>
                        <a:spcAft>
                          <a:spcPts val="0"/>
                        </a:spcAft>
                      </a:pPr>
                      <a:r>
                        <a:rPr lang="en-GB" sz="1600">
                          <a:effectLst/>
                        </a:rPr>
                        <a:t>France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a:effectLst/>
                        </a:rPr>
                        <a:t>Christianity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a:effectLst/>
                        </a:rPr>
                        <a:t>Free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tc>
                <a:tc>
                  <a:txBody>
                    <a:bodyPr/>
                    <a:lstStyle/>
                    <a:p>
                      <a:pPr marL="0" marR="0" algn="ctr">
                        <a:lnSpc>
                          <a:spcPct val="107000"/>
                        </a:lnSpc>
                        <a:spcBef>
                          <a:spcPts val="0"/>
                        </a:spcBef>
                        <a:spcAft>
                          <a:spcPts val="0"/>
                        </a:spcAft>
                      </a:pPr>
                      <a:r>
                        <a:rPr lang="en-GB" sz="1600">
                          <a:effectLst/>
                        </a:rPr>
                        <a:t>1.14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extLst>
                  <a:ext uri="{0D108BD9-81ED-4DB2-BD59-A6C34878D82A}">
                    <a16:rowId xmlns:a16="http://schemas.microsoft.com/office/drawing/2014/main" val="1278261930"/>
                  </a:ext>
                </a:extLst>
              </a:tr>
              <a:tr h="256539">
                <a:tc>
                  <a:txBody>
                    <a:bodyPr/>
                    <a:lstStyle/>
                    <a:p>
                      <a:pPr marL="0" marR="0" algn="ctr">
                        <a:lnSpc>
                          <a:spcPct val="107000"/>
                        </a:lnSpc>
                        <a:spcBef>
                          <a:spcPts val="0"/>
                        </a:spcBef>
                        <a:spcAft>
                          <a:spcPts val="0"/>
                        </a:spcAft>
                      </a:pPr>
                      <a:r>
                        <a:rPr lang="en-GB" sz="1600">
                          <a:effectLst/>
                        </a:rPr>
                        <a:t>Germany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a:effectLst/>
                        </a:rPr>
                        <a:t>Christianity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a:effectLst/>
                        </a:rPr>
                        <a:t>Free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tc>
                <a:tc>
                  <a:txBody>
                    <a:bodyPr/>
                    <a:lstStyle/>
                    <a:p>
                      <a:pPr marL="0" marR="0" algn="ctr">
                        <a:lnSpc>
                          <a:spcPct val="107000"/>
                        </a:lnSpc>
                        <a:spcBef>
                          <a:spcPts val="0"/>
                        </a:spcBef>
                        <a:spcAft>
                          <a:spcPts val="0"/>
                        </a:spcAft>
                      </a:pPr>
                      <a:r>
                        <a:rPr lang="en-GB" sz="1600">
                          <a:effectLst/>
                        </a:rPr>
                        <a:t>1.34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extLst>
                  <a:ext uri="{0D108BD9-81ED-4DB2-BD59-A6C34878D82A}">
                    <a16:rowId xmlns:a16="http://schemas.microsoft.com/office/drawing/2014/main" val="1967496335"/>
                  </a:ext>
                </a:extLst>
              </a:tr>
              <a:tr h="256539">
                <a:tc>
                  <a:txBody>
                    <a:bodyPr/>
                    <a:lstStyle/>
                    <a:p>
                      <a:pPr marL="0" marR="0" algn="ctr">
                        <a:lnSpc>
                          <a:spcPct val="107000"/>
                        </a:lnSpc>
                        <a:spcBef>
                          <a:spcPts val="0"/>
                        </a:spcBef>
                        <a:spcAft>
                          <a:spcPts val="0"/>
                        </a:spcAft>
                      </a:pPr>
                      <a:r>
                        <a:rPr lang="en-GB" sz="1600">
                          <a:effectLst/>
                        </a:rPr>
                        <a:t>India</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a:effectLst/>
                        </a:rPr>
                        <a:t>Hinduism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kern="1200">
                          <a:effectLst/>
                        </a:rPr>
                        <a:t>Partly Free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tc>
                <a:tc>
                  <a:txBody>
                    <a:bodyPr/>
                    <a:lstStyle/>
                    <a:p>
                      <a:pPr marL="0" marR="0" algn="ctr">
                        <a:lnSpc>
                          <a:spcPct val="107000"/>
                        </a:lnSpc>
                        <a:spcBef>
                          <a:spcPts val="0"/>
                        </a:spcBef>
                        <a:spcAft>
                          <a:spcPts val="0"/>
                        </a:spcAft>
                      </a:pPr>
                      <a:r>
                        <a:rPr lang="en-GB" sz="1600">
                          <a:effectLst/>
                        </a:rPr>
                        <a:t>0.29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extLst>
                  <a:ext uri="{0D108BD9-81ED-4DB2-BD59-A6C34878D82A}">
                    <a16:rowId xmlns:a16="http://schemas.microsoft.com/office/drawing/2014/main" val="1854077862"/>
                  </a:ext>
                </a:extLst>
              </a:tr>
              <a:tr h="256539">
                <a:tc>
                  <a:txBody>
                    <a:bodyPr/>
                    <a:lstStyle/>
                    <a:p>
                      <a:pPr marL="0" marR="0" algn="ctr">
                        <a:lnSpc>
                          <a:spcPct val="107000"/>
                        </a:lnSpc>
                        <a:spcBef>
                          <a:spcPts val="0"/>
                        </a:spcBef>
                        <a:spcAft>
                          <a:spcPts val="0"/>
                        </a:spcAft>
                      </a:pPr>
                      <a:r>
                        <a:rPr lang="en-GB" sz="1600">
                          <a:effectLst/>
                        </a:rPr>
                        <a:t>Indonesia</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a:effectLst/>
                        </a:rPr>
                        <a:t>Islam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kern="1200">
                          <a:effectLst/>
                        </a:rPr>
                        <a:t>Partly Free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tc>
                <a:tc>
                  <a:txBody>
                    <a:bodyPr/>
                    <a:lstStyle/>
                    <a:p>
                      <a:pPr marL="0" marR="0" algn="ctr">
                        <a:lnSpc>
                          <a:spcPct val="107000"/>
                        </a:lnSpc>
                        <a:spcBef>
                          <a:spcPts val="0"/>
                        </a:spcBef>
                        <a:spcAft>
                          <a:spcPts val="0"/>
                        </a:spcAft>
                      </a:pPr>
                      <a:r>
                        <a:rPr lang="en-GB" sz="1600">
                          <a:effectLst/>
                        </a:rPr>
                        <a:t>0.16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extLst>
                  <a:ext uri="{0D108BD9-81ED-4DB2-BD59-A6C34878D82A}">
                    <a16:rowId xmlns:a16="http://schemas.microsoft.com/office/drawing/2014/main" val="2208610601"/>
                  </a:ext>
                </a:extLst>
              </a:tr>
              <a:tr h="256539">
                <a:tc>
                  <a:txBody>
                    <a:bodyPr/>
                    <a:lstStyle/>
                    <a:p>
                      <a:pPr marL="0" marR="0" algn="ctr">
                        <a:lnSpc>
                          <a:spcPct val="107000"/>
                        </a:lnSpc>
                        <a:spcBef>
                          <a:spcPts val="0"/>
                        </a:spcBef>
                        <a:spcAft>
                          <a:spcPts val="0"/>
                        </a:spcAft>
                      </a:pPr>
                      <a:r>
                        <a:rPr lang="en-GB" sz="1600">
                          <a:effectLst/>
                        </a:rPr>
                        <a:t>Iran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a:effectLst/>
                        </a:rPr>
                        <a:t>Islam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kern="1200">
                          <a:effectLst/>
                        </a:rPr>
                        <a:t>Not Free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a:effectLst/>
                        </a:rPr>
                        <a:t>-1.37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extLst>
                  <a:ext uri="{0D108BD9-81ED-4DB2-BD59-A6C34878D82A}">
                    <a16:rowId xmlns:a16="http://schemas.microsoft.com/office/drawing/2014/main" val="3063120742"/>
                  </a:ext>
                </a:extLst>
              </a:tr>
              <a:tr h="256539">
                <a:tc>
                  <a:txBody>
                    <a:bodyPr/>
                    <a:lstStyle/>
                    <a:p>
                      <a:pPr marL="0" marR="0" algn="ctr">
                        <a:lnSpc>
                          <a:spcPct val="107000"/>
                        </a:lnSpc>
                        <a:spcBef>
                          <a:spcPts val="0"/>
                        </a:spcBef>
                        <a:spcAft>
                          <a:spcPts val="0"/>
                        </a:spcAft>
                      </a:pPr>
                      <a:r>
                        <a:rPr lang="en-GB" sz="1600">
                          <a:effectLst/>
                        </a:rPr>
                        <a:t>Italy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a:effectLst/>
                        </a:rPr>
                        <a:t>Christianity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a:effectLst/>
                        </a:rPr>
                        <a:t>Free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tc>
                <a:tc>
                  <a:txBody>
                    <a:bodyPr/>
                    <a:lstStyle/>
                    <a:p>
                      <a:pPr marL="0" marR="0" algn="ctr">
                        <a:lnSpc>
                          <a:spcPct val="107000"/>
                        </a:lnSpc>
                        <a:spcBef>
                          <a:spcPts val="0"/>
                        </a:spcBef>
                        <a:spcAft>
                          <a:spcPts val="0"/>
                        </a:spcAft>
                      </a:pPr>
                      <a:r>
                        <a:rPr lang="en-GB" sz="1600">
                          <a:effectLst/>
                        </a:rPr>
                        <a:t>0.97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extLst>
                  <a:ext uri="{0D108BD9-81ED-4DB2-BD59-A6C34878D82A}">
                    <a16:rowId xmlns:a16="http://schemas.microsoft.com/office/drawing/2014/main" val="1614857975"/>
                  </a:ext>
                </a:extLst>
              </a:tr>
              <a:tr h="248595">
                <a:tc>
                  <a:txBody>
                    <a:bodyPr/>
                    <a:lstStyle/>
                    <a:p>
                      <a:pPr marL="0" marR="0" algn="ctr">
                        <a:lnSpc>
                          <a:spcPct val="107000"/>
                        </a:lnSpc>
                        <a:spcBef>
                          <a:spcPts val="0"/>
                        </a:spcBef>
                        <a:spcAft>
                          <a:spcPts val="0"/>
                        </a:spcAft>
                      </a:pPr>
                      <a:r>
                        <a:rPr lang="en-GB" sz="1600">
                          <a:effectLst/>
                        </a:rPr>
                        <a:t>Japan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a:effectLst/>
                        </a:rPr>
                        <a:t>Unaffiliated Religions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dirty="0">
                          <a:effectLst/>
                        </a:rPr>
                        <a:t>Free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tc>
                <a:tc>
                  <a:txBody>
                    <a:bodyPr/>
                    <a:lstStyle/>
                    <a:p>
                      <a:pPr marL="0" marR="0" algn="ctr">
                        <a:lnSpc>
                          <a:spcPct val="107000"/>
                        </a:lnSpc>
                        <a:spcBef>
                          <a:spcPts val="0"/>
                        </a:spcBef>
                        <a:spcAft>
                          <a:spcPts val="0"/>
                        </a:spcAft>
                      </a:pPr>
                      <a:r>
                        <a:rPr lang="en-GB" sz="1600">
                          <a:effectLst/>
                        </a:rPr>
                        <a:t>0.96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extLst>
                  <a:ext uri="{0D108BD9-81ED-4DB2-BD59-A6C34878D82A}">
                    <a16:rowId xmlns:a16="http://schemas.microsoft.com/office/drawing/2014/main" val="1025123714"/>
                  </a:ext>
                </a:extLst>
              </a:tr>
              <a:tr h="256539">
                <a:tc>
                  <a:txBody>
                    <a:bodyPr/>
                    <a:lstStyle/>
                    <a:p>
                      <a:pPr marL="0" marR="0" algn="ctr">
                        <a:lnSpc>
                          <a:spcPct val="107000"/>
                        </a:lnSpc>
                        <a:spcBef>
                          <a:spcPts val="0"/>
                        </a:spcBef>
                        <a:spcAft>
                          <a:spcPts val="0"/>
                        </a:spcAft>
                      </a:pPr>
                      <a:r>
                        <a:rPr lang="en-GB" sz="1600">
                          <a:effectLst/>
                        </a:rPr>
                        <a:t>Mexico</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a:effectLst/>
                        </a:rPr>
                        <a:t>Christianity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kern="1200">
                          <a:effectLst/>
                        </a:rPr>
                        <a:t>Partly Free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a:effectLst/>
                        </a:rPr>
                        <a:t>0.02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extLst>
                  <a:ext uri="{0D108BD9-81ED-4DB2-BD59-A6C34878D82A}">
                    <a16:rowId xmlns:a16="http://schemas.microsoft.com/office/drawing/2014/main" val="2765823225"/>
                  </a:ext>
                </a:extLst>
              </a:tr>
              <a:tr h="256539">
                <a:tc>
                  <a:txBody>
                    <a:bodyPr/>
                    <a:lstStyle/>
                    <a:p>
                      <a:pPr marL="0" marR="0" algn="ctr">
                        <a:lnSpc>
                          <a:spcPct val="107000"/>
                        </a:lnSpc>
                        <a:spcBef>
                          <a:spcPts val="0"/>
                        </a:spcBef>
                        <a:spcAft>
                          <a:spcPts val="0"/>
                        </a:spcAft>
                      </a:pPr>
                      <a:r>
                        <a:rPr lang="en-GB" sz="1600">
                          <a:effectLst/>
                        </a:rPr>
                        <a:t>Myanmar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a:effectLst/>
                        </a:rPr>
                        <a:t>Buddhism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kern="1200">
                          <a:effectLst/>
                        </a:rPr>
                        <a:t>Not Free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dirty="0">
                          <a:effectLst/>
                        </a:rPr>
                        <a:t>-0.84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extLst>
                  <a:ext uri="{0D108BD9-81ED-4DB2-BD59-A6C34878D82A}">
                    <a16:rowId xmlns:a16="http://schemas.microsoft.com/office/drawing/2014/main" val="382429373"/>
                  </a:ext>
                </a:extLst>
              </a:tr>
              <a:tr h="256539">
                <a:tc>
                  <a:txBody>
                    <a:bodyPr/>
                    <a:lstStyle/>
                    <a:p>
                      <a:pPr marL="0" marR="0" algn="ctr">
                        <a:lnSpc>
                          <a:spcPct val="107000"/>
                        </a:lnSpc>
                        <a:spcBef>
                          <a:spcPts val="0"/>
                        </a:spcBef>
                        <a:spcAft>
                          <a:spcPts val="0"/>
                        </a:spcAft>
                      </a:pPr>
                      <a:r>
                        <a:rPr lang="en-GB" sz="1600">
                          <a:effectLst/>
                        </a:rPr>
                        <a:t>Nigeria</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a:effectLst/>
                        </a:rPr>
                        <a:t>Christianity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kern="1200">
                          <a:effectLst/>
                        </a:rPr>
                        <a:t>Partly Free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tc>
                <a:tc>
                  <a:txBody>
                    <a:bodyPr/>
                    <a:lstStyle/>
                    <a:p>
                      <a:pPr marL="0" marR="0" algn="ctr">
                        <a:lnSpc>
                          <a:spcPct val="107000"/>
                        </a:lnSpc>
                        <a:spcBef>
                          <a:spcPts val="0"/>
                        </a:spcBef>
                        <a:spcAft>
                          <a:spcPts val="0"/>
                        </a:spcAft>
                      </a:pPr>
                      <a:r>
                        <a:rPr lang="en-GB" sz="1600">
                          <a:effectLst/>
                        </a:rPr>
                        <a:t>-0.41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extLst>
                  <a:ext uri="{0D108BD9-81ED-4DB2-BD59-A6C34878D82A}">
                    <a16:rowId xmlns:a16="http://schemas.microsoft.com/office/drawing/2014/main" val="1229405367"/>
                  </a:ext>
                </a:extLst>
              </a:tr>
              <a:tr h="256539">
                <a:tc>
                  <a:txBody>
                    <a:bodyPr/>
                    <a:lstStyle/>
                    <a:p>
                      <a:pPr marL="0" marR="0" algn="ctr">
                        <a:lnSpc>
                          <a:spcPct val="107000"/>
                        </a:lnSpc>
                        <a:spcBef>
                          <a:spcPts val="0"/>
                        </a:spcBef>
                        <a:spcAft>
                          <a:spcPts val="0"/>
                        </a:spcAft>
                      </a:pPr>
                      <a:r>
                        <a:rPr lang="en-GB" sz="1600">
                          <a:effectLst/>
                        </a:rPr>
                        <a:t>Philippines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dirty="0">
                          <a:effectLst/>
                        </a:rPr>
                        <a:t>Christianity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kern="1200">
                          <a:effectLst/>
                        </a:rPr>
                        <a:t>Partly Free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tc>
                <a:tc>
                  <a:txBody>
                    <a:bodyPr/>
                    <a:lstStyle/>
                    <a:p>
                      <a:pPr marL="0" marR="0" algn="ctr">
                        <a:lnSpc>
                          <a:spcPct val="107000"/>
                        </a:lnSpc>
                        <a:spcBef>
                          <a:spcPts val="0"/>
                        </a:spcBef>
                        <a:spcAft>
                          <a:spcPts val="0"/>
                        </a:spcAft>
                      </a:pPr>
                      <a:r>
                        <a:rPr lang="en-GB" sz="1600">
                          <a:effectLst/>
                        </a:rPr>
                        <a:t>0.03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extLst>
                  <a:ext uri="{0D108BD9-81ED-4DB2-BD59-A6C34878D82A}">
                    <a16:rowId xmlns:a16="http://schemas.microsoft.com/office/drawing/2014/main" val="1658765332"/>
                  </a:ext>
                </a:extLst>
              </a:tr>
              <a:tr h="256539">
                <a:tc>
                  <a:txBody>
                    <a:bodyPr/>
                    <a:lstStyle/>
                    <a:p>
                      <a:pPr marL="0" marR="0" algn="ctr">
                        <a:lnSpc>
                          <a:spcPct val="107000"/>
                        </a:lnSpc>
                        <a:spcBef>
                          <a:spcPts val="0"/>
                        </a:spcBef>
                        <a:spcAft>
                          <a:spcPts val="0"/>
                        </a:spcAft>
                      </a:pPr>
                      <a:r>
                        <a:rPr lang="en-GB" sz="1600">
                          <a:effectLst/>
                        </a:rPr>
                        <a:t>Russian Federation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a:effectLst/>
                        </a:rPr>
                        <a:t>Christianity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kern="1200">
                          <a:effectLst/>
                        </a:rPr>
                        <a:t>Not Free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a:effectLst/>
                        </a:rPr>
                        <a:t>-1.10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extLst>
                  <a:ext uri="{0D108BD9-81ED-4DB2-BD59-A6C34878D82A}">
                    <a16:rowId xmlns:a16="http://schemas.microsoft.com/office/drawing/2014/main" val="2446295239"/>
                  </a:ext>
                </a:extLst>
              </a:tr>
              <a:tr h="256539">
                <a:tc>
                  <a:txBody>
                    <a:bodyPr/>
                    <a:lstStyle/>
                    <a:p>
                      <a:pPr marL="0" marR="0" algn="ctr">
                        <a:lnSpc>
                          <a:spcPct val="107000"/>
                        </a:lnSpc>
                        <a:spcBef>
                          <a:spcPts val="0"/>
                        </a:spcBef>
                        <a:spcAft>
                          <a:spcPts val="0"/>
                        </a:spcAft>
                      </a:pPr>
                      <a:r>
                        <a:rPr lang="en-GB" sz="1600">
                          <a:effectLst/>
                        </a:rPr>
                        <a:t>South Africa</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a:effectLst/>
                        </a:rPr>
                        <a:t>Christianity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a:effectLst/>
                        </a:rPr>
                        <a:t>Free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a:effectLst/>
                        </a:rPr>
                        <a:t>0.67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extLst>
                  <a:ext uri="{0D108BD9-81ED-4DB2-BD59-A6C34878D82A}">
                    <a16:rowId xmlns:a16="http://schemas.microsoft.com/office/drawing/2014/main" val="2509165261"/>
                  </a:ext>
                </a:extLst>
              </a:tr>
              <a:tr h="256539">
                <a:tc>
                  <a:txBody>
                    <a:bodyPr/>
                    <a:lstStyle/>
                    <a:p>
                      <a:pPr marL="0" marR="0" algn="ctr">
                        <a:lnSpc>
                          <a:spcPct val="107000"/>
                        </a:lnSpc>
                        <a:spcBef>
                          <a:spcPts val="0"/>
                        </a:spcBef>
                        <a:spcAft>
                          <a:spcPts val="0"/>
                        </a:spcAft>
                      </a:pPr>
                      <a:r>
                        <a:rPr lang="en-GB" sz="1600">
                          <a:effectLst/>
                        </a:rPr>
                        <a:t>Thailand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a:effectLst/>
                        </a:rPr>
                        <a:t>Buddhism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kern="1200">
                          <a:effectLst/>
                        </a:rPr>
                        <a:t>Not Free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a:effectLst/>
                        </a:rPr>
                        <a:t>-0.83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extLst>
                  <a:ext uri="{0D108BD9-81ED-4DB2-BD59-A6C34878D82A}">
                    <a16:rowId xmlns:a16="http://schemas.microsoft.com/office/drawing/2014/main" val="164164679"/>
                  </a:ext>
                </a:extLst>
              </a:tr>
              <a:tr h="256539">
                <a:tc>
                  <a:txBody>
                    <a:bodyPr/>
                    <a:lstStyle/>
                    <a:p>
                      <a:pPr marL="0" marR="0" algn="ctr">
                        <a:lnSpc>
                          <a:spcPct val="107000"/>
                        </a:lnSpc>
                        <a:spcBef>
                          <a:spcPts val="0"/>
                        </a:spcBef>
                        <a:spcAft>
                          <a:spcPts val="0"/>
                        </a:spcAft>
                      </a:pPr>
                      <a:r>
                        <a:rPr lang="en-GB" sz="1600">
                          <a:effectLst/>
                        </a:rPr>
                        <a:t>Turkey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a:effectLst/>
                        </a:rPr>
                        <a:t>Islam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kern="1200">
                          <a:effectLst/>
                        </a:rPr>
                        <a:t>Not Free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a:effectLst/>
                        </a:rPr>
                        <a:t>-0.81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extLst>
                  <a:ext uri="{0D108BD9-81ED-4DB2-BD59-A6C34878D82A}">
                    <a16:rowId xmlns:a16="http://schemas.microsoft.com/office/drawing/2014/main" val="2975053265"/>
                  </a:ext>
                </a:extLst>
              </a:tr>
              <a:tr h="256539">
                <a:tc>
                  <a:txBody>
                    <a:bodyPr/>
                    <a:lstStyle/>
                    <a:p>
                      <a:pPr marL="0" marR="0" algn="ctr">
                        <a:lnSpc>
                          <a:spcPct val="107000"/>
                        </a:lnSpc>
                        <a:spcBef>
                          <a:spcPts val="0"/>
                        </a:spcBef>
                        <a:spcAft>
                          <a:spcPts val="0"/>
                        </a:spcAft>
                      </a:pPr>
                      <a:r>
                        <a:rPr lang="en-GB" sz="1600">
                          <a:effectLst/>
                        </a:rPr>
                        <a:t>United Kingdom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a:effectLst/>
                        </a:rPr>
                        <a:t>Christianity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a:effectLst/>
                        </a:rPr>
                        <a:t>Free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a:effectLst/>
                        </a:rPr>
                        <a:t>1.26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extLst>
                  <a:ext uri="{0D108BD9-81ED-4DB2-BD59-A6C34878D82A}">
                    <a16:rowId xmlns:a16="http://schemas.microsoft.com/office/drawing/2014/main" val="3275279450"/>
                  </a:ext>
                </a:extLst>
              </a:tr>
              <a:tr h="256539">
                <a:tc>
                  <a:txBody>
                    <a:bodyPr/>
                    <a:lstStyle/>
                    <a:p>
                      <a:pPr marL="0" marR="0" algn="ctr">
                        <a:lnSpc>
                          <a:spcPct val="107000"/>
                        </a:lnSpc>
                        <a:spcBef>
                          <a:spcPts val="0"/>
                        </a:spcBef>
                        <a:spcAft>
                          <a:spcPts val="0"/>
                        </a:spcAft>
                      </a:pPr>
                      <a:r>
                        <a:rPr lang="en-GB" sz="1600">
                          <a:effectLst/>
                        </a:rPr>
                        <a:t>Tanzania</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a:effectLst/>
                        </a:rPr>
                        <a:t>Christianity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kern="1200">
                          <a:effectLst/>
                        </a:rPr>
                        <a:t>Partly Free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a:effectLst/>
                        </a:rPr>
                        <a:t>-0.50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extLst>
                  <a:ext uri="{0D108BD9-81ED-4DB2-BD59-A6C34878D82A}">
                    <a16:rowId xmlns:a16="http://schemas.microsoft.com/office/drawing/2014/main" val="3312813747"/>
                  </a:ext>
                </a:extLst>
              </a:tr>
              <a:tr h="248595">
                <a:tc>
                  <a:txBody>
                    <a:bodyPr/>
                    <a:lstStyle/>
                    <a:p>
                      <a:pPr marL="0" marR="0" algn="ctr">
                        <a:lnSpc>
                          <a:spcPct val="107000"/>
                        </a:lnSpc>
                        <a:spcBef>
                          <a:spcPts val="0"/>
                        </a:spcBef>
                        <a:spcAft>
                          <a:spcPts val="0"/>
                        </a:spcAft>
                      </a:pPr>
                      <a:r>
                        <a:rPr lang="en-GB" sz="1600" dirty="0">
                          <a:effectLst/>
                        </a:rPr>
                        <a:t>USA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a:effectLst/>
                        </a:rPr>
                        <a:t>Christianity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a:effectLst/>
                        </a:rPr>
                        <a:t>Free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dirty="0">
                          <a:effectLst/>
                        </a:rPr>
                        <a:t>0.97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extLst>
                  <a:ext uri="{0D108BD9-81ED-4DB2-BD59-A6C34878D82A}">
                    <a16:rowId xmlns:a16="http://schemas.microsoft.com/office/drawing/2014/main" val="3444777256"/>
                  </a:ext>
                </a:extLst>
              </a:tr>
              <a:tr h="256539">
                <a:tc>
                  <a:txBody>
                    <a:bodyPr/>
                    <a:lstStyle/>
                    <a:p>
                      <a:pPr marL="0" marR="0" algn="ctr">
                        <a:lnSpc>
                          <a:spcPct val="107000"/>
                        </a:lnSpc>
                        <a:spcBef>
                          <a:spcPts val="0"/>
                        </a:spcBef>
                        <a:spcAft>
                          <a:spcPts val="0"/>
                        </a:spcAft>
                      </a:pPr>
                      <a:r>
                        <a:rPr lang="en-GB" sz="1600">
                          <a:effectLst/>
                        </a:rPr>
                        <a:t>Viet Nam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a:effectLst/>
                        </a:rPr>
                        <a:t>Folk Religions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kern="1200">
                          <a:effectLst/>
                        </a:rPr>
                        <a:t>Not Free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tc>
                  <a:txBody>
                    <a:bodyPr/>
                    <a:lstStyle/>
                    <a:p>
                      <a:pPr marL="0" marR="0" algn="ctr">
                        <a:lnSpc>
                          <a:spcPct val="107000"/>
                        </a:lnSpc>
                        <a:spcBef>
                          <a:spcPts val="0"/>
                        </a:spcBef>
                        <a:spcAft>
                          <a:spcPts val="0"/>
                        </a:spcAft>
                      </a:pPr>
                      <a:r>
                        <a:rPr lang="en-GB" sz="1600" dirty="0">
                          <a:effectLst/>
                        </a:rPr>
                        <a:t>-1.38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856" marR="66856" marT="0" marB="0" anchor="b"/>
                </a:tc>
                <a:extLst>
                  <a:ext uri="{0D108BD9-81ED-4DB2-BD59-A6C34878D82A}">
                    <a16:rowId xmlns:a16="http://schemas.microsoft.com/office/drawing/2014/main" val="3961691455"/>
                  </a:ext>
                </a:extLst>
              </a:tr>
            </a:tbl>
          </a:graphicData>
        </a:graphic>
      </p:graphicFrame>
      <p:sp>
        <p:nvSpPr>
          <p:cNvPr id="6" name="TextBox 5">
            <a:extLst>
              <a:ext uri="{FF2B5EF4-FFF2-40B4-BE49-F238E27FC236}">
                <a16:creationId xmlns:a16="http://schemas.microsoft.com/office/drawing/2014/main" id="{4E249E02-CC05-64C7-F5D8-96EA716CCC74}"/>
              </a:ext>
            </a:extLst>
          </p:cNvPr>
          <p:cNvSpPr txBox="1"/>
          <p:nvPr/>
        </p:nvSpPr>
        <p:spPr>
          <a:xfrm>
            <a:off x="148771" y="4079366"/>
            <a:ext cx="3378200" cy="2246769"/>
          </a:xfrm>
          <a:prstGeom prst="rect">
            <a:avLst/>
          </a:prstGeom>
          <a:noFill/>
        </p:spPr>
        <p:txBody>
          <a:bodyPr wrap="square">
            <a:spAutoFit/>
          </a:bodyPr>
          <a:lstStyle/>
          <a:p>
            <a:pPr>
              <a:defRPr/>
            </a:pPr>
            <a:r>
              <a:rPr lang="en-US" sz="2800" b="1" dirty="0">
                <a:solidFill>
                  <a:srgbClr val="FF0000"/>
                </a:solidFill>
              </a:rPr>
              <a:t>Nominal</a:t>
            </a:r>
            <a:r>
              <a:rPr lang="en-US" sz="2800" dirty="0"/>
              <a:t>: Categories</a:t>
            </a:r>
            <a:endParaRPr lang="en-GB" sz="2800" dirty="0"/>
          </a:p>
          <a:p>
            <a:pPr>
              <a:defRPr/>
            </a:pPr>
            <a:r>
              <a:rPr lang="en-US" sz="2800" b="1" dirty="0">
                <a:solidFill>
                  <a:srgbClr val="FF0000"/>
                </a:solidFill>
              </a:rPr>
              <a:t>Ordinal</a:t>
            </a:r>
            <a:r>
              <a:rPr lang="en-US" sz="2800" dirty="0"/>
              <a:t>: Categorical but underlying order</a:t>
            </a:r>
            <a:endParaRPr lang="en-GB" sz="2800" dirty="0"/>
          </a:p>
          <a:p>
            <a:pPr>
              <a:defRPr/>
            </a:pPr>
            <a:r>
              <a:rPr lang="en-US" sz="2800" b="1" dirty="0">
                <a:solidFill>
                  <a:srgbClr val="FF0000"/>
                </a:solidFill>
              </a:rPr>
              <a:t>Interval: </a:t>
            </a:r>
            <a:r>
              <a:rPr lang="en-US" sz="2800" dirty="0"/>
              <a:t>Meaningful intervals</a:t>
            </a:r>
            <a:r>
              <a:rPr lang="en-US" sz="2800" dirty="0">
                <a:solidFill>
                  <a:srgbClr val="FF0000"/>
                </a:solidFill>
              </a:rPr>
              <a:t> </a:t>
            </a:r>
            <a:endParaRPr lang="en-US" sz="2800" dirty="0"/>
          </a:p>
        </p:txBody>
      </p:sp>
    </p:spTree>
    <p:extLst>
      <p:ext uri="{BB962C8B-B14F-4D97-AF65-F5344CB8AC3E}">
        <p14:creationId xmlns:p14="http://schemas.microsoft.com/office/powerpoint/2010/main" val="1841936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1524000" y="1752600"/>
            <a:ext cx="9144000" cy="5105400"/>
          </a:xfrm>
        </p:spPr>
        <p:txBody>
          <a:bodyPr>
            <a:normAutofit/>
          </a:bodyPr>
          <a:lstStyle/>
          <a:p>
            <a:pPr>
              <a:defRPr/>
            </a:pPr>
            <a:r>
              <a:rPr lang="en-US" sz="3200" b="1" dirty="0">
                <a:solidFill>
                  <a:srgbClr val="FF0000"/>
                </a:solidFill>
              </a:rPr>
              <a:t>Nominal</a:t>
            </a:r>
            <a:r>
              <a:rPr lang="en-US" sz="3200" dirty="0"/>
              <a:t>: Categories</a:t>
            </a:r>
            <a:endParaRPr lang="en-GB" sz="3200" dirty="0"/>
          </a:p>
          <a:p>
            <a:pPr lvl="1">
              <a:defRPr/>
            </a:pPr>
            <a:r>
              <a:rPr lang="en-US" sz="3200" b="1" dirty="0"/>
              <a:t>EXs: </a:t>
            </a:r>
            <a:r>
              <a:rPr lang="en-US" sz="3200" dirty="0"/>
              <a:t>Religion, region of birth, gender, membership</a:t>
            </a:r>
          </a:p>
          <a:p>
            <a:pPr>
              <a:defRPr/>
            </a:pPr>
            <a:r>
              <a:rPr lang="en-US" sz="3200" b="1" dirty="0">
                <a:solidFill>
                  <a:srgbClr val="FF0000"/>
                </a:solidFill>
              </a:rPr>
              <a:t>Ordinal</a:t>
            </a:r>
            <a:r>
              <a:rPr lang="en-US" sz="3200" dirty="0"/>
              <a:t>: Categorical but underlying order</a:t>
            </a:r>
            <a:endParaRPr lang="en-GB" sz="3200" dirty="0"/>
          </a:p>
          <a:p>
            <a:pPr lvl="1">
              <a:defRPr/>
            </a:pPr>
            <a:r>
              <a:rPr lang="en-US" sz="3200" b="1" dirty="0"/>
              <a:t>EXs: </a:t>
            </a:r>
            <a:r>
              <a:rPr lang="en-US" sz="3200" dirty="0"/>
              <a:t>Education, ideology</a:t>
            </a:r>
          </a:p>
          <a:p>
            <a:pPr>
              <a:defRPr/>
            </a:pPr>
            <a:r>
              <a:rPr lang="en-US" sz="3200" b="1" dirty="0">
                <a:solidFill>
                  <a:srgbClr val="FF0000"/>
                </a:solidFill>
              </a:rPr>
              <a:t>Interval</a:t>
            </a:r>
            <a:r>
              <a:rPr lang="en-US" sz="3200" dirty="0">
                <a:solidFill>
                  <a:srgbClr val="FF0000"/>
                </a:solidFill>
              </a:rPr>
              <a:t> </a:t>
            </a:r>
            <a:r>
              <a:rPr lang="en-US" sz="3200" dirty="0"/>
              <a:t>(</a:t>
            </a:r>
            <a:r>
              <a:rPr lang="en-US" sz="3200" i="1" dirty="0"/>
              <a:t>includes </a:t>
            </a:r>
            <a:r>
              <a:rPr lang="en-US" sz="3200" dirty="0"/>
              <a:t>‘Ratio’): Meaningful intervals</a:t>
            </a:r>
            <a:endParaRPr lang="en-GB" sz="3200" dirty="0"/>
          </a:p>
          <a:p>
            <a:pPr lvl="1">
              <a:defRPr/>
            </a:pPr>
            <a:r>
              <a:rPr lang="en-US" sz="3200" b="1" dirty="0"/>
              <a:t>EXs: </a:t>
            </a:r>
            <a:r>
              <a:rPr lang="en-US" sz="3200" dirty="0"/>
              <a:t>Years between wars, GDP </a:t>
            </a:r>
            <a:r>
              <a:rPr lang="en-US" sz="3200" i="1" dirty="0"/>
              <a:t>per capita, </a:t>
            </a:r>
            <a:r>
              <a:rPr lang="en-US" sz="3200" dirty="0"/>
              <a:t>Income</a:t>
            </a:r>
          </a:p>
          <a:p>
            <a:pPr lvl="2">
              <a:defRPr/>
            </a:pPr>
            <a:r>
              <a:rPr lang="en-US" sz="3200" i="1" dirty="0"/>
              <a:t>and…sometimes:</a:t>
            </a:r>
            <a:r>
              <a:rPr lang="en-US" sz="3200" dirty="0"/>
              <a:t> Education and Ideology </a:t>
            </a:r>
          </a:p>
        </p:txBody>
      </p:sp>
      <p:sp>
        <p:nvSpPr>
          <p:cNvPr id="17410" name="Rectangle 2"/>
          <p:cNvSpPr>
            <a:spLocks noGrp="1" noRot="1" noChangeArrowheads="1"/>
          </p:cNvSpPr>
          <p:nvPr>
            <p:ph type="title"/>
          </p:nvPr>
        </p:nvSpPr>
        <p:spPr>
          <a:xfrm>
            <a:off x="1752600" y="228600"/>
            <a:ext cx="8610600" cy="1219200"/>
          </a:xfrm>
        </p:spPr>
        <p:txBody>
          <a:bodyPr>
            <a:noAutofit/>
          </a:bodyPr>
          <a:lstStyle/>
          <a:p>
            <a:r>
              <a:rPr lang="en-US" sz="4000" b="1" dirty="0"/>
              <a:t>Descriptive Statistics:</a:t>
            </a:r>
            <a:br>
              <a:rPr lang="en-US" sz="4000" b="1" dirty="0"/>
            </a:br>
            <a:r>
              <a:rPr lang="en-US" sz="4000" dirty="0">
                <a:solidFill>
                  <a:srgbClr val="FFC000"/>
                </a:solidFill>
                <a:effectLst>
                  <a:outerShdw blurRad="38100" dist="38100" dir="2700000" algn="tl">
                    <a:srgbClr val="000000">
                      <a:alpha val="43137"/>
                    </a:srgbClr>
                  </a:outerShdw>
                </a:effectLst>
              </a:rPr>
              <a:t>Levels of Measurement </a:t>
            </a:r>
            <a:endParaRPr lang="en-US" sz="4000" b="1" dirty="0">
              <a:solidFill>
                <a:srgbClr val="FFC000"/>
              </a:solidFill>
            </a:endParaRPr>
          </a:p>
        </p:txBody>
      </p:sp>
      <p:sp>
        <p:nvSpPr>
          <p:cNvPr id="14340" name="Rectangle 4"/>
          <p:cNvSpPr>
            <a:spLocks noChangeArrowheads="1"/>
          </p:cNvSpPr>
          <p:nvPr/>
        </p:nvSpPr>
        <p:spPr bwMode="auto">
          <a:xfrm>
            <a:off x="1981200" y="1600201"/>
            <a:ext cx="8229600" cy="4525963"/>
          </a:xfrm>
          <a:prstGeom prst="rect">
            <a:avLst/>
          </a:prstGeom>
          <a:noFill/>
          <a:ln w="9525">
            <a:noFill/>
            <a:miter lim="800000"/>
            <a:headEnd/>
            <a:tailEnd/>
          </a:ln>
          <a:effectLst/>
        </p:spPr>
        <p:txBody>
          <a:bodyPr/>
          <a:lstStyle/>
          <a:p>
            <a:pPr marL="660400" indent="-660400">
              <a:lnSpc>
                <a:spcPct val="90000"/>
              </a:lnSpc>
              <a:spcBef>
                <a:spcPct val="20000"/>
              </a:spcBef>
              <a:buClr>
                <a:schemeClr val="hlink"/>
              </a:buClr>
              <a:buSzPct val="70000"/>
              <a:buFont typeface="Wingdings" pitchFamily="2" charset="2"/>
              <a:buChar char="n"/>
              <a:defRPr/>
            </a:pPr>
            <a:endParaRPr lang="en-US" sz="2800">
              <a:effectLst>
                <a:outerShdw blurRad="38100" dist="38100" dir="2700000" algn="tl">
                  <a:srgbClr val="000000"/>
                </a:outerShdw>
              </a:effectLst>
            </a:endParaRPr>
          </a:p>
        </p:txBody>
      </p:sp>
    </p:spTree>
    <p:extLst>
      <p:ext uri="{BB962C8B-B14F-4D97-AF65-F5344CB8AC3E}">
        <p14:creationId xmlns:p14="http://schemas.microsoft.com/office/powerpoint/2010/main" val="25132027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dissolve">
                                      <p:cBhvr>
                                        <p:cTn id="7" dur="20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dissolve">
                                      <p:cBhvr>
                                        <p:cTn id="12" dur="2000"/>
                                        <p:tgtEl>
                                          <p:spTgt spid="143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dissolve">
                                      <p:cBhvr>
                                        <p:cTn id="17" dur="2000"/>
                                        <p:tgtEl>
                                          <p:spTgt spid="143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4339">
                                            <p:txEl>
                                              <p:pRg st="3" end="3"/>
                                            </p:txEl>
                                          </p:spTgt>
                                        </p:tgtEl>
                                        <p:attrNameLst>
                                          <p:attrName>style.visibility</p:attrName>
                                        </p:attrNameLst>
                                      </p:cBhvr>
                                      <p:to>
                                        <p:strVal val="visible"/>
                                      </p:to>
                                    </p:set>
                                    <p:animEffect transition="in" filter="dissolve">
                                      <p:cBhvr>
                                        <p:cTn id="22" dur="2000"/>
                                        <p:tgtEl>
                                          <p:spTgt spid="1433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4339">
                                            <p:txEl>
                                              <p:pRg st="4" end="4"/>
                                            </p:txEl>
                                          </p:spTgt>
                                        </p:tgtEl>
                                        <p:attrNameLst>
                                          <p:attrName>style.visibility</p:attrName>
                                        </p:attrNameLst>
                                      </p:cBhvr>
                                      <p:to>
                                        <p:strVal val="visible"/>
                                      </p:to>
                                    </p:set>
                                    <p:animEffect transition="in" filter="dissolve">
                                      <p:cBhvr>
                                        <p:cTn id="27" dur="2000"/>
                                        <p:tgtEl>
                                          <p:spTgt spid="1433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4339">
                                            <p:txEl>
                                              <p:pRg st="5" end="5"/>
                                            </p:txEl>
                                          </p:spTgt>
                                        </p:tgtEl>
                                        <p:attrNameLst>
                                          <p:attrName>style.visibility</p:attrName>
                                        </p:attrNameLst>
                                      </p:cBhvr>
                                      <p:to>
                                        <p:strVal val="visible"/>
                                      </p:to>
                                    </p:set>
                                    <p:animEffect transition="in" filter="dissolve">
                                      <p:cBhvr>
                                        <p:cTn id="32" dur="2000"/>
                                        <p:tgtEl>
                                          <p:spTgt spid="1433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14339">
                                            <p:txEl>
                                              <p:pRg st="6" end="6"/>
                                            </p:txEl>
                                          </p:spTgt>
                                        </p:tgtEl>
                                        <p:attrNameLst>
                                          <p:attrName>style.visibility</p:attrName>
                                        </p:attrNameLst>
                                      </p:cBhvr>
                                      <p:to>
                                        <p:strVal val="visible"/>
                                      </p:to>
                                    </p:set>
                                    <p:animEffect transition="in" filter="dissolve">
                                      <p:cBhvr>
                                        <p:cTn id="37" dur="2000"/>
                                        <p:tgtEl>
                                          <p:spTgt spid="143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29ADE-36B4-446A-B6A1-E5F1FF656E55}"/>
              </a:ext>
            </a:extLst>
          </p:cNvPr>
          <p:cNvSpPr>
            <a:spLocks noGrp="1"/>
          </p:cNvSpPr>
          <p:nvPr>
            <p:ph type="title"/>
          </p:nvPr>
        </p:nvSpPr>
        <p:spPr>
          <a:xfrm>
            <a:off x="838199" y="365125"/>
            <a:ext cx="10734207" cy="1325563"/>
          </a:xfrm>
        </p:spPr>
        <p:txBody>
          <a:bodyPr>
            <a:normAutofit/>
          </a:bodyPr>
          <a:lstStyle/>
          <a:p>
            <a:r>
              <a:rPr lang="en-GB" dirty="0"/>
              <a:t>Measures of Central Tendency and Dispersion</a:t>
            </a:r>
          </a:p>
        </p:txBody>
      </p:sp>
      <p:sp>
        <p:nvSpPr>
          <p:cNvPr id="3" name="Content Placeholder 2">
            <a:extLst>
              <a:ext uri="{FF2B5EF4-FFF2-40B4-BE49-F238E27FC236}">
                <a16:creationId xmlns:a16="http://schemas.microsoft.com/office/drawing/2014/main" id="{D21462E9-8215-46C0-86D6-986A569C6042}"/>
              </a:ext>
            </a:extLst>
          </p:cNvPr>
          <p:cNvSpPr>
            <a:spLocks noGrp="1"/>
          </p:cNvSpPr>
          <p:nvPr>
            <p:ph idx="1"/>
          </p:nvPr>
        </p:nvSpPr>
        <p:spPr/>
        <p:txBody>
          <a:bodyPr vert="horz" lIns="91440" tIns="45720" rIns="91440" bIns="45720" rtlCol="0" anchor="t">
            <a:noAutofit/>
          </a:bodyPr>
          <a:lstStyle/>
          <a:p>
            <a:r>
              <a:rPr lang="en-GB" sz="3600" b="1" dirty="0">
                <a:effectLst/>
                <a:ea typeface="Calibri" panose="020F0502020204030204" pitchFamily="34" charset="0"/>
                <a:cs typeface="Calibri" panose="020F0502020204030204" pitchFamily="34" charset="0"/>
              </a:rPr>
              <a:t>Measures of central tendency </a:t>
            </a:r>
            <a:r>
              <a:rPr lang="en-GB" sz="3600" dirty="0">
                <a:effectLst/>
                <a:ea typeface="Calibri" panose="020F0502020204030204" pitchFamily="34" charset="0"/>
                <a:cs typeface="Calibri" panose="020F0502020204030204" pitchFamily="34" charset="0"/>
              </a:rPr>
              <a:t>give us the most representative value of a variable. </a:t>
            </a:r>
            <a:endParaRPr lang="en-GB" sz="3600" dirty="0">
              <a:ea typeface="Calibri" panose="020F0502020204030204" pitchFamily="34" charset="0"/>
              <a:cs typeface="Calibri" panose="020F0502020204030204" pitchFamily="34" charset="0"/>
            </a:endParaRPr>
          </a:p>
          <a:p>
            <a:pPr lvl="1"/>
            <a:r>
              <a:rPr lang="en-US" sz="2800" dirty="0"/>
              <a:t>Depends on the </a:t>
            </a:r>
            <a:r>
              <a:rPr lang="en-US" sz="2800" dirty="0">
                <a:solidFill>
                  <a:srgbClr val="00B0F0"/>
                </a:solidFill>
              </a:rPr>
              <a:t>Level of Measurement</a:t>
            </a:r>
            <a:endParaRPr lang="en-GB" sz="3600" dirty="0">
              <a:effectLst/>
              <a:ea typeface="Calibri" panose="020F0502020204030204" pitchFamily="34" charset="0"/>
              <a:cs typeface="Calibri" panose="020F0502020204030204" pitchFamily="34" charset="0"/>
            </a:endParaRPr>
          </a:p>
          <a:p>
            <a:r>
              <a:rPr lang="en-GB" sz="3600" b="1" dirty="0">
                <a:effectLst/>
                <a:ea typeface="Calibri" panose="020F0502020204030204" pitchFamily="34" charset="0"/>
                <a:cs typeface="Calibri" panose="020F0502020204030204" pitchFamily="34" charset="0"/>
              </a:rPr>
              <a:t>Measures of dispersion </a:t>
            </a:r>
            <a:r>
              <a:rPr lang="en-GB" sz="3600" dirty="0">
                <a:effectLst/>
                <a:ea typeface="Calibri" panose="020F0502020204030204" pitchFamily="34" charset="0"/>
                <a:cs typeface="Calibri" panose="020F0502020204030204" pitchFamily="34" charset="0"/>
              </a:rPr>
              <a:t>tell us how representative the measure of central tendency is by providing the amount of variation around that value.</a:t>
            </a:r>
          </a:p>
          <a:p>
            <a:pPr lvl="1" eaLnBrk="1" hangingPunct="1">
              <a:defRPr/>
            </a:pPr>
            <a:r>
              <a:rPr lang="en-US" sz="2800" dirty="0"/>
              <a:t>Depends on the </a:t>
            </a:r>
            <a:r>
              <a:rPr lang="en-US" sz="2800" dirty="0">
                <a:solidFill>
                  <a:srgbClr val="00B0F0"/>
                </a:solidFill>
              </a:rPr>
              <a:t>Level of Measurement</a:t>
            </a:r>
            <a:endParaRPr lang="en-US" sz="2800" b="1" dirty="0">
              <a:solidFill>
                <a:srgbClr val="00FFFF"/>
              </a:solidFill>
            </a:endParaRPr>
          </a:p>
          <a:p>
            <a:pPr lvl="1"/>
            <a:endParaRPr lang="en-GB" sz="3200" dirty="0">
              <a:effectLst/>
              <a:ea typeface="Calibri" panose="020F0502020204030204" pitchFamily="34" charset="0"/>
              <a:cs typeface="Calibri" panose="020F0502020204030204" pitchFamily="34" charset="0"/>
            </a:endParaRPr>
          </a:p>
        </p:txBody>
      </p:sp>
      <p:sp>
        <p:nvSpPr>
          <p:cNvPr id="4" name="Footer Placeholder 3">
            <a:extLst>
              <a:ext uri="{FF2B5EF4-FFF2-40B4-BE49-F238E27FC236}">
                <a16:creationId xmlns:a16="http://schemas.microsoft.com/office/drawing/2014/main" id="{BDE3AD9F-A164-47F7-A93B-57A1B818E5E0}"/>
              </a:ext>
            </a:extLst>
          </p:cNvPr>
          <p:cNvSpPr>
            <a:spLocks noGrp="1"/>
          </p:cNvSpPr>
          <p:nvPr>
            <p:ph type="ftr" sz="quarter" idx="11"/>
          </p:nvPr>
        </p:nvSpPr>
        <p:spPr/>
        <p:txBody>
          <a:bodyPr/>
          <a:lstStyle/>
          <a:p>
            <a:r>
              <a:rPr lang="en-US" dirty="0"/>
              <a:t>Title | </a:t>
            </a:r>
            <a:r>
              <a:rPr lang="en-US" dirty="0">
                <a:sym typeface="Symbol" panose="05050102010706020507" pitchFamily="18" charset="2"/>
              </a:rPr>
              <a:t></a:t>
            </a:r>
            <a:r>
              <a:rPr lang="en-US" dirty="0"/>
              <a:t> Author </a:t>
            </a:r>
          </a:p>
          <a:p>
            <a:r>
              <a:rPr lang="en-US" dirty="0"/>
              <a:t>Year | SAGE Publishing</a:t>
            </a:r>
            <a:endParaRPr lang="en-GB" dirty="0"/>
          </a:p>
        </p:txBody>
      </p:sp>
    </p:spTree>
    <p:extLst>
      <p:ext uri="{BB962C8B-B14F-4D97-AF65-F5344CB8AC3E}">
        <p14:creationId xmlns:p14="http://schemas.microsoft.com/office/powerpoint/2010/main" val="1365018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CEB41C5C-0F34-4DDA-9D7C-5E717F35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384" y="303591"/>
            <a:ext cx="4334256" cy="5896743"/>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229ADE-36B4-446A-B6A1-E5F1FF656E55}"/>
              </a:ext>
            </a:extLst>
          </p:cNvPr>
          <p:cNvSpPr>
            <a:spLocks noGrp="1"/>
          </p:cNvSpPr>
          <p:nvPr>
            <p:ph type="title"/>
          </p:nvPr>
        </p:nvSpPr>
        <p:spPr>
          <a:xfrm>
            <a:off x="594360" y="640263"/>
            <a:ext cx="3822192" cy="1344975"/>
          </a:xfrm>
        </p:spPr>
        <p:txBody>
          <a:bodyPr>
            <a:normAutofit/>
          </a:bodyPr>
          <a:lstStyle/>
          <a:p>
            <a:r>
              <a:rPr lang="en-GB" sz="3300" dirty="0">
                <a:solidFill>
                  <a:schemeClr val="bg1"/>
                </a:solidFill>
              </a:rPr>
              <a:t>Nominal: Univariate Descriptive Statistics </a:t>
            </a:r>
          </a:p>
        </p:txBody>
      </p:sp>
      <p:cxnSp>
        <p:nvCxnSpPr>
          <p:cNvPr id="15" name="Straight Connector 14">
            <a:extLst>
              <a:ext uri="{FF2B5EF4-FFF2-40B4-BE49-F238E27FC236}">
                <a16:creationId xmlns:a16="http://schemas.microsoft.com/office/drawing/2014/main" id="{57E1E5E6-F385-4E9C-B201-BA5BDE5CA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04088" y="2050687"/>
            <a:ext cx="3685032" cy="0"/>
          </a:xfrm>
          <a:prstGeom prst="line">
            <a:avLst/>
          </a:prstGeom>
          <a:ln w="22225">
            <a:solidFill>
              <a:srgbClr val="E7E6E6"/>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 name="Content Placeholder 9">
                <a:extLst>
                  <a:ext uri="{FF2B5EF4-FFF2-40B4-BE49-F238E27FC236}">
                    <a16:creationId xmlns:a16="http://schemas.microsoft.com/office/drawing/2014/main" id="{F9C77632-0D70-B8AE-0D48-C7F38A665E0D}"/>
                  </a:ext>
                </a:extLst>
              </p:cNvPr>
              <p:cNvSpPr>
                <a:spLocks noGrp="1"/>
              </p:cNvSpPr>
              <p:nvPr>
                <p:ph idx="1"/>
              </p:nvPr>
            </p:nvSpPr>
            <p:spPr>
              <a:xfrm>
                <a:off x="593610" y="2121763"/>
                <a:ext cx="3822192" cy="3773010"/>
              </a:xfrm>
            </p:spPr>
            <p:txBody>
              <a:bodyPr>
                <a:normAutofit/>
              </a:bodyPr>
              <a:lstStyle/>
              <a:p>
                <a:r>
                  <a:rPr lang="en-US" dirty="0">
                    <a:solidFill>
                      <a:schemeClr val="bg1"/>
                    </a:solidFill>
                  </a:rPr>
                  <a:t>Central Tendency: Mode</a:t>
                </a:r>
              </a:p>
              <a:p>
                <a:r>
                  <a:rPr lang="en-US" dirty="0">
                    <a:solidFill>
                      <a:schemeClr val="bg1"/>
                    </a:solidFill>
                  </a:rPr>
                  <a:t>Dispersion: Relative Frequencies or Variation Ratio</a:t>
                </a:r>
              </a:p>
              <a:p>
                <a14:m>
                  <m:oMath xmlns:m="http://schemas.openxmlformats.org/officeDocument/2006/math">
                    <m:r>
                      <a:rPr lang="en-US" b="0" i="1" smtClean="0">
                        <a:solidFill>
                          <a:schemeClr val="bg1"/>
                        </a:solidFill>
                        <a:latin typeface="Cambria Math" panose="02040503050406030204" pitchFamily="18" charset="0"/>
                      </a:rPr>
                      <m:t>𝑉𝑅</m:t>
                    </m:r>
                    <m:r>
                      <a:rPr lang="en-US" b="0" i="1" smtClean="0">
                        <a:solidFill>
                          <a:schemeClr val="bg1"/>
                        </a:solidFill>
                        <a:latin typeface="Cambria Math" panose="02040503050406030204" pitchFamily="18" charset="0"/>
                      </a:rPr>
                      <m:t>= </m:t>
                    </m:r>
                    <m:f>
                      <m:fPr>
                        <m:ctrlPr>
                          <a:rPr lang="en-US" b="0" i="1" smtClean="0">
                            <a:solidFill>
                              <a:schemeClr val="bg1"/>
                            </a:solidFill>
                            <a:latin typeface="Cambria Math" panose="02040503050406030204" pitchFamily="18" charset="0"/>
                          </a:rPr>
                        </m:ctrlPr>
                      </m:fPr>
                      <m:num>
                        <m:nary>
                          <m:naryPr>
                            <m:chr m:val="∑"/>
                            <m:subHide m:val="on"/>
                            <m:supHide m:val="on"/>
                            <m:ctrlPr>
                              <a:rPr lang="en-US" b="0" i="1" smtClean="0">
                                <a:solidFill>
                                  <a:schemeClr val="bg1"/>
                                </a:solidFill>
                                <a:latin typeface="Cambria Math" panose="02040503050406030204" pitchFamily="18" charset="0"/>
                              </a:rPr>
                            </m:ctrlPr>
                          </m:naryPr>
                          <m:sub/>
                          <m:sup/>
                          <m:e>
                            <m:d>
                              <m:dPr>
                                <m:ctrlPr>
                                  <a:rPr lang="en-US" i="1">
                                    <a:solidFill>
                                      <a:schemeClr val="bg1"/>
                                    </a:solidFill>
                                    <a:latin typeface="Cambria Math" panose="02040503050406030204" pitchFamily="18" charset="0"/>
                                  </a:rPr>
                                </m:ctrlPr>
                              </m:dPr>
                              <m:e>
                                <m:sSub>
                                  <m:sSubPr>
                                    <m:ctrlPr>
                                      <a:rPr lang="en-US" i="1">
                                        <a:solidFill>
                                          <a:schemeClr val="bg1"/>
                                        </a:solidFill>
                                        <a:latin typeface="Cambria Math" panose="02040503050406030204" pitchFamily="18" charset="0"/>
                                      </a:rPr>
                                    </m:ctrlPr>
                                  </m:sSubPr>
                                  <m:e>
                                    <m:r>
                                      <a:rPr lang="en-US" i="1">
                                        <a:solidFill>
                                          <a:schemeClr val="bg1"/>
                                        </a:solidFill>
                                        <a:latin typeface="Cambria Math" panose="02040503050406030204" pitchFamily="18" charset="0"/>
                                      </a:rPr>
                                      <m:t>𝐹</m:t>
                                    </m:r>
                                  </m:e>
                                  <m:sub>
                                    <m:r>
                                      <a:rPr lang="en-US" i="1">
                                        <a:solidFill>
                                          <a:schemeClr val="bg1"/>
                                        </a:solidFill>
                                        <a:latin typeface="Cambria Math" panose="02040503050406030204" pitchFamily="18" charset="0"/>
                                      </a:rPr>
                                      <m:t>𝑛𝑜𝑛</m:t>
                                    </m:r>
                                    <m:r>
                                      <a:rPr lang="en-US" i="1">
                                        <a:solidFill>
                                          <a:schemeClr val="bg1"/>
                                        </a:solidFill>
                                        <a:latin typeface="Cambria Math" panose="02040503050406030204" pitchFamily="18" charset="0"/>
                                      </a:rPr>
                                      <m:t>−</m:t>
                                    </m:r>
                                    <m:r>
                                      <a:rPr lang="en-US" i="1">
                                        <a:solidFill>
                                          <a:schemeClr val="bg1"/>
                                        </a:solidFill>
                                        <a:latin typeface="Cambria Math" panose="02040503050406030204" pitchFamily="18" charset="0"/>
                                      </a:rPr>
                                      <m:t>𝑚𝑜𝑑𝑎𝑙</m:t>
                                    </m:r>
                                  </m:sub>
                                </m:sSub>
                              </m:e>
                            </m:d>
                          </m:e>
                        </m:nary>
                      </m:num>
                      <m:den>
                        <m:r>
                          <a:rPr lang="en-US" b="0" i="1" smtClean="0">
                            <a:solidFill>
                              <a:schemeClr val="bg1"/>
                            </a:solidFill>
                            <a:latin typeface="Cambria Math" panose="02040503050406030204" pitchFamily="18" charset="0"/>
                          </a:rPr>
                          <m:t>𝑁</m:t>
                        </m:r>
                      </m:den>
                    </m:f>
                  </m:oMath>
                </a14:m>
                <a:endParaRPr lang="en-US" dirty="0">
                  <a:solidFill>
                    <a:schemeClr val="bg1"/>
                  </a:solidFill>
                </a:endParaRPr>
              </a:p>
            </p:txBody>
          </p:sp>
        </mc:Choice>
        <mc:Fallback xmlns="">
          <p:sp>
            <p:nvSpPr>
              <p:cNvPr id="10" name="Content Placeholder 9">
                <a:extLst>
                  <a:ext uri="{FF2B5EF4-FFF2-40B4-BE49-F238E27FC236}">
                    <a16:creationId xmlns:a16="http://schemas.microsoft.com/office/drawing/2014/main" id="{F9C77632-0D70-B8AE-0D48-C7F38A665E0D}"/>
                  </a:ext>
                </a:extLst>
              </p:cNvPr>
              <p:cNvSpPr>
                <a:spLocks noGrp="1" noRot="1" noChangeAspect="1" noMove="1" noResize="1" noEditPoints="1" noAdjustHandles="1" noChangeArrowheads="1" noChangeShapeType="1" noTextEdit="1"/>
              </p:cNvSpPr>
              <p:nvPr>
                <p:ph idx="1"/>
              </p:nvPr>
            </p:nvSpPr>
            <p:spPr>
              <a:xfrm>
                <a:off x="593610" y="2121763"/>
                <a:ext cx="3822192" cy="3773010"/>
              </a:xfrm>
              <a:blipFill>
                <a:blip r:embed="rId2"/>
                <a:stretch>
                  <a:fillRect l="-2871" t="-2585"/>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BDE3AD9F-A164-47F7-A93B-57A1B818E5E0}"/>
              </a:ext>
            </a:extLst>
          </p:cNvPr>
          <p:cNvSpPr>
            <a:spLocks noGrp="1"/>
          </p:cNvSpPr>
          <p:nvPr>
            <p:ph type="ftr" sz="quarter" idx="11"/>
          </p:nvPr>
        </p:nvSpPr>
        <p:spPr>
          <a:xfrm>
            <a:off x="4038600" y="6356350"/>
            <a:ext cx="4114800" cy="365125"/>
          </a:xfrm>
        </p:spPr>
        <p:txBody>
          <a:bodyPr>
            <a:normAutofit/>
          </a:bodyPr>
          <a:lstStyle/>
          <a:p>
            <a:pPr>
              <a:lnSpc>
                <a:spcPct val="90000"/>
              </a:lnSpc>
              <a:spcAft>
                <a:spcPts val="600"/>
              </a:spcAft>
            </a:pPr>
            <a:r>
              <a:rPr lang="en-US" sz="700"/>
              <a:t>Title | </a:t>
            </a:r>
            <a:r>
              <a:rPr lang="en-US" sz="700">
                <a:sym typeface="Symbol" panose="05050102010706020507" pitchFamily="18" charset="2"/>
              </a:rPr>
              <a:t></a:t>
            </a:r>
            <a:r>
              <a:rPr lang="en-US" sz="700"/>
              <a:t> Author </a:t>
            </a:r>
          </a:p>
          <a:p>
            <a:pPr>
              <a:lnSpc>
                <a:spcPct val="90000"/>
              </a:lnSpc>
              <a:spcAft>
                <a:spcPts val="600"/>
              </a:spcAft>
            </a:pPr>
            <a:r>
              <a:rPr lang="en-US" sz="700"/>
              <a:t>Year | SAGE Publishing</a:t>
            </a:r>
            <a:endParaRPr lang="en-GB" sz="700"/>
          </a:p>
        </p:txBody>
      </p:sp>
      <p:graphicFrame>
        <p:nvGraphicFramePr>
          <p:cNvPr id="8" name="Content Placeholder 4">
            <a:extLst>
              <a:ext uri="{FF2B5EF4-FFF2-40B4-BE49-F238E27FC236}">
                <a16:creationId xmlns:a16="http://schemas.microsoft.com/office/drawing/2014/main" id="{F2E0908E-9C68-D9C9-FAC5-E3298B235363}"/>
              </a:ext>
            </a:extLst>
          </p:cNvPr>
          <p:cNvGraphicFramePr>
            <a:graphicFrameLocks/>
          </p:cNvGraphicFramePr>
          <p:nvPr>
            <p:extLst>
              <p:ext uri="{D42A27DB-BD31-4B8C-83A1-F6EECF244321}">
                <p14:modId xmlns:p14="http://schemas.microsoft.com/office/powerpoint/2010/main" val="3720763817"/>
              </p:ext>
            </p:extLst>
          </p:nvPr>
        </p:nvGraphicFramePr>
        <p:xfrm>
          <a:off x="5110716" y="355694"/>
          <a:ext cx="6596653" cy="6130348"/>
        </p:xfrm>
        <a:graphic>
          <a:graphicData uri="http://schemas.openxmlformats.org/drawingml/2006/table">
            <a:tbl>
              <a:tblPr firstRow="1" bandRow="1">
                <a:solidFill>
                  <a:schemeClr val="bg1"/>
                </a:solidFill>
                <a:tableStyleId>{5C22544A-7EE6-4342-B048-85BDC9FD1C3A}</a:tableStyleId>
              </a:tblPr>
              <a:tblGrid>
                <a:gridCol w="3698363">
                  <a:extLst>
                    <a:ext uri="{9D8B030D-6E8A-4147-A177-3AD203B41FA5}">
                      <a16:colId xmlns:a16="http://schemas.microsoft.com/office/drawing/2014/main" val="2722850417"/>
                    </a:ext>
                  </a:extLst>
                </a:gridCol>
                <a:gridCol w="2898290">
                  <a:extLst>
                    <a:ext uri="{9D8B030D-6E8A-4147-A177-3AD203B41FA5}">
                      <a16:colId xmlns:a16="http://schemas.microsoft.com/office/drawing/2014/main" val="1167842512"/>
                    </a:ext>
                  </a:extLst>
                </a:gridCol>
              </a:tblGrid>
              <a:tr h="1099137">
                <a:tc>
                  <a:txBody>
                    <a:bodyPr/>
                    <a:lstStyle/>
                    <a:p>
                      <a:pPr marL="0" marR="0">
                        <a:lnSpc>
                          <a:spcPct val="107000"/>
                        </a:lnSpc>
                        <a:spcBef>
                          <a:spcPts val="0"/>
                        </a:spcBef>
                        <a:spcAft>
                          <a:spcPts val="0"/>
                        </a:spcAft>
                      </a:pPr>
                      <a:r>
                        <a:rPr lang="en-GB" sz="3200" b="0" cap="none" spc="0">
                          <a:solidFill>
                            <a:schemeClr val="bg1"/>
                          </a:solidFill>
                          <a:effectLst/>
                        </a:rPr>
                        <a:t>Born in …</a:t>
                      </a:r>
                      <a:endParaRPr lang="en-US" sz="3200" b="0" cap="none" spc="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6616" marR="151243" marT="151243" marB="151243" anchor="ctr">
                    <a:lnL w="19050" cap="flat" cmpd="sng" algn="ctr">
                      <a:solidFill>
                        <a:schemeClr val="tx1"/>
                      </a:solidFill>
                      <a:prstDash val="solid"/>
                    </a:lnL>
                    <a:lnR w="12700" cmpd="sng">
                      <a:noFill/>
                    </a:lnR>
                    <a:lnT w="19050" cap="flat" cmpd="sng" algn="ctr">
                      <a:solidFill>
                        <a:schemeClr val="tx1"/>
                      </a:solidFill>
                      <a:prstDash val="solid"/>
                    </a:lnT>
                    <a:lnB w="38100" cmpd="sng">
                      <a:noFill/>
                    </a:lnB>
                    <a:solidFill>
                      <a:schemeClr val="tx1"/>
                    </a:solidFill>
                  </a:tcPr>
                </a:tc>
                <a:tc>
                  <a:txBody>
                    <a:bodyPr/>
                    <a:lstStyle/>
                    <a:p>
                      <a:pPr marL="0" marR="0" algn="ctr">
                        <a:lnSpc>
                          <a:spcPct val="107000"/>
                        </a:lnSpc>
                        <a:spcBef>
                          <a:spcPts val="0"/>
                        </a:spcBef>
                        <a:spcAft>
                          <a:spcPts val="0"/>
                        </a:spcAft>
                      </a:pPr>
                      <a:r>
                        <a:rPr lang="en-GB" sz="3200" b="0" cap="none" spc="0">
                          <a:solidFill>
                            <a:schemeClr val="bg1"/>
                          </a:solidFill>
                          <a:effectLst/>
                        </a:rPr>
                        <a:t>Number of observations</a:t>
                      </a:r>
                      <a:endParaRPr lang="en-US" sz="3200" b="0" cap="none" spc="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6616" marR="151243" marT="151243" marB="151243" anchor="ctr">
                    <a:lnL w="12700" cmpd="sng">
                      <a:noFill/>
                    </a:lnL>
                    <a:lnR w="12700" cmpd="sng">
                      <a:noFill/>
                    </a:lnR>
                    <a:lnT w="19050" cap="flat" cmpd="sng" algn="ctr">
                      <a:solidFill>
                        <a:schemeClr val="tx1"/>
                      </a:solidFill>
                      <a:prstDash val="solid"/>
                    </a:lnT>
                    <a:lnB w="38100" cmpd="sng">
                      <a:noFill/>
                    </a:lnB>
                    <a:solidFill>
                      <a:schemeClr val="tx1"/>
                    </a:solidFill>
                  </a:tcPr>
                </a:tc>
                <a:extLst>
                  <a:ext uri="{0D108BD9-81ED-4DB2-BD59-A6C34878D82A}">
                    <a16:rowId xmlns:a16="http://schemas.microsoft.com/office/drawing/2014/main" val="412475112"/>
                  </a:ext>
                </a:extLst>
              </a:tr>
              <a:tr h="721554">
                <a:tc>
                  <a:txBody>
                    <a:bodyPr/>
                    <a:lstStyle/>
                    <a:p>
                      <a:pPr marL="0" marR="0">
                        <a:lnSpc>
                          <a:spcPct val="107000"/>
                        </a:lnSpc>
                        <a:spcBef>
                          <a:spcPts val="0"/>
                        </a:spcBef>
                        <a:spcAft>
                          <a:spcPts val="0"/>
                        </a:spcAft>
                      </a:pPr>
                      <a:r>
                        <a:rPr lang="en-GB" sz="3200" cap="none" spc="0" dirty="0">
                          <a:solidFill>
                            <a:schemeClr val="tx1"/>
                          </a:solidFill>
                          <a:effectLst/>
                        </a:rPr>
                        <a:t>United Kingdom </a:t>
                      </a:r>
                      <a:endParaRPr lang="en-US" sz="32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6616" marR="151243" marT="151243" marB="151243">
                    <a:lnL w="19050" cap="flat" cmpd="sng" algn="ctr">
                      <a:solidFill>
                        <a:schemeClr val="tx1"/>
                      </a:solidFill>
                      <a:prstDash val="solid"/>
                    </a:lnL>
                    <a:lnR w="6350" cap="flat" cmpd="sng" algn="ctr">
                      <a:solidFill>
                        <a:schemeClr val="tx1">
                          <a:lumMod val="50000"/>
                          <a:lumOff val="50000"/>
                        </a:schemeClr>
                      </a:solidFill>
                      <a:prstDash val="solid"/>
                    </a:lnR>
                    <a:lnT w="38100" cmpd="sng">
                      <a:noFill/>
                    </a:lnT>
                    <a:lnB w="6350" cap="flat" cmpd="sng" algn="ctr">
                      <a:solidFill>
                        <a:schemeClr val="tx1">
                          <a:lumMod val="50000"/>
                          <a:lumOff val="50000"/>
                        </a:schemeClr>
                      </a:solidFill>
                      <a:prstDash val="solid"/>
                    </a:lnB>
                    <a:noFill/>
                  </a:tcPr>
                </a:tc>
                <a:tc>
                  <a:txBody>
                    <a:bodyPr/>
                    <a:lstStyle/>
                    <a:p>
                      <a:pPr marL="0" marR="0" algn="ctr">
                        <a:lnSpc>
                          <a:spcPct val="107000"/>
                        </a:lnSpc>
                        <a:spcBef>
                          <a:spcPts val="0"/>
                        </a:spcBef>
                        <a:spcAft>
                          <a:spcPts val="0"/>
                        </a:spcAft>
                      </a:pPr>
                      <a:r>
                        <a:rPr lang="en-GB" sz="3200" cap="none" spc="0" dirty="0">
                          <a:solidFill>
                            <a:schemeClr val="tx1"/>
                          </a:solidFill>
                          <a:effectLst/>
                        </a:rPr>
                        <a:t>22</a:t>
                      </a:r>
                      <a:endParaRPr lang="en-US" sz="32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6616" marR="151243" marT="151243" marB="151243">
                    <a:lnL w="6350" cap="flat" cmpd="sng" algn="ctr">
                      <a:solidFill>
                        <a:schemeClr val="tx1">
                          <a:lumMod val="50000"/>
                          <a:lumOff val="50000"/>
                        </a:schemeClr>
                      </a:solidFill>
                      <a:prstDash val="solid"/>
                    </a:lnL>
                    <a:lnR w="19050" cap="flat" cmpd="sng" algn="ctr">
                      <a:solidFill>
                        <a:schemeClr val="tx1"/>
                      </a:solidFill>
                      <a:prstDash val="solid"/>
                    </a:lnR>
                    <a:lnT w="38100" cmpd="sng">
                      <a:noFill/>
                    </a:lnT>
                    <a:lnB w="6350" cap="flat" cmpd="sng" algn="ctr">
                      <a:solidFill>
                        <a:schemeClr val="tx1">
                          <a:lumMod val="50000"/>
                          <a:lumOff val="50000"/>
                        </a:schemeClr>
                      </a:solidFill>
                      <a:prstDash val="solid"/>
                    </a:lnB>
                    <a:noFill/>
                  </a:tcPr>
                </a:tc>
                <a:extLst>
                  <a:ext uri="{0D108BD9-81ED-4DB2-BD59-A6C34878D82A}">
                    <a16:rowId xmlns:a16="http://schemas.microsoft.com/office/drawing/2014/main" val="137357653"/>
                  </a:ext>
                </a:extLst>
              </a:tr>
              <a:tr h="721554">
                <a:tc>
                  <a:txBody>
                    <a:bodyPr/>
                    <a:lstStyle/>
                    <a:p>
                      <a:pPr marL="0" marR="0">
                        <a:lnSpc>
                          <a:spcPct val="107000"/>
                        </a:lnSpc>
                        <a:spcBef>
                          <a:spcPts val="0"/>
                        </a:spcBef>
                        <a:spcAft>
                          <a:spcPts val="0"/>
                        </a:spcAft>
                      </a:pPr>
                      <a:r>
                        <a:rPr lang="en-GB" sz="3200" cap="none" spc="0">
                          <a:solidFill>
                            <a:schemeClr val="tx1"/>
                          </a:solidFill>
                          <a:effectLst/>
                        </a:rPr>
                        <a:t>France </a:t>
                      </a:r>
                      <a:endParaRPr lang="en-US" sz="32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6616" marR="151243" marT="151243" marB="151243">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tc>
                  <a:txBody>
                    <a:bodyPr/>
                    <a:lstStyle/>
                    <a:p>
                      <a:pPr marL="0" marR="0" algn="ctr">
                        <a:lnSpc>
                          <a:spcPct val="107000"/>
                        </a:lnSpc>
                        <a:spcBef>
                          <a:spcPts val="0"/>
                        </a:spcBef>
                        <a:spcAft>
                          <a:spcPts val="0"/>
                        </a:spcAft>
                      </a:pPr>
                      <a:r>
                        <a:rPr lang="en-GB" sz="3200" cap="none" spc="0" dirty="0">
                          <a:solidFill>
                            <a:schemeClr val="tx1"/>
                          </a:solidFill>
                          <a:effectLst/>
                        </a:rPr>
                        <a:t>19</a:t>
                      </a:r>
                      <a:endParaRPr lang="en-US" sz="32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6616" marR="151243" marT="151243" marB="151243">
                    <a:lnL w="6350" cap="flat" cmpd="sng" algn="ctr">
                      <a:solidFill>
                        <a:schemeClr val="tx1">
                          <a:lumMod val="50000"/>
                          <a:lumOff val="50000"/>
                        </a:schemeClr>
                      </a:solidFill>
                      <a:prstDash val="solid"/>
                    </a:lnL>
                    <a:lnR w="12700" cmpd="sng">
                      <a:no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extLst>
                  <a:ext uri="{0D108BD9-81ED-4DB2-BD59-A6C34878D82A}">
                    <a16:rowId xmlns:a16="http://schemas.microsoft.com/office/drawing/2014/main" val="975085940"/>
                  </a:ext>
                </a:extLst>
              </a:tr>
              <a:tr h="721554">
                <a:tc>
                  <a:txBody>
                    <a:bodyPr/>
                    <a:lstStyle/>
                    <a:p>
                      <a:pPr marL="0" marR="0">
                        <a:lnSpc>
                          <a:spcPct val="107000"/>
                        </a:lnSpc>
                        <a:spcBef>
                          <a:spcPts val="0"/>
                        </a:spcBef>
                        <a:spcAft>
                          <a:spcPts val="0"/>
                        </a:spcAft>
                      </a:pPr>
                      <a:r>
                        <a:rPr lang="en-GB" sz="3200" cap="none" spc="0">
                          <a:solidFill>
                            <a:schemeClr val="tx1"/>
                          </a:solidFill>
                          <a:effectLst/>
                        </a:rPr>
                        <a:t>Italy</a:t>
                      </a:r>
                      <a:endParaRPr lang="en-US" sz="32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6616" marR="151243" marT="151243" marB="151243">
                    <a:lnL w="19050" cap="flat" cmpd="sng" algn="ctr">
                      <a:solidFill>
                        <a:schemeClr val="tx1"/>
                      </a:solidFill>
                      <a:prstDash val="solid"/>
                    </a:lnL>
                    <a:lnR w="6350" cap="flat" cmpd="sng" algn="ctr">
                      <a:solidFill>
                        <a:schemeClr val="tx1">
                          <a:lumMod val="50000"/>
                          <a:lumOff val="50000"/>
                        </a:schemeClr>
                      </a:solidFill>
                      <a:prstDash val="solid"/>
                    </a:lnR>
                    <a:lnT w="12700" cmpd="sng">
                      <a:noFill/>
                      <a:prstDash val="solid"/>
                    </a:lnT>
                    <a:lnB w="6350" cap="flat" cmpd="sng" algn="ctr">
                      <a:solidFill>
                        <a:schemeClr val="tx1">
                          <a:lumMod val="50000"/>
                          <a:lumOff val="50000"/>
                        </a:schemeClr>
                      </a:solidFill>
                      <a:prstDash val="solid"/>
                    </a:lnB>
                    <a:noFill/>
                  </a:tcPr>
                </a:tc>
                <a:tc>
                  <a:txBody>
                    <a:bodyPr/>
                    <a:lstStyle/>
                    <a:p>
                      <a:pPr marL="0" marR="0" algn="ctr">
                        <a:lnSpc>
                          <a:spcPct val="107000"/>
                        </a:lnSpc>
                        <a:spcBef>
                          <a:spcPts val="0"/>
                        </a:spcBef>
                        <a:spcAft>
                          <a:spcPts val="0"/>
                        </a:spcAft>
                      </a:pPr>
                      <a:r>
                        <a:rPr lang="en-GB" sz="3200" cap="none" spc="0" dirty="0">
                          <a:solidFill>
                            <a:schemeClr val="tx1"/>
                          </a:solidFill>
                          <a:effectLst/>
                        </a:rPr>
                        <a:t>9</a:t>
                      </a:r>
                      <a:endParaRPr lang="en-US" sz="32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6616" marR="151243" marT="151243" marB="151243">
                    <a:lnL w="6350" cap="flat" cmpd="sng" algn="ctr">
                      <a:solidFill>
                        <a:schemeClr val="tx1">
                          <a:lumMod val="50000"/>
                          <a:lumOff val="50000"/>
                        </a:schemeClr>
                      </a:solidFill>
                      <a:prstDash val="solid"/>
                    </a:lnL>
                    <a:lnR w="19050" cap="flat" cmpd="sng" algn="ctr">
                      <a:solidFill>
                        <a:schemeClr val="tx1"/>
                      </a:solidFill>
                      <a:prstDash val="solid"/>
                    </a:lnR>
                    <a:lnT w="12700" cmpd="sng">
                      <a:noFill/>
                      <a:prstDash val="soli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val="2827387484"/>
                  </a:ext>
                </a:extLst>
              </a:tr>
              <a:tr h="721554">
                <a:tc>
                  <a:txBody>
                    <a:bodyPr/>
                    <a:lstStyle/>
                    <a:p>
                      <a:pPr marL="0" marR="0">
                        <a:lnSpc>
                          <a:spcPct val="107000"/>
                        </a:lnSpc>
                        <a:spcBef>
                          <a:spcPts val="0"/>
                        </a:spcBef>
                        <a:spcAft>
                          <a:spcPts val="0"/>
                        </a:spcAft>
                      </a:pPr>
                      <a:r>
                        <a:rPr lang="en-GB" sz="3200" cap="none" spc="0">
                          <a:solidFill>
                            <a:schemeClr val="tx1"/>
                          </a:solidFill>
                          <a:effectLst/>
                        </a:rPr>
                        <a:t>Spain</a:t>
                      </a:r>
                      <a:endParaRPr lang="en-US" sz="32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6616" marR="151243" marT="151243" marB="151243">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tc>
                  <a:txBody>
                    <a:bodyPr/>
                    <a:lstStyle/>
                    <a:p>
                      <a:pPr marL="0" marR="0" algn="ctr">
                        <a:lnSpc>
                          <a:spcPct val="107000"/>
                        </a:lnSpc>
                        <a:spcBef>
                          <a:spcPts val="0"/>
                        </a:spcBef>
                        <a:spcAft>
                          <a:spcPts val="0"/>
                        </a:spcAft>
                      </a:pPr>
                      <a:r>
                        <a:rPr lang="en-GB" sz="3200" cap="none" spc="0" dirty="0">
                          <a:solidFill>
                            <a:schemeClr val="tx1"/>
                          </a:solidFill>
                          <a:effectLst/>
                        </a:rPr>
                        <a:t>14</a:t>
                      </a:r>
                      <a:endParaRPr lang="en-US" sz="32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6616" marR="151243" marT="151243" marB="151243">
                    <a:lnL w="6350" cap="flat" cmpd="sng" algn="ctr">
                      <a:solidFill>
                        <a:schemeClr val="tx1">
                          <a:lumMod val="50000"/>
                          <a:lumOff val="50000"/>
                        </a:schemeClr>
                      </a:solidFill>
                      <a:prstDash val="solid"/>
                    </a:lnL>
                    <a:lnR w="12700" cmpd="sng">
                      <a:no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extLst>
                  <a:ext uri="{0D108BD9-81ED-4DB2-BD59-A6C34878D82A}">
                    <a16:rowId xmlns:a16="http://schemas.microsoft.com/office/drawing/2014/main" val="2984937521"/>
                  </a:ext>
                </a:extLst>
              </a:tr>
              <a:tr h="721554">
                <a:tc>
                  <a:txBody>
                    <a:bodyPr/>
                    <a:lstStyle/>
                    <a:p>
                      <a:pPr marL="0" marR="0">
                        <a:lnSpc>
                          <a:spcPct val="107000"/>
                        </a:lnSpc>
                        <a:spcBef>
                          <a:spcPts val="0"/>
                        </a:spcBef>
                        <a:spcAft>
                          <a:spcPts val="0"/>
                        </a:spcAft>
                      </a:pPr>
                      <a:r>
                        <a:rPr lang="en-GB" sz="3200" cap="none" spc="0">
                          <a:solidFill>
                            <a:schemeClr val="tx1"/>
                          </a:solidFill>
                          <a:effectLst/>
                        </a:rPr>
                        <a:t>Germany</a:t>
                      </a:r>
                      <a:endParaRPr lang="en-US" sz="32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6616" marR="151243" marT="151243" marB="151243">
                    <a:lnL w="19050" cap="flat" cmpd="sng" algn="ctr">
                      <a:solidFill>
                        <a:schemeClr val="tx1"/>
                      </a:solidFill>
                      <a:prstDash val="solid"/>
                    </a:lnL>
                    <a:lnR w="6350" cap="flat" cmpd="sng" algn="ctr">
                      <a:solidFill>
                        <a:schemeClr val="tx1">
                          <a:lumMod val="50000"/>
                          <a:lumOff val="50000"/>
                        </a:schemeClr>
                      </a:solidFill>
                      <a:prstDash val="solid"/>
                    </a:lnR>
                    <a:lnT w="12700" cmpd="sng">
                      <a:noFill/>
                      <a:prstDash val="solid"/>
                    </a:lnT>
                    <a:lnB w="6350" cap="flat" cmpd="sng" algn="ctr">
                      <a:solidFill>
                        <a:schemeClr val="tx1">
                          <a:lumMod val="50000"/>
                          <a:lumOff val="50000"/>
                        </a:schemeClr>
                      </a:solidFill>
                      <a:prstDash val="solid"/>
                    </a:lnB>
                    <a:noFill/>
                  </a:tcPr>
                </a:tc>
                <a:tc>
                  <a:txBody>
                    <a:bodyPr/>
                    <a:lstStyle/>
                    <a:p>
                      <a:pPr marL="0" marR="0" algn="ctr">
                        <a:lnSpc>
                          <a:spcPct val="107000"/>
                        </a:lnSpc>
                        <a:spcBef>
                          <a:spcPts val="0"/>
                        </a:spcBef>
                        <a:spcAft>
                          <a:spcPts val="0"/>
                        </a:spcAft>
                      </a:pPr>
                      <a:r>
                        <a:rPr lang="en-GB" sz="3200" cap="none" spc="0" dirty="0">
                          <a:solidFill>
                            <a:schemeClr val="tx1"/>
                          </a:solidFill>
                          <a:effectLst/>
                        </a:rPr>
                        <a:t>15</a:t>
                      </a:r>
                      <a:endParaRPr lang="en-US" sz="32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6616" marR="151243" marT="151243" marB="151243">
                    <a:lnL w="6350" cap="flat" cmpd="sng" algn="ctr">
                      <a:solidFill>
                        <a:schemeClr val="tx1">
                          <a:lumMod val="50000"/>
                          <a:lumOff val="50000"/>
                        </a:schemeClr>
                      </a:solidFill>
                      <a:prstDash val="solid"/>
                    </a:lnL>
                    <a:lnR w="19050" cap="flat" cmpd="sng" algn="ctr">
                      <a:solidFill>
                        <a:schemeClr val="tx1"/>
                      </a:solidFill>
                      <a:prstDash val="solid"/>
                    </a:lnR>
                    <a:lnT w="12700" cmpd="sng">
                      <a:noFill/>
                      <a:prstDash val="soli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val="3780789901"/>
                  </a:ext>
                </a:extLst>
              </a:tr>
              <a:tr h="721554">
                <a:tc>
                  <a:txBody>
                    <a:bodyPr/>
                    <a:lstStyle/>
                    <a:p>
                      <a:pPr marL="0" marR="0">
                        <a:lnSpc>
                          <a:spcPct val="107000"/>
                        </a:lnSpc>
                        <a:spcBef>
                          <a:spcPts val="0"/>
                        </a:spcBef>
                        <a:spcAft>
                          <a:spcPts val="0"/>
                        </a:spcAft>
                      </a:pPr>
                      <a:r>
                        <a:rPr lang="en-GB" sz="3200" cap="none" spc="0">
                          <a:solidFill>
                            <a:schemeClr val="tx1"/>
                          </a:solidFill>
                          <a:effectLst/>
                        </a:rPr>
                        <a:t>Total</a:t>
                      </a:r>
                      <a:endParaRPr lang="en-US" sz="320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6616" marR="151243" marT="151243" marB="151243">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tc>
                  <a:txBody>
                    <a:bodyPr/>
                    <a:lstStyle/>
                    <a:p>
                      <a:pPr marL="0" marR="0" algn="ctr">
                        <a:lnSpc>
                          <a:spcPct val="107000"/>
                        </a:lnSpc>
                        <a:spcBef>
                          <a:spcPts val="0"/>
                        </a:spcBef>
                        <a:spcAft>
                          <a:spcPts val="0"/>
                        </a:spcAft>
                      </a:pPr>
                      <a:r>
                        <a:rPr lang="en-GB" sz="3200" cap="none" spc="0" dirty="0">
                          <a:solidFill>
                            <a:schemeClr val="tx1"/>
                          </a:solidFill>
                          <a:effectLst/>
                        </a:rPr>
                        <a:t>79</a:t>
                      </a:r>
                      <a:endParaRPr lang="en-US" sz="32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6616" marR="151243" marT="151243" marB="151243">
                    <a:lnL w="6350" cap="flat" cmpd="sng" algn="ctr">
                      <a:solidFill>
                        <a:schemeClr val="tx1">
                          <a:lumMod val="50000"/>
                          <a:lumOff val="50000"/>
                        </a:schemeClr>
                      </a:solidFill>
                      <a:prstDash val="solid"/>
                    </a:lnL>
                    <a:lnR w="12700" cmpd="sng">
                      <a:no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extLst>
                  <a:ext uri="{0D108BD9-81ED-4DB2-BD59-A6C34878D82A}">
                    <a16:rowId xmlns:a16="http://schemas.microsoft.com/office/drawing/2014/main" val="1123512594"/>
                  </a:ext>
                </a:extLst>
              </a:tr>
            </a:tbl>
          </a:graphicData>
        </a:graphic>
      </p:graphicFrame>
    </p:spTree>
    <p:extLst>
      <p:ext uri="{BB962C8B-B14F-4D97-AF65-F5344CB8AC3E}">
        <p14:creationId xmlns:p14="http://schemas.microsoft.com/office/powerpoint/2010/main" val="1574722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0381C8C7F96984CBC391382C5888313" ma:contentTypeVersion="8" ma:contentTypeDescription="Create a new document." ma:contentTypeScope="" ma:versionID="897b9334ef07e240c33636aa32f95c3a">
  <xsd:schema xmlns:xsd="http://www.w3.org/2001/XMLSchema" xmlns:xs="http://www.w3.org/2001/XMLSchema" xmlns:p="http://schemas.microsoft.com/office/2006/metadata/properties" xmlns:ns2="60f17f7a-2bae-41ec-b25f-3cbd5b1fab1c" xmlns:ns3="3d228d34-b089-48ac-a65a-4fd6545ee7de" targetNamespace="http://schemas.microsoft.com/office/2006/metadata/properties" ma:root="true" ma:fieldsID="2c4d820d3794db66e3e912be2cd8a3de" ns2:_="" ns3:_="">
    <xsd:import namespace="60f17f7a-2bae-41ec-b25f-3cbd5b1fab1c"/>
    <xsd:import namespace="3d228d34-b089-48ac-a65a-4fd6545ee7de"/>
    <xsd:element name="properties">
      <xsd:complexType>
        <xsd:sequence>
          <xsd:element name="documentManagement">
            <xsd:complexType>
              <xsd:all>
                <xsd:element ref="ns2:MediaServiceMetadata" minOccurs="0"/>
                <xsd:element ref="ns2:MediaServiceFastMetadata" minOccurs="0"/>
                <xsd:element ref="ns2:Test" minOccurs="0"/>
                <xsd:element ref="ns2:Category"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f17f7a-2bae-41ec-b25f-3cbd5b1fab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Test" ma:index="10" nillable="true" ma:displayName="Description" ma:format="Dropdown" ma:internalName="Test">
      <xsd:simpleType>
        <xsd:restriction base="dms:Note">
          <xsd:maxLength value="255"/>
        </xsd:restriction>
      </xsd:simpleType>
    </xsd:element>
    <xsd:element name="Category" ma:index="11" nillable="true" ma:displayName="Category" ma:format="Dropdown" ma:internalName="Category">
      <xsd:simpleType>
        <xsd:restriction base="dms:Text">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d228d34-b089-48ac-a65a-4fd6545ee7d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est xmlns="60f17f7a-2bae-41ec-b25f-3cbd5b1fab1c">A template for authors to create PPT decks</Test>
    <Category xmlns="60f17f7a-2bae-41ec-b25f-3cbd5b1fab1c">Template</Category>
  </documentManagement>
</p:properties>
</file>

<file path=customXml/itemProps1.xml><?xml version="1.0" encoding="utf-8"?>
<ds:datastoreItem xmlns:ds="http://schemas.openxmlformats.org/officeDocument/2006/customXml" ds:itemID="{504FC1BE-7F30-4314-8275-B162923622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f17f7a-2bae-41ec-b25f-3cbd5b1fab1c"/>
    <ds:schemaRef ds:uri="3d228d34-b089-48ac-a65a-4fd6545ee7d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3DAAAEC-DF27-48DC-89A0-17676F34F1AB}">
  <ds:schemaRefs>
    <ds:schemaRef ds:uri="http://schemas.microsoft.com/sharepoint/v3/contenttype/forms"/>
  </ds:schemaRefs>
</ds:datastoreItem>
</file>

<file path=customXml/itemProps3.xml><?xml version="1.0" encoding="utf-8"?>
<ds:datastoreItem xmlns:ds="http://schemas.openxmlformats.org/officeDocument/2006/customXml" ds:itemID="{65A5713B-6BBA-4723-BB0D-65300729C9C0}">
  <ds:schemaRefs>
    <ds:schemaRef ds:uri="http://schemas.microsoft.com/office/2006/metadata/properties"/>
    <ds:schemaRef ds:uri="http://schemas.microsoft.com/office/infopath/2007/PartnerControls"/>
    <ds:schemaRef ds:uri="60f17f7a-2bae-41ec-b25f-3cbd5b1fab1c"/>
  </ds:schemaRefs>
</ds:datastoreItem>
</file>

<file path=docProps/app.xml><?xml version="1.0" encoding="utf-8"?>
<Properties xmlns="http://schemas.openxmlformats.org/officeDocument/2006/extended-properties" xmlns:vt="http://schemas.openxmlformats.org/officeDocument/2006/docPropsVTypes">
  <Template>Office Theme</Template>
  <TotalTime>467</TotalTime>
  <Words>2661</Words>
  <Application>Microsoft Office PowerPoint</Application>
  <PresentationFormat>Widescreen</PresentationFormat>
  <Paragraphs>941</Paragraphs>
  <Slides>45</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54" baseType="lpstr">
      <vt:lpstr>Arial</vt:lpstr>
      <vt:lpstr>Calibri</vt:lpstr>
      <vt:lpstr>Calibri Light</vt:lpstr>
      <vt:lpstr>Cambria</vt:lpstr>
      <vt:lpstr>Cambria Math</vt:lpstr>
      <vt:lpstr>Garamond</vt:lpstr>
      <vt:lpstr>Wingdings</vt:lpstr>
      <vt:lpstr>Office Theme</vt:lpstr>
      <vt:lpstr>Equation</vt:lpstr>
      <vt:lpstr> Research Methods Prof. Matthew Loveless    Descriptive Statistics:   Measures of Association I    University of Bologna Autumn 2022</vt:lpstr>
      <vt:lpstr>Outline</vt:lpstr>
      <vt:lpstr>Descriptive Statistics</vt:lpstr>
      <vt:lpstr>Data Definitions</vt:lpstr>
      <vt:lpstr>Levels of Measurement</vt:lpstr>
      <vt:lpstr>Univariate Descriptive Statistics</vt:lpstr>
      <vt:lpstr>Descriptive Statistics: Levels of Measurement </vt:lpstr>
      <vt:lpstr>Measures of Central Tendency and Dispersion</vt:lpstr>
      <vt:lpstr>Nominal: Univariate Descriptive Statistics </vt:lpstr>
      <vt:lpstr>Nominal: Univariate Descriptive Statistics </vt:lpstr>
      <vt:lpstr>Nominal: Univariate Descriptive Statistics </vt:lpstr>
      <vt:lpstr>Ordinal: Univariate Descriptive Statistics </vt:lpstr>
      <vt:lpstr>Ordinal: Univariate Descriptive Statistics </vt:lpstr>
      <vt:lpstr>Descriptive Statistics:  Central Tendency (Ordinal): Median</vt:lpstr>
      <vt:lpstr>Measures of Central Tendency and Dispersion</vt:lpstr>
      <vt:lpstr>Measures of Central Tendency and Dispersion</vt:lpstr>
      <vt:lpstr>Graphing: Univariate Nominal Graphing</vt:lpstr>
      <vt:lpstr>Graphing: Univariate Ordinal Graphing</vt:lpstr>
      <vt:lpstr>Graphing: Univariate Interval Graphing</vt:lpstr>
      <vt:lpstr>Graphing: Univariate Interval/Ordinal Graphing</vt:lpstr>
      <vt:lpstr>Why is graphing important?</vt:lpstr>
      <vt:lpstr>Why is graphing important?</vt:lpstr>
      <vt:lpstr>Problems: Descriptive Statistics</vt:lpstr>
      <vt:lpstr>PowerPoint Presentation</vt:lpstr>
      <vt:lpstr>Bivariate Descriptive Statistics:  Nominal- and Ordinal-level Variables</vt:lpstr>
      <vt:lpstr>Most Common Means to ‘Look’ at Two Variables:  “Joint Distribution”</vt:lpstr>
      <vt:lpstr>Cross-Tabulation</vt:lpstr>
      <vt:lpstr>Measures of Association:  Nominal- and Ordinal-level Variables</vt:lpstr>
      <vt:lpstr>Yule’s Q [Gamma]</vt:lpstr>
      <vt:lpstr>Yule’s Q Example: 2x2 Nominal/Nominal</vt:lpstr>
      <vt:lpstr>Conceptually: Magnitude</vt:lpstr>
      <vt:lpstr>Conceptually: Magnitude</vt:lpstr>
      <vt:lpstr>Conceptually: Magnitude</vt:lpstr>
      <vt:lpstr>Conceptually: Magnitude</vt:lpstr>
      <vt:lpstr>Conceptually: Magnitude</vt:lpstr>
      <vt:lpstr>Lambda</vt:lpstr>
      <vt:lpstr>Lambda Example: Nominal/Ordinal</vt:lpstr>
      <vt:lpstr>Lambda Example: Nominal/Ordinal</vt:lpstr>
      <vt:lpstr>Gamma</vt:lpstr>
      <vt:lpstr>Gamma Example:  Ordinal x Ordinal</vt:lpstr>
      <vt:lpstr>PowerPoint Presentation</vt:lpstr>
      <vt:lpstr>PowerPoint Presentation</vt:lpstr>
      <vt:lpstr>PowerPoint Presentation</vt:lpstr>
      <vt:lpstr>Other Measures of Association</vt:lpstr>
      <vt:lpstr>Descriptive Statistics:  Measures of Association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Day of Class slide in Chapter 1</dc:title>
  <dc:creator>Judi Burger</dc:creator>
  <cp:lastModifiedBy>Paul Matthew Loveless</cp:lastModifiedBy>
  <cp:revision>68</cp:revision>
  <dcterms:created xsi:type="dcterms:W3CDTF">2021-01-19T14:50:48Z</dcterms:created>
  <dcterms:modified xsi:type="dcterms:W3CDTF">2023-01-27T09:13:35Z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0x01010020381C8C7F96984CBC391382C5888313</vt:lpwstr>
  </property>
</Properties>
</file>