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sldIdLst>
    <p:sldId id="277" r:id="rId5"/>
    <p:sldId id="393" r:id="rId6"/>
    <p:sldId id="266" r:id="rId7"/>
    <p:sldId id="413" r:id="rId8"/>
    <p:sldId id="415" r:id="rId9"/>
    <p:sldId id="419" r:id="rId10"/>
    <p:sldId id="420" r:id="rId11"/>
    <p:sldId id="421" r:id="rId12"/>
    <p:sldId id="423" r:id="rId13"/>
    <p:sldId id="414" r:id="rId14"/>
    <p:sldId id="396" r:id="rId15"/>
    <p:sldId id="407" r:id="rId16"/>
    <p:sldId id="409" r:id="rId17"/>
    <p:sldId id="411" r:id="rId18"/>
    <p:sldId id="405" r:id="rId19"/>
    <p:sldId id="365" r:id="rId20"/>
    <p:sldId id="397" r:id="rId21"/>
    <p:sldId id="398" r:id="rId22"/>
    <p:sldId id="399" r:id="rId23"/>
    <p:sldId id="401" r:id="rId24"/>
    <p:sldId id="412" r:id="rId25"/>
    <p:sldId id="402" r:id="rId26"/>
    <p:sldId id="417" r:id="rId27"/>
    <p:sldId id="403" r:id="rId28"/>
    <p:sldId id="40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Maher" initials="AM" lastIdx="2" clrIdx="0">
    <p:extLst>
      <p:ext uri="{19B8F6BF-5375-455C-9EA6-DF929625EA0E}">
        <p15:presenceInfo xmlns:p15="http://schemas.microsoft.com/office/powerpoint/2012/main" userId="S::Amy.maher@sagepub.co.uk::2fa573f4-5c65-424c-bf05-9385b84de99c" providerId="AD"/>
      </p:ext>
    </p:extLst>
  </p:cmAuthor>
  <p:cmAuthor id="2" name="Judi Burger" initials="JB" lastIdx="4" clrIdx="1">
    <p:extLst>
      <p:ext uri="{19B8F6BF-5375-455C-9EA6-DF929625EA0E}">
        <p15:presenceInfo xmlns:p15="http://schemas.microsoft.com/office/powerpoint/2012/main" userId="S::judi.burger@sagepub.co.uk::952d5f56-0e6b-468f-a574-b50126b16652" providerId="AD"/>
      </p:ext>
    </p:extLst>
  </p:cmAuthor>
  <p:cmAuthor id="3" name="Donna Goddard" initials="DG" lastIdx="3" clrIdx="2">
    <p:extLst>
      <p:ext uri="{19B8F6BF-5375-455C-9EA6-DF929625EA0E}">
        <p15:presenceInfo xmlns:p15="http://schemas.microsoft.com/office/powerpoint/2012/main" userId="S::donna.goddard@sagepub.co.uk::62acb357-9b99-42de-bbc9-efa962a9f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909" autoAdjust="0"/>
  </p:normalViewPr>
  <p:slideViewPr>
    <p:cSldViewPr snapToGrid="0">
      <p:cViewPr varScale="1">
        <p:scale>
          <a:sx n="78" d="100"/>
          <a:sy n="78" d="100"/>
        </p:scale>
        <p:origin x="317"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B15A8-09DD-443B-A3BC-D662273257A0}" type="datetimeFigureOut">
              <a:rPr lang="en-GB" smtClean="0"/>
              <a:t>29/09/2023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00566-87A0-4F4C-8A5B-6D7C7918ED24}" type="slidenum">
              <a:rPr lang="en-GB" smtClean="0"/>
              <a:t>‹#›</a:t>
            </a:fld>
            <a:endParaRPr lang="en-GB"/>
          </a:p>
        </p:txBody>
      </p:sp>
    </p:spTree>
    <p:extLst>
      <p:ext uri="{BB962C8B-B14F-4D97-AF65-F5344CB8AC3E}">
        <p14:creationId xmlns:p14="http://schemas.microsoft.com/office/powerpoint/2010/main" val="258261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E226595-18FD-4975-9E2F-D03A0BCE86A4}" type="slidenum">
              <a:rPr lang="en-US" smtClean="0">
                <a:latin typeface="Arial" charset="0"/>
              </a:rPr>
              <a:pPr/>
              <a:t>1</a:t>
            </a:fld>
            <a:endParaRPr lang="en-US">
              <a:latin typeface="Arial" charset="0"/>
            </a:endParaRPr>
          </a:p>
        </p:txBody>
      </p:sp>
    </p:spTree>
    <p:extLst>
      <p:ext uri="{BB962C8B-B14F-4D97-AF65-F5344CB8AC3E}">
        <p14:creationId xmlns:p14="http://schemas.microsoft.com/office/powerpoint/2010/main" val="472056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11</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78489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090561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13</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4002978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14</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427761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15</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203277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5417F1B-6EFC-41B0-B01B-890FCCC2BB24}" type="slidenum">
              <a:rPr lang="en-US" smtClean="0">
                <a:latin typeface="Arial" charset="0"/>
              </a:rPr>
              <a:pPr/>
              <a:t>16</a:t>
            </a:fld>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17</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475792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18</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725549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19</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46688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20</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dirty="0"/>
          </a:p>
        </p:txBody>
      </p:sp>
    </p:spTree>
    <p:extLst>
      <p:ext uri="{BB962C8B-B14F-4D97-AF65-F5344CB8AC3E}">
        <p14:creationId xmlns:p14="http://schemas.microsoft.com/office/powerpoint/2010/main" val="33813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09852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21</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dirty="0"/>
          </a:p>
        </p:txBody>
      </p:sp>
    </p:spTree>
    <p:extLst>
      <p:ext uri="{BB962C8B-B14F-4D97-AF65-F5344CB8AC3E}">
        <p14:creationId xmlns:p14="http://schemas.microsoft.com/office/powerpoint/2010/main" val="2113296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023416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24</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849561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25</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08930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4</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245217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5</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14343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6</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352690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7</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852947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8</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125433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9</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348991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10</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40988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76E5-3A70-4C6F-9B0B-9DCC4FB6FB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71E9EB-3962-4FFA-BA72-6785D9CD3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17C9AE-5220-4B01-8821-32606D4ED420}"/>
              </a:ext>
            </a:extLst>
          </p:cNvPr>
          <p:cNvSpPr>
            <a:spLocks noGrp="1"/>
          </p:cNvSpPr>
          <p:nvPr>
            <p:ph type="dt" sz="half" idx="10"/>
          </p:nvPr>
        </p:nvSpPr>
        <p:spPr/>
        <p:txBody>
          <a:bodyPr/>
          <a:lstStyle/>
          <a:p>
            <a:fld id="{8EE7C3D0-20D4-4DB2-AEEF-D3D6B20E81E5}" type="datetime1">
              <a:rPr lang="en-GB" smtClean="0"/>
              <a:t>29/09/2023</a:t>
            </a:fld>
            <a:endParaRPr lang="en-GB" dirty="0"/>
          </a:p>
        </p:txBody>
      </p:sp>
      <p:sp>
        <p:nvSpPr>
          <p:cNvPr id="5" name="Footer Placeholder 4">
            <a:extLst>
              <a:ext uri="{FF2B5EF4-FFF2-40B4-BE49-F238E27FC236}">
                <a16:creationId xmlns:a16="http://schemas.microsoft.com/office/drawing/2014/main" id="{A6EB08EA-E65E-4622-BBFB-BE226C07BE8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B77F743-3B81-4934-8ACD-E248CCC60BF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75084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B77F-743A-499A-9E5F-93354822A1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3EFBBD-2477-4ED4-9A81-78BA17B0B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EF6E4-45B4-4908-9699-0F4E8D91760B}"/>
              </a:ext>
            </a:extLst>
          </p:cNvPr>
          <p:cNvSpPr>
            <a:spLocks noGrp="1"/>
          </p:cNvSpPr>
          <p:nvPr>
            <p:ph type="dt" sz="half" idx="10"/>
          </p:nvPr>
        </p:nvSpPr>
        <p:spPr/>
        <p:txBody>
          <a:bodyPr/>
          <a:lstStyle/>
          <a:p>
            <a:fld id="{E8E7C338-C2C5-4FC8-B56A-BB3364800AEB}" type="datetime1">
              <a:rPr lang="en-GB" smtClean="0"/>
              <a:t>29/09/2023</a:t>
            </a:fld>
            <a:endParaRPr lang="en-GB" dirty="0"/>
          </a:p>
        </p:txBody>
      </p:sp>
      <p:sp>
        <p:nvSpPr>
          <p:cNvPr id="5" name="Footer Placeholder 4">
            <a:extLst>
              <a:ext uri="{FF2B5EF4-FFF2-40B4-BE49-F238E27FC236}">
                <a16:creationId xmlns:a16="http://schemas.microsoft.com/office/drawing/2014/main" id="{4DCF9C61-EE1E-4976-A772-B96C0B9CCA03}"/>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D725474D-AB78-476D-9B12-C73BFCCC448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271410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68D223-E91B-4911-A019-2735BA49B9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3A3A5F-A082-4DA9-A935-AD25A223C1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397980-CF02-4797-9C0F-B9A599E8448C}"/>
              </a:ext>
            </a:extLst>
          </p:cNvPr>
          <p:cNvSpPr>
            <a:spLocks noGrp="1"/>
          </p:cNvSpPr>
          <p:nvPr>
            <p:ph type="dt" sz="half" idx="10"/>
          </p:nvPr>
        </p:nvSpPr>
        <p:spPr/>
        <p:txBody>
          <a:bodyPr/>
          <a:lstStyle/>
          <a:p>
            <a:fld id="{19F3FAAD-A4EB-4151-AB33-C60F3D6EEB08}" type="datetime1">
              <a:rPr lang="en-GB" smtClean="0"/>
              <a:t>29/09/2023</a:t>
            </a:fld>
            <a:endParaRPr lang="en-GB" dirty="0"/>
          </a:p>
        </p:txBody>
      </p:sp>
      <p:sp>
        <p:nvSpPr>
          <p:cNvPr id="5" name="Footer Placeholder 4">
            <a:extLst>
              <a:ext uri="{FF2B5EF4-FFF2-40B4-BE49-F238E27FC236}">
                <a16:creationId xmlns:a16="http://schemas.microsoft.com/office/drawing/2014/main" id="{8716E039-0910-43E1-882B-3DD94B602A35}"/>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D47227E-780D-41D1-97D6-9CA6D0CA5564}"/>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3175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8371DD-E7EA-4017-9DE5-AC4DA1F238EE}" type="slidenum">
              <a:rPr lang="en-US"/>
              <a:pPr>
                <a:defRPr/>
              </a:pPr>
              <a:t>‹#›</a:t>
            </a:fld>
            <a:endParaRPr lang="en-US"/>
          </a:p>
        </p:txBody>
      </p:sp>
    </p:spTree>
    <p:extLst>
      <p:ext uri="{BB962C8B-B14F-4D97-AF65-F5344CB8AC3E}">
        <p14:creationId xmlns:p14="http://schemas.microsoft.com/office/powerpoint/2010/main" val="142419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9FAC-C687-43D1-8376-65FC8D52FC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6452B6-5CE9-4934-AAF1-3796D233C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BE32B-B717-44B8-A285-774255281D1B}"/>
              </a:ext>
            </a:extLst>
          </p:cNvPr>
          <p:cNvSpPr>
            <a:spLocks noGrp="1"/>
          </p:cNvSpPr>
          <p:nvPr>
            <p:ph type="dt" sz="half" idx="10"/>
          </p:nvPr>
        </p:nvSpPr>
        <p:spPr/>
        <p:txBody>
          <a:bodyPr/>
          <a:lstStyle/>
          <a:p>
            <a:fld id="{008F250D-BDD8-4C98-B546-07BB258A1BD6}" type="datetime1">
              <a:rPr lang="en-GB" smtClean="0"/>
              <a:t>29/09/2023</a:t>
            </a:fld>
            <a:endParaRPr lang="en-GB" dirty="0"/>
          </a:p>
        </p:txBody>
      </p:sp>
      <p:sp>
        <p:nvSpPr>
          <p:cNvPr id="5" name="Footer Placeholder 4">
            <a:extLst>
              <a:ext uri="{FF2B5EF4-FFF2-40B4-BE49-F238E27FC236}">
                <a16:creationId xmlns:a16="http://schemas.microsoft.com/office/drawing/2014/main" id="{EDEB9B95-3688-45CD-B1BF-3AB7F375FB68}"/>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8283E302-5D34-46C8-887C-DF67ED02B4E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17816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B94D-F44C-4082-995B-8CD0EE9DB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B11613-4D55-438A-9BB5-467D2D77B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F142A3-9551-4801-B2F1-40B12BC838B9}"/>
              </a:ext>
            </a:extLst>
          </p:cNvPr>
          <p:cNvSpPr>
            <a:spLocks noGrp="1"/>
          </p:cNvSpPr>
          <p:nvPr>
            <p:ph type="dt" sz="half" idx="10"/>
          </p:nvPr>
        </p:nvSpPr>
        <p:spPr/>
        <p:txBody>
          <a:bodyPr/>
          <a:lstStyle/>
          <a:p>
            <a:fld id="{BB24A8F4-8F99-4055-8937-69BDB8A523D2}" type="datetime1">
              <a:rPr lang="en-GB" smtClean="0"/>
              <a:t>29/09/2023</a:t>
            </a:fld>
            <a:endParaRPr lang="en-GB" dirty="0"/>
          </a:p>
        </p:txBody>
      </p:sp>
      <p:sp>
        <p:nvSpPr>
          <p:cNvPr id="5" name="Footer Placeholder 4">
            <a:extLst>
              <a:ext uri="{FF2B5EF4-FFF2-40B4-BE49-F238E27FC236}">
                <a16:creationId xmlns:a16="http://schemas.microsoft.com/office/drawing/2014/main" id="{9EA9DE35-7157-4D32-BDDB-02FCD1DBCC5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EBB28E60-3685-4BEF-8E99-FE3A669E64B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42267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4F25-DC51-4ADF-8F2B-EAD5EFCFF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867404-F469-4A09-A794-356AC71B7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357162-0595-4A89-8663-6B9E8F890B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0391CC-DB2E-48B2-8FBE-171D9267F006}"/>
              </a:ext>
            </a:extLst>
          </p:cNvPr>
          <p:cNvSpPr>
            <a:spLocks noGrp="1"/>
          </p:cNvSpPr>
          <p:nvPr>
            <p:ph type="dt" sz="half" idx="10"/>
          </p:nvPr>
        </p:nvSpPr>
        <p:spPr/>
        <p:txBody>
          <a:bodyPr/>
          <a:lstStyle/>
          <a:p>
            <a:fld id="{8D9CE881-6CAA-4074-8C2D-7DB4B055FABF}" type="datetime1">
              <a:rPr lang="en-GB" smtClean="0"/>
              <a:t>29/09/2023</a:t>
            </a:fld>
            <a:endParaRPr lang="en-GB" dirty="0"/>
          </a:p>
        </p:txBody>
      </p:sp>
      <p:sp>
        <p:nvSpPr>
          <p:cNvPr id="6" name="Footer Placeholder 5">
            <a:extLst>
              <a:ext uri="{FF2B5EF4-FFF2-40B4-BE49-F238E27FC236}">
                <a16:creationId xmlns:a16="http://schemas.microsoft.com/office/drawing/2014/main" id="{F3270FB7-2DB9-41FA-A285-E8141E4DCE6F}"/>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44A98EA8-D851-4AC5-B5DB-BE01EE0F12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97624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F332-C696-40E6-B2E5-B6BE5FD6F8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709C5-CD65-4A6B-8DBE-DCC62B8E8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41F211-51D7-4397-901C-BCB3EBDFAE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ABF111-4A71-4E57-85B1-FC17584138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F90FBE-7F65-4DE6-9176-3A37C8CBF9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2293E9-D03E-4D9D-893B-87F4DB19B9AB}"/>
              </a:ext>
            </a:extLst>
          </p:cNvPr>
          <p:cNvSpPr>
            <a:spLocks noGrp="1"/>
          </p:cNvSpPr>
          <p:nvPr>
            <p:ph type="dt" sz="half" idx="10"/>
          </p:nvPr>
        </p:nvSpPr>
        <p:spPr/>
        <p:txBody>
          <a:bodyPr/>
          <a:lstStyle/>
          <a:p>
            <a:fld id="{C54AA708-7C1E-41C3-86FB-055B297EFF61}" type="datetime1">
              <a:rPr lang="en-GB" smtClean="0"/>
              <a:t>29/09/2023</a:t>
            </a:fld>
            <a:endParaRPr lang="en-GB" dirty="0"/>
          </a:p>
        </p:txBody>
      </p:sp>
      <p:sp>
        <p:nvSpPr>
          <p:cNvPr id="8" name="Footer Placeholder 7">
            <a:extLst>
              <a:ext uri="{FF2B5EF4-FFF2-40B4-BE49-F238E27FC236}">
                <a16:creationId xmlns:a16="http://schemas.microsoft.com/office/drawing/2014/main" id="{52A39E4A-EAF2-4DBA-A663-357B5C69A215}"/>
              </a:ext>
            </a:extLst>
          </p:cNvPr>
          <p:cNvSpPr>
            <a:spLocks noGrp="1"/>
          </p:cNvSpPr>
          <p:nvPr>
            <p:ph type="ftr" sz="quarter" idx="11"/>
          </p:nvPr>
        </p:nvSpPr>
        <p:spPr/>
        <p:txBody>
          <a:bodyPr/>
          <a:lstStyle/>
          <a:p>
            <a:r>
              <a:rPr lang="en-US"/>
              <a:t>Title |  Author | Year | SAGE Publishing</a:t>
            </a:r>
            <a:endParaRPr lang="en-GB" dirty="0"/>
          </a:p>
        </p:txBody>
      </p:sp>
      <p:sp>
        <p:nvSpPr>
          <p:cNvPr id="9" name="Slide Number Placeholder 8">
            <a:extLst>
              <a:ext uri="{FF2B5EF4-FFF2-40B4-BE49-F238E27FC236}">
                <a16:creationId xmlns:a16="http://schemas.microsoft.com/office/drawing/2014/main" id="{CCD4A36F-2427-404C-A1AD-3140F1B31B17}"/>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9520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718A-E711-4A2B-93F1-2C702F79DA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733170-EC33-4151-A9F1-A153BF86D844}"/>
              </a:ext>
            </a:extLst>
          </p:cNvPr>
          <p:cNvSpPr>
            <a:spLocks noGrp="1"/>
          </p:cNvSpPr>
          <p:nvPr>
            <p:ph type="dt" sz="half" idx="10"/>
          </p:nvPr>
        </p:nvSpPr>
        <p:spPr/>
        <p:txBody>
          <a:bodyPr/>
          <a:lstStyle/>
          <a:p>
            <a:fld id="{53F53A34-40B7-4F68-8BB3-524E42686892}" type="datetime1">
              <a:rPr lang="en-GB" smtClean="0"/>
              <a:t>29/09/2023</a:t>
            </a:fld>
            <a:endParaRPr lang="en-GB" dirty="0"/>
          </a:p>
        </p:txBody>
      </p:sp>
      <p:sp>
        <p:nvSpPr>
          <p:cNvPr id="4" name="Footer Placeholder 3">
            <a:extLst>
              <a:ext uri="{FF2B5EF4-FFF2-40B4-BE49-F238E27FC236}">
                <a16:creationId xmlns:a16="http://schemas.microsoft.com/office/drawing/2014/main" id="{CDA43A04-2CBC-438A-97A9-70D9C2B4660C}"/>
              </a:ext>
            </a:extLst>
          </p:cNvPr>
          <p:cNvSpPr>
            <a:spLocks noGrp="1"/>
          </p:cNvSpPr>
          <p:nvPr>
            <p:ph type="ftr" sz="quarter" idx="11"/>
          </p:nvPr>
        </p:nvSpPr>
        <p:spPr/>
        <p:txBody>
          <a:bodyPr/>
          <a:lstStyle/>
          <a:p>
            <a:r>
              <a:rPr lang="en-US"/>
              <a:t>Title |  Author | Year | SAGE Publishing</a:t>
            </a:r>
            <a:endParaRPr lang="en-GB" dirty="0"/>
          </a:p>
        </p:txBody>
      </p:sp>
      <p:sp>
        <p:nvSpPr>
          <p:cNvPr id="5" name="Slide Number Placeholder 4">
            <a:extLst>
              <a:ext uri="{FF2B5EF4-FFF2-40B4-BE49-F238E27FC236}">
                <a16:creationId xmlns:a16="http://schemas.microsoft.com/office/drawing/2014/main" id="{4FFABCA9-3C36-4BC3-A65A-CA98B4573E75}"/>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61729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44827-AE83-480A-9955-5FE51900AA40}"/>
              </a:ext>
            </a:extLst>
          </p:cNvPr>
          <p:cNvSpPr>
            <a:spLocks noGrp="1"/>
          </p:cNvSpPr>
          <p:nvPr>
            <p:ph type="dt" sz="half" idx="10"/>
          </p:nvPr>
        </p:nvSpPr>
        <p:spPr/>
        <p:txBody>
          <a:bodyPr/>
          <a:lstStyle/>
          <a:p>
            <a:fld id="{485B69C0-3DEA-4AE7-A71E-5B7EFF4A004C}" type="datetime1">
              <a:rPr lang="en-GB" smtClean="0"/>
              <a:t>29/09/2023</a:t>
            </a:fld>
            <a:endParaRPr lang="en-GB" dirty="0"/>
          </a:p>
        </p:txBody>
      </p:sp>
      <p:sp>
        <p:nvSpPr>
          <p:cNvPr id="3" name="Footer Placeholder 2">
            <a:extLst>
              <a:ext uri="{FF2B5EF4-FFF2-40B4-BE49-F238E27FC236}">
                <a16:creationId xmlns:a16="http://schemas.microsoft.com/office/drawing/2014/main" id="{2D6BF75A-2C2B-425D-849B-3C37A7AF6EB8}"/>
              </a:ext>
            </a:extLst>
          </p:cNvPr>
          <p:cNvSpPr>
            <a:spLocks noGrp="1"/>
          </p:cNvSpPr>
          <p:nvPr>
            <p:ph type="ftr" sz="quarter" idx="11"/>
          </p:nvPr>
        </p:nvSpPr>
        <p:spPr/>
        <p:txBody>
          <a:bodyPr/>
          <a:lstStyle/>
          <a:p>
            <a:r>
              <a:rPr lang="en-US"/>
              <a:t>Title |  Author | Year | SAGE Publishing</a:t>
            </a:r>
            <a:endParaRPr lang="en-GB" dirty="0"/>
          </a:p>
        </p:txBody>
      </p:sp>
      <p:sp>
        <p:nvSpPr>
          <p:cNvPr id="4" name="Slide Number Placeholder 3">
            <a:extLst>
              <a:ext uri="{FF2B5EF4-FFF2-40B4-BE49-F238E27FC236}">
                <a16:creationId xmlns:a16="http://schemas.microsoft.com/office/drawing/2014/main" id="{CC84F570-FE32-4D70-89AD-9159BB9EE318}"/>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6278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686B-8071-4C26-8690-34C56671B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40EB49-51FD-4BF5-8417-6D73B7715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3C80C4-E90C-4AA2-8128-4C3A8213A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E6C9D3-95C6-4C1E-865C-4211F47BC62B}"/>
              </a:ext>
            </a:extLst>
          </p:cNvPr>
          <p:cNvSpPr>
            <a:spLocks noGrp="1"/>
          </p:cNvSpPr>
          <p:nvPr>
            <p:ph type="dt" sz="half" idx="10"/>
          </p:nvPr>
        </p:nvSpPr>
        <p:spPr/>
        <p:txBody>
          <a:bodyPr/>
          <a:lstStyle/>
          <a:p>
            <a:fld id="{0089D302-0900-4F0F-8FDF-6FE3CBBFCC9C}" type="datetime1">
              <a:rPr lang="en-GB" smtClean="0"/>
              <a:t>29/09/2023</a:t>
            </a:fld>
            <a:endParaRPr lang="en-GB" dirty="0"/>
          </a:p>
        </p:txBody>
      </p:sp>
      <p:sp>
        <p:nvSpPr>
          <p:cNvPr id="6" name="Footer Placeholder 5">
            <a:extLst>
              <a:ext uri="{FF2B5EF4-FFF2-40B4-BE49-F238E27FC236}">
                <a16:creationId xmlns:a16="http://schemas.microsoft.com/office/drawing/2014/main" id="{56685DF9-3CD0-4CD2-B8FC-825158FBC898}"/>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47D6F2C-966A-4C2C-A7D5-497C12A180F2}"/>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72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AADA-3AD3-46D3-957E-6FF19D48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09F47-018F-4587-A13F-E6E79C7223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C2D7BF7-3F50-438C-B60E-E87D8F3C3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C942F-EB46-475B-A547-D6A7BEE31E62}"/>
              </a:ext>
            </a:extLst>
          </p:cNvPr>
          <p:cNvSpPr>
            <a:spLocks noGrp="1"/>
          </p:cNvSpPr>
          <p:nvPr>
            <p:ph type="dt" sz="half" idx="10"/>
          </p:nvPr>
        </p:nvSpPr>
        <p:spPr/>
        <p:txBody>
          <a:bodyPr/>
          <a:lstStyle/>
          <a:p>
            <a:fld id="{63F094EB-FB02-4A51-BD63-44D13C9B56F7}" type="datetime1">
              <a:rPr lang="en-GB" smtClean="0"/>
              <a:t>29/09/2023</a:t>
            </a:fld>
            <a:endParaRPr lang="en-GB" dirty="0"/>
          </a:p>
        </p:txBody>
      </p:sp>
      <p:sp>
        <p:nvSpPr>
          <p:cNvPr id="6" name="Footer Placeholder 5">
            <a:extLst>
              <a:ext uri="{FF2B5EF4-FFF2-40B4-BE49-F238E27FC236}">
                <a16:creationId xmlns:a16="http://schemas.microsoft.com/office/drawing/2014/main" id="{5E961410-FEDB-4DB3-813F-898897B40115}"/>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A0E4491-C9B6-4443-937E-6650F145C8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9967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C8397-76DB-4048-84CB-941CABCFF5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184AB-A9FE-4E7F-A5BD-E7912805C7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95D287-EFDB-431F-8CDD-F9A63A862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774F3-6692-4C48-A605-44053A2C3449}" type="datetime1">
              <a:rPr lang="en-GB" smtClean="0"/>
              <a:t>29/09/2023</a:t>
            </a:fld>
            <a:endParaRPr lang="en-GB" dirty="0"/>
          </a:p>
        </p:txBody>
      </p:sp>
      <p:sp>
        <p:nvSpPr>
          <p:cNvPr id="5" name="Footer Placeholder 4">
            <a:extLst>
              <a:ext uri="{FF2B5EF4-FFF2-40B4-BE49-F238E27FC236}">
                <a16:creationId xmlns:a16="http://schemas.microsoft.com/office/drawing/2014/main" id="{991A93CE-8B7F-4A35-9703-16225A873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CD2462F4-EAC8-4C6D-883A-F22E23D30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88AE8-CBB5-4822-9795-6A8E2D4AB364}" type="slidenum">
              <a:rPr lang="en-GB" smtClean="0"/>
              <a:t>‹#›</a:t>
            </a:fld>
            <a:endParaRPr lang="en-GB" dirty="0"/>
          </a:p>
        </p:txBody>
      </p:sp>
    </p:spTree>
    <p:extLst>
      <p:ext uri="{BB962C8B-B14F-4D97-AF65-F5344CB8AC3E}">
        <p14:creationId xmlns:p14="http://schemas.microsoft.com/office/powerpoint/2010/main" val="200582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76400" y="116632"/>
            <a:ext cx="8473440" cy="6588968"/>
          </a:xfrm>
        </p:spPr>
        <p:txBody>
          <a:bodyPr>
            <a:noAutofit/>
          </a:bodyPr>
          <a:lstStyle/>
          <a:p>
            <a:pPr>
              <a:defRPr/>
            </a:pPr>
            <a:br>
              <a:rPr lang="en-GB" sz="40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rPr>
              <a:t>Research Methods</a:t>
            </a:r>
            <a:br>
              <a:rPr lang="en-GB" sz="4000" dirty="0">
                <a:effectLst>
                  <a:outerShdw blurRad="38100" dist="38100" dir="2700000" algn="tl">
                    <a:srgbClr val="000000">
                      <a:alpha val="43137"/>
                    </a:srgbClr>
                  </a:outerShdw>
                </a:effectLst>
              </a:rPr>
            </a:br>
            <a:r>
              <a:rPr lang="en-GB" sz="3200" b="1" dirty="0">
                <a:solidFill>
                  <a:schemeClr val="tx2"/>
                </a:solidFill>
              </a:rPr>
              <a:t>Prof. Matthew Loveless </a:t>
            </a:r>
            <a:br>
              <a:rPr lang="en-GB" sz="4000" b="1" dirty="0"/>
            </a:br>
            <a:br>
              <a:rPr lang="en-GB" sz="3200" i="1" dirty="0"/>
            </a:br>
            <a:r>
              <a:rPr lang="en-GB" sz="4800" b="1" i="1" dirty="0"/>
              <a:t>Descriptive Statistics:  </a:t>
            </a:r>
            <a:br>
              <a:rPr lang="en-GB" sz="4800" b="1" i="1" dirty="0"/>
            </a:br>
            <a:r>
              <a:rPr lang="en-GB" sz="4800" i="1" dirty="0"/>
              <a:t>Measures of Association I</a:t>
            </a:r>
            <a:br>
              <a:rPr lang="en-GB" sz="4800" i="1" dirty="0"/>
            </a:br>
            <a:r>
              <a:rPr lang="en-GB" sz="4800" i="1" dirty="0"/>
              <a:t>Seminar</a:t>
            </a:r>
            <a:br>
              <a:rPr lang="en-GB" sz="3200" dirty="0"/>
            </a:br>
            <a:br>
              <a:rPr lang="en-GB" sz="4000" b="1" dirty="0"/>
            </a:br>
            <a:br>
              <a:rPr lang="en-GB" sz="2800" i="1" dirty="0"/>
            </a:br>
            <a:r>
              <a:rPr lang="en-GB" sz="2800" b="1" dirty="0"/>
              <a:t>University of Bologna</a:t>
            </a:r>
            <a:br>
              <a:rPr lang="en-GB" sz="2800" b="1" dirty="0"/>
            </a:br>
            <a:r>
              <a:rPr lang="en-GB" sz="2800" b="1" dirty="0"/>
              <a:t>Autumn 2023</a:t>
            </a:r>
            <a:endParaRPr lang="en-US" sz="3600" b="1" dirty="0"/>
          </a:p>
        </p:txBody>
      </p:sp>
    </p:spTree>
    <p:extLst>
      <p:ext uri="{BB962C8B-B14F-4D97-AF65-F5344CB8AC3E}">
        <p14:creationId xmlns:p14="http://schemas.microsoft.com/office/powerpoint/2010/main" val="168424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44129" y="1461652"/>
            <a:ext cx="11739715" cy="5155458"/>
          </a:xfrm>
          <a:prstGeom prst="rect">
            <a:avLst/>
          </a:prstGeom>
        </p:spPr>
        <p:txBody>
          <a:bodyPr>
            <a:noAutofit/>
          </a:bodyPr>
          <a:lstStyle/>
          <a:p>
            <a:pPr marL="45720" indent="0">
              <a:buNone/>
              <a:defRPr/>
            </a:pPr>
            <a:r>
              <a:rPr lang="en-US" sz="3600" dirty="0"/>
              <a:t>use “</a:t>
            </a:r>
            <a:r>
              <a:rPr lang="en-US" sz="3600" b="1" dirty="0">
                <a:solidFill>
                  <a:srgbClr val="00B050"/>
                </a:solidFill>
              </a:rPr>
              <a:t>DS - Levels of </a:t>
            </a:r>
            <a:r>
              <a:rPr lang="en-US" sz="3600" b="1" dirty="0" err="1">
                <a:solidFill>
                  <a:srgbClr val="00B050"/>
                </a:solidFill>
              </a:rPr>
              <a:t>Measurement.dta</a:t>
            </a:r>
            <a:r>
              <a:rPr lang="en-US" sz="3600" i="1" dirty="0"/>
              <a:t>”</a:t>
            </a:r>
            <a:endParaRPr lang="en-US" sz="3600" dirty="0"/>
          </a:p>
          <a:p>
            <a:pPr marL="502920" indent="-457200">
              <a:defRPr/>
            </a:pPr>
            <a:r>
              <a:rPr lang="en-US" sz="3600" dirty="0"/>
              <a:t>Which variables are interval-level, ordinal-level, nominal-level?</a:t>
            </a:r>
          </a:p>
          <a:p>
            <a:pPr marL="502920" indent="-457200">
              <a:defRPr/>
            </a:pPr>
            <a:r>
              <a:rPr lang="en-US" sz="3600" b="1" dirty="0">
                <a:solidFill>
                  <a:schemeClr val="accent2"/>
                </a:solidFill>
                <a:latin typeface="Courier New" panose="02070309020205020404" pitchFamily="49" charset="0"/>
                <a:cs typeface="Courier New" panose="02070309020205020404" pitchFamily="49" charset="0"/>
              </a:rPr>
              <a:t>Codebook</a:t>
            </a:r>
          </a:p>
          <a:p>
            <a:pPr marL="960120" lvl="1" indent="-457200">
              <a:defRPr/>
            </a:pPr>
            <a:r>
              <a:rPr lang="en-US" sz="3200" dirty="0">
                <a:solidFill>
                  <a:schemeClr val="tx1">
                    <a:lumMod val="85000"/>
                    <a:lumOff val="15000"/>
                  </a:schemeClr>
                </a:solidFill>
                <a:cs typeface="Courier New" panose="02070309020205020404" pitchFamily="49" charset="0"/>
              </a:rPr>
              <a:t>Kind of messy</a:t>
            </a:r>
            <a:r>
              <a:rPr lang="en-US" sz="3200" b="1" dirty="0">
                <a:solidFill>
                  <a:schemeClr val="accent2"/>
                </a:solidFill>
                <a:latin typeface="Courier New" panose="02070309020205020404" pitchFamily="49" charset="0"/>
                <a:cs typeface="Courier New" panose="02070309020205020404" pitchFamily="49" charset="0"/>
              </a:rPr>
              <a:t> </a:t>
            </a:r>
            <a:endParaRPr lang="en-US" sz="3600" b="1" dirty="0">
              <a:solidFill>
                <a:schemeClr val="accent2"/>
              </a:solidFill>
              <a:latin typeface="Courier New" panose="02070309020205020404" pitchFamily="49" charset="0"/>
              <a:cs typeface="Courier New" panose="02070309020205020404" pitchFamily="49" charset="0"/>
            </a:endParaRPr>
          </a:p>
          <a:p>
            <a:pPr marL="502920" indent="-457200">
              <a:defRPr/>
            </a:pPr>
            <a:r>
              <a:rPr lang="en-US" sz="3600" b="1" dirty="0">
                <a:solidFill>
                  <a:schemeClr val="accent2"/>
                </a:solidFill>
                <a:latin typeface="Courier New" panose="02070309020205020404" pitchFamily="49" charset="0"/>
                <a:cs typeface="Courier New" panose="02070309020205020404" pitchFamily="49" charset="0"/>
              </a:rPr>
              <a:t>codebook, tab(</a:t>
            </a:r>
            <a:r>
              <a:rPr lang="en-US" sz="3600" dirty="0">
                <a:latin typeface="Courier New" panose="02070309020205020404" pitchFamily="49" charset="0"/>
                <a:cs typeface="Courier New" panose="02070309020205020404" pitchFamily="49" charset="0"/>
              </a:rPr>
              <a:t>400</a:t>
            </a:r>
            <a:r>
              <a:rPr lang="en-US" sz="3600" b="1" dirty="0">
                <a:solidFill>
                  <a:schemeClr val="accent2"/>
                </a:solidFill>
                <a:latin typeface="Courier New" panose="02070309020205020404" pitchFamily="49" charset="0"/>
                <a:cs typeface="Courier New" panose="02070309020205020404" pitchFamily="49" charset="0"/>
              </a:rPr>
              <a:t>)</a:t>
            </a:r>
          </a:p>
          <a:p>
            <a:pPr marL="960120" lvl="1" indent="-457200">
              <a:defRPr/>
            </a:pPr>
            <a:r>
              <a:rPr lang="en-US" sz="3200" dirty="0">
                <a:solidFill>
                  <a:schemeClr val="tx1">
                    <a:lumMod val="85000"/>
                    <a:lumOff val="15000"/>
                  </a:schemeClr>
                </a:solidFill>
                <a:ea typeface="Cambria" panose="02040503050406030204" pitchFamily="18" charset="0"/>
                <a:cs typeface="Courier New" panose="02070309020205020404" pitchFamily="49" charset="0"/>
              </a:rPr>
              <a:t>A bit better as this tells STATA to show up to 400 values for each variable. This number can be anything you need.</a:t>
            </a:r>
            <a:endParaRPr lang="en-US" sz="3200" dirty="0">
              <a:solidFill>
                <a:schemeClr val="tx1">
                  <a:lumMod val="85000"/>
                  <a:lumOff val="15000"/>
                </a:schemeClr>
              </a:solidFill>
              <a:ea typeface="Cambria" panose="02040503050406030204" pitchFamily="18" charset="0"/>
            </a:endParaRP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sz="4000" dirty="0">
                <a:latin typeface="Cambria" panose="02040503050406030204" pitchFamily="18" charset="0"/>
                <a:ea typeface="Cambria" panose="02040503050406030204" pitchFamily="18" charset="0"/>
              </a:rPr>
              <a:t>Measures of Central Tendency &amp; Dispersion</a:t>
            </a:r>
            <a:endParaRPr lang="en-US" altLang="en-US" sz="4000" dirty="0"/>
          </a:p>
        </p:txBody>
      </p:sp>
    </p:spTree>
    <p:extLst>
      <p:ext uri="{BB962C8B-B14F-4D97-AF65-F5344CB8AC3E}">
        <p14:creationId xmlns:p14="http://schemas.microsoft.com/office/powerpoint/2010/main" val="411973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94967" y="1445342"/>
            <a:ext cx="11621729" cy="5296026"/>
          </a:xfrm>
          <a:prstGeom prst="rect">
            <a:avLst/>
          </a:prstGeom>
        </p:spPr>
        <p:txBody>
          <a:bodyPr>
            <a:noAutofit/>
          </a:bodyPr>
          <a:lstStyle/>
          <a:p>
            <a:pPr marL="502920" indent="-457200">
              <a:defRPr/>
            </a:pPr>
            <a:r>
              <a:rPr lang="en-US" sz="3200" b="1" dirty="0">
                <a:solidFill>
                  <a:srgbClr val="002060"/>
                </a:solidFill>
                <a:latin typeface="Cambria" panose="02040503050406030204" pitchFamily="18" charset="0"/>
                <a:ea typeface="Cambria" panose="02040503050406030204" pitchFamily="18" charset="0"/>
              </a:rPr>
              <a:t>Interval: </a:t>
            </a:r>
            <a:r>
              <a:rPr lang="en-US" sz="3200" dirty="0"/>
              <a:t>GDP Per Capita [</a:t>
            </a:r>
            <a:r>
              <a:rPr lang="en-US" sz="3200" dirty="0" err="1">
                <a:latin typeface="Courier New" panose="02070309020205020404" pitchFamily="49" charset="0"/>
                <a:cs typeface="Courier New" panose="02070309020205020404" pitchFamily="49" charset="0"/>
              </a:rPr>
              <a:t>gdppc</a:t>
            </a:r>
            <a:r>
              <a:rPr lang="en-US" sz="3200" dirty="0"/>
              <a:t>]: </a:t>
            </a:r>
            <a:r>
              <a:rPr lang="en-US" sz="3200" dirty="0">
                <a:solidFill>
                  <a:srgbClr val="C00000"/>
                </a:solidFill>
              </a:rPr>
              <a:t>mean</a:t>
            </a:r>
            <a:r>
              <a:rPr lang="en-US" sz="3200" dirty="0"/>
              <a:t> &amp; </a:t>
            </a:r>
            <a:r>
              <a:rPr lang="en-US" sz="3200" dirty="0">
                <a:solidFill>
                  <a:schemeClr val="accent1"/>
                </a:solidFill>
              </a:rPr>
              <a:t>standard deviation</a:t>
            </a:r>
          </a:p>
          <a:p>
            <a:pPr marL="502920" indent="-457200">
              <a:defRPr/>
            </a:pPr>
            <a:r>
              <a:rPr lang="en-US" sz="2800" b="1" dirty="0">
                <a:solidFill>
                  <a:schemeClr val="accent2"/>
                </a:solidFill>
                <a:latin typeface="Courier New" panose="02070309020205020404" pitchFamily="49" charset="0"/>
                <a:cs typeface="Courier New" panose="02070309020205020404" pitchFamily="49" charset="0"/>
              </a:rPr>
              <a:t>summarize</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gdppc</a:t>
            </a:r>
            <a:r>
              <a:rPr lang="en-US" sz="2800" b="1" dirty="0">
                <a:solidFill>
                  <a:schemeClr val="accent2"/>
                </a:solidFill>
                <a:latin typeface="Courier New" panose="02070309020205020404" pitchFamily="49" charset="0"/>
                <a:cs typeface="Courier New" panose="02070309020205020404" pitchFamily="49" charset="0"/>
              </a:rPr>
              <a:t>, detail</a:t>
            </a:r>
            <a:endParaRPr lang="en-US" sz="2000" dirty="0">
              <a:latin typeface="Courier New" panose="02070309020205020404" pitchFamily="49" charset="0"/>
              <a:cs typeface="Courier New" panose="02070309020205020404" pitchFamily="49" charset="0"/>
            </a:endParaRPr>
          </a:p>
          <a:p>
            <a:pPr marL="502920" lvl="1" indent="0">
              <a:buNone/>
              <a:defRPr/>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GDPpc</a:t>
            </a:r>
            <a:endParaRPr lang="en-US" sz="1800" b="1" dirty="0">
              <a:latin typeface="Courier New" panose="02070309020205020404" pitchFamily="49" charset="0"/>
              <a:cs typeface="Courier New" panose="02070309020205020404" pitchFamily="49" charset="0"/>
            </a:endParaRPr>
          </a:p>
          <a:p>
            <a:pPr marL="502920" lvl="1" indent="0">
              <a:buNone/>
              <a:defRPr/>
            </a:pPr>
            <a:r>
              <a:rPr lang="en-US" sz="1800" b="1" dirty="0">
                <a:latin typeface="Courier New" panose="02070309020205020404" pitchFamily="49" charset="0"/>
                <a:cs typeface="Courier New" panose="02070309020205020404" pitchFamily="49" charset="0"/>
              </a:rPr>
              <a:t>-------------------------------------------------------------</a:t>
            </a:r>
          </a:p>
          <a:p>
            <a:pPr marL="502920" lvl="1" indent="0">
              <a:buNone/>
              <a:defRPr/>
            </a:pPr>
            <a:r>
              <a:rPr lang="en-US" sz="1800" b="1" dirty="0">
                <a:latin typeface="Courier New" panose="02070309020205020404" pitchFamily="49" charset="0"/>
                <a:cs typeface="Courier New" panose="02070309020205020404" pitchFamily="49" charset="0"/>
              </a:rPr>
              <a:t>      Percentiles      Smallest</a:t>
            </a:r>
          </a:p>
          <a:p>
            <a:pPr marL="502920" lvl="1" indent="0">
              <a:buNone/>
              <a:defRPr/>
            </a:pPr>
            <a:r>
              <a:rPr lang="en-US" sz="1800" b="1" dirty="0">
                <a:latin typeface="Courier New" panose="02070309020205020404" pitchFamily="49" charset="0"/>
                <a:cs typeface="Courier New" panose="02070309020205020404" pitchFamily="49" charset="0"/>
              </a:rPr>
              <a:t> 1%        556.8          556.8</a:t>
            </a:r>
          </a:p>
          <a:p>
            <a:pPr marL="502920" lvl="1" indent="0">
              <a:buNone/>
              <a:defRPr/>
            </a:pPr>
            <a:r>
              <a:rPr lang="en-US" sz="1800" b="1" dirty="0">
                <a:latin typeface="Courier New" panose="02070309020205020404" pitchFamily="49" charset="0"/>
                <a:cs typeface="Courier New" panose="02070309020205020404" pitchFamily="49" charset="0"/>
              </a:rPr>
              <a:t> 5%        936.3          936.3</a:t>
            </a:r>
          </a:p>
          <a:p>
            <a:pPr marL="502920" lvl="1" indent="0">
              <a:buNone/>
              <a:defRPr/>
            </a:pPr>
            <a:r>
              <a:rPr lang="en-US" sz="1800" b="1" dirty="0">
                <a:latin typeface="Courier New" panose="02070309020205020404" pitchFamily="49" charset="0"/>
                <a:cs typeface="Courier New" panose="02070309020205020404" pitchFamily="49" charset="0"/>
              </a:rPr>
              <a:t>10%       1076.5         1076.5       </a:t>
            </a:r>
            <a:r>
              <a:rPr lang="en-US" sz="1800" b="1" dirty="0" err="1">
                <a:latin typeface="Courier New" panose="02070309020205020404" pitchFamily="49" charset="0"/>
                <a:cs typeface="Courier New" panose="02070309020205020404" pitchFamily="49" charset="0"/>
              </a:rPr>
              <a:t>Obs</a:t>
            </a:r>
            <a:r>
              <a:rPr lang="en-US" sz="1800" b="1" dirty="0">
                <a:latin typeface="Courier New" panose="02070309020205020404" pitchFamily="49" charset="0"/>
                <a:cs typeface="Courier New" panose="02070309020205020404" pitchFamily="49" charset="0"/>
              </a:rPr>
              <a:t>                  25</a:t>
            </a:r>
          </a:p>
          <a:p>
            <a:pPr marL="502920" lvl="1" indent="0">
              <a:buNone/>
              <a:defRPr/>
            </a:pPr>
            <a:r>
              <a:rPr lang="en-US" sz="1800" b="1" dirty="0">
                <a:latin typeface="Courier New" panose="02070309020205020404" pitchFamily="49" charset="0"/>
                <a:cs typeface="Courier New" panose="02070309020205020404" pitchFamily="49" charset="0"/>
              </a:rPr>
              <a:t>25%       2097.1         1400.2       Sum of </a:t>
            </a:r>
            <a:r>
              <a:rPr lang="en-US" sz="1800" b="1" dirty="0" err="1">
                <a:latin typeface="Courier New" panose="02070309020205020404" pitchFamily="49" charset="0"/>
                <a:cs typeface="Courier New" panose="02070309020205020404" pitchFamily="49" charset="0"/>
              </a:rPr>
              <a:t>wgt</a:t>
            </a:r>
            <a:r>
              <a:rPr lang="en-US" sz="1800" b="1" dirty="0">
                <a:latin typeface="Courier New" panose="02070309020205020404" pitchFamily="49" charset="0"/>
                <a:cs typeface="Courier New" panose="02070309020205020404" pitchFamily="49" charset="0"/>
              </a:rPr>
              <a:t>.          25</a:t>
            </a:r>
          </a:p>
          <a:p>
            <a:pPr marL="502920" lvl="1" indent="0">
              <a:buNone/>
              <a:defRPr/>
            </a:pPr>
            <a:endParaRPr lang="en-US" sz="1800" b="1" dirty="0">
              <a:latin typeface="Courier New" panose="02070309020205020404" pitchFamily="49" charset="0"/>
              <a:cs typeface="Courier New" panose="02070309020205020404" pitchFamily="49" charset="0"/>
            </a:endParaRPr>
          </a:p>
          <a:p>
            <a:pPr marL="502920" lvl="1" indent="0">
              <a:buNone/>
              <a:defRPr/>
            </a:pPr>
            <a:r>
              <a:rPr lang="en-US" sz="1800" b="1" dirty="0">
                <a:latin typeface="Courier New" panose="02070309020205020404" pitchFamily="49" charset="0"/>
                <a:cs typeface="Courier New" panose="02070309020205020404" pitchFamily="49" charset="0"/>
              </a:rPr>
              <a:t>50%       5090.7                      Mean           13691.03</a:t>
            </a:r>
          </a:p>
          <a:p>
            <a:pPr marL="502920" lvl="1" indent="0">
              <a:buNone/>
              <a:defRPr/>
            </a:pPr>
            <a:r>
              <a:rPr lang="en-US" sz="1800" b="1" dirty="0">
                <a:latin typeface="Courier New" panose="02070309020205020404" pitchFamily="49" charset="0"/>
                <a:cs typeface="Courier New" panose="02070309020205020404" pitchFamily="49" charset="0"/>
              </a:rPr>
              <a:t>                        Largest       Std. dev.      17930.77</a:t>
            </a:r>
          </a:p>
          <a:p>
            <a:pPr marL="502920" lvl="1" indent="0">
              <a:buNone/>
              <a:defRPr/>
            </a:pPr>
            <a:r>
              <a:rPr lang="en-US" sz="1800" b="1" dirty="0">
                <a:latin typeface="Courier New" panose="02070309020205020404" pitchFamily="49" charset="0"/>
                <a:cs typeface="Courier New" panose="02070309020205020404" pitchFamily="49" charset="0"/>
              </a:rPr>
              <a:t>75%      10500.4        40113.1</a:t>
            </a:r>
          </a:p>
          <a:p>
            <a:pPr marL="502920" lvl="1" indent="0">
              <a:buNone/>
              <a:defRPr/>
            </a:pPr>
            <a:r>
              <a:rPr lang="en-US" sz="1800" b="1" dirty="0">
                <a:latin typeface="Courier New" panose="02070309020205020404" pitchFamily="49" charset="0"/>
                <a:cs typeface="Courier New" panose="02070309020205020404" pitchFamily="49" charset="0"/>
              </a:rPr>
              <a:t>90%      40284.6        40284.6       Variance       3.22e+08</a:t>
            </a:r>
          </a:p>
          <a:p>
            <a:pPr marL="502920" lvl="1" indent="0">
              <a:buNone/>
              <a:defRPr/>
            </a:pPr>
            <a:r>
              <a:rPr lang="en-US" sz="1800" b="1" dirty="0">
                <a:latin typeface="Courier New" panose="02070309020205020404" pitchFamily="49" charset="0"/>
                <a:cs typeface="Courier New" panose="02070309020205020404" pitchFamily="49" charset="0"/>
              </a:rPr>
              <a:t>95%      45723.6        45723.6       Skewness       1.437144</a:t>
            </a:r>
          </a:p>
          <a:p>
            <a:pPr marL="502920" lvl="1" indent="0">
              <a:buNone/>
              <a:defRPr/>
            </a:pPr>
            <a:r>
              <a:rPr lang="en-US" sz="1800" b="1" dirty="0">
                <a:latin typeface="Courier New" panose="02070309020205020404" pitchFamily="49" charset="0"/>
                <a:cs typeface="Courier New" panose="02070309020205020404" pitchFamily="49" charset="0"/>
              </a:rPr>
              <a:t>99%      63543.6        63543.6       Kurtosis       3.754848</a:t>
            </a:r>
          </a:p>
        </p:txBody>
      </p:sp>
      <p:sp>
        <p:nvSpPr>
          <p:cNvPr id="11266" name="Rectangle 2"/>
          <p:cNvSpPr>
            <a:spLocks noGrp="1" noRot="1" noChangeArrowheads="1"/>
          </p:cNvSpPr>
          <p:nvPr>
            <p:ph type="title"/>
          </p:nvPr>
        </p:nvSpPr>
        <p:spPr>
          <a:xfrm>
            <a:off x="393290" y="245806"/>
            <a:ext cx="11336594" cy="1310986"/>
          </a:xfrm>
        </p:spPr>
        <p:txBody>
          <a:bodyPr>
            <a:normAutofit/>
          </a:bodyPr>
          <a:lstStyle/>
          <a:p>
            <a:pPr marL="45720" indent="0">
              <a:buNone/>
              <a:defRPr/>
            </a:pPr>
            <a:r>
              <a:rPr lang="en-US" sz="3600" dirty="0">
                <a:latin typeface="Cambria" panose="02040503050406030204" pitchFamily="18" charset="0"/>
                <a:ea typeface="Cambria" panose="02040503050406030204" pitchFamily="18" charset="0"/>
              </a:rPr>
              <a:t>Measures of Central Tendency &amp; Dispersion: </a:t>
            </a:r>
            <a:r>
              <a:rPr lang="en-US" sz="3600" b="1" dirty="0">
                <a:solidFill>
                  <a:srgbClr val="002060"/>
                </a:solidFill>
                <a:latin typeface="Cambria" panose="02040503050406030204" pitchFamily="18" charset="0"/>
                <a:ea typeface="Cambria" panose="02040503050406030204" pitchFamily="18" charset="0"/>
              </a:rPr>
              <a:t>Interval</a:t>
            </a:r>
            <a:r>
              <a:rPr lang="en-US" sz="3600" dirty="0">
                <a:latin typeface="Cambria" panose="02040503050406030204" pitchFamily="18" charset="0"/>
                <a:ea typeface="Cambria" panose="02040503050406030204" pitchFamily="18" charset="0"/>
              </a:rPr>
              <a:t>  </a:t>
            </a:r>
          </a:p>
        </p:txBody>
      </p:sp>
      <p:sp>
        <p:nvSpPr>
          <p:cNvPr id="2" name="Oval 1">
            <a:extLst>
              <a:ext uri="{FF2B5EF4-FFF2-40B4-BE49-F238E27FC236}">
                <a16:creationId xmlns:a16="http://schemas.microsoft.com/office/drawing/2014/main" id="{1E937130-9DC7-07EC-BA50-61E386930BA6}"/>
              </a:ext>
            </a:extLst>
          </p:cNvPr>
          <p:cNvSpPr/>
          <p:nvPr/>
        </p:nvSpPr>
        <p:spPr>
          <a:xfrm>
            <a:off x="5506065" y="4773558"/>
            <a:ext cx="4414684" cy="53094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F3BA9335-9205-DD77-46A7-51D3238F791E}"/>
              </a:ext>
            </a:extLst>
          </p:cNvPr>
          <p:cNvSpPr/>
          <p:nvPr/>
        </p:nvSpPr>
        <p:spPr>
          <a:xfrm rot="5400000">
            <a:off x="7305367" y="3279057"/>
            <a:ext cx="530944" cy="4345858"/>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144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Effect transition="in" filter="fade">
                                      <p:cBhvr>
                                        <p:cTn id="24" dur="1000"/>
                                        <p:tgtEl>
                                          <p:spTgt spid="8195">
                                            <p:txEl>
                                              <p:pRg st="4" end="4"/>
                                            </p:txEl>
                                          </p:spTgt>
                                        </p:tgtEl>
                                      </p:cBhvr>
                                    </p:animEffect>
                                    <p:anim calcmode="lin" valueType="num">
                                      <p:cBhvr>
                                        <p:cTn id="2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Effect transition="in" filter="fade">
                                      <p:cBhvr>
                                        <p:cTn id="29" dur="1000"/>
                                        <p:tgtEl>
                                          <p:spTgt spid="8195">
                                            <p:txEl>
                                              <p:pRg st="5" end="5"/>
                                            </p:txEl>
                                          </p:spTgt>
                                        </p:tgtEl>
                                      </p:cBhvr>
                                    </p:animEffect>
                                    <p:anim calcmode="lin" valueType="num">
                                      <p:cBhvr>
                                        <p:cTn id="30"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animEffect transition="in" filter="fade">
                                      <p:cBhvr>
                                        <p:cTn id="34" dur="1000"/>
                                        <p:tgtEl>
                                          <p:spTgt spid="8195">
                                            <p:txEl>
                                              <p:pRg st="6" end="6"/>
                                            </p:txEl>
                                          </p:spTgt>
                                        </p:tgtEl>
                                      </p:cBhvr>
                                    </p:animEffect>
                                    <p:anim calcmode="lin" valueType="num">
                                      <p:cBhvr>
                                        <p:cTn id="35"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animEffect transition="in" filter="fade">
                                      <p:cBhvr>
                                        <p:cTn id="39" dur="1000"/>
                                        <p:tgtEl>
                                          <p:spTgt spid="8195">
                                            <p:txEl>
                                              <p:pRg st="7" end="7"/>
                                            </p:txEl>
                                          </p:spTgt>
                                        </p:tgtEl>
                                      </p:cBhvr>
                                    </p:animEffect>
                                    <p:anim calcmode="lin" valueType="num">
                                      <p:cBhvr>
                                        <p:cTn id="40"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8195">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8195">
                                            <p:txEl>
                                              <p:pRg st="8" end="8"/>
                                            </p:txEl>
                                          </p:spTgt>
                                        </p:tgtEl>
                                        <p:attrNameLst>
                                          <p:attrName>style.visibility</p:attrName>
                                        </p:attrNameLst>
                                      </p:cBhvr>
                                      <p:to>
                                        <p:strVal val="visible"/>
                                      </p:to>
                                    </p:set>
                                    <p:animEffect transition="in" filter="fade">
                                      <p:cBhvr>
                                        <p:cTn id="44" dur="1000"/>
                                        <p:tgtEl>
                                          <p:spTgt spid="8195">
                                            <p:txEl>
                                              <p:pRg st="8" end="8"/>
                                            </p:txEl>
                                          </p:spTgt>
                                        </p:tgtEl>
                                      </p:cBhvr>
                                    </p:animEffect>
                                    <p:anim calcmode="lin" valueType="num">
                                      <p:cBhvr>
                                        <p:cTn id="45"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8195">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8195">
                                            <p:txEl>
                                              <p:pRg st="10" end="10"/>
                                            </p:txEl>
                                          </p:spTgt>
                                        </p:tgtEl>
                                        <p:attrNameLst>
                                          <p:attrName>style.visibility</p:attrName>
                                        </p:attrNameLst>
                                      </p:cBhvr>
                                      <p:to>
                                        <p:strVal val="visible"/>
                                      </p:to>
                                    </p:set>
                                    <p:animEffect transition="in" filter="fade">
                                      <p:cBhvr>
                                        <p:cTn id="49" dur="1000"/>
                                        <p:tgtEl>
                                          <p:spTgt spid="8195">
                                            <p:txEl>
                                              <p:pRg st="10" end="10"/>
                                            </p:txEl>
                                          </p:spTgt>
                                        </p:tgtEl>
                                      </p:cBhvr>
                                    </p:animEffect>
                                    <p:anim calcmode="lin" valueType="num">
                                      <p:cBhvr>
                                        <p:cTn id="50"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10" end="1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8195">
                                            <p:txEl>
                                              <p:pRg st="11" end="11"/>
                                            </p:txEl>
                                          </p:spTgt>
                                        </p:tgtEl>
                                        <p:attrNameLst>
                                          <p:attrName>style.visibility</p:attrName>
                                        </p:attrNameLst>
                                      </p:cBhvr>
                                      <p:to>
                                        <p:strVal val="visible"/>
                                      </p:to>
                                    </p:set>
                                    <p:animEffect transition="in" filter="fade">
                                      <p:cBhvr>
                                        <p:cTn id="54" dur="1000"/>
                                        <p:tgtEl>
                                          <p:spTgt spid="8195">
                                            <p:txEl>
                                              <p:pRg st="11" end="11"/>
                                            </p:txEl>
                                          </p:spTgt>
                                        </p:tgtEl>
                                      </p:cBhvr>
                                    </p:animEffect>
                                    <p:anim calcmode="lin" valueType="num">
                                      <p:cBhvr>
                                        <p:cTn id="55"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8195">
                                            <p:txEl>
                                              <p:pRg st="11" end="1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8195">
                                            <p:txEl>
                                              <p:pRg st="12" end="12"/>
                                            </p:txEl>
                                          </p:spTgt>
                                        </p:tgtEl>
                                        <p:attrNameLst>
                                          <p:attrName>style.visibility</p:attrName>
                                        </p:attrNameLst>
                                      </p:cBhvr>
                                      <p:to>
                                        <p:strVal val="visible"/>
                                      </p:to>
                                    </p:set>
                                    <p:animEffect transition="in" filter="fade">
                                      <p:cBhvr>
                                        <p:cTn id="59" dur="1000"/>
                                        <p:tgtEl>
                                          <p:spTgt spid="8195">
                                            <p:txEl>
                                              <p:pRg st="12" end="12"/>
                                            </p:txEl>
                                          </p:spTgt>
                                        </p:tgtEl>
                                      </p:cBhvr>
                                    </p:animEffect>
                                    <p:anim calcmode="lin" valueType="num">
                                      <p:cBhvr>
                                        <p:cTn id="60"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61" dur="1000" fill="hold"/>
                                        <p:tgtEl>
                                          <p:spTgt spid="8195">
                                            <p:txEl>
                                              <p:pRg st="12" end="12"/>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8195">
                                            <p:txEl>
                                              <p:pRg st="13" end="13"/>
                                            </p:txEl>
                                          </p:spTgt>
                                        </p:tgtEl>
                                        <p:attrNameLst>
                                          <p:attrName>style.visibility</p:attrName>
                                        </p:attrNameLst>
                                      </p:cBhvr>
                                      <p:to>
                                        <p:strVal val="visible"/>
                                      </p:to>
                                    </p:set>
                                    <p:animEffect transition="in" filter="fade">
                                      <p:cBhvr>
                                        <p:cTn id="64" dur="1000"/>
                                        <p:tgtEl>
                                          <p:spTgt spid="8195">
                                            <p:txEl>
                                              <p:pRg st="13" end="13"/>
                                            </p:txEl>
                                          </p:spTgt>
                                        </p:tgtEl>
                                      </p:cBhvr>
                                    </p:animEffect>
                                    <p:anim calcmode="lin" valueType="num">
                                      <p:cBhvr>
                                        <p:cTn id="65"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66" dur="1000" fill="hold"/>
                                        <p:tgtEl>
                                          <p:spTgt spid="8195">
                                            <p:txEl>
                                              <p:pRg st="13" end="13"/>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195">
                                            <p:txEl>
                                              <p:pRg st="14" end="14"/>
                                            </p:txEl>
                                          </p:spTgt>
                                        </p:tgtEl>
                                        <p:attrNameLst>
                                          <p:attrName>style.visibility</p:attrName>
                                        </p:attrNameLst>
                                      </p:cBhvr>
                                      <p:to>
                                        <p:strVal val="visible"/>
                                      </p:to>
                                    </p:set>
                                    <p:animEffect transition="in" filter="fade">
                                      <p:cBhvr>
                                        <p:cTn id="69" dur="1000"/>
                                        <p:tgtEl>
                                          <p:spTgt spid="8195">
                                            <p:txEl>
                                              <p:pRg st="14" end="14"/>
                                            </p:txEl>
                                          </p:spTgt>
                                        </p:tgtEl>
                                      </p:cBhvr>
                                    </p:animEffect>
                                    <p:anim calcmode="lin" valueType="num">
                                      <p:cBhvr>
                                        <p:cTn id="70"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71" dur="1000" fill="hold"/>
                                        <p:tgtEl>
                                          <p:spTgt spid="8195">
                                            <p:txEl>
                                              <p:pRg st="14" end="14"/>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8195">
                                            <p:txEl>
                                              <p:pRg st="15" end="15"/>
                                            </p:txEl>
                                          </p:spTgt>
                                        </p:tgtEl>
                                        <p:attrNameLst>
                                          <p:attrName>style.visibility</p:attrName>
                                        </p:attrNameLst>
                                      </p:cBhvr>
                                      <p:to>
                                        <p:strVal val="visible"/>
                                      </p:to>
                                    </p:set>
                                    <p:animEffect transition="in" filter="fade">
                                      <p:cBhvr>
                                        <p:cTn id="74" dur="1000"/>
                                        <p:tgtEl>
                                          <p:spTgt spid="8195">
                                            <p:txEl>
                                              <p:pRg st="15" end="15"/>
                                            </p:txEl>
                                          </p:spTgt>
                                        </p:tgtEl>
                                      </p:cBhvr>
                                    </p:animEffect>
                                    <p:anim calcmode="lin" valueType="num">
                                      <p:cBhvr>
                                        <p:cTn id="75" dur="10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p:cTn id="76" dur="1000" fill="hold"/>
                                        <p:tgtEl>
                                          <p:spTgt spid="8195">
                                            <p:txEl>
                                              <p:pRg st="15" end="15"/>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
                            </p:stCondLst>
                            <p:childTnLst>
                              <p:par>
                                <p:cTn id="78" presetID="42" presetClass="entr" presetSubtype="0" fill="hold" grpId="0" nodeType="after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fade">
                                      <p:cBhvr>
                                        <p:cTn id="80" dur="1000"/>
                                        <p:tgtEl>
                                          <p:spTgt spid="2"/>
                                        </p:tgtEl>
                                      </p:cBhvr>
                                    </p:animEffect>
                                    <p:anim calcmode="lin" valueType="num">
                                      <p:cBhvr>
                                        <p:cTn id="81" dur="1000" fill="hold"/>
                                        <p:tgtEl>
                                          <p:spTgt spid="2"/>
                                        </p:tgtEl>
                                        <p:attrNameLst>
                                          <p:attrName>ppt_x</p:attrName>
                                        </p:attrNameLst>
                                      </p:cBhvr>
                                      <p:tavLst>
                                        <p:tav tm="0">
                                          <p:val>
                                            <p:strVal val="#ppt_x"/>
                                          </p:val>
                                        </p:tav>
                                        <p:tav tm="100000">
                                          <p:val>
                                            <p:strVal val="#ppt_x"/>
                                          </p:val>
                                        </p:tav>
                                      </p:tavLst>
                                    </p:anim>
                                    <p:anim calcmode="lin" valueType="num">
                                      <p:cBhvr>
                                        <p:cTn id="82" dur="1000" fill="hold"/>
                                        <p:tgtEl>
                                          <p:spTgt spid="2"/>
                                        </p:tgtEl>
                                        <p:attrNameLst>
                                          <p:attrName>ppt_y</p:attrName>
                                        </p:attrNameLst>
                                      </p:cBhvr>
                                      <p:tavLst>
                                        <p:tav tm="0">
                                          <p:val>
                                            <p:strVal val="#ppt_y+.1"/>
                                          </p:val>
                                        </p:tav>
                                        <p:tav tm="100000">
                                          <p:val>
                                            <p:strVal val="#ppt_y"/>
                                          </p:val>
                                        </p:tav>
                                      </p:tavLst>
                                    </p:anim>
                                  </p:childTnLst>
                                </p:cTn>
                              </p:par>
                            </p:childTnLst>
                          </p:cTn>
                        </p:par>
                        <p:par>
                          <p:cTn id="83" fill="hold">
                            <p:stCondLst>
                              <p:cond delay="2000"/>
                            </p:stCondLst>
                            <p:childTnLst>
                              <p:par>
                                <p:cTn id="84" presetID="42" presetClass="entr" presetSubtype="0" fill="hold" grpId="0" nodeType="afterEffect">
                                  <p:stCondLst>
                                    <p:cond delay="0"/>
                                  </p:stCondLst>
                                  <p:childTnLst>
                                    <p:set>
                                      <p:cBhvr>
                                        <p:cTn id="85" dur="1" fill="hold">
                                          <p:stCondLst>
                                            <p:cond delay="0"/>
                                          </p:stCondLst>
                                        </p:cTn>
                                        <p:tgtEl>
                                          <p:spTgt spid="3"/>
                                        </p:tgtEl>
                                        <p:attrNameLst>
                                          <p:attrName>style.visibility</p:attrName>
                                        </p:attrNameLst>
                                      </p:cBhvr>
                                      <p:to>
                                        <p:strVal val="visible"/>
                                      </p:to>
                                    </p:set>
                                    <p:animEffect transition="in" filter="fade">
                                      <p:cBhvr>
                                        <p:cTn id="86" dur="1000"/>
                                        <p:tgtEl>
                                          <p:spTgt spid="3"/>
                                        </p:tgtEl>
                                      </p:cBhvr>
                                    </p:animEffect>
                                    <p:anim calcmode="lin" valueType="num">
                                      <p:cBhvr>
                                        <p:cTn id="87" dur="1000" fill="hold"/>
                                        <p:tgtEl>
                                          <p:spTgt spid="3"/>
                                        </p:tgtEl>
                                        <p:attrNameLst>
                                          <p:attrName>ppt_x</p:attrName>
                                        </p:attrNameLst>
                                      </p:cBhvr>
                                      <p:tavLst>
                                        <p:tav tm="0">
                                          <p:val>
                                            <p:strVal val="#ppt_x"/>
                                          </p:val>
                                        </p:tav>
                                        <p:tav tm="100000">
                                          <p:val>
                                            <p:strVal val="#ppt_x"/>
                                          </p:val>
                                        </p:tav>
                                      </p:tavLst>
                                    </p:anim>
                                    <p:anim calcmode="lin" valueType="num">
                                      <p:cBhvr>
                                        <p:cTn id="8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94967" y="1445342"/>
            <a:ext cx="11621729" cy="5296026"/>
          </a:xfrm>
          <a:prstGeom prst="rect">
            <a:avLst/>
          </a:prstGeom>
        </p:spPr>
        <p:txBody>
          <a:bodyPr>
            <a:noAutofit/>
          </a:bodyPr>
          <a:lstStyle/>
          <a:p>
            <a:pPr marL="502920" indent="-457200">
              <a:defRPr/>
            </a:pPr>
            <a:r>
              <a:rPr lang="en-US" sz="3200" b="1" dirty="0">
                <a:solidFill>
                  <a:srgbClr val="002060"/>
                </a:solidFill>
                <a:latin typeface="Cambria" panose="02040503050406030204" pitchFamily="18" charset="0"/>
                <a:ea typeface="Cambria" panose="02040503050406030204" pitchFamily="18" charset="0"/>
              </a:rPr>
              <a:t>Interval: </a:t>
            </a:r>
            <a:r>
              <a:rPr lang="en-US" sz="3200" dirty="0"/>
              <a:t>GDP Per Capita [</a:t>
            </a:r>
            <a:r>
              <a:rPr lang="en-US" sz="3200" dirty="0" err="1">
                <a:latin typeface="Courier New" panose="02070309020205020404" pitchFamily="49" charset="0"/>
                <a:cs typeface="Courier New" panose="02070309020205020404" pitchFamily="49" charset="0"/>
              </a:rPr>
              <a:t>gdppc</a:t>
            </a:r>
            <a:r>
              <a:rPr lang="en-US" sz="3200" dirty="0"/>
              <a:t>]: </a:t>
            </a:r>
            <a:r>
              <a:rPr lang="en-US" sz="3200" dirty="0">
                <a:solidFill>
                  <a:srgbClr val="C00000"/>
                </a:solidFill>
              </a:rPr>
              <a:t>mean</a:t>
            </a:r>
            <a:r>
              <a:rPr lang="en-US" sz="3200" dirty="0"/>
              <a:t> &amp; </a:t>
            </a:r>
            <a:r>
              <a:rPr lang="en-US" sz="3200" dirty="0">
                <a:solidFill>
                  <a:schemeClr val="accent1"/>
                </a:solidFill>
              </a:rPr>
              <a:t>standard deviation</a:t>
            </a:r>
            <a:endParaRPr lang="en-US" sz="3200" dirty="0"/>
          </a:p>
          <a:p>
            <a:pPr marL="502920" indent="-457200">
              <a:defRPr/>
            </a:pPr>
            <a:r>
              <a:rPr lang="en-GB" sz="3200" b="1" dirty="0" err="1">
                <a:solidFill>
                  <a:schemeClr val="accent2"/>
                </a:solidFill>
                <a:latin typeface="Courier New" panose="02070309020205020404" pitchFamily="49" charset="0"/>
                <a:cs typeface="Courier New" panose="02070309020205020404" pitchFamily="49" charset="0"/>
              </a:rPr>
              <a:t>tabstat</a:t>
            </a:r>
            <a:r>
              <a:rPr lang="en-GB" sz="3200" b="1" dirty="0">
                <a:solidFill>
                  <a:schemeClr val="accent2"/>
                </a:solidFill>
                <a:latin typeface="Courier New" panose="02070309020205020404" pitchFamily="49" charset="0"/>
                <a:cs typeface="Courier New" panose="02070309020205020404" pitchFamily="49" charset="0"/>
              </a:rPr>
              <a:t> </a:t>
            </a:r>
            <a:r>
              <a:rPr lang="en-GB" sz="3200" dirty="0" err="1">
                <a:latin typeface="Courier New" panose="02070309020205020404" pitchFamily="49" charset="0"/>
                <a:cs typeface="Courier New" panose="02070309020205020404" pitchFamily="49" charset="0"/>
              </a:rPr>
              <a:t>gdppc</a:t>
            </a:r>
            <a:r>
              <a:rPr lang="en-GB" sz="3200" b="1" dirty="0">
                <a:solidFill>
                  <a:schemeClr val="accent2"/>
                </a:solidFill>
                <a:latin typeface="Courier New" panose="02070309020205020404" pitchFamily="49" charset="0"/>
                <a:cs typeface="Courier New" panose="02070309020205020404" pitchFamily="49" charset="0"/>
              </a:rPr>
              <a:t>, stats(mean </a:t>
            </a:r>
            <a:r>
              <a:rPr lang="en-GB" sz="3200" b="1" dirty="0" err="1">
                <a:solidFill>
                  <a:schemeClr val="accent2"/>
                </a:solidFill>
                <a:latin typeface="Courier New" panose="02070309020205020404" pitchFamily="49" charset="0"/>
                <a:cs typeface="Courier New" panose="02070309020205020404" pitchFamily="49" charset="0"/>
              </a:rPr>
              <a:t>sd</a:t>
            </a:r>
            <a:r>
              <a:rPr lang="en-GB" sz="3200" b="1" dirty="0">
                <a:solidFill>
                  <a:schemeClr val="accent2"/>
                </a:solidFill>
                <a:latin typeface="Courier New" panose="02070309020205020404" pitchFamily="49" charset="0"/>
                <a:cs typeface="Courier New" panose="02070309020205020404" pitchFamily="49" charset="0"/>
              </a:rPr>
              <a:t>)</a:t>
            </a:r>
          </a:p>
          <a:p>
            <a:pPr marL="502920" lvl="1" indent="0">
              <a:buNone/>
              <a:defRPr/>
            </a:pPr>
            <a:endParaRPr lang="en-GB" sz="3200" b="1" dirty="0">
              <a:solidFill>
                <a:schemeClr val="accent2"/>
              </a:solidFill>
              <a:latin typeface="Courier New" panose="02070309020205020404" pitchFamily="49" charset="0"/>
              <a:cs typeface="Courier New" panose="02070309020205020404" pitchFamily="49" charset="0"/>
            </a:endParaRPr>
          </a:p>
          <a:p>
            <a:pPr marL="502920" lvl="1" indent="0">
              <a:buNone/>
              <a:defRPr/>
            </a:pPr>
            <a:r>
              <a:rPr lang="en-GB" dirty="0">
                <a:latin typeface="Courier New" panose="02070309020205020404" pitchFamily="49" charset="0"/>
                <a:cs typeface="Courier New" panose="02070309020205020404" pitchFamily="49" charset="0"/>
              </a:rPr>
              <a:t>    Variable |   Mean        SD</a:t>
            </a:r>
          </a:p>
          <a:p>
            <a:pPr marL="502920" lvl="1" indent="0">
              <a:buNone/>
              <a:defRPr/>
            </a:pPr>
            <a:r>
              <a:rPr lang="en-GB" dirty="0">
                <a:latin typeface="Courier New" panose="02070309020205020404" pitchFamily="49" charset="0"/>
                <a:cs typeface="Courier New" panose="02070309020205020404" pitchFamily="49" charset="0"/>
              </a:rPr>
              <a:t>-------------+--------------------</a:t>
            </a:r>
          </a:p>
          <a:p>
            <a:pPr marL="502920" lvl="1" indent="0">
              <a:buNone/>
              <a:defRPr/>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gdppc</a:t>
            </a:r>
            <a:r>
              <a:rPr lang="en-GB" dirty="0">
                <a:latin typeface="Courier New" panose="02070309020205020404" pitchFamily="49" charset="0"/>
                <a:cs typeface="Courier New" panose="02070309020205020404" pitchFamily="49" charset="0"/>
              </a:rPr>
              <a:t> |  13691.03  17930.77</a:t>
            </a:r>
          </a:p>
          <a:p>
            <a:pPr marL="502920" lvl="1" indent="0">
              <a:buNone/>
              <a:defRPr/>
            </a:pPr>
            <a:r>
              <a:rPr lang="en-GB" dirty="0">
                <a:latin typeface="Courier New" panose="02070309020205020404" pitchFamily="49" charset="0"/>
                <a:cs typeface="Courier New" panose="02070309020205020404" pitchFamily="49" charset="0"/>
              </a:rPr>
              <a:t>----------------------------------    </a:t>
            </a:r>
          </a:p>
          <a:p>
            <a:pPr marL="502920" lvl="1" indent="0">
              <a:buNone/>
              <a:defRPr/>
            </a:pPr>
            <a:endParaRPr lang="en-US" dirty="0">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294967" y="116632"/>
            <a:ext cx="11621729" cy="1440160"/>
          </a:xfrm>
        </p:spPr>
        <p:txBody>
          <a:bodyPr>
            <a:normAutofit/>
          </a:bodyPr>
          <a:lstStyle/>
          <a:p>
            <a:pPr marL="45720">
              <a:defRPr/>
            </a:pPr>
            <a:r>
              <a:rPr lang="en-US" sz="3600" dirty="0">
                <a:latin typeface="Cambria" panose="02040503050406030204" pitchFamily="18" charset="0"/>
                <a:ea typeface="Cambria" panose="02040503050406030204" pitchFamily="18" charset="0"/>
              </a:rPr>
              <a:t>Measures of Central Tendency &amp; Dispersion: </a:t>
            </a:r>
            <a:r>
              <a:rPr lang="en-US" sz="3600" b="1" dirty="0">
                <a:solidFill>
                  <a:srgbClr val="002060"/>
                </a:solidFill>
                <a:latin typeface="Cambria" panose="02040503050406030204" pitchFamily="18" charset="0"/>
                <a:ea typeface="Cambria" panose="02040503050406030204" pitchFamily="18" charset="0"/>
              </a:rPr>
              <a:t>Interval</a:t>
            </a:r>
            <a:r>
              <a:rPr lang="en-US" sz="3600" dirty="0">
                <a:latin typeface="Cambria" panose="02040503050406030204" pitchFamily="18" charset="0"/>
                <a:ea typeface="Cambria" panose="02040503050406030204" pitchFamily="18" charset="0"/>
              </a:rPr>
              <a:t> </a:t>
            </a:r>
            <a:endParaRPr lang="en-US" sz="3600" dirty="0"/>
          </a:p>
        </p:txBody>
      </p:sp>
      <p:sp>
        <p:nvSpPr>
          <p:cNvPr id="2" name="Oval 1">
            <a:extLst>
              <a:ext uri="{FF2B5EF4-FFF2-40B4-BE49-F238E27FC236}">
                <a16:creationId xmlns:a16="http://schemas.microsoft.com/office/drawing/2014/main" id="{08B9B4ED-DCB1-36EF-5C42-9B7788BE7903}"/>
              </a:ext>
            </a:extLst>
          </p:cNvPr>
          <p:cNvSpPr/>
          <p:nvPr/>
        </p:nvSpPr>
        <p:spPr>
          <a:xfrm>
            <a:off x="3608439" y="3409338"/>
            <a:ext cx="1907461" cy="133964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C59C77B4-4470-75B3-E7F9-5BF131D2A6E4}"/>
              </a:ext>
            </a:extLst>
          </p:cNvPr>
          <p:cNvSpPr/>
          <p:nvPr/>
        </p:nvSpPr>
        <p:spPr>
          <a:xfrm rot="5400000">
            <a:off x="5726067" y="3199172"/>
            <a:ext cx="1339640" cy="1759973"/>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566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Effect transition="in" filter="fade">
                                      <p:cBhvr>
                                        <p:cTn id="7" dur="1000"/>
                                        <p:tgtEl>
                                          <p:spTgt spid="8195">
                                            <p:txEl>
                                              <p:pRg st="6" end="6"/>
                                            </p:txEl>
                                          </p:spTgt>
                                        </p:tgtEl>
                                      </p:cBhvr>
                                    </p:animEffect>
                                    <p:anim calcmode="lin" valueType="num">
                                      <p:cBhvr>
                                        <p:cTn id="8"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fade">
                                      <p:cBhvr>
                                        <p:cTn id="12" dur="1000"/>
                                        <p:tgtEl>
                                          <p:spTgt spid="8195">
                                            <p:txEl>
                                              <p:pRg st="3" end="3"/>
                                            </p:txEl>
                                          </p:spTgt>
                                        </p:tgtEl>
                                      </p:cBhvr>
                                    </p:animEffect>
                                    <p:anim calcmode="lin" valueType="num">
                                      <p:cBhvr>
                                        <p:cTn id="13"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fade">
                                      <p:cBhvr>
                                        <p:cTn id="17" dur="1000"/>
                                        <p:tgtEl>
                                          <p:spTgt spid="8195">
                                            <p:txEl>
                                              <p:pRg st="4" end="4"/>
                                            </p:txEl>
                                          </p:spTgt>
                                        </p:tgtEl>
                                      </p:cBhvr>
                                    </p:animEffect>
                                    <p:anim calcmode="lin" valueType="num">
                                      <p:cBhvr>
                                        <p:cTn id="18"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fade">
                                      <p:cBhvr>
                                        <p:cTn id="22" dur="1000"/>
                                        <p:tgtEl>
                                          <p:spTgt spid="8195">
                                            <p:txEl>
                                              <p:pRg st="5" end="5"/>
                                            </p:txEl>
                                          </p:spTgt>
                                        </p:tgtEl>
                                      </p:cBhvr>
                                    </p:animEffect>
                                    <p:anim calcmode="lin" valueType="num">
                                      <p:cBhvr>
                                        <p:cTn id="2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76981" y="1435510"/>
            <a:ext cx="11739715" cy="5305858"/>
          </a:xfrm>
          <a:prstGeom prst="rect">
            <a:avLst/>
          </a:prstGeom>
        </p:spPr>
        <p:txBody>
          <a:bodyPr>
            <a:noAutofit/>
          </a:bodyPr>
          <a:lstStyle/>
          <a:p>
            <a:pPr marL="502920" indent="-457200">
              <a:defRPr/>
            </a:pPr>
            <a:r>
              <a:rPr lang="en-US" sz="3200" b="1" dirty="0">
                <a:solidFill>
                  <a:srgbClr val="002060"/>
                </a:solidFill>
                <a:latin typeface="Cambria" panose="02040503050406030204" pitchFamily="18" charset="0"/>
                <a:ea typeface="Cambria" panose="02040503050406030204" pitchFamily="18" charset="0"/>
              </a:rPr>
              <a:t>Ordinal: </a:t>
            </a:r>
            <a:r>
              <a:rPr lang="en-US" sz="3200" dirty="0"/>
              <a:t>Global Freedom Scores [</a:t>
            </a:r>
            <a:r>
              <a:rPr lang="en-US" sz="3200" dirty="0" err="1">
                <a:latin typeface="Courier New" panose="02070309020205020404" pitchFamily="49" charset="0"/>
                <a:cs typeface="Courier New" panose="02070309020205020404" pitchFamily="49" charset="0"/>
              </a:rPr>
              <a:t>fhglobalfreedomscores</a:t>
            </a:r>
            <a:r>
              <a:rPr lang="en-US" sz="3200" dirty="0"/>
              <a:t>]: </a:t>
            </a:r>
            <a:r>
              <a:rPr lang="en-US" sz="3200" dirty="0">
                <a:solidFill>
                  <a:srgbClr val="C00000"/>
                </a:solidFill>
              </a:rPr>
              <a:t>median</a:t>
            </a:r>
            <a:r>
              <a:rPr lang="en-US" sz="3200" dirty="0"/>
              <a:t> &amp; </a:t>
            </a:r>
            <a:r>
              <a:rPr lang="en-US" sz="3200" dirty="0">
                <a:solidFill>
                  <a:schemeClr val="accent1"/>
                </a:solidFill>
              </a:rPr>
              <a:t>range</a:t>
            </a: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summarize</a:t>
            </a: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fhglobalfreedomscores</a:t>
            </a:r>
            <a:r>
              <a:rPr lang="en-US" sz="3200" b="1" dirty="0">
                <a:solidFill>
                  <a:schemeClr val="accent2"/>
                </a:solidFill>
                <a:latin typeface="Courier New" panose="02070309020205020404" pitchFamily="49" charset="0"/>
                <a:cs typeface="Courier New" panose="02070309020205020404" pitchFamily="49" charset="0"/>
              </a:rPr>
              <a:t>, detail</a:t>
            </a:r>
            <a:r>
              <a:rPr lang="en-US" sz="1800" b="1" dirty="0">
                <a:latin typeface="Courier New" panose="02070309020205020404" pitchFamily="49" charset="0"/>
                <a:cs typeface="Courier New" panose="02070309020205020404" pitchFamily="49" charset="0"/>
              </a:rPr>
              <a:t>     </a:t>
            </a:r>
          </a:p>
          <a:p>
            <a:pPr marL="502920" lvl="1" indent="0">
              <a:buNone/>
              <a:defRPr/>
            </a:pPr>
            <a:r>
              <a:rPr lang="en-GB" sz="1700" b="1" dirty="0">
                <a:latin typeface="Courier New" panose="02070309020205020404" pitchFamily="49" charset="0"/>
                <a:cs typeface="Courier New" panose="02070309020205020404" pitchFamily="49" charset="0"/>
              </a:rPr>
              <a:t>-------------------------------------------------------------</a:t>
            </a:r>
          </a:p>
          <a:p>
            <a:pPr marL="502920" lvl="1" indent="0">
              <a:buNone/>
              <a:defRPr/>
            </a:pPr>
            <a:r>
              <a:rPr lang="en-GB" sz="1700" b="1" dirty="0">
                <a:latin typeface="Courier New" panose="02070309020205020404" pitchFamily="49" charset="0"/>
                <a:cs typeface="Courier New" panose="02070309020205020404" pitchFamily="49" charset="0"/>
              </a:rPr>
              <a:t>      Percentiles      Smallest</a:t>
            </a:r>
          </a:p>
          <a:p>
            <a:pPr marL="502920" lvl="1" indent="0">
              <a:buNone/>
              <a:defRPr/>
            </a:pPr>
            <a:r>
              <a:rPr lang="en-GB" sz="1700" b="1" dirty="0">
                <a:latin typeface="Courier New" panose="02070309020205020404" pitchFamily="49" charset="0"/>
                <a:cs typeface="Courier New" panose="02070309020205020404" pitchFamily="49" charset="0"/>
              </a:rPr>
              <a:t> 1%         1              1</a:t>
            </a:r>
          </a:p>
          <a:p>
            <a:pPr marL="502920" lvl="1" indent="0">
              <a:buNone/>
              <a:defRPr/>
            </a:pPr>
            <a:r>
              <a:rPr lang="en-GB" sz="1700" b="1" dirty="0">
                <a:latin typeface="Courier New" panose="02070309020205020404" pitchFamily="49" charset="0"/>
                <a:cs typeface="Courier New" panose="02070309020205020404" pitchFamily="49" charset="0"/>
              </a:rPr>
              <a:t> 5%         1              1</a:t>
            </a:r>
          </a:p>
          <a:p>
            <a:pPr marL="502920" lvl="1" indent="0">
              <a:buNone/>
              <a:defRPr/>
            </a:pPr>
            <a:r>
              <a:rPr lang="en-GB" sz="1700" b="1" dirty="0">
                <a:latin typeface="Courier New" panose="02070309020205020404" pitchFamily="49" charset="0"/>
                <a:cs typeface="Courier New" panose="02070309020205020404" pitchFamily="49" charset="0"/>
              </a:rPr>
              <a:t>10%         1              1       </a:t>
            </a:r>
            <a:r>
              <a:rPr lang="en-GB" sz="1700" b="1" dirty="0" err="1">
                <a:latin typeface="Courier New" panose="02070309020205020404" pitchFamily="49" charset="0"/>
                <a:cs typeface="Courier New" panose="02070309020205020404" pitchFamily="49" charset="0"/>
              </a:rPr>
              <a:t>Obs</a:t>
            </a:r>
            <a:r>
              <a:rPr lang="en-GB" sz="1700" b="1" dirty="0">
                <a:latin typeface="Courier New" panose="02070309020205020404" pitchFamily="49" charset="0"/>
                <a:cs typeface="Courier New" panose="02070309020205020404" pitchFamily="49" charset="0"/>
              </a:rPr>
              <a:t>                  25</a:t>
            </a:r>
          </a:p>
          <a:p>
            <a:pPr marL="502920" lvl="1" indent="0">
              <a:buNone/>
              <a:defRPr/>
            </a:pPr>
            <a:r>
              <a:rPr lang="en-GB" sz="1700" b="1" dirty="0">
                <a:latin typeface="Courier New" panose="02070309020205020404" pitchFamily="49" charset="0"/>
                <a:cs typeface="Courier New" panose="02070309020205020404" pitchFamily="49" charset="0"/>
              </a:rPr>
              <a:t>25%         1              1      Sum of </a:t>
            </a:r>
            <a:r>
              <a:rPr lang="en-GB" sz="1700" b="1" dirty="0" err="1">
                <a:latin typeface="Courier New" panose="02070309020205020404" pitchFamily="49" charset="0"/>
                <a:cs typeface="Courier New" panose="02070309020205020404" pitchFamily="49" charset="0"/>
              </a:rPr>
              <a:t>wgt</a:t>
            </a:r>
            <a:r>
              <a:rPr lang="en-GB" sz="1700" b="1" dirty="0">
                <a:latin typeface="Courier New" panose="02070309020205020404" pitchFamily="49" charset="0"/>
                <a:cs typeface="Courier New" panose="02070309020205020404" pitchFamily="49" charset="0"/>
              </a:rPr>
              <a:t>.           25</a:t>
            </a:r>
          </a:p>
          <a:p>
            <a:pPr marL="502920" lvl="1" indent="0">
              <a:buNone/>
              <a:defRPr/>
            </a:pPr>
            <a:endParaRPr lang="en-GB" sz="1700" b="1" dirty="0">
              <a:latin typeface="Courier New" panose="02070309020205020404" pitchFamily="49" charset="0"/>
              <a:cs typeface="Courier New" panose="02070309020205020404" pitchFamily="49" charset="0"/>
            </a:endParaRPr>
          </a:p>
          <a:p>
            <a:pPr marL="502920" lvl="1" indent="0">
              <a:buNone/>
              <a:defRPr/>
            </a:pPr>
            <a:r>
              <a:rPr lang="en-GB" sz="1700" b="1" dirty="0">
                <a:latin typeface="Courier New" panose="02070309020205020404" pitchFamily="49" charset="0"/>
                <a:cs typeface="Courier New" panose="02070309020205020404" pitchFamily="49" charset="0"/>
              </a:rPr>
              <a:t>50%         2                      Mean               1.92</a:t>
            </a:r>
          </a:p>
          <a:p>
            <a:pPr marL="502920" lvl="1" indent="0">
              <a:buNone/>
              <a:defRPr/>
            </a:pPr>
            <a:r>
              <a:rPr lang="en-GB" sz="1700" b="1" dirty="0">
                <a:latin typeface="Courier New" panose="02070309020205020404" pitchFamily="49" charset="0"/>
                <a:cs typeface="Courier New" panose="02070309020205020404" pitchFamily="49" charset="0"/>
              </a:rPr>
              <a:t>                        Largest    Std. dev.      </a:t>
            </a:r>
            <a:r>
              <a:rPr lang="en-US" sz="1700" b="1" dirty="0">
                <a:latin typeface="Courier New" panose="02070309020205020404" pitchFamily="49" charset="0"/>
                <a:cs typeface="Courier New" panose="02070309020205020404" pitchFamily="49" charset="0"/>
              </a:rPr>
              <a:t>.8621678</a:t>
            </a:r>
            <a:endParaRPr lang="en-GB" sz="1700" b="1" dirty="0">
              <a:latin typeface="Courier New" panose="02070309020205020404" pitchFamily="49" charset="0"/>
              <a:cs typeface="Courier New" panose="02070309020205020404" pitchFamily="49" charset="0"/>
            </a:endParaRPr>
          </a:p>
          <a:p>
            <a:pPr marL="502920" lvl="1" indent="0">
              <a:buNone/>
              <a:defRPr/>
            </a:pPr>
            <a:r>
              <a:rPr lang="en-GB" sz="1700" b="1" dirty="0">
                <a:latin typeface="Courier New" panose="02070309020205020404" pitchFamily="49" charset="0"/>
                <a:cs typeface="Courier New" panose="02070309020205020404" pitchFamily="49" charset="0"/>
              </a:rPr>
              <a:t>75%         3              3</a:t>
            </a:r>
          </a:p>
          <a:p>
            <a:pPr marL="502920" lvl="1" indent="0">
              <a:buNone/>
              <a:defRPr/>
            </a:pPr>
            <a:r>
              <a:rPr lang="en-GB" sz="1700" b="1" dirty="0">
                <a:latin typeface="Courier New" panose="02070309020205020404" pitchFamily="49" charset="0"/>
                <a:cs typeface="Courier New" panose="02070309020205020404" pitchFamily="49" charset="0"/>
              </a:rPr>
              <a:t>90%         3              3       Variance       </a:t>
            </a:r>
            <a:r>
              <a:rPr lang="en-US" sz="1700" b="1" dirty="0">
                <a:latin typeface="Courier New" panose="02070309020205020404" pitchFamily="49" charset="0"/>
                <a:cs typeface="Courier New" panose="02070309020205020404" pitchFamily="49" charset="0"/>
              </a:rPr>
              <a:t>.7433333</a:t>
            </a:r>
          </a:p>
          <a:p>
            <a:pPr marL="502920" lvl="1" indent="0">
              <a:buNone/>
              <a:defRPr/>
            </a:pPr>
            <a:r>
              <a:rPr lang="en-GB" sz="1700" b="1" dirty="0">
                <a:latin typeface="Courier New" panose="02070309020205020404" pitchFamily="49" charset="0"/>
                <a:cs typeface="Courier New" panose="02070309020205020404" pitchFamily="49" charset="0"/>
              </a:rPr>
              <a:t>95%         3              3       Skewness       </a:t>
            </a:r>
            <a:r>
              <a:rPr lang="en-US" sz="1700" b="1" dirty="0">
                <a:latin typeface="Courier New" panose="02070309020205020404" pitchFamily="49" charset="0"/>
                <a:cs typeface="Courier New" panose="02070309020205020404" pitchFamily="49" charset="0"/>
              </a:rPr>
              <a:t>.1522463</a:t>
            </a:r>
            <a:endParaRPr lang="en-GB" sz="1700" b="1" dirty="0">
              <a:latin typeface="Courier New" panose="02070309020205020404" pitchFamily="49" charset="0"/>
              <a:cs typeface="Courier New" panose="02070309020205020404" pitchFamily="49" charset="0"/>
            </a:endParaRPr>
          </a:p>
          <a:p>
            <a:pPr marL="502920" lvl="1" indent="0">
              <a:buNone/>
              <a:defRPr/>
            </a:pPr>
            <a:r>
              <a:rPr lang="en-GB" sz="1700" b="1" dirty="0">
                <a:latin typeface="Courier New" panose="02070309020205020404" pitchFamily="49" charset="0"/>
                <a:cs typeface="Courier New" panose="02070309020205020404" pitchFamily="49" charset="0"/>
              </a:rPr>
              <a:t>99%         3              3       Kurtosis       </a:t>
            </a:r>
            <a:r>
              <a:rPr lang="en-US" sz="1700" b="1" dirty="0">
                <a:latin typeface="Courier New" panose="02070309020205020404" pitchFamily="49" charset="0"/>
                <a:cs typeface="Courier New" panose="02070309020205020404" pitchFamily="49" charset="0"/>
              </a:rPr>
              <a:t>1.417694</a:t>
            </a:r>
          </a:p>
          <a:p>
            <a:pPr marL="502920" lvl="1" indent="0">
              <a:buNone/>
              <a:defRPr/>
            </a:pPr>
            <a:endParaRPr lang="en-GB" sz="1700" b="1" dirty="0">
              <a:latin typeface="Courier New" panose="02070309020205020404" pitchFamily="49" charset="0"/>
              <a:cs typeface="Courier New" panose="02070309020205020404" pitchFamily="49" charset="0"/>
            </a:endParaRPr>
          </a:p>
          <a:p>
            <a:pPr marL="502920" lvl="1" indent="0">
              <a:buNone/>
              <a:defRPr/>
            </a:pPr>
            <a:endParaRPr lang="en-US" sz="2800" b="1" dirty="0">
              <a:solidFill>
                <a:schemeClr val="accent2"/>
              </a:solidFill>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393290" y="245806"/>
            <a:ext cx="11336594" cy="1310986"/>
          </a:xfrm>
        </p:spPr>
        <p:txBody>
          <a:bodyPr>
            <a:normAutofit/>
          </a:bodyPr>
          <a:lstStyle/>
          <a:p>
            <a:pPr marL="45720" indent="0">
              <a:buNone/>
              <a:defRPr/>
            </a:pPr>
            <a:r>
              <a:rPr lang="en-US" sz="3600" dirty="0">
                <a:latin typeface="Cambria" panose="02040503050406030204" pitchFamily="18" charset="0"/>
                <a:ea typeface="Cambria" panose="02040503050406030204" pitchFamily="18" charset="0"/>
              </a:rPr>
              <a:t>Measures of Central Tendency &amp; Dispersion: </a:t>
            </a:r>
            <a:r>
              <a:rPr lang="en-US" sz="3600" b="1" dirty="0">
                <a:solidFill>
                  <a:srgbClr val="002060"/>
                </a:solidFill>
                <a:latin typeface="Cambria" panose="02040503050406030204" pitchFamily="18" charset="0"/>
                <a:ea typeface="Cambria" panose="02040503050406030204" pitchFamily="18" charset="0"/>
              </a:rPr>
              <a:t>Ordinal</a:t>
            </a:r>
            <a:endParaRPr lang="en-US" sz="3600" dirty="0">
              <a:latin typeface="Cambria" panose="02040503050406030204" pitchFamily="18" charset="0"/>
              <a:ea typeface="Cambria" panose="02040503050406030204" pitchFamily="18" charset="0"/>
            </a:endParaRPr>
          </a:p>
        </p:txBody>
      </p:sp>
      <p:sp>
        <p:nvSpPr>
          <p:cNvPr id="2" name="Oval 1">
            <a:extLst>
              <a:ext uri="{FF2B5EF4-FFF2-40B4-BE49-F238E27FC236}">
                <a16:creationId xmlns:a16="http://schemas.microsoft.com/office/drawing/2014/main" id="{1E937130-9DC7-07EC-BA50-61E386930BA6}"/>
              </a:ext>
            </a:extLst>
          </p:cNvPr>
          <p:cNvSpPr/>
          <p:nvPr/>
        </p:nvSpPr>
        <p:spPr>
          <a:xfrm>
            <a:off x="176981" y="4572001"/>
            <a:ext cx="4414684" cy="116020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B8D6247-6703-923B-F05E-5E4B802810D0}"/>
              </a:ext>
            </a:extLst>
          </p:cNvPr>
          <p:cNvSpPr/>
          <p:nvPr/>
        </p:nvSpPr>
        <p:spPr>
          <a:xfrm rot="5400000">
            <a:off x="2187683" y="4450613"/>
            <a:ext cx="4414684" cy="1160207"/>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72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1000"/>
                                        <p:tgtEl>
                                          <p:spTgt spid="8195">
                                            <p:txEl>
                                              <p:pRg st="2" end="2"/>
                                            </p:txEl>
                                          </p:spTgt>
                                        </p:tgtEl>
                                      </p:cBhvr>
                                    </p:animEffect>
                                    <p:anim calcmode="lin" valueType="num">
                                      <p:cBhvr>
                                        <p:cTn id="13"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fade">
                                      <p:cBhvr>
                                        <p:cTn id="17" dur="1000"/>
                                        <p:tgtEl>
                                          <p:spTgt spid="8195">
                                            <p:txEl>
                                              <p:pRg st="3" end="3"/>
                                            </p:txEl>
                                          </p:spTgt>
                                        </p:tgtEl>
                                      </p:cBhvr>
                                    </p:animEffect>
                                    <p:anim calcmode="lin" valueType="num">
                                      <p:cBhvr>
                                        <p:cTn id="1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fade">
                                      <p:cBhvr>
                                        <p:cTn id="22" dur="1000"/>
                                        <p:tgtEl>
                                          <p:spTgt spid="8195">
                                            <p:txEl>
                                              <p:pRg st="4" end="4"/>
                                            </p:txEl>
                                          </p:spTgt>
                                        </p:tgtEl>
                                      </p:cBhvr>
                                    </p:animEffect>
                                    <p:anim calcmode="lin" valueType="num">
                                      <p:cBhvr>
                                        <p:cTn id="23"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fade">
                                      <p:cBhvr>
                                        <p:cTn id="27" dur="1000"/>
                                        <p:tgtEl>
                                          <p:spTgt spid="8195">
                                            <p:txEl>
                                              <p:pRg st="5" end="5"/>
                                            </p:txEl>
                                          </p:spTgt>
                                        </p:tgtEl>
                                      </p:cBhvr>
                                    </p:animEffect>
                                    <p:anim calcmode="lin" valueType="num">
                                      <p:cBhvr>
                                        <p:cTn id="2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195">
                                            <p:txEl>
                                              <p:pRg st="6" end="6"/>
                                            </p:txEl>
                                          </p:spTgt>
                                        </p:tgtEl>
                                        <p:attrNameLst>
                                          <p:attrName>style.visibility</p:attrName>
                                        </p:attrNameLst>
                                      </p:cBhvr>
                                      <p:to>
                                        <p:strVal val="visible"/>
                                      </p:to>
                                    </p:set>
                                    <p:animEffect transition="in" filter="fade">
                                      <p:cBhvr>
                                        <p:cTn id="32" dur="1000"/>
                                        <p:tgtEl>
                                          <p:spTgt spid="8195">
                                            <p:txEl>
                                              <p:pRg st="6" end="6"/>
                                            </p:txEl>
                                          </p:spTgt>
                                        </p:tgtEl>
                                      </p:cBhvr>
                                    </p:animEffect>
                                    <p:anim calcmode="lin" valueType="num">
                                      <p:cBhvr>
                                        <p:cTn id="3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8195">
                                            <p:txEl>
                                              <p:pRg st="7" end="7"/>
                                            </p:txEl>
                                          </p:spTgt>
                                        </p:tgtEl>
                                        <p:attrNameLst>
                                          <p:attrName>style.visibility</p:attrName>
                                        </p:attrNameLst>
                                      </p:cBhvr>
                                      <p:to>
                                        <p:strVal val="visible"/>
                                      </p:to>
                                    </p:set>
                                    <p:animEffect transition="in" filter="fade">
                                      <p:cBhvr>
                                        <p:cTn id="37" dur="1000"/>
                                        <p:tgtEl>
                                          <p:spTgt spid="8195">
                                            <p:txEl>
                                              <p:pRg st="7" end="7"/>
                                            </p:txEl>
                                          </p:spTgt>
                                        </p:tgtEl>
                                      </p:cBhvr>
                                    </p:animEffect>
                                    <p:anim calcmode="lin" valueType="num">
                                      <p:cBhvr>
                                        <p:cTn id="38"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8195">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8195">
                                            <p:txEl>
                                              <p:pRg st="9" end="9"/>
                                            </p:txEl>
                                          </p:spTgt>
                                        </p:tgtEl>
                                        <p:attrNameLst>
                                          <p:attrName>style.visibility</p:attrName>
                                        </p:attrNameLst>
                                      </p:cBhvr>
                                      <p:to>
                                        <p:strVal val="visible"/>
                                      </p:to>
                                    </p:set>
                                    <p:animEffect transition="in" filter="fade">
                                      <p:cBhvr>
                                        <p:cTn id="42" dur="1000"/>
                                        <p:tgtEl>
                                          <p:spTgt spid="8195">
                                            <p:txEl>
                                              <p:pRg st="9" end="9"/>
                                            </p:txEl>
                                          </p:spTgt>
                                        </p:tgtEl>
                                      </p:cBhvr>
                                    </p:animEffect>
                                    <p:anim calcmode="lin" valueType="num">
                                      <p:cBhvr>
                                        <p:cTn id="43"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animEffect transition="in" filter="fade">
                                      <p:cBhvr>
                                        <p:cTn id="47" dur="1000"/>
                                        <p:tgtEl>
                                          <p:spTgt spid="8195">
                                            <p:txEl>
                                              <p:pRg st="10" end="10"/>
                                            </p:txEl>
                                          </p:spTgt>
                                        </p:tgtEl>
                                      </p:cBhvr>
                                    </p:animEffect>
                                    <p:anim calcmode="lin" valueType="num">
                                      <p:cBhvr>
                                        <p:cTn id="48"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10" end="1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8195">
                                            <p:txEl>
                                              <p:pRg st="11" end="11"/>
                                            </p:txEl>
                                          </p:spTgt>
                                        </p:tgtEl>
                                        <p:attrNameLst>
                                          <p:attrName>style.visibility</p:attrName>
                                        </p:attrNameLst>
                                      </p:cBhvr>
                                      <p:to>
                                        <p:strVal val="visible"/>
                                      </p:to>
                                    </p:set>
                                    <p:animEffect transition="in" filter="fade">
                                      <p:cBhvr>
                                        <p:cTn id="52" dur="1000"/>
                                        <p:tgtEl>
                                          <p:spTgt spid="8195">
                                            <p:txEl>
                                              <p:pRg st="11" end="11"/>
                                            </p:txEl>
                                          </p:spTgt>
                                        </p:tgtEl>
                                      </p:cBhvr>
                                    </p:animEffect>
                                    <p:anim calcmode="lin" valueType="num">
                                      <p:cBhvr>
                                        <p:cTn id="53"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54" dur="1000" fill="hold"/>
                                        <p:tgtEl>
                                          <p:spTgt spid="8195">
                                            <p:txEl>
                                              <p:pRg st="11" end="11"/>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8195">
                                            <p:txEl>
                                              <p:pRg st="12" end="12"/>
                                            </p:txEl>
                                          </p:spTgt>
                                        </p:tgtEl>
                                        <p:attrNameLst>
                                          <p:attrName>style.visibility</p:attrName>
                                        </p:attrNameLst>
                                      </p:cBhvr>
                                      <p:to>
                                        <p:strVal val="visible"/>
                                      </p:to>
                                    </p:set>
                                    <p:animEffect transition="in" filter="fade">
                                      <p:cBhvr>
                                        <p:cTn id="57" dur="1000"/>
                                        <p:tgtEl>
                                          <p:spTgt spid="8195">
                                            <p:txEl>
                                              <p:pRg st="12" end="12"/>
                                            </p:txEl>
                                          </p:spTgt>
                                        </p:tgtEl>
                                      </p:cBhvr>
                                    </p:animEffect>
                                    <p:anim calcmode="lin" valueType="num">
                                      <p:cBhvr>
                                        <p:cTn id="58"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8195">
                                            <p:txEl>
                                              <p:pRg st="12" end="12"/>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8195">
                                            <p:txEl>
                                              <p:pRg st="13" end="13"/>
                                            </p:txEl>
                                          </p:spTgt>
                                        </p:tgtEl>
                                        <p:attrNameLst>
                                          <p:attrName>style.visibility</p:attrName>
                                        </p:attrNameLst>
                                      </p:cBhvr>
                                      <p:to>
                                        <p:strVal val="visible"/>
                                      </p:to>
                                    </p:set>
                                    <p:animEffect transition="in" filter="fade">
                                      <p:cBhvr>
                                        <p:cTn id="62" dur="1000"/>
                                        <p:tgtEl>
                                          <p:spTgt spid="8195">
                                            <p:txEl>
                                              <p:pRg st="13" end="13"/>
                                            </p:txEl>
                                          </p:spTgt>
                                        </p:tgtEl>
                                      </p:cBhvr>
                                    </p:animEffect>
                                    <p:anim calcmode="lin" valueType="num">
                                      <p:cBhvr>
                                        <p:cTn id="63"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64" dur="1000" fill="hold"/>
                                        <p:tgtEl>
                                          <p:spTgt spid="8195">
                                            <p:txEl>
                                              <p:pRg st="13" end="13"/>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8195">
                                            <p:txEl>
                                              <p:pRg st="14" end="14"/>
                                            </p:txEl>
                                          </p:spTgt>
                                        </p:tgtEl>
                                        <p:attrNameLst>
                                          <p:attrName>style.visibility</p:attrName>
                                        </p:attrNameLst>
                                      </p:cBhvr>
                                      <p:to>
                                        <p:strVal val="visible"/>
                                      </p:to>
                                    </p:set>
                                    <p:animEffect transition="in" filter="fade">
                                      <p:cBhvr>
                                        <p:cTn id="67" dur="1000"/>
                                        <p:tgtEl>
                                          <p:spTgt spid="8195">
                                            <p:txEl>
                                              <p:pRg st="14" end="14"/>
                                            </p:txEl>
                                          </p:spTgt>
                                        </p:tgtEl>
                                      </p:cBhvr>
                                    </p:animEffect>
                                    <p:anim calcmode="lin" valueType="num">
                                      <p:cBhvr>
                                        <p:cTn id="68"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69" dur="1000" fill="hold"/>
                                        <p:tgtEl>
                                          <p:spTgt spid="819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1000"/>
                                        <p:tgtEl>
                                          <p:spTgt spid="2"/>
                                        </p:tgtEl>
                                      </p:cBhvr>
                                    </p:animEffect>
                                    <p:anim calcmode="lin" valueType="num">
                                      <p:cBhvr>
                                        <p:cTn id="75" dur="1000" fill="hold"/>
                                        <p:tgtEl>
                                          <p:spTgt spid="2"/>
                                        </p:tgtEl>
                                        <p:attrNameLst>
                                          <p:attrName>ppt_x</p:attrName>
                                        </p:attrNameLst>
                                      </p:cBhvr>
                                      <p:tavLst>
                                        <p:tav tm="0">
                                          <p:val>
                                            <p:strVal val="#ppt_x"/>
                                          </p:val>
                                        </p:tav>
                                        <p:tav tm="100000">
                                          <p:val>
                                            <p:strVal val="#ppt_x"/>
                                          </p:val>
                                        </p:tav>
                                      </p:tavLst>
                                    </p:anim>
                                    <p:anim calcmode="lin" valueType="num">
                                      <p:cBhvr>
                                        <p:cTn id="7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fade">
                                      <p:cBhvr>
                                        <p:cTn id="81" dur="1000"/>
                                        <p:tgtEl>
                                          <p:spTgt spid="3"/>
                                        </p:tgtEl>
                                      </p:cBhvr>
                                    </p:animEffect>
                                    <p:anim calcmode="lin" valueType="num">
                                      <p:cBhvr>
                                        <p:cTn id="82" dur="1000" fill="hold"/>
                                        <p:tgtEl>
                                          <p:spTgt spid="3"/>
                                        </p:tgtEl>
                                        <p:attrNameLst>
                                          <p:attrName>ppt_x</p:attrName>
                                        </p:attrNameLst>
                                      </p:cBhvr>
                                      <p:tavLst>
                                        <p:tav tm="0">
                                          <p:val>
                                            <p:strVal val="#ppt_x"/>
                                          </p:val>
                                        </p:tav>
                                        <p:tav tm="100000">
                                          <p:val>
                                            <p:strVal val="#ppt_x"/>
                                          </p:val>
                                        </p:tav>
                                      </p:tavLst>
                                    </p:anim>
                                    <p:anim calcmode="lin" valueType="num">
                                      <p:cBhvr>
                                        <p:cTn id="8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94967" y="1445342"/>
            <a:ext cx="11621729" cy="5296026"/>
          </a:xfrm>
          <a:prstGeom prst="rect">
            <a:avLst/>
          </a:prstGeom>
        </p:spPr>
        <p:txBody>
          <a:bodyPr>
            <a:noAutofit/>
          </a:bodyPr>
          <a:lstStyle/>
          <a:p>
            <a:pPr marL="502920" indent="-457200">
              <a:defRPr/>
            </a:pPr>
            <a:r>
              <a:rPr lang="en-US" sz="3200" b="1" dirty="0">
                <a:solidFill>
                  <a:srgbClr val="002060"/>
                </a:solidFill>
                <a:latin typeface="Cambria" panose="02040503050406030204" pitchFamily="18" charset="0"/>
                <a:ea typeface="Cambria" panose="02040503050406030204" pitchFamily="18" charset="0"/>
              </a:rPr>
              <a:t>Ordinal: </a:t>
            </a:r>
            <a:r>
              <a:rPr lang="en-US" sz="3200" dirty="0"/>
              <a:t>Global Freedom Scores [</a:t>
            </a:r>
            <a:r>
              <a:rPr lang="en-US" sz="3200" dirty="0" err="1">
                <a:latin typeface="Courier New" panose="02070309020205020404" pitchFamily="49" charset="0"/>
                <a:cs typeface="Courier New" panose="02070309020205020404" pitchFamily="49" charset="0"/>
              </a:rPr>
              <a:t>fhglobalfreedomscores</a:t>
            </a:r>
            <a:r>
              <a:rPr lang="en-US" sz="3200" dirty="0"/>
              <a:t>]: </a:t>
            </a:r>
            <a:r>
              <a:rPr lang="en-US" sz="3200" dirty="0">
                <a:solidFill>
                  <a:srgbClr val="C00000"/>
                </a:solidFill>
              </a:rPr>
              <a:t>median</a:t>
            </a:r>
            <a:r>
              <a:rPr lang="en-US" sz="3200" dirty="0"/>
              <a:t> &amp; </a:t>
            </a:r>
            <a:r>
              <a:rPr lang="en-US" sz="3200" dirty="0">
                <a:solidFill>
                  <a:schemeClr val="accent1"/>
                </a:solidFill>
              </a:rPr>
              <a:t>range</a:t>
            </a:r>
            <a:endParaRPr lang="en-US" sz="3200" dirty="0"/>
          </a:p>
          <a:p>
            <a:pPr marL="502920" lvl="1" indent="0">
              <a:buNone/>
              <a:defRPr/>
            </a:pPr>
            <a:r>
              <a:rPr lang="en-GB" sz="2800" b="1" dirty="0" err="1">
                <a:solidFill>
                  <a:schemeClr val="accent2"/>
                </a:solidFill>
                <a:latin typeface="Courier New" panose="02070309020205020404" pitchFamily="49" charset="0"/>
                <a:cs typeface="Courier New" panose="02070309020205020404" pitchFamily="49" charset="0"/>
              </a:rPr>
              <a:t>tabstat</a:t>
            </a:r>
            <a:r>
              <a:rPr lang="en-GB" sz="2800" b="1" dirty="0">
                <a:solidFill>
                  <a:schemeClr val="accent2"/>
                </a:solidFill>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fhglobalfreedomscores</a:t>
            </a:r>
            <a:r>
              <a:rPr lang="en-GB" sz="2800" b="1" dirty="0">
                <a:solidFill>
                  <a:schemeClr val="accent2"/>
                </a:solidFill>
                <a:latin typeface="Courier New" panose="02070309020205020404" pitchFamily="49" charset="0"/>
                <a:cs typeface="Courier New" panose="02070309020205020404" pitchFamily="49" charset="0"/>
              </a:rPr>
              <a:t>, stats(median range)</a:t>
            </a:r>
          </a:p>
          <a:p>
            <a:pPr marL="502920" lvl="1" indent="0">
              <a:buNone/>
              <a:defRPr/>
            </a:pPr>
            <a:endParaRPr lang="en-GB" dirty="0">
              <a:latin typeface="Courier New" panose="02070309020205020404" pitchFamily="49" charset="0"/>
              <a:cs typeface="Courier New" panose="02070309020205020404" pitchFamily="49" charset="0"/>
            </a:endParaRPr>
          </a:p>
          <a:p>
            <a:pPr marL="502920" lvl="1" indent="0">
              <a:buNone/>
              <a:defRPr/>
            </a:pPr>
            <a:r>
              <a:rPr lang="en-GB" dirty="0">
                <a:latin typeface="Courier New" panose="02070309020205020404" pitchFamily="49" charset="0"/>
                <a:cs typeface="Courier New" panose="02070309020205020404" pitchFamily="49" charset="0"/>
              </a:rPr>
              <a:t>    Variable |       p50     Range</a:t>
            </a:r>
          </a:p>
          <a:p>
            <a:pPr marL="502920" lvl="1" indent="0">
              <a:buNone/>
              <a:defRPr/>
            </a:pPr>
            <a:r>
              <a:rPr lang="en-GB" dirty="0">
                <a:latin typeface="Courier New" panose="02070309020205020404" pitchFamily="49" charset="0"/>
                <a:cs typeface="Courier New" panose="02070309020205020404" pitchFamily="49" charset="0"/>
              </a:rPr>
              <a:t>-------------+--------------------</a:t>
            </a:r>
          </a:p>
          <a:p>
            <a:pPr marL="502920" lvl="1" indent="0">
              <a:buNone/>
              <a:defRPr/>
            </a:pPr>
            <a:r>
              <a:rPr lang="en-GB" dirty="0" err="1">
                <a:latin typeface="Courier New" panose="02070309020205020404" pitchFamily="49" charset="0"/>
                <a:cs typeface="Courier New" panose="02070309020205020404" pitchFamily="49" charset="0"/>
              </a:rPr>
              <a:t>fhglobalfr~s</a:t>
            </a:r>
            <a:r>
              <a:rPr lang="en-GB" dirty="0">
                <a:latin typeface="Courier New" panose="02070309020205020404" pitchFamily="49" charset="0"/>
                <a:cs typeface="Courier New" panose="02070309020205020404" pitchFamily="49" charset="0"/>
              </a:rPr>
              <a:t> |         2         2</a:t>
            </a:r>
          </a:p>
          <a:p>
            <a:pPr marL="502920" lvl="1" indent="0">
              <a:buNone/>
              <a:defRPr/>
            </a:pPr>
            <a:r>
              <a:rPr lang="en-GB" dirty="0">
                <a:latin typeface="Courier New" panose="02070309020205020404" pitchFamily="49" charset="0"/>
                <a:cs typeface="Courier New" panose="02070309020205020404" pitchFamily="49" charset="0"/>
              </a:rPr>
              <a:t>----------------------------------</a:t>
            </a:r>
          </a:p>
          <a:p>
            <a:pPr marL="502920" lvl="1" indent="0">
              <a:buNone/>
              <a:defRPr/>
            </a:pPr>
            <a:endParaRPr lang="en-GB" dirty="0">
              <a:latin typeface="Courier New" panose="02070309020205020404" pitchFamily="49" charset="0"/>
              <a:cs typeface="Courier New" panose="02070309020205020404" pitchFamily="49" charset="0"/>
            </a:endParaRPr>
          </a:p>
          <a:p>
            <a:pPr marL="502920" lvl="1" indent="0">
              <a:buNone/>
              <a:defRPr/>
            </a:pPr>
            <a:r>
              <a:rPr lang="en-GB" dirty="0">
                <a:latin typeface="Courier New" panose="02070309020205020404" pitchFamily="49" charset="0"/>
                <a:cs typeface="Courier New" panose="02070309020205020404" pitchFamily="49" charset="0"/>
              </a:rPr>
              <a:t>???? RANGE: 3-1=2</a:t>
            </a:r>
          </a:p>
          <a:p>
            <a:pPr marL="502920" lvl="1" indent="0">
              <a:buNone/>
              <a:defRPr/>
            </a:pPr>
            <a:endParaRPr lang="en-GB" dirty="0">
              <a:latin typeface="Courier New" panose="02070309020205020404" pitchFamily="49" charset="0"/>
              <a:cs typeface="Courier New" panose="02070309020205020404" pitchFamily="49" charset="0"/>
            </a:endParaRPr>
          </a:p>
          <a:p>
            <a:pPr marL="845820" lvl="1" indent="-342900">
              <a:defRPr/>
            </a:pPr>
            <a:r>
              <a:rPr lang="en-GB" sz="2800" dirty="0">
                <a:latin typeface="Cambria" panose="02040503050406030204" pitchFamily="18" charset="0"/>
                <a:ea typeface="Cambria" panose="02040503050406030204" pitchFamily="18" charset="0"/>
                <a:cs typeface="Courier New" panose="02070309020205020404" pitchFamily="49" charset="0"/>
              </a:rPr>
              <a:t>RENAME:</a:t>
            </a:r>
            <a:r>
              <a:rPr lang="en-GB" sz="2800" dirty="0">
                <a:latin typeface="Courier New" panose="02070309020205020404" pitchFamily="49" charset="0"/>
                <a:cs typeface="Courier New" panose="02070309020205020404" pitchFamily="49" charset="0"/>
              </a:rPr>
              <a:t> </a:t>
            </a:r>
            <a:r>
              <a:rPr lang="en-GB" sz="2800" b="1" dirty="0">
                <a:solidFill>
                  <a:schemeClr val="accent2"/>
                </a:solidFill>
                <a:latin typeface="Courier New" panose="02070309020205020404" pitchFamily="49" charset="0"/>
                <a:cs typeface="Courier New" panose="02070309020205020404" pitchFamily="49" charset="0"/>
              </a:rPr>
              <a:t>rename </a:t>
            </a:r>
            <a:r>
              <a:rPr lang="en-US" sz="2800" dirty="0" err="1">
                <a:latin typeface="Courier New" panose="02070309020205020404" pitchFamily="49" charset="0"/>
                <a:cs typeface="Courier New" panose="02070309020205020404" pitchFamily="49" charset="0"/>
              </a:rPr>
              <a:t>fhglobalfreedomscores</a:t>
            </a:r>
            <a:r>
              <a:rPr lang="en-US" sz="2800" dirty="0">
                <a:latin typeface="Courier New" panose="02070309020205020404" pitchFamily="49" charset="0"/>
                <a:cs typeface="Courier New" panose="02070309020205020404" pitchFamily="49" charset="0"/>
              </a:rPr>
              <a:t> FH_GS</a:t>
            </a:r>
            <a:endParaRPr lang="en-GB" sz="2800" dirty="0">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294967" y="116632"/>
            <a:ext cx="11621729" cy="1440160"/>
          </a:xfrm>
        </p:spPr>
        <p:txBody>
          <a:bodyPr>
            <a:normAutofit/>
          </a:bodyPr>
          <a:lstStyle/>
          <a:p>
            <a:pPr marL="45720">
              <a:defRPr/>
            </a:pPr>
            <a:r>
              <a:rPr lang="en-US" sz="3600" dirty="0">
                <a:latin typeface="Cambria" panose="02040503050406030204" pitchFamily="18" charset="0"/>
                <a:ea typeface="Cambria" panose="02040503050406030204" pitchFamily="18" charset="0"/>
              </a:rPr>
              <a:t>Measures of Central Tendency &amp; Dispersion: </a:t>
            </a:r>
            <a:r>
              <a:rPr lang="en-US" sz="3600" b="1" dirty="0">
                <a:solidFill>
                  <a:srgbClr val="002060"/>
                </a:solidFill>
                <a:latin typeface="Cambria" panose="02040503050406030204" pitchFamily="18" charset="0"/>
                <a:ea typeface="Cambria" panose="02040503050406030204" pitchFamily="18" charset="0"/>
              </a:rPr>
              <a:t>Ordinal</a:t>
            </a:r>
            <a:endParaRPr lang="en-US" sz="3600" dirty="0"/>
          </a:p>
        </p:txBody>
      </p:sp>
      <p:sp>
        <p:nvSpPr>
          <p:cNvPr id="2" name="Oval 1">
            <a:extLst>
              <a:ext uri="{FF2B5EF4-FFF2-40B4-BE49-F238E27FC236}">
                <a16:creationId xmlns:a16="http://schemas.microsoft.com/office/drawing/2014/main" id="{ED3514AC-B22C-5266-6309-3227C10B01B6}"/>
              </a:ext>
            </a:extLst>
          </p:cNvPr>
          <p:cNvSpPr/>
          <p:nvPr/>
        </p:nvSpPr>
        <p:spPr>
          <a:xfrm>
            <a:off x="4395017" y="2861447"/>
            <a:ext cx="1356855" cy="190719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424724E-D48B-026F-914E-EF50E7C27804}"/>
              </a:ext>
            </a:extLst>
          </p:cNvPr>
          <p:cNvSpPr/>
          <p:nvPr/>
        </p:nvSpPr>
        <p:spPr>
          <a:xfrm rot="5400000">
            <a:off x="5722505" y="3116955"/>
            <a:ext cx="1907193" cy="1356854"/>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62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fade">
                                      <p:cBhvr>
                                        <p:cTn id="7" dur="1000"/>
                                        <p:tgtEl>
                                          <p:spTgt spid="8195">
                                            <p:txEl>
                                              <p:pRg st="3" end="3"/>
                                            </p:txEl>
                                          </p:spTgt>
                                        </p:tgtEl>
                                      </p:cBhvr>
                                    </p:animEffect>
                                    <p:anim calcmode="lin" valueType="num">
                                      <p:cBhvr>
                                        <p:cTn id="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fade">
                                      <p:cBhvr>
                                        <p:cTn id="12" dur="1000"/>
                                        <p:tgtEl>
                                          <p:spTgt spid="8195">
                                            <p:txEl>
                                              <p:pRg st="4" end="4"/>
                                            </p:txEl>
                                          </p:spTgt>
                                        </p:tgtEl>
                                      </p:cBhvr>
                                    </p:animEffect>
                                    <p:anim calcmode="lin" valueType="num">
                                      <p:cBhvr>
                                        <p:cTn id="13"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animEffect transition="in" filter="fade">
                                      <p:cBhvr>
                                        <p:cTn id="17" dur="1000"/>
                                        <p:tgtEl>
                                          <p:spTgt spid="8195">
                                            <p:txEl>
                                              <p:pRg st="5" end="5"/>
                                            </p:txEl>
                                          </p:spTgt>
                                        </p:tgtEl>
                                      </p:cBhvr>
                                    </p:animEffect>
                                    <p:anim calcmode="lin" valueType="num">
                                      <p:cBhvr>
                                        <p:cTn id="1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195">
                                            <p:txEl>
                                              <p:pRg st="6" end="6"/>
                                            </p:txEl>
                                          </p:spTgt>
                                        </p:tgtEl>
                                        <p:attrNameLst>
                                          <p:attrName>style.visibility</p:attrName>
                                        </p:attrNameLst>
                                      </p:cBhvr>
                                      <p:to>
                                        <p:strVal val="visible"/>
                                      </p:to>
                                    </p:set>
                                    <p:animEffect transition="in" filter="fade">
                                      <p:cBhvr>
                                        <p:cTn id="22" dur="1000"/>
                                        <p:tgtEl>
                                          <p:spTgt spid="8195">
                                            <p:txEl>
                                              <p:pRg st="6" end="6"/>
                                            </p:txEl>
                                          </p:spTgt>
                                        </p:tgtEl>
                                      </p:cBhvr>
                                    </p:animEffect>
                                    <p:anim calcmode="lin" valueType="num">
                                      <p:cBhvr>
                                        <p:cTn id="2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nodeType="afterEffect">
                                  <p:stCondLst>
                                    <p:cond delay="0"/>
                                  </p:stCondLst>
                                  <p:childTnLst>
                                    <p:set>
                                      <p:cBhvr>
                                        <p:cTn id="39" dur="1" fill="hold">
                                          <p:stCondLst>
                                            <p:cond delay="0"/>
                                          </p:stCondLst>
                                        </p:cTn>
                                        <p:tgtEl>
                                          <p:spTgt spid="8195">
                                            <p:txEl>
                                              <p:pRg st="8" end="8"/>
                                            </p:txEl>
                                          </p:spTgt>
                                        </p:tgtEl>
                                        <p:attrNameLst>
                                          <p:attrName>style.visibility</p:attrName>
                                        </p:attrNameLst>
                                      </p:cBhvr>
                                      <p:to>
                                        <p:strVal val="visible"/>
                                      </p:to>
                                    </p:set>
                                    <p:animEffect transition="in" filter="fade">
                                      <p:cBhvr>
                                        <p:cTn id="40" dur="1000"/>
                                        <p:tgtEl>
                                          <p:spTgt spid="8195">
                                            <p:txEl>
                                              <p:pRg st="8" end="8"/>
                                            </p:txEl>
                                          </p:spTgt>
                                        </p:tgtEl>
                                      </p:cBhvr>
                                    </p:animEffect>
                                    <p:anim calcmode="lin" valueType="num">
                                      <p:cBhvr>
                                        <p:cTn id="41"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animEffect transition="in" filter="fade">
                                      <p:cBhvr>
                                        <p:cTn id="47" dur="1000"/>
                                        <p:tgtEl>
                                          <p:spTgt spid="8195">
                                            <p:txEl>
                                              <p:pRg st="10" end="10"/>
                                            </p:txEl>
                                          </p:spTgt>
                                        </p:tgtEl>
                                      </p:cBhvr>
                                    </p:animEffect>
                                    <p:anim calcmode="lin" valueType="num">
                                      <p:cBhvr>
                                        <p:cTn id="48"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8195" name="Rectangle 3"/>
              <p:cNvSpPr>
                <a:spLocks noGrp="1" noChangeArrowheads="1"/>
              </p:cNvSpPr>
              <p:nvPr>
                <p:ph idx="1"/>
              </p:nvPr>
            </p:nvSpPr>
            <p:spPr>
              <a:xfrm>
                <a:off x="601538" y="1189703"/>
                <a:ext cx="10449920" cy="5479657"/>
              </a:xfrm>
              <a:prstGeom prst="rect">
                <a:avLst/>
              </a:prstGeom>
            </p:spPr>
            <p:txBody>
              <a:bodyPr>
                <a:noAutofit/>
              </a:bodyPr>
              <a:lstStyle/>
              <a:p>
                <a:pPr marL="45720" indent="0">
                  <a:buNone/>
                  <a:defRPr/>
                </a:pPr>
                <a:r>
                  <a:rPr lang="en-US" sz="1800" b="1" dirty="0">
                    <a:latin typeface="Courier New" panose="02070309020205020404" pitchFamily="49" charset="0"/>
                    <a:cs typeface="Courier New" panose="02070309020205020404" pitchFamily="49" charset="0"/>
                  </a:rPr>
                  <a:t>		</a:t>
                </a:r>
              </a:p>
              <a:p>
                <a:pPr marL="502920" indent="-457200">
                  <a:defRPr/>
                </a:pPr>
                <a:r>
                  <a:rPr lang="en-US" sz="3200" b="1" dirty="0">
                    <a:solidFill>
                      <a:srgbClr val="002060"/>
                    </a:solidFill>
                    <a:latin typeface="Cambria" panose="02040503050406030204" pitchFamily="18" charset="0"/>
                    <a:ea typeface="Cambria" panose="02040503050406030204" pitchFamily="18" charset="0"/>
                  </a:rPr>
                  <a:t>Nominal: </a:t>
                </a:r>
                <a:r>
                  <a:rPr lang="en-US" sz="3600" dirty="0"/>
                  <a:t>Main Religion </a:t>
                </a:r>
                <a:r>
                  <a:rPr lang="en-US" sz="3200" dirty="0"/>
                  <a:t>[</a:t>
                </a:r>
                <a:r>
                  <a:rPr lang="en-US" sz="3200" dirty="0" err="1">
                    <a:latin typeface="Courier New" panose="02070309020205020404" pitchFamily="49" charset="0"/>
                    <a:cs typeface="Courier New" panose="02070309020205020404" pitchFamily="49" charset="0"/>
                  </a:rPr>
                  <a:t>mainreligion</a:t>
                </a:r>
                <a:r>
                  <a:rPr lang="en-US" sz="3200" dirty="0"/>
                  <a:t>]</a:t>
                </a:r>
                <a:endParaRPr lang="en-US" sz="3200" b="1" dirty="0">
                  <a:solidFill>
                    <a:schemeClr val="accent2"/>
                  </a:solidFill>
                  <a:latin typeface="Courier New" panose="02070309020205020404" pitchFamily="49" charset="0"/>
                  <a:cs typeface="Courier New" panose="02070309020205020404" pitchFamily="49" charset="0"/>
                </a:endParaRP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tab </a:t>
                </a:r>
                <a:r>
                  <a:rPr lang="en-US" sz="3200" dirty="0" err="1">
                    <a:latin typeface="Courier New" panose="02070309020205020404" pitchFamily="49" charset="0"/>
                    <a:cs typeface="Courier New" panose="02070309020205020404" pitchFamily="49" charset="0"/>
                  </a:rPr>
                  <a:t>mainreligion</a:t>
                </a:r>
                <a:endParaRPr lang="en-US" sz="3200" dirty="0">
                  <a:latin typeface="Courier New" panose="02070309020205020404" pitchFamily="49" charset="0"/>
                  <a:cs typeface="Courier New" panose="02070309020205020404" pitchFamily="49" charset="0"/>
                </a:endParaRPr>
              </a:p>
              <a:p>
                <a:pPr marL="502920" indent="-457200">
                  <a:buFontTx/>
                  <a:buChar char="-"/>
                  <a:defRPr/>
                </a:pPr>
                <a:r>
                  <a:rPr lang="en-US" sz="3200" dirty="0">
                    <a:ea typeface="Cambria" panose="02040503050406030204" pitchFamily="18" charset="0"/>
                    <a:cs typeface="Courier New" panose="02070309020205020404" pitchFamily="49" charset="0"/>
                  </a:rPr>
                  <a:t>Identify </a:t>
                </a:r>
                <a:r>
                  <a:rPr lang="en-US" sz="3200" b="1" dirty="0">
                    <a:solidFill>
                      <a:srgbClr val="C00000"/>
                    </a:solidFill>
                    <a:ea typeface="Cambria" panose="02040503050406030204" pitchFamily="18" charset="0"/>
                    <a:cs typeface="Courier New" panose="02070309020205020404" pitchFamily="49" charset="0"/>
                  </a:rPr>
                  <a:t>Mode</a:t>
                </a:r>
                <a:r>
                  <a:rPr lang="en-US" sz="3200" dirty="0">
                    <a:ea typeface="Cambria" panose="02040503050406030204" pitchFamily="18" charset="0"/>
                    <a:cs typeface="Courier New" panose="02070309020205020404" pitchFamily="49" charset="0"/>
                  </a:rPr>
                  <a:t> (</a:t>
                </a:r>
                <a:r>
                  <a:rPr lang="en-US" sz="3200" i="1" dirty="0">
                    <a:ea typeface="Cambria" panose="02040503050406030204" pitchFamily="18" charset="0"/>
                    <a:cs typeface="Courier New" panose="02070309020205020404" pitchFamily="49" charset="0"/>
                  </a:rPr>
                  <a:t>most frequent one</a:t>
                </a:r>
                <a:r>
                  <a:rPr lang="en-US" sz="3200" dirty="0">
                    <a:ea typeface="Cambria" panose="02040503050406030204" pitchFamily="18" charset="0"/>
                    <a:cs typeface="Courier New" panose="02070309020205020404" pitchFamily="49" charset="0"/>
                  </a:rPr>
                  <a:t>)</a:t>
                </a:r>
              </a:p>
              <a:p>
                <a:pPr marL="502920" indent="-457200">
                  <a:buFontTx/>
                  <a:buChar char="-"/>
                  <a:defRPr/>
                </a:pPr>
                <a:r>
                  <a:rPr lang="en-US" sz="3200" dirty="0">
                    <a:ea typeface="Cambria" panose="02040503050406030204" pitchFamily="18" charset="0"/>
                    <a:cs typeface="Courier New" panose="02070309020205020404" pitchFamily="49" charset="0"/>
                  </a:rPr>
                  <a:t>Calculate </a:t>
                </a:r>
                <a:r>
                  <a:rPr lang="en-US" sz="3200" b="1" dirty="0">
                    <a:solidFill>
                      <a:srgbClr val="0070C0"/>
                    </a:solidFill>
                    <a:ea typeface="Cambria" panose="02040503050406030204" pitchFamily="18" charset="0"/>
                    <a:cs typeface="Courier New" panose="02070309020205020404" pitchFamily="49" charset="0"/>
                  </a:rPr>
                  <a:t>Variation Ratio</a:t>
                </a:r>
                <a:r>
                  <a:rPr lang="en-US" sz="3200" dirty="0">
                    <a:ea typeface="Cambria" panose="02040503050406030204" pitchFamily="18" charset="0"/>
                    <a:cs typeface="Courier New" panose="02070309020205020404" pitchFamily="49" charset="0"/>
                  </a:rPr>
                  <a:t>: </a:t>
                </a:r>
                <a14:m>
                  <m:oMath xmlns:m="http://schemas.openxmlformats.org/officeDocument/2006/math">
                    <m:r>
                      <a:rPr lang="en-US" sz="3200" b="0" i="1" smtClean="0">
                        <a:ea typeface="Cambria" panose="02040503050406030204" pitchFamily="18" charset="0"/>
                        <a:cs typeface="Courier New" panose="02070309020205020404" pitchFamily="49" charset="0"/>
                      </a:rPr>
                      <m:t>𝑉𝑅</m:t>
                    </m:r>
                    <m:r>
                      <a:rPr lang="en-US" sz="3200" b="0" i="1" smtClean="0">
                        <a:ea typeface="Cambria" panose="02040503050406030204" pitchFamily="18" charset="0"/>
                        <a:cs typeface="Courier New" panose="02070309020205020404" pitchFamily="49" charset="0"/>
                      </a:rPr>
                      <m:t>=</m:t>
                    </m:r>
                    <m:f>
                      <m:fPr>
                        <m:ctrlPr>
                          <a:rPr lang="en-US" sz="3200" b="0" i="1" smtClean="0">
                            <a:ea typeface="Cambria" panose="02040503050406030204" pitchFamily="18" charset="0"/>
                            <a:cs typeface="Courier New" panose="02070309020205020404" pitchFamily="49" charset="0"/>
                          </a:rPr>
                        </m:ctrlPr>
                      </m:fPr>
                      <m:num>
                        <m:nary>
                          <m:naryPr>
                            <m:chr m:val="∑"/>
                            <m:subHide m:val="on"/>
                            <m:supHide m:val="on"/>
                            <m:ctrlPr>
                              <a:rPr lang="en-US" sz="3200" b="0" i="1" smtClean="0">
                                <a:ea typeface="Cambria" panose="02040503050406030204" pitchFamily="18" charset="0"/>
                                <a:cs typeface="Courier New" panose="02070309020205020404" pitchFamily="49" charset="0"/>
                              </a:rPr>
                            </m:ctrlPr>
                          </m:naryPr>
                          <m:sub/>
                          <m:sup/>
                          <m:e>
                            <m:d>
                              <m:dPr>
                                <m:ctrlPr>
                                  <a:rPr lang="en-US" sz="3200" b="0" i="1" smtClean="0">
                                    <a:ea typeface="Cambria" panose="02040503050406030204" pitchFamily="18" charset="0"/>
                                    <a:cs typeface="Courier New" panose="02070309020205020404" pitchFamily="49" charset="0"/>
                                  </a:rPr>
                                </m:ctrlPr>
                              </m:dPr>
                              <m:e>
                                <m:sSub>
                                  <m:sSubPr>
                                    <m:ctrlPr>
                                      <a:rPr lang="en-US" sz="3200" b="0" i="1" smtClean="0">
                                        <a:ea typeface="Cambria" panose="02040503050406030204" pitchFamily="18" charset="0"/>
                                        <a:cs typeface="Courier New" panose="02070309020205020404" pitchFamily="49" charset="0"/>
                                      </a:rPr>
                                    </m:ctrlPr>
                                  </m:sSubPr>
                                  <m:e>
                                    <m:r>
                                      <a:rPr lang="en-US" sz="3200" b="0" i="1" smtClean="0">
                                        <a:ea typeface="Cambria" panose="02040503050406030204" pitchFamily="18" charset="0"/>
                                        <a:cs typeface="Courier New" panose="02070309020205020404" pitchFamily="49" charset="0"/>
                                      </a:rPr>
                                      <m:t>𝐹</m:t>
                                    </m:r>
                                  </m:e>
                                  <m:sub>
                                    <m:r>
                                      <a:rPr lang="en-US" sz="3200" b="0" i="1" smtClean="0">
                                        <a:ea typeface="Cambria" panose="02040503050406030204" pitchFamily="18" charset="0"/>
                                        <a:cs typeface="Courier New" panose="02070309020205020404" pitchFamily="49" charset="0"/>
                                      </a:rPr>
                                      <m:t>𝑛𝑜𝑛</m:t>
                                    </m:r>
                                    <m:r>
                                      <a:rPr lang="en-US" sz="3200" b="0" i="1" smtClean="0">
                                        <a:ea typeface="Cambria" panose="02040503050406030204" pitchFamily="18" charset="0"/>
                                        <a:cs typeface="Courier New" panose="02070309020205020404" pitchFamily="49" charset="0"/>
                                      </a:rPr>
                                      <m:t>−</m:t>
                                    </m:r>
                                    <m:r>
                                      <a:rPr lang="en-US" sz="3200" b="0" i="1" smtClean="0">
                                        <a:ea typeface="Cambria" panose="02040503050406030204" pitchFamily="18" charset="0"/>
                                        <a:cs typeface="Courier New" panose="02070309020205020404" pitchFamily="49" charset="0"/>
                                      </a:rPr>
                                      <m:t>𝑚𝑜𝑑𝑎𝑙</m:t>
                                    </m:r>
                                  </m:sub>
                                </m:sSub>
                              </m:e>
                            </m:d>
                          </m:e>
                        </m:nary>
                      </m:num>
                      <m:den>
                        <m:r>
                          <a:rPr lang="en-US" sz="3200" b="0" i="1" smtClean="0">
                            <a:ea typeface="Cambria" panose="02040503050406030204" pitchFamily="18" charset="0"/>
                            <a:cs typeface="Courier New" panose="02070309020205020404" pitchFamily="49" charset="0"/>
                          </a:rPr>
                          <m:t>𝑛𝑜</m:t>
                        </m:r>
                        <m:r>
                          <a:rPr lang="en-US" sz="3200" b="0" i="1" smtClean="0">
                            <a:ea typeface="Cambria" panose="02040503050406030204" pitchFamily="18" charset="0"/>
                            <a:cs typeface="Courier New" panose="02070309020205020404" pitchFamily="49" charset="0"/>
                          </a:rPr>
                          <m:t>.  </m:t>
                        </m:r>
                        <m:r>
                          <a:rPr lang="en-US" sz="3200" b="0" i="1" smtClean="0">
                            <a:ea typeface="Cambria" panose="02040503050406030204" pitchFamily="18" charset="0"/>
                            <a:cs typeface="Courier New" panose="02070309020205020404" pitchFamily="49" charset="0"/>
                          </a:rPr>
                          <m:t>𝑜𝑓</m:t>
                        </m:r>
                        <m:r>
                          <a:rPr lang="en-US" sz="3200" b="0" i="1" smtClean="0">
                            <a:ea typeface="Cambria" panose="02040503050406030204" pitchFamily="18" charset="0"/>
                            <a:cs typeface="Courier New" panose="02070309020205020404" pitchFamily="49" charset="0"/>
                          </a:rPr>
                          <m:t> </m:t>
                        </m:r>
                        <m:r>
                          <a:rPr lang="en-US" sz="3200" b="0" i="1" smtClean="0">
                            <a:ea typeface="Cambria" panose="02040503050406030204" pitchFamily="18" charset="0"/>
                            <a:cs typeface="Courier New" panose="02070309020205020404" pitchFamily="49" charset="0"/>
                          </a:rPr>
                          <m:t>𝑜𝑏𝑠</m:t>
                        </m:r>
                      </m:den>
                    </m:f>
                  </m:oMath>
                </a14:m>
                <a:endParaRPr lang="en-US" sz="3200" dirty="0">
                  <a:ea typeface="Cambria" panose="02040503050406030204" pitchFamily="18" charset="0"/>
                  <a:cs typeface="Courier New" panose="02070309020205020404" pitchFamily="49" charset="0"/>
                </a:endParaRPr>
              </a:p>
              <a:p>
                <a:pPr marL="960120" lvl="1" indent="-457200">
                  <a:buFontTx/>
                  <a:buChar char="-"/>
                  <a:defRPr/>
                </a:pPr>
                <a:r>
                  <a:rPr lang="en-US" sz="2800" dirty="0">
                    <a:ea typeface="Cambria" panose="02040503050406030204" pitchFamily="18" charset="0"/>
                    <a:cs typeface="Courier New" panose="02070309020205020404" pitchFamily="49" charset="0"/>
                  </a:rPr>
                  <a:t>Here: (2+1+1+5+2)/25</a:t>
                </a:r>
              </a:p>
              <a:p>
                <a:pPr marL="960120" lvl="1" indent="-457200">
                  <a:buFontTx/>
                  <a:buChar char="-"/>
                  <a:defRPr/>
                </a:pPr>
                <a:r>
                  <a:rPr lang="en-US" sz="2800" dirty="0">
                    <a:ea typeface="Cambria" panose="02040503050406030204" pitchFamily="18" charset="0"/>
                    <a:cs typeface="Courier New" panose="02070309020205020404" pitchFamily="49" charset="0"/>
                  </a:rPr>
                  <a:t>OR 0.44 </a:t>
                </a:r>
              </a:p>
              <a:p>
                <a:pPr marL="960120" lvl="1" indent="-457200">
                  <a:buFontTx/>
                  <a:buChar char="-"/>
                  <a:defRPr/>
                </a:pPr>
                <a:r>
                  <a:rPr lang="en-US" sz="2800" i="1" dirty="0">
                    <a:ea typeface="Cambria" panose="02040503050406030204" pitchFamily="18" charset="0"/>
                    <a:cs typeface="Courier New" panose="02070309020205020404" pitchFamily="49" charset="0"/>
                  </a:rPr>
                  <a:t>Also [1-0.56]=0.44</a:t>
                </a:r>
              </a:p>
              <a:p>
                <a:pPr marL="45720" indent="0">
                  <a:buNone/>
                  <a:defRPr/>
                </a:pPr>
                <a:endParaRPr lang="en-US" sz="3200" i="1" dirty="0"/>
              </a:p>
            </p:txBody>
          </p:sp>
        </mc:Choice>
        <mc:Fallback>
          <p:sp>
            <p:nvSpPr>
              <p:cNvPr id="8195" name="Rectangle 3"/>
              <p:cNvSpPr>
                <a:spLocks noGrp="1" noRot="1" noChangeAspect="1" noMove="1" noResize="1" noEditPoints="1" noAdjustHandles="1" noChangeArrowheads="1" noChangeShapeType="1" noTextEdit="1"/>
              </p:cNvSpPr>
              <p:nvPr>
                <p:ph idx="1"/>
              </p:nvPr>
            </p:nvSpPr>
            <p:spPr>
              <a:xfrm>
                <a:off x="601538" y="1189703"/>
                <a:ext cx="10449920" cy="5479657"/>
              </a:xfrm>
              <a:prstGeom prst="rect">
                <a:avLst/>
              </a:prstGeom>
              <a:blipFill>
                <a:blip r:embed="rId3"/>
                <a:stretch>
                  <a:fillRect l="-1109"/>
                </a:stretch>
              </a:blipFill>
            </p:spPr>
            <p:txBody>
              <a:bodyPr/>
              <a:lstStyle/>
              <a:p>
                <a:r>
                  <a:rPr lang="en-US">
                    <a:noFill/>
                  </a:rPr>
                  <a:t> </a:t>
                </a:r>
              </a:p>
            </p:txBody>
          </p:sp>
        </mc:Fallback>
      </mc:AlternateContent>
      <p:sp>
        <p:nvSpPr>
          <p:cNvPr id="11266" name="Rectangle 2"/>
          <p:cNvSpPr>
            <a:spLocks noGrp="1" noRot="1" noChangeArrowheads="1"/>
          </p:cNvSpPr>
          <p:nvPr>
            <p:ph type="title"/>
          </p:nvPr>
        </p:nvSpPr>
        <p:spPr>
          <a:xfrm>
            <a:off x="601538" y="116632"/>
            <a:ext cx="10988924" cy="1440160"/>
          </a:xfrm>
        </p:spPr>
        <p:txBody>
          <a:bodyPr>
            <a:normAutofit/>
          </a:bodyPr>
          <a:lstStyle/>
          <a:p>
            <a:pPr eaLnBrk="1" hangingPunct="1"/>
            <a:r>
              <a:rPr lang="en-US" sz="3600" dirty="0">
                <a:latin typeface="Cambria" panose="02040503050406030204" pitchFamily="18" charset="0"/>
                <a:ea typeface="Cambria" panose="02040503050406030204" pitchFamily="18" charset="0"/>
              </a:rPr>
              <a:t>Measures of Central Tendency &amp; Dispersion: </a:t>
            </a:r>
            <a:r>
              <a:rPr lang="en-US" sz="3600" b="1" dirty="0">
                <a:solidFill>
                  <a:srgbClr val="002060"/>
                </a:solidFill>
                <a:latin typeface="Cambria" panose="02040503050406030204" pitchFamily="18" charset="0"/>
                <a:ea typeface="Cambria" panose="02040503050406030204" pitchFamily="18" charset="0"/>
              </a:rPr>
              <a:t>Nominal</a:t>
            </a:r>
            <a:endParaRPr lang="en-US" altLang="en-US" sz="3600" dirty="0"/>
          </a:p>
        </p:txBody>
      </p:sp>
      <p:sp>
        <p:nvSpPr>
          <p:cNvPr id="3" name="TextBox 2">
            <a:extLst>
              <a:ext uri="{FF2B5EF4-FFF2-40B4-BE49-F238E27FC236}">
                <a16:creationId xmlns:a16="http://schemas.microsoft.com/office/drawing/2014/main" id="{84D9D7C9-0AE3-DEFB-D0FB-A904F5248AB8}"/>
              </a:ext>
            </a:extLst>
          </p:cNvPr>
          <p:cNvSpPr txBox="1"/>
          <p:nvPr/>
        </p:nvSpPr>
        <p:spPr>
          <a:xfrm>
            <a:off x="5329084" y="4072361"/>
            <a:ext cx="6794090" cy="2893100"/>
          </a:xfrm>
          <a:prstGeom prst="rect">
            <a:avLst/>
          </a:prstGeom>
          <a:noFill/>
        </p:spPr>
        <p:txBody>
          <a:bodyPr wrap="square">
            <a:spAutoFit/>
          </a:bodyPr>
          <a:lstStyle/>
          <a:p>
            <a:r>
              <a:rPr lang="en-US" sz="1400" b="1" dirty="0">
                <a:latin typeface="Courier New" panose="02070309020205020404" pitchFamily="49" charset="0"/>
                <a:cs typeface="Courier New" panose="02070309020205020404" pitchFamily="49" charset="0"/>
              </a:rPr>
              <a:t>. tab </a:t>
            </a:r>
            <a:r>
              <a:rPr lang="en-US" sz="1400" b="1" dirty="0" err="1">
                <a:latin typeface="Courier New" panose="02070309020205020404" pitchFamily="49" charset="0"/>
                <a:cs typeface="Courier New" panose="02070309020205020404" pitchFamily="49" charset="0"/>
              </a:rPr>
              <a:t>mainreligion</a:t>
            </a:r>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Main Religion |      Freq.     Percent        Cum.</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Buddhism |          2        8.00        8.00</a:t>
            </a:r>
          </a:p>
          <a:p>
            <a:r>
              <a:rPr lang="en-US" sz="1400" b="1" dirty="0">
                <a:latin typeface="Courier New" panose="02070309020205020404" pitchFamily="49" charset="0"/>
                <a:cs typeface="Courier New" panose="02070309020205020404" pitchFamily="49" charset="0"/>
              </a:rPr>
              <a:t>          Christianity |         14       56.00       64.00</a:t>
            </a:r>
          </a:p>
          <a:p>
            <a:r>
              <a:rPr lang="en-US" sz="1400" b="1" dirty="0">
                <a:latin typeface="Courier New" panose="02070309020205020404" pitchFamily="49" charset="0"/>
                <a:cs typeface="Courier New" panose="02070309020205020404" pitchFamily="49" charset="0"/>
              </a:rPr>
              <a:t>        Folk Religions |          1        4.00       68.00</a:t>
            </a:r>
          </a:p>
          <a:p>
            <a:r>
              <a:rPr lang="en-US" sz="1400" b="1" dirty="0">
                <a:latin typeface="Courier New" panose="02070309020205020404" pitchFamily="49" charset="0"/>
                <a:cs typeface="Courier New" panose="02070309020205020404" pitchFamily="49" charset="0"/>
              </a:rPr>
              <a:t>              Hinduism |          1        4.00       72.00</a:t>
            </a:r>
          </a:p>
          <a:p>
            <a:r>
              <a:rPr lang="en-US" sz="1400" b="1" dirty="0">
                <a:latin typeface="Courier New" panose="02070309020205020404" pitchFamily="49" charset="0"/>
                <a:cs typeface="Courier New" panose="02070309020205020404" pitchFamily="49" charset="0"/>
              </a:rPr>
              <a:t>                 Islam |          5       20.00       92.00</a:t>
            </a:r>
          </a:p>
          <a:p>
            <a:r>
              <a:rPr lang="en-US" sz="1400" b="1" dirty="0">
                <a:latin typeface="Courier New" panose="02070309020205020404" pitchFamily="49" charset="0"/>
                <a:cs typeface="Courier New" panose="02070309020205020404" pitchFamily="49" charset="0"/>
              </a:rPr>
              <a:t>Unaffiliated Religions |          2        8.00      100.00</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Total |         25      100.00</a:t>
            </a:r>
          </a:p>
          <a:p>
            <a:endParaRPr lang="en-US" sz="1400" b="1" dirty="0">
              <a:latin typeface="Courier New" panose="02070309020205020404" pitchFamily="49" charset="0"/>
              <a:cs typeface="Courier New" panose="02070309020205020404" pitchFamily="49" charset="0"/>
            </a:endParaRPr>
          </a:p>
        </p:txBody>
      </p:sp>
      <p:sp>
        <p:nvSpPr>
          <p:cNvPr id="4" name="Oval 3">
            <a:extLst>
              <a:ext uri="{FF2B5EF4-FFF2-40B4-BE49-F238E27FC236}">
                <a16:creationId xmlns:a16="http://schemas.microsoft.com/office/drawing/2014/main" id="{72B3B0ED-EB75-6BED-EEA6-A5C992E9637A}"/>
              </a:ext>
            </a:extLst>
          </p:cNvPr>
          <p:cNvSpPr/>
          <p:nvPr/>
        </p:nvSpPr>
        <p:spPr>
          <a:xfrm>
            <a:off x="6416431" y="5000811"/>
            <a:ext cx="2983205" cy="53094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04CEFFE-14F1-F02F-0A69-DC6D6E53EF4B}"/>
              </a:ext>
            </a:extLst>
          </p:cNvPr>
          <p:cNvSpPr/>
          <p:nvPr/>
        </p:nvSpPr>
        <p:spPr>
          <a:xfrm rot="5400000">
            <a:off x="9911801" y="4824721"/>
            <a:ext cx="530944" cy="88313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310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8195">
                                            <p:txEl>
                                              <p:pRg st="4" end="4"/>
                                            </p:txEl>
                                          </p:spTgt>
                                        </p:tgtEl>
                                        <p:attrNameLst>
                                          <p:attrName>style.visibility</p:attrName>
                                        </p:attrNameLst>
                                      </p:cBhvr>
                                      <p:to>
                                        <p:strVal val="visible"/>
                                      </p:to>
                                    </p:set>
                                    <p:animEffect transition="in" filter="fade">
                                      <p:cBhvr>
                                        <p:cTn id="34" dur="1000"/>
                                        <p:tgtEl>
                                          <p:spTgt spid="8195">
                                            <p:txEl>
                                              <p:pRg st="4" end="4"/>
                                            </p:txEl>
                                          </p:spTgt>
                                        </p:tgtEl>
                                      </p:cBhvr>
                                    </p:animEffect>
                                    <p:anim calcmode="lin" valueType="num">
                                      <p:cBhvr>
                                        <p:cTn id="3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195">
                                            <p:txEl>
                                              <p:pRg st="5" end="5"/>
                                            </p:txEl>
                                          </p:spTgt>
                                        </p:tgtEl>
                                        <p:attrNameLst>
                                          <p:attrName>style.visibility</p:attrName>
                                        </p:attrNameLst>
                                      </p:cBhvr>
                                      <p:to>
                                        <p:strVal val="visible"/>
                                      </p:to>
                                    </p:set>
                                    <p:animEffect transition="in" filter="fade">
                                      <p:cBhvr>
                                        <p:cTn id="41" dur="1000"/>
                                        <p:tgtEl>
                                          <p:spTgt spid="8195">
                                            <p:txEl>
                                              <p:pRg st="5" end="5"/>
                                            </p:txEl>
                                          </p:spTgt>
                                        </p:tgtEl>
                                      </p:cBhvr>
                                    </p:animEffect>
                                    <p:anim calcmode="lin" valueType="num">
                                      <p:cBhvr>
                                        <p:cTn id="4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8195">
                                            <p:txEl>
                                              <p:pRg st="6" end="6"/>
                                            </p:txEl>
                                          </p:spTgt>
                                        </p:tgtEl>
                                        <p:attrNameLst>
                                          <p:attrName>style.visibility</p:attrName>
                                        </p:attrNameLst>
                                      </p:cBhvr>
                                      <p:to>
                                        <p:strVal val="visible"/>
                                      </p:to>
                                    </p:set>
                                    <p:animEffect transition="in" filter="fade">
                                      <p:cBhvr>
                                        <p:cTn id="47" dur="1000"/>
                                        <p:tgtEl>
                                          <p:spTgt spid="8195">
                                            <p:txEl>
                                              <p:pRg st="6" end="6"/>
                                            </p:txEl>
                                          </p:spTgt>
                                        </p:tgtEl>
                                      </p:cBhvr>
                                    </p:animEffect>
                                    <p:anim calcmode="lin" valueType="num">
                                      <p:cBhvr>
                                        <p:cTn id="48"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8195">
                                            <p:txEl>
                                              <p:pRg st="7" end="7"/>
                                            </p:txEl>
                                          </p:spTgt>
                                        </p:tgtEl>
                                        <p:attrNameLst>
                                          <p:attrName>style.visibility</p:attrName>
                                        </p:attrNameLst>
                                      </p:cBhvr>
                                      <p:to>
                                        <p:strVal val="visible"/>
                                      </p:to>
                                    </p:set>
                                    <p:animEffect transition="in" filter="fade">
                                      <p:cBhvr>
                                        <p:cTn id="54" dur="1000"/>
                                        <p:tgtEl>
                                          <p:spTgt spid="8195">
                                            <p:txEl>
                                              <p:pRg st="7" end="7"/>
                                            </p:txEl>
                                          </p:spTgt>
                                        </p:tgtEl>
                                      </p:cBhvr>
                                    </p:animEffect>
                                    <p:anim calcmode="lin" valueType="num">
                                      <p:cBhvr>
                                        <p:cTn id="55"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1000"/>
                            </p:stCondLst>
                            <p:childTnLst>
                              <p:par>
                                <p:cTn id="58" presetID="42" presetClass="entr" presetSubtype="0" fill="hold" grpId="0"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1000"/>
                                        <p:tgtEl>
                                          <p:spTgt spid="5"/>
                                        </p:tgtEl>
                                      </p:cBhvr>
                                    </p:animEffect>
                                    <p:anim calcmode="lin" valueType="num">
                                      <p:cBhvr>
                                        <p:cTn id="61" dur="1000" fill="hold"/>
                                        <p:tgtEl>
                                          <p:spTgt spid="5"/>
                                        </p:tgtEl>
                                        <p:attrNameLst>
                                          <p:attrName>ppt_x</p:attrName>
                                        </p:attrNameLst>
                                      </p:cBhvr>
                                      <p:tavLst>
                                        <p:tav tm="0">
                                          <p:val>
                                            <p:strVal val="#ppt_x"/>
                                          </p:val>
                                        </p:tav>
                                        <p:tav tm="100000">
                                          <p:val>
                                            <p:strVal val="#ppt_x"/>
                                          </p:val>
                                        </p:tav>
                                      </p:tavLst>
                                    </p:anim>
                                    <p:anim calcmode="lin" valueType="num">
                                      <p:cBhvr>
                                        <p:cTn id="6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04452" y="68826"/>
            <a:ext cx="9571703" cy="1417638"/>
          </a:xfrm>
        </p:spPr>
        <p:txBody>
          <a:bodyPr>
            <a:normAutofit/>
          </a:bodyPr>
          <a:lstStyle/>
          <a:p>
            <a:pPr eaLnBrk="1" hangingPunct="1"/>
            <a:r>
              <a:rPr lang="en-US" sz="4000" b="1" dirty="0">
                <a:latin typeface="Cambria" panose="02040503050406030204" pitchFamily="18" charset="0"/>
                <a:ea typeface="Cambria" panose="02040503050406030204" pitchFamily="18" charset="0"/>
              </a:rPr>
              <a:t>Descriptive Statistics: </a:t>
            </a:r>
            <a:br>
              <a:rPr lang="en-US" sz="4000" b="1" dirty="0">
                <a:latin typeface="Cambria" panose="02040503050406030204" pitchFamily="18" charset="0"/>
                <a:ea typeface="Cambria" panose="02040503050406030204" pitchFamily="18" charset="0"/>
              </a:rPr>
            </a:br>
            <a:r>
              <a:rPr lang="en-US" sz="4000" b="1" dirty="0">
                <a:latin typeface="Cambria" panose="02040503050406030204" pitchFamily="18" charset="0"/>
                <a:ea typeface="Cambria" panose="02040503050406030204" pitchFamily="18" charset="0"/>
              </a:rPr>
              <a:t>Measures of Association</a:t>
            </a:r>
            <a:endParaRPr lang="en-US" sz="4000" dirty="0">
              <a:latin typeface="Cambria" panose="02040503050406030204" pitchFamily="18" charset="0"/>
              <a:ea typeface="Cambria" panose="02040503050406030204" pitchFamily="18" charset="0"/>
            </a:endParaRPr>
          </a:p>
        </p:txBody>
      </p:sp>
      <p:graphicFrame>
        <p:nvGraphicFramePr>
          <p:cNvPr id="173059" name="Group 3"/>
          <p:cNvGraphicFramePr>
            <a:graphicFrameLocks noGrp="1"/>
          </p:cNvGraphicFramePr>
          <p:nvPr>
            <p:ph type="tbl" idx="1"/>
          </p:nvPr>
        </p:nvGraphicFramePr>
        <p:xfrm>
          <a:off x="285752" y="1571628"/>
          <a:ext cx="10490403" cy="4848838"/>
        </p:xfrm>
        <a:graphic>
          <a:graphicData uri="http://schemas.openxmlformats.org/drawingml/2006/table">
            <a:tbl>
              <a:tblPr firstRow="1" firstCol="1">
                <a:tableStyleId>{616DA210-FB5B-4158-B5E0-FEB733F419BA}</a:tableStyleId>
              </a:tblPr>
              <a:tblGrid>
                <a:gridCol w="1916674">
                  <a:extLst>
                    <a:ext uri="{9D8B030D-6E8A-4147-A177-3AD203B41FA5}">
                      <a16:colId xmlns:a16="http://schemas.microsoft.com/office/drawing/2014/main" val="20000"/>
                    </a:ext>
                  </a:extLst>
                </a:gridCol>
                <a:gridCol w="3254477">
                  <a:extLst>
                    <a:ext uri="{9D8B030D-6E8A-4147-A177-3AD203B41FA5}">
                      <a16:colId xmlns:a16="http://schemas.microsoft.com/office/drawing/2014/main" val="20001"/>
                    </a:ext>
                  </a:extLst>
                </a:gridCol>
                <a:gridCol w="2609232">
                  <a:extLst>
                    <a:ext uri="{9D8B030D-6E8A-4147-A177-3AD203B41FA5}">
                      <a16:colId xmlns:a16="http://schemas.microsoft.com/office/drawing/2014/main" val="20002"/>
                    </a:ext>
                  </a:extLst>
                </a:gridCol>
                <a:gridCol w="2710020">
                  <a:extLst>
                    <a:ext uri="{9D8B030D-6E8A-4147-A177-3AD203B41FA5}">
                      <a16:colId xmlns:a16="http://schemas.microsoft.com/office/drawing/2014/main" val="20003"/>
                    </a:ext>
                  </a:extLst>
                </a:gridCol>
              </a:tblGrid>
              <a:tr h="5917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Nominal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txBody>
                  <a:tcPr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Ordinal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txBody>
                  <a:tcPr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Interval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txBody>
                  <a:tcPr horzOverflow="overflow">
                    <a:solidFill>
                      <a:schemeClr val="accent2">
                        <a:lumMod val="20000"/>
                        <a:lumOff val="80000"/>
                      </a:schemeClr>
                    </a:solidFill>
                  </a:tcPr>
                </a:tc>
                <a:extLst>
                  <a:ext uri="{0D108BD9-81ED-4DB2-BD59-A6C34878D82A}">
                    <a16:rowId xmlns:a16="http://schemas.microsoft.com/office/drawing/2014/main" val="10000"/>
                  </a:ext>
                </a:extLst>
              </a:tr>
              <a:tr h="176944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latin typeface="Cambria" panose="02040503050406030204" pitchFamily="18" charset="0"/>
                          <a:ea typeface="Cambria" panose="02040503050406030204" pitchFamily="18" charset="0"/>
                        </a:rPr>
                        <a:t>Nominal </a:t>
                      </a:r>
                      <a:endParaRPr kumimoji="0" lang="en-US" sz="3200" b="1"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txBody>
                  <a:tcPr horzOverflow="overflow">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u="sng" strike="noStrike" cap="none" normalizeH="0" baseline="0" dirty="0">
                          <a:ln>
                            <a:noFill/>
                          </a:ln>
                          <a:solidFill>
                            <a:srgbClr val="002060"/>
                          </a:solidFill>
                          <a:effectLst/>
                          <a:latin typeface="Cambria" panose="02040503050406030204" pitchFamily="18" charset="0"/>
                          <a:ea typeface="Cambria" panose="02040503050406030204" pitchFamily="18" charset="0"/>
                        </a:rPr>
                        <a:t>2 x 2:</a:t>
                      </a:r>
                      <a:r>
                        <a:rPr kumimoji="0" lang="en-US" sz="3200" b="1" u="none" strike="noStrike" cap="none" normalizeH="0" baseline="0" dirty="0">
                          <a:ln>
                            <a:noFill/>
                          </a:ln>
                          <a:solidFill>
                            <a:srgbClr val="002060"/>
                          </a:solidFill>
                          <a:effectLst/>
                          <a:latin typeface="Cambria" panose="02040503050406030204" pitchFamily="18" charset="0"/>
                          <a:ea typeface="Cambria" panose="02040503050406030204" pitchFamily="18" charset="0"/>
                        </a:rPr>
                        <a:t> Gamma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u="sng" strike="noStrike" cap="none" normalizeH="0" baseline="0" dirty="0">
                          <a:ln>
                            <a:noFill/>
                          </a:ln>
                          <a:solidFill>
                            <a:srgbClr val="002060"/>
                          </a:solidFill>
                          <a:effectLst/>
                          <a:latin typeface="Cambria" panose="02040503050406030204" pitchFamily="18" charset="0"/>
                          <a:ea typeface="Cambria" panose="02040503050406030204" pitchFamily="18" charset="0"/>
                        </a:rPr>
                        <a:t>N x N:</a:t>
                      </a:r>
                      <a:r>
                        <a:rPr kumimoji="0" lang="en-US" sz="3200" b="1" u="none" strike="noStrike" cap="none" normalizeH="0" baseline="0" dirty="0">
                          <a:ln>
                            <a:noFill/>
                          </a:ln>
                          <a:solidFill>
                            <a:srgbClr val="002060"/>
                          </a:solidFill>
                          <a:effectLst/>
                          <a:latin typeface="Cambria" panose="02040503050406030204" pitchFamily="18" charset="0"/>
                          <a:ea typeface="Cambria" panose="02040503050406030204" pitchFamily="18" charset="0"/>
                        </a:rPr>
                        <a:t> Lambda</a:t>
                      </a:r>
                      <a:endParaRPr kumimoji="0" lang="en-US" sz="32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extLst>
                  <a:ext uri="{0D108BD9-81ED-4DB2-BD59-A6C34878D82A}">
                    <a16:rowId xmlns:a16="http://schemas.microsoft.com/office/drawing/2014/main" val="10001"/>
                  </a:ext>
                </a:extLst>
              </a:tr>
              <a:tr h="1242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latin typeface="Cambria" panose="02040503050406030204" pitchFamily="18" charset="0"/>
                          <a:ea typeface="Cambria" panose="02040503050406030204" pitchFamily="18" charset="0"/>
                        </a:rPr>
                        <a:t>Ordinal </a:t>
                      </a:r>
                      <a:endParaRPr kumimoji="0" lang="en-US" sz="3200" b="1"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txBody>
                  <a:tcPr horzOverflow="overflow">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u="none" strike="noStrike" cap="none" normalizeH="0" baseline="0" dirty="0">
                          <a:ln>
                            <a:noFill/>
                          </a:ln>
                          <a:solidFill>
                            <a:srgbClr val="002060"/>
                          </a:solidFill>
                          <a:effectLst/>
                          <a:latin typeface="Cambria" panose="02040503050406030204" pitchFamily="18" charset="0"/>
                          <a:ea typeface="Cambria" panose="02040503050406030204" pitchFamily="18" charset="0"/>
                        </a:rPr>
                        <a:t>Lambda</a:t>
                      </a:r>
                      <a:endParaRPr kumimoji="0" lang="en-US" sz="32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u="none" strike="noStrike" cap="none" normalizeH="0" baseline="0" dirty="0">
                          <a:ln>
                            <a:noFill/>
                          </a:ln>
                          <a:solidFill>
                            <a:srgbClr val="002060"/>
                          </a:solidFill>
                          <a:effectLst/>
                          <a:latin typeface="Cambria" panose="02040503050406030204" pitchFamily="18" charset="0"/>
                          <a:ea typeface="Cambria" panose="02040503050406030204" pitchFamily="18" charset="0"/>
                        </a:rPr>
                        <a:t>Gamma</a:t>
                      </a:r>
                      <a:endParaRPr kumimoji="0" lang="en-US" sz="3200" b="1" i="1"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extLst>
                  <a:ext uri="{0D108BD9-81ED-4DB2-BD59-A6C34878D82A}">
                    <a16:rowId xmlns:a16="http://schemas.microsoft.com/office/drawing/2014/main" val="10002"/>
                  </a:ext>
                </a:extLst>
              </a:tr>
              <a:tr h="124470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latin typeface="Cambria" panose="02040503050406030204" pitchFamily="18" charset="0"/>
                          <a:ea typeface="Cambria" panose="02040503050406030204" pitchFamily="18" charset="0"/>
                        </a:rPr>
                        <a:t>Interval</a:t>
                      </a:r>
                      <a:endParaRPr kumimoji="0" lang="en-US" sz="3200" b="1"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txBody>
                  <a:tcPr horzOverflow="overflow">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endParaRPr kumimoji="0" lang="en-US" sz="28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endParaRPr kumimoji="0" lang="en-US" sz="2800" b="1" i="0" u="none" strike="noStrike" cap="none" normalizeH="0" baseline="0" dirty="0">
                        <a:ln>
                          <a:noFill/>
                        </a:ln>
                        <a:solidFill>
                          <a:srgbClr val="002060"/>
                        </a:solidFill>
                        <a:effectLst/>
                        <a:latin typeface="Cambria" panose="02040503050406030204" pitchFamily="18" charset="0"/>
                        <a:ea typeface="Cambria" panose="02040503050406030204" pitchFamily="18" charset="0"/>
                      </a:endParaRPr>
                    </a:p>
                  </a:txBody>
                  <a:tcPr horzOverflow="overflow"/>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14632" y="253181"/>
            <a:ext cx="10294374" cy="1171363"/>
          </a:xfrm>
        </p:spPr>
        <p:txBody>
          <a:bodyPr anchor="b">
            <a:normAutofit/>
          </a:bodyPr>
          <a:lstStyle/>
          <a:p>
            <a:pPr algn="ctr" eaLnBrk="1" hangingPunct="1"/>
            <a:r>
              <a:rPr lang="en-US" altLang="en-US" b="1" dirty="0">
                <a:solidFill>
                  <a:srgbClr val="002060"/>
                </a:solidFill>
                <a:latin typeface="Cambria" panose="02040503050406030204" pitchFamily="18" charset="0"/>
                <a:ea typeface="Cambria" panose="02040503050406030204" pitchFamily="18" charset="0"/>
              </a:rPr>
              <a:t>Measures of Association</a:t>
            </a:r>
          </a:p>
        </p:txBody>
      </p:sp>
      <p:sp>
        <p:nvSpPr>
          <p:cNvPr id="8195" name="Rectangle 3"/>
          <p:cNvSpPr>
            <a:spLocks noGrp="1" noChangeArrowheads="1"/>
          </p:cNvSpPr>
          <p:nvPr>
            <p:ph idx="1"/>
          </p:nvPr>
        </p:nvSpPr>
        <p:spPr>
          <a:xfrm>
            <a:off x="314631" y="1592826"/>
            <a:ext cx="11464413" cy="4624945"/>
          </a:xfrm>
          <a:prstGeom prst="rect">
            <a:avLst/>
          </a:prstGeom>
        </p:spPr>
        <p:txBody>
          <a:bodyPr anchor="t">
            <a:normAutofit/>
          </a:bodyPr>
          <a:lstStyle/>
          <a:p>
            <a:pPr marL="45720" indent="0">
              <a:buNone/>
              <a:defRPr/>
            </a:pPr>
            <a:r>
              <a:rPr lang="en-US" sz="3200" dirty="0">
                <a:solidFill>
                  <a:srgbClr val="595959"/>
                </a:solidFill>
                <a:latin typeface="Cambria" panose="02040503050406030204" pitchFamily="18" charset="0"/>
                <a:ea typeface="Cambria" panose="02040503050406030204" pitchFamily="18" charset="0"/>
              </a:rPr>
              <a:t>Identify the </a:t>
            </a:r>
            <a:r>
              <a:rPr lang="en-US" sz="3200" b="1" dirty="0">
                <a:solidFill>
                  <a:srgbClr val="002060"/>
                </a:solidFill>
                <a:latin typeface="Cambria" panose="02040503050406030204" pitchFamily="18" charset="0"/>
                <a:ea typeface="Cambria" panose="02040503050406030204" pitchFamily="18" charset="0"/>
              </a:rPr>
              <a:t>Levels of Measurement </a:t>
            </a:r>
            <a:r>
              <a:rPr lang="en-US" sz="3200" dirty="0">
                <a:solidFill>
                  <a:srgbClr val="595959"/>
                </a:solidFill>
                <a:latin typeface="Cambria" panose="02040503050406030204" pitchFamily="18" charset="0"/>
                <a:ea typeface="Cambria" panose="02040503050406030204" pitchFamily="18" charset="0"/>
              </a:rPr>
              <a:t>for all variables</a:t>
            </a:r>
          </a:p>
          <a:p>
            <a:pPr marL="45720" indent="0">
              <a:buNone/>
              <a:defRPr/>
            </a:pPr>
            <a:r>
              <a:rPr lang="en-US" sz="3200" b="1" dirty="0">
                <a:solidFill>
                  <a:srgbClr val="595959"/>
                </a:solidFill>
              </a:rPr>
              <a:t>“</a:t>
            </a:r>
            <a:r>
              <a:rPr lang="en-US" sz="3200" b="1" dirty="0">
                <a:solidFill>
                  <a:srgbClr val="00B050"/>
                </a:solidFill>
              </a:rPr>
              <a:t>DS - Gamma </a:t>
            </a:r>
            <a:r>
              <a:rPr lang="en-US" sz="3200" b="1" dirty="0" err="1">
                <a:solidFill>
                  <a:srgbClr val="00B050"/>
                </a:solidFill>
              </a:rPr>
              <a:t>Lambda.dta</a:t>
            </a:r>
            <a:r>
              <a:rPr lang="en-US" sz="3200" b="1" dirty="0">
                <a:solidFill>
                  <a:srgbClr val="595959"/>
                </a:solidFill>
              </a:rPr>
              <a:t>”</a:t>
            </a:r>
            <a:endParaRPr lang="en-US" sz="3200" dirty="0">
              <a:solidFill>
                <a:srgbClr val="595959"/>
              </a:solidFill>
            </a:endParaRPr>
          </a:p>
          <a:p>
            <a:pPr marL="45720" indent="0">
              <a:buNone/>
              <a:defRPr/>
            </a:pPr>
            <a:r>
              <a:rPr lang="en-US" sz="3200" b="1" dirty="0">
                <a:solidFill>
                  <a:schemeClr val="accent2"/>
                </a:solidFill>
                <a:latin typeface="Courier New" panose="02070309020205020404" pitchFamily="49" charset="0"/>
                <a:cs typeface="Courier New" panose="02070309020205020404" pitchFamily="49" charset="0"/>
              </a:rPr>
              <a:t>codebook, tab(</a:t>
            </a:r>
            <a:r>
              <a:rPr lang="en-US" sz="3200" dirty="0">
                <a:latin typeface="Courier New" panose="02070309020205020404" pitchFamily="49" charset="0"/>
                <a:cs typeface="Courier New" panose="02070309020205020404" pitchFamily="49" charset="0"/>
              </a:rPr>
              <a:t>400</a:t>
            </a:r>
            <a:r>
              <a:rPr lang="en-US" sz="3200" b="1" dirty="0">
                <a:solidFill>
                  <a:schemeClr val="accent2"/>
                </a:solidFill>
                <a:latin typeface="Courier New" panose="02070309020205020404" pitchFamily="49" charset="0"/>
                <a:cs typeface="Courier New" panose="02070309020205020404" pitchFamily="49" charset="0"/>
              </a:rPr>
              <a:t>)</a:t>
            </a:r>
          </a:p>
          <a:p>
            <a:pPr marL="45720" indent="0">
              <a:buNone/>
              <a:defRPr/>
            </a:pPr>
            <a:endParaRPr lang="en-US" sz="3200" dirty="0">
              <a:solidFill>
                <a:srgbClr val="595959"/>
              </a:solidFill>
            </a:endParaRPr>
          </a:p>
        </p:txBody>
      </p:sp>
      <p:graphicFrame>
        <p:nvGraphicFramePr>
          <p:cNvPr id="3" name="Table 2">
            <a:extLst>
              <a:ext uri="{FF2B5EF4-FFF2-40B4-BE49-F238E27FC236}">
                <a16:creationId xmlns:a16="http://schemas.microsoft.com/office/drawing/2014/main" id="{B97D4991-9661-C793-8462-4417D2E75AA9}"/>
              </a:ext>
            </a:extLst>
          </p:cNvPr>
          <p:cNvGraphicFramePr>
            <a:graphicFrameLocks noGrp="1"/>
          </p:cNvGraphicFramePr>
          <p:nvPr/>
        </p:nvGraphicFramePr>
        <p:xfrm>
          <a:off x="698091" y="3499716"/>
          <a:ext cx="10422191" cy="2719990"/>
        </p:xfrm>
        <a:graphic>
          <a:graphicData uri="http://schemas.openxmlformats.org/drawingml/2006/table">
            <a:tbl>
              <a:tblPr firstRow="1" firstCol="1" bandRow="1"/>
              <a:tblGrid>
                <a:gridCol w="3608438">
                  <a:extLst>
                    <a:ext uri="{9D8B030D-6E8A-4147-A177-3AD203B41FA5}">
                      <a16:colId xmlns:a16="http://schemas.microsoft.com/office/drawing/2014/main" val="41308410"/>
                    </a:ext>
                  </a:extLst>
                </a:gridCol>
                <a:gridCol w="3460955">
                  <a:extLst>
                    <a:ext uri="{9D8B030D-6E8A-4147-A177-3AD203B41FA5}">
                      <a16:colId xmlns:a16="http://schemas.microsoft.com/office/drawing/2014/main" val="1331703229"/>
                    </a:ext>
                  </a:extLst>
                </a:gridCol>
                <a:gridCol w="3352798">
                  <a:extLst>
                    <a:ext uri="{9D8B030D-6E8A-4147-A177-3AD203B41FA5}">
                      <a16:colId xmlns:a16="http://schemas.microsoft.com/office/drawing/2014/main" val="1814896176"/>
                    </a:ext>
                  </a:extLst>
                </a:gridCol>
              </a:tblGrid>
              <a:tr h="835308">
                <a:tc>
                  <a:txBody>
                    <a:bodyPr/>
                    <a:lstStyle/>
                    <a:p>
                      <a:pPr marL="0" marR="0" algn="ctr" fontAlgn="t">
                        <a:spcBef>
                          <a:spcPts val="0"/>
                        </a:spcBef>
                        <a:spcAft>
                          <a:spcPts val="0"/>
                        </a:spcAft>
                      </a:pPr>
                      <a:r>
                        <a:rPr lang="en-US" sz="3200" b="1" i="0" u="none" strike="noStrike" dirty="0">
                          <a:effectLst/>
                          <a:latin typeface="Cambria" panose="02040503050406030204" pitchFamily="18" charset="0"/>
                          <a:ea typeface="Cambria" panose="02040503050406030204" pitchFamily="18" charset="0"/>
                          <a:cs typeface="Times New Roman" panose="02020603050405020304" pitchFamily="18" charset="0"/>
                        </a:rPr>
                        <a:t>Nominal-level</a:t>
                      </a:r>
                      <a:endParaRPr lang="en-US" sz="4400" b="1"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ctr" fontAlgn="t">
                        <a:spcBef>
                          <a:spcPts val="0"/>
                        </a:spcBef>
                        <a:spcAft>
                          <a:spcPts val="0"/>
                        </a:spcAft>
                      </a:pPr>
                      <a:r>
                        <a:rPr lang="en-US" sz="3200" b="1" i="0" u="none" strike="noStrike" dirty="0">
                          <a:effectLst/>
                          <a:latin typeface="Cambria" panose="02040503050406030204" pitchFamily="18" charset="0"/>
                          <a:ea typeface="Cambria" panose="02040503050406030204" pitchFamily="18" charset="0"/>
                          <a:cs typeface="Times New Roman" panose="02020603050405020304" pitchFamily="18" charset="0"/>
                        </a:rPr>
                        <a:t>Ordinal-level</a:t>
                      </a:r>
                      <a:endParaRPr lang="en-US" sz="4400" b="1"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ctr" fontAlgn="t">
                        <a:spcBef>
                          <a:spcPts val="0"/>
                        </a:spcBef>
                        <a:spcAft>
                          <a:spcPts val="0"/>
                        </a:spcAft>
                      </a:pPr>
                      <a:r>
                        <a:rPr lang="en-US" sz="3200" b="1" i="0" u="none" strike="noStrike" dirty="0">
                          <a:effectLst/>
                          <a:latin typeface="Cambria" panose="02040503050406030204" pitchFamily="18" charset="0"/>
                          <a:ea typeface="Cambria" panose="02040503050406030204" pitchFamily="18" charset="0"/>
                          <a:cs typeface="Times New Roman" panose="02020603050405020304" pitchFamily="18" charset="0"/>
                        </a:rPr>
                        <a:t>Interval-level</a:t>
                      </a:r>
                      <a:endParaRPr lang="en-US" sz="4400" b="1"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714643855"/>
                  </a:ext>
                </a:extLst>
              </a:tr>
              <a:tr h="346325">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Country</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FH_IF</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a:effectLst/>
                          <a:latin typeface="Cambria" panose="02040503050406030204" pitchFamily="18" charset="0"/>
                          <a:ea typeface="Cambria" panose="02040503050406030204" pitchFamily="18" charset="0"/>
                          <a:cs typeface="Times New Roman" panose="02020603050405020304" pitchFamily="18" charset="0"/>
                        </a:rPr>
                        <a:t>Perc_Internet</a:t>
                      </a:r>
                      <a:endParaRPr lang="en-US" sz="3600" b="0" i="0" u="none" strike="noStrike">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129817"/>
                  </a:ext>
                </a:extLst>
              </a:tr>
              <a:tr h="564076">
                <a:tc>
                  <a:txBody>
                    <a:bodyPr/>
                    <a:lstStyle/>
                    <a:p>
                      <a:pPr marL="0" marR="0" algn="ctr" fontAlgn="t">
                        <a:spcBef>
                          <a:spcPts val="0"/>
                        </a:spcBef>
                        <a:spcAft>
                          <a:spcPts val="0"/>
                        </a:spcAft>
                      </a:pPr>
                      <a:r>
                        <a:rPr lang="en-US" sz="2400" b="0" i="0" u="none" strike="noStrike">
                          <a:effectLst/>
                          <a:latin typeface="Cambria" panose="02040503050406030204" pitchFamily="18" charset="0"/>
                          <a:ea typeface="Cambria" panose="02040503050406030204" pitchFamily="18" charset="0"/>
                          <a:cs typeface="Times New Roman" panose="02020603050405020304" pitchFamily="18" charset="0"/>
                        </a:rPr>
                        <a:t>DemORnot</a:t>
                      </a:r>
                      <a:endParaRPr lang="en-US" sz="3600" b="0" i="0" u="none" strike="noStrike">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FH_GF</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a:effectLst/>
                          <a:latin typeface="Cambria" panose="02040503050406030204" pitchFamily="18" charset="0"/>
                          <a:ea typeface="Cambria" panose="02040503050406030204" pitchFamily="18" charset="0"/>
                          <a:cs typeface="Times New Roman" panose="02020603050405020304" pitchFamily="18" charset="0"/>
                        </a:rPr>
                        <a:t>CHUNEMPLOY1820</a:t>
                      </a:r>
                      <a:endParaRPr lang="en-US" sz="3600" b="0" i="0" u="none" strike="noStrike">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574587"/>
                  </a:ext>
                </a:extLst>
              </a:tr>
              <a:tr h="346325">
                <a:tc>
                  <a:txBody>
                    <a:bodyPr/>
                    <a:lstStyle/>
                    <a:p>
                      <a:pPr marL="0" marR="0" algn="ctr" fontAlgn="t">
                        <a:spcBef>
                          <a:spcPts val="0"/>
                        </a:spcBef>
                        <a:spcAft>
                          <a:spcPts val="0"/>
                        </a:spcAft>
                      </a:pPr>
                      <a:r>
                        <a:rPr lang="en-US" sz="2400" b="0" i="0" u="none" strike="noStrike">
                          <a:effectLst/>
                          <a:latin typeface="Cambria" panose="02040503050406030204" pitchFamily="18" charset="0"/>
                          <a:ea typeface="Cambria" panose="02040503050406030204" pitchFamily="18" charset="0"/>
                          <a:cs typeface="Times New Roman" panose="02020603050405020304" pitchFamily="18" charset="0"/>
                        </a:rPr>
                        <a:t>PercInt2</a:t>
                      </a:r>
                      <a:endParaRPr lang="en-US" sz="3600" b="0" i="0" u="none" strike="noStrike">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PercInt3</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VA</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85237"/>
                  </a:ext>
                </a:extLst>
              </a:tr>
              <a:tr h="544221">
                <a:tc>
                  <a:txBody>
                    <a:bodyPr/>
                    <a:lstStyle/>
                    <a:p>
                      <a:pPr marL="0" marR="0" algn="ctr" fontAlgn="t">
                        <a:spcBef>
                          <a:spcPts val="0"/>
                        </a:spcBef>
                        <a:spcAft>
                          <a:spcPts val="0"/>
                        </a:spcAft>
                      </a:pPr>
                      <a:r>
                        <a:rPr lang="en-US" sz="2400" b="0" i="0" u="none" strike="noStrike" dirty="0">
                          <a:effectLst/>
                          <a:latin typeface="Cambria" panose="02040503050406030204" pitchFamily="18" charset="0"/>
                          <a:ea typeface="Cambria" panose="02040503050406030204" pitchFamily="18" charset="0"/>
                          <a:cs typeface="Times New Roman" panose="02020603050405020304" pitchFamily="18" charset="0"/>
                        </a:rPr>
                        <a:t>UNEMP</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400" b="0" i="0" u="none" strike="noStrike" dirty="0" err="1">
                          <a:effectLst/>
                          <a:latin typeface="Cambria" panose="02040503050406030204" pitchFamily="18" charset="0"/>
                          <a:ea typeface="Cambria" panose="02040503050406030204" pitchFamily="18" charset="0"/>
                          <a:cs typeface="Times New Roman" panose="02020603050405020304" pitchFamily="18" charset="0"/>
                        </a:rPr>
                        <a:t>Internet_Censor</a:t>
                      </a: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endParaRPr lang="en-US" sz="3600" b="0" i="0" u="none" strike="noStrike" dirty="0">
                        <a:effectLst/>
                        <a:latin typeface="Cambria" panose="02040503050406030204" pitchFamily="18" charset="0"/>
                        <a:ea typeface="Cambria" panose="02040503050406030204" pitchFamily="18" charset="0"/>
                      </a:endParaRPr>
                    </a:p>
                  </a:txBody>
                  <a:tcPr marL="97074" marR="97074" marT="13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155610"/>
                  </a:ext>
                </a:extLst>
              </a:tr>
            </a:tbl>
          </a:graphicData>
        </a:graphic>
      </p:graphicFrame>
    </p:spTree>
    <p:extLst>
      <p:ext uri="{BB962C8B-B14F-4D97-AF65-F5344CB8AC3E}">
        <p14:creationId xmlns:p14="http://schemas.microsoft.com/office/powerpoint/2010/main" val="75191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76312" y="1556792"/>
            <a:ext cx="9917830" cy="5109479"/>
          </a:xfrm>
          <a:prstGeom prst="rect">
            <a:avLst/>
          </a:prstGeom>
        </p:spPr>
        <p:txBody>
          <a:bodyPr>
            <a:noAutofit/>
          </a:bodyPr>
          <a:lstStyle/>
          <a:p>
            <a:pPr marL="45720" indent="0">
              <a:buNone/>
              <a:defRPr/>
            </a:pPr>
            <a:r>
              <a:rPr lang="en-US" sz="3200" i="1" dirty="0">
                <a:solidFill>
                  <a:srgbClr val="C00000"/>
                </a:solidFill>
                <a:latin typeface="Cambria" panose="02040503050406030204" pitchFamily="18" charset="0"/>
                <a:ea typeface="Cambria" panose="02040503050406030204" pitchFamily="18" charset="0"/>
              </a:rPr>
              <a:t>For practice: </a:t>
            </a:r>
            <a:r>
              <a:rPr lang="en-US" sz="3200" dirty="0">
                <a:latin typeface="Cambria" panose="02040503050406030204" pitchFamily="18" charset="0"/>
                <a:ea typeface="Cambria" panose="02040503050406030204" pitchFamily="18" charset="0"/>
              </a:rPr>
              <a:t>What are the most appropriate </a:t>
            </a:r>
            <a:r>
              <a:rPr lang="en-US" sz="3200" b="1" dirty="0">
                <a:latin typeface="Cambria" panose="02040503050406030204" pitchFamily="18" charset="0"/>
                <a:ea typeface="Cambria" panose="02040503050406030204" pitchFamily="18" charset="0"/>
              </a:rPr>
              <a:t>measures of central tendency </a:t>
            </a:r>
            <a:r>
              <a:rPr lang="en-US" sz="3200" dirty="0">
                <a:latin typeface="Cambria" panose="02040503050406030204" pitchFamily="18" charset="0"/>
                <a:ea typeface="Cambria" panose="02040503050406030204" pitchFamily="18" charset="0"/>
              </a:rPr>
              <a:t>and </a:t>
            </a:r>
            <a:r>
              <a:rPr lang="en-US" sz="3200" b="1" dirty="0">
                <a:latin typeface="Cambria" panose="02040503050406030204" pitchFamily="18" charset="0"/>
                <a:ea typeface="Cambria" panose="02040503050406030204" pitchFamily="18" charset="0"/>
              </a:rPr>
              <a:t>dispersion?</a:t>
            </a:r>
            <a:endParaRPr lang="en-US" sz="3200" dirty="0">
              <a:latin typeface="Cambria" panose="02040503050406030204" pitchFamily="18" charset="0"/>
              <a:ea typeface="Cambria" panose="02040503050406030204" pitchFamily="18" charset="0"/>
            </a:endParaRPr>
          </a:p>
          <a:p>
            <a:pPr marL="502920" indent="-457200">
              <a:defRPr/>
            </a:pPr>
            <a:r>
              <a:rPr lang="en-US" sz="3600" dirty="0">
                <a:solidFill>
                  <a:schemeClr val="accent1">
                    <a:lumMod val="75000"/>
                  </a:schemeClr>
                </a:solidFill>
                <a:latin typeface="Cambria" panose="02040503050406030204" pitchFamily="18" charset="0"/>
                <a:ea typeface="Cambria" panose="02040503050406030204" pitchFamily="18" charset="0"/>
              </a:rPr>
              <a:t>% with Internet access:</a:t>
            </a:r>
            <a:r>
              <a:rPr lang="en-US" sz="3600" b="1" dirty="0">
                <a:solidFill>
                  <a:schemeClr val="accent1">
                    <a:lumMod val="75000"/>
                  </a:schemeClr>
                </a:solidFill>
                <a:latin typeface="Cambria" panose="02040503050406030204" pitchFamily="18" charset="0"/>
                <a:ea typeface="Cambria" panose="02040503050406030204" pitchFamily="18" charset="0"/>
              </a:rPr>
              <a:t> </a:t>
            </a:r>
            <a:r>
              <a:rPr lang="en-US" sz="3600" b="1" dirty="0">
                <a:latin typeface="Courier New" panose="02070309020205020404" pitchFamily="49" charset="0"/>
                <a:ea typeface="Cambria" panose="02040503050406030204" pitchFamily="18" charset="0"/>
                <a:cs typeface="Courier New" panose="02070309020205020404" pitchFamily="49" charset="0"/>
              </a:rPr>
              <a:t>PercInt2</a:t>
            </a:r>
          </a:p>
          <a:p>
            <a:pPr marL="960120" lvl="1" indent="-457200">
              <a:defRPr/>
            </a:pPr>
            <a:r>
              <a:rPr lang="en-US" sz="2800" i="1" dirty="0">
                <a:latin typeface="Cambria" panose="02040503050406030204" pitchFamily="18" charset="0"/>
                <a:ea typeface="Cambria" panose="02040503050406030204" pitchFamily="18" charset="0"/>
              </a:rPr>
              <a:t>Nominal-level</a:t>
            </a:r>
            <a:r>
              <a:rPr lang="en-US" sz="2800" dirty="0">
                <a:latin typeface="Cambria" panose="02040503050406030204" pitchFamily="18" charset="0"/>
                <a:ea typeface="Cambria" panose="02040503050406030204" pitchFamily="18" charset="0"/>
              </a:rPr>
              <a:t>: Mode and Variation Ratio</a:t>
            </a:r>
          </a:p>
          <a:p>
            <a:pPr marL="502920" indent="-457200">
              <a:defRPr/>
            </a:pPr>
            <a:r>
              <a:rPr lang="en-US" sz="3600" dirty="0">
                <a:solidFill>
                  <a:schemeClr val="accent1">
                    <a:lumMod val="75000"/>
                  </a:schemeClr>
                </a:solidFill>
                <a:latin typeface="Cambria" panose="02040503050406030204" pitchFamily="18" charset="0"/>
                <a:ea typeface="Cambria" panose="02040503050406030204" pitchFamily="18" charset="0"/>
              </a:rPr>
              <a:t>Freedom House Global Freedom Scores: </a:t>
            </a:r>
            <a:r>
              <a:rPr lang="en-US" sz="3600" b="1" dirty="0">
                <a:latin typeface="Courier New" panose="02070309020205020404" pitchFamily="49" charset="0"/>
                <a:ea typeface="Cambria" panose="02040503050406030204" pitchFamily="18" charset="0"/>
                <a:cs typeface="Courier New" panose="02070309020205020404" pitchFamily="49" charset="0"/>
              </a:rPr>
              <a:t>FH_GF</a:t>
            </a:r>
          </a:p>
          <a:p>
            <a:pPr marL="960120" lvl="1" indent="-457200">
              <a:defRPr/>
            </a:pPr>
            <a:r>
              <a:rPr lang="en-US" sz="2800" i="1" dirty="0">
                <a:latin typeface="Cambria" panose="02040503050406030204" pitchFamily="18" charset="0"/>
                <a:ea typeface="Cambria" panose="02040503050406030204" pitchFamily="18" charset="0"/>
              </a:rPr>
              <a:t>Ordinal-level</a:t>
            </a:r>
            <a:r>
              <a:rPr lang="en-US" sz="2800" dirty="0">
                <a:latin typeface="Cambria" panose="02040503050406030204" pitchFamily="18" charset="0"/>
                <a:ea typeface="Cambria" panose="02040503050406030204" pitchFamily="18" charset="0"/>
              </a:rPr>
              <a:t>: Median and Range</a:t>
            </a:r>
          </a:p>
          <a:p>
            <a:pPr marL="502920" indent="-457200">
              <a:defRPr/>
            </a:pPr>
            <a:r>
              <a:rPr lang="en-US" sz="3600" dirty="0">
                <a:solidFill>
                  <a:schemeClr val="accent1">
                    <a:lumMod val="75000"/>
                  </a:schemeClr>
                </a:solidFill>
                <a:latin typeface="Cambria" panose="02040503050406030204" pitchFamily="18" charset="0"/>
                <a:ea typeface="Cambria" panose="02040503050406030204" pitchFamily="18" charset="0"/>
              </a:rPr>
              <a:t>Unemployment rate: </a:t>
            </a:r>
            <a:r>
              <a:rPr lang="en-US" sz="3600" b="1" dirty="0">
                <a:latin typeface="Courier New" panose="02070309020205020404" pitchFamily="49" charset="0"/>
                <a:ea typeface="Cambria" panose="02040503050406030204" pitchFamily="18" charset="0"/>
                <a:cs typeface="Courier New" panose="02070309020205020404" pitchFamily="49" charset="0"/>
              </a:rPr>
              <a:t>UNEMP</a:t>
            </a:r>
          </a:p>
          <a:p>
            <a:pPr marL="960120" lvl="1" indent="-457200">
              <a:defRPr/>
            </a:pPr>
            <a:r>
              <a:rPr lang="en-US" sz="2800" i="1" dirty="0">
                <a:latin typeface="Cambria" panose="02040503050406030204" pitchFamily="18" charset="0"/>
                <a:ea typeface="Cambria" panose="02040503050406030204" pitchFamily="18" charset="0"/>
              </a:rPr>
              <a:t>Interval-level</a:t>
            </a:r>
            <a:r>
              <a:rPr lang="en-US" sz="2800" dirty="0">
                <a:latin typeface="Cambria" panose="02040503050406030204" pitchFamily="18" charset="0"/>
                <a:ea typeface="Cambria" panose="02040503050406030204" pitchFamily="18" charset="0"/>
              </a:rPr>
              <a:t>: Mean and standard deviation</a:t>
            </a:r>
          </a:p>
          <a:p>
            <a:pPr marL="45720" indent="0">
              <a:buNone/>
              <a:defRPr/>
            </a:pPr>
            <a:endParaRPr lang="en-US" sz="2800" dirty="0">
              <a:latin typeface="Cambria" panose="02040503050406030204" pitchFamily="18" charset="0"/>
              <a:ea typeface="Cambria" panose="02040503050406030204" pitchFamily="18" charset="0"/>
              <a:cs typeface="Courier New" panose="02070309020205020404" pitchFamily="49" charset="0"/>
            </a:endParaRPr>
          </a:p>
        </p:txBody>
      </p:sp>
      <p:sp>
        <p:nvSpPr>
          <p:cNvPr id="11266" name="Rectangle 2"/>
          <p:cNvSpPr>
            <a:spLocks noGrp="1" noRot="1" noChangeArrowheads="1"/>
          </p:cNvSpPr>
          <p:nvPr>
            <p:ph type="title"/>
          </p:nvPr>
        </p:nvSpPr>
        <p:spPr>
          <a:xfrm>
            <a:off x="707923" y="116632"/>
            <a:ext cx="10507765" cy="1440160"/>
          </a:xfrm>
        </p:spPr>
        <p:txBody>
          <a:bodyPr/>
          <a:lstStyle/>
          <a:p>
            <a:pPr eaLnBrk="1" hangingPunct="1"/>
            <a:r>
              <a:rPr lang="en-US" altLang="en-US" sz="4000" dirty="0">
                <a:latin typeface="Cambria" panose="02040503050406030204" pitchFamily="18" charset="0"/>
                <a:ea typeface="Cambria" panose="02040503050406030204" pitchFamily="18" charset="0"/>
              </a:rPr>
              <a:t>Measures of Central Tendency and Dispersion</a:t>
            </a:r>
          </a:p>
        </p:txBody>
      </p:sp>
    </p:spTree>
    <p:extLst>
      <p:ext uri="{BB962C8B-B14F-4D97-AF65-F5344CB8AC3E}">
        <p14:creationId xmlns:p14="http://schemas.microsoft.com/office/powerpoint/2010/main" val="39119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4" end="4"/>
                                            </p:txEl>
                                          </p:spTgt>
                                        </p:tgtEl>
                                        <p:attrNameLst>
                                          <p:attrName>style.visibility</p:attrName>
                                        </p:attrNameLst>
                                      </p:cBhvr>
                                      <p:to>
                                        <p:strVal val="visible"/>
                                      </p:to>
                                    </p:set>
                                    <p:animEffect transition="in" filter="fade">
                                      <p:cBhvr>
                                        <p:cTn id="14" dur="1000"/>
                                        <p:tgtEl>
                                          <p:spTgt spid="8195">
                                            <p:txEl>
                                              <p:pRg st="4" end="4"/>
                                            </p:txEl>
                                          </p:spTgt>
                                        </p:tgtEl>
                                      </p:cBhvr>
                                    </p:animEffect>
                                    <p:anim calcmode="lin" valueType="num">
                                      <p:cBhvr>
                                        <p:cTn id="1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animEffect transition="in" filter="fade">
                                      <p:cBhvr>
                                        <p:cTn id="21" dur="1000"/>
                                        <p:tgtEl>
                                          <p:spTgt spid="8195">
                                            <p:txEl>
                                              <p:pRg st="6" end="6"/>
                                            </p:txEl>
                                          </p:spTgt>
                                        </p:tgtEl>
                                      </p:cBhvr>
                                    </p:animEffect>
                                    <p:anim calcmode="lin" valueType="num">
                                      <p:cBhvr>
                                        <p:cTn id="22"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73020" y="1556792"/>
            <a:ext cx="9415468" cy="5112568"/>
          </a:xfrm>
          <a:prstGeom prst="rect">
            <a:avLst/>
          </a:prstGeom>
        </p:spPr>
        <p:txBody>
          <a:bodyPr>
            <a:noAutofit/>
          </a:bodyPr>
          <a:lstStyle/>
          <a:p>
            <a:pPr marL="45720" indent="0">
              <a:buNone/>
              <a:defRPr/>
            </a:pPr>
            <a:r>
              <a:rPr lang="en-US" sz="4000" dirty="0">
                <a:latin typeface="Cambria" panose="02040503050406030204" pitchFamily="18" charset="0"/>
                <a:ea typeface="Cambria" panose="02040503050406030204" pitchFamily="18" charset="0"/>
              </a:rPr>
              <a:t>Yule's Q [Gamma]</a:t>
            </a:r>
            <a:endParaRPr lang="en-US" sz="3200" b="1" dirty="0">
              <a:solidFill>
                <a:schemeClr val="accent2"/>
              </a:solidFill>
              <a:latin typeface="Courier New" panose="02070309020205020404" pitchFamily="49" charset="0"/>
              <a:cs typeface="Courier New" panose="02070309020205020404" pitchFamily="49" charset="0"/>
            </a:endParaRP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tab</a:t>
            </a:r>
            <a:r>
              <a:rPr lang="en-US" sz="3200" b="1" dirty="0">
                <a:latin typeface="Courier New" panose="02070309020205020404" pitchFamily="49" charset="0"/>
                <a:cs typeface="Courier New" panose="02070309020205020404" pitchFamily="49" charset="0"/>
              </a:rPr>
              <a:t> UNEMP </a:t>
            </a:r>
            <a:r>
              <a:rPr lang="en-US" sz="3200" b="1" dirty="0" err="1">
                <a:latin typeface="Courier New" panose="02070309020205020404" pitchFamily="49" charset="0"/>
                <a:cs typeface="Courier New" panose="02070309020205020404" pitchFamily="49" charset="0"/>
              </a:rPr>
              <a:t>DemORnot</a:t>
            </a:r>
            <a:r>
              <a:rPr lang="en-US" sz="3200" b="1" dirty="0">
                <a:solidFill>
                  <a:schemeClr val="accent2"/>
                </a:solidFill>
                <a:latin typeface="Courier New" panose="02070309020205020404" pitchFamily="49" charset="0"/>
                <a:cs typeface="Courier New" panose="02070309020205020404" pitchFamily="49" charset="0"/>
              </a:rPr>
              <a:t>, gamma</a:t>
            </a:r>
          </a:p>
          <a:p>
            <a:pPr marL="960120" lvl="1" indent="-457200">
              <a:defRPr/>
            </a:pPr>
            <a:r>
              <a:rPr lang="en-US" sz="2800" b="1"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endParaRPr lang="en-US" sz="2800" b="1" dirty="0">
              <a:latin typeface="Courier New" panose="02070309020205020404" pitchFamily="49" charset="0"/>
              <a:cs typeface="Courier New" panose="02070309020205020404" pitchFamily="49" charset="0"/>
            </a:endParaRPr>
          </a:p>
          <a:p>
            <a:pPr marL="45720" indent="0">
              <a:buNone/>
              <a:defRPr/>
            </a:pPr>
            <a:endParaRPr lang="en-US" sz="3200" b="1" dirty="0">
              <a:latin typeface="Cambria" panose="02040503050406030204" pitchFamily="18" charset="0"/>
              <a:ea typeface="Cambria" panose="02040503050406030204" pitchFamily="18" charset="0"/>
              <a:cs typeface="Courier New" panose="02070309020205020404" pitchFamily="49" charset="0"/>
            </a:endParaRPr>
          </a:p>
          <a:p>
            <a:pPr marL="45720" indent="0">
              <a:buNone/>
              <a:defRPr/>
            </a:pPr>
            <a:r>
              <a:rPr lang="en-US" sz="3200" b="1" dirty="0">
                <a:latin typeface="Cambria" panose="02040503050406030204" pitchFamily="18" charset="0"/>
                <a:ea typeface="Cambria" panose="02040503050406030204" pitchFamily="18" charset="0"/>
                <a:cs typeface="Courier New" panose="02070309020205020404" pitchFamily="49" charset="0"/>
              </a:rPr>
              <a:t>Try:</a:t>
            </a:r>
            <a:r>
              <a:rPr lang="en-US" sz="3200" b="1" dirty="0">
                <a:latin typeface="Courier New" panose="02070309020205020404" pitchFamily="49" charset="0"/>
                <a:cs typeface="Courier New" panose="02070309020205020404" pitchFamily="49" charset="0"/>
              </a:rPr>
              <a:t> </a:t>
            </a: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tab</a:t>
            </a:r>
            <a:r>
              <a:rPr lang="en-US" sz="3200" b="1" dirty="0">
                <a:latin typeface="Courier New" panose="02070309020205020404" pitchFamily="49" charset="0"/>
                <a:cs typeface="Courier New" panose="02070309020205020404" pitchFamily="49" charset="0"/>
              </a:rPr>
              <a:t> UNEMP PercInt2</a:t>
            </a:r>
            <a:r>
              <a:rPr lang="en-US" sz="3200" b="1" dirty="0">
                <a:solidFill>
                  <a:schemeClr val="accent2"/>
                </a:solidFill>
                <a:latin typeface="Courier New" panose="02070309020205020404" pitchFamily="49" charset="0"/>
                <a:cs typeface="Courier New" panose="02070309020205020404" pitchFamily="49" charset="0"/>
              </a:rPr>
              <a:t>, gamma col</a:t>
            </a:r>
          </a:p>
          <a:p>
            <a:pPr marL="960120" lvl="1" indent="-457200">
              <a:defRPr/>
            </a:pPr>
            <a:r>
              <a:rPr lang="en-US" sz="2800" b="1"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endParaRPr lang="en-US" sz="2800" b="1" dirty="0">
              <a:latin typeface="Courier New" panose="02070309020205020404" pitchFamily="49" charset="0"/>
              <a:cs typeface="Courier New" panose="02070309020205020404" pitchFamily="49" charset="0"/>
            </a:endParaRPr>
          </a:p>
          <a:p>
            <a:pPr marL="960120" lvl="1" indent="-457200">
              <a:defRPr/>
            </a:pPr>
            <a:r>
              <a:rPr lang="en-US" sz="3200" i="1" dirty="0"/>
              <a:t>You can use ‘</a:t>
            </a:r>
            <a:r>
              <a:rPr lang="en-US" sz="3200" b="1" dirty="0">
                <a:solidFill>
                  <a:schemeClr val="accent2"/>
                </a:solidFill>
                <a:latin typeface="Courier New" panose="02070309020205020404" pitchFamily="49" charset="0"/>
                <a:cs typeface="Courier New" panose="02070309020205020404" pitchFamily="49" charset="0"/>
              </a:rPr>
              <a:t>col</a:t>
            </a:r>
            <a:r>
              <a:rPr lang="en-US" sz="3200" i="1" dirty="0"/>
              <a:t>' to help see the nature of the relationship</a:t>
            </a: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altLang="en-US" sz="4000" dirty="0">
                <a:latin typeface="Cambria" panose="02040503050406030204" pitchFamily="18" charset="0"/>
                <a:ea typeface="Cambria" panose="02040503050406030204" pitchFamily="18" charset="0"/>
              </a:rPr>
              <a:t>Measures of Association: </a:t>
            </a:r>
            <a:r>
              <a:rPr lang="en-US" altLang="en-US" sz="4000" b="1" dirty="0">
                <a:solidFill>
                  <a:schemeClr val="accent1">
                    <a:lumMod val="75000"/>
                  </a:schemeClr>
                </a:solidFill>
                <a:latin typeface="Cambria" panose="02040503050406030204" pitchFamily="18" charset="0"/>
                <a:ea typeface="Cambria" panose="02040503050406030204" pitchFamily="18" charset="0"/>
              </a:rPr>
              <a:t>Yule’s Q</a:t>
            </a:r>
          </a:p>
        </p:txBody>
      </p:sp>
    </p:spTree>
    <p:extLst>
      <p:ext uri="{BB962C8B-B14F-4D97-AF65-F5344CB8AC3E}">
        <p14:creationId xmlns:p14="http://schemas.microsoft.com/office/powerpoint/2010/main" val="202817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fade">
                                      <p:cBhvr>
                                        <p:cTn id="13" dur="1000"/>
                                        <p:tgtEl>
                                          <p:spTgt spid="8195">
                                            <p:txEl>
                                              <p:pRg st="2" end="2"/>
                                            </p:txEl>
                                          </p:spTgt>
                                        </p:tgtEl>
                                      </p:cBhvr>
                                    </p:animEffect>
                                    <p:anim calcmode="lin" valueType="num">
                                      <p:cBhvr>
                                        <p:cTn id="14"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195">
                                            <p:txEl>
                                              <p:pRg st="4" end="4"/>
                                            </p:txEl>
                                          </p:spTgt>
                                        </p:tgtEl>
                                        <p:attrNameLst>
                                          <p:attrName>style.visibility</p:attrName>
                                        </p:attrNameLst>
                                      </p:cBhvr>
                                      <p:to>
                                        <p:strVal val="visible"/>
                                      </p:to>
                                    </p:set>
                                    <p:animEffect transition="in" filter="fade">
                                      <p:cBhvr>
                                        <p:cTn id="20" dur="1000"/>
                                        <p:tgtEl>
                                          <p:spTgt spid="8195">
                                            <p:txEl>
                                              <p:pRg st="4" end="4"/>
                                            </p:txEl>
                                          </p:spTgt>
                                        </p:tgtEl>
                                      </p:cBhvr>
                                    </p:animEffect>
                                    <p:anim calcmode="lin" valueType="num">
                                      <p:cBhvr>
                                        <p:cTn id="21"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Effect transition="in" filter="fade">
                                      <p:cBhvr>
                                        <p:cTn id="26" dur="1000"/>
                                        <p:tgtEl>
                                          <p:spTgt spid="8195">
                                            <p:txEl>
                                              <p:pRg st="5" end="5"/>
                                            </p:txEl>
                                          </p:spTgt>
                                        </p:tgtEl>
                                      </p:cBhvr>
                                    </p:animEffect>
                                    <p:anim calcmode="lin" valueType="num">
                                      <p:cBhvr>
                                        <p:cTn id="2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8195">
                                            <p:txEl>
                                              <p:pRg st="6" end="6"/>
                                            </p:txEl>
                                          </p:spTgt>
                                        </p:tgtEl>
                                        <p:attrNameLst>
                                          <p:attrName>style.visibility</p:attrName>
                                        </p:attrNameLst>
                                      </p:cBhvr>
                                      <p:to>
                                        <p:strVal val="visible"/>
                                      </p:to>
                                    </p:set>
                                    <p:animEffect transition="in" filter="fade">
                                      <p:cBhvr>
                                        <p:cTn id="32" dur="1000"/>
                                        <p:tgtEl>
                                          <p:spTgt spid="8195">
                                            <p:txEl>
                                              <p:pRg st="6" end="6"/>
                                            </p:txEl>
                                          </p:spTgt>
                                        </p:tgtEl>
                                      </p:cBhvr>
                                    </p:animEffect>
                                    <p:anim calcmode="lin" valueType="num">
                                      <p:cBhvr>
                                        <p:cTn id="3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nodeType="after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animEffect transition="in" filter="fade">
                                      <p:cBhvr>
                                        <p:cTn id="38" dur="1000"/>
                                        <p:tgtEl>
                                          <p:spTgt spid="8195">
                                            <p:txEl>
                                              <p:pRg st="7" end="7"/>
                                            </p:txEl>
                                          </p:spTgt>
                                        </p:tgtEl>
                                      </p:cBhvr>
                                    </p:animEffect>
                                    <p:anim calcmode="lin" valueType="num">
                                      <p:cBhvr>
                                        <p:cTn id="39"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212980" y="1474237"/>
            <a:ext cx="9275508" cy="5195123"/>
          </a:xfrm>
          <a:prstGeom prst="rect">
            <a:avLst/>
          </a:prstGeom>
        </p:spPr>
        <p:txBody>
          <a:bodyPr>
            <a:noAutofit/>
          </a:bodyPr>
          <a:lstStyle/>
          <a:p>
            <a:pPr marL="502920" indent="-457200">
              <a:defRPr/>
            </a:pPr>
            <a:r>
              <a:rPr lang="en-US" altLang="en-US" sz="3200" dirty="0"/>
              <a:t>Opening datasets in STATA</a:t>
            </a:r>
          </a:p>
          <a:p>
            <a:pPr marL="502920" indent="-457200">
              <a:defRPr/>
            </a:pPr>
            <a:r>
              <a:rPr lang="en-US" altLang="en-US" sz="3200" dirty="0"/>
              <a:t>Measures of Central Tendency and Dispersion</a:t>
            </a:r>
          </a:p>
          <a:p>
            <a:pPr marL="502920" indent="-457200">
              <a:defRPr/>
            </a:pPr>
            <a:r>
              <a:rPr lang="en-US" sz="3200" dirty="0"/>
              <a:t>Measures of Association: Nominal- and Ordinal-level variables</a:t>
            </a: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altLang="en-US" sz="4000" dirty="0"/>
              <a:t>Outline</a:t>
            </a:r>
          </a:p>
        </p:txBody>
      </p:sp>
    </p:spTree>
    <p:extLst>
      <p:ext uri="{BB962C8B-B14F-4D97-AF65-F5344CB8AC3E}">
        <p14:creationId xmlns:p14="http://schemas.microsoft.com/office/powerpoint/2010/main" val="3590652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17381" y="1448637"/>
            <a:ext cx="9415468" cy="5112568"/>
          </a:xfrm>
          <a:prstGeom prst="rect">
            <a:avLst/>
          </a:prstGeom>
        </p:spPr>
        <p:txBody>
          <a:bodyPr>
            <a:noAutofit/>
          </a:bodyPr>
          <a:lstStyle/>
          <a:p>
            <a:pPr marL="45720" indent="0">
              <a:buNone/>
              <a:defRPr/>
            </a:pPr>
            <a:r>
              <a:rPr lang="en-US" sz="3600" dirty="0">
                <a:cs typeface="Courier New" panose="02070309020205020404" pitchFamily="49" charset="0"/>
              </a:rPr>
              <a:t>INSTALL</a:t>
            </a:r>
          </a:p>
          <a:p>
            <a:pPr marL="45720" indent="0">
              <a:buNone/>
              <a:defRPr/>
            </a:pPr>
            <a:r>
              <a:rPr lang="en-US" sz="3600" dirty="0">
                <a:latin typeface="Courier New" panose="02070309020205020404" pitchFamily="49" charset="0"/>
                <a:cs typeface="Courier New" panose="02070309020205020404" pitchFamily="49" charset="0"/>
              </a:rPr>
              <a:t>“</a:t>
            </a:r>
            <a:r>
              <a:rPr lang="en-US" sz="3600" b="1" dirty="0" err="1">
                <a:solidFill>
                  <a:schemeClr val="accent2"/>
                </a:solidFill>
                <a:latin typeface="Courier New" panose="02070309020205020404" pitchFamily="49" charset="0"/>
                <a:cs typeface="Courier New" panose="02070309020205020404" pitchFamily="49" charset="0"/>
              </a:rPr>
              <a:t>findit</a:t>
            </a:r>
            <a:r>
              <a:rPr lang="en-US" sz="3600" b="1" dirty="0">
                <a:solidFill>
                  <a:schemeClr val="accent2"/>
                </a:solidFill>
                <a:latin typeface="Courier New" panose="02070309020205020404" pitchFamily="49" charset="0"/>
                <a:cs typeface="Courier New" panose="02070309020205020404" pitchFamily="49" charset="0"/>
              </a:rPr>
              <a:t> </a:t>
            </a:r>
            <a:r>
              <a:rPr lang="en-US" sz="3600" b="1" dirty="0">
                <a:latin typeface="Courier New" panose="02070309020205020404" pitchFamily="49" charset="0"/>
                <a:cs typeface="Courier New" panose="02070309020205020404" pitchFamily="49" charset="0"/>
              </a:rPr>
              <a:t>lambda</a:t>
            </a:r>
            <a:r>
              <a:rPr lang="en-US" sz="3600" dirty="0">
                <a:latin typeface="Courier New" panose="02070309020205020404" pitchFamily="49" charset="0"/>
                <a:cs typeface="Courier New" panose="02070309020205020404" pitchFamily="49" charset="0"/>
              </a:rPr>
              <a:t>”</a:t>
            </a:r>
            <a:endParaRPr lang="en-US" sz="4000" dirty="0">
              <a:latin typeface="Courier New" panose="02070309020205020404" pitchFamily="49" charset="0"/>
              <a:cs typeface="Courier New" panose="02070309020205020404" pitchFamily="49" charset="0"/>
            </a:endParaRPr>
          </a:p>
          <a:p>
            <a:pPr marL="45720" indent="0">
              <a:buNone/>
              <a:defRPr/>
            </a:pPr>
            <a:endParaRPr lang="en-US" sz="3600" dirty="0"/>
          </a:p>
          <a:p>
            <a:pPr marL="45720" indent="0">
              <a:buNone/>
              <a:defRPr/>
            </a:pPr>
            <a:endParaRPr lang="en-US" sz="3600" dirty="0"/>
          </a:p>
          <a:p>
            <a:pPr marL="45720" indent="0">
              <a:buNone/>
              <a:defRPr/>
            </a:pPr>
            <a:endParaRPr lang="en-US" sz="3200" b="1" dirty="0">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1073020" y="0"/>
            <a:ext cx="9830954" cy="1232452"/>
          </a:xfrm>
        </p:spPr>
        <p:txBody>
          <a:bodyPr>
            <a:normAutofit/>
          </a:bodyPr>
          <a:lstStyle/>
          <a:p>
            <a:pPr eaLnBrk="1" hangingPunct="1"/>
            <a:r>
              <a:rPr lang="en-US" altLang="en-US" dirty="0">
                <a:latin typeface="Cambria" panose="02040503050406030204" pitchFamily="18" charset="0"/>
                <a:ea typeface="Cambria" panose="02040503050406030204" pitchFamily="18" charset="0"/>
              </a:rPr>
              <a:t>Measures of Association: </a:t>
            </a:r>
            <a:r>
              <a:rPr lang="en-US" altLang="en-US" dirty="0">
                <a:solidFill>
                  <a:schemeClr val="accent1">
                    <a:lumMod val="75000"/>
                  </a:schemeClr>
                </a:solidFill>
                <a:latin typeface="Cambria" panose="02040503050406030204" pitchFamily="18" charset="0"/>
                <a:ea typeface="Cambria" panose="02040503050406030204" pitchFamily="18" charset="0"/>
              </a:rPr>
              <a:t>Lambda</a:t>
            </a:r>
          </a:p>
        </p:txBody>
      </p:sp>
      <p:pic>
        <p:nvPicPr>
          <p:cNvPr id="3" name="Picture 2" descr="A screenshot of a computer&#10;&#10;Description automatically generated">
            <a:extLst>
              <a:ext uri="{FF2B5EF4-FFF2-40B4-BE49-F238E27FC236}">
                <a16:creationId xmlns:a16="http://schemas.microsoft.com/office/drawing/2014/main" id="{9356C85E-8A07-9CF7-F400-5E2D6814AF53}"/>
              </a:ext>
            </a:extLst>
          </p:cNvPr>
          <p:cNvPicPr>
            <a:picLocks noChangeAspect="1"/>
          </p:cNvPicPr>
          <p:nvPr/>
        </p:nvPicPr>
        <p:blipFill rotWithShape="1">
          <a:blip r:embed="rId3">
            <a:extLst>
              <a:ext uri="{28A0092B-C50C-407E-A947-70E740481C1C}">
                <a14:useLocalDpi xmlns:a14="http://schemas.microsoft.com/office/drawing/2010/main" val="0"/>
              </a:ext>
            </a:extLst>
          </a:blip>
          <a:srcRect l="4890" t="24058" r="56713" b="50000"/>
          <a:stretch/>
        </p:blipFill>
        <p:spPr>
          <a:xfrm>
            <a:off x="3993641" y="3507658"/>
            <a:ext cx="7599538" cy="2888023"/>
          </a:xfrm>
          <a:prstGeom prst="rect">
            <a:avLst/>
          </a:prstGeom>
        </p:spPr>
      </p:pic>
      <p:sp>
        <p:nvSpPr>
          <p:cNvPr id="4" name="Arrow: Down 3">
            <a:extLst>
              <a:ext uri="{FF2B5EF4-FFF2-40B4-BE49-F238E27FC236}">
                <a16:creationId xmlns:a16="http://schemas.microsoft.com/office/drawing/2014/main" id="{8566061C-C4B9-FA97-3680-A9E99EEDF38A}"/>
              </a:ext>
            </a:extLst>
          </p:cNvPr>
          <p:cNvSpPr/>
          <p:nvPr/>
        </p:nvSpPr>
        <p:spPr>
          <a:xfrm rot="1677605">
            <a:off x="4933120" y="1336676"/>
            <a:ext cx="2325756" cy="326003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148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73020" y="1556792"/>
            <a:ext cx="9415468" cy="5112568"/>
          </a:xfrm>
          <a:prstGeom prst="rect">
            <a:avLst/>
          </a:prstGeom>
        </p:spPr>
        <p:txBody>
          <a:bodyPr>
            <a:noAutofit/>
          </a:bodyPr>
          <a:lstStyle/>
          <a:p>
            <a:pPr marL="45720" indent="0">
              <a:buNone/>
              <a:defRPr/>
            </a:pPr>
            <a:r>
              <a:rPr lang="en-US" sz="3600" dirty="0"/>
              <a:t>*Lambda ["</a:t>
            </a:r>
            <a:r>
              <a:rPr lang="en-US" sz="3600" dirty="0" err="1">
                <a:latin typeface="Courier New" panose="02070309020205020404" pitchFamily="49" charset="0"/>
                <a:cs typeface="Courier New" panose="02070309020205020404" pitchFamily="49" charset="0"/>
              </a:rPr>
              <a:t>lambda_a</a:t>
            </a:r>
            <a:r>
              <a:rPr lang="en-US" sz="3600" dirty="0"/>
              <a:t>"]</a:t>
            </a:r>
          </a:p>
          <a:p>
            <a:pPr marL="45720" indent="0">
              <a:buNone/>
              <a:defRPr/>
            </a:pPr>
            <a:endParaRPr lang="en-US" sz="3600" dirty="0"/>
          </a:p>
          <a:p>
            <a:pPr marL="502920" indent="-457200">
              <a:defRPr/>
            </a:pPr>
            <a:r>
              <a:rPr lang="en-US" sz="4000" b="1" dirty="0">
                <a:solidFill>
                  <a:schemeClr val="accent2"/>
                </a:solidFill>
                <a:latin typeface="Courier New" panose="02070309020205020404" pitchFamily="49" charset="0"/>
                <a:cs typeface="Courier New" panose="02070309020205020404" pitchFamily="49" charset="0"/>
              </a:rPr>
              <a:t>lambda </a:t>
            </a:r>
            <a:r>
              <a:rPr lang="en-US" sz="4000" b="1" dirty="0" err="1">
                <a:latin typeface="Courier New" panose="02070309020205020404" pitchFamily="49" charset="0"/>
                <a:cs typeface="Courier New" panose="02070309020205020404" pitchFamily="49" charset="0"/>
              </a:rPr>
              <a:t>DemORnot</a:t>
            </a:r>
            <a:r>
              <a:rPr lang="en-US" sz="4000" b="1" dirty="0">
                <a:latin typeface="Courier New" panose="02070309020205020404" pitchFamily="49" charset="0"/>
                <a:cs typeface="Courier New" panose="02070309020205020404" pitchFamily="49" charset="0"/>
              </a:rPr>
              <a:t> PercInt3 </a:t>
            </a:r>
            <a:endParaRPr lang="en-US" sz="4000" b="1" dirty="0">
              <a:solidFill>
                <a:schemeClr val="accent2"/>
              </a:solidFill>
              <a:latin typeface="Courier New" panose="02070309020205020404" pitchFamily="49" charset="0"/>
              <a:cs typeface="Courier New" panose="02070309020205020404" pitchFamily="49" charset="0"/>
            </a:endParaRPr>
          </a:p>
          <a:p>
            <a:pPr marL="960120" lvl="1" indent="-457200">
              <a:defRPr/>
            </a:pPr>
            <a:r>
              <a:rPr lang="en-US" sz="4000"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p>
          <a:p>
            <a:pPr marL="502920" indent="-457200">
              <a:defRPr/>
            </a:pPr>
            <a:endParaRPr lang="en-US" sz="4000" b="1" dirty="0">
              <a:solidFill>
                <a:schemeClr val="accent2"/>
              </a:solidFill>
              <a:latin typeface="Courier New" panose="02070309020205020404" pitchFamily="49" charset="0"/>
              <a:cs typeface="Courier New" panose="02070309020205020404" pitchFamily="49" charset="0"/>
            </a:endParaRPr>
          </a:p>
          <a:p>
            <a:pPr marL="502920" indent="-457200">
              <a:defRPr/>
            </a:pPr>
            <a:r>
              <a:rPr lang="en-US" sz="4000" b="1" dirty="0">
                <a:solidFill>
                  <a:schemeClr val="accent2"/>
                </a:solidFill>
                <a:latin typeface="Courier New" panose="02070309020205020404" pitchFamily="49" charset="0"/>
                <a:cs typeface="Courier New" panose="02070309020205020404" pitchFamily="49" charset="0"/>
              </a:rPr>
              <a:t>lambda</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DemORnot</a:t>
            </a:r>
            <a:r>
              <a:rPr lang="en-US" sz="4000" b="1" dirty="0">
                <a:latin typeface="Courier New" panose="02070309020205020404" pitchFamily="49" charset="0"/>
                <a:cs typeface="Courier New" panose="02070309020205020404" pitchFamily="49" charset="0"/>
              </a:rPr>
              <a:t> FH_GF </a:t>
            </a:r>
          </a:p>
          <a:p>
            <a:pPr marL="960120" lvl="1" indent="-457200">
              <a:defRPr/>
            </a:pPr>
            <a:r>
              <a:rPr lang="en-US" sz="4000"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p>
          <a:p>
            <a:pPr marL="502920" indent="-457200">
              <a:defRPr/>
            </a:pPr>
            <a:endParaRPr lang="en-US" sz="3200" b="1" dirty="0">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altLang="en-US" sz="4000" dirty="0">
                <a:latin typeface="Cambria" panose="02040503050406030204" pitchFamily="18" charset="0"/>
                <a:ea typeface="Cambria" panose="02040503050406030204" pitchFamily="18" charset="0"/>
              </a:rPr>
              <a:t>Measures of Association: </a:t>
            </a:r>
            <a:r>
              <a:rPr lang="en-US" altLang="en-US" sz="4000" dirty="0">
                <a:solidFill>
                  <a:schemeClr val="accent1">
                    <a:lumMod val="75000"/>
                  </a:schemeClr>
                </a:solidFill>
                <a:latin typeface="Cambria" panose="02040503050406030204" pitchFamily="18" charset="0"/>
                <a:ea typeface="Cambria" panose="02040503050406030204" pitchFamily="18" charset="0"/>
              </a:rPr>
              <a:t>Lambda</a:t>
            </a:r>
            <a:endParaRPr lang="en-US" altLang="en-US" sz="4000" dirty="0"/>
          </a:p>
        </p:txBody>
      </p:sp>
    </p:spTree>
    <p:extLst>
      <p:ext uri="{BB962C8B-B14F-4D97-AF65-F5344CB8AC3E}">
        <p14:creationId xmlns:p14="http://schemas.microsoft.com/office/powerpoint/2010/main" val="40015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fade">
                                      <p:cBhvr>
                                        <p:cTn id="7" dur="1000"/>
                                        <p:tgtEl>
                                          <p:spTgt spid="8195">
                                            <p:txEl>
                                              <p:pRg st="5" end="5"/>
                                            </p:txEl>
                                          </p:spTgt>
                                        </p:tgtEl>
                                      </p:cBhvr>
                                    </p:animEffect>
                                    <p:anim calcmode="lin" valueType="num">
                                      <p:cBhvr>
                                        <p:cTn id="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8195">
                                            <p:txEl>
                                              <p:pRg st="6" end="6"/>
                                            </p:txEl>
                                          </p:spTgt>
                                        </p:tgtEl>
                                        <p:attrNameLst>
                                          <p:attrName>style.visibility</p:attrName>
                                        </p:attrNameLst>
                                      </p:cBhvr>
                                      <p:to>
                                        <p:strVal val="visible"/>
                                      </p:to>
                                    </p:set>
                                    <p:animEffect transition="in" filter="fade">
                                      <p:cBhvr>
                                        <p:cTn id="13" dur="1000"/>
                                        <p:tgtEl>
                                          <p:spTgt spid="8195">
                                            <p:txEl>
                                              <p:pRg st="6" end="6"/>
                                            </p:txEl>
                                          </p:spTgt>
                                        </p:tgtEl>
                                      </p:cBhvr>
                                    </p:animEffect>
                                    <p:anim calcmode="lin" valueType="num">
                                      <p:cBhvr>
                                        <p:cTn id="14"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73020" y="1556792"/>
            <a:ext cx="10142668" cy="5112568"/>
          </a:xfrm>
          <a:prstGeom prst="rect">
            <a:avLst/>
          </a:prstGeom>
        </p:spPr>
        <p:txBody>
          <a:bodyPr>
            <a:noAutofit/>
          </a:bodyPr>
          <a:lstStyle/>
          <a:p>
            <a:pPr marL="45720" indent="0">
              <a:buNone/>
              <a:defRPr/>
            </a:pPr>
            <a:r>
              <a:rPr lang="en-US" sz="4000" b="1" dirty="0">
                <a:solidFill>
                  <a:schemeClr val="accent1">
                    <a:lumMod val="75000"/>
                  </a:schemeClr>
                </a:solidFill>
                <a:latin typeface="Cambria" panose="02040503050406030204" pitchFamily="18" charset="0"/>
                <a:ea typeface="Cambria" panose="02040503050406030204" pitchFamily="18" charset="0"/>
              </a:rPr>
              <a:t>Gamma</a:t>
            </a:r>
          </a:p>
          <a:p>
            <a:pPr marL="502920" indent="-457200">
              <a:defRPr/>
            </a:pPr>
            <a:r>
              <a:rPr lang="en-US" sz="3600" b="1" dirty="0">
                <a:solidFill>
                  <a:schemeClr val="accent2"/>
                </a:solidFill>
                <a:latin typeface="Courier New" panose="02070309020205020404" pitchFamily="49" charset="0"/>
                <a:cs typeface="Courier New" panose="02070309020205020404" pitchFamily="49" charset="0"/>
              </a:rPr>
              <a:t>tab</a:t>
            </a:r>
            <a:r>
              <a:rPr lang="en-US" sz="3600" b="1" dirty="0">
                <a:latin typeface="Courier New" panose="02070309020205020404" pitchFamily="49" charset="0"/>
                <a:cs typeface="Courier New" panose="02070309020205020404" pitchFamily="49" charset="0"/>
              </a:rPr>
              <a:t> FH_IF </a:t>
            </a:r>
            <a:r>
              <a:rPr lang="en-US" sz="3600" b="1" dirty="0" err="1">
                <a:latin typeface="Courier New" panose="02070309020205020404" pitchFamily="49" charset="0"/>
                <a:cs typeface="Courier New" panose="02070309020205020404" pitchFamily="49" charset="0"/>
              </a:rPr>
              <a:t>Internet_Censor</a:t>
            </a:r>
            <a:r>
              <a:rPr lang="en-US" sz="3600" b="1" dirty="0">
                <a:solidFill>
                  <a:schemeClr val="accent2"/>
                </a:solidFill>
                <a:latin typeface="Courier New" panose="02070309020205020404" pitchFamily="49" charset="0"/>
                <a:cs typeface="Courier New" panose="02070309020205020404" pitchFamily="49" charset="0"/>
              </a:rPr>
              <a:t>, gamma</a:t>
            </a:r>
          </a:p>
          <a:p>
            <a:pPr marL="960120" lvl="1" indent="-457200">
              <a:defRPr/>
            </a:pPr>
            <a:r>
              <a:rPr lang="en-US" sz="3600"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p>
          <a:p>
            <a:pPr marL="960120" lvl="1" indent="-457200">
              <a:defRPr/>
            </a:pPr>
            <a:endParaRPr lang="en-US" sz="4000" b="1" dirty="0">
              <a:solidFill>
                <a:schemeClr val="accent2"/>
              </a:solidFill>
              <a:latin typeface="Courier New" panose="02070309020205020404" pitchFamily="49" charset="0"/>
              <a:cs typeface="Courier New" panose="02070309020205020404" pitchFamily="49" charset="0"/>
            </a:endParaRPr>
          </a:p>
          <a:p>
            <a:pPr marL="45720" indent="0">
              <a:buNone/>
              <a:defRPr/>
            </a:pPr>
            <a:r>
              <a:rPr lang="en-US" sz="3600" dirty="0">
                <a:latin typeface="Cambria" panose="02040503050406030204" pitchFamily="18" charset="0"/>
                <a:ea typeface="Cambria" panose="02040503050406030204" pitchFamily="18" charset="0"/>
                <a:cs typeface="Courier New" panose="02070309020205020404" pitchFamily="49" charset="0"/>
              </a:rPr>
              <a:t>TRY:</a:t>
            </a:r>
          </a:p>
          <a:p>
            <a:pPr marL="502920" indent="-457200">
              <a:defRPr/>
            </a:pPr>
            <a:r>
              <a:rPr lang="en-US" sz="3600" b="1" dirty="0">
                <a:solidFill>
                  <a:schemeClr val="accent2"/>
                </a:solidFill>
                <a:latin typeface="Courier New" panose="02070309020205020404" pitchFamily="49" charset="0"/>
                <a:cs typeface="Courier New" panose="02070309020205020404" pitchFamily="49" charset="0"/>
              </a:rPr>
              <a:t>tab</a:t>
            </a:r>
            <a:r>
              <a:rPr lang="en-US" sz="3600" b="1" dirty="0">
                <a:latin typeface="Courier New" panose="02070309020205020404" pitchFamily="49" charset="0"/>
                <a:cs typeface="Courier New" panose="02070309020205020404" pitchFamily="49" charset="0"/>
              </a:rPr>
              <a:t> FH_IF PercInt3</a:t>
            </a:r>
            <a:r>
              <a:rPr lang="en-US" sz="3600" b="1" dirty="0">
                <a:solidFill>
                  <a:schemeClr val="accent2"/>
                </a:solidFill>
                <a:latin typeface="Courier New" panose="02070309020205020404" pitchFamily="49" charset="0"/>
                <a:cs typeface="Courier New" panose="02070309020205020404" pitchFamily="49" charset="0"/>
              </a:rPr>
              <a:t>, gamma</a:t>
            </a:r>
          </a:p>
          <a:p>
            <a:pPr marL="960120" lvl="1" indent="-457200">
              <a:defRPr/>
            </a:pPr>
            <a:r>
              <a:rPr lang="en-US" sz="3600" dirty="0">
                <a:solidFill>
                  <a:schemeClr val="accent1">
                    <a:lumMod val="75000"/>
                  </a:schemeClr>
                </a:solidFill>
                <a:latin typeface="Cambria" panose="02040503050406030204" pitchFamily="18" charset="0"/>
                <a:ea typeface="Cambria" panose="02040503050406030204" pitchFamily="18" charset="0"/>
                <a:cs typeface="Courier New" panose="02070309020205020404" pitchFamily="49" charset="0"/>
              </a:rPr>
              <a:t>What do we find? </a:t>
            </a:r>
            <a:endParaRPr lang="en-US" sz="4000" b="1" dirty="0">
              <a:solidFill>
                <a:schemeClr val="accent2"/>
              </a:solidFill>
              <a:latin typeface="Courier New" panose="02070309020205020404" pitchFamily="49" charset="0"/>
              <a:cs typeface="Courier New" panose="02070309020205020404" pitchFamily="49" charset="0"/>
            </a:endParaRPr>
          </a:p>
          <a:p>
            <a:pPr marL="502920" indent="-457200">
              <a:defRPr/>
            </a:pPr>
            <a:endParaRPr lang="en-US" sz="4000" dirty="0">
              <a:solidFill>
                <a:schemeClr val="accent2"/>
              </a:solidFill>
              <a:latin typeface="Cambria" panose="02040503050406030204" pitchFamily="18" charset="0"/>
              <a:ea typeface="Cambria" panose="02040503050406030204" pitchFamily="18" charset="0"/>
            </a:endParaRPr>
          </a:p>
        </p:txBody>
      </p:sp>
      <p:sp>
        <p:nvSpPr>
          <p:cNvPr id="11266" name="Rectangle 2"/>
          <p:cNvSpPr>
            <a:spLocks noGrp="1" noRot="1" noChangeArrowheads="1"/>
          </p:cNvSpPr>
          <p:nvPr>
            <p:ph type="title"/>
          </p:nvPr>
        </p:nvSpPr>
        <p:spPr>
          <a:xfrm>
            <a:off x="1328738" y="116632"/>
            <a:ext cx="9886950" cy="1440160"/>
          </a:xfrm>
        </p:spPr>
        <p:txBody>
          <a:bodyPr>
            <a:normAutofit/>
          </a:bodyPr>
          <a:lstStyle/>
          <a:p>
            <a:pPr eaLnBrk="1" hangingPunct="1"/>
            <a:r>
              <a:rPr lang="en-US" altLang="en-US" dirty="0">
                <a:latin typeface="Cambria" panose="02040503050406030204" pitchFamily="18" charset="0"/>
                <a:ea typeface="Cambria" panose="02040503050406030204" pitchFamily="18" charset="0"/>
              </a:rPr>
              <a:t>Measures of Association: </a:t>
            </a:r>
            <a:r>
              <a:rPr lang="en-US" altLang="en-US" dirty="0">
                <a:solidFill>
                  <a:schemeClr val="accent1">
                    <a:lumMod val="75000"/>
                  </a:schemeClr>
                </a:solidFill>
                <a:latin typeface="Cambria" panose="02040503050406030204" pitchFamily="18" charset="0"/>
                <a:ea typeface="Cambria" panose="02040503050406030204" pitchFamily="18" charset="0"/>
              </a:rPr>
              <a:t>Gamma</a:t>
            </a:r>
          </a:p>
        </p:txBody>
      </p:sp>
    </p:spTree>
    <p:extLst>
      <p:ext uri="{BB962C8B-B14F-4D97-AF65-F5344CB8AC3E}">
        <p14:creationId xmlns:p14="http://schemas.microsoft.com/office/powerpoint/2010/main" val="233710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4" end="4"/>
                                            </p:txEl>
                                          </p:spTgt>
                                        </p:tgtEl>
                                        <p:attrNameLst>
                                          <p:attrName>style.visibility</p:attrName>
                                        </p:attrNameLst>
                                      </p:cBhvr>
                                      <p:to>
                                        <p:strVal val="visible"/>
                                      </p:to>
                                    </p:set>
                                    <p:animEffect transition="in" filter="fade">
                                      <p:cBhvr>
                                        <p:cTn id="14" dur="1000"/>
                                        <p:tgtEl>
                                          <p:spTgt spid="8195">
                                            <p:txEl>
                                              <p:pRg st="4" end="4"/>
                                            </p:txEl>
                                          </p:spTgt>
                                        </p:tgtEl>
                                      </p:cBhvr>
                                    </p:animEffect>
                                    <p:anim calcmode="lin" valueType="num">
                                      <p:cBhvr>
                                        <p:cTn id="1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8195">
                                            <p:txEl>
                                              <p:pRg st="5" end="5"/>
                                            </p:txEl>
                                          </p:spTgt>
                                        </p:tgtEl>
                                        <p:attrNameLst>
                                          <p:attrName>style.visibility</p:attrName>
                                        </p:attrNameLst>
                                      </p:cBhvr>
                                      <p:to>
                                        <p:strVal val="visible"/>
                                      </p:to>
                                    </p:set>
                                    <p:animEffect transition="in" filter="fade">
                                      <p:cBhvr>
                                        <p:cTn id="20" dur="1000"/>
                                        <p:tgtEl>
                                          <p:spTgt spid="8195">
                                            <p:txEl>
                                              <p:pRg st="5" end="5"/>
                                            </p:txEl>
                                          </p:spTgt>
                                        </p:tgtEl>
                                      </p:cBhvr>
                                    </p:animEffect>
                                    <p:anim calcmode="lin" valueType="num">
                                      <p:cBhvr>
                                        <p:cTn id="21"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8195">
                                            <p:txEl>
                                              <p:pRg st="6" end="6"/>
                                            </p:txEl>
                                          </p:spTgt>
                                        </p:tgtEl>
                                        <p:attrNameLst>
                                          <p:attrName>style.visibility</p:attrName>
                                        </p:attrNameLst>
                                      </p:cBhvr>
                                      <p:to>
                                        <p:strVal val="visible"/>
                                      </p:to>
                                    </p:set>
                                    <p:animEffect transition="in" filter="fade">
                                      <p:cBhvr>
                                        <p:cTn id="26" dur="1000"/>
                                        <p:tgtEl>
                                          <p:spTgt spid="8195">
                                            <p:txEl>
                                              <p:pRg st="6" end="6"/>
                                            </p:txEl>
                                          </p:spTgt>
                                        </p:tgtEl>
                                      </p:cBhvr>
                                    </p:animEffect>
                                    <p:anim calcmode="lin" valueType="num">
                                      <p:cBhvr>
                                        <p:cTn id="27"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999F-968C-9243-9330-E78D928BEE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A1FB5-4BFE-3D8D-7E69-904470FA33F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2712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01538" y="1425677"/>
            <a:ext cx="11226668" cy="5315691"/>
          </a:xfrm>
          <a:prstGeom prst="rect">
            <a:avLst/>
          </a:prstGeom>
        </p:spPr>
        <p:txBody>
          <a:bodyPr>
            <a:noAutofit/>
          </a:bodyPr>
          <a:lstStyle/>
          <a:p>
            <a:pPr marL="45720" indent="0">
              <a:buNone/>
              <a:defRPr/>
            </a:pPr>
            <a:r>
              <a:rPr lang="en-US" sz="3200" dirty="0">
                <a:latin typeface="Cambria" panose="02040503050406030204" pitchFamily="18" charset="0"/>
                <a:ea typeface="Cambria" panose="02040503050406030204" pitchFamily="18" charset="0"/>
              </a:rPr>
              <a:t>Using other datasets: </a:t>
            </a:r>
            <a:r>
              <a:rPr lang="en-US" sz="3200" dirty="0">
                <a:latin typeface="Courier New" panose="02070309020205020404" pitchFamily="49" charset="0"/>
                <a:cs typeface="Courier New" panose="02070309020205020404" pitchFamily="49" charset="0"/>
              </a:rPr>
              <a:t>“</a:t>
            </a:r>
            <a:r>
              <a:rPr lang="en-US" sz="3200" b="1" dirty="0">
                <a:solidFill>
                  <a:srgbClr val="00B050"/>
                </a:solidFill>
                <a:latin typeface="Courier New" panose="02070309020205020404" pitchFamily="49" charset="0"/>
                <a:cs typeface="Courier New" panose="02070309020205020404" pitchFamily="49" charset="0"/>
              </a:rPr>
              <a:t>ESS </a:t>
            </a:r>
            <a:r>
              <a:rPr lang="en-US" sz="3200" b="1" dirty="0" err="1">
                <a:solidFill>
                  <a:srgbClr val="00B050"/>
                </a:solidFill>
                <a:latin typeface="Courier New" panose="02070309020205020404" pitchFamily="49" charset="0"/>
                <a:cs typeface="Courier New" panose="02070309020205020404" pitchFamily="49" charset="0"/>
              </a:rPr>
              <a:t>DPC.dta</a:t>
            </a:r>
            <a:r>
              <a:rPr lang="en-US" sz="3200" dirty="0">
                <a:latin typeface="Courier New" panose="02070309020205020404" pitchFamily="49" charset="0"/>
                <a:cs typeface="Courier New" panose="02070309020205020404" pitchFamily="49" charset="0"/>
              </a:rPr>
              <a:t>”</a:t>
            </a:r>
            <a:endParaRPr lang="en-US" sz="3200" dirty="0"/>
          </a:p>
          <a:p>
            <a:pPr marL="502920" indent="-457200">
              <a:defRPr/>
            </a:pPr>
            <a:r>
              <a:rPr lang="en-US" sz="3200" dirty="0">
                <a:latin typeface="Cambria" panose="02040503050406030204" pitchFamily="18" charset="0"/>
                <a:ea typeface="Cambria" panose="02040503050406030204" pitchFamily="18" charset="0"/>
              </a:rPr>
              <a:t>You can use ‘</a:t>
            </a:r>
            <a:r>
              <a:rPr lang="en-US" sz="32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recode</a:t>
            </a:r>
            <a:r>
              <a:rPr lang="en-US" sz="3200" dirty="0">
                <a:latin typeface="Cambria" panose="02040503050406030204" pitchFamily="18" charset="0"/>
                <a:ea typeface="Cambria" panose="02040503050406030204" pitchFamily="18" charset="0"/>
                <a:cs typeface="Courier New" panose="02070309020205020404" pitchFamily="49" charset="0"/>
              </a:rPr>
              <a:t>’ to make variables more intuitive</a:t>
            </a:r>
          </a:p>
          <a:p>
            <a:pPr marL="960120" lvl="1" indent="-457200">
              <a:defRPr/>
            </a:pPr>
            <a:r>
              <a:rPr lang="en-US" sz="2800" i="1" dirty="0">
                <a:solidFill>
                  <a:srgbClr val="C00000"/>
                </a:solidFill>
                <a:latin typeface="Cambria" panose="02040503050406030204" pitchFamily="18" charset="0"/>
                <a:ea typeface="Cambria" panose="02040503050406030204" pitchFamily="18" charset="0"/>
                <a:cs typeface="Courier New" panose="02070309020205020404" pitchFamily="49" charset="0"/>
              </a:rPr>
              <a:t>NOTE</a:t>
            </a:r>
            <a:r>
              <a:rPr lang="en-US" sz="2800" dirty="0">
                <a:solidFill>
                  <a:srgbClr val="C00000"/>
                </a:solidFill>
                <a:latin typeface="Cambria" panose="02040503050406030204" pitchFamily="18" charset="0"/>
                <a:ea typeface="Cambria" panose="02040503050406030204" pitchFamily="18" charset="0"/>
                <a:cs typeface="Courier New" panose="02070309020205020404" pitchFamily="49" charset="0"/>
              </a:rPr>
              <a:t>: This (</a:t>
            </a:r>
            <a:r>
              <a:rPr lang="en-US" sz="2800" i="1" dirty="0">
                <a:solidFill>
                  <a:srgbClr val="C00000"/>
                </a:solidFill>
                <a:latin typeface="Cambria" panose="02040503050406030204" pitchFamily="18" charset="0"/>
                <a:ea typeface="Cambria" panose="02040503050406030204" pitchFamily="18" charset="0"/>
                <a:cs typeface="Courier New" panose="02070309020205020404" pitchFamily="49" charset="0"/>
              </a:rPr>
              <a:t>below</a:t>
            </a:r>
            <a:r>
              <a:rPr lang="en-US" sz="2800" dirty="0">
                <a:solidFill>
                  <a:srgbClr val="C00000"/>
                </a:solidFill>
                <a:latin typeface="Cambria" panose="02040503050406030204" pitchFamily="18" charset="0"/>
                <a:ea typeface="Cambria" panose="02040503050406030204" pitchFamily="18" charset="0"/>
                <a:cs typeface="Courier New" panose="02070309020205020404" pitchFamily="49" charset="0"/>
              </a:rPr>
              <a:t>) has already been done in </a:t>
            </a:r>
            <a:r>
              <a:rPr lang="en-US" sz="2800" b="1" dirty="0">
                <a:solidFill>
                  <a:srgbClr val="00B050"/>
                </a:solidFill>
                <a:latin typeface="Cambria" panose="02040503050406030204" pitchFamily="18" charset="0"/>
                <a:ea typeface="Cambria" panose="02040503050406030204" pitchFamily="18" charset="0"/>
                <a:cs typeface="Courier New" panose="02070309020205020404" pitchFamily="49" charset="0"/>
              </a:rPr>
              <a:t>ESS </a:t>
            </a:r>
            <a:r>
              <a:rPr lang="en-US" sz="2800" b="1" dirty="0" err="1">
                <a:solidFill>
                  <a:srgbClr val="00B050"/>
                </a:solidFill>
                <a:latin typeface="Cambria" panose="02040503050406030204" pitchFamily="18" charset="0"/>
                <a:ea typeface="Cambria" panose="02040503050406030204" pitchFamily="18" charset="0"/>
                <a:cs typeface="Courier New" panose="02070309020205020404" pitchFamily="49" charset="0"/>
              </a:rPr>
              <a:t>DPC.dta</a:t>
            </a:r>
            <a:endParaRPr lang="en-US" sz="2800" b="1" dirty="0">
              <a:solidFill>
                <a:srgbClr val="00B050"/>
              </a:solidFill>
              <a:latin typeface="Cambria" panose="02040503050406030204" pitchFamily="18" charset="0"/>
              <a:ea typeface="Cambria" panose="02040503050406030204" pitchFamily="18" charset="0"/>
              <a:cs typeface="Courier New" panose="02070309020205020404" pitchFamily="49" charset="0"/>
            </a:endParaRPr>
          </a:p>
          <a:p>
            <a:pPr marL="960120" lvl="1" indent="-457200">
              <a:defRPr/>
            </a:pPr>
            <a:endParaRPr lang="en-US" sz="3200" dirty="0">
              <a:latin typeface="Cambria" panose="02040503050406030204" pitchFamily="18" charset="0"/>
              <a:ea typeface="Cambria" panose="02040503050406030204" pitchFamily="18" charset="0"/>
              <a:cs typeface="Courier New" panose="02070309020205020404" pitchFamily="49" charset="0"/>
            </a:endParaRP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codebook</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polintr</a:t>
            </a:r>
            <a:r>
              <a:rPr lang="en-GB" b="1" dirty="0">
                <a:solidFill>
                  <a:schemeClr val="accent2"/>
                </a:solidFill>
                <a:latin typeface="Courier New" panose="02070309020205020404" pitchFamily="49" charset="0"/>
                <a:cs typeface="Courier New" panose="02070309020205020404" pitchFamily="49" charset="0"/>
              </a:rPr>
              <a:t>, tab(</a:t>
            </a:r>
            <a:r>
              <a:rPr lang="en-GB" b="1" dirty="0">
                <a:latin typeface="Courier New" panose="02070309020205020404" pitchFamily="49" charset="0"/>
                <a:cs typeface="Courier New" panose="02070309020205020404" pitchFamily="49" charset="0"/>
              </a:rPr>
              <a:t>40</a:t>
            </a:r>
            <a:r>
              <a:rPr lang="en-GB" b="1" dirty="0">
                <a:solidFill>
                  <a:schemeClr val="accent2"/>
                </a:solidFill>
                <a:latin typeface="Courier New" panose="02070309020205020404" pitchFamily="49" charset="0"/>
                <a:cs typeface="Courier New" panose="02070309020205020404" pitchFamily="49" charset="0"/>
              </a:rPr>
              <a:t>)</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recode</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polintr</a:t>
            </a:r>
            <a:r>
              <a:rPr lang="en-GB" b="1" dirty="0">
                <a:latin typeface="Courier New" panose="02070309020205020404" pitchFamily="49" charset="0"/>
                <a:cs typeface="Courier New" panose="02070309020205020404" pitchFamily="49" charset="0"/>
              </a:rPr>
              <a:t> (4=1) (3=2) (2=3) (1=4)</a:t>
            </a:r>
            <a:r>
              <a:rPr lang="en-GB" b="1" dirty="0">
                <a:solidFill>
                  <a:schemeClr val="accent2"/>
                </a:solidFill>
                <a:latin typeface="Courier New" panose="02070309020205020404" pitchFamily="49" charset="0"/>
                <a:cs typeface="Courier New" panose="02070309020205020404" pitchFamily="49" charset="0"/>
              </a:rPr>
              <a:t>,</a:t>
            </a:r>
            <a:r>
              <a:rPr lang="en-GB" b="1" dirty="0">
                <a:latin typeface="Courier New" panose="02070309020205020404" pitchFamily="49" charset="0"/>
                <a:cs typeface="Courier New" panose="02070309020205020404" pitchFamily="49" charset="0"/>
              </a:rPr>
              <a:t> </a:t>
            </a:r>
            <a:r>
              <a:rPr lang="en-GB" b="1" dirty="0">
                <a:solidFill>
                  <a:schemeClr val="accent2"/>
                </a:solidFill>
                <a:latin typeface="Courier New" panose="02070309020205020404" pitchFamily="49" charset="0"/>
                <a:cs typeface="Courier New" panose="02070309020205020404" pitchFamily="49" charset="0"/>
              </a:rPr>
              <a:t>gen(</a:t>
            </a:r>
            <a:r>
              <a:rPr lang="en-GB" b="1" dirty="0" err="1">
                <a:latin typeface="Courier New" panose="02070309020205020404" pitchFamily="49" charset="0"/>
                <a:cs typeface="Courier New" panose="02070309020205020404" pitchFamily="49" charset="0"/>
              </a:rPr>
              <a:t>PolInt</a:t>
            </a:r>
            <a:r>
              <a:rPr lang="en-GB" b="1" dirty="0">
                <a:solidFill>
                  <a:schemeClr val="accent2"/>
                </a:solidFill>
                <a:latin typeface="Courier New" panose="02070309020205020404" pitchFamily="49" charset="0"/>
                <a:cs typeface="Courier New" panose="02070309020205020404" pitchFamily="49" charset="0"/>
              </a:rPr>
              <a:t>)</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lab def </a:t>
            </a:r>
            <a:r>
              <a:rPr lang="en-GB" b="1" dirty="0" err="1">
                <a:latin typeface="Courier New" panose="02070309020205020404" pitchFamily="49" charset="0"/>
                <a:cs typeface="Courier New" panose="02070309020205020404" pitchFamily="49" charset="0"/>
              </a:rPr>
              <a:t>ddd</a:t>
            </a:r>
            <a:r>
              <a:rPr lang="en-GB" b="1" dirty="0">
                <a:latin typeface="Courier New" panose="02070309020205020404" pitchFamily="49" charset="0"/>
                <a:cs typeface="Courier New" panose="02070309020205020404" pitchFamily="49" charset="0"/>
              </a:rPr>
              <a:t> 1 "Not at all Interested" 2 "Hardly Interested" 3 "Quite Interested" 4 "Very Interested"</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lab </a:t>
            </a:r>
            <a:r>
              <a:rPr lang="en-GB" b="1" dirty="0" err="1">
                <a:solidFill>
                  <a:schemeClr val="accent2"/>
                </a:solidFill>
                <a:latin typeface="Courier New" panose="02070309020205020404" pitchFamily="49" charset="0"/>
                <a:cs typeface="Courier New" panose="02070309020205020404" pitchFamily="49" charset="0"/>
              </a:rPr>
              <a:t>val</a:t>
            </a:r>
            <a:r>
              <a:rPr lang="en-GB" b="1" dirty="0">
                <a:solidFill>
                  <a:schemeClr val="accent2"/>
                </a:solidFill>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ddd</a:t>
            </a:r>
            <a:endParaRPr lang="en-GB" b="1" dirty="0">
              <a:latin typeface="Courier New" panose="02070309020205020404" pitchFamily="49" charset="0"/>
              <a:cs typeface="Courier New" panose="02070309020205020404" pitchFamily="49" charset="0"/>
            </a:endParaRPr>
          </a:p>
          <a:p>
            <a:pPr marL="45720" indent="0">
              <a:buNone/>
              <a:defRPr/>
            </a:pPr>
            <a:r>
              <a:rPr lang="da-DK" b="1" dirty="0">
                <a:solidFill>
                  <a:schemeClr val="accent2"/>
                </a:solidFill>
                <a:latin typeface="Courier New" panose="02070309020205020404" pitchFamily="49" charset="0"/>
                <a:cs typeface="Courier New" panose="02070309020205020404" pitchFamily="49" charset="0"/>
              </a:rPr>
              <a:t>lab var </a:t>
            </a:r>
            <a:r>
              <a:rPr lang="da-DK" b="1" dirty="0">
                <a:latin typeface="Courier New" panose="02070309020205020404" pitchFamily="49" charset="0"/>
                <a:cs typeface="Courier New" panose="02070309020205020404" pitchFamily="49" charset="0"/>
              </a:rPr>
              <a:t>PolInt "Political Interest"</a:t>
            </a:r>
            <a:endParaRPr lang="en-US" b="1" dirty="0">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altLang="en-US" sz="4000" dirty="0">
                <a:latin typeface="Cambria" panose="02040503050406030204" pitchFamily="18" charset="0"/>
                <a:ea typeface="Cambria" panose="02040503050406030204" pitchFamily="18" charset="0"/>
              </a:rPr>
              <a:t>Using STATA</a:t>
            </a:r>
          </a:p>
        </p:txBody>
      </p:sp>
    </p:spTree>
    <p:extLst>
      <p:ext uri="{BB962C8B-B14F-4D97-AF65-F5344CB8AC3E}">
        <p14:creationId xmlns:p14="http://schemas.microsoft.com/office/powerpoint/2010/main" val="255457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709226" y="1360146"/>
            <a:ext cx="11482773" cy="5497854"/>
          </a:xfrm>
          <a:prstGeom prst="rect">
            <a:avLst/>
          </a:prstGeom>
        </p:spPr>
        <p:txBody>
          <a:bodyPr>
            <a:noAutofit/>
          </a:bodyPr>
          <a:lstStyle/>
          <a:p>
            <a:pPr marL="45720" indent="0">
              <a:buNone/>
              <a:defRPr/>
            </a:pPr>
            <a:r>
              <a:rPr lang="en-US" sz="3600" dirty="0">
                <a:latin typeface="Courier New" panose="02070309020205020404" pitchFamily="49" charset="0"/>
                <a:cs typeface="Courier New" panose="02070309020205020404" pitchFamily="49" charset="0"/>
              </a:rPr>
              <a:t>“</a:t>
            </a:r>
            <a:r>
              <a:rPr lang="en-US" sz="3600" b="1" dirty="0">
                <a:solidFill>
                  <a:srgbClr val="00B050"/>
                </a:solidFill>
                <a:latin typeface="Courier New" panose="02070309020205020404" pitchFamily="49" charset="0"/>
                <a:cs typeface="Courier New" panose="02070309020205020404" pitchFamily="49" charset="0"/>
              </a:rPr>
              <a:t>ESS </a:t>
            </a:r>
            <a:r>
              <a:rPr lang="en-US" sz="3600" b="1" dirty="0" err="1">
                <a:solidFill>
                  <a:srgbClr val="00B050"/>
                </a:solidFill>
                <a:latin typeface="Courier New" panose="02070309020205020404" pitchFamily="49" charset="0"/>
                <a:cs typeface="Courier New" panose="02070309020205020404" pitchFamily="49" charset="0"/>
              </a:rPr>
              <a:t>DPC.dta</a:t>
            </a:r>
            <a:r>
              <a:rPr lang="en-US" sz="3600" dirty="0">
                <a:latin typeface="Courier New" panose="02070309020205020404" pitchFamily="49" charset="0"/>
                <a:cs typeface="Courier New" panose="02070309020205020404" pitchFamily="49" charset="0"/>
              </a:rPr>
              <a:t>”</a:t>
            </a: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lambda </a:t>
            </a:r>
            <a:r>
              <a:rPr lang="en-US" sz="3200" b="1" dirty="0" err="1">
                <a:latin typeface="Courier New" panose="02070309020205020404" pitchFamily="49" charset="0"/>
                <a:cs typeface="Courier New" panose="02070309020205020404" pitchFamily="49" charset="0"/>
              </a:rPr>
              <a:t>clsprty</a:t>
            </a:r>
            <a:r>
              <a:rPr lang="en-US" sz="3200" b="1" dirty="0">
                <a:latin typeface="Courier New" panose="02070309020205020404" pitchFamily="49" charset="0"/>
                <a:cs typeface="Courier New" panose="02070309020205020404" pitchFamily="49" charset="0"/>
              </a:rPr>
              <a:t> </a:t>
            </a:r>
            <a:r>
              <a:rPr lang="en-US" sz="3200" b="1" dirty="0" err="1">
                <a:latin typeface="Courier New" panose="02070309020205020404" pitchFamily="49" charset="0"/>
                <a:cs typeface="Courier New" panose="02070309020205020404" pitchFamily="49" charset="0"/>
              </a:rPr>
              <a:t>PolInt</a:t>
            </a:r>
            <a:r>
              <a:rPr lang="en-US" sz="3200" b="1" dirty="0">
                <a:latin typeface="Courier New" panose="02070309020205020404" pitchFamily="49" charset="0"/>
                <a:cs typeface="Courier New" panose="02070309020205020404" pitchFamily="49" charset="0"/>
              </a:rPr>
              <a:t> </a:t>
            </a:r>
          </a:p>
          <a:p>
            <a:pPr marL="45720" indent="0">
              <a:buNone/>
              <a:defRPr/>
            </a:pPr>
            <a:endParaRPr lang="en-US" sz="3600" dirty="0">
              <a:latin typeface="Cambria" panose="02040503050406030204" pitchFamily="18" charset="0"/>
              <a:ea typeface="Cambria" panose="02040503050406030204" pitchFamily="18" charset="0"/>
              <a:cs typeface="Courier New" panose="02070309020205020404" pitchFamily="49" charset="0"/>
            </a:endParaRPr>
          </a:p>
          <a:p>
            <a:pPr marL="45720" indent="0">
              <a:buNone/>
              <a:defRPr/>
            </a:pPr>
            <a:r>
              <a:rPr lang="en-US" sz="3600" dirty="0">
                <a:latin typeface="Cambria" panose="02040503050406030204" pitchFamily="18" charset="0"/>
                <a:ea typeface="Cambria" panose="02040503050406030204" pitchFamily="18" charset="0"/>
                <a:cs typeface="Courier New" panose="02070309020205020404" pitchFamily="49" charset="0"/>
              </a:rPr>
              <a:t>Compare by gender (Male=1; Female=0)</a:t>
            </a: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lambda </a:t>
            </a:r>
            <a:r>
              <a:rPr lang="en-US" sz="3200" b="1" dirty="0" err="1">
                <a:latin typeface="Courier New" panose="02070309020205020404" pitchFamily="49" charset="0"/>
                <a:cs typeface="Courier New" panose="02070309020205020404" pitchFamily="49" charset="0"/>
              </a:rPr>
              <a:t>clsprty</a:t>
            </a:r>
            <a:r>
              <a:rPr lang="en-US" sz="3200" b="1" dirty="0">
                <a:latin typeface="Courier New" panose="02070309020205020404" pitchFamily="49" charset="0"/>
                <a:cs typeface="Courier New" panose="02070309020205020404" pitchFamily="49" charset="0"/>
              </a:rPr>
              <a:t> </a:t>
            </a:r>
            <a:r>
              <a:rPr lang="en-US" sz="3200" b="1" dirty="0" err="1">
                <a:latin typeface="Courier New" panose="02070309020205020404" pitchFamily="49" charset="0"/>
                <a:cs typeface="Courier New" panose="02070309020205020404" pitchFamily="49" charset="0"/>
              </a:rPr>
              <a:t>PolInt</a:t>
            </a:r>
            <a:r>
              <a:rPr lang="en-US" sz="3200" b="1" dirty="0">
                <a:latin typeface="Courier New" panose="02070309020205020404" pitchFamily="49" charset="0"/>
                <a:cs typeface="Courier New" panose="02070309020205020404" pitchFamily="49" charset="0"/>
              </a:rPr>
              <a:t> </a:t>
            </a:r>
            <a:r>
              <a:rPr lang="en-US" sz="3200" b="1" dirty="0">
                <a:solidFill>
                  <a:schemeClr val="accent2"/>
                </a:solidFill>
                <a:latin typeface="Courier New" panose="02070309020205020404" pitchFamily="49" charset="0"/>
                <a:cs typeface="Courier New" panose="02070309020205020404" pitchFamily="49" charset="0"/>
              </a:rPr>
              <a:t>if </a:t>
            </a:r>
            <a:r>
              <a:rPr lang="en-US" sz="3200" b="1" dirty="0">
                <a:latin typeface="Courier New" panose="02070309020205020404" pitchFamily="49" charset="0"/>
                <a:cs typeface="Courier New" panose="02070309020205020404" pitchFamily="49" charset="0"/>
              </a:rPr>
              <a:t>Gender</a:t>
            </a:r>
            <a:r>
              <a:rPr lang="en-US" sz="3200" b="1" dirty="0">
                <a:solidFill>
                  <a:schemeClr val="accent2"/>
                </a:solidFill>
                <a:latin typeface="Courier New" panose="02070309020205020404" pitchFamily="49" charset="0"/>
                <a:cs typeface="Courier New" panose="02070309020205020404" pitchFamily="49" charset="0"/>
              </a:rPr>
              <a:t>==</a:t>
            </a:r>
            <a:r>
              <a:rPr lang="en-US" sz="3200" b="1" dirty="0">
                <a:latin typeface="Courier New" panose="02070309020205020404" pitchFamily="49" charset="0"/>
                <a:cs typeface="Courier New" panose="02070309020205020404" pitchFamily="49" charset="0"/>
              </a:rPr>
              <a:t>0</a:t>
            </a:r>
          </a:p>
          <a:p>
            <a:pPr marL="502920" indent="-457200">
              <a:defRPr/>
            </a:pPr>
            <a:r>
              <a:rPr lang="en-US" sz="3200" b="1" dirty="0">
                <a:solidFill>
                  <a:schemeClr val="accent2"/>
                </a:solidFill>
                <a:latin typeface="Courier New" panose="02070309020205020404" pitchFamily="49" charset="0"/>
                <a:cs typeface="Courier New" panose="02070309020205020404" pitchFamily="49" charset="0"/>
              </a:rPr>
              <a:t>lambda</a:t>
            </a:r>
            <a:r>
              <a:rPr lang="en-US" sz="3200" b="1" dirty="0">
                <a:latin typeface="Courier New" panose="02070309020205020404" pitchFamily="49" charset="0"/>
                <a:cs typeface="Courier New" panose="02070309020205020404" pitchFamily="49" charset="0"/>
              </a:rPr>
              <a:t> </a:t>
            </a:r>
            <a:r>
              <a:rPr lang="en-US" sz="3200" b="1" dirty="0" err="1">
                <a:latin typeface="Courier New" panose="02070309020205020404" pitchFamily="49" charset="0"/>
                <a:cs typeface="Courier New" panose="02070309020205020404" pitchFamily="49" charset="0"/>
              </a:rPr>
              <a:t>clsprty</a:t>
            </a:r>
            <a:r>
              <a:rPr lang="en-US" sz="3200" b="1" dirty="0">
                <a:latin typeface="Courier New" panose="02070309020205020404" pitchFamily="49" charset="0"/>
                <a:cs typeface="Courier New" panose="02070309020205020404" pitchFamily="49" charset="0"/>
              </a:rPr>
              <a:t> </a:t>
            </a:r>
            <a:r>
              <a:rPr lang="en-US" sz="3200" b="1" dirty="0" err="1">
                <a:latin typeface="Courier New" panose="02070309020205020404" pitchFamily="49" charset="0"/>
                <a:cs typeface="Courier New" panose="02070309020205020404" pitchFamily="49" charset="0"/>
              </a:rPr>
              <a:t>PolInt</a:t>
            </a:r>
            <a:r>
              <a:rPr lang="en-US" sz="3200" b="1" dirty="0">
                <a:latin typeface="Courier New" panose="02070309020205020404" pitchFamily="49" charset="0"/>
                <a:cs typeface="Courier New" panose="02070309020205020404" pitchFamily="49" charset="0"/>
              </a:rPr>
              <a:t> </a:t>
            </a:r>
            <a:r>
              <a:rPr lang="en-US" sz="3200" b="1" dirty="0">
                <a:solidFill>
                  <a:schemeClr val="accent2"/>
                </a:solidFill>
                <a:latin typeface="Courier New" panose="02070309020205020404" pitchFamily="49" charset="0"/>
                <a:cs typeface="Courier New" panose="02070309020205020404" pitchFamily="49" charset="0"/>
              </a:rPr>
              <a:t>if </a:t>
            </a:r>
            <a:r>
              <a:rPr lang="en-US" sz="3200" b="1" dirty="0">
                <a:latin typeface="Courier New" panose="02070309020205020404" pitchFamily="49" charset="0"/>
                <a:cs typeface="Courier New" panose="02070309020205020404" pitchFamily="49" charset="0"/>
              </a:rPr>
              <a:t>Gender</a:t>
            </a:r>
            <a:r>
              <a:rPr lang="en-US" sz="3200" b="1" dirty="0">
                <a:solidFill>
                  <a:schemeClr val="accent2"/>
                </a:solidFill>
                <a:latin typeface="Courier New" panose="02070309020205020404" pitchFamily="49" charset="0"/>
                <a:cs typeface="Courier New" panose="02070309020205020404" pitchFamily="49" charset="0"/>
              </a:rPr>
              <a:t>==</a:t>
            </a:r>
            <a:r>
              <a:rPr lang="en-US" sz="3200" b="1" dirty="0">
                <a:latin typeface="Courier New" panose="02070309020205020404" pitchFamily="49" charset="0"/>
                <a:cs typeface="Courier New" panose="02070309020205020404" pitchFamily="49" charset="0"/>
              </a:rPr>
              <a:t>1</a:t>
            </a:r>
          </a:p>
          <a:p>
            <a:pPr marL="45720" indent="0">
              <a:buNone/>
              <a:defRPr/>
            </a:pPr>
            <a:endParaRPr lang="en-US" sz="3200">
              <a:latin typeface="Cambria" panose="02040503050406030204" pitchFamily="18" charset="0"/>
              <a:ea typeface="Cambria" panose="02040503050406030204" pitchFamily="18" charset="0"/>
              <a:cs typeface="Courier New" panose="02070309020205020404" pitchFamily="49" charset="0"/>
            </a:endParaRPr>
          </a:p>
          <a:p>
            <a:pPr marL="45720" indent="0">
              <a:buNone/>
              <a:defRPr/>
            </a:pPr>
            <a:r>
              <a:rPr lang="en-US" sz="3200">
                <a:latin typeface="Cambria" panose="02040503050406030204" pitchFamily="18" charset="0"/>
                <a:ea typeface="Cambria" panose="02040503050406030204" pitchFamily="18" charset="0"/>
                <a:cs typeface="Courier New" panose="02070309020205020404" pitchFamily="49" charset="0"/>
              </a:rPr>
              <a:t>With </a:t>
            </a:r>
            <a:r>
              <a:rPr lang="en-US" sz="3200" dirty="0">
                <a:latin typeface="Cambria" panose="02040503050406030204" pitchFamily="18" charset="0"/>
                <a:ea typeface="Cambria" panose="02040503050406030204" pitchFamily="18" charset="0"/>
                <a:cs typeface="Courier New" panose="02070309020205020404" pitchFamily="49" charset="0"/>
              </a:rPr>
              <a:t>gamma, you can use ‘</a:t>
            </a:r>
            <a:r>
              <a:rPr lang="en-US" sz="3200" b="1" dirty="0" err="1">
                <a:solidFill>
                  <a:schemeClr val="accent2"/>
                </a:solidFill>
                <a:latin typeface="Courier New" panose="02070309020205020404" pitchFamily="49" charset="0"/>
                <a:ea typeface="Cambria" panose="02040503050406030204" pitchFamily="18" charset="0"/>
                <a:cs typeface="Courier New" panose="02070309020205020404" pitchFamily="49" charset="0"/>
              </a:rPr>
              <a:t>bysort</a:t>
            </a:r>
            <a:r>
              <a:rPr lang="en-US" sz="3200" dirty="0">
                <a:latin typeface="Cambria" panose="02040503050406030204" pitchFamily="18" charset="0"/>
                <a:ea typeface="Cambria" panose="02040503050406030204" pitchFamily="18" charset="0"/>
                <a:cs typeface="Courier New" panose="02070309020205020404" pitchFamily="49" charset="0"/>
              </a:rPr>
              <a:t>’</a:t>
            </a:r>
          </a:p>
          <a:p>
            <a:pPr marL="502920" indent="-457200">
              <a:defRPr/>
            </a:pPr>
            <a:r>
              <a:rPr lang="en-US" sz="3200" b="1" dirty="0" err="1">
                <a:solidFill>
                  <a:schemeClr val="accent2"/>
                </a:solidFill>
                <a:latin typeface="Courier New" panose="02070309020205020404" pitchFamily="49" charset="0"/>
                <a:ea typeface="Cambria" panose="02040503050406030204" pitchFamily="18" charset="0"/>
                <a:cs typeface="Courier New" panose="02070309020205020404" pitchFamily="49" charset="0"/>
              </a:rPr>
              <a:t>bysort</a:t>
            </a:r>
            <a:r>
              <a:rPr lang="en-US" sz="3200" b="1" dirty="0">
                <a:latin typeface="Courier New" panose="02070309020205020404" pitchFamily="49" charset="0"/>
                <a:ea typeface="Cambria" panose="02040503050406030204" pitchFamily="18" charset="0"/>
                <a:cs typeface="Courier New" panose="02070309020205020404" pitchFamily="49" charset="0"/>
              </a:rPr>
              <a:t> Gender</a:t>
            </a:r>
            <a:r>
              <a:rPr lang="en-US" sz="32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a:t>
            </a:r>
            <a:r>
              <a:rPr lang="en-US" sz="3200" b="1" dirty="0">
                <a:latin typeface="Courier New" panose="02070309020205020404" pitchFamily="49" charset="0"/>
                <a:ea typeface="Cambria" panose="02040503050406030204" pitchFamily="18" charset="0"/>
                <a:cs typeface="Courier New" panose="02070309020205020404" pitchFamily="49" charset="0"/>
              </a:rPr>
              <a:t> </a:t>
            </a:r>
            <a:r>
              <a:rPr lang="en-US" sz="32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tab</a:t>
            </a:r>
            <a:r>
              <a:rPr lang="en-US" sz="3200" b="1" dirty="0">
                <a:latin typeface="Courier New" panose="02070309020205020404" pitchFamily="49" charset="0"/>
                <a:ea typeface="Cambria" panose="02040503050406030204" pitchFamily="18" charset="0"/>
                <a:cs typeface="Courier New" panose="02070309020205020404" pitchFamily="49" charset="0"/>
              </a:rPr>
              <a:t> </a:t>
            </a:r>
            <a:r>
              <a:rPr lang="en-US" sz="3200" b="1" dirty="0" err="1">
                <a:latin typeface="Courier New" panose="02070309020205020404" pitchFamily="49" charset="0"/>
                <a:ea typeface="Cambria" panose="02040503050406030204" pitchFamily="18" charset="0"/>
                <a:cs typeface="Courier New" panose="02070309020205020404" pitchFamily="49" charset="0"/>
              </a:rPr>
              <a:t>netusoft</a:t>
            </a:r>
            <a:r>
              <a:rPr lang="en-US" sz="3200" b="1" dirty="0">
                <a:latin typeface="Courier New" panose="02070309020205020404" pitchFamily="49" charset="0"/>
                <a:ea typeface="Cambria" panose="02040503050406030204" pitchFamily="18" charset="0"/>
                <a:cs typeface="Courier New" panose="02070309020205020404" pitchFamily="49" charset="0"/>
              </a:rPr>
              <a:t> </a:t>
            </a:r>
            <a:r>
              <a:rPr lang="en-US" sz="3200" b="1" dirty="0" err="1">
                <a:latin typeface="Courier New" panose="02070309020205020404" pitchFamily="49" charset="0"/>
                <a:ea typeface="Cambria" panose="02040503050406030204" pitchFamily="18" charset="0"/>
                <a:cs typeface="Courier New" panose="02070309020205020404" pitchFamily="49" charset="0"/>
              </a:rPr>
              <a:t>PolInt</a:t>
            </a:r>
            <a:r>
              <a:rPr lang="en-US" sz="32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 gamma</a:t>
            </a:r>
          </a:p>
        </p:txBody>
      </p:sp>
      <p:sp>
        <p:nvSpPr>
          <p:cNvPr id="11266" name="Rectangle 2"/>
          <p:cNvSpPr>
            <a:spLocks noGrp="1" noRot="1" noChangeArrowheads="1"/>
          </p:cNvSpPr>
          <p:nvPr>
            <p:ph type="title"/>
          </p:nvPr>
        </p:nvSpPr>
        <p:spPr>
          <a:xfrm>
            <a:off x="1328738" y="116632"/>
            <a:ext cx="9886950" cy="1440160"/>
          </a:xfrm>
        </p:spPr>
        <p:txBody>
          <a:bodyPr/>
          <a:lstStyle/>
          <a:p>
            <a:pPr marL="45720" indent="0">
              <a:buNone/>
              <a:defRPr/>
            </a:pPr>
            <a:r>
              <a:rPr lang="en-US" sz="4000" dirty="0">
                <a:latin typeface="Cambria" panose="02040503050406030204" pitchFamily="18" charset="0"/>
                <a:ea typeface="Cambria" panose="02040503050406030204" pitchFamily="18" charset="0"/>
              </a:rPr>
              <a:t>Controlled Comparisons: </a:t>
            </a:r>
            <a:r>
              <a:rPr lang="en-US" sz="4000" i="1" dirty="0">
                <a:latin typeface="Cambria" panose="02040503050406030204" pitchFamily="18" charset="0"/>
                <a:ea typeface="Cambria" panose="02040503050406030204" pitchFamily="18" charset="0"/>
              </a:rPr>
              <a:t>Example</a:t>
            </a:r>
          </a:p>
        </p:txBody>
      </p:sp>
    </p:spTree>
    <p:extLst>
      <p:ext uri="{BB962C8B-B14F-4D97-AF65-F5344CB8AC3E}">
        <p14:creationId xmlns:p14="http://schemas.microsoft.com/office/powerpoint/2010/main" val="379029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Effect transition="in" filter="fade">
                                      <p:cBhvr>
                                        <p:cTn id="35" dur="1000"/>
                                        <p:tgtEl>
                                          <p:spTgt spid="8195">
                                            <p:txEl>
                                              <p:pRg st="7" end="7"/>
                                            </p:txEl>
                                          </p:spTgt>
                                        </p:tgtEl>
                                      </p:cBhvr>
                                    </p:animEffect>
                                    <p:anim calcmode="lin" valueType="num">
                                      <p:cBhvr>
                                        <p:cTn id="3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8" end="8"/>
                                            </p:txEl>
                                          </p:spTgt>
                                        </p:tgtEl>
                                        <p:attrNameLst>
                                          <p:attrName>style.visibility</p:attrName>
                                        </p:attrNameLst>
                                      </p:cBhvr>
                                      <p:to>
                                        <p:strVal val="visible"/>
                                      </p:to>
                                    </p:set>
                                    <p:animEffect transition="in" filter="fade">
                                      <p:cBhvr>
                                        <p:cTn id="42" dur="1000"/>
                                        <p:tgtEl>
                                          <p:spTgt spid="8195">
                                            <p:txEl>
                                              <p:pRg st="8" end="8"/>
                                            </p:txEl>
                                          </p:spTgt>
                                        </p:tgtEl>
                                      </p:cBhvr>
                                    </p:animEffect>
                                    <p:anim calcmode="lin" valueType="num">
                                      <p:cBhvr>
                                        <p:cTn id="43"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365125"/>
            <a:ext cx="10734207" cy="1325563"/>
          </a:xfrm>
        </p:spPr>
        <p:txBody>
          <a:bodyPr>
            <a:normAutofit/>
          </a:bodyPr>
          <a:lstStyle/>
          <a:p>
            <a:r>
              <a:rPr lang="en-GB" dirty="0"/>
              <a:t>Levels of Measurement</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p:txBody>
          <a:bodyPr vert="horz" lIns="91440" tIns="45720" rIns="91440" bIns="45720" rtlCol="0" anchor="t">
            <a:normAutofit/>
          </a:bodyPr>
          <a:lstStyle/>
          <a:p>
            <a:r>
              <a:rPr lang="en-GB" b="1" dirty="0">
                <a:effectLst/>
                <a:ea typeface="Calibri" panose="020F0502020204030204" pitchFamily="34" charset="0"/>
                <a:cs typeface="Calibri" panose="020F0502020204030204" pitchFamily="34" charset="0"/>
              </a:rPr>
              <a:t>Nominal-level variables </a:t>
            </a:r>
            <a:r>
              <a:rPr lang="en-GB" dirty="0">
                <a:effectLst/>
                <a:ea typeface="Calibri" panose="020F0502020204030204" pitchFamily="34" charset="0"/>
                <a:cs typeface="Calibri" panose="020F0502020204030204" pitchFamily="34" charset="0"/>
              </a:rPr>
              <a:t>simply divide data into categories, with no assumption about the order or relationships between groups.  Every observation has a category - but the overall order of the categories is unimportant. </a:t>
            </a:r>
          </a:p>
          <a:p>
            <a:r>
              <a:rPr lang="en-GB" b="1" dirty="0">
                <a:effectLst/>
                <a:ea typeface="Calibri" panose="020F0502020204030204" pitchFamily="34" charset="0"/>
              </a:rPr>
              <a:t>Ordinal-level variables </a:t>
            </a:r>
            <a:r>
              <a:rPr lang="en-GB" dirty="0">
                <a:effectLst/>
                <a:ea typeface="Calibri" panose="020F0502020204030204" pitchFamily="34" charset="0"/>
              </a:rPr>
              <a:t>categorize observations ‘in order’ but the ‘jump’ from one category to the next is not necessary ‘the same’ mathematically. That is, while orderly, the intervals between the categories are not uniform. </a:t>
            </a:r>
            <a:endParaRPr lang="en-US" dirty="0">
              <a:effectLst/>
              <a:ea typeface="Calibri" panose="020F0502020204030204" pitchFamily="34" charset="0"/>
            </a:endParaRPr>
          </a:p>
          <a:p>
            <a:r>
              <a:rPr lang="en-GB" b="1" dirty="0">
                <a:solidFill>
                  <a:srgbClr val="000000"/>
                </a:solidFill>
                <a:ea typeface="Times New Roman" panose="02020603050405020304" pitchFamily="18" charset="0"/>
                <a:cs typeface="Times New Roman" panose="02020603050405020304" pitchFamily="18" charset="0"/>
              </a:rPr>
              <a:t>I</a:t>
            </a:r>
            <a:r>
              <a:rPr lang="en-GB" b="1" kern="1200" dirty="0">
                <a:solidFill>
                  <a:srgbClr val="000000"/>
                </a:solidFill>
                <a:effectLst/>
                <a:ea typeface="Times New Roman" panose="02020603050405020304" pitchFamily="18" charset="0"/>
                <a:cs typeface="Times New Roman" panose="02020603050405020304" pitchFamily="18" charset="0"/>
              </a:rPr>
              <a:t>nterval-level variables</a:t>
            </a:r>
            <a:r>
              <a:rPr lang="en-GB" kern="1200" dirty="0">
                <a:solidFill>
                  <a:srgbClr val="000000"/>
                </a:solidFill>
                <a:effectLst/>
                <a:ea typeface="Times New Roman" panose="02020603050405020304" pitchFamily="18" charset="0"/>
                <a:cs typeface="Times New Roman" panose="02020603050405020304" pitchFamily="18" charset="0"/>
              </a:rPr>
              <a:t>, </a:t>
            </a:r>
            <a:r>
              <a:rPr lang="en-GB" dirty="0">
                <a:effectLst/>
                <a:ea typeface="Calibri" panose="020F0502020204030204" pitchFamily="34" charset="0"/>
                <a:cs typeface="Calibri" panose="020F0502020204030204" pitchFamily="34" charset="0"/>
              </a:rPr>
              <a:t>the distance between measures – the intervals - have meaning are easily mathematically tractable. </a:t>
            </a:r>
            <a:endParaRPr lang="en-GB"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630936" y="639520"/>
            <a:ext cx="3429000" cy="1719072"/>
          </a:xfrm>
        </p:spPr>
        <p:txBody>
          <a:bodyPr vert="horz" lIns="91440" tIns="45720" rIns="91440" bIns="45720" rtlCol="0" anchor="b">
            <a:normAutofit/>
          </a:bodyPr>
          <a:lstStyle/>
          <a:p>
            <a:r>
              <a:rPr lang="en-US" altLang="en-US" sz="5400" kern="1200">
                <a:solidFill>
                  <a:schemeClr val="tx1"/>
                </a:solidFill>
                <a:latin typeface="+mj-lt"/>
                <a:ea typeface="+mj-ea"/>
                <a:cs typeface="+mj-cs"/>
              </a:rPr>
              <a:t>What is a dataset?</a:t>
            </a:r>
          </a:p>
        </p:txBody>
      </p:sp>
      <p:sp>
        <p:nvSpPr>
          <p:cNvPr id="6" name="Content Placeholder 5">
            <a:extLst>
              <a:ext uri="{FF2B5EF4-FFF2-40B4-BE49-F238E27FC236}">
                <a16:creationId xmlns:a16="http://schemas.microsoft.com/office/drawing/2014/main" id="{D2714D3F-BBDE-7271-B49B-071F901F4BAE}"/>
              </a:ext>
            </a:extLst>
          </p:cNvPr>
          <p:cNvSpPr>
            <a:spLocks noGrp="1"/>
          </p:cNvSpPr>
          <p:nvPr>
            <p:ph sz="half" idx="2"/>
          </p:nvPr>
        </p:nvSpPr>
        <p:spPr>
          <a:xfrm>
            <a:off x="0" y="2807208"/>
            <a:ext cx="4432852" cy="3882894"/>
          </a:xfrm>
        </p:spPr>
        <p:txBody>
          <a:bodyPr vert="horz" lIns="91440" tIns="45720" rIns="91440" bIns="45720" rtlCol="0" anchor="t">
            <a:normAutofit lnSpcReduction="10000"/>
          </a:bodyPr>
          <a:lstStyle/>
          <a:p>
            <a:pPr fontAlgn="base">
              <a:spcBef>
                <a:spcPct val="0"/>
              </a:spcBef>
              <a:spcAft>
                <a:spcPct val="0"/>
              </a:spcAft>
            </a:pPr>
            <a:r>
              <a:rPr lang="en-US" altLang="en-US" dirty="0"/>
              <a:t>Datasets order observations and variables in the form of rows (observations) and columns (variables). </a:t>
            </a:r>
          </a:p>
          <a:p>
            <a:pPr fontAlgn="base">
              <a:spcBef>
                <a:spcPct val="0"/>
              </a:spcBef>
              <a:spcAft>
                <a:spcPct val="0"/>
              </a:spcAft>
            </a:pPr>
            <a:r>
              <a:rPr lang="en-US" altLang="en-US" dirty="0"/>
              <a:t>This is often referred to as the </a:t>
            </a:r>
            <a:r>
              <a:rPr lang="en-US" altLang="en-US" b="1" dirty="0"/>
              <a:t>N x K design</a:t>
            </a:r>
            <a:r>
              <a:rPr lang="en-US" altLang="en-US" dirty="0"/>
              <a:t> where ‘N’ refers the number of observations and ‘K’ refers to the number of variables.</a:t>
            </a:r>
          </a:p>
          <a:p>
            <a:pPr marL="0" fontAlgn="base">
              <a:spcBef>
                <a:spcPct val="0"/>
              </a:spcBef>
              <a:spcAft>
                <a:spcPct val="0"/>
              </a:spcAft>
            </a:pPr>
            <a:endParaRPr lang="en-US" altLang="en-US" sz="2200" dirty="0"/>
          </a:p>
          <a:p>
            <a:endParaRPr lang="en-US" sz="2200" dirty="0"/>
          </a:p>
        </p:txBody>
      </p:sp>
      <p:pic>
        <p:nvPicPr>
          <p:cNvPr id="2" name="Picture 1" descr="Graphical user interface, application, table, Excel&#10;&#10;Description automatically generated">
            <a:extLst>
              <a:ext uri="{FF2B5EF4-FFF2-40B4-BE49-F238E27FC236}">
                <a16:creationId xmlns:a16="http://schemas.microsoft.com/office/drawing/2014/main" id="{0B17A3BF-5EA0-99D2-C224-D9CE7443B08D}"/>
              </a:ext>
            </a:extLst>
          </p:cNvPr>
          <p:cNvPicPr>
            <a:picLocks noChangeAspect="1"/>
          </p:cNvPicPr>
          <p:nvPr/>
        </p:nvPicPr>
        <p:blipFill rotWithShape="1">
          <a:blip r:embed="rId3">
            <a:extLst>
              <a:ext uri="{28A0092B-C50C-407E-A947-70E740481C1C}">
                <a14:useLocalDpi xmlns:a14="http://schemas.microsoft.com/office/drawing/2010/main" val="0"/>
              </a:ext>
            </a:extLst>
          </a:blip>
          <a:srcRect l="1803" t="25403" r="54628" b="31173"/>
          <a:stretch/>
        </p:blipFill>
        <p:spPr bwMode="auto">
          <a:xfrm>
            <a:off x="4654296" y="1493790"/>
            <a:ext cx="6903720" cy="3870419"/>
          </a:xfrm>
          <a:prstGeom prst="rect">
            <a:avLst/>
          </a:prstGeom>
          <a:extLst>
            <a:ext uri="{53640926-AAD7-44D8-BBD7-CCE9431645EC}">
              <a14:shadowObscured xmlns:a14="http://schemas.microsoft.com/office/drawing/2010/main"/>
            </a:ext>
          </a:extLst>
        </p:spPr>
      </p:pic>
      <p:sp>
        <p:nvSpPr>
          <p:cNvPr id="4" name="Rectangle 3">
            <a:extLst>
              <a:ext uri="{FF2B5EF4-FFF2-40B4-BE49-F238E27FC236}">
                <a16:creationId xmlns:a16="http://schemas.microsoft.com/office/drawing/2014/main" id="{76AB77D1-40AC-6B37-340C-73C3C6B7EF9B}"/>
              </a:ext>
            </a:extLst>
          </p:cNvPr>
          <p:cNvSpPr>
            <a:spLocks noChangeArrowheads="1"/>
          </p:cNvSpPr>
          <p:nvPr/>
        </p:nvSpPr>
        <p:spPr bwMode="auto">
          <a:xfrm>
            <a:off x="1343473" y="669010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0894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9FEEDFE-7237-8378-A55D-E8486FDCCC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5964"/>
          <a:stretch/>
        </p:blipFill>
        <p:spPr>
          <a:xfrm>
            <a:off x="1154224" y="1231832"/>
            <a:ext cx="9883552" cy="5227961"/>
          </a:xfrm>
          <a:prstGeom prst="rect">
            <a:avLst/>
          </a:prstGeom>
        </p:spPr>
      </p:pic>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sz="4000" dirty="0">
                <a:latin typeface="Cambria" panose="02040503050406030204" pitchFamily="18" charset="0"/>
                <a:ea typeface="Cambria" panose="02040503050406030204" pitchFamily="18" charset="0"/>
              </a:rPr>
              <a:t>Using STATA</a:t>
            </a:r>
            <a:endParaRPr lang="en-US" altLang="en-US" sz="4000" dirty="0"/>
          </a:p>
        </p:txBody>
      </p:sp>
    </p:spTree>
    <p:extLst>
      <p:ext uri="{BB962C8B-B14F-4D97-AF65-F5344CB8AC3E}">
        <p14:creationId xmlns:p14="http://schemas.microsoft.com/office/powerpoint/2010/main" val="335827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9FEEDFE-7237-8378-A55D-E8486FDCCC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32166" b="37657"/>
          <a:stretch/>
        </p:blipFill>
        <p:spPr>
          <a:xfrm>
            <a:off x="2371411" y="1781155"/>
            <a:ext cx="9820589" cy="5076846"/>
          </a:xfrm>
          <a:prstGeom prst="rect">
            <a:avLst/>
          </a:prstGeom>
        </p:spPr>
      </p:pic>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sz="4000" dirty="0">
                <a:latin typeface="Cambria" panose="02040503050406030204" pitchFamily="18" charset="0"/>
                <a:ea typeface="Cambria" panose="02040503050406030204" pitchFamily="18" charset="0"/>
              </a:rPr>
              <a:t>Using STATA: </a:t>
            </a:r>
            <a:r>
              <a:rPr lang="en-US" sz="4000" dirty="0">
                <a:solidFill>
                  <a:srgbClr val="00B050"/>
                </a:solidFill>
                <a:latin typeface="Cambria" panose="02040503050406030204" pitchFamily="18" charset="0"/>
                <a:ea typeface="Cambria" panose="02040503050406030204" pitchFamily="18" charset="0"/>
              </a:rPr>
              <a:t>To Open a Dataset</a:t>
            </a:r>
            <a:endParaRPr lang="en-US" altLang="en-US" sz="4000" dirty="0">
              <a:solidFill>
                <a:srgbClr val="00B050"/>
              </a:solidFill>
            </a:endParaRPr>
          </a:p>
        </p:txBody>
      </p:sp>
      <p:sp>
        <p:nvSpPr>
          <p:cNvPr id="3" name="Arrow: Left 2">
            <a:extLst>
              <a:ext uri="{FF2B5EF4-FFF2-40B4-BE49-F238E27FC236}">
                <a16:creationId xmlns:a16="http://schemas.microsoft.com/office/drawing/2014/main" id="{919A5084-2E8E-3345-1D19-CDADD3798AE6}"/>
              </a:ext>
            </a:extLst>
          </p:cNvPr>
          <p:cNvSpPr/>
          <p:nvPr/>
        </p:nvSpPr>
        <p:spPr>
          <a:xfrm rot="2466956">
            <a:off x="2331625" y="3018503"/>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197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9FEEDFE-7237-8378-A55D-E8486FDCCC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5964"/>
          <a:stretch/>
        </p:blipFill>
        <p:spPr>
          <a:xfrm>
            <a:off x="1154224" y="1231832"/>
            <a:ext cx="9883552" cy="5227961"/>
          </a:xfrm>
          <a:prstGeom prst="rect">
            <a:avLst/>
          </a:prstGeom>
        </p:spPr>
      </p:pic>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sz="4000" dirty="0">
                <a:latin typeface="Cambria" panose="02040503050406030204" pitchFamily="18" charset="0"/>
                <a:ea typeface="Cambria" panose="02040503050406030204" pitchFamily="18" charset="0"/>
              </a:rPr>
              <a:t>Using STATA: Variables and Commands</a:t>
            </a:r>
            <a:endParaRPr lang="en-US" altLang="en-US" sz="4000" dirty="0"/>
          </a:p>
        </p:txBody>
      </p:sp>
      <p:sp>
        <p:nvSpPr>
          <p:cNvPr id="2" name="Arrow: Left 1">
            <a:extLst>
              <a:ext uri="{FF2B5EF4-FFF2-40B4-BE49-F238E27FC236}">
                <a16:creationId xmlns:a16="http://schemas.microsoft.com/office/drawing/2014/main" id="{30CBA89B-8BE5-D400-948B-57AC335EE6D5}"/>
              </a:ext>
            </a:extLst>
          </p:cNvPr>
          <p:cNvSpPr/>
          <p:nvPr/>
        </p:nvSpPr>
        <p:spPr>
          <a:xfrm rot="9540066">
            <a:off x="7346075" y="3168446"/>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Left 2">
            <a:extLst>
              <a:ext uri="{FF2B5EF4-FFF2-40B4-BE49-F238E27FC236}">
                <a16:creationId xmlns:a16="http://schemas.microsoft.com/office/drawing/2014/main" id="{C1EC4F43-2310-5767-7969-CB68C0116F81}"/>
              </a:ext>
            </a:extLst>
          </p:cNvPr>
          <p:cNvSpPr/>
          <p:nvPr/>
        </p:nvSpPr>
        <p:spPr>
          <a:xfrm rot="14520576">
            <a:off x="1542412" y="4723354"/>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B043EC7-DE90-1E3D-47DA-B80315A8CFE0}"/>
              </a:ext>
            </a:extLst>
          </p:cNvPr>
          <p:cNvSpPr txBox="1"/>
          <p:nvPr/>
        </p:nvSpPr>
        <p:spPr>
          <a:xfrm>
            <a:off x="6522855" y="3904817"/>
            <a:ext cx="2153264" cy="584775"/>
          </a:xfrm>
          <a:prstGeom prst="rect">
            <a:avLst/>
          </a:prstGeom>
          <a:noFill/>
        </p:spPr>
        <p:txBody>
          <a:bodyPr wrap="square" rtlCol="0">
            <a:spAutoFit/>
          </a:bodyPr>
          <a:lstStyle/>
          <a:p>
            <a:r>
              <a:rPr lang="en-US" sz="3200" b="1" dirty="0">
                <a:solidFill>
                  <a:srgbClr val="C00000"/>
                </a:solidFill>
                <a:latin typeface="Cambria" panose="02040503050406030204" pitchFamily="18" charset="0"/>
                <a:ea typeface="Cambria" panose="02040503050406030204" pitchFamily="18" charset="0"/>
              </a:rPr>
              <a:t>Variables</a:t>
            </a:r>
            <a:endParaRPr lang="en-US" b="1" dirty="0">
              <a:solidFill>
                <a:srgbClr val="C00000"/>
              </a:solidFill>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B37660C0-DDBF-4213-1025-818B9A4B56B0}"/>
              </a:ext>
            </a:extLst>
          </p:cNvPr>
          <p:cNvSpPr txBox="1"/>
          <p:nvPr/>
        </p:nvSpPr>
        <p:spPr>
          <a:xfrm>
            <a:off x="412955" y="3261037"/>
            <a:ext cx="2408577" cy="584775"/>
          </a:xfrm>
          <a:prstGeom prst="rect">
            <a:avLst/>
          </a:prstGeom>
          <a:noFill/>
        </p:spPr>
        <p:txBody>
          <a:bodyPr wrap="square" rtlCol="0">
            <a:spAutoFit/>
          </a:bodyPr>
          <a:lstStyle/>
          <a:p>
            <a:r>
              <a:rPr lang="en-US" sz="3200" b="1" dirty="0">
                <a:solidFill>
                  <a:srgbClr val="C00000"/>
                </a:solidFill>
                <a:latin typeface="Cambria" panose="02040503050406030204" pitchFamily="18" charset="0"/>
                <a:ea typeface="Cambria" panose="02040503050406030204" pitchFamily="18" charset="0"/>
              </a:rPr>
              <a:t>Commands</a:t>
            </a:r>
            <a:endParaRPr lang="en-US" b="1" dirty="0">
              <a:solidFill>
                <a:srgbClr val="C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5801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9FEEDFE-7237-8378-A55D-E8486FDCCC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26145" b="34007"/>
          <a:stretch/>
        </p:blipFill>
        <p:spPr>
          <a:xfrm>
            <a:off x="1120879" y="1322928"/>
            <a:ext cx="11071122" cy="5564569"/>
          </a:xfrm>
          <a:prstGeom prst="rect">
            <a:avLst/>
          </a:prstGeom>
        </p:spPr>
      </p:pic>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sz="4000" dirty="0">
                <a:latin typeface="Cambria" panose="02040503050406030204" pitchFamily="18" charset="0"/>
                <a:ea typeface="Cambria" panose="02040503050406030204" pitchFamily="18" charset="0"/>
              </a:rPr>
              <a:t>Using STATA: Looking at the Data</a:t>
            </a:r>
            <a:endParaRPr lang="en-US" altLang="en-US" sz="4000" dirty="0"/>
          </a:p>
        </p:txBody>
      </p:sp>
      <p:sp>
        <p:nvSpPr>
          <p:cNvPr id="2" name="Arrow: Left 1">
            <a:extLst>
              <a:ext uri="{FF2B5EF4-FFF2-40B4-BE49-F238E27FC236}">
                <a16:creationId xmlns:a16="http://schemas.microsoft.com/office/drawing/2014/main" id="{1484D60E-2634-E3FF-A22C-C55418855272}"/>
              </a:ext>
            </a:extLst>
          </p:cNvPr>
          <p:cNvSpPr/>
          <p:nvPr/>
        </p:nvSpPr>
        <p:spPr>
          <a:xfrm rot="6961632">
            <a:off x="1817718" y="2933882"/>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3D0AAEC-8E28-C69F-6094-BDB24AA170E5}"/>
              </a:ext>
            </a:extLst>
          </p:cNvPr>
          <p:cNvSpPr/>
          <p:nvPr/>
        </p:nvSpPr>
        <p:spPr>
          <a:xfrm>
            <a:off x="7492180" y="2556631"/>
            <a:ext cx="4149213" cy="3097161"/>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id="{79E4B8B3-CAE1-C622-0867-DF987B443B1C}"/>
              </a:ext>
            </a:extLst>
          </p:cNvPr>
          <p:cNvSpPr/>
          <p:nvPr/>
        </p:nvSpPr>
        <p:spPr>
          <a:xfrm rot="6961632">
            <a:off x="8331589" y="5229965"/>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491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9FEEDFE-7237-8378-A55D-E8486FDCCC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26145" b="34007"/>
          <a:stretch/>
        </p:blipFill>
        <p:spPr>
          <a:xfrm>
            <a:off x="1120879" y="1322928"/>
            <a:ext cx="11071122" cy="5564569"/>
          </a:xfrm>
          <a:prstGeom prst="rect">
            <a:avLst/>
          </a:prstGeom>
        </p:spPr>
      </p:pic>
      <p:sp>
        <p:nvSpPr>
          <p:cNvPr id="11266" name="Rectangle 2"/>
          <p:cNvSpPr>
            <a:spLocks noGrp="1" noRot="1" noChangeArrowheads="1"/>
          </p:cNvSpPr>
          <p:nvPr>
            <p:ph type="title"/>
          </p:nvPr>
        </p:nvSpPr>
        <p:spPr>
          <a:xfrm>
            <a:off x="1328738" y="116632"/>
            <a:ext cx="9886950" cy="1440160"/>
          </a:xfrm>
        </p:spPr>
        <p:txBody>
          <a:bodyPr/>
          <a:lstStyle/>
          <a:p>
            <a:r>
              <a:rPr lang="en-US" sz="4000" dirty="0">
                <a:latin typeface="Cambria" panose="02040503050406030204" pitchFamily="18" charset="0"/>
                <a:ea typeface="Cambria" panose="02040503050406030204" pitchFamily="18" charset="0"/>
              </a:rPr>
              <a:t>Using STATA: </a:t>
            </a:r>
            <a:r>
              <a:rPr lang="en-US" sz="4000" i="1" dirty="0">
                <a:solidFill>
                  <a:srgbClr val="C00000"/>
                </a:solidFill>
                <a:latin typeface="Cambria" panose="02040503050406030204" pitchFamily="18" charset="0"/>
                <a:ea typeface="Cambria" panose="02040503050406030204" pitchFamily="18" charset="0"/>
              </a:rPr>
              <a:t>Do-file </a:t>
            </a:r>
            <a:r>
              <a:rPr lang="en-US" sz="4000" b="1" i="1" dirty="0">
                <a:solidFill>
                  <a:srgbClr val="C00000"/>
                </a:solidFill>
                <a:latin typeface="Cambria" panose="02040503050406030204" pitchFamily="18" charset="0"/>
                <a:ea typeface="Cambria" panose="02040503050406030204" pitchFamily="18" charset="0"/>
              </a:rPr>
              <a:t>- </a:t>
            </a:r>
            <a:r>
              <a:rPr lang="en-US" sz="4000" dirty="0">
                <a:latin typeface="Cambria" panose="02040503050406030204" pitchFamily="18" charset="0"/>
                <a:ea typeface="Cambria" panose="02040503050406030204" pitchFamily="18" charset="0"/>
              </a:rPr>
              <a:t>Saving our Notes</a:t>
            </a:r>
            <a:endParaRPr lang="en-US" altLang="en-US" sz="4000" i="1" dirty="0">
              <a:solidFill>
                <a:srgbClr val="C00000"/>
              </a:solidFill>
            </a:endParaRPr>
          </a:p>
        </p:txBody>
      </p:sp>
      <p:sp>
        <p:nvSpPr>
          <p:cNvPr id="2" name="Arrow: Left 1">
            <a:extLst>
              <a:ext uri="{FF2B5EF4-FFF2-40B4-BE49-F238E27FC236}">
                <a16:creationId xmlns:a16="http://schemas.microsoft.com/office/drawing/2014/main" id="{1484D60E-2634-E3FF-A22C-C55418855272}"/>
              </a:ext>
            </a:extLst>
          </p:cNvPr>
          <p:cNvSpPr/>
          <p:nvPr/>
        </p:nvSpPr>
        <p:spPr>
          <a:xfrm rot="5191954">
            <a:off x="1841916" y="3002708"/>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3D0AAEC-8E28-C69F-6094-BDB24AA170E5}"/>
              </a:ext>
            </a:extLst>
          </p:cNvPr>
          <p:cNvSpPr/>
          <p:nvPr/>
        </p:nvSpPr>
        <p:spPr>
          <a:xfrm>
            <a:off x="7492180" y="2556631"/>
            <a:ext cx="4149213" cy="3097161"/>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id="{79E4B8B3-CAE1-C622-0867-DF987B443B1C}"/>
              </a:ext>
            </a:extLst>
          </p:cNvPr>
          <p:cNvSpPr/>
          <p:nvPr/>
        </p:nvSpPr>
        <p:spPr>
          <a:xfrm rot="3432516">
            <a:off x="8331589" y="5229965"/>
            <a:ext cx="2300749" cy="5211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st xmlns="60f17f7a-2bae-41ec-b25f-3cbd5b1fab1c">A template for authors to create PPT decks</Test>
    <Category xmlns="60f17f7a-2bae-41ec-b25f-3cbd5b1fab1c">Template</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381C8C7F96984CBC391382C5888313" ma:contentTypeVersion="8" ma:contentTypeDescription="Create a new document." ma:contentTypeScope="" ma:versionID="897b9334ef07e240c33636aa32f95c3a">
  <xsd:schema xmlns:xsd="http://www.w3.org/2001/XMLSchema" xmlns:xs="http://www.w3.org/2001/XMLSchema" xmlns:p="http://schemas.microsoft.com/office/2006/metadata/properties" xmlns:ns2="60f17f7a-2bae-41ec-b25f-3cbd5b1fab1c" xmlns:ns3="3d228d34-b089-48ac-a65a-4fd6545ee7de" targetNamespace="http://schemas.microsoft.com/office/2006/metadata/properties" ma:root="true" ma:fieldsID="2c4d820d3794db66e3e912be2cd8a3de" ns2:_="" ns3:_="">
    <xsd:import namespace="60f17f7a-2bae-41ec-b25f-3cbd5b1fab1c"/>
    <xsd:import namespace="3d228d34-b089-48ac-a65a-4fd6545ee7de"/>
    <xsd:element name="properties">
      <xsd:complexType>
        <xsd:sequence>
          <xsd:element name="documentManagement">
            <xsd:complexType>
              <xsd:all>
                <xsd:element ref="ns2:MediaServiceMetadata" minOccurs="0"/>
                <xsd:element ref="ns2:MediaServiceFastMetadata" minOccurs="0"/>
                <xsd:element ref="ns2:Test" minOccurs="0"/>
                <xsd:element ref="ns2:Category"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17f7a-2bae-41ec-b25f-3cbd5b1fa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st" ma:index="10" nillable="true" ma:displayName="Description" ma:format="Dropdown" ma:internalName="Test">
      <xsd:simpleType>
        <xsd:restriction base="dms:Note">
          <xsd:maxLength value="255"/>
        </xsd:restriction>
      </xsd:simpleType>
    </xsd:element>
    <xsd:element name="Category" ma:index="11" nillable="true" ma:displayName="Category" ma:format="Dropdown" ma:internalName="Category">
      <xsd:simpleType>
        <xsd:restriction base="dms:Text">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228d34-b089-48ac-a65a-4fd6545ee7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A5713B-6BBA-4723-BB0D-65300729C9C0}">
  <ds:schemaRefs>
    <ds:schemaRef ds:uri="http://schemas.microsoft.com/office/2006/metadata/properties"/>
    <ds:schemaRef ds:uri="http://schemas.microsoft.com/office/infopath/2007/PartnerControls"/>
    <ds:schemaRef ds:uri="60f17f7a-2bae-41ec-b25f-3cbd5b1fab1c"/>
  </ds:schemaRefs>
</ds:datastoreItem>
</file>

<file path=customXml/itemProps2.xml><?xml version="1.0" encoding="utf-8"?>
<ds:datastoreItem xmlns:ds="http://schemas.openxmlformats.org/officeDocument/2006/customXml" ds:itemID="{504FC1BE-7F30-4314-8275-B16292362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17f7a-2bae-41ec-b25f-3cbd5b1fab1c"/>
    <ds:schemaRef ds:uri="3d228d34-b089-48ac-a65a-4fd6545ee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DAAAEC-DF27-48DC-89A0-17676F34F1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538</TotalTime>
  <Words>1095</Words>
  <Application>Microsoft Office PowerPoint</Application>
  <PresentationFormat>Widescreen</PresentationFormat>
  <Paragraphs>209</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vt:lpstr>
      <vt:lpstr>Courier New</vt:lpstr>
      <vt:lpstr>Wingdings</vt:lpstr>
      <vt:lpstr>Office Theme</vt:lpstr>
      <vt:lpstr> Research Methods Prof. Matthew Loveless   Descriptive Statistics:   Measures of Association I Seminar   University of Bologna Autumn 2023</vt:lpstr>
      <vt:lpstr>Outline</vt:lpstr>
      <vt:lpstr>Levels of Measurement</vt:lpstr>
      <vt:lpstr>What is a dataset?</vt:lpstr>
      <vt:lpstr>Using STATA</vt:lpstr>
      <vt:lpstr>Using STATA: To Open a Dataset</vt:lpstr>
      <vt:lpstr>Using STATA: Variables and Commands</vt:lpstr>
      <vt:lpstr>Using STATA: Looking at the Data</vt:lpstr>
      <vt:lpstr>Using STATA: Do-file - Saving our Notes</vt:lpstr>
      <vt:lpstr>Measures of Central Tendency &amp; Dispersion</vt:lpstr>
      <vt:lpstr>Measures of Central Tendency &amp; Dispersion: Interval  </vt:lpstr>
      <vt:lpstr>Measures of Central Tendency &amp; Dispersion: Interval </vt:lpstr>
      <vt:lpstr>Measures of Central Tendency &amp; Dispersion: Ordinal</vt:lpstr>
      <vt:lpstr>Measures of Central Tendency &amp; Dispersion: Ordinal</vt:lpstr>
      <vt:lpstr>Measures of Central Tendency &amp; Dispersion: Nominal</vt:lpstr>
      <vt:lpstr>Descriptive Statistics:  Measures of Association</vt:lpstr>
      <vt:lpstr>Measures of Association</vt:lpstr>
      <vt:lpstr>Measures of Central Tendency and Dispersion</vt:lpstr>
      <vt:lpstr>Measures of Association: Yule’s Q</vt:lpstr>
      <vt:lpstr>Measures of Association: Lambda</vt:lpstr>
      <vt:lpstr>Measures of Association: Lambda</vt:lpstr>
      <vt:lpstr>Measures of Association: Gamma</vt:lpstr>
      <vt:lpstr>PowerPoint Presentation</vt:lpstr>
      <vt:lpstr>Using STATA</vt:lpstr>
      <vt:lpstr>Controlled Comparisons: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of Class slide in Chapter 1</dc:title>
  <dc:creator>Judi Burger</dc:creator>
  <cp:lastModifiedBy>Paul Matthew Loveless</cp:lastModifiedBy>
  <cp:revision>80</cp:revision>
  <dcterms:created xsi:type="dcterms:W3CDTF">2021-01-19T14:50:48Z</dcterms:created>
  <dcterms:modified xsi:type="dcterms:W3CDTF">2023-09-29T13:53:38Z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0x01010020381C8C7F96984CBC391382C5888313</vt:lpwstr>
  </property>
</Properties>
</file>