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sldIdLst>
    <p:sldId id="277" r:id="rId5"/>
    <p:sldId id="393" r:id="rId6"/>
    <p:sldId id="403" r:id="rId7"/>
    <p:sldId id="414" r:id="rId8"/>
    <p:sldId id="404" r:id="rId9"/>
    <p:sldId id="415" r:id="rId10"/>
    <p:sldId id="405" r:id="rId11"/>
    <p:sldId id="416" r:id="rId12"/>
    <p:sldId id="406" r:id="rId13"/>
    <p:sldId id="407" r:id="rId14"/>
    <p:sldId id="411" r:id="rId15"/>
    <p:sldId id="408" r:id="rId16"/>
    <p:sldId id="417" r:id="rId17"/>
    <p:sldId id="418" r:id="rId18"/>
    <p:sldId id="419" r:id="rId19"/>
    <p:sldId id="424" r:id="rId20"/>
    <p:sldId id="421" r:id="rId21"/>
    <p:sldId id="413" r:id="rId22"/>
    <p:sldId id="423" r:id="rId23"/>
    <p:sldId id="42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Maher" initials="AM" lastIdx="2" clrIdx="0">
    <p:extLst>
      <p:ext uri="{19B8F6BF-5375-455C-9EA6-DF929625EA0E}">
        <p15:presenceInfo xmlns:p15="http://schemas.microsoft.com/office/powerpoint/2012/main" userId="S::Amy.maher@sagepub.co.uk::2fa573f4-5c65-424c-bf05-9385b84de99c" providerId="AD"/>
      </p:ext>
    </p:extLst>
  </p:cmAuthor>
  <p:cmAuthor id="2" name="Judi Burger" initials="JB" lastIdx="4" clrIdx="1">
    <p:extLst>
      <p:ext uri="{19B8F6BF-5375-455C-9EA6-DF929625EA0E}">
        <p15:presenceInfo xmlns:p15="http://schemas.microsoft.com/office/powerpoint/2012/main" userId="S::judi.burger@sagepub.co.uk::952d5f56-0e6b-468f-a574-b50126b16652" providerId="AD"/>
      </p:ext>
    </p:extLst>
  </p:cmAuthor>
  <p:cmAuthor id="3" name="Donna Goddard" initials="DG" lastIdx="3" clrIdx="2">
    <p:extLst>
      <p:ext uri="{19B8F6BF-5375-455C-9EA6-DF929625EA0E}">
        <p15:presenceInfo xmlns:p15="http://schemas.microsoft.com/office/powerpoint/2012/main" userId="S::donna.goddard@sagepub.co.uk::62acb357-9b99-42de-bbc9-efa962a9f5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50" autoAdjust="0"/>
  </p:normalViewPr>
  <p:slideViewPr>
    <p:cSldViewPr snapToGrid="0">
      <p:cViewPr varScale="1">
        <p:scale>
          <a:sx n="73" d="100"/>
          <a:sy n="73" d="100"/>
        </p:scale>
        <p:origin x="509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B15A8-09DD-443B-A3BC-D662273257A0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00566-87A0-4F4C-8A5B-6D7C7918ED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61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6E226595-18FD-4975-9E2F-D03A0BCE86A4}" type="slidenum">
              <a:rPr lang="en-US" smtClean="0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56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7D0A6BF-E553-4FD7-B664-8049FA4F7AF8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50" indent="-24765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791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7D0A6BF-E553-4FD7-B664-8049FA4F7AF8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50" indent="-24765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076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7D0A6BF-E553-4FD7-B664-8049FA4F7AF8}" type="slidenum">
              <a:rPr lang="en-US" altLang="en-US" smtClean="0">
                <a:latin typeface="Arial" charset="0"/>
              </a:rPr>
              <a:pPr/>
              <a:t>13</a:t>
            </a:fld>
            <a:endParaRPr lang="en-US" alt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50" indent="-24765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853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7D0A6BF-E553-4FD7-B664-8049FA4F7AF8}" type="slidenum">
              <a:rPr lang="en-US" altLang="en-US" smtClean="0">
                <a:latin typeface="Arial" charset="0"/>
              </a:rPr>
              <a:pPr/>
              <a:t>14</a:t>
            </a:fld>
            <a:endParaRPr lang="en-US" alt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50" indent="-24765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602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7D0A6BF-E553-4FD7-B664-8049FA4F7AF8}" type="slidenum">
              <a:rPr lang="en-US" altLang="en-US" smtClean="0">
                <a:latin typeface="Arial" charset="0"/>
              </a:rPr>
              <a:pPr/>
              <a:t>15</a:t>
            </a:fld>
            <a:endParaRPr lang="en-US" alt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50" indent="-24765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627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7D0A6BF-E553-4FD7-B664-8049FA4F7AF8}" type="slidenum">
              <a:rPr lang="en-US" altLang="en-US" smtClean="0">
                <a:latin typeface="Arial" charset="0"/>
              </a:rPr>
              <a:pPr/>
              <a:t>17</a:t>
            </a:fld>
            <a:endParaRPr lang="en-US" alt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50" indent="-24765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378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7D0A6BF-E553-4FD7-B664-8049FA4F7AF8}" type="slidenum">
              <a:rPr lang="en-US" altLang="en-US" smtClean="0">
                <a:latin typeface="Arial" charset="0"/>
              </a:rPr>
              <a:pPr/>
              <a:t>19</a:t>
            </a:fld>
            <a:endParaRPr lang="en-US" alt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50" indent="-24765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702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7D0A6BF-E553-4FD7-B664-8049FA4F7AF8}" type="slidenum">
              <a:rPr lang="en-US" altLang="en-US" smtClean="0">
                <a:latin typeface="Arial" charset="0"/>
              </a:rPr>
              <a:pPr/>
              <a:t>20</a:t>
            </a:fld>
            <a:endParaRPr lang="en-US" alt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50" indent="-24765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1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7D0A6BF-E553-4FD7-B664-8049FA4F7AF8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50" indent="-24765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52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7D0A6BF-E553-4FD7-B664-8049FA4F7AF8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50" indent="-24765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777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7D0A6BF-E553-4FD7-B664-8049FA4F7AF8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50" indent="-24765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724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7D0A6BF-E553-4FD7-B664-8049FA4F7AF8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50" indent="-24765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794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7D0A6BF-E553-4FD7-B664-8049FA4F7AF8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50" indent="-24765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786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7D0A6BF-E553-4FD7-B664-8049FA4F7AF8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50" indent="-24765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381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7D0A6BF-E553-4FD7-B664-8049FA4F7AF8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50" indent="-24765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689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7D0A6BF-E553-4FD7-B664-8049FA4F7AF8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50" indent="-24765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26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D76E5-3A70-4C6F-9B0B-9DCC4FB6F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1E9EB-3962-4FFA-BA72-6785D9CD3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C9AE-5220-4B01-8821-32606D4ED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C3D0-20D4-4DB2-AEEF-D3D6B20E81E5}" type="datetime1">
              <a:rPr lang="en-GB" smtClean="0"/>
              <a:t>07/10/2023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B08EA-E65E-4622-BBFB-BE226C07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7F743-3B81-4934-8ACD-E248CCC6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84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B77F-743A-499A-9E5F-93354822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EFBBD-2477-4ED4-9A81-78BA17B0B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EF6E4-45B4-4908-9699-0F4E8D91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C338-C2C5-4FC8-B56A-BB3364800AEB}" type="datetime1">
              <a:rPr lang="en-GB" smtClean="0"/>
              <a:t>07/10/2023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F9C61-EE1E-4976-A772-B96C0B9C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5474D-AB78-476D-9B12-C73BFCCC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10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68D223-E91B-4911-A019-2735BA49B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A3A5F-A082-4DA9-A935-AD25A223C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97980-CF02-4797-9C0F-B9A599E8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FAAD-A4EB-4151-AB33-C60F3D6EEB08}" type="datetime1">
              <a:rPr lang="en-GB" smtClean="0"/>
              <a:t>07/10/2023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6E039-0910-43E1-882B-3DD94B60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7227E-780D-41D1-97D6-9CA6D0CA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75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9FAC-C687-43D1-8376-65FC8D52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452B6-5CE9-4934-AAF1-3796D233C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BE32B-B717-44B8-A285-774255281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250D-BDD8-4C98-B546-07BB258A1BD6}" type="datetime1">
              <a:rPr lang="en-GB" smtClean="0"/>
              <a:t>07/10/2023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B9B95-3688-45CD-B1BF-3AB7F375F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3E302-5D34-46C8-887C-DF67ED02B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16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B94D-F44C-4082-995B-8CD0EE9D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11613-4D55-438A-9BB5-467D2D77B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142A3-9551-4801-B2F1-40B12BC8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A8F4-8F99-4055-8937-69BDB8A523D2}" type="datetime1">
              <a:rPr lang="en-GB" smtClean="0"/>
              <a:t>07/10/2023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9DE35-7157-4D32-BDDB-02FCD1DBC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28E60-3685-4BEF-8E99-FE3A669E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7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4F25-DC51-4ADF-8F2B-EAD5EFCF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67404-F469-4A09-A794-356AC71B7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57162-0595-4A89-8663-6B9E8F890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391CC-DB2E-48B2-8FBE-171D9267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E881-6CAA-4074-8C2D-7DB4B055FABF}" type="datetime1">
              <a:rPr lang="en-GB" smtClean="0"/>
              <a:t>07/10/2023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70FB7-2DB9-41FA-A285-E8141E4D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98EA8-D851-4AC5-B5DB-BE01EE0F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24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EF332-C696-40E6-B2E5-B6BE5FD6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709C5-CD65-4A6B-8DBE-DCC62B8E8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1F211-51D7-4397-901C-BCB3EBDFA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ABF111-4A71-4E57-85B1-FC1758413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F90FBE-7F65-4DE6-9176-3A37C8CBF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293E9-D03E-4D9D-893B-87F4DB19B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08-7C1E-41C3-86FB-055B297EFF61}" type="datetime1">
              <a:rPr lang="en-GB" smtClean="0"/>
              <a:t>07/10/2023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39E4A-EAF2-4DBA-A663-357B5C69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D4A36F-2427-404C-A1AD-3140F1B3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20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718A-E711-4A2B-93F1-2C702F79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733170-EC33-4151-A9F1-A153BF86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3A34-40B7-4F68-8BB3-524E42686892}" type="datetime1">
              <a:rPr lang="en-GB" smtClean="0"/>
              <a:t>07/10/2023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43A04-2CBC-438A-97A9-70D9C2B4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ABCA9-3C36-4BC3-A65A-CA98B4573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29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44827-AE83-480A-9955-5FE51900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69C0-3DEA-4AE7-A71E-5B7EFF4A004C}" type="datetime1">
              <a:rPr lang="en-GB" smtClean="0"/>
              <a:t>07/10/2023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6BF75A-2C2B-425D-849B-3C37A7AF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4F570-FE32-4D70-89AD-9159BB9E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8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C686B-8071-4C26-8690-34C56671B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0EB49-51FD-4BF5-8417-6D73B7715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C80C4-E90C-4AA2-8128-4C3A8213A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6C9D3-95C6-4C1E-865C-4211F47B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D302-0900-4F0F-8FDF-6FE3CBBFCC9C}" type="datetime1">
              <a:rPr lang="en-GB" smtClean="0"/>
              <a:t>07/10/2023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85DF9-3CD0-4CD2-B8FC-825158F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D6F2C-966A-4C2C-A7D5-497C12A1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7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DAADA-3AD3-46D3-957E-6FF19D481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F09F47-018F-4587-A13F-E6E79C7223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D7BF7-3F50-438C-B60E-E87D8F3C3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C942F-EB46-475B-A547-D6A7BEE31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94EB-FB02-4A51-BD63-44D13C9B56F7}" type="datetime1">
              <a:rPr lang="en-GB" smtClean="0"/>
              <a:t>07/10/2023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61410-FEDB-4DB3-813F-898897B4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E4491-C9B6-4443-937E-6650F145C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7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C8397-76DB-4048-84CB-941CABCF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184AB-A9FE-4E7F-A5BD-E7912805C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5D287-EFDB-431F-8CDD-F9A63A862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774F3-6692-4C48-A605-44053A2C3449}" type="datetime1">
              <a:rPr lang="en-GB" smtClean="0"/>
              <a:t>07/10/2023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A93CE-8B7F-4A35-9703-16225A873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462F4-EAC8-4C6D-883A-F22E23D30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82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16632"/>
            <a:ext cx="8473440" cy="6588968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Methods</a:t>
            </a:r>
            <a:b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dirty="0">
                <a:solidFill>
                  <a:schemeClr val="tx2"/>
                </a:solidFill>
              </a:rPr>
              <a:t>Prof. Matthew Loveless</a:t>
            </a:r>
            <a:br>
              <a:rPr lang="en-GB" sz="4000" b="1" dirty="0"/>
            </a:br>
            <a:br>
              <a:rPr lang="en-GB" sz="3200" i="1" dirty="0"/>
            </a:br>
            <a:r>
              <a:rPr lang="en-GB" sz="4800" b="1" i="1" dirty="0"/>
              <a:t>Descriptive Statistics:  </a:t>
            </a:r>
            <a:br>
              <a:rPr lang="en-GB" sz="4800" b="1" i="1" dirty="0"/>
            </a:br>
            <a:r>
              <a:rPr lang="en-GB" sz="4800" i="1" dirty="0"/>
              <a:t>Measures of Association II</a:t>
            </a:r>
            <a:br>
              <a:rPr lang="en-GB" sz="4800" i="1" dirty="0"/>
            </a:br>
            <a:r>
              <a:rPr lang="en-GB" sz="4800" i="1" dirty="0"/>
              <a:t>Seminar</a:t>
            </a:r>
            <a:br>
              <a:rPr lang="en-GB" sz="3200" dirty="0"/>
            </a:br>
            <a:br>
              <a:rPr lang="en-GB" sz="4000" b="1" dirty="0"/>
            </a:br>
            <a:br>
              <a:rPr lang="en-GB" sz="2800" i="1" dirty="0"/>
            </a:br>
            <a:r>
              <a:rPr lang="en-GB" sz="2800" b="1" dirty="0"/>
              <a:t>University of Bologna</a:t>
            </a:r>
            <a:br>
              <a:rPr lang="en-GB" sz="2800" b="1"/>
            </a:br>
            <a:r>
              <a:rPr lang="en-GB" sz="2800" b="1"/>
              <a:t>Autumn </a:t>
            </a:r>
            <a:r>
              <a:rPr lang="en-GB" sz="2800" b="1" dirty="0"/>
              <a:t>2023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84241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45720" indent="0">
              <a:buNone/>
              <a:defRPr/>
            </a:pPr>
            <a:r>
              <a:rPr lang="en-US" sz="4000" dirty="0"/>
              <a:t>Play with correlation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8658" y="1825625"/>
            <a:ext cx="5941142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502920" indent="-457200">
              <a:defRPr/>
            </a:pPr>
            <a:r>
              <a:rPr lang="en-US" sz="2600" dirty="0"/>
              <a:t>Electoral democracy index: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v2x_polyarchy</a:t>
            </a:r>
          </a:p>
          <a:p>
            <a:pPr marL="502920" indent="-457200">
              <a:defRPr/>
            </a:pPr>
            <a:r>
              <a:rPr lang="en-US" sz="2600" dirty="0"/>
              <a:t>Participatory democracy index: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v2x_partipdem</a:t>
            </a:r>
          </a:p>
          <a:p>
            <a:pPr marL="502920" indent="-457200">
              <a:defRPr/>
            </a:pPr>
            <a:r>
              <a:rPr lang="en-US" sz="2600" dirty="0"/>
              <a:t>Direct popular vote index: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v2xdd_dd</a:t>
            </a:r>
          </a:p>
          <a:p>
            <a:pPr marL="502920" indent="-457200">
              <a:defRPr/>
            </a:pPr>
            <a:r>
              <a:rPr lang="en-US" sz="2600" dirty="0"/>
              <a:t>Freedom of expression index: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v2x_freexp</a:t>
            </a:r>
          </a:p>
          <a:p>
            <a:pPr marL="502920" indent="-457200">
              <a:defRPr/>
            </a:pPr>
            <a:r>
              <a:rPr lang="en-US" sz="2600" dirty="0"/>
              <a:t>Harassment of journalists: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v2meharjrn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1103A-62CD-8056-148A-F0BAE493F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9019" y="1825625"/>
            <a:ext cx="6194323" cy="4351337"/>
          </a:xfrm>
        </p:spPr>
        <p:txBody>
          <a:bodyPr>
            <a:normAutofit fontScale="92500" lnSpcReduction="10000"/>
          </a:bodyPr>
          <a:lstStyle/>
          <a:p>
            <a:pPr marL="502920" indent="-457200">
              <a:defRPr/>
            </a:pPr>
            <a:r>
              <a:rPr lang="en-US" sz="2800" dirty="0"/>
              <a:t>Civil society participation index: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v2x_cspart</a:t>
            </a:r>
          </a:p>
          <a:p>
            <a:pPr marL="502920" indent="-457200">
              <a:defRPr/>
            </a:pPr>
            <a:r>
              <a:rPr lang="en-US" sz="2800" dirty="0"/>
              <a:t>Women civil liberties index: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v2x_gencl</a:t>
            </a:r>
          </a:p>
          <a:p>
            <a:pPr marL="502920" indent="-457200">
              <a:defRPr/>
            </a:pPr>
            <a:r>
              <a:rPr lang="en-US" sz="2800" dirty="0"/>
              <a:t>Political corruption: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v2x_corr</a:t>
            </a:r>
          </a:p>
          <a:p>
            <a:pPr marL="502920" indent="-457200">
              <a:defRPr/>
            </a:pPr>
            <a:r>
              <a:rPr lang="en-US" sz="2800" dirty="0"/>
              <a:t>Election turnout: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v2eltrnout</a:t>
            </a:r>
          </a:p>
          <a:p>
            <a:pPr marL="502920" indent="-457200">
              <a:defRPr/>
            </a:pPr>
            <a:r>
              <a:rPr lang="en-US" sz="2800" dirty="0"/>
              <a:t>Suffrage level: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v2elgvsuflvl</a:t>
            </a:r>
          </a:p>
          <a:p>
            <a:pPr marL="502920" indent="-457200">
              <a:defRPr/>
            </a:pPr>
            <a:r>
              <a:rPr lang="en-US" sz="2800" dirty="0"/>
              <a:t>Freedom of foreign movement: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v2clfmove</a:t>
            </a:r>
          </a:p>
          <a:p>
            <a:pPr marL="502920" indent="-457200">
              <a:defRPr/>
            </a:pPr>
            <a:r>
              <a:rPr lang="en-US" sz="2800" dirty="0"/>
              <a:t>Freedom of domestic movement: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v2xcl_dmove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93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73020" y="1556792"/>
            <a:ext cx="9415468" cy="51125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codebook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v2pepwrgen_osp v2x_egaldem v2x_polyarchy v2x_partipdem v2x_freexp v2x_cspart v2xdd_dd v2x_gencl v2x_corr v2elgvsuflvl v2eltrnout v2clfmove v2xcl_dmove v2meharjrn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tab(25)</a:t>
            </a:r>
          </a:p>
          <a:p>
            <a:pPr marL="45720" indent="0">
              <a:buNone/>
              <a:defRPr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" indent="0">
              <a:buNone/>
              <a:defRPr/>
            </a:pP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pwcorr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v2pepwrgen_osp v2x_egaldem v2x_polyarchy v2x_partipdem v2x_freexp v2x_cspart v2xdd_dd v2x_gencl v2x_corr v2elgvsuflvl v2eltrnout v2clfmove v2xcl_dmove v2meharjrn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28738" y="116632"/>
            <a:ext cx="9886950" cy="144016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1485377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73020" y="1556792"/>
            <a:ext cx="9415468" cy="51125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3200" i="1" dirty="0">
                <a:effectLst/>
                <a:ea typeface="Calibri" panose="020F0502020204030204" pitchFamily="34" charset="0"/>
              </a:rPr>
              <a:t>Step One:</a:t>
            </a:r>
            <a:r>
              <a:rPr lang="en-GB" sz="3200" dirty="0">
                <a:effectLst/>
                <a:ea typeface="Calibri" panose="020F0502020204030204" pitchFamily="34" charset="0"/>
              </a:rPr>
              <a:t> A Research Question</a:t>
            </a:r>
            <a:endParaRPr lang="en-US" sz="32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3200" i="1" dirty="0">
                <a:effectLst/>
                <a:ea typeface="Calibri" panose="020F0502020204030204" pitchFamily="34" charset="0"/>
              </a:rPr>
              <a:t>Step Two:</a:t>
            </a:r>
            <a:r>
              <a:rPr lang="en-GB" sz="3200" dirty="0">
                <a:effectLst/>
                <a:ea typeface="Calibri" panose="020F0502020204030204" pitchFamily="34" charset="0"/>
              </a:rPr>
              <a:t> Identify Variables </a:t>
            </a:r>
            <a:endParaRPr lang="en-US" sz="32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3200" i="1" dirty="0">
                <a:effectLst/>
                <a:ea typeface="Calibri" panose="020F0502020204030204" pitchFamily="34" charset="0"/>
              </a:rPr>
              <a:t>Step Three:</a:t>
            </a:r>
            <a:r>
              <a:rPr lang="en-GB" sz="3200" dirty="0">
                <a:effectLst/>
                <a:ea typeface="Calibri" panose="020F0502020204030204" pitchFamily="34" charset="0"/>
              </a:rPr>
              <a:t> Pearson’s Product Moment Correlation Coefficient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3200" i="1" dirty="0">
                <a:effectLst/>
                <a:ea typeface="Calibri" panose="020F0502020204030204" pitchFamily="34" charset="0"/>
              </a:rPr>
              <a:t>Step Four:</a:t>
            </a:r>
            <a:r>
              <a:rPr lang="en-GB" sz="3200" dirty="0">
                <a:effectLst/>
                <a:ea typeface="Calibri" panose="020F0502020204030204" pitchFamily="34" charset="0"/>
              </a:rPr>
              <a:t> The Regression Equation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3200" i="1" dirty="0">
                <a:effectLst/>
                <a:ea typeface="Calibri" panose="020F0502020204030204" pitchFamily="34" charset="0"/>
              </a:rPr>
              <a:t>Step Five</a:t>
            </a:r>
            <a:r>
              <a:rPr lang="en-GB" sz="3200" dirty="0">
                <a:effectLst/>
                <a:ea typeface="Calibri" panose="020F0502020204030204" pitchFamily="34" charset="0"/>
              </a:rPr>
              <a:t>: Model Fit</a:t>
            </a:r>
            <a:endParaRPr lang="en-US" sz="32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3200" i="1" dirty="0">
                <a:effectLst/>
                <a:ea typeface="Calibri" panose="020F0502020204030204" pitchFamily="34" charset="0"/>
              </a:rPr>
              <a:t>Step Six:</a:t>
            </a:r>
            <a:r>
              <a:rPr lang="en-GB" sz="3200" dirty="0">
                <a:effectLst/>
                <a:ea typeface="Calibri" panose="020F0502020204030204" pitchFamily="34" charset="0"/>
              </a:rPr>
              <a:t> Interpretation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28738" y="116632"/>
            <a:ext cx="9886950" cy="144016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(Bivariate) Regression: Modelling</a:t>
            </a:r>
          </a:p>
        </p:txBody>
      </p:sp>
    </p:spTree>
    <p:extLst>
      <p:ext uri="{BB962C8B-B14F-4D97-AF65-F5344CB8AC3E}">
        <p14:creationId xmlns:p14="http://schemas.microsoft.com/office/powerpoint/2010/main" val="4093500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73020" y="1556792"/>
            <a:ext cx="9415468" cy="51125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3200" i="1" dirty="0">
                <a:effectLst/>
                <a:ea typeface="Calibri" panose="020F0502020204030204" pitchFamily="34" charset="0"/>
              </a:rPr>
              <a:t>Step One:</a:t>
            </a:r>
            <a:r>
              <a:rPr lang="en-GB" sz="3200" dirty="0">
                <a:effectLst/>
                <a:ea typeface="Calibri" panose="020F0502020204030204" pitchFamily="34" charset="0"/>
              </a:rPr>
              <a:t> A Research Question</a:t>
            </a:r>
            <a:endParaRPr lang="en-US" sz="3200" dirty="0">
              <a:effectLst/>
              <a:ea typeface="Calibri" panose="020F0502020204030204" pitchFamily="34" charset="0"/>
            </a:endParaRPr>
          </a:p>
          <a:p>
            <a:pPr marL="45720" indent="0">
              <a:buNone/>
              <a:defRPr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" indent="0">
              <a:buNone/>
              <a:defRPr/>
            </a:pPr>
            <a:r>
              <a:rPr lang="en-US" sz="3200" dirty="0">
                <a:solidFill>
                  <a:srgbClr val="C00000"/>
                </a:solidFill>
              </a:rPr>
              <a:t>Does the extent of egalitarian dimensions, institutions, and distributions in a democracy create opportunities for (political) power to be as well distributed by gender?</a:t>
            </a:r>
          </a:p>
          <a:p>
            <a:pPr marL="45720" indent="0">
              <a:buNone/>
              <a:defRPr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" indent="0">
              <a:buNone/>
              <a:defRPr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28738" y="116632"/>
            <a:ext cx="9886950" cy="144016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(Bivariate) Regression: Modelling</a:t>
            </a:r>
          </a:p>
        </p:txBody>
      </p:sp>
    </p:spTree>
    <p:extLst>
      <p:ext uri="{BB962C8B-B14F-4D97-AF65-F5344CB8AC3E}">
        <p14:creationId xmlns:p14="http://schemas.microsoft.com/office/powerpoint/2010/main" val="3972467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73020" y="1556792"/>
            <a:ext cx="10572442" cy="51125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3200" i="1" dirty="0">
                <a:effectLst/>
                <a:ea typeface="Calibri" panose="020F0502020204030204" pitchFamily="34" charset="0"/>
              </a:rPr>
              <a:t>Step Two:</a:t>
            </a:r>
            <a:r>
              <a:rPr lang="en-GB" sz="3200" dirty="0">
                <a:effectLst/>
                <a:ea typeface="Calibri" panose="020F0502020204030204" pitchFamily="34" charset="0"/>
              </a:rPr>
              <a:t> Identify Variables </a:t>
            </a:r>
            <a:endParaRPr lang="en-US" sz="3200" dirty="0">
              <a:effectLst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v2pepwrgen_osp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: Power distributed by Gender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Mean: 1.183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Std. dev.: 0.916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Range: 0-4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EgalDem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: 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Egal Dem Index [original inde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x x 10]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Mean: 2.448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Std. dev.: 2.451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Range: 0-10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GB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GB" sz="3200" b="1" dirty="0">
                <a:solidFill>
                  <a:schemeClr val="accent2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codebook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v2pepwrgen_osp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EgalDem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28738" y="116632"/>
            <a:ext cx="9886950" cy="144016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(Bivariate) Regression: Modelling</a:t>
            </a:r>
          </a:p>
        </p:txBody>
      </p:sp>
    </p:spTree>
    <p:extLst>
      <p:ext uri="{BB962C8B-B14F-4D97-AF65-F5344CB8AC3E}">
        <p14:creationId xmlns:p14="http://schemas.microsoft.com/office/powerpoint/2010/main" val="1570220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39302" y="623258"/>
            <a:ext cx="6994795" cy="247888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altLang="en-US" sz="3200" dirty="0"/>
              <a:t>(Bivariate) Regression: Modelling</a:t>
            </a:r>
          </a:p>
        </p:txBody>
      </p:sp>
      <p:cxnSp>
        <p:nvCxnSpPr>
          <p:cNvPr id="11271" name="Straight Connector 11270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73269" y="1282267"/>
            <a:ext cx="11511502" cy="55757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i="1" dirty="0">
                <a:effectLst/>
                <a:ea typeface="Calibri" panose="020F0502020204030204" pitchFamily="34" charset="0"/>
              </a:rPr>
              <a:t>Step Three:</a:t>
            </a:r>
            <a:r>
              <a:rPr lang="en-GB" dirty="0">
                <a:effectLst/>
                <a:ea typeface="Calibri" panose="020F0502020204030204" pitchFamily="34" charset="0"/>
              </a:rPr>
              <a:t> Pearson’s Product Moment Correlation Coefficient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GB" dirty="0">
              <a:effectLst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2800" b="1" dirty="0" err="1">
                <a:solidFill>
                  <a:schemeClr val="accent2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pwc</a:t>
            </a:r>
            <a:r>
              <a:rPr lang="en-GB" sz="2800" b="1" dirty="0" err="1">
                <a:solidFill>
                  <a:schemeClr val="accent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orr</a:t>
            </a:r>
            <a:r>
              <a:rPr lang="en-GB" sz="28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v2pepwrgen_osp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EgalDem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scatter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v2pepwrgen_osp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EgalDem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" indent="0">
              <a:buNone/>
              <a:defRPr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" indent="0">
              <a:buNone/>
              <a:defRPr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| v2pepw~p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EgalDem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" indent="0">
              <a:buNone/>
              <a:defRPr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</a:t>
            </a:r>
          </a:p>
          <a:p>
            <a:pPr marL="45720" indent="0">
              <a:buNone/>
              <a:defRPr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v2pepwrgen~p |   1.0000 </a:t>
            </a:r>
          </a:p>
          <a:p>
            <a:pPr marL="45720" indent="0">
              <a:buNone/>
              <a:defRPr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EgalDem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0.7326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1.0000 </a:t>
            </a:r>
          </a:p>
          <a:p>
            <a:pPr marL="45720" indent="0">
              <a:buNone/>
              <a:defRPr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" indent="0">
              <a:buNone/>
              <a:defRPr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" indent="0">
              <a:buNone/>
              <a:defRPr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358C07-B32B-20D1-6AB3-39AF0C43C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019" y="2990626"/>
            <a:ext cx="4372752" cy="38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6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GB" sz="3300">
                <a:solidFill>
                  <a:schemeClr val="bg1"/>
                </a:solidFill>
              </a:rPr>
              <a:t>Scatterplot: (Bivariate) Regression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  <a:tabLst>
                <a:tab pos="360045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scatter v2pepwrgen_osp v2x_egaldem 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||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lfit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</a:p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  <a:tabLst>
                <a:tab pos="360045" algn="l"/>
              </a:tabLst>
            </a:pPr>
            <a:endParaRPr lang="en-US" sz="2000" dirty="0">
              <a:solidFill>
                <a:schemeClr val="bg1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  <a:tabLst>
                <a:tab pos="360045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graph export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07F3F-30C1-BEAE-CFA9-42D7065A0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8784" y="4559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5C97E6-EE46-4962-566F-82EC3BCBE1DE}"/>
              </a:ext>
            </a:extLst>
          </p:cNvPr>
          <p:cNvSpPr txBox="1">
            <a:spLocks/>
          </p:cNvSpPr>
          <p:nvPr/>
        </p:nvSpPr>
        <p:spPr>
          <a:xfrm>
            <a:off x="746760" y="792663"/>
            <a:ext cx="3822192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>
                <a:solidFill>
                  <a:schemeClr val="bg1"/>
                </a:solidFill>
              </a:rPr>
              <a:t>Scatterplot: (Bivariate) Regression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84E1EA-F6D6-C3F0-092D-DC08610BE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488" y="22030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60DD81-A6C2-BC0A-E039-EDD4D6AAD9EE}"/>
              </a:ext>
            </a:extLst>
          </p:cNvPr>
          <p:cNvSpPr txBox="1">
            <a:spLocks/>
          </p:cNvSpPr>
          <p:nvPr/>
        </p:nvSpPr>
        <p:spPr>
          <a:xfrm>
            <a:off x="593610" y="2290037"/>
            <a:ext cx="4167568" cy="406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360045" algn="l"/>
              </a:tabLst>
            </a:pPr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E259A2-417E-A55E-8AFB-937D0D3686AB}"/>
                  </a:ext>
                </a:extLst>
              </p:cNvPr>
              <p:cNvSpPr txBox="1"/>
              <p:nvPr/>
            </p:nvSpPr>
            <p:spPr>
              <a:xfrm>
                <a:off x="4761178" y="6232286"/>
                <a:ext cx="74308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𝐺𝑒𝑛𝑑𝑒𝑟𝑒𝑑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𝑃𝑜𝑤𝑒𝑟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=0.52+0.275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𝐸𝑔𝑎𝑙𝐷𝑒𝑚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)+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E259A2-417E-A55E-8AFB-937D0D368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178" y="6232286"/>
                <a:ext cx="7430822" cy="461665"/>
              </a:xfrm>
              <a:prstGeom prst="rect">
                <a:avLst/>
              </a:prstGeom>
              <a:blipFill>
                <a:blip r:embed="rId3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CAB7957-DECF-2CD0-1533-48E977C52D32}"/>
              </a:ext>
            </a:extLst>
          </p:cNvPr>
          <p:cNvSpPr txBox="1"/>
          <p:nvPr/>
        </p:nvSpPr>
        <p:spPr>
          <a:xfrm>
            <a:off x="706176" y="2567555"/>
            <a:ext cx="386277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TOGETHER:</a:t>
            </a:r>
          </a:p>
          <a:p>
            <a:pPr marL="45720" indent="0">
              <a:buNone/>
              <a:defRPr/>
            </a:pPr>
            <a:r>
              <a:rPr lang="en-US" sz="2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scatter </a:t>
            </a:r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v2pepwrgen_osp </a:t>
            </a:r>
            <a:r>
              <a:rPr lang="en-US" sz="28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EgalDem</a:t>
            </a:r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 </a:t>
            </a:r>
            <a:r>
              <a:rPr lang="en-US" sz="28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lfit</a:t>
            </a:r>
            <a:r>
              <a:rPr lang="en-US" sz="2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v2pepwrgen_osp </a:t>
            </a:r>
            <a:r>
              <a:rPr lang="en-US" sz="28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EgalDem</a:t>
            </a:r>
            <a:endParaRPr lang="en-US" sz="2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7EE217-ED73-EDF2-097C-2364EF859B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" r="36868"/>
          <a:stretch/>
        </p:blipFill>
        <p:spPr>
          <a:xfrm>
            <a:off x="5081016" y="507869"/>
            <a:ext cx="6364224" cy="550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4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73019" y="1556792"/>
                <a:ext cx="10425297" cy="511256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"/>
                  <a:tabLst>
                    <a:tab pos="457200" algn="l"/>
                  </a:tabLst>
                </a:pPr>
                <a:r>
                  <a:rPr lang="en-GB" sz="3200" i="1" dirty="0">
                    <a:effectLst/>
                    <a:ea typeface="Calibri" panose="020F0502020204030204" pitchFamily="34" charset="0"/>
                  </a:rPr>
                  <a:t>Step Four:</a:t>
                </a:r>
                <a:r>
                  <a:rPr lang="en-GB" sz="3200" dirty="0">
                    <a:effectLst/>
                    <a:ea typeface="Calibri" panose="020F0502020204030204" pitchFamily="34" charset="0"/>
                  </a:rPr>
                  <a:t> The Regression Equation</a:t>
                </a:r>
              </a:p>
              <a:p>
                <a:pPr marL="800100" lvl="1" indent="-342900">
                  <a:spcBef>
                    <a:spcPts val="0"/>
                  </a:spcBef>
                  <a:buFont typeface="Wingdings" panose="05000000000000000000" pitchFamily="2" charset="2"/>
                  <a:buChar char=""/>
                  <a:tabLst>
                    <a:tab pos="457200" algn="l"/>
                  </a:tabLst>
                </a:pPr>
                <a:r>
                  <a:rPr lang="en-US" sz="3200" b="1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reg</a:t>
                </a:r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v2pepwrgen_osp 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EgalDem</a:t>
                </a:r>
                <a:endPara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" indent="0">
                  <a:buNone/>
                  <a:defRPr/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Source |       SS           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df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MS      Number of 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obs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=    16,255</a:t>
                </a:r>
              </a:p>
              <a:p>
                <a:pPr marL="45720" indent="0">
                  <a:buNone/>
                  <a:defRPr/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-------------+----------------------------------   F(1, 16253)     =  18828.73</a:t>
                </a:r>
              </a:p>
              <a:p>
                <a:pPr marL="45720" indent="0">
                  <a:buNone/>
                  <a:defRPr/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Model |  7361.27278         1  7361.27278   Prob &gt; F        =    0.0000</a:t>
                </a:r>
              </a:p>
              <a:p>
                <a:pPr marL="45720" indent="0">
                  <a:buNone/>
                  <a:defRPr/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Residual |  6354.26723    16,253  .390959652   R-squared       =    0.5367</a:t>
                </a:r>
              </a:p>
              <a:p>
                <a:pPr marL="45720" indent="0">
                  <a:buNone/>
                  <a:defRPr/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-------------+----------------------------------   Adj R-squared   =    0.5367</a:t>
                </a:r>
              </a:p>
              <a:p>
                <a:pPr marL="45720" indent="0">
                  <a:buNone/>
                  <a:defRPr/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Total |    13715.54    16,254  .843825521   Root MSE        =    .62527</a:t>
                </a:r>
              </a:p>
              <a:p>
                <a:pPr marL="45720" indent="0">
                  <a:buNone/>
                  <a:defRPr/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------------------------------------------------------------------------------</a:t>
                </a:r>
              </a:p>
              <a:p>
                <a:pPr marL="45720" indent="0">
                  <a:buNone/>
                  <a:defRPr/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v2pepwrgen~p | Coefficient  Std. err.      t    P&gt;|t|     [95% conf. interval]</a:t>
                </a:r>
              </a:p>
              <a:p>
                <a:pPr marL="45720" indent="0">
                  <a:buNone/>
                  <a:defRPr/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-------------+----------------------------------------------------------------</a:t>
                </a:r>
              </a:p>
              <a:p>
                <a:pPr marL="45720" indent="0">
                  <a:buNone/>
                  <a:defRPr/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lang="en-US" sz="14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EgalDem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|   .2745732    .002001   137.22   0.000      .270651    .2784954</a:t>
                </a:r>
              </a:p>
              <a:p>
                <a:pPr marL="45720" indent="0">
                  <a:buNone/>
                  <a:defRPr/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_cons |   .5184394   .0069312    74.80   0.000     .5048535    .5320254</a:t>
                </a:r>
              </a:p>
              <a:p>
                <a:pPr marL="45720" indent="0">
                  <a:buNone/>
                  <a:defRPr/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------------------------------------------------------------------------------</a:t>
                </a:r>
                <a:endParaRPr lang="en-US" sz="3200" b="0" i="1" dirty="0"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pPr marL="4572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𝐺𝑒𝑛𝑑𝑒𝑟𝑒𝑑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𝑃𝑜𝑤𝑒𝑟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=0.52+0.275 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𝐸𝑔𝑎𝑙𝐷𝑒𝑚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" indent="0">
                  <a:buNone/>
                  <a:defRPr/>
                </a:pP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" indent="0">
                  <a:buNone/>
                  <a:defRPr/>
                </a:pP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3019" y="1556792"/>
                <a:ext cx="10425297" cy="5112568"/>
              </a:xfrm>
              <a:prstGeom prst="rect">
                <a:avLst/>
              </a:prstGeom>
              <a:blipFill>
                <a:blip r:embed="rId3"/>
                <a:stretch>
                  <a:fillRect l="-1287" t="-2503" b="-1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28738" y="116632"/>
            <a:ext cx="9886950" cy="144016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(Bivariate) Regression: Modelling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94454F4-8903-D89B-A594-624D05C93D57}"/>
              </a:ext>
            </a:extLst>
          </p:cNvPr>
          <p:cNvSpPr/>
          <p:nvPr/>
        </p:nvSpPr>
        <p:spPr>
          <a:xfrm>
            <a:off x="2732690" y="4572000"/>
            <a:ext cx="1366344" cy="117715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E9F141-C151-F4FC-02F0-FC4CC6CE8720}"/>
              </a:ext>
            </a:extLst>
          </p:cNvPr>
          <p:cNvSpPr/>
          <p:nvPr/>
        </p:nvSpPr>
        <p:spPr>
          <a:xfrm>
            <a:off x="2864068" y="5679580"/>
            <a:ext cx="1161392" cy="51101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6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267FCA-E97C-585F-DD99-AC502A0E2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" r="36868"/>
          <a:stretch/>
        </p:blipFill>
        <p:spPr>
          <a:xfrm>
            <a:off x="5199354" y="507869"/>
            <a:ext cx="6364224" cy="5504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GB" sz="3300">
                <a:solidFill>
                  <a:schemeClr val="bg1"/>
                </a:solidFill>
              </a:rPr>
              <a:t>Scatterplot: (Bivariate) Regression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  <a:tabLst>
                <a:tab pos="360045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scatter v2pepwrgen_osp v2x_egaldem 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||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lfit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</a:p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  <a:tabLst>
                <a:tab pos="360045" algn="l"/>
              </a:tabLst>
            </a:pPr>
            <a:endParaRPr lang="en-US" sz="2000" dirty="0">
              <a:solidFill>
                <a:schemeClr val="bg1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  <a:tabLst>
                <a:tab pos="360045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graph export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07F3F-30C1-BEAE-CFA9-42D7065A0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8784" y="4559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5C97E6-EE46-4962-566F-82EC3BCBE1DE}"/>
              </a:ext>
            </a:extLst>
          </p:cNvPr>
          <p:cNvSpPr txBox="1">
            <a:spLocks/>
          </p:cNvSpPr>
          <p:nvPr/>
        </p:nvSpPr>
        <p:spPr>
          <a:xfrm>
            <a:off x="746760" y="792663"/>
            <a:ext cx="3822192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>
                <a:solidFill>
                  <a:schemeClr val="bg1"/>
                </a:solidFill>
              </a:rPr>
              <a:t>Scatterplot: (Bivariate) Regression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84E1EA-F6D6-C3F0-092D-DC08610BE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488" y="22030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60DD81-A6C2-BC0A-E039-EDD4D6AAD9EE}"/>
              </a:ext>
            </a:extLst>
          </p:cNvPr>
          <p:cNvSpPr txBox="1">
            <a:spLocks/>
          </p:cNvSpPr>
          <p:nvPr/>
        </p:nvSpPr>
        <p:spPr>
          <a:xfrm>
            <a:off x="593610" y="2290037"/>
            <a:ext cx="4167568" cy="406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360045" algn="l"/>
              </a:tabLst>
            </a:pPr>
            <a:endParaRPr lang="en-US" dirty="0">
              <a:solidFill>
                <a:schemeClr val="bg1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360045" algn="l"/>
              </a:tabLst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1-unit increase in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EgalDem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 = 0.275 in Gendered power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360045" algn="l"/>
              </a:tabLst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Intercept: 0.52?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7AC850-8A15-F4AD-8B07-8FEF7A2B787C}"/>
              </a:ext>
            </a:extLst>
          </p:cNvPr>
          <p:cNvCxnSpPr>
            <a:cxnSpLocks/>
          </p:cNvCxnSpPr>
          <p:nvPr/>
        </p:nvCxnSpPr>
        <p:spPr>
          <a:xfrm>
            <a:off x="8642999" y="1292771"/>
            <a:ext cx="0" cy="40569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146290-11E7-86C3-C1FB-D3B7782526EE}"/>
              </a:ext>
            </a:extLst>
          </p:cNvPr>
          <p:cNvCxnSpPr>
            <a:cxnSpLocks/>
          </p:cNvCxnSpPr>
          <p:nvPr/>
        </p:nvCxnSpPr>
        <p:spPr>
          <a:xfrm>
            <a:off x="8087704" y="1319050"/>
            <a:ext cx="0" cy="40569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544562-5893-5571-B1C2-47192D79027B}"/>
              </a:ext>
            </a:extLst>
          </p:cNvPr>
          <p:cNvCxnSpPr>
            <a:cxnSpLocks/>
          </p:cNvCxnSpPr>
          <p:nvPr/>
        </p:nvCxnSpPr>
        <p:spPr>
          <a:xfrm flipH="1">
            <a:off x="5244662" y="3015419"/>
            <a:ext cx="38888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F19A2D-70DA-FA5E-9E9C-D1F54C1754E8}"/>
              </a:ext>
            </a:extLst>
          </p:cNvPr>
          <p:cNvCxnSpPr>
            <a:cxnSpLocks/>
          </p:cNvCxnSpPr>
          <p:nvPr/>
        </p:nvCxnSpPr>
        <p:spPr>
          <a:xfrm flipH="1">
            <a:off x="5244662" y="3355599"/>
            <a:ext cx="325296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Down 3">
            <a:extLst>
              <a:ext uri="{FF2B5EF4-FFF2-40B4-BE49-F238E27FC236}">
                <a16:creationId xmlns:a16="http://schemas.microsoft.com/office/drawing/2014/main" id="{8D8D27E3-EFB5-EC62-656F-92F0C944694A}"/>
              </a:ext>
            </a:extLst>
          </p:cNvPr>
          <p:cNvSpPr/>
          <p:nvPr/>
        </p:nvSpPr>
        <p:spPr>
          <a:xfrm rot="9546198">
            <a:off x="5699952" y="4595261"/>
            <a:ext cx="907572" cy="1561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E259A2-417E-A55E-8AFB-937D0D3686AB}"/>
                  </a:ext>
                </a:extLst>
              </p:cNvPr>
              <p:cNvSpPr txBox="1"/>
              <p:nvPr/>
            </p:nvSpPr>
            <p:spPr>
              <a:xfrm>
                <a:off x="4761178" y="6232286"/>
                <a:ext cx="74308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𝐺𝑒𝑛𝑑𝑒𝑟𝑒𝑑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𝑃𝑜𝑤𝑒𝑟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=0.52+0.275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𝐸𝑔𝑎𝑙𝐷𝑒𝑚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)+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E259A2-417E-A55E-8AFB-937D0D368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178" y="6232286"/>
                <a:ext cx="7430822" cy="461665"/>
              </a:xfrm>
              <a:prstGeom prst="rect">
                <a:avLst/>
              </a:prstGeom>
              <a:blipFill>
                <a:blip r:embed="rId3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16DAD008-DC2A-D8DB-097F-2EB2FED097AB}"/>
              </a:ext>
            </a:extLst>
          </p:cNvPr>
          <p:cNvSpPr/>
          <p:nvPr/>
        </p:nvSpPr>
        <p:spPr>
          <a:xfrm>
            <a:off x="3647090" y="2722179"/>
            <a:ext cx="1621631" cy="7882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73019" y="1556792"/>
            <a:ext cx="10425297" cy="51125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3200" i="1" dirty="0">
                <a:ea typeface="Calibri" panose="020F0502020204030204" pitchFamily="34" charset="0"/>
              </a:rPr>
              <a:t>Step Five</a:t>
            </a:r>
            <a:r>
              <a:rPr lang="en-GB" sz="3200" dirty="0">
                <a:ea typeface="Calibri" panose="020F0502020204030204" pitchFamily="34" charset="0"/>
              </a:rPr>
              <a:t>: Model Fit</a:t>
            </a:r>
            <a:endParaRPr lang="en-GB" sz="3200" dirty="0">
              <a:effectLst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3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v2pepwrgen_osp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EgalDem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" indent="0">
              <a:buNone/>
              <a:defRPr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Source |       SS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MS      Number of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=    16,255</a:t>
            </a:r>
          </a:p>
          <a:p>
            <a:pPr marL="45720" indent="0">
              <a:buNone/>
              <a:defRPr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   F(1, 16253)     =  18828.73</a:t>
            </a:r>
          </a:p>
          <a:p>
            <a:pPr marL="45720" indent="0">
              <a:buNone/>
              <a:defRPr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Model |  7361.27278         1  7361.27278   Prob &gt; F        =    0.0000</a:t>
            </a:r>
          </a:p>
          <a:p>
            <a:pPr marL="45720" indent="0">
              <a:buNone/>
              <a:defRPr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Residual |  6354.26723    16,253  .390959652   R-squared       =    0.5367</a:t>
            </a:r>
          </a:p>
          <a:p>
            <a:pPr marL="45720" indent="0">
              <a:buNone/>
              <a:defRPr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   Adj R-squared   =    0.5367</a:t>
            </a:r>
          </a:p>
          <a:p>
            <a:pPr marL="45720" indent="0">
              <a:buNone/>
              <a:defRPr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Total |    13715.54    16,254  .843825521   Root MSE        =    .62527</a:t>
            </a:r>
          </a:p>
          <a:p>
            <a:pPr marL="45720" indent="0">
              <a:buNone/>
              <a:defRPr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</a:p>
          <a:p>
            <a:pPr marL="45720" indent="0">
              <a:buNone/>
              <a:defRPr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v2pepwrgen~p | Coefficient  Std. err.      t    P&gt;|t|     [95% conf. interval]</a:t>
            </a:r>
          </a:p>
          <a:p>
            <a:pPr marL="45720" indent="0">
              <a:buNone/>
              <a:defRPr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-------------+----------------------------------------------------------------</a:t>
            </a:r>
          </a:p>
          <a:p>
            <a:pPr marL="45720" indent="0">
              <a:buNone/>
              <a:defRPr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EgalDem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|   .2745732    .002001   137.22   0.000      .270651    .2784954</a:t>
            </a:r>
          </a:p>
          <a:p>
            <a:pPr marL="45720" indent="0">
              <a:buNone/>
              <a:defRPr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_cons |   .5184394   .0069312    74.80   0.000     .5048535    .5320254</a:t>
            </a:r>
          </a:p>
          <a:p>
            <a:pPr marL="45720" indent="0">
              <a:buNone/>
              <a:defRPr/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28738" y="116632"/>
            <a:ext cx="9886950" cy="144016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(Bivariate) Regression: Modelling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94454F4-8903-D89B-A594-624D05C93D57}"/>
              </a:ext>
            </a:extLst>
          </p:cNvPr>
          <p:cNvSpPr/>
          <p:nvPr/>
        </p:nvSpPr>
        <p:spPr>
          <a:xfrm>
            <a:off x="6285666" y="3573517"/>
            <a:ext cx="3709671" cy="78827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212980" y="1474237"/>
            <a:ext cx="9275508" cy="51951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502920" indent="-457200">
              <a:defRPr/>
            </a:pPr>
            <a:r>
              <a:rPr lang="en-US" altLang="en-US" sz="3200" dirty="0"/>
              <a:t>Using datasets and </a:t>
            </a:r>
            <a:r>
              <a:rPr lang="en-US" altLang="en-US" sz="3200" i="1" dirty="0"/>
              <a:t>codebooks</a:t>
            </a:r>
            <a:r>
              <a:rPr lang="en-US" altLang="en-US" sz="3200" dirty="0"/>
              <a:t> in STATA</a:t>
            </a:r>
          </a:p>
          <a:p>
            <a:pPr marL="502920" indent="-457200">
              <a:defRPr/>
            </a:pPr>
            <a:r>
              <a:rPr lang="en-US" sz="3200" dirty="0"/>
              <a:t>Means Comparisons</a:t>
            </a:r>
          </a:p>
          <a:p>
            <a:pPr marL="502920" indent="-457200">
              <a:defRPr/>
            </a:pPr>
            <a:r>
              <a:rPr lang="en-US" sz="3200" dirty="0"/>
              <a:t>Controlled Comparisons</a:t>
            </a:r>
          </a:p>
          <a:p>
            <a:pPr marL="502920" indent="-457200">
              <a:defRPr/>
            </a:pPr>
            <a:r>
              <a:rPr lang="en-US" sz="3200" dirty="0"/>
              <a:t>Correlation</a:t>
            </a:r>
          </a:p>
          <a:p>
            <a:pPr marL="502920" indent="-457200">
              <a:defRPr/>
            </a:pPr>
            <a:r>
              <a:rPr lang="en-US" sz="3200" dirty="0"/>
              <a:t>(Bivariate) Regression</a:t>
            </a:r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28738" y="116632"/>
            <a:ext cx="9886950" cy="144016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90652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73020" y="1556792"/>
                <a:ext cx="10387460" cy="5112568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"/>
                  <a:tabLst>
                    <a:tab pos="457200" algn="l"/>
                  </a:tabLst>
                </a:pPr>
                <a:r>
                  <a:rPr lang="en-GB" i="1" dirty="0">
                    <a:effectLst/>
                    <a:ea typeface="Calibri" panose="020F0502020204030204" pitchFamily="34" charset="0"/>
                  </a:rPr>
                  <a:t>Step Six:</a:t>
                </a:r>
                <a:r>
                  <a:rPr lang="en-GB" dirty="0">
                    <a:effectLst/>
                    <a:ea typeface="Calibri" panose="020F0502020204030204" pitchFamily="34" charset="0"/>
                  </a:rPr>
                  <a:t> Interpretation</a:t>
                </a:r>
                <a:r>
                  <a:rPr lang="en-US" dirty="0">
                    <a:effectLst/>
                    <a:latin typeface="Courier New" panose="02070309020205020404" pitchFamily="49" charset="0"/>
                    <a:ea typeface="Calibri" panose="020F0502020204030204" pitchFamily="34" charset="0"/>
                    <a:cs typeface="Courier New" panose="02070309020205020404" pitchFamily="49" charset="0"/>
                  </a:rPr>
                  <a:t>:</a:t>
                </a:r>
                <a:r>
                  <a:rPr lang="en-US" dirty="0">
                    <a:solidFill>
                      <a:srgbClr val="C00000"/>
                    </a:solidFill>
                  </a:rPr>
                  <a:t>Does the extent of egalitarian dimensions, institutions, and distributions in a democracy create opportunities for (political) power to be as well distributed by gender?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GB" sz="2700" dirty="0">
                    <a:solidFill>
                      <a:schemeClr val="accent2"/>
                    </a:solidFill>
                    <a:effectLst/>
                    <a:ea typeface="Calibri" panose="020F0502020204030204" pitchFamily="34" charset="0"/>
                  </a:rPr>
                  <a:t>The d</a:t>
                </a:r>
                <a:r>
                  <a:rPr lang="en-GB" sz="2700" dirty="0">
                    <a:solidFill>
                      <a:schemeClr val="accent2"/>
                    </a:solidFill>
                    <a:effectLst/>
                    <a:ea typeface="Calibri" panose="020F0502020204030204" pitchFamily="34" charset="0"/>
                    <a:cs typeface="AdvTimes"/>
                  </a:rPr>
                  <a:t>ependent variable is …gendered power</a:t>
                </a:r>
                <a:endParaRPr lang="en-GB" sz="2700" dirty="0">
                  <a:solidFill>
                    <a:schemeClr val="accent2"/>
                  </a:solidFill>
                  <a:ea typeface="Calibri" panose="020F0502020204030204" pitchFamily="34" charset="0"/>
                  <a:cs typeface="AdvTimes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GB" sz="2700" dirty="0">
                    <a:solidFill>
                      <a:schemeClr val="accent1"/>
                    </a:solidFill>
                    <a:effectLst/>
                    <a:ea typeface="Calibri" panose="020F0502020204030204" pitchFamily="34" charset="0"/>
                    <a:cs typeface="AdvTimes"/>
                  </a:rPr>
                  <a:t>The independent variable is … egalitarian </a:t>
                </a:r>
                <a:r>
                  <a:rPr lang="en-GB" sz="2700" dirty="0" err="1">
                    <a:solidFill>
                      <a:schemeClr val="accent1"/>
                    </a:solidFill>
                    <a:effectLst/>
                    <a:ea typeface="Calibri" panose="020F0502020204030204" pitchFamily="34" charset="0"/>
                    <a:cs typeface="AdvTimes"/>
                  </a:rPr>
                  <a:t>demcoracy</a:t>
                </a:r>
                <a:endParaRPr lang="en-GB" sz="2700" dirty="0">
                  <a:solidFill>
                    <a:schemeClr val="accent1"/>
                  </a:solidFill>
                  <a:effectLst/>
                  <a:ea typeface="Calibri" panose="020F0502020204030204" pitchFamily="34" charset="0"/>
                  <a:cs typeface="AdvTimes"/>
                </a:endParaRPr>
              </a:p>
              <a:p>
                <a:pPr algn="just">
                  <a:spcBef>
                    <a:spcPts val="0"/>
                  </a:spcBef>
                </a:pPr>
                <a:r>
                  <a:rPr lang="en-GB" sz="2700" kern="1200" dirty="0">
                    <a:solidFill>
                      <a:schemeClr val="accent6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These interval-level variables have a substantial, positive correlation of r=</a:t>
                </a:r>
                <a:r>
                  <a:rPr lang="en-GB" sz="2700" dirty="0">
                    <a:solidFill>
                      <a:schemeClr val="accent6"/>
                    </a:solidFill>
                    <a:effectLst/>
                    <a:ea typeface="Calibri" panose="020F0502020204030204" pitchFamily="34" charset="0"/>
                    <a:cs typeface="AdvTimes"/>
                  </a:rPr>
                  <a:t>0.73.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GB" sz="2400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AdvTimes"/>
                  </a:rPr>
                  <a:t>The regression equation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𝐺𝑒𝑛𝑑𝑒𝑟𝑒𝑑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𝑃𝑜𝑤𝑒𝑟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=0.52+0.275 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𝐸𝑔𝑎𝑙𝐷𝑒𝑚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)+</m:t>
                    </m:r>
                    <m:r>
                      <a:rPr lang="en-GB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2400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tells us that, on average, for every 1-unit change in </a:t>
                </a:r>
                <a:r>
                  <a:rPr lang="en-GB" sz="2400" dirty="0" err="1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EgalDem</a:t>
                </a:r>
                <a:r>
                  <a:rPr lang="en-GB" sz="2400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, there will be a 0.275-unit increase in the Gendered Power. 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GB" sz="2700" dirty="0">
                    <a:solidFill>
                      <a:schemeClr val="accent5">
                        <a:lumMod val="75000"/>
                      </a:schemeClr>
                    </a:solidFill>
                    <a:effectLst/>
                    <a:ea typeface="Calibri" panose="020F0502020204030204" pitchFamily="34" charset="0"/>
                  </a:rPr>
                  <a:t>The adj-R</a:t>
                </a:r>
                <a:r>
                  <a:rPr lang="en-GB" sz="2700" baseline="30000" dirty="0">
                    <a:solidFill>
                      <a:schemeClr val="accent5">
                        <a:lumMod val="75000"/>
                      </a:schemeClr>
                    </a:solidFill>
                    <a:effectLst/>
                    <a:ea typeface="Calibri" panose="020F0502020204030204" pitchFamily="34" charset="0"/>
                  </a:rPr>
                  <a:t>2 </a:t>
                </a:r>
                <a:r>
                  <a:rPr lang="en-GB" sz="2700" dirty="0">
                    <a:solidFill>
                      <a:schemeClr val="accent5">
                        <a:lumMod val="75000"/>
                      </a:schemeClr>
                    </a:solidFill>
                    <a:effectLst/>
                    <a:ea typeface="Calibri" panose="020F0502020204030204" pitchFamily="34" charset="0"/>
                    <a:cs typeface="Courier New" panose="02070309020205020404" pitchFamily="49" charset="0"/>
                  </a:rPr>
                  <a:t>= 0.537 tells us that 53.7% of the variation in the Gendered Power can be explained by variation in Egalitarian Democracy</a:t>
                </a:r>
                <a:r>
                  <a:rPr lang="en-GB" sz="2700" dirty="0">
                    <a:solidFill>
                      <a:schemeClr val="accent5">
                        <a:lumMod val="75000"/>
                      </a:schemeClr>
                    </a:solidFill>
                    <a:ea typeface="Calibri" panose="020F0502020204030204" pitchFamily="34" charset="0"/>
                    <a:cs typeface="Courier New" panose="02070309020205020404" pitchFamily="49" charset="0"/>
                  </a:rPr>
                  <a:t>.</a:t>
                </a:r>
                <a:endParaRPr lang="en-US" sz="27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3020" y="1556792"/>
                <a:ext cx="10387460" cy="5112568"/>
              </a:xfrm>
              <a:prstGeom prst="rect">
                <a:avLst/>
              </a:prstGeom>
              <a:blipFill>
                <a:blip r:embed="rId3"/>
                <a:stretch>
                  <a:fillRect l="-998" t="-2026" r="-1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28738" y="116632"/>
            <a:ext cx="9886950" cy="144016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(Bivariate) Regression: Modelling</a:t>
            </a:r>
          </a:p>
        </p:txBody>
      </p:sp>
    </p:spTree>
    <p:extLst>
      <p:ext uri="{BB962C8B-B14F-4D97-AF65-F5344CB8AC3E}">
        <p14:creationId xmlns:p14="http://schemas.microsoft.com/office/powerpoint/2010/main" val="297229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73020" y="1556792"/>
            <a:ext cx="10361896" cy="51125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  <a:defRPr/>
            </a:pPr>
            <a:r>
              <a:rPr lang="en-US" sz="4000" dirty="0"/>
              <a:t>“</a:t>
            </a:r>
            <a:r>
              <a:rPr lang="en-US" sz="4000" b="1" dirty="0">
                <a:solidFill>
                  <a:srgbClr val="00B050"/>
                </a:solidFill>
              </a:rPr>
              <a:t>V-Dem </a:t>
            </a:r>
            <a:r>
              <a:rPr lang="en-US" sz="4000" b="1" dirty="0" err="1">
                <a:solidFill>
                  <a:srgbClr val="00B050"/>
                </a:solidFill>
              </a:rPr>
              <a:t>mini.dta</a:t>
            </a:r>
            <a:r>
              <a:rPr lang="en-US" sz="4000" dirty="0"/>
              <a:t>“</a:t>
            </a:r>
          </a:p>
          <a:p>
            <a:pPr marL="45720" indent="0">
              <a:buNone/>
              <a:defRPr/>
            </a:pPr>
            <a:r>
              <a:rPr lang="en-US" dirty="0"/>
              <a:t>What is the Liberal Democracy Index by an ordinal-level measure of Freedom of academic and cultural expression</a:t>
            </a:r>
          </a:p>
          <a:p>
            <a:pPr marL="502920" indent="-457200">
              <a:defRPr/>
            </a:pPr>
            <a:r>
              <a:rPr lang="en-US" dirty="0"/>
              <a:t>Liberal Democracy Index: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v2x_libdem</a:t>
            </a:r>
          </a:p>
          <a:p>
            <a:pPr marL="502920" indent="-457200">
              <a:defRPr/>
            </a:pPr>
            <a:r>
              <a:rPr lang="en-US" dirty="0"/>
              <a:t>Freedom of academic and cultural expression: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v2clacfree_ord</a:t>
            </a:r>
          </a:p>
          <a:p>
            <a:pPr marL="502920" indent="-457200">
              <a:defRPr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" indent="0">
              <a:buNone/>
              <a:defRPr/>
            </a:pPr>
            <a:r>
              <a:rPr lang="en-US" sz="2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codebook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v2clacfree_ord v2x_libdem</a:t>
            </a:r>
            <a:r>
              <a:rPr lang="en-US" sz="2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tab(500)</a:t>
            </a:r>
          </a:p>
          <a:p>
            <a:pPr marL="45720" indent="0">
              <a:buNone/>
              <a:defRPr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L="45720" indent="0">
              <a:buNone/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What do you expect to find?</a:t>
            </a:r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28738" y="116632"/>
            <a:ext cx="9886950" cy="144016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Means Comparisons</a:t>
            </a:r>
          </a:p>
        </p:txBody>
      </p:sp>
    </p:spTree>
    <p:extLst>
      <p:ext uri="{BB962C8B-B14F-4D97-AF65-F5344CB8AC3E}">
        <p14:creationId xmlns:p14="http://schemas.microsoft.com/office/powerpoint/2010/main" val="39298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73020" y="1556792"/>
            <a:ext cx="10361896" cy="51125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  <a:defRPr/>
            </a:pPr>
            <a:r>
              <a:rPr lang="en-US" sz="24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tabstat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v2x_libdem</a:t>
            </a:r>
            <a:r>
              <a:rPr lang="en-US" sz="2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stats(mean n)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v2clacfree_ord</a:t>
            </a:r>
            <a:r>
              <a:rPr lang="en-US" sz="24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" indent="0">
              <a:buNone/>
              <a:defRPr/>
            </a:pPr>
            <a:endParaRPr lang="en-US" sz="24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" indent="0">
              <a:buNone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v2clacfree_ord |      Mean         N</a:t>
            </a:r>
          </a:p>
          <a:p>
            <a:pPr marL="45720" indent="0">
              <a:buNone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---------------+--------------------</a:t>
            </a:r>
          </a:p>
          <a:p>
            <a:pPr marL="45720" indent="0">
              <a:buNone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none |  .0648296      3671</a:t>
            </a:r>
          </a:p>
          <a:p>
            <a:pPr marL="45720" indent="0">
              <a:buNone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weak |  .1126246      3090</a:t>
            </a:r>
          </a:p>
          <a:p>
            <a:pPr marL="45720" indent="0">
              <a:buNone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somewhat |  .1838784      3431</a:t>
            </a:r>
          </a:p>
          <a:p>
            <a:pPr marL="45720" indent="0">
              <a:buNone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mostly |  .3876027      4049</a:t>
            </a:r>
          </a:p>
          <a:p>
            <a:pPr marL="45720" indent="0">
              <a:buNone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fully |  .7108208      2018</a:t>
            </a:r>
          </a:p>
          <a:p>
            <a:pPr marL="45720" indent="0">
              <a:buNone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---------------+--------------------</a:t>
            </a:r>
          </a:p>
          <a:p>
            <a:pPr marL="45720" indent="0">
              <a:buNone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Total |  .2595932     16259</a:t>
            </a:r>
          </a:p>
          <a:p>
            <a:pPr marL="45720" indent="0">
              <a:buNone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</a:t>
            </a:r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28738" y="116632"/>
            <a:ext cx="9886950" cy="144016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Means Comparisons</a:t>
            </a:r>
          </a:p>
        </p:txBody>
      </p:sp>
    </p:spTree>
    <p:extLst>
      <p:ext uri="{BB962C8B-B14F-4D97-AF65-F5344CB8AC3E}">
        <p14:creationId xmlns:p14="http://schemas.microsoft.com/office/powerpoint/2010/main" val="292305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34297" y="1556792"/>
            <a:ext cx="11602064" cy="51125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  <a:defRPr/>
            </a:pPr>
            <a:r>
              <a:rPr lang="en-US" sz="3200" dirty="0"/>
              <a:t>Does the Egalitarian democracy index move with power distributed by gender?</a:t>
            </a:r>
          </a:p>
          <a:p>
            <a:pPr marL="502920" indent="-457200">
              <a:defRPr/>
            </a:pPr>
            <a:r>
              <a:rPr lang="en-US" sz="3200" dirty="0"/>
              <a:t>Egalitarian democracy index: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v2x_egaldem</a:t>
            </a:r>
            <a:r>
              <a:rPr lang="en-US" sz="3200" dirty="0"/>
              <a:t> </a:t>
            </a:r>
          </a:p>
          <a:p>
            <a:pPr marL="960120" lvl="1" indent="-457200">
              <a:defRPr/>
            </a:pPr>
            <a:r>
              <a:rPr lang="en-US" sz="2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EgalDem</a:t>
            </a:r>
            <a:r>
              <a:rPr lang="en-US" sz="2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v2x_egaldem*10</a:t>
            </a:r>
          </a:p>
          <a:p>
            <a:pPr marL="960120" lvl="1" indent="-457200">
              <a:defRPr/>
            </a:pPr>
            <a:r>
              <a:rPr lang="en-US" sz="2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lab var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EgalDem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Egal Dem Index</a:t>
            </a:r>
            <a:r>
              <a:rPr lang="en-US" sz="28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</a:p>
          <a:p>
            <a:pPr marL="502920" indent="-457200">
              <a:defRPr/>
            </a:pPr>
            <a:r>
              <a:rPr lang="en-US" sz="3200" dirty="0"/>
              <a:t>Power distributed by gender (Ordinal):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v2pepwrgen_ord</a:t>
            </a:r>
          </a:p>
          <a:p>
            <a:pPr marL="45720" indent="0">
              <a:buNone/>
              <a:defRPr/>
            </a:pPr>
            <a:endParaRPr lang="en-US" sz="4000" dirty="0"/>
          </a:p>
          <a:p>
            <a:pPr marL="45720" indent="0"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codebook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v2pepwrgen_ord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EgalDem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tab(500)</a:t>
            </a:r>
          </a:p>
          <a:p>
            <a:pPr marL="45720" indent="0">
              <a:buNone/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What do you expect to find?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" indent="0">
              <a:buNone/>
              <a:defRPr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28738" y="116632"/>
            <a:ext cx="9886950" cy="144016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Means Comparisons</a:t>
            </a:r>
          </a:p>
        </p:txBody>
      </p:sp>
    </p:spTree>
    <p:extLst>
      <p:ext uri="{BB962C8B-B14F-4D97-AF65-F5344CB8AC3E}">
        <p14:creationId xmlns:p14="http://schemas.microsoft.com/office/powerpoint/2010/main" val="368843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34297" y="1556792"/>
            <a:ext cx="11602064" cy="51125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  <a:defRPr/>
            </a:pP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tabstat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EgalDem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stats(mean n) by(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v2pepwrgen_ord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" indent="0">
              <a:buNone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45720" indent="0">
              <a:buNone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v2pepwrgen_ord |      Mean         N</a:t>
            </a:r>
          </a:p>
          <a:p>
            <a:pPr marL="45720" indent="0">
              <a:buNone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-----------------+--------------------</a:t>
            </a:r>
          </a:p>
          <a:p>
            <a:pPr marL="45720" indent="0">
              <a:buNone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monopoly |  .8093719      5726</a:t>
            </a:r>
          </a:p>
          <a:p>
            <a:pPr marL="45720" indent="0">
              <a:buNone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men dominant, wo |  2.082013      5497</a:t>
            </a:r>
          </a:p>
          <a:p>
            <a:pPr marL="45720" indent="0">
              <a:buNone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men more, women  |  3.910286      3254</a:t>
            </a:r>
          </a:p>
          <a:p>
            <a:pPr marL="45720" indent="0">
              <a:buNone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men more than wo |  5.794554      1369</a:t>
            </a:r>
          </a:p>
          <a:p>
            <a:pPr marL="45720" indent="0">
              <a:buNone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equal |  7.411154       413</a:t>
            </a:r>
          </a:p>
          <a:p>
            <a:pPr marL="45720" indent="0">
              <a:buNone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-----------------+--------------------</a:t>
            </a:r>
          </a:p>
          <a:p>
            <a:pPr marL="45720" indent="0">
              <a:buNone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Total |  2.447685     16259</a:t>
            </a:r>
          </a:p>
          <a:p>
            <a:pPr marL="45720" indent="0">
              <a:buNone/>
              <a:defRPr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</a:t>
            </a:r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28738" y="116632"/>
            <a:ext cx="9886950" cy="144016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Means Comparisons</a:t>
            </a:r>
          </a:p>
        </p:txBody>
      </p:sp>
    </p:spTree>
    <p:extLst>
      <p:ext uri="{BB962C8B-B14F-4D97-AF65-F5344CB8AC3E}">
        <p14:creationId xmlns:p14="http://schemas.microsoft.com/office/powerpoint/2010/main" val="213627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63795" y="1556792"/>
            <a:ext cx="11631560" cy="51125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  <a:defRPr/>
            </a:pPr>
            <a:r>
              <a:rPr lang="en-US" sz="3200" dirty="0"/>
              <a:t>Control for Female Head of State</a:t>
            </a:r>
          </a:p>
          <a:p>
            <a:pPr marL="502920" indent="-457200">
              <a:defRPr/>
            </a:pPr>
            <a:r>
              <a:rPr lang="en-US" sz="3200" dirty="0"/>
              <a:t>Egalitarian democracy index: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v2x_egaldem</a:t>
            </a:r>
            <a:r>
              <a:rPr lang="en-US" sz="3200" dirty="0"/>
              <a:t> </a:t>
            </a:r>
          </a:p>
          <a:p>
            <a:pPr marL="502920" indent="-457200">
              <a:defRPr/>
            </a:pPr>
            <a:r>
              <a:rPr lang="en-US" sz="3200" dirty="0"/>
              <a:t>Power distributed by gender (ordinal):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v2pepwrgen_ord</a:t>
            </a:r>
          </a:p>
          <a:p>
            <a:pPr marL="502920" indent="-457200">
              <a:defRPr/>
            </a:pPr>
            <a:r>
              <a:rPr lang="en-US" sz="3200" dirty="0"/>
              <a:t>Female Head of State ‘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v2exfemhos</a:t>
            </a:r>
            <a:r>
              <a:rPr lang="en-US" sz="3200" dirty="0"/>
              <a:t>’</a:t>
            </a:r>
          </a:p>
          <a:p>
            <a:pPr marL="960120" lvl="1" indent="-457200">
              <a:defRPr/>
            </a:pPr>
            <a:r>
              <a:rPr lang="en-US" sz="2800" dirty="0"/>
              <a:t>Is there something symbolic about a female Head of State?</a:t>
            </a:r>
          </a:p>
          <a:p>
            <a:pPr marL="45720" indent="0">
              <a:buNone/>
              <a:defRPr/>
            </a:pPr>
            <a:endParaRPr lang="en-US" sz="3200" dirty="0"/>
          </a:p>
          <a:p>
            <a:pPr marL="45720" indent="0"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codebook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v2exfemhos</a:t>
            </a:r>
          </a:p>
          <a:p>
            <a:pPr marL="45720" indent="0">
              <a:buNone/>
              <a:defRPr/>
            </a:pP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bysort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v2exfemhos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tabstat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EgalDem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stats(mean n) by(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v2pepwrgen_ord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28738" y="116632"/>
            <a:ext cx="9886950" cy="144016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Controlled Comparisons</a:t>
            </a:r>
          </a:p>
        </p:txBody>
      </p:sp>
    </p:spTree>
    <p:extLst>
      <p:ext uri="{BB962C8B-B14F-4D97-AF65-F5344CB8AC3E}">
        <p14:creationId xmlns:p14="http://schemas.microsoft.com/office/powerpoint/2010/main" val="84881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426402-EE44-AC12-4C73-3E2007ADD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Controlled Comparisons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DCC2-41E4-09B6-BB97-BFCADD4C2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698" y="1825625"/>
            <a:ext cx="4035971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v2exfemhos = 0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Summary for variables: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EgalDem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variable: v2pepwrgen_ord (Power distributed by gender)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v2pepwrgen_ord |      Mean         N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-----------------+--------------------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monopoly |  .8412362      4282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men dominant, wo |  2.028906      3928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men more, women  |  3.851367      2289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men more than wo |  6.317748       909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equal |  6.727684       249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-----------------+--------------------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Total |  2.385307     11657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A249D5-C6F2-DF26-68E8-17B2415C6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1641" y="1814403"/>
            <a:ext cx="3720661" cy="467847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v2exfemhos = .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Summary for variables: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EgalDem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variable: v2pepwrgen_ord (Power distributed by gender)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v2pepwrgen_ord |      Mean         N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-----------------+--------------------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monopoly |  .6871025      1394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men dominant, wo |  2.078672      1492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men more, women  |  3.768859       840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men more than wo |  4.375745       372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equal |  8.022269        61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-----------------+--------------------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Total |  2.246256      4159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BC86B8A-99BD-8664-FACB-F83CC3F5D056}"/>
              </a:ext>
            </a:extLst>
          </p:cNvPr>
          <p:cNvSpPr txBox="1">
            <a:spLocks/>
          </p:cNvSpPr>
          <p:nvPr/>
        </p:nvSpPr>
        <p:spPr>
          <a:xfrm>
            <a:off x="4160779" y="1746578"/>
            <a:ext cx="4468214" cy="5111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 v2exfemhos = 1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Summary for variables: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EgalDem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variable: v2pepwrgen_ord (Power distributed by gender)</a:t>
            </a:r>
          </a:p>
          <a:p>
            <a:pPr marL="0" indent="0"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v2pepwrgen_ord |      Mean         N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-----------------+--------------------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monopoly |  1.516289        49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men dominant, wo |  4.874463        76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men more, women  |  5.962227       124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men more than wo |  6.440477        87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equal |  8.701506       103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-----------------+--------------------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Total |  6.015149       439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5012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73020" y="1556792"/>
            <a:ext cx="9886950" cy="51125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502920" indent="-457200">
              <a:defRPr/>
            </a:pPr>
            <a:r>
              <a:rPr lang="en-US" sz="3200" dirty="0"/>
              <a:t>Egalitarian democracy index: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EgalDem</a:t>
            </a:r>
            <a:r>
              <a:rPr lang="en-US" sz="3200" dirty="0"/>
              <a:t> </a:t>
            </a:r>
          </a:p>
          <a:p>
            <a:pPr marL="502920" indent="-457200">
              <a:defRPr/>
            </a:pPr>
            <a:r>
              <a:rPr lang="en-US" sz="3200" dirty="0"/>
              <a:t>Power distributed by gender: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v2pepwrgen_osp</a:t>
            </a:r>
            <a:endParaRPr lang="en-US" sz="3200" dirty="0"/>
          </a:p>
          <a:p>
            <a:pPr marL="45720" indent="0">
              <a:buNone/>
              <a:defRPr/>
            </a:pPr>
            <a:r>
              <a:rPr lang="en-US" sz="32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pwcorr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v2pepwrgen_osp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EgalDem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" indent="0">
              <a:buNone/>
              <a:defRPr/>
            </a:pPr>
            <a:r>
              <a:rPr lang="en-US" sz="3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scatter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v2pepwrgen_osp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EgalDem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" indent="0">
              <a:buNone/>
              <a:defRPr/>
            </a:pPr>
            <a:endParaRPr lang="en-US" sz="3200" i="1" dirty="0">
              <a:latin typeface="Cambria" panose="02040503050406030204" pitchFamily="18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L="45720" indent="0">
              <a:buNone/>
              <a:defRPr/>
            </a:pPr>
            <a:endParaRPr lang="en-US" sz="3200" i="1" dirty="0">
              <a:latin typeface="Cambria" panose="02040503050406030204" pitchFamily="18" charset="0"/>
              <a:ea typeface="Cambria" panose="02040503050406030204" pitchFamily="18" charset="0"/>
              <a:cs typeface="Courier New" panose="02070309020205020404" pitchFamily="49" charset="0"/>
            </a:endParaRPr>
          </a:p>
          <a:p>
            <a:pPr marL="45720" indent="0">
              <a:buNone/>
              <a:defRPr/>
            </a:pP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ALSO: Check our earlier transformation:</a:t>
            </a:r>
          </a:p>
          <a:p>
            <a:pPr marL="45720" indent="0">
              <a:buNone/>
              <a:defRPr/>
            </a:pPr>
            <a:r>
              <a:rPr 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pwcorr</a:t>
            </a: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EgalDem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v2x_egaldem</a:t>
            </a:r>
          </a:p>
          <a:p>
            <a:pPr marL="45720" indent="0"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scatter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Scatter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EgalDem</a:t>
            </a: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v2x_egaldem</a:t>
            </a:r>
          </a:p>
          <a:p>
            <a:pPr marL="45720" indent="0">
              <a:buNone/>
              <a:defRPr/>
            </a:pPr>
            <a:endParaRPr lang="en-US" dirty="0"/>
          </a:p>
          <a:p>
            <a:pPr marL="45720" indent="0">
              <a:buNone/>
              <a:defRPr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28738" y="116632"/>
            <a:ext cx="9886950" cy="144016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208102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60f17f7a-2bae-41ec-b25f-3cbd5b1fab1c">A template for authors to create PPT decks</Test>
    <Category xmlns="60f17f7a-2bae-41ec-b25f-3cbd5b1fab1c">Template</Categor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381C8C7F96984CBC391382C5888313" ma:contentTypeVersion="8" ma:contentTypeDescription="Create a new document." ma:contentTypeScope="" ma:versionID="897b9334ef07e240c33636aa32f95c3a">
  <xsd:schema xmlns:xsd="http://www.w3.org/2001/XMLSchema" xmlns:xs="http://www.w3.org/2001/XMLSchema" xmlns:p="http://schemas.microsoft.com/office/2006/metadata/properties" xmlns:ns2="60f17f7a-2bae-41ec-b25f-3cbd5b1fab1c" xmlns:ns3="3d228d34-b089-48ac-a65a-4fd6545ee7de" targetNamespace="http://schemas.microsoft.com/office/2006/metadata/properties" ma:root="true" ma:fieldsID="2c4d820d3794db66e3e912be2cd8a3de" ns2:_="" ns3:_="">
    <xsd:import namespace="60f17f7a-2bae-41ec-b25f-3cbd5b1fab1c"/>
    <xsd:import namespace="3d228d34-b089-48ac-a65a-4fd6545ee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Test" minOccurs="0"/>
                <xsd:element ref="ns2:Category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17f7a-2bae-41ec-b25f-3cbd5b1fab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est" ma:index="10" nillable="true" ma:displayName="Description" ma:format="Dropdown" ma:internalName="Test">
      <xsd:simpleType>
        <xsd:restriction base="dms:Note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restriction base="dms:Text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28d34-b089-48ac-a65a-4fd6545ee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A5713B-6BBA-4723-BB0D-65300729C9C0}">
  <ds:schemaRefs>
    <ds:schemaRef ds:uri="http://schemas.microsoft.com/office/2006/metadata/properties"/>
    <ds:schemaRef ds:uri="http://schemas.microsoft.com/office/infopath/2007/PartnerControls"/>
    <ds:schemaRef ds:uri="60f17f7a-2bae-41ec-b25f-3cbd5b1fab1c"/>
  </ds:schemaRefs>
</ds:datastoreItem>
</file>

<file path=customXml/itemProps2.xml><?xml version="1.0" encoding="utf-8"?>
<ds:datastoreItem xmlns:ds="http://schemas.openxmlformats.org/officeDocument/2006/customXml" ds:itemID="{504FC1BE-7F30-4314-8275-B16292362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f17f7a-2bae-41ec-b25f-3cbd5b1fab1c"/>
    <ds:schemaRef ds:uri="3d228d34-b089-48ac-a65a-4fd6545ee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DAAAEC-DF27-48DC-89A0-17676F34F1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967</TotalTime>
  <Words>1437</Words>
  <Application>Microsoft Office PowerPoint</Application>
  <PresentationFormat>Widescreen</PresentationFormat>
  <Paragraphs>238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Cambria Math</vt:lpstr>
      <vt:lpstr>Courier New</vt:lpstr>
      <vt:lpstr>Wingdings</vt:lpstr>
      <vt:lpstr>Office Theme</vt:lpstr>
      <vt:lpstr> Research Methods Prof. Matthew Loveless  Descriptive Statistics:   Measures of Association II Seminar   University of Bologna Autumn 2023</vt:lpstr>
      <vt:lpstr>Outline</vt:lpstr>
      <vt:lpstr>Means Comparisons</vt:lpstr>
      <vt:lpstr>Means Comparisons</vt:lpstr>
      <vt:lpstr>Means Comparisons</vt:lpstr>
      <vt:lpstr>Means Comparisons</vt:lpstr>
      <vt:lpstr>Controlled Comparisons</vt:lpstr>
      <vt:lpstr>Controlled Comparisons</vt:lpstr>
      <vt:lpstr>Correlation</vt:lpstr>
      <vt:lpstr>Play with correlation</vt:lpstr>
      <vt:lpstr>Correlation</vt:lpstr>
      <vt:lpstr>(Bivariate) Regression: Modelling</vt:lpstr>
      <vt:lpstr>(Bivariate) Regression: Modelling</vt:lpstr>
      <vt:lpstr>(Bivariate) Regression: Modelling</vt:lpstr>
      <vt:lpstr>(Bivariate) Regression: Modelling</vt:lpstr>
      <vt:lpstr>Scatterplot: (Bivariate) Regression </vt:lpstr>
      <vt:lpstr>(Bivariate) Regression: Modelling</vt:lpstr>
      <vt:lpstr>Scatterplot: (Bivariate) Regression </vt:lpstr>
      <vt:lpstr>(Bivariate) Regression: Modelling</vt:lpstr>
      <vt:lpstr>(Bivariate) Regression: Modelling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Day of Class slide in Chapter 1</dc:title>
  <dc:creator>Judi Burger</dc:creator>
  <cp:lastModifiedBy>Paul Matthew Loveless</cp:lastModifiedBy>
  <cp:revision>92</cp:revision>
  <dcterms:created xsi:type="dcterms:W3CDTF">2021-01-19T14:50:48Z</dcterms:created>
  <dcterms:modified xsi:type="dcterms:W3CDTF">2023-10-07T07:30:48Z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0x01010020381C8C7F96984CBC391382C5888313</vt:lpwstr>
  </property>
</Properties>
</file>