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4"/>
  </p:sldMasterIdLst>
  <p:notesMasterIdLst>
    <p:notesMasterId r:id="rId47"/>
  </p:notesMasterIdLst>
  <p:sldIdLst>
    <p:sldId id="258" r:id="rId5"/>
    <p:sldId id="347" r:id="rId6"/>
    <p:sldId id="265" r:id="rId7"/>
    <p:sldId id="266" r:id="rId8"/>
    <p:sldId id="328" r:id="rId9"/>
    <p:sldId id="361" r:id="rId10"/>
    <p:sldId id="362" r:id="rId11"/>
    <p:sldId id="363" r:id="rId12"/>
    <p:sldId id="364" r:id="rId13"/>
    <p:sldId id="359" r:id="rId14"/>
    <p:sldId id="272" r:id="rId15"/>
    <p:sldId id="271" r:id="rId16"/>
    <p:sldId id="334" r:id="rId17"/>
    <p:sldId id="273" r:id="rId18"/>
    <p:sldId id="274" r:id="rId19"/>
    <p:sldId id="275" r:id="rId20"/>
    <p:sldId id="276" r:id="rId21"/>
    <p:sldId id="278" r:id="rId22"/>
    <p:sldId id="369" r:id="rId23"/>
    <p:sldId id="370" r:id="rId24"/>
    <p:sldId id="371" r:id="rId25"/>
    <p:sldId id="372" r:id="rId26"/>
    <p:sldId id="373" r:id="rId27"/>
    <p:sldId id="374" r:id="rId28"/>
    <p:sldId id="375" r:id="rId29"/>
    <p:sldId id="376" r:id="rId30"/>
    <p:sldId id="360" r:id="rId31"/>
    <p:sldId id="263" r:id="rId32"/>
    <p:sldId id="264" r:id="rId33"/>
    <p:sldId id="350" r:id="rId34"/>
    <p:sldId id="351" r:id="rId35"/>
    <p:sldId id="352" r:id="rId36"/>
    <p:sldId id="268" r:id="rId37"/>
    <p:sldId id="353" r:id="rId38"/>
    <p:sldId id="354" r:id="rId39"/>
    <p:sldId id="355" r:id="rId40"/>
    <p:sldId id="365" r:id="rId41"/>
    <p:sldId id="367" r:id="rId42"/>
    <p:sldId id="356" r:id="rId43"/>
    <p:sldId id="366" r:id="rId44"/>
    <p:sldId id="368" r:id="rId45"/>
    <p:sldId id="35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Maher" initials="AM" lastIdx="2" clrIdx="0">
    <p:extLst>
      <p:ext uri="{19B8F6BF-5375-455C-9EA6-DF929625EA0E}">
        <p15:presenceInfo xmlns:p15="http://schemas.microsoft.com/office/powerpoint/2012/main" userId="S::Amy.maher@sagepub.co.uk::2fa573f4-5c65-424c-bf05-9385b84de99c" providerId="AD"/>
      </p:ext>
    </p:extLst>
  </p:cmAuthor>
  <p:cmAuthor id="2" name="Judi Burger" initials="JB" lastIdx="4" clrIdx="1">
    <p:extLst>
      <p:ext uri="{19B8F6BF-5375-455C-9EA6-DF929625EA0E}">
        <p15:presenceInfo xmlns:p15="http://schemas.microsoft.com/office/powerpoint/2012/main" userId="S::judi.burger@sagepub.co.uk::952d5f56-0e6b-468f-a574-b50126b16652" providerId="AD"/>
      </p:ext>
    </p:extLst>
  </p:cmAuthor>
  <p:cmAuthor id="3" name="Donna Goddard" initials="DG" lastIdx="3" clrIdx="2">
    <p:extLst>
      <p:ext uri="{19B8F6BF-5375-455C-9EA6-DF929625EA0E}">
        <p15:presenceInfo xmlns:p15="http://schemas.microsoft.com/office/powerpoint/2012/main" userId="S::donna.goddard@sagepub.co.uk::62acb357-9b99-42de-bbc9-efa962a9f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909" autoAdjust="0"/>
  </p:normalViewPr>
  <p:slideViewPr>
    <p:cSldViewPr snapToGrid="0">
      <p:cViewPr varScale="1">
        <p:scale>
          <a:sx n="48" d="100"/>
          <a:sy n="48" d="100"/>
        </p:scale>
        <p:origin x="67" y="71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4EF775-521B-49B6-8969-9DF6A8BE9E5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131E47D-258E-4A2E-981F-1691757FA648}">
      <dgm:prSet/>
      <dgm:spPr/>
      <dgm:t>
        <a:bodyPr/>
        <a:lstStyle/>
        <a:p>
          <a:r>
            <a:rPr lang="en-GB"/>
            <a:t>Correlation is not (necessarily) causation</a:t>
          </a:r>
          <a:endParaRPr lang="en-US"/>
        </a:p>
      </dgm:t>
    </dgm:pt>
    <dgm:pt modelId="{6824B315-BF96-40B8-988A-035BF491D430}" type="parTrans" cxnId="{A33F1E24-EEA0-46F0-970E-6B08C1735D98}">
      <dgm:prSet/>
      <dgm:spPr/>
      <dgm:t>
        <a:bodyPr/>
        <a:lstStyle/>
        <a:p>
          <a:endParaRPr lang="en-US"/>
        </a:p>
      </dgm:t>
    </dgm:pt>
    <dgm:pt modelId="{EFA075E9-2BD7-4E93-860E-3B0456499EA7}" type="sibTrans" cxnId="{A33F1E24-EEA0-46F0-970E-6B08C1735D98}">
      <dgm:prSet/>
      <dgm:spPr/>
      <dgm:t>
        <a:bodyPr/>
        <a:lstStyle/>
        <a:p>
          <a:endParaRPr lang="en-US"/>
        </a:p>
      </dgm:t>
    </dgm:pt>
    <dgm:pt modelId="{E518A7C2-2B49-4032-9E76-755A49142FF1}">
      <dgm:prSet/>
      <dgm:spPr/>
      <dgm:t>
        <a:bodyPr/>
        <a:lstStyle/>
        <a:p>
          <a:r>
            <a:rPr lang="en-GB" dirty="0"/>
            <a:t>Causation is a theoretical concept while correlation is a statistical concept. </a:t>
          </a:r>
          <a:endParaRPr lang="en-US" dirty="0"/>
        </a:p>
      </dgm:t>
    </dgm:pt>
    <dgm:pt modelId="{D0E1CE35-D758-4964-9862-5053C0DD43B5}" type="parTrans" cxnId="{7D092355-DB3C-4E47-86A9-70AE7B856C0D}">
      <dgm:prSet/>
      <dgm:spPr/>
      <dgm:t>
        <a:bodyPr/>
        <a:lstStyle/>
        <a:p>
          <a:endParaRPr lang="en-US"/>
        </a:p>
      </dgm:t>
    </dgm:pt>
    <dgm:pt modelId="{64737B54-E09B-4650-B80D-85CD354A1F9B}" type="sibTrans" cxnId="{7D092355-DB3C-4E47-86A9-70AE7B856C0D}">
      <dgm:prSet/>
      <dgm:spPr/>
      <dgm:t>
        <a:bodyPr/>
        <a:lstStyle/>
        <a:p>
          <a:endParaRPr lang="en-US"/>
        </a:p>
      </dgm:t>
    </dgm:pt>
    <dgm:pt modelId="{99F481D4-5F04-4E86-B999-29F46F0D7B4E}">
      <dgm:prSet/>
      <dgm:spPr/>
      <dgm:t>
        <a:bodyPr/>
        <a:lstStyle/>
        <a:p>
          <a:r>
            <a:rPr lang="en-GB"/>
            <a:t>Theory is the </a:t>
          </a:r>
          <a:r>
            <a:rPr lang="en-GB" i="1"/>
            <a:t>how</a:t>
          </a:r>
          <a:r>
            <a:rPr lang="en-GB"/>
            <a:t> and correlation is the </a:t>
          </a:r>
          <a:r>
            <a:rPr lang="en-GB" i="1"/>
            <a:t>if</a:t>
          </a:r>
          <a:r>
            <a:rPr lang="en-GB"/>
            <a:t>. </a:t>
          </a:r>
          <a:endParaRPr lang="en-US"/>
        </a:p>
      </dgm:t>
    </dgm:pt>
    <dgm:pt modelId="{5D3EFBC1-14D2-4E16-B64F-85EE67770D64}" type="parTrans" cxnId="{5BB1BCED-4310-4577-A68E-230814A095A3}">
      <dgm:prSet/>
      <dgm:spPr/>
      <dgm:t>
        <a:bodyPr/>
        <a:lstStyle/>
        <a:p>
          <a:endParaRPr lang="en-US"/>
        </a:p>
      </dgm:t>
    </dgm:pt>
    <dgm:pt modelId="{6180DAB8-A7D8-4E80-A796-C5F1F026470D}" type="sibTrans" cxnId="{5BB1BCED-4310-4577-A68E-230814A095A3}">
      <dgm:prSet/>
      <dgm:spPr/>
      <dgm:t>
        <a:bodyPr/>
        <a:lstStyle/>
        <a:p>
          <a:endParaRPr lang="en-US"/>
        </a:p>
      </dgm:t>
    </dgm:pt>
    <dgm:pt modelId="{D3453DF0-A43D-4DCE-A3B5-73FA49024C4F}">
      <dgm:prSet/>
      <dgm:spPr/>
      <dgm:t>
        <a:bodyPr/>
        <a:lstStyle/>
        <a:p>
          <a:r>
            <a:rPr lang="en-GB" dirty="0"/>
            <a:t>Correlation provides the </a:t>
          </a:r>
          <a:r>
            <a:rPr lang="en-GB" i="1" dirty="0"/>
            <a:t>necessary</a:t>
          </a:r>
          <a:r>
            <a:rPr lang="en-GB" dirty="0"/>
            <a:t> </a:t>
          </a:r>
          <a:r>
            <a:rPr lang="en-GB" i="1" dirty="0"/>
            <a:t>but not sufficient</a:t>
          </a:r>
          <a:r>
            <a:rPr lang="en-GB" dirty="0"/>
            <a:t> state for a causal relationship. </a:t>
          </a:r>
          <a:endParaRPr lang="en-US" dirty="0"/>
        </a:p>
      </dgm:t>
    </dgm:pt>
    <dgm:pt modelId="{8BBE690A-F2D4-449F-A853-67AA06AF939C}" type="parTrans" cxnId="{67A9BC0E-5B9F-421F-948D-E7E2A74DCF88}">
      <dgm:prSet/>
      <dgm:spPr/>
      <dgm:t>
        <a:bodyPr/>
        <a:lstStyle/>
        <a:p>
          <a:endParaRPr lang="en-US"/>
        </a:p>
      </dgm:t>
    </dgm:pt>
    <dgm:pt modelId="{FD5A5E69-E3F0-421F-99FC-0C04F4B55662}" type="sibTrans" cxnId="{67A9BC0E-5B9F-421F-948D-E7E2A74DCF88}">
      <dgm:prSet/>
      <dgm:spPr/>
      <dgm:t>
        <a:bodyPr/>
        <a:lstStyle/>
        <a:p>
          <a:endParaRPr lang="en-US"/>
        </a:p>
      </dgm:t>
    </dgm:pt>
    <dgm:pt modelId="{A89E193F-EA1D-4CCA-B629-3B50A29A2440}" type="pres">
      <dgm:prSet presAssocID="{2D4EF775-521B-49B6-8969-9DF6A8BE9E5C}" presName="root" presStyleCnt="0">
        <dgm:presLayoutVars>
          <dgm:dir/>
          <dgm:resizeHandles val="exact"/>
        </dgm:presLayoutVars>
      </dgm:prSet>
      <dgm:spPr/>
    </dgm:pt>
    <dgm:pt modelId="{98755CCC-CCE9-4A46-B93C-437405740CE3}" type="pres">
      <dgm:prSet presAssocID="{1131E47D-258E-4A2E-981F-1691757FA648}" presName="compNode" presStyleCnt="0"/>
      <dgm:spPr/>
    </dgm:pt>
    <dgm:pt modelId="{1786FD4F-8B39-4BD9-A051-30A58C9CE237}" type="pres">
      <dgm:prSet presAssocID="{1131E47D-258E-4A2E-981F-1691757FA648}" presName="bgRect" presStyleLbl="bgShp" presStyleIdx="0" presStyleCnt="4"/>
      <dgm:spPr/>
    </dgm:pt>
    <dgm:pt modelId="{C9B44EFB-B612-4436-A704-266D57FBA361}" type="pres">
      <dgm:prSet presAssocID="{1131E47D-258E-4A2E-981F-1691757FA6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217AB020-D025-4285-B334-B2AB45FF3F13}" type="pres">
      <dgm:prSet presAssocID="{1131E47D-258E-4A2E-981F-1691757FA648}" presName="spaceRect" presStyleCnt="0"/>
      <dgm:spPr/>
    </dgm:pt>
    <dgm:pt modelId="{CCF2C7AF-2336-4C83-A5A7-A6E580858E92}" type="pres">
      <dgm:prSet presAssocID="{1131E47D-258E-4A2E-981F-1691757FA648}" presName="parTx" presStyleLbl="revTx" presStyleIdx="0" presStyleCnt="4">
        <dgm:presLayoutVars>
          <dgm:chMax val="0"/>
          <dgm:chPref val="0"/>
        </dgm:presLayoutVars>
      </dgm:prSet>
      <dgm:spPr/>
    </dgm:pt>
    <dgm:pt modelId="{2303F695-C616-417C-9FF1-1672EE7A5291}" type="pres">
      <dgm:prSet presAssocID="{EFA075E9-2BD7-4E93-860E-3B0456499EA7}" presName="sibTrans" presStyleCnt="0"/>
      <dgm:spPr/>
    </dgm:pt>
    <dgm:pt modelId="{57A9493D-4A00-403C-AE4D-6B0D82725C9F}" type="pres">
      <dgm:prSet presAssocID="{E518A7C2-2B49-4032-9E76-755A49142FF1}" presName="compNode" presStyleCnt="0"/>
      <dgm:spPr/>
    </dgm:pt>
    <dgm:pt modelId="{36E4E584-1D33-40A9-90AA-89B499A6CB66}" type="pres">
      <dgm:prSet presAssocID="{E518A7C2-2B49-4032-9E76-755A49142FF1}" presName="bgRect" presStyleLbl="bgShp" presStyleIdx="1" presStyleCnt="4"/>
      <dgm:spPr/>
    </dgm:pt>
    <dgm:pt modelId="{ACA3FB3D-7A5E-45D6-8C8C-E8319D32C9C9}" type="pres">
      <dgm:prSet presAssocID="{E518A7C2-2B49-4032-9E76-755A49142FF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C0ABB51-182A-4839-AB48-DCDFAF7E294D}" type="pres">
      <dgm:prSet presAssocID="{E518A7C2-2B49-4032-9E76-755A49142FF1}" presName="spaceRect" presStyleCnt="0"/>
      <dgm:spPr/>
    </dgm:pt>
    <dgm:pt modelId="{24E40355-9723-4D74-8323-8E98F49B99DB}" type="pres">
      <dgm:prSet presAssocID="{E518A7C2-2B49-4032-9E76-755A49142FF1}" presName="parTx" presStyleLbl="revTx" presStyleIdx="1" presStyleCnt="4">
        <dgm:presLayoutVars>
          <dgm:chMax val="0"/>
          <dgm:chPref val="0"/>
        </dgm:presLayoutVars>
      </dgm:prSet>
      <dgm:spPr/>
    </dgm:pt>
    <dgm:pt modelId="{CC026012-7544-48F7-AC85-D02E9005C3B4}" type="pres">
      <dgm:prSet presAssocID="{64737B54-E09B-4650-B80D-85CD354A1F9B}" presName="sibTrans" presStyleCnt="0"/>
      <dgm:spPr/>
    </dgm:pt>
    <dgm:pt modelId="{4EA4143C-2DE3-46F0-B05F-38387A84C35C}" type="pres">
      <dgm:prSet presAssocID="{99F481D4-5F04-4E86-B999-29F46F0D7B4E}" presName="compNode" presStyleCnt="0"/>
      <dgm:spPr/>
    </dgm:pt>
    <dgm:pt modelId="{9ED6DB63-344B-4171-966C-5C0F47E6514E}" type="pres">
      <dgm:prSet presAssocID="{99F481D4-5F04-4E86-B999-29F46F0D7B4E}" presName="bgRect" presStyleLbl="bgShp" presStyleIdx="2" presStyleCnt="4"/>
      <dgm:spPr/>
    </dgm:pt>
    <dgm:pt modelId="{B6CFBC5C-399E-4FC8-A7AC-B2F4DC96BE6E}" type="pres">
      <dgm:prSet presAssocID="{99F481D4-5F04-4E86-B999-29F46F0D7B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3E4AFC00-9A2F-4D80-983C-CFE07BB80649}" type="pres">
      <dgm:prSet presAssocID="{99F481D4-5F04-4E86-B999-29F46F0D7B4E}" presName="spaceRect" presStyleCnt="0"/>
      <dgm:spPr/>
    </dgm:pt>
    <dgm:pt modelId="{F3CFACA2-6975-49DA-9EB1-C63592A2C52A}" type="pres">
      <dgm:prSet presAssocID="{99F481D4-5F04-4E86-B999-29F46F0D7B4E}" presName="parTx" presStyleLbl="revTx" presStyleIdx="2" presStyleCnt="4">
        <dgm:presLayoutVars>
          <dgm:chMax val="0"/>
          <dgm:chPref val="0"/>
        </dgm:presLayoutVars>
      </dgm:prSet>
      <dgm:spPr/>
    </dgm:pt>
    <dgm:pt modelId="{AA6C16A1-65E8-4936-8B27-53FC6DBBC5FA}" type="pres">
      <dgm:prSet presAssocID="{6180DAB8-A7D8-4E80-A796-C5F1F026470D}" presName="sibTrans" presStyleCnt="0"/>
      <dgm:spPr/>
    </dgm:pt>
    <dgm:pt modelId="{D4D032E9-7A22-4782-B4C2-3696F1D91547}" type="pres">
      <dgm:prSet presAssocID="{D3453DF0-A43D-4DCE-A3B5-73FA49024C4F}" presName="compNode" presStyleCnt="0"/>
      <dgm:spPr/>
    </dgm:pt>
    <dgm:pt modelId="{4D9970E1-5849-466C-8D32-DA935F26086F}" type="pres">
      <dgm:prSet presAssocID="{D3453DF0-A43D-4DCE-A3B5-73FA49024C4F}" presName="bgRect" presStyleLbl="bgShp" presStyleIdx="3" presStyleCnt="4"/>
      <dgm:spPr/>
    </dgm:pt>
    <dgm:pt modelId="{F4A0CB55-2E41-49D3-AAFB-F587566590B3}" type="pres">
      <dgm:prSet presAssocID="{D3453DF0-A43D-4DCE-A3B5-73FA49024C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5BD07FFB-3B2C-4A99-99B0-B73258CBAEAE}" type="pres">
      <dgm:prSet presAssocID="{D3453DF0-A43D-4DCE-A3B5-73FA49024C4F}" presName="spaceRect" presStyleCnt="0"/>
      <dgm:spPr/>
    </dgm:pt>
    <dgm:pt modelId="{A18F32C6-90E8-4CAD-8340-78ADA77E3C7D}" type="pres">
      <dgm:prSet presAssocID="{D3453DF0-A43D-4DCE-A3B5-73FA49024C4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7A9BC0E-5B9F-421F-948D-E7E2A74DCF88}" srcId="{2D4EF775-521B-49B6-8969-9DF6A8BE9E5C}" destId="{D3453DF0-A43D-4DCE-A3B5-73FA49024C4F}" srcOrd="3" destOrd="0" parTransId="{8BBE690A-F2D4-449F-A853-67AA06AF939C}" sibTransId="{FD5A5E69-E3F0-421F-99FC-0C04F4B55662}"/>
    <dgm:cxn modelId="{A33F1E24-EEA0-46F0-970E-6B08C1735D98}" srcId="{2D4EF775-521B-49B6-8969-9DF6A8BE9E5C}" destId="{1131E47D-258E-4A2E-981F-1691757FA648}" srcOrd="0" destOrd="0" parTransId="{6824B315-BF96-40B8-988A-035BF491D430}" sibTransId="{EFA075E9-2BD7-4E93-860E-3B0456499EA7}"/>
    <dgm:cxn modelId="{DCB9CD39-2EEC-47C7-AA91-C3BDCE6DBDFF}" type="presOf" srcId="{1131E47D-258E-4A2E-981F-1691757FA648}" destId="{CCF2C7AF-2336-4C83-A5A7-A6E580858E92}" srcOrd="0" destOrd="0" presId="urn:microsoft.com/office/officeart/2018/2/layout/IconVerticalSolidList"/>
    <dgm:cxn modelId="{8F5D0D4B-C8AC-4285-B00F-677B7560C257}" type="presOf" srcId="{2D4EF775-521B-49B6-8969-9DF6A8BE9E5C}" destId="{A89E193F-EA1D-4CCA-B629-3B50A29A2440}" srcOrd="0" destOrd="0" presId="urn:microsoft.com/office/officeart/2018/2/layout/IconVerticalSolidList"/>
    <dgm:cxn modelId="{7D092355-DB3C-4E47-86A9-70AE7B856C0D}" srcId="{2D4EF775-521B-49B6-8969-9DF6A8BE9E5C}" destId="{E518A7C2-2B49-4032-9E76-755A49142FF1}" srcOrd="1" destOrd="0" parTransId="{D0E1CE35-D758-4964-9862-5053C0DD43B5}" sibTransId="{64737B54-E09B-4650-B80D-85CD354A1F9B}"/>
    <dgm:cxn modelId="{1F187AC8-B839-4F84-96E5-4E34465B76C3}" type="presOf" srcId="{D3453DF0-A43D-4DCE-A3B5-73FA49024C4F}" destId="{A18F32C6-90E8-4CAD-8340-78ADA77E3C7D}" srcOrd="0" destOrd="0" presId="urn:microsoft.com/office/officeart/2018/2/layout/IconVerticalSolidList"/>
    <dgm:cxn modelId="{56B76DED-9468-4DF9-9B10-C2715B7B1E4C}" type="presOf" srcId="{99F481D4-5F04-4E86-B999-29F46F0D7B4E}" destId="{F3CFACA2-6975-49DA-9EB1-C63592A2C52A}" srcOrd="0" destOrd="0" presId="urn:microsoft.com/office/officeart/2018/2/layout/IconVerticalSolidList"/>
    <dgm:cxn modelId="{5BB1BCED-4310-4577-A68E-230814A095A3}" srcId="{2D4EF775-521B-49B6-8969-9DF6A8BE9E5C}" destId="{99F481D4-5F04-4E86-B999-29F46F0D7B4E}" srcOrd="2" destOrd="0" parTransId="{5D3EFBC1-14D2-4E16-B64F-85EE67770D64}" sibTransId="{6180DAB8-A7D8-4E80-A796-C5F1F026470D}"/>
    <dgm:cxn modelId="{C8A014F6-E628-4E9A-84F6-869C35B5EA14}" type="presOf" srcId="{E518A7C2-2B49-4032-9E76-755A49142FF1}" destId="{24E40355-9723-4D74-8323-8E98F49B99DB}" srcOrd="0" destOrd="0" presId="urn:microsoft.com/office/officeart/2018/2/layout/IconVerticalSolidList"/>
    <dgm:cxn modelId="{155D0ED9-E997-489F-9377-B0FDF19C9CAC}" type="presParOf" srcId="{A89E193F-EA1D-4CCA-B629-3B50A29A2440}" destId="{98755CCC-CCE9-4A46-B93C-437405740CE3}" srcOrd="0" destOrd="0" presId="urn:microsoft.com/office/officeart/2018/2/layout/IconVerticalSolidList"/>
    <dgm:cxn modelId="{2B896B33-550E-40D5-8F0B-54F6AFE5B563}" type="presParOf" srcId="{98755CCC-CCE9-4A46-B93C-437405740CE3}" destId="{1786FD4F-8B39-4BD9-A051-30A58C9CE237}" srcOrd="0" destOrd="0" presId="urn:microsoft.com/office/officeart/2018/2/layout/IconVerticalSolidList"/>
    <dgm:cxn modelId="{DD1840D4-BE39-4DD7-B389-D26A90B45DC0}" type="presParOf" srcId="{98755CCC-CCE9-4A46-B93C-437405740CE3}" destId="{C9B44EFB-B612-4436-A704-266D57FBA361}" srcOrd="1" destOrd="0" presId="urn:microsoft.com/office/officeart/2018/2/layout/IconVerticalSolidList"/>
    <dgm:cxn modelId="{59781183-0D38-451A-94B1-56601243881C}" type="presParOf" srcId="{98755CCC-CCE9-4A46-B93C-437405740CE3}" destId="{217AB020-D025-4285-B334-B2AB45FF3F13}" srcOrd="2" destOrd="0" presId="urn:microsoft.com/office/officeart/2018/2/layout/IconVerticalSolidList"/>
    <dgm:cxn modelId="{32CC533A-6D25-4338-AC70-55491BB655F6}" type="presParOf" srcId="{98755CCC-CCE9-4A46-B93C-437405740CE3}" destId="{CCF2C7AF-2336-4C83-A5A7-A6E580858E92}" srcOrd="3" destOrd="0" presId="urn:microsoft.com/office/officeart/2018/2/layout/IconVerticalSolidList"/>
    <dgm:cxn modelId="{431036F5-CCB2-40E8-98FF-776B597F51F5}" type="presParOf" srcId="{A89E193F-EA1D-4CCA-B629-3B50A29A2440}" destId="{2303F695-C616-417C-9FF1-1672EE7A5291}" srcOrd="1" destOrd="0" presId="urn:microsoft.com/office/officeart/2018/2/layout/IconVerticalSolidList"/>
    <dgm:cxn modelId="{74ED4642-D562-4EDC-A145-580D5AAC2945}" type="presParOf" srcId="{A89E193F-EA1D-4CCA-B629-3B50A29A2440}" destId="{57A9493D-4A00-403C-AE4D-6B0D82725C9F}" srcOrd="2" destOrd="0" presId="urn:microsoft.com/office/officeart/2018/2/layout/IconVerticalSolidList"/>
    <dgm:cxn modelId="{CB49075A-61B3-49CF-8FE5-D48D5B01B031}" type="presParOf" srcId="{57A9493D-4A00-403C-AE4D-6B0D82725C9F}" destId="{36E4E584-1D33-40A9-90AA-89B499A6CB66}" srcOrd="0" destOrd="0" presId="urn:microsoft.com/office/officeart/2018/2/layout/IconVerticalSolidList"/>
    <dgm:cxn modelId="{0D94CA45-2023-4F42-9D92-C5242FDA7953}" type="presParOf" srcId="{57A9493D-4A00-403C-AE4D-6B0D82725C9F}" destId="{ACA3FB3D-7A5E-45D6-8C8C-E8319D32C9C9}" srcOrd="1" destOrd="0" presId="urn:microsoft.com/office/officeart/2018/2/layout/IconVerticalSolidList"/>
    <dgm:cxn modelId="{C10B1CD8-C207-4F0E-A397-876443FFF85B}" type="presParOf" srcId="{57A9493D-4A00-403C-AE4D-6B0D82725C9F}" destId="{8C0ABB51-182A-4839-AB48-DCDFAF7E294D}" srcOrd="2" destOrd="0" presId="urn:microsoft.com/office/officeart/2018/2/layout/IconVerticalSolidList"/>
    <dgm:cxn modelId="{F10899B5-36CB-4B93-BAD6-BB1B261B42D7}" type="presParOf" srcId="{57A9493D-4A00-403C-AE4D-6B0D82725C9F}" destId="{24E40355-9723-4D74-8323-8E98F49B99DB}" srcOrd="3" destOrd="0" presId="urn:microsoft.com/office/officeart/2018/2/layout/IconVerticalSolidList"/>
    <dgm:cxn modelId="{B08A6FC4-BCA0-48A3-A68F-CFBC2EF797FB}" type="presParOf" srcId="{A89E193F-EA1D-4CCA-B629-3B50A29A2440}" destId="{CC026012-7544-48F7-AC85-D02E9005C3B4}" srcOrd="3" destOrd="0" presId="urn:microsoft.com/office/officeart/2018/2/layout/IconVerticalSolidList"/>
    <dgm:cxn modelId="{BF71E58D-D7A4-4119-8DC7-D1158E592B25}" type="presParOf" srcId="{A89E193F-EA1D-4CCA-B629-3B50A29A2440}" destId="{4EA4143C-2DE3-46F0-B05F-38387A84C35C}" srcOrd="4" destOrd="0" presId="urn:microsoft.com/office/officeart/2018/2/layout/IconVerticalSolidList"/>
    <dgm:cxn modelId="{CCB8A9C6-FDDB-431F-8FC4-91823434E20D}" type="presParOf" srcId="{4EA4143C-2DE3-46F0-B05F-38387A84C35C}" destId="{9ED6DB63-344B-4171-966C-5C0F47E6514E}" srcOrd="0" destOrd="0" presId="urn:microsoft.com/office/officeart/2018/2/layout/IconVerticalSolidList"/>
    <dgm:cxn modelId="{643B90B4-169E-405C-98A6-FF4DEC6B3A90}" type="presParOf" srcId="{4EA4143C-2DE3-46F0-B05F-38387A84C35C}" destId="{B6CFBC5C-399E-4FC8-A7AC-B2F4DC96BE6E}" srcOrd="1" destOrd="0" presId="urn:microsoft.com/office/officeart/2018/2/layout/IconVerticalSolidList"/>
    <dgm:cxn modelId="{18A895D5-7DAA-42FC-8A02-B33463AA3F64}" type="presParOf" srcId="{4EA4143C-2DE3-46F0-B05F-38387A84C35C}" destId="{3E4AFC00-9A2F-4D80-983C-CFE07BB80649}" srcOrd="2" destOrd="0" presId="urn:microsoft.com/office/officeart/2018/2/layout/IconVerticalSolidList"/>
    <dgm:cxn modelId="{B14DC51A-DF52-45E2-899E-19C4EB5DD70F}" type="presParOf" srcId="{4EA4143C-2DE3-46F0-B05F-38387A84C35C}" destId="{F3CFACA2-6975-49DA-9EB1-C63592A2C52A}" srcOrd="3" destOrd="0" presId="urn:microsoft.com/office/officeart/2018/2/layout/IconVerticalSolidList"/>
    <dgm:cxn modelId="{F3965E27-4BEE-4EC8-941D-72E544037584}" type="presParOf" srcId="{A89E193F-EA1D-4CCA-B629-3B50A29A2440}" destId="{AA6C16A1-65E8-4936-8B27-53FC6DBBC5FA}" srcOrd="5" destOrd="0" presId="urn:microsoft.com/office/officeart/2018/2/layout/IconVerticalSolidList"/>
    <dgm:cxn modelId="{03701EE1-8B0F-42ED-A633-53EE15991A7E}" type="presParOf" srcId="{A89E193F-EA1D-4CCA-B629-3B50A29A2440}" destId="{D4D032E9-7A22-4782-B4C2-3696F1D91547}" srcOrd="6" destOrd="0" presId="urn:microsoft.com/office/officeart/2018/2/layout/IconVerticalSolidList"/>
    <dgm:cxn modelId="{28BC89FA-F2F5-405E-932D-4E7B727B4676}" type="presParOf" srcId="{D4D032E9-7A22-4782-B4C2-3696F1D91547}" destId="{4D9970E1-5849-466C-8D32-DA935F26086F}" srcOrd="0" destOrd="0" presId="urn:microsoft.com/office/officeart/2018/2/layout/IconVerticalSolidList"/>
    <dgm:cxn modelId="{A02213F1-90C8-4F18-99E9-6604DDFDE74A}" type="presParOf" srcId="{D4D032E9-7A22-4782-B4C2-3696F1D91547}" destId="{F4A0CB55-2E41-49D3-AAFB-F587566590B3}" srcOrd="1" destOrd="0" presId="urn:microsoft.com/office/officeart/2018/2/layout/IconVerticalSolidList"/>
    <dgm:cxn modelId="{12B7F173-E68D-4763-AFC6-8F529CB2D58D}" type="presParOf" srcId="{D4D032E9-7A22-4782-B4C2-3696F1D91547}" destId="{5BD07FFB-3B2C-4A99-99B0-B73258CBAEAE}" srcOrd="2" destOrd="0" presId="urn:microsoft.com/office/officeart/2018/2/layout/IconVerticalSolidList"/>
    <dgm:cxn modelId="{71D1871D-0CA6-4915-B454-D4AE16068751}" type="presParOf" srcId="{D4D032E9-7A22-4782-B4C2-3696F1D91547}" destId="{A18F32C6-90E8-4CAD-8340-78ADA77E3C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86FD4F-8B39-4BD9-A051-30A58C9CE237}">
      <dsp:nvSpPr>
        <dsp:cNvPr id="0" name=""/>
        <dsp:cNvSpPr/>
      </dsp:nvSpPr>
      <dsp:spPr>
        <a:xfrm>
          <a:off x="0" y="2437"/>
          <a:ext cx="6567815" cy="123555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B44EFB-B612-4436-A704-266D57FBA361}">
      <dsp:nvSpPr>
        <dsp:cNvPr id="0" name=""/>
        <dsp:cNvSpPr/>
      </dsp:nvSpPr>
      <dsp:spPr>
        <a:xfrm>
          <a:off x="373755" y="280437"/>
          <a:ext cx="679555" cy="6795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F2C7AF-2336-4C83-A5A7-A6E580858E92}">
      <dsp:nvSpPr>
        <dsp:cNvPr id="0" name=""/>
        <dsp:cNvSpPr/>
      </dsp:nvSpPr>
      <dsp:spPr>
        <a:xfrm>
          <a:off x="1427066" y="2437"/>
          <a:ext cx="5140748" cy="123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3" tIns="130763" rIns="130763" bIns="1307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Correlation is not (necessarily) causation</a:t>
          </a:r>
          <a:endParaRPr lang="en-US" sz="2200" kern="1200"/>
        </a:p>
      </dsp:txBody>
      <dsp:txXfrm>
        <a:off x="1427066" y="2437"/>
        <a:ext cx="5140748" cy="1235555"/>
      </dsp:txXfrm>
    </dsp:sp>
    <dsp:sp modelId="{36E4E584-1D33-40A9-90AA-89B499A6CB66}">
      <dsp:nvSpPr>
        <dsp:cNvPr id="0" name=""/>
        <dsp:cNvSpPr/>
      </dsp:nvSpPr>
      <dsp:spPr>
        <a:xfrm>
          <a:off x="0" y="1546881"/>
          <a:ext cx="6567815" cy="123555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3FB3D-7A5E-45D6-8C8C-E8319D32C9C9}">
      <dsp:nvSpPr>
        <dsp:cNvPr id="0" name=""/>
        <dsp:cNvSpPr/>
      </dsp:nvSpPr>
      <dsp:spPr>
        <a:xfrm>
          <a:off x="373755" y="1824881"/>
          <a:ext cx="679555" cy="6795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40355-9723-4D74-8323-8E98F49B99DB}">
      <dsp:nvSpPr>
        <dsp:cNvPr id="0" name=""/>
        <dsp:cNvSpPr/>
      </dsp:nvSpPr>
      <dsp:spPr>
        <a:xfrm>
          <a:off x="1427066" y="1546881"/>
          <a:ext cx="5140748" cy="123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3" tIns="130763" rIns="130763" bIns="1307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Causation is a theoretical concept while correlation is a statistical concept. </a:t>
          </a:r>
          <a:endParaRPr lang="en-US" sz="2200" kern="1200" dirty="0"/>
        </a:p>
      </dsp:txBody>
      <dsp:txXfrm>
        <a:off x="1427066" y="1546881"/>
        <a:ext cx="5140748" cy="1235555"/>
      </dsp:txXfrm>
    </dsp:sp>
    <dsp:sp modelId="{9ED6DB63-344B-4171-966C-5C0F47E6514E}">
      <dsp:nvSpPr>
        <dsp:cNvPr id="0" name=""/>
        <dsp:cNvSpPr/>
      </dsp:nvSpPr>
      <dsp:spPr>
        <a:xfrm>
          <a:off x="0" y="3091325"/>
          <a:ext cx="6567815" cy="12355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FBC5C-399E-4FC8-A7AC-B2F4DC96BE6E}">
      <dsp:nvSpPr>
        <dsp:cNvPr id="0" name=""/>
        <dsp:cNvSpPr/>
      </dsp:nvSpPr>
      <dsp:spPr>
        <a:xfrm>
          <a:off x="373755" y="3369325"/>
          <a:ext cx="679555" cy="6795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FACA2-6975-49DA-9EB1-C63592A2C52A}">
      <dsp:nvSpPr>
        <dsp:cNvPr id="0" name=""/>
        <dsp:cNvSpPr/>
      </dsp:nvSpPr>
      <dsp:spPr>
        <a:xfrm>
          <a:off x="1427066" y="3091325"/>
          <a:ext cx="5140748" cy="123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3" tIns="130763" rIns="130763" bIns="1307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Theory is the </a:t>
          </a:r>
          <a:r>
            <a:rPr lang="en-GB" sz="2200" i="1" kern="1200"/>
            <a:t>how</a:t>
          </a:r>
          <a:r>
            <a:rPr lang="en-GB" sz="2200" kern="1200"/>
            <a:t> and correlation is the </a:t>
          </a:r>
          <a:r>
            <a:rPr lang="en-GB" sz="2200" i="1" kern="1200"/>
            <a:t>if</a:t>
          </a:r>
          <a:r>
            <a:rPr lang="en-GB" sz="2200" kern="1200"/>
            <a:t>. </a:t>
          </a:r>
          <a:endParaRPr lang="en-US" sz="2200" kern="1200"/>
        </a:p>
      </dsp:txBody>
      <dsp:txXfrm>
        <a:off x="1427066" y="3091325"/>
        <a:ext cx="5140748" cy="1235555"/>
      </dsp:txXfrm>
    </dsp:sp>
    <dsp:sp modelId="{4D9970E1-5849-466C-8D32-DA935F26086F}">
      <dsp:nvSpPr>
        <dsp:cNvPr id="0" name=""/>
        <dsp:cNvSpPr/>
      </dsp:nvSpPr>
      <dsp:spPr>
        <a:xfrm>
          <a:off x="0" y="4635769"/>
          <a:ext cx="6567815" cy="123555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A0CB55-2E41-49D3-AAFB-F587566590B3}">
      <dsp:nvSpPr>
        <dsp:cNvPr id="0" name=""/>
        <dsp:cNvSpPr/>
      </dsp:nvSpPr>
      <dsp:spPr>
        <a:xfrm>
          <a:off x="373755" y="4913769"/>
          <a:ext cx="679555" cy="6795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F32C6-90E8-4CAD-8340-78ADA77E3C7D}">
      <dsp:nvSpPr>
        <dsp:cNvPr id="0" name=""/>
        <dsp:cNvSpPr/>
      </dsp:nvSpPr>
      <dsp:spPr>
        <a:xfrm>
          <a:off x="1427066" y="4635769"/>
          <a:ext cx="5140748" cy="123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763" tIns="130763" rIns="130763" bIns="13076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Correlation provides the </a:t>
          </a:r>
          <a:r>
            <a:rPr lang="en-GB" sz="2200" i="1" kern="1200" dirty="0"/>
            <a:t>necessary</a:t>
          </a:r>
          <a:r>
            <a:rPr lang="en-GB" sz="2200" kern="1200" dirty="0"/>
            <a:t> </a:t>
          </a:r>
          <a:r>
            <a:rPr lang="en-GB" sz="2200" i="1" kern="1200" dirty="0"/>
            <a:t>but not sufficient</a:t>
          </a:r>
          <a:r>
            <a:rPr lang="en-GB" sz="2200" kern="1200" dirty="0"/>
            <a:t> state for a causal relationship. </a:t>
          </a:r>
          <a:endParaRPr lang="en-US" sz="2200" kern="1200" dirty="0"/>
        </a:p>
      </dsp:txBody>
      <dsp:txXfrm>
        <a:off x="1427066" y="4635769"/>
        <a:ext cx="5140748" cy="1235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B15A8-09DD-443B-A3BC-D662273257A0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00566-87A0-4F4C-8A5B-6D7C7918ED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1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fld id="{F7D0A6BF-E553-4FD7-B664-8049FA4F7AF8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47650" indent="-247650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52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BC3D7-FB0B-4946-B849-113182472C2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489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7D7028-89C9-4B3B-B6EA-5A620A6BF8B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991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76E5-3A70-4C6F-9B0B-9DCC4FB6F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71E9EB-3962-4FFA-BA72-6785D9CD3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C9AE-5220-4B01-8821-32606D4E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7C3D0-20D4-4DB2-AEEF-D3D6B20E81E5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B08EA-E65E-4622-BBFB-BE226C07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7F743-3B81-4934-8ACD-E248CCC6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84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B77F-743A-499A-9E5F-93354822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3EFBBD-2477-4ED4-9A81-78BA17B0B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EF6E4-45B4-4908-9699-0F4E8D91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7C338-C2C5-4FC8-B56A-BB3364800AEB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F9C61-EE1E-4976-A772-B96C0B9CC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5474D-AB78-476D-9B12-C73BFCCC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101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68D223-E91B-4911-A019-2735BA49B9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3A5F-A082-4DA9-A935-AD25A223C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7980-CF02-4797-9C0F-B9A599E84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3FAAD-A4EB-4151-AB33-C60F3D6EEB08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E039-0910-43E1-882B-3DD94B60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7227E-780D-41D1-97D6-9CA6D0CA5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55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0269-976E-4E27-8D02-A036C1803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E9FAC-C687-43D1-8376-65FC8D52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452B6-5CE9-4934-AAF1-3796D233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BE32B-B717-44B8-A285-774255281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250D-BDD8-4C98-B546-07BB258A1BD6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B9B95-3688-45CD-B1BF-3AB7F375F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E302-5D34-46C8-887C-DF67ED02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161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4B94D-F44C-4082-995B-8CD0EE9D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11613-4D55-438A-9BB5-467D2D77B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142A3-9551-4801-B2F1-40B12BC8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4A8F4-8F99-4055-8937-69BDB8A523D2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DE35-7157-4D32-BDDB-02FCD1DB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28E60-3685-4BEF-8E99-FE3A669E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7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D4F25-DC51-4ADF-8F2B-EAD5EFCF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67404-F469-4A09-A794-356AC71B7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357162-0595-4A89-8663-6B9E8F890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391CC-DB2E-48B2-8FBE-171D9267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E881-6CAA-4074-8C2D-7DB4B055FABF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70FB7-2DB9-41FA-A285-E8141E4D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98EA8-D851-4AC5-B5DB-BE01EE0F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24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EF332-C696-40E6-B2E5-B6BE5FD6F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709C5-CD65-4A6B-8DBE-DCC62B8E8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1F211-51D7-4397-901C-BCB3EBDFA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ABF111-4A71-4E57-85B1-FC17584138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F90FBE-7F65-4DE6-9176-3A37C8CBF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293E9-D03E-4D9D-893B-87F4DB19B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A708-7C1E-41C3-86FB-055B297EFF61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A39E4A-EAF2-4DBA-A663-357B5C69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4A36F-2427-404C-A1AD-3140F1B3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20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0718A-E711-4A2B-93F1-2C702F79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733170-EC33-4151-A9F1-A153BF86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3A34-40B7-4F68-8BB3-524E42686892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43A04-2CBC-438A-97A9-70D9C2B4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ABCA9-3C36-4BC3-A65A-CA98B4573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29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44827-AE83-480A-9955-5FE51900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69C0-3DEA-4AE7-A71E-5B7EFF4A004C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BF75A-2C2B-425D-849B-3C37A7AF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4F570-FE32-4D70-89AD-9159BB9EE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81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C686B-8071-4C26-8690-34C56671B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0EB49-51FD-4BF5-8417-6D73B7715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C80C4-E90C-4AA2-8128-4C3A8213A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6C9D3-95C6-4C1E-865C-4211F47BC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9D302-0900-4F0F-8FDF-6FE3CBBFCC9C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85DF9-3CD0-4CD2-B8FC-825158F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D6F2C-966A-4C2C-A7D5-497C12A18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27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DAADA-3AD3-46D3-957E-6FF19D48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F09F47-018F-4587-A13F-E6E79C7223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D7BF7-3F50-438C-B60E-E87D8F3C3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C942F-EB46-475B-A547-D6A7BEE31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094EB-FB02-4A51-BD63-44D13C9B56F7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961410-FEDB-4DB3-813F-898897B4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E4491-C9B6-4443-937E-6650F145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679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C8397-76DB-4048-84CB-941CABCF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184AB-A9FE-4E7F-A5BD-E7912805C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5D287-EFDB-431F-8CDD-F9A63A86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774F3-6692-4C48-A605-44053A2C3449}" type="datetime1">
              <a:rPr lang="en-GB" smtClean="0"/>
              <a:t>13/09/2023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93CE-8B7F-4A35-9703-16225A873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Title |  Author | Year | SAGE Publishing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2462F4-EAC8-4C6D-883A-F22E23D30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88AE8-CBB5-4822-9795-6A8E2D4AB36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82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8738A7A-C88C-448F-935B-0264AE6CD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94632"/>
            <a:ext cx="9144000" cy="1655762"/>
          </a:xfrm>
        </p:spPr>
        <p:txBody>
          <a:bodyPr/>
          <a:lstStyle/>
          <a:p>
            <a:r>
              <a:rPr lang="en-GB" sz="2400" b="1" dirty="0"/>
              <a:t>University of Bologna</a:t>
            </a:r>
            <a:br>
              <a:rPr lang="en-GB" sz="2400" b="1" dirty="0"/>
            </a:br>
            <a:r>
              <a:rPr lang="en-GB" sz="2400" b="1" dirty="0"/>
              <a:t>Autumn 2023</a:t>
            </a:r>
            <a:endParaRPr lang="en-GB" i="1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E9D0FEC-AC78-822C-7BBC-EBB66E84DBB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921249"/>
            <a:ext cx="914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Methods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b="1" dirty="0">
                <a:solidFill>
                  <a:schemeClr val="accent1"/>
                </a:solidFill>
              </a:rPr>
              <a:t>Prof. Matthew Loveless </a:t>
            </a:r>
            <a:br>
              <a:rPr lang="en-GB" sz="4400" b="1" dirty="0"/>
            </a:br>
            <a:br>
              <a:rPr lang="en-GB" sz="4400" i="1" dirty="0"/>
            </a:br>
            <a:r>
              <a:rPr lang="en-GB" sz="4400" b="1" i="1" dirty="0"/>
              <a:t>Descriptive Statistics:  </a:t>
            </a:r>
            <a:br>
              <a:rPr lang="en-GB" sz="4400" b="1" i="1" dirty="0"/>
            </a:br>
            <a:r>
              <a:rPr lang="en-GB" sz="4400" i="1" dirty="0"/>
              <a:t>Measures of Association II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5975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9ADE-36B4-446A-B6A1-E5F1FF6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latin typeface="+mj-lt"/>
                <a:ea typeface="+mj-ea"/>
                <a:cs typeface="+mj-cs"/>
              </a:rPr>
              <a:t>Measures of Association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3012D3-1744-38D0-DC58-D736A3C32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964438"/>
              </p:ext>
            </p:extLst>
          </p:nvPr>
        </p:nvGraphicFramePr>
        <p:xfrm>
          <a:off x="4219575" y="914399"/>
          <a:ext cx="7487793" cy="5614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047">
                  <a:extLst>
                    <a:ext uri="{9D8B030D-6E8A-4147-A177-3AD203B41FA5}">
                      <a16:colId xmlns:a16="http://schemas.microsoft.com/office/drawing/2014/main" val="845178338"/>
                    </a:ext>
                  </a:extLst>
                </a:gridCol>
                <a:gridCol w="2116965">
                  <a:extLst>
                    <a:ext uri="{9D8B030D-6E8A-4147-A177-3AD203B41FA5}">
                      <a16:colId xmlns:a16="http://schemas.microsoft.com/office/drawing/2014/main" val="259067625"/>
                    </a:ext>
                  </a:extLst>
                </a:gridCol>
                <a:gridCol w="2059769">
                  <a:extLst>
                    <a:ext uri="{9D8B030D-6E8A-4147-A177-3AD203B41FA5}">
                      <a16:colId xmlns:a16="http://schemas.microsoft.com/office/drawing/2014/main" val="2230794872"/>
                    </a:ext>
                  </a:extLst>
                </a:gridCol>
                <a:gridCol w="1703012">
                  <a:extLst>
                    <a:ext uri="{9D8B030D-6E8A-4147-A177-3AD203B41FA5}">
                      <a16:colId xmlns:a16="http://schemas.microsoft.com/office/drawing/2014/main" val="2429485265"/>
                    </a:ext>
                  </a:extLst>
                </a:gridCol>
              </a:tblGrid>
              <a:tr h="5958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Nominal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Ordinal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Interval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6506663"/>
                  </a:ext>
                </a:extLst>
              </a:tr>
              <a:tr h="19026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Nominal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latin typeface="+mn-lt"/>
                        </a:rPr>
                        <a:t>2 x 2: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 Yule’s Q [Gamma]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latin typeface="+mn-lt"/>
                        </a:rPr>
                        <a:t>N x N: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 Lambda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0353617"/>
                  </a:ext>
                </a:extLst>
              </a:tr>
              <a:tr h="59588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Ordinal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Lambda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Gamma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5639066"/>
                  </a:ext>
                </a:extLst>
              </a:tr>
              <a:tr h="251982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Interval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Means Comparison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Means Comparison 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GB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57450" marR="157450" marT="78725" marB="7872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Pearson’s Product Moment Correlation Coefficient</a:t>
                      </a:r>
                      <a:endParaRPr lang="en-GB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401" marR="16401" marT="16401" marB="0"/>
                </a:tc>
                <a:extLst>
                  <a:ext uri="{0D108BD9-81ED-4DB2-BD59-A6C34878D82A}">
                    <a16:rowId xmlns:a16="http://schemas.microsoft.com/office/drawing/2014/main" val="8607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962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Correlation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lang="en-GB" sz="32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Pearson’s Product Moment Correlation Coefficient, or </a:t>
            </a:r>
            <a:r>
              <a:rPr lang="en-GB" sz="32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‘</a:t>
            </a:r>
            <a:r>
              <a:rPr lang="en-GB" sz="32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r’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360045" algn="l"/>
              </a:tabLst>
            </a:pPr>
            <a:r>
              <a:rPr kumimoji="0" lang="en-GB" altLang="en-US" sz="3200" i="0" u="none" strike="noStrike" cap="none" normalizeH="0" baseline="0" dirty="0" bmk="_Hlk11456615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Correlation is a direct measure of the strength and direction of the extent to which two interval-level variables are linearly related. It tells us two things.</a:t>
            </a:r>
            <a:endParaRPr lang="en-US" altLang="en-US" sz="3200" dirty="0" bmk="_Hlk114566154"/>
          </a:p>
          <a:p>
            <a:pPr marL="457200" lvl="1" algn="just">
              <a:spcBef>
                <a:spcPts val="0"/>
              </a:spcBef>
              <a:tabLst>
                <a:tab pos="360045" algn="l"/>
              </a:tabLst>
            </a:pPr>
            <a:r>
              <a:rPr kumimoji="0" lang="en-GB" altLang="en-US" sz="2800" b="1" i="1" u="none" strike="noStrike" cap="none" normalizeH="0" baseline="0" dirty="0" bmk="_Hlk11456615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The magnitude - or strength - of the relationship. </a:t>
            </a:r>
            <a:endParaRPr lang="en-US" altLang="en-US" sz="2800" b="1" dirty="0" bmk="_Hlk114566154"/>
          </a:p>
          <a:p>
            <a:pPr marL="457200" lvl="1" algn="just">
              <a:spcBef>
                <a:spcPts val="0"/>
              </a:spcBef>
              <a:tabLst>
                <a:tab pos="360045" algn="l"/>
              </a:tabLst>
            </a:pPr>
            <a:r>
              <a:rPr kumimoji="0" lang="en-GB" altLang="en-US" sz="2800" b="1" i="1" u="none" strike="noStrike" cap="none" normalizeH="0" baseline="0" dirty="0" bmk="_Hlk11456615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The direction of the relationship.</a:t>
            </a:r>
            <a:r>
              <a:rPr kumimoji="0" lang="en-GB" altLang="en-US" sz="2800" b="1" i="0" u="none" strike="noStrike" cap="none" normalizeH="0" baseline="0" dirty="0" bmk="_Hlk11456615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</a:p>
          <a:p>
            <a:pPr marL="914400" lvl="2" algn="just">
              <a:spcBef>
                <a:spcPts val="0"/>
              </a:spcBef>
              <a:tabLst>
                <a:tab pos="360045" algn="l"/>
              </a:tabLst>
            </a:pPr>
            <a:r>
              <a:rPr kumimoji="0" lang="en-GB" altLang="en-US" sz="2800" i="0" u="none" strike="noStrike" cap="none" normalizeH="0" baseline="0" dirty="0" bmk="_Hlk11456615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A positive correlation means that as one variable increases, so does the other. </a:t>
            </a:r>
          </a:p>
          <a:p>
            <a:pPr marL="914400" lvl="2" algn="just">
              <a:spcBef>
                <a:spcPts val="0"/>
              </a:spcBef>
              <a:tabLst>
                <a:tab pos="360045" algn="l"/>
              </a:tabLst>
            </a:pPr>
            <a:r>
              <a:rPr kumimoji="0" lang="en-GB" altLang="en-US" sz="2800" i="0" u="none" strike="noStrike" cap="none" normalizeH="0" baseline="0" dirty="0" bmk="_Hlk114566154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Conversely, a negative correlation means that as one variable decreases, the other one increases. And vice versa.</a:t>
            </a:r>
            <a:endParaRPr kumimoji="0" lang="en-GB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335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Correlation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360045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b="1" dirty="0">
                <a:solidFill>
                  <a:schemeClr val="accent4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scatterplot</a:t>
            </a:r>
            <a:r>
              <a:rPr lang="en-GB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is a graph that displays the joint distribution of two interval-level variables as a set of points on a Cartesian coordinate system.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360045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independent variable on the x-axis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360045" algn="l"/>
              </a:tabLst>
            </a:pP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dependent variable on the y-axis. 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6CB7135D-653C-67BA-5C9E-CA543F335E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16" y="951743"/>
            <a:ext cx="6596652" cy="479906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</p:spTree>
    <p:extLst>
      <p:ext uri="{BB962C8B-B14F-4D97-AF65-F5344CB8AC3E}">
        <p14:creationId xmlns:p14="http://schemas.microsoft.com/office/powerpoint/2010/main" val="3834854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77814"/>
            <a:ext cx="8077200" cy="101758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Formulas for Correlation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88788045"/>
              </p:ext>
            </p:extLst>
          </p:nvPr>
        </p:nvGraphicFramePr>
        <p:xfrm>
          <a:off x="1708732" y="3766280"/>
          <a:ext cx="8026399" cy="222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28800" imgH="508000" progId="Equation.3">
                  <p:embed/>
                </p:oleObj>
              </mc:Choice>
              <mc:Fallback>
                <p:oleObj name="Equation" r:id="rId2" imgW="1828800" imgH="508000" progId="Equation.3">
                  <p:embed/>
                  <p:pic>
                    <p:nvPicPr>
                      <p:cNvPr id="174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732" y="3766280"/>
                        <a:ext cx="8026399" cy="222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136771983"/>
              </p:ext>
            </p:extLst>
          </p:nvPr>
        </p:nvGraphicFramePr>
        <p:xfrm>
          <a:off x="420915" y="1455738"/>
          <a:ext cx="10391186" cy="180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44800" imgH="495300" progId="Equation.3">
                  <p:embed/>
                </p:oleObj>
              </mc:Choice>
              <mc:Fallback>
                <p:oleObj name="Equation" r:id="rId4" imgW="2844800" imgH="495300" progId="Equation.3">
                  <p:embed/>
                  <p:pic>
                    <p:nvPicPr>
                      <p:cNvPr id="174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15" y="1455738"/>
                        <a:ext cx="10391186" cy="1809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6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91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Correlation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C110985-17CE-14AE-F35E-0DF58847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r>
              <a:rPr lang="en-US" sz="4000" dirty="0"/>
              <a:t>Relative Strength reporting</a:t>
            </a:r>
          </a:p>
          <a:p>
            <a:endParaRPr lang="en-US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6C4E7F30-6AA6-ABD7-1C7F-13C63A82FFE2}"/>
              </a:ext>
            </a:extLst>
          </p:cNvPr>
          <p:cNvGraphicFramePr>
            <a:graphicFrameLocks/>
          </p:cNvGraphicFramePr>
          <p:nvPr/>
        </p:nvGraphicFramePr>
        <p:xfrm>
          <a:off x="5038344" y="484632"/>
          <a:ext cx="5960858" cy="587047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5956">
                  <a:extLst>
                    <a:ext uri="{9D8B030D-6E8A-4147-A177-3AD203B41FA5}">
                      <a16:colId xmlns:a16="http://schemas.microsoft.com/office/drawing/2014/main" val="1929731616"/>
                    </a:ext>
                  </a:extLst>
                </a:gridCol>
                <a:gridCol w="1994902">
                  <a:extLst>
                    <a:ext uri="{9D8B030D-6E8A-4147-A177-3AD203B41FA5}">
                      <a16:colId xmlns:a16="http://schemas.microsoft.com/office/drawing/2014/main" val="1207966091"/>
                    </a:ext>
                  </a:extLst>
                </a:gridCol>
              </a:tblGrid>
              <a:tr h="105206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Perfect positive/negative correlation</a:t>
                      </a:r>
                      <a:endParaRPr lang="en-US" sz="2400" b="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dirty="0">
                          <a:effectLst/>
                        </a:rPr>
                        <a:t>1.0</a:t>
                      </a:r>
                      <a:endParaRPr lang="en-US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extLst>
                  <a:ext uri="{0D108BD9-81ED-4DB2-BD59-A6C34878D82A}">
                    <a16:rowId xmlns:a16="http://schemas.microsoft.com/office/drawing/2014/main" val="3805947762"/>
                  </a:ext>
                </a:extLst>
              </a:tr>
              <a:tr h="849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Very strong positive/ negative correlation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0.75 – 0.99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extLst>
                  <a:ext uri="{0D108BD9-81ED-4DB2-BD59-A6C34878D82A}">
                    <a16:rowId xmlns:a16="http://schemas.microsoft.com/office/drawing/2014/main" val="2334541937"/>
                  </a:ext>
                </a:extLst>
              </a:tr>
              <a:tr h="849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Substantial positive/ negative correlation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0.50 - 0.74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extLst>
                  <a:ext uri="{0D108BD9-81ED-4DB2-BD59-A6C34878D82A}">
                    <a16:rowId xmlns:a16="http://schemas.microsoft.com/office/drawing/2014/main" val="84201570"/>
                  </a:ext>
                </a:extLst>
              </a:tr>
              <a:tr h="849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Moderate positive/ negative correlation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0.30 - 0.49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extLst>
                  <a:ext uri="{0D108BD9-81ED-4DB2-BD59-A6C34878D82A}">
                    <a16:rowId xmlns:a16="http://schemas.microsoft.com/office/drawing/2014/main" val="176537254"/>
                  </a:ext>
                </a:extLst>
              </a:tr>
              <a:tr h="849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Low positive/ negative correlation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</a:rPr>
                        <a:t>0.10 - 0.29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extLst>
                  <a:ext uri="{0D108BD9-81ED-4DB2-BD59-A6C34878D82A}">
                    <a16:rowId xmlns:a16="http://schemas.microsoft.com/office/drawing/2014/main" val="2442117712"/>
                  </a:ext>
                </a:extLst>
              </a:tr>
              <a:tr h="84925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Negligible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0.00 - 0.09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2538" marR="162538" marT="81269" marB="81269"/>
                </a:tc>
                <a:extLst>
                  <a:ext uri="{0D108BD9-81ED-4DB2-BD59-A6C34878D82A}">
                    <a16:rowId xmlns:a16="http://schemas.microsoft.com/office/drawing/2014/main" val="3419266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803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0" y="620392"/>
            <a:ext cx="4114799" cy="55046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Correlation with Voice &amp; Accountability (WGI)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574DD43-7B9D-A56A-14B5-841073600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03754"/>
              </p:ext>
            </p:extLst>
          </p:nvPr>
        </p:nvGraphicFramePr>
        <p:xfrm>
          <a:off x="5475660" y="262732"/>
          <a:ext cx="6068640" cy="5957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6140">
                  <a:extLst>
                    <a:ext uri="{9D8B030D-6E8A-4147-A177-3AD203B41FA5}">
                      <a16:colId xmlns:a16="http://schemas.microsoft.com/office/drawing/2014/main" val="3037985872"/>
                    </a:ext>
                  </a:extLst>
                </a:gridCol>
                <a:gridCol w="2222500">
                  <a:extLst>
                    <a:ext uri="{9D8B030D-6E8A-4147-A177-3AD203B41FA5}">
                      <a16:colId xmlns:a16="http://schemas.microsoft.com/office/drawing/2014/main" val="576658755"/>
                    </a:ext>
                  </a:extLst>
                </a:gridCol>
              </a:tblGrid>
              <a:tr h="853553">
                <a:tc>
                  <a:txBody>
                    <a:bodyPr/>
                    <a:lstStyle/>
                    <a:p>
                      <a:pPr marL="0" marR="0" indent="22860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 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>
                          <a:effectLst/>
                        </a:rPr>
                        <a:t>Correlation coefficient</a:t>
                      </a:r>
                      <a:endParaRPr lang="en-US" sz="2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 anchor="ctr"/>
                </a:tc>
                <a:extLst>
                  <a:ext uri="{0D108BD9-81ED-4DB2-BD59-A6C34878D82A}">
                    <a16:rowId xmlns:a16="http://schemas.microsoft.com/office/drawing/2014/main" val="2586005948"/>
                  </a:ext>
                </a:extLst>
              </a:tr>
              <a:tr h="106694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Corruption Perceptions Index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r=0.68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 anchor="ctr"/>
                </a:tc>
                <a:extLst>
                  <a:ext uri="{0D108BD9-81ED-4DB2-BD59-A6C34878D82A}">
                    <a16:rowId xmlns:a16="http://schemas.microsoft.com/office/drawing/2014/main" val="4270519247"/>
                  </a:ext>
                </a:extLst>
              </a:tr>
              <a:tr h="1262549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Life expectancy at birth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r=0.43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 anchor="ctr"/>
                </a:tc>
                <a:extLst>
                  <a:ext uri="{0D108BD9-81ED-4DB2-BD59-A6C34878D82A}">
                    <a16:rowId xmlns:a16="http://schemas.microsoft.com/office/drawing/2014/main" val="1419867390"/>
                  </a:ext>
                </a:extLst>
              </a:tr>
              <a:tr h="85355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Renewable energy consumption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r=-0.02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 anchor="ctr"/>
                </a:tc>
                <a:extLst>
                  <a:ext uri="{0D108BD9-81ED-4DB2-BD59-A6C34878D82A}">
                    <a16:rowId xmlns:a16="http://schemas.microsoft.com/office/drawing/2014/main" val="3322439518"/>
                  </a:ext>
                </a:extLst>
              </a:tr>
              <a:tr h="85355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Global Militarization Index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r=-0.40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 anchor="ctr"/>
                </a:tc>
                <a:extLst>
                  <a:ext uri="{0D108BD9-81ED-4DB2-BD59-A6C34878D82A}">
                    <a16:rowId xmlns:a16="http://schemas.microsoft.com/office/drawing/2014/main" val="2175562289"/>
                  </a:ext>
                </a:extLst>
              </a:tr>
              <a:tr h="1066942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Press Freedom Index</a:t>
                      </a:r>
                      <a:endParaRPr lang="en-US" sz="2800" b="0" dirty="0">
                        <a:effectLst/>
                      </a:endParaRPr>
                    </a:p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 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/>
                </a:tc>
                <a:tc>
                  <a:txBody>
                    <a:bodyPr/>
                    <a:lstStyle/>
                    <a:p>
                      <a:pPr marL="0" marR="0" indent="2286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b="0" dirty="0">
                          <a:effectLst/>
                        </a:rPr>
                        <a:t>r=-0.88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8451" marR="58451" marT="0" marB="0" anchor="ctr"/>
                </a:tc>
                <a:extLst>
                  <a:ext uri="{0D108BD9-81ED-4DB2-BD59-A6C34878D82A}">
                    <a16:rowId xmlns:a16="http://schemas.microsoft.com/office/drawing/2014/main" val="3606959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05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Correlation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66EE5414-7F11-1A0B-ED82-30A1BD085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" y="737419"/>
            <a:ext cx="3869685" cy="2815195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EF89B59C-E47D-93B3-526F-60E5E4906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234" y="737420"/>
            <a:ext cx="3873793" cy="281818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FDFBA21E-244F-3BFE-3D10-337F439A5A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152" y="756129"/>
            <a:ext cx="3873793" cy="281818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9BE450-AE0F-0557-E8E7-B7C23E86BB78}"/>
              </a:ext>
            </a:extLst>
          </p:cNvPr>
          <p:cNvSpPr txBox="1"/>
          <p:nvPr/>
        </p:nvSpPr>
        <p:spPr>
          <a:xfrm>
            <a:off x="10670458" y="2573282"/>
            <a:ext cx="13623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ctr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effectLst/>
              </a:rPr>
              <a:t>r=0.68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DF1B87-4363-8093-91CA-F0101D3A0C2D}"/>
              </a:ext>
            </a:extLst>
          </p:cNvPr>
          <p:cNvSpPr txBox="1"/>
          <p:nvPr/>
        </p:nvSpPr>
        <p:spPr>
          <a:xfrm>
            <a:off x="1977955" y="2619448"/>
            <a:ext cx="1582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ctr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effectLst/>
              </a:rPr>
              <a:t>r=0.43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4F31EC-513E-36F7-E163-8D4EBB4BECD5}"/>
              </a:ext>
            </a:extLst>
          </p:cNvPr>
          <p:cNvSpPr txBox="1"/>
          <p:nvPr/>
        </p:nvSpPr>
        <p:spPr>
          <a:xfrm>
            <a:off x="6400800" y="934642"/>
            <a:ext cx="14551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ctr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effectLst/>
              </a:rPr>
              <a:t>r=-0.02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C71DEA-3A1C-AB3F-E63A-3298B390C995}"/>
              </a:ext>
            </a:extLst>
          </p:cNvPr>
          <p:cNvSpPr txBox="1"/>
          <p:nvPr/>
        </p:nvSpPr>
        <p:spPr>
          <a:xfrm>
            <a:off x="43113" y="3728377"/>
            <a:ext cx="386968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</a:rPr>
              <a:t>Moderate positive correlation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1896E7-4BDD-62B0-3644-C1411B5FC00B}"/>
              </a:ext>
            </a:extLst>
          </p:cNvPr>
          <p:cNvSpPr txBox="1"/>
          <p:nvPr/>
        </p:nvSpPr>
        <p:spPr>
          <a:xfrm>
            <a:off x="5066022" y="3806107"/>
            <a:ext cx="1570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effectLst/>
              </a:rPr>
              <a:t>Negligible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01928-92C7-741E-AF1B-E771D7FF3AE5}"/>
              </a:ext>
            </a:extLst>
          </p:cNvPr>
          <p:cNvSpPr txBox="1"/>
          <p:nvPr/>
        </p:nvSpPr>
        <p:spPr>
          <a:xfrm>
            <a:off x="8094355" y="3706660"/>
            <a:ext cx="410010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</a:rPr>
              <a:t>Substantial positive correlation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Correlation</a:t>
            </a:r>
          </a:p>
        </p:txBody>
      </p:sp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55384CC2-A90B-5FE4-F807-89CDF72D69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321960"/>
            <a:ext cx="5455917" cy="3969179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75904413-E192-BD3D-A30E-83271C871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321960"/>
            <a:ext cx="5455917" cy="396917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2430"/>
            <a:ext cx="4114800" cy="3474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600" kern="1200">
                <a:solidFill>
                  <a:srgbClr val="898989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6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600" kern="1200">
                <a:solidFill>
                  <a:srgbClr val="898989"/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81B11E-FA8F-1E31-B067-CC983E50056E}"/>
              </a:ext>
            </a:extLst>
          </p:cNvPr>
          <p:cNvSpPr txBox="1"/>
          <p:nvPr/>
        </p:nvSpPr>
        <p:spPr>
          <a:xfrm>
            <a:off x="3048000" y="3251708"/>
            <a:ext cx="17894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ctr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effectLst/>
              </a:rPr>
              <a:t>r=-0.40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B83F9-6E2E-E091-CA1C-2729AA0187BA}"/>
              </a:ext>
            </a:extLst>
          </p:cNvPr>
          <p:cNvSpPr txBox="1"/>
          <p:nvPr/>
        </p:nvSpPr>
        <p:spPr>
          <a:xfrm>
            <a:off x="7280295" y="2806938"/>
            <a:ext cx="15785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ctr">
              <a:spcBef>
                <a:spcPts val="0"/>
              </a:spcBef>
              <a:spcAft>
                <a:spcPts val="0"/>
              </a:spcAft>
            </a:pPr>
            <a:r>
              <a:rPr lang="en-GB" sz="2400" b="0" dirty="0">
                <a:effectLst/>
              </a:rPr>
              <a:t>r=-0.88</a:t>
            </a:r>
            <a:endParaRPr lang="en-US" sz="24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5C5A4-2EAB-E182-E5EA-8C58834FCE6A}"/>
              </a:ext>
            </a:extLst>
          </p:cNvPr>
          <p:cNvSpPr txBox="1"/>
          <p:nvPr/>
        </p:nvSpPr>
        <p:spPr>
          <a:xfrm>
            <a:off x="967787" y="4163546"/>
            <a:ext cx="416465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</a:rPr>
              <a:t>Moderate negative correlation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E7D307-800C-959F-2800-0F68942910DF}"/>
              </a:ext>
            </a:extLst>
          </p:cNvPr>
          <p:cNvSpPr txBox="1"/>
          <p:nvPr/>
        </p:nvSpPr>
        <p:spPr>
          <a:xfrm>
            <a:off x="7059562" y="4187127"/>
            <a:ext cx="416465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dirty="0">
                <a:effectLst/>
              </a:rPr>
              <a:t>Very strong negative correlation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chemeClr val="bg1"/>
                </a:solidFill>
              </a:rPr>
              <a:t>Correlation and Causation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898989"/>
                </a:solidFill>
              </a:rPr>
              <a:t>Title | </a:t>
            </a:r>
            <a:r>
              <a:rPr lang="en-US" sz="700">
                <a:solidFill>
                  <a:srgbClr val="898989"/>
                </a:solidFill>
                <a:sym typeface="Symbol" panose="05050102010706020507" pitchFamily="18" charset="2"/>
              </a:rPr>
              <a:t></a:t>
            </a:r>
            <a:r>
              <a:rPr lang="en-US" sz="700">
                <a:solidFill>
                  <a:srgbClr val="898989"/>
                </a:solidFill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898989"/>
                </a:solidFill>
              </a:rPr>
              <a:t>Year | SAGE Publishing</a:t>
            </a:r>
            <a:endParaRPr lang="en-GB" sz="700">
              <a:solidFill>
                <a:srgbClr val="898989"/>
              </a:solidFill>
            </a:endParaRPr>
          </a:p>
        </p:txBody>
      </p:sp>
      <p:graphicFrame>
        <p:nvGraphicFramePr>
          <p:cNvPr id="16" name="Content Placeholder 8">
            <a:extLst>
              <a:ext uri="{FF2B5EF4-FFF2-40B4-BE49-F238E27FC236}">
                <a16:creationId xmlns:a16="http://schemas.microsoft.com/office/drawing/2014/main" id="{5F853FCC-98BE-EDFE-2731-F71DA933F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010907"/>
              </p:ext>
            </p:extLst>
          </p:nvPr>
        </p:nvGraphicFramePr>
        <p:xfrm>
          <a:off x="5166985" y="326571"/>
          <a:ext cx="6567815" cy="58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825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Correlation is not (</a:t>
            </a:r>
            <a:r>
              <a:rPr lang="en-GB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necessarily</a:t>
            </a: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Causation</a:t>
            </a:r>
          </a:p>
          <a:p>
            <a:endParaRPr lang="en-US" sz="4400" b="1" dirty="0"/>
          </a:p>
          <a:p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Wilkinson, Richard and Kate Pickett. 2010. </a:t>
            </a:r>
            <a:r>
              <a:rPr lang="en-US" sz="36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Spirit Level. Why Equality is Better for Everyone</a:t>
            </a:r>
            <a:r>
              <a:rPr lang="en-U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 London: Penguin.</a:t>
            </a:r>
          </a:p>
          <a:p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Apophenia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the tendency to mistakenly perceive connections and meaning between unrelated things.</a:t>
            </a:r>
            <a:endParaRPr lang="en-US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96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703512" y="1628800"/>
            <a:ext cx="8784976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GB" sz="3600" b="1" dirty="0"/>
              <a:t>Means Comparisons</a:t>
            </a:r>
          </a:p>
          <a:p>
            <a:pPr>
              <a:defRPr/>
            </a:pPr>
            <a:r>
              <a:rPr lang="en-GB" sz="3600" b="1" dirty="0"/>
              <a:t>Controlled Comparisons</a:t>
            </a:r>
          </a:p>
          <a:p>
            <a:pPr>
              <a:defRPr/>
            </a:pPr>
            <a:r>
              <a:rPr lang="en-GB" sz="3600" b="1" dirty="0"/>
              <a:t>Correlation</a:t>
            </a:r>
          </a:p>
          <a:p>
            <a:pPr>
              <a:defRPr/>
            </a:pPr>
            <a:r>
              <a:rPr lang="en-GB" sz="3600" b="1" dirty="0"/>
              <a:t>(Bivariate) Regression</a:t>
            </a:r>
            <a:endParaRPr lang="en-US" dirty="0"/>
          </a:p>
        </p:txBody>
      </p:sp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03512" y="116632"/>
            <a:ext cx="8712968" cy="144016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90652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1845">
            <a:off x="1252837" y="-215866"/>
            <a:ext cx="9700306" cy="729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85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796">
            <a:off x="1173909" y="-261740"/>
            <a:ext cx="9843014" cy="738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46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351339" y="1219201"/>
          <a:ext cx="3489325" cy="493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480" imgH="8020080" progId="AcroExch.Document.7">
                  <p:embed/>
                </p:oleObj>
              </mc:Choice>
              <mc:Fallback>
                <p:oleObj name="Acrobat Document" r:id="rId2" imgW="5667480" imgH="8020080" progId="AcroExch.Document.7">
                  <p:embed/>
                  <p:pic>
                    <p:nvPicPr>
                      <p:cNvPr id="4" name="Content Placeholder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51339" y="1219201"/>
                        <a:ext cx="3489325" cy="493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9601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0574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817"/>
            <a:ext cx="9144000" cy="68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979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20" y="0"/>
            <a:ext cx="91614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764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28">
            <a:off x="1137519" y="-307475"/>
            <a:ext cx="9941892" cy="745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3769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495">
            <a:off x="1171551" y="-305624"/>
            <a:ext cx="9762312" cy="743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385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9ADE-36B4-446A-B6A1-E5F1FF6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latin typeface="+mj-lt"/>
                <a:ea typeface="+mj-ea"/>
                <a:cs typeface="+mj-cs"/>
              </a:rPr>
              <a:t>Measures of Association</a:t>
            </a: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br>
              <a:rPr lang="en-US" sz="4800" kern="1200" dirty="0">
                <a:latin typeface="+mj-lt"/>
                <a:ea typeface="+mj-ea"/>
                <a:cs typeface="+mj-cs"/>
              </a:rPr>
            </a:b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AD9F-A164-47F7-A93B-57A1B818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Author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3012D3-1744-38D0-DC58-D736A3C32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390581"/>
              </p:ext>
            </p:extLst>
          </p:nvPr>
        </p:nvGraphicFramePr>
        <p:xfrm>
          <a:off x="4219575" y="565970"/>
          <a:ext cx="7726619" cy="6151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336">
                  <a:extLst>
                    <a:ext uri="{9D8B030D-6E8A-4147-A177-3AD203B41FA5}">
                      <a16:colId xmlns:a16="http://schemas.microsoft.com/office/drawing/2014/main" val="845178338"/>
                    </a:ext>
                  </a:extLst>
                </a:gridCol>
                <a:gridCol w="2011880">
                  <a:extLst>
                    <a:ext uri="{9D8B030D-6E8A-4147-A177-3AD203B41FA5}">
                      <a16:colId xmlns:a16="http://schemas.microsoft.com/office/drawing/2014/main" val="259067625"/>
                    </a:ext>
                  </a:extLst>
                </a:gridCol>
                <a:gridCol w="1927714">
                  <a:extLst>
                    <a:ext uri="{9D8B030D-6E8A-4147-A177-3AD203B41FA5}">
                      <a16:colId xmlns:a16="http://schemas.microsoft.com/office/drawing/2014/main" val="2230794872"/>
                    </a:ext>
                  </a:extLst>
                </a:gridCol>
                <a:gridCol w="2127689">
                  <a:extLst>
                    <a:ext uri="{9D8B030D-6E8A-4147-A177-3AD203B41FA5}">
                      <a16:colId xmlns:a16="http://schemas.microsoft.com/office/drawing/2014/main" val="2429485265"/>
                    </a:ext>
                  </a:extLst>
                </a:gridCol>
              </a:tblGrid>
              <a:tr h="578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Nominal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Ordinal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Interval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6506663"/>
                  </a:ext>
                </a:extLst>
              </a:tr>
              <a:tr h="184744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Nominal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latin typeface="+mn-lt"/>
                        </a:rPr>
                        <a:t>2 x 2: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 Yule’s Q [Gamma]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latin typeface="+mn-lt"/>
                        </a:rPr>
                        <a:t>N x N: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 Lambda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0353617"/>
                  </a:ext>
                </a:extLst>
              </a:tr>
              <a:tr h="57860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Ordinal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Lambda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Gamma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5639066"/>
                  </a:ext>
                </a:extLst>
              </a:tr>
              <a:tr h="20960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Interval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Means Comparison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Means Comparison 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57450" marR="157450" marT="78725" marB="78725"/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Pearson’s Product Moment Correlation Coefficient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 </a:t>
                      </a:r>
                      <a:endParaRPr lang="en-GB" sz="2400" b="0" i="0" u="none" strike="noStrike" dirty="0">
                        <a:effectLst/>
                        <a:latin typeface="+mn-lt"/>
                      </a:endParaRPr>
                    </a:p>
                    <a:p>
                      <a:pPr marL="0" marR="0"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ourier New" panose="02070309020205020404" pitchFamily="49" charset="0"/>
                        </a:rPr>
                        <a:t>(Bivariate) Regression</a:t>
                      </a:r>
                      <a:endParaRPr lang="en-GB" sz="24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6401" marR="16401" marT="16401" marB="0"/>
                </a:tc>
                <a:extLst>
                  <a:ext uri="{0D108BD9-81ED-4DB2-BD59-A6C34878D82A}">
                    <a16:rowId xmlns:a16="http://schemas.microsoft.com/office/drawing/2014/main" val="8607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03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(Bivariate)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r>
                  <a:rPr lang="en-US" b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Regression analysis</a:t>
                </a:r>
                <a:r>
                  <a:rPr lang="en-US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– or more commonly, regression</a:t>
                </a:r>
                <a:r>
                  <a:rPr lang="en-US" i="1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- </a:t>
                </a:r>
                <a:r>
                  <a:rPr lang="en-US" dirty="0">
                    <a:effectLst/>
                    <a:ea typeface="Calibri" panose="020F0502020204030204" pitchFamily="34" charset="0"/>
                    <a:cs typeface="Courier New" panose="02070309020205020404" pitchFamily="49" charset="0"/>
                  </a:rPr>
                  <a:t>provides a variable-specific description of the linear relationship between a dependent and independent variable. </a:t>
                </a: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r>
                  <a:rPr lang="en-GB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Differently from other Measures of Association, regression is not a number but rather an equation called the </a:t>
                </a:r>
                <a:r>
                  <a:rPr lang="en-GB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regression equation</a:t>
                </a:r>
                <a:r>
                  <a:rPr lang="en-GB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GB" sz="28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r>
                  <a:rPr lang="en-GB" sz="28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If Y is the dependent variable and X is the independent variable:</a:t>
                </a:r>
                <a:endParaRPr lang="en-GB" sz="28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GB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80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397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(Bivariate) Regression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  <m:d>
                      <m:dPr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4400" b="0" i="1" smtClean="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endParaRPr lang="en-GB" i="1" dirty="0">
                  <a:effectLst/>
                  <a:ea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i="1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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, or beta, is the </a:t>
                </a:r>
                <a:r>
                  <a:rPr lang="en-GB" b="1" dirty="0">
                    <a:effectLst/>
                    <a:ea typeface="Calibri" panose="020F0502020204030204" pitchFamily="34" charset="0"/>
                  </a:rPr>
                  <a:t>regression coefficient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– also called the ‘slope’ - which estimates the average change in </a:t>
                </a:r>
                <a:r>
                  <a:rPr lang="en-GB" i="1" dirty="0">
                    <a:effectLst/>
                    <a:ea typeface="Calibri" panose="020F0502020204030204" pitchFamily="34" charset="0"/>
                  </a:rPr>
                  <a:t>Y 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associated with a unit change in </a:t>
                </a:r>
                <a:r>
                  <a:rPr lang="en-GB" i="1" dirty="0">
                    <a:effectLst/>
                    <a:ea typeface="Calibri" panose="020F0502020204030204" pitchFamily="34" charset="0"/>
                  </a:rPr>
                  <a:t>X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.  </a:t>
                </a:r>
                <a:endParaRPr lang="en-US" dirty="0">
                  <a:effectLst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i="1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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, or </a:t>
                </a:r>
                <a:r>
                  <a:rPr lang="en-GB" dirty="0">
                    <a:effectLst/>
                    <a:ea typeface="Calibri" panose="020F0502020204030204" pitchFamily="34" charset="0"/>
                    <a:cs typeface="Garamond" panose="02020404030301010803" pitchFamily="18" charset="0"/>
                  </a:rPr>
                  <a:t>alpha, 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is the </a:t>
                </a:r>
                <a:r>
                  <a:rPr lang="en-GB" b="1" dirty="0">
                    <a:effectLst/>
                    <a:ea typeface="Calibri" panose="020F0502020204030204" pitchFamily="34" charset="0"/>
                  </a:rPr>
                  <a:t>intercept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- sometimes called the ‘constant’ - and denotes the point where the regression line ‘intercepts’ the </a:t>
                </a:r>
                <a:r>
                  <a:rPr lang="en-GB" i="1" dirty="0">
                    <a:effectLst/>
                    <a:ea typeface="Calibri" panose="020F0502020204030204" pitchFamily="34" charset="0"/>
                  </a:rPr>
                  <a:t>Y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axis (i.e.: when X=0). </a:t>
                </a:r>
                <a:endParaRPr lang="en-US" dirty="0">
                  <a:effectLst/>
                  <a:ea typeface="Calibri" panose="020F0502020204030204" pitchFamily="34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dirty="0">
                    <a:effectLst/>
                    <a:ea typeface="Calibri" panose="020F0502020204030204" pitchFamily="34" charset="0"/>
                  </a:rPr>
                  <a:t>ε, the </a:t>
                </a:r>
                <a:r>
                  <a:rPr lang="en-GB" b="1" dirty="0">
                    <a:effectLst/>
                    <a:ea typeface="Calibri" panose="020F0502020204030204" pitchFamily="34" charset="0"/>
                  </a:rPr>
                  <a:t>error term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 is part of the regression equations that handles the random elements. </a:t>
                </a: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50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229ADE-36B4-446A-B6A1-E5F1FF656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Measures of Association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E3AD9F-A164-47F7-A93B-57A1B818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Author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93012D3-1744-38D0-DC58-D736A3C32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26191"/>
              </p:ext>
            </p:extLst>
          </p:nvPr>
        </p:nvGraphicFramePr>
        <p:xfrm>
          <a:off x="4788310" y="914400"/>
          <a:ext cx="7066807" cy="493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255">
                  <a:extLst>
                    <a:ext uri="{9D8B030D-6E8A-4147-A177-3AD203B41FA5}">
                      <a16:colId xmlns:a16="http://schemas.microsoft.com/office/drawing/2014/main" val="845178338"/>
                    </a:ext>
                  </a:extLst>
                </a:gridCol>
                <a:gridCol w="1982326">
                  <a:extLst>
                    <a:ext uri="{9D8B030D-6E8A-4147-A177-3AD203B41FA5}">
                      <a16:colId xmlns:a16="http://schemas.microsoft.com/office/drawing/2014/main" val="259067625"/>
                    </a:ext>
                  </a:extLst>
                </a:gridCol>
                <a:gridCol w="2017685">
                  <a:extLst>
                    <a:ext uri="{9D8B030D-6E8A-4147-A177-3AD203B41FA5}">
                      <a16:colId xmlns:a16="http://schemas.microsoft.com/office/drawing/2014/main" val="2230794872"/>
                    </a:ext>
                  </a:extLst>
                </a:gridCol>
                <a:gridCol w="1533541">
                  <a:extLst>
                    <a:ext uri="{9D8B030D-6E8A-4147-A177-3AD203B41FA5}">
                      <a16:colId xmlns:a16="http://schemas.microsoft.com/office/drawing/2014/main" val="2429485265"/>
                    </a:ext>
                  </a:extLst>
                </a:gridCol>
              </a:tblGrid>
              <a:tr h="559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Nominal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Ordinal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Interval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26506663"/>
                  </a:ext>
                </a:extLst>
              </a:tr>
              <a:tr h="17877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Nominal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latin typeface="+mn-lt"/>
                        </a:rPr>
                        <a:t>2 x 2: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 Yule’s Q [Gamma]</a:t>
                      </a:r>
                      <a:endParaRPr lang="en-US" sz="2400" dirty="0">
                        <a:effectLst/>
                        <a:latin typeface="+mn-lt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u="sng" dirty="0">
                          <a:effectLst/>
                          <a:latin typeface="+mn-lt"/>
                        </a:rPr>
                        <a:t>N x N:</a:t>
                      </a:r>
                      <a:r>
                        <a:rPr lang="en-GB" sz="2400" dirty="0">
                          <a:effectLst/>
                          <a:latin typeface="+mn-lt"/>
                        </a:rPr>
                        <a:t> Lambda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70353617"/>
                  </a:ext>
                </a:extLst>
              </a:tr>
              <a:tr h="5599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Ordinal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Lambda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>
                          <a:effectLst/>
                          <a:latin typeface="+mn-lt"/>
                        </a:rPr>
                        <a:t>Gamma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+mn-lt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55639066"/>
                  </a:ext>
                </a:extLst>
              </a:tr>
              <a:tr h="2028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+mn-lt"/>
                        </a:rPr>
                        <a:t>Interval</a:t>
                      </a: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Means Comparison</a:t>
                      </a:r>
                      <a:endParaRPr lang="en-US" sz="23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300" b="1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Means Comparison </a:t>
                      </a:r>
                      <a:endParaRPr lang="en-US" sz="23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1359" marR="161359" marT="80680" marB="8068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6075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0447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0" y="193953"/>
            <a:ext cx="7010399" cy="2030264"/>
          </a:xfrm>
        </p:spPr>
        <p:txBody>
          <a:bodyPr>
            <a:normAutofit/>
          </a:bodyPr>
          <a:lstStyle/>
          <a:p>
            <a:r>
              <a:rPr lang="en-GB" i="1" dirty="0">
                <a:effectLst/>
                <a:latin typeface="+mn-lt"/>
                <a:ea typeface="Calibri" panose="020F0502020204030204" pitchFamily="34" charset="0"/>
                <a:sym typeface="Symbol" panose="05050102010706020507" pitchFamily="18" charset="2"/>
              </a:rPr>
              <a:t></a:t>
            </a:r>
            <a:r>
              <a:rPr lang="en-GB" dirty="0">
                <a:effectLst/>
                <a:latin typeface="+mn-lt"/>
                <a:ea typeface="Calibri" panose="020F0502020204030204" pitchFamily="34" charset="0"/>
              </a:rPr>
              <a:t> : The Regression Coefficient</a:t>
            </a:r>
            <a:endParaRPr lang="en-GB" dirty="0">
              <a:latin typeface="+mn-lt"/>
            </a:endParaRPr>
          </a:p>
        </p:txBody>
      </p:sp>
      <p:pic>
        <p:nvPicPr>
          <p:cNvPr id="5" name="Picture 4" descr="A picture containing antenna&#10;&#10;Description automatically generated">
            <a:extLst>
              <a:ext uri="{FF2B5EF4-FFF2-40B4-BE49-F238E27FC236}">
                <a16:creationId xmlns:a16="http://schemas.microsoft.com/office/drawing/2014/main" id="{E6AF2587-AEBE-7398-F302-C5BB0B234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5" y="193952"/>
            <a:ext cx="3995623" cy="3116586"/>
          </a:xfrm>
          <a:prstGeom prst="rect">
            <a:avLst/>
          </a:prstGeom>
        </p:spPr>
      </p:pic>
      <p:pic>
        <p:nvPicPr>
          <p:cNvPr id="6" name="Picture 5" descr="A picture containing antenna&#10;&#10;Description automatically generated">
            <a:extLst>
              <a:ext uri="{FF2B5EF4-FFF2-40B4-BE49-F238E27FC236}">
                <a16:creationId xmlns:a16="http://schemas.microsoft.com/office/drawing/2014/main" id="{B8184403-0E01-641E-63A0-CC53C003A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35" y="3504492"/>
            <a:ext cx="3841543" cy="281393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135" y="1769806"/>
            <a:ext cx="6915764" cy="4224595"/>
          </a:xfrm>
        </p:spPr>
        <p:txBody>
          <a:bodyPr>
            <a:normAutofit fontScale="92500"/>
          </a:bodyPr>
          <a:lstStyle/>
          <a:p>
            <a:pPr marL="0" marR="0" indent="2286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Regression exploits this specificity in the relationship between X - the independent variable (IV) - and Y – the dependent variable (DV). </a:t>
            </a:r>
          </a:p>
          <a:p>
            <a:pPr marL="0" marR="0" indent="2286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regression coefficient simply imposes the change of X to 1-unit. </a:t>
            </a:r>
          </a:p>
          <a:p>
            <a:pPr marL="0" marR="0" indent="228600">
              <a:spcBef>
                <a:spcPts val="0"/>
              </a:spcBef>
              <a:spcAft>
                <a:spcPts val="600"/>
              </a:spcAft>
            </a:pP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Thus, the regression coefficient -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is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change in the value of Y given a 1-unit change in X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In this way, and unlike correlation, the regression coefficient gives us an exact linear relationship between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DV and </a:t>
            </a:r>
            <a:r>
              <a:rPr lang="en-GB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en-GB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IV.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</p:spTree>
    <p:extLst>
      <p:ext uri="{BB962C8B-B14F-4D97-AF65-F5344CB8AC3E}">
        <p14:creationId xmlns:p14="http://schemas.microsoft.com/office/powerpoint/2010/main" val="1954065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(Bivariate) Regression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{"/>
                        <m:endChr m:val="}"/>
                        <m:ctrlP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sz="4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3000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The intercept (</a:t>
                </a:r>
                <a:r>
                  <a:rPr lang="el-GR" sz="3000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α</a:t>
                </a:r>
                <a:r>
                  <a:rPr lang="en-GB" sz="3000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) and regression coefficient (</a:t>
                </a:r>
                <a:r>
                  <a:rPr lang="el-GR" sz="3000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β</a:t>
                </a:r>
                <a:r>
                  <a:rPr lang="en-GB" sz="3000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) are the systematic components of the regression equation</a:t>
                </a: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</a:pPr>
                <a:r>
                  <a:rPr lang="en-GB" sz="3000" dirty="0">
                    <a:ea typeface="Calibri" panose="020F0502020204030204" pitchFamily="34" charset="0"/>
                    <a:sym typeface="Symbol" panose="05050102010706020507" pitchFamily="18" charset="2"/>
                  </a:rPr>
                  <a:t>The error term – or ‘residual’ – is the random component </a:t>
                </a:r>
                <a:r>
                  <a:rPr lang="en-GB" sz="3000" dirty="0">
                    <a:effectLst/>
                    <a:ea typeface="Calibri" panose="020F0502020204030204" pitchFamily="34" charset="0"/>
                    <a:sym typeface="Symbol" panose="05050102010706020507" pitchFamily="18" charset="2"/>
                  </a:rPr>
                  <a:t>of the regression equation</a:t>
                </a:r>
                <a:endParaRPr lang="en-GB" sz="3000" dirty="0">
                  <a:ea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800100" lvl="1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</a:pPr>
                <a:r>
                  <a:rPr lang="en-US" sz="2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Garamond" panose="02020404030301010803" pitchFamily="18" charset="0"/>
                  </a:rPr>
                  <a:t>t represents 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Courier New" panose="02070309020205020404" pitchFamily="49" charset="0"/>
                  </a:rPr>
                  <a:t>the randomness of the ‘real world such as problems with measuring, 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i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Courier New" panose="02070309020205020404" pitchFamily="49" charset="0"/>
                  </a:rPr>
                  <a:t>mprecise instruments, sampling error, or the regression equation may have a different form. It also includes the truly randomness of the 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Calibri" panose="020F0502020204030204" pitchFamily="34" charset="0"/>
                  </a:rPr>
                  <a:t>complexity of </a:t>
                </a:r>
                <a:r>
                  <a:rPr lang="en-US" sz="2800" dirty="0">
                    <a:effectLst/>
                    <a:ea typeface="Calibri" panose="020F0502020204030204" pitchFamily="34" charset="0"/>
                    <a:cs typeface="Courier New" panose="02070309020205020404" pitchFamily="49" charset="0"/>
                  </a:rPr>
                  <a:t>social, economic, and political realities for which we fail to - or are unable to - account.</a:t>
                </a:r>
                <a:endParaRPr lang="en-GB" sz="2800" i="1" dirty="0">
                  <a:effectLst/>
                  <a:ea typeface="Calibri" panose="020F0502020204030204" pitchFamily="34" charset="0"/>
                  <a:sym typeface="Symbol" panose="05050102010706020507" pitchFamily="18" charset="2"/>
                </a:endParaRPr>
              </a:p>
              <a:p>
                <a:pPr marL="342900" indent="-342900" algn="just">
                  <a:spcBef>
                    <a:spcPts val="0"/>
                  </a:spcBef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360045" algn="l"/>
                  </a:tabLst>
                </a:pPr>
                <a:endParaRPr lang="en-US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E43EE9A8-B21A-0230-2896-E6D1ABFF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55" y="3898660"/>
            <a:ext cx="4923360" cy="2821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5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hart, scatter chart&#10;&#10;Description automatically generated">
            <a:extLst>
              <a:ext uri="{FF2B5EF4-FFF2-40B4-BE49-F238E27FC236}">
                <a16:creationId xmlns:a16="http://schemas.microsoft.com/office/drawing/2014/main" id="{20A2E90E-CE54-8BA7-1253-D3AF21229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4" y="1575593"/>
            <a:ext cx="3443368" cy="2475707"/>
          </a:xfrm>
          <a:prstGeom prst="rect">
            <a:avLst/>
          </a:prstGeom>
        </p:spPr>
      </p:pic>
      <p:pic>
        <p:nvPicPr>
          <p:cNvPr id="10" name="Content Placeholder 9" descr="Chart, scatter chart&#10;&#10;Description automatically generated">
            <a:extLst>
              <a:ext uri="{FF2B5EF4-FFF2-40B4-BE49-F238E27FC236}">
                <a16:creationId xmlns:a16="http://schemas.microsoft.com/office/drawing/2014/main" id="{B8DFDA33-551B-B212-60B1-D8DE5D1BA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595" y="1575593"/>
            <a:ext cx="6945460" cy="5011740"/>
          </a:xfrm>
        </p:spPr>
      </p:pic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3E40D171-183C-D8A4-91B2-ACA4476B39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4" y="4089401"/>
            <a:ext cx="3453259" cy="24979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(Bivariate) Regression Equation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</p:spTree>
    <p:extLst>
      <p:ext uri="{BB962C8B-B14F-4D97-AF65-F5344CB8AC3E}">
        <p14:creationId xmlns:p14="http://schemas.microsoft.com/office/powerpoint/2010/main" val="2311469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GB" sz="3100"/>
              <a:t>(Bivariate) Regression Equation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981" y="2251587"/>
            <a:ext cx="4179482" cy="4469887"/>
          </a:xfrm>
        </p:spPr>
        <p:txBody>
          <a:bodyPr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</a:tabLst>
            </a:pPr>
            <a:r>
              <a:rPr lang="en-GB" sz="2400" dirty="0">
                <a:effectLst/>
                <a:ea typeface="Calibri" panose="020F0502020204030204" pitchFamily="34" charset="0"/>
              </a:rPr>
              <a:t>Regression exploits the specific attributes of the relationship between these two specific variables</a:t>
            </a:r>
            <a:r>
              <a:rPr lang="en-GB" sz="2400" dirty="0">
                <a:ea typeface="Calibri" panose="020F0502020204030204" pitchFamily="34" charset="0"/>
              </a:rPr>
              <a:t> by </a:t>
            </a:r>
            <a:r>
              <a:rPr lang="en-GB" sz="2400" dirty="0">
                <a:effectLst/>
                <a:ea typeface="Calibri" panose="020F0502020204030204" pitchFamily="34" charset="0"/>
              </a:rPr>
              <a:t>minimizing the distance between the observations on the dependent variables and the </a:t>
            </a:r>
            <a:r>
              <a:rPr lang="en-GB" sz="2400" b="1" dirty="0">
                <a:effectLst/>
                <a:ea typeface="Calibri" panose="020F0502020204030204" pitchFamily="34" charset="0"/>
              </a:rPr>
              <a:t>predicted values of the dependent variable </a:t>
            </a:r>
            <a:r>
              <a:rPr lang="en-GB" sz="2400" dirty="0">
                <a:effectLst/>
                <a:ea typeface="Calibri" panose="020F0502020204030204" pitchFamily="34" charset="0"/>
              </a:rPr>
              <a:t>(</a:t>
            </a:r>
            <a:r>
              <a:rPr lang="en-GB" sz="2400" i="1" dirty="0">
                <a:effectLst/>
                <a:ea typeface="Calibri" panose="020F0502020204030204" pitchFamily="34" charset="0"/>
              </a:rPr>
              <a:t>that is,</a:t>
            </a:r>
            <a:r>
              <a:rPr lang="en-GB" sz="2400" dirty="0">
                <a:effectLst/>
                <a:ea typeface="Calibri" panose="020F0502020204030204" pitchFamily="34" charset="0"/>
              </a:rPr>
              <a:t> </a:t>
            </a:r>
            <a:r>
              <a:rPr lang="en-GB" sz="2400" i="1" dirty="0">
                <a:effectLst/>
                <a:ea typeface="Calibri" panose="020F0502020204030204" pitchFamily="34" charset="0"/>
              </a:rPr>
              <a:t>given what we would expect from its relationship to the independent variable)</a:t>
            </a:r>
            <a:r>
              <a:rPr lang="en-GB" sz="2400" dirty="0">
                <a:effectLst/>
                <a:ea typeface="Calibri" panose="020F0502020204030204" pitchFamily="34" charset="0"/>
              </a:rPr>
              <a:t>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3A7D56A-89AC-734C-EF27-7654B6E92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237845"/>
            <a:ext cx="6019331" cy="4379063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23688" y="6356350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303030"/>
                </a:solidFill>
              </a:rPr>
              <a:t>Title | </a:t>
            </a:r>
            <a:r>
              <a:rPr lang="en-US" sz="700">
                <a:solidFill>
                  <a:srgbClr val="303030"/>
                </a:solidFill>
                <a:sym typeface="Symbol" panose="05050102010706020507" pitchFamily="18" charset="2"/>
              </a:rPr>
              <a:t></a:t>
            </a:r>
            <a:r>
              <a:rPr lang="en-US" sz="700">
                <a:solidFill>
                  <a:srgbClr val="303030"/>
                </a:solidFill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rgbClr val="303030"/>
                </a:solidFill>
              </a:rPr>
              <a:t>Year | SAGE Publishing</a:t>
            </a:r>
            <a:endParaRPr lang="en-GB" sz="70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46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(Bivariate) Regression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8ECEEB54-CDEF-5B02-9508-60C23B0E4C1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3562674"/>
                  </p:ext>
                </p:extLst>
              </p:nvPr>
            </p:nvGraphicFramePr>
            <p:xfrm>
              <a:off x="280987" y="1371600"/>
              <a:ext cx="11072812" cy="2080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23773">
                      <a:extLst>
                        <a:ext uri="{9D8B030D-6E8A-4147-A177-3AD203B41FA5}">
                          <a16:colId xmlns:a16="http://schemas.microsoft.com/office/drawing/2014/main" val="3259328483"/>
                        </a:ext>
                      </a:extLst>
                    </a:gridCol>
                    <a:gridCol w="4481310">
                      <a:extLst>
                        <a:ext uri="{9D8B030D-6E8A-4147-A177-3AD203B41FA5}">
                          <a16:colId xmlns:a16="http://schemas.microsoft.com/office/drawing/2014/main" val="1416174710"/>
                        </a:ext>
                      </a:extLst>
                    </a:gridCol>
                    <a:gridCol w="2167729">
                      <a:extLst>
                        <a:ext uri="{9D8B030D-6E8A-4147-A177-3AD203B41FA5}">
                          <a16:colId xmlns:a16="http://schemas.microsoft.com/office/drawing/2014/main" val="934641266"/>
                        </a:ext>
                      </a:extLst>
                    </a:gridCol>
                  </a:tblGrid>
                  <a:tr h="707923"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Independent Variable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Regression Equation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Correlation coefficient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2025921"/>
                      </a:ext>
                    </a:extLst>
                  </a:tr>
                  <a:tr h="442452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Life expectancy at birth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=74.54+2.88(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r=0.43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1443937"/>
                      </a:ext>
                    </a:extLst>
                  </a:tr>
                  <a:tr h="453513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Global Militarization Index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=157.92−29.97(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GB" sz="2400">
                                    <a:effectLst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r=-0.40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8022822"/>
                      </a:ext>
                    </a:extLst>
                  </a:tr>
                  <a:tr h="453513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Press Freedom Index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u="none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 u="none">
                                    <a:effectLst/>
                                    <a:latin typeface="Cambria Math" panose="02040503050406030204" pitchFamily="18" charset="0"/>
                                  </a:rPr>
                                  <m:t>=35.86−14.91</m:t>
                                </m:r>
                                <m:d>
                                  <m:dPr>
                                    <m:ctrlPr>
                                      <a:rPr lang="en-US" sz="2400" i="1" u="none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u="none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GB" sz="2400" u="none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400" u="none">
                                    <a:effectLst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 u="none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r=-0.88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900967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8ECEEB54-CDEF-5B02-9508-60C23B0E4C1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3562674"/>
                  </p:ext>
                </p:extLst>
              </p:nvPr>
            </p:nvGraphicFramePr>
            <p:xfrm>
              <a:off x="280987" y="1371600"/>
              <a:ext cx="11072812" cy="2080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23773">
                      <a:extLst>
                        <a:ext uri="{9D8B030D-6E8A-4147-A177-3AD203B41FA5}">
                          <a16:colId xmlns:a16="http://schemas.microsoft.com/office/drawing/2014/main" val="3259328483"/>
                        </a:ext>
                      </a:extLst>
                    </a:gridCol>
                    <a:gridCol w="4481310">
                      <a:extLst>
                        <a:ext uri="{9D8B030D-6E8A-4147-A177-3AD203B41FA5}">
                          <a16:colId xmlns:a16="http://schemas.microsoft.com/office/drawing/2014/main" val="1416174710"/>
                        </a:ext>
                      </a:extLst>
                    </a:gridCol>
                    <a:gridCol w="2167729">
                      <a:extLst>
                        <a:ext uri="{9D8B030D-6E8A-4147-A177-3AD203B41FA5}">
                          <a16:colId xmlns:a16="http://schemas.microsoft.com/office/drawing/2014/main" val="934641266"/>
                        </a:ext>
                      </a:extLst>
                    </a:gridCol>
                  </a:tblGrid>
                  <a:tr h="731520"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Independent Variable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Regression Equation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Correlation coefficient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672025921"/>
                      </a:ext>
                    </a:extLst>
                  </a:tr>
                  <a:tr h="442452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Life expectancy at birth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8912" t="-184932" r="-48980" b="-2356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r=0.43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51443937"/>
                      </a:ext>
                    </a:extLst>
                  </a:tr>
                  <a:tr h="453513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Global Militarization Index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8912" t="-281081" r="-48980" b="-1324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r=-0.40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4088022822"/>
                      </a:ext>
                    </a:extLst>
                  </a:tr>
                  <a:tr h="453513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</a:rPr>
                            <a:t>Press Freedom Index</a:t>
                          </a:r>
                          <a:endParaRPr lang="en-US" sz="24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98912" t="-376000" r="-48980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</a:rPr>
                            <a:t>r=-0.88</a:t>
                          </a:r>
                          <a:endParaRPr lang="en-US" sz="2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9009674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3CDF5255-D23C-BDAA-BEEB-BDE29DDB6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45" y="3740968"/>
            <a:ext cx="3718748" cy="2702746"/>
          </a:xfrm>
          <a:prstGeom prst="rect">
            <a:avLst/>
          </a:prstGeom>
        </p:spPr>
      </p:pic>
      <p:pic>
        <p:nvPicPr>
          <p:cNvPr id="7" name="Picture 6" descr="Chart, scatter chart&#10;&#10;Description automatically generated">
            <a:extLst>
              <a:ext uri="{FF2B5EF4-FFF2-40B4-BE49-F238E27FC236}">
                <a16:creationId xmlns:a16="http://schemas.microsoft.com/office/drawing/2014/main" id="{4BADBD93-4A2B-A42A-87F6-E84294758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44" y="3753667"/>
            <a:ext cx="3718747" cy="2702745"/>
          </a:xfrm>
          <a:prstGeom prst="rect">
            <a:avLst/>
          </a:prstGeom>
        </p:spPr>
      </p:pic>
      <p:pic>
        <p:nvPicPr>
          <p:cNvPr id="8" name="Picture 7" descr="Chart, scatter chart&#10;&#10;Description automatically generated">
            <a:extLst>
              <a:ext uri="{FF2B5EF4-FFF2-40B4-BE49-F238E27FC236}">
                <a16:creationId xmlns:a16="http://schemas.microsoft.com/office/drawing/2014/main" id="{5FA25CF1-234A-42D7-EA13-AD226B244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654" y="3790130"/>
            <a:ext cx="3718746" cy="27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38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5510253"/>
            <a:ext cx="9895951" cy="103366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latin typeface="+mn-lt"/>
              </a:rPr>
              <a:t>Coefficient of Determination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827725" y="2002536"/>
            <a:ext cx="4114800" cy="3651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Title | </a:t>
            </a:r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  <a:sym typeface="Symbol" panose="05050102010706020507" pitchFamily="18" charset="2"/>
              </a:rPr>
              <a:t></a:t>
            </a:r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 Author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tx1">
                    <a:lumMod val="50000"/>
                    <a:lumOff val="50000"/>
                  </a:schemeClr>
                </a:solidFill>
              </a:rPr>
              <a:t>Year | SAGE Publishing</a:t>
            </a:r>
            <a:endParaRPr lang="en-GB" sz="7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100" y="3833199"/>
            <a:ext cx="10548784" cy="2911730"/>
          </a:xfrm>
        </p:spPr>
        <p:txBody>
          <a:bodyPr anchor="ctr"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</a:tabLst>
            </a:pPr>
            <a:r>
              <a:rPr lang="en-GB" sz="4000" i="1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Model </a:t>
            </a:r>
            <a:r>
              <a:rPr lang="en-GB" sz="4000" i="1" dirty="0">
                <a:ea typeface="Calibri" panose="020F0502020204030204" pitchFamily="34" charset="0"/>
                <a:cs typeface="Courier New" panose="02070309020205020404" pitchFamily="49" charset="0"/>
              </a:rPr>
              <a:t>Fit</a:t>
            </a:r>
          </a:p>
          <a:p>
            <a:pPr marL="342900" marR="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  <a:tabLst>
                <a:tab pos="360045" algn="l"/>
              </a:tabLst>
            </a:pPr>
            <a:r>
              <a:rPr lang="en-GB" sz="40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The coefficient of determination or ‘R</a:t>
            </a:r>
            <a:r>
              <a:rPr lang="en-GB" sz="4000" baseline="300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lang="en-GB" sz="40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‘ </a:t>
            </a:r>
            <a:r>
              <a:rPr lang="en-GB" sz="4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represents the proportion of common variation between the two variables.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0DCF163-1449-5A34-23DD-826F7CB53A3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459350" y="469900"/>
              <a:ext cx="11427850" cy="333083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22150">
                      <a:extLst>
                        <a:ext uri="{9D8B030D-6E8A-4147-A177-3AD203B41FA5}">
                          <a16:colId xmlns:a16="http://schemas.microsoft.com/office/drawing/2014/main" val="2323243980"/>
                        </a:ext>
                      </a:extLst>
                    </a:gridCol>
                    <a:gridCol w="4025900">
                      <a:extLst>
                        <a:ext uri="{9D8B030D-6E8A-4147-A177-3AD203B41FA5}">
                          <a16:colId xmlns:a16="http://schemas.microsoft.com/office/drawing/2014/main" val="40444199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98517747"/>
                        </a:ext>
                      </a:extLst>
                    </a:gridCol>
                    <a:gridCol w="1651000">
                      <a:extLst>
                        <a:ext uri="{9D8B030D-6E8A-4147-A177-3AD203B41FA5}">
                          <a16:colId xmlns:a16="http://schemas.microsoft.com/office/drawing/2014/main" val="2007331410"/>
                        </a:ext>
                      </a:extLst>
                    </a:gridCol>
                  </a:tblGrid>
                  <a:tr h="770800"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Independent Variable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Regression Equation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300" dirty="0">
                              <a:effectLst/>
                              <a:latin typeface="+mn-lt"/>
                            </a:rPr>
                            <a:t>Correlation coefficient</a:t>
                          </a:r>
                          <a:endParaRPr lang="en-US" sz="23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/>
                    </a:tc>
                    <a:extLst>
                      <a:ext uri="{0D108BD9-81ED-4DB2-BD59-A6C34878D82A}">
                        <a16:rowId xmlns:a16="http://schemas.microsoft.com/office/drawing/2014/main" val="717386453"/>
                      </a:ext>
                    </a:extLst>
                  </a:tr>
                  <a:tr h="759759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Life expectancy at birth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=74.54+2.88(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r=0.43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 dirty="0"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2400" dirty="0">
                              <a:effectLst/>
                              <a:latin typeface="+mn-lt"/>
                            </a:rPr>
                            <a:t>= 0.169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extLst>
                      <a:ext uri="{0D108BD9-81ED-4DB2-BD59-A6C34878D82A}">
                        <a16:rowId xmlns:a16="http://schemas.microsoft.com/office/drawing/2014/main" val="525031571"/>
                      </a:ext>
                    </a:extLst>
                  </a:tr>
                  <a:tr h="759759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Global Militarization Index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=157.92−29.97(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r=-0.40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2400">
                              <a:effectLst/>
                              <a:latin typeface="+mn-lt"/>
                            </a:rPr>
                            <a:t>= 0.142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extLst>
                      <a:ext uri="{0D108BD9-81ED-4DB2-BD59-A6C34878D82A}">
                        <a16:rowId xmlns:a16="http://schemas.microsoft.com/office/drawing/2014/main" val="2969223290"/>
                      </a:ext>
                    </a:extLst>
                  </a:tr>
                  <a:tr h="759759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Press Freedom Index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=35.86−14.91(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)+</m:t>
                                </m:r>
                                <m:r>
                                  <a:rPr lang="en-GB" sz="2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oMath>
                            </m:oMathPara>
                          </a14:m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r=-0.88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 dirty="0"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2400" dirty="0">
                              <a:effectLst/>
                              <a:latin typeface="+mn-lt"/>
                            </a:rPr>
                            <a:t>= 0.772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extLst>
                      <a:ext uri="{0D108BD9-81ED-4DB2-BD59-A6C34878D82A}">
                        <a16:rowId xmlns:a16="http://schemas.microsoft.com/office/drawing/2014/main" val="28744141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0DCF163-1449-5A34-23DD-826F7CB53A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149039"/>
                  </p:ext>
                </p:extLst>
              </p:nvPr>
            </p:nvGraphicFramePr>
            <p:xfrm>
              <a:off x="459350" y="469900"/>
              <a:ext cx="11427850" cy="305007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922150">
                      <a:extLst>
                        <a:ext uri="{9D8B030D-6E8A-4147-A177-3AD203B41FA5}">
                          <a16:colId xmlns:a16="http://schemas.microsoft.com/office/drawing/2014/main" val="2323243980"/>
                        </a:ext>
                      </a:extLst>
                    </a:gridCol>
                    <a:gridCol w="4025900">
                      <a:extLst>
                        <a:ext uri="{9D8B030D-6E8A-4147-A177-3AD203B41FA5}">
                          <a16:colId xmlns:a16="http://schemas.microsoft.com/office/drawing/2014/main" val="4044419976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398517747"/>
                        </a:ext>
                      </a:extLst>
                    </a:gridCol>
                    <a:gridCol w="1651000">
                      <a:extLst>
                        <a:ext uri="{9D8B030D-6E8A-4147-A177-3AD203B41FA5}">
                          <a16:colId xmlns:a16="http://schemas.microsoft.com/office/drawing/2014/main" val="2007331410"/>
                        </a:ext>
                      </a:extLst>
                    </a:gridCol>
                  </a:tblGrid>
                  <a:tr h="770800"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Independent Variable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Regression Equation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300" dirty="0">
                              <a:effectLst/>
                              <a:latin typeface="+mn-lt"/>
                            </a:rPr>
                            <a:t>Correlation coefficient</a:t>
                          </a:r>
                          <a:endParaRPr lang="en-US" sz="23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 dirty="0">
                              <a:effectLst/>
                              <a:latin typeface="+mn-lt"/>
                            </a:rPr>
                            <a:t>2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/>
                    </a:tc>
                    <a:extLst>
                      <a:ext uri="{0D108BD9-81ED-4DB2-BD59-A6C34878D82A}">
                        <a16:rowId xmlns:a16="http://schemas.microsoft.com/office/drawing/2014/main" val="717386453"/>
                      </a:ext>
                    </a:extLst>
                  </a:tr>
                  <a:tr h="759759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Life expectancy at birth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20" marR="95220" marT="0" marB="0" anchor="ctr">
                        <a:blipFill>
                          <a:blip r:embed="rId2"/>
                          <a:stretch>
                            <a:fillRect l="-97727" t="-114516" r="-87273" b="-2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r=0.43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 dirty="0"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2400" dirty="0">
                              <a:effectLst/>
                              <a:latin typeface="+mn-lt"/>
                            </a:rPr>
                            <a:t>= 0.169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extLst>
                      <a:ext uri="{0D108BD9-81ED-4DB2-BD59-A6C34878D82A}">
                        <a16:rowId xmlns:a16="http://schemas.microsoft.com/office/drawing/2014/main" val="525031571"/>
                      </a:ext>
                    </a:extLst>
                  </a:tr>
                  <a:tr h="759759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Global Militarization Index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20" marR="95220" marT="0" marB="0" anchor="ctr">
                        <a:blipFill>
                          <a:blip r:embed="rId2"/>
                          <a:stretch>
                            <a:fillRect l="-97727" t="-212800" r="-87273" b="-10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r=-0.40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2400">
                              <a:effectLst/>
                              <a:latin typeface="+mn-lt"/>
                            </a:rPr>
                            <a:t>= 0.142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extLst>
                      <a:ext uri="{0D108BD9-81ED-4DB2-BD59-A6C34878D82A}">
                        <a16:rowId xmlns:a16="http://schemas.microsoft.com/office/drawing/2014/main" val="2969223290"/>
                      </a:ext>
                    </a:extLst>
                  </a:tr>
                  <a:tr h="759759">
                    <a:tc>
                      <a:txBody>
                        <a:bodyPr/>
                        <a:lstStyle/>
                        <a:p>
                          <a:pPr marL="0" marR="0" indent="228600" algn="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Press Freedom Index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20" marR="95220" marT="0" marB="0" anchor="ctr">
                        <a:blipFill>
                          <a:blip r:embed="rId2"/>
                          <a:stretch>
                            <a:fillRect l="-97727" t="-312800" r="-87273" b="-16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>
                              <a:effectLst/>
                              <a:latin typeface="+mn-lt"/>
                            </a:rPr>
                            <a:t>r=-0.88</a:t>
                          </a:r>
                          <a:endParaRPr lang="en-US" sz="240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tc>
                      <a:txBody>
                        <a:bodyPr/>
                        <a:lstStyle/>
                        <a:p>
                          <a:pPr marL="0" marR="0" indent="22860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2400" dirty="0">
                              <a:effectLst/>
                              <a:latin typeface="+mn-lt"/>
                            </a:rPr>
                            <a:t>R</a:t>
                          </a:r>
                          <a:r>
                            <a:rPr lang="en-GB" sz="2400" baseline="30000" dirty="0">
                              <a:effectLst/>
                              <a:latin typeface="+mn-lt"/>
                            </a:rPr>
                            <a:t>2 </a:t>
                          </a:r>
                          <a:r>
                            <a:rPr lang="en-GB" sz="2400" dirty="0">
                              <a:effectLst/>
                              <a:latin typeface="+mn-lt"/>
                            </a:rPr>
                            <a:t>= 0.772</a:t>
                          </a:r>
                          <a:endParaRPr lang="en-US" sz="2400" dirty="0">
                            <a:effectLst/>
                            <a:latin typeface="+mn-lt"/>
                            <a:ea typeface="Calibri" panose="020F0502020204030204" pitchFamily="34" charset="0"/>
                          </a:endParaRPr>
                        </a:p>
                      </a:txBody>
                      <a:tcPr marL="95220" marR="95220" marT="0" marB="0" anchor="ctr"/>
                    </a:tc>
                    <a:extLst>
                      <a:ext uri="{0D108BD9-81ED-4DB2-BD59-A6C34878D82A}">
                        <a16:rowId xmlns:a16="http://schemas.microsoft.com/office/drawing/2014/main" val="287441416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391705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>
            <a:norm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One:</a:t>
            </a:r>
            <a:r>
              <a:rPr lang="en-GB" sz="3200" dirty="0">
                <a:effectLst/>
                <a:ea typeface="Calibri" panose="020F0502020204030204" pitchFamily="34" charset="0"/>
              </a:rPr>
              <a:t> A Research Question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Two:</a:t>
            </a:r>
            <a:r>
              <a:rPr lang="en-GB" sz="3200" dirty="0">
                <a:effectLst/>
                <a:ea typeface="Calibri" panose="020F0502020204030204" pitchFamily="34" charset="0"/>
              </a:rPr>
              <a:t> Identify Variables 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Three:</a:t>
            </a:r>
            <a:r>
              <a:rPr lang="en-GB" sz="3200" dirty="0">
                <a:effectLst/>
                <a:ea typeface="Calibri" panose="020F0502020204030204" pitchFamily="34" charset="0"/>
              </a:rPr>
              <a:t> Pearson’s Product Moment Correlation Coefficient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Four:</a:t>
            </a:r>
            <a:r>
              <a:rPr lang="en-GB" sz="3200" dirty="0">
                <a:effectLst/>
                <a:ea typeface="Calibri" panose="020F0502020204030204" pitchFamily="34" charset="0"/>
              </a:rPr>
              <a:t> The Regression Equation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Five</a:t>
            </a:r>
            <a:r>
              <a:rPr lang="en-GB" sz="3200" dirty="0">
                <a:effectLst/>
                <a:ea typeface="Calibri" panose="020F0502020204030204" pitchFamily="34" charset="0"/>
              </a:rPr>
              <a:t>: Model Fit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200" i="1" dirty="0">
                <a:effectLst/>
                <a:ea typeface="Calibri" panose="020F0502020204030204" pitchFamily="34" charset="0"/>
              </a:rPr>
              <a:t>Step Six:</a:t>
            </a:r>
            <a:r>
              <a:rPr lang="en-GB" sz="3200" dirty="0">
                <a:effectLst/>
                <a:ea typeface="Calibri" panose="020F0502020204030204" pitchFamily="34" charset="0"/>
              </a:rPr>
              <a:t> Interpretation</a:t>
            </a:r>
            <a:endParaRPr lang="en-US" sz="3200" dirty="0">
              <a:effectLst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60045" algn="l"/>
              </a:tabLst>
            </a:pPr>
            <a:endParaRPr lang="en-US" sz="4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73705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690688"/>
            <a:ext cx="10586884" cy="448627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sz="3600" b="1" i="1" dirty="0">
                <a:effectLst/>
                <a:ea typeface="Calibri" panose="020F0502020204030204" pitchFamily="34" charset="0"/>
              </a:rPr>
              <a:t>Step One:</a:t>
            </a:r>
            <a:r>
              <a:rPr lang="en-GB" sz="3600" b="1" dirty="0">
                <a:effectLst/>
                <a:ea typeface="Calibri" panose="020F0502020204030204" pitchFamily="34" charset="0"/>
              </a:rPr>
              <a:t> A Research Question</a:t>
            </a:r>
            <a:r>
              <a:rPr lang="en-GB" sz="3600" dirty="0">
                <a:effectLst/>
                <a:ea typeface="Calibri" panose="020F0502020204030204" pitchFamily="34" charset="0"/>
              </a:rPr>
              <a:t> </a:t>
            </a:r>
            <a:endParaRPr lang="en-US" sz="3600" dirty="0">
              <a:ea typeface="Calibri" panose="020F0502020204030204" pitchFamily="34" charset="0"/>
            </a:endParaRPr>
          </a:p>
          <a:p>
            <a:pPr marL="800100" lvl="1" indent="-342900">
              <a:spcBef>
                <a:spcPts val="0"/>
              </a:spcBef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3600" dirty="0">
                <a:effectLst/>
                <a:ea typeface="Calibri" panose="020F0502020204030204" pitchFamily="34" charset="0"/>
              </a:rPr>
              <a:t>RQ: </a:t>
            </a:r>
            <a:r>
              <a:rPr lang="en-GB" sz="3600" dirty="0">
                <a:effectLst/>
                <a:ea typeface="Calibri" panose="020F0502020204030204" pitchFamily="34" charset="0"/>
              </a:rPr>
              <a:t>To what extent does the capacity for citizens to influence and exercise control over their government shape the level of corruption in their country?   </a:t>
            </a:r>
            <a:endParaRPr lang="en-US" sz="36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36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690688"/>
            <a:ext cx="10772414" cy="4486275"/>
          </a:xfrm>
        </p:spPr>
        <p:txBody>
          <a:bodyPr>
            <a:no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GB" b="1" i="1" dirty="0">
                <a:effectLst/>
                <a:ea typeface="Calibri" panose="020F0502020204030204" pitchFamily="34" charset="0"/>
              </a:rPr>
              <a:t>Step Two:</a:t>
            </a:r>
            <a:r>
              <a:rPr lang="en-GB" b="1" dirty="0">
                <a:effectLst/>
                <a:ea typeface="Calibri" panose="020F0502020204030204" pitchFamily="34" charset="0"/>
              </a:rPr>
              <a:t> Identify Variables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vTimes"/>
              </a:rPr>
              <a:t>Dependent Variable (DV):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vTimes"/>
              </a:rPr>
              <a:t> Corruptions Perceptions Index (CPI)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  <a:cs typeface="F30"/>
              </a:rPr>
              <a:t>Aggregated perceptions of business people and country experts of the level on corruption in the public sector.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  <a:cs typeface="F30"/>
              </a:rPr>
              <a:t>Range: 0 [highly corrupt] to 100 [very clean].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  <a:cs typeface="F30"/>
              </a:rPr>
              <a:t>Mean: 42.1; Standard Deviation: 18.5; N=63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  <a:cs typeface="F30"/>
              </a:rPr>
              <a:t>Source: </a:t>
            </a:r>
            <a:r>
              <a:rPr lang="en-GB" i="1" dirty="0">
                <a:effectLst/>
                <a:ea typeface="Calibri" panose="020F0502020204030204" pitchFamily="34" charset="0"/>
                <a:cs typeface="F30"/>
              </a:rPr>
              <a:t>Transparency International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vTimes"/>
              </a:rPr>
              <a:t>Independent Variable (IV):</a:t>
            </a:r>
            <a:r>
              <a:rPr lang="en-GB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dvTimes"/>
              </a:rPr>
              <a:t> </a:t>
            </a:r>
            <a:r>
              <a:rPr lang="en-GB" b="1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Voice &amp; Accountability (V&amp;A)</a:t>
            </a:r>
            <a:endParaRPr lang="en-US" b="1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measure reflecting t</a:t>
            </a:r>
            <a:r>
              <a:rPr lang="en-GB" dirty="0">
                <a:effectLst/>
                <a:ea typeface="Calibri" panose="020F0502020204030204" pitchFamily="34" charset="0"/>
              </a:rPr>
              <a:t>he ability of citizens to participate in selecting their government, as well as freedom of expression, freedom of association, and a free media.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  <a:cs typeface="F30"/>
              </a:rPr>
              <a:t>Range: -2 [very low] to 2 [very high]. 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  <a:cs typeface="F30"/>
              </a:rPr>
              <a:t>Mean: -0.34; Standard Deviation: 0.96; N=63</a:t>
            </a:r>
            <a:endParaRPr lang="en-US" dirty="0">
              <a:effectLst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GB" dirty="0">
                <a:effectLst/>
                <a:ea typeface="Calibri" panose="020F0502020204030204" pitchFamily="34" charset="0"/>
              </a:rPr>
              <a:t>Source: </a:t>
            </a:r>
            <a:r>
              <a:rPr lang="en-GB" i="1" kern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World Governance Indicators (World Bank)</a:t>
            </a:r>
            <a:endParaRPr lang="en-US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1429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93775" y="478232"/>
            <a:ext cx="5809306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446" y="1053711"/>
            <a:ext cx="4933490" cy="142444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Modelling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9782" y="2639023"/>
            <a:ext cx="4800600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090" y="2799889"/>
                <a:ext cx="5525729" cy="3153477"/>
              </a:xfrm>
            </p:spPr>
            <p:txBody>
              <a:bodyPr vert="horz" lIns="91440" tIns="45720" rIns="91440" bIns="45720" rtlCol="0" anchor="t">
                <a:normAutofit lnSpcReduction="10000"/>
              </a:bodyPr>
              <a:lstStyle/>
              <a:p>
                <a:pPr marL="0" marR="0" lvl="0" indent="0">
                  <a:spcAft>
                    <a:spcPts val="0"/>
                  </a:spcAft>
                  <a:buNone/>
                  <a:tabLst>
                    <a:tab pos="457200" algn="l"/>
                  </a:tabLst>
                </a:pPr>
                <a:r>
                  <a:rPr lang="en-US" sz="2400" b="1" i="1" kern="1200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Step Three:</a:t>
                </a:r>
                <a:r>
                  <a:rPr lang="en-US" sz="2400" b="1" kern="1200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Pearson’s Product Moment Correlation Coefficient</a:t>
                </a:r>
                <a:r>
                  <a:rPr lang="en-US" sz="2400" b="1" kern="120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400" kern="1200" dirty="0">
                    <a:solidFill>
                      <a:srgbClr val="FFFFFF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and a scatter plot)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GB" sz="2400" b="0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r=0.68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endParaRPr lang="en-GB" sz="2400" i="1" dirty="0"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  <a:tabLst>
                    <a:tab pos="457200" algn="l"/>
                  </a:tabLst>
                </a:pPr>
                <a:r>
                  <a:rPr lang="en-GB" sz="2400" b="1" i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Step Four:</a:t>
                </a:r>
                <a:r>
                  <a:rPr lang="en-GB" sz="2400" b="1" dirty="0">
                    <a:solidFill>
                      <a:srgbClr val="FFFFFF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The Regression Equation</a:t>
                </a:r>
              </a:p>
              <a:p>
                <a:pPr marL="0" indent="0">
                  <a:buNone/>
                  <a:tabLst>
                    <a:tab pos="457200" algn="l"/>
                  </a:tabLst>
                </a:pPr>
                <a:endParaRPr lang="en-GB" sz="2400" dirty="0">
                  <a:solidFill>
                    <a:srgbClr val="FFFFFF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𝑦</m:t>
                      </m:r>
                      <m:r>
                        <a:rPr lang="en-GB" sz="2400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=46.58+13.27(</m:t>
                      </m:r>
                      <m:r>
                        <a:rPr lang="en-GB" sz="2400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en-GB" sz="2400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)+</m:t>
                      </m:r>
                      <m:r>
                        <a:rPr lang="en-GB" sz="2400" i="1">
                          <a:solidFill>
                            <a:srgbClr val="FFFFF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𝜀</m:t>
                      </m:r>
                    </m:oMath>
                  </m:oMathPara>
                </a14:m>
                <a:endParaRPr lang="en-US" sz="2400" b="0" dirty="0">
                  <a:solidFill>
                    <a:srgbClr val="FFFFFF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090" y="2799889"/>
                <a:ext cx="5525729" cy="3153477"/>
              </a:xfrm>
              <a:blipFill>
                <a:blip r:embed="rId2"/>
                <a:stretch>
                  <a:fillRect l="-1766" t="-3861" r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C9975984-1B60-9767-CDF4-F2E5AA5A7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32" y="347472"/>
            <a:ext cx="4084948" cy="29718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762" y="5953381"/>
            <a:ext cx="283464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Title | </a:t>
            </a: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  <a:sym typeface="Symbol" panose="05050102010706020507" pitchFamily="18" charset="2"/>
              </a:rPr>
              <a:t></a:t>
            </a: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Year | SAGE Publishing</a:t>
            </a:r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266F1FC8-15FF-3AF0-1C57-D96827AA75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31" y="3540526"/>
            <a:ext cx="4082475" cy="297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69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4334256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3822192" cy="1344975"/>
          </a:xfrm>
        </p:spPr>
        <p:txBody>
          <a:bodyPr>
            <a:normAutofit/>
          </a:bodyPr>
          <a:lstStyle/>
          <a:p>
            <a:r>
              <a:rPr lang="en-GB" sz="3600">
                <a:solidFill>
                  <a:schemeClr val="bg1"/>
                </a:solidFill>
              </a:rPr>
              <a:t>Means Comparison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4088" y="2050687"/>
            <a:ext cx="3685032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3822192" cy="3773010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360045" algn="l"/>
              </a:tabLst>
            </a:pPr>
            <a:r>
              <a:rPr lang="en-GB" sz="24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means comparison calculates a mean for each category of the nominal- or ordinal-level variable. 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360045" algn="l"/>
              </a:tabLst>
            </a:pPr>
            <a:endParaRPr lang="en-GB" sz="24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360045" algn="l"/>
              </a:tabLst>
            </a:pPr>
            <a:r>
              <a:rPr lang="en-GB" sz="2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allows us to compare the means of the interval-level variable across the categories of nominal-level and ordinal-level variables.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Title | </a:t>
            </a:r>
            <a:r>
              <a:rPr lang="en-US" sz="700">
                <a:sym typeface="Symbol" panose="05050102010706020507" pitchFamily="18" charset="2"/>
              </a:rPr>
              <a:t></a:t>
            </a:r>
            <a:r>
              <a:rPr lang="en-US" sz="700"/>
              <a:t> Author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/>
              <a:t>Year | SAGE Publishing</a:t>
            </a:r>
            <a:endParaRPr lang="en-GB" sz="70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90B3ED-C249-7FF7-763D-9FC7420EF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49926"/>
              </p:ext>
            </p:extLst>
          </p:nvPr>
        </p:nvGraphicFramePr>
        <p:xfrm>
          <a:off x="4927866" y="1257301"/>
          <a:ext cx="7099034" cy="4241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367">
                  <a:extLst>
                    <a:ext uri="{9D8B030D-6E8A-4147-A177-3AD203B41FA5}">
                      <a16:colId xmlns:a16="http://schemas.microsoft.com/office/drawing/2014/main" val="3664752846"/>
                    </a:ext>
                  </a:extLst>
                </a:gridCol>
                <a:gridCol w="1934449">
                  <a:extLst>
                    <a:ext uri="{9D8B030D-6E8A-4147-A177-3AD203B41FA5}">
                      <a16:colId xmlns:a16="http://schemas.microsoft.com/office/drawing/2014/main" val="1282585108"/>
                    </a:ext>
                  </a:extLst>
                </a:gridCol>
                <a:gridCol w="3336218">
                  <a:extLst>
                    <a:ext uri="{9D8B030D-6E8A-4147-A177-3AD203B41FA5}">
                      <a16:colId xmlns:a16="http://schemas.microsoft.com/office/drawing/2014/main" val="219970072"/>
                    </a:ext>
                  </a:extLst>
                </a:gridCol>
              </a:tblGrid>
              <a:tr h="93243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Interval-level variable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/>
                </a:tc>
                <a:extLst>
                  <a:ext uri="{0D108BD9-81ED-4DB2-BD59-A6C34878D82A}">
                    <a16:rowId xmlns:a16="http://schemas.microsoft.com/office/drawing/2014/main" val="773513893"/>
                  </a:ext>
                </a:extLst>
              </a:tr>
              <a:tr h="932431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Nominal-/Ordinal-level variable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Category 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Mean for Category A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extLst>
                  <a:ext uri="{0D108BD9-81ED-4DB2-BD59-A6C34878D82A}">
                    <a16:rowId xmlns:a16="http://schemas.microsoft.com/office/drawing/2014/main" val="3435196958"/>
                  </a:ext>
                </a:extLst>
              </a:tr>
              <a:tr h="932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Category B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Mean for Category B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extLst>
                  <a:ext uri="{0D108BD9-81ED-4DB2-BD59-A6C34878D82A}">
                    <a16:rowId xmlns:a16="http://schemas.microsoft.com/office/drawing/2014/main" val="3840555141"/>
                  </a:ext>
                </a:extLst>
              </a:tr>
              <a:tr h="9324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Category C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Mean for Category C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extLst>
                  <a:ext uri="{0D108BD9-81ED-4DB2-BD59-A6C34878D82A}">
                    <a16:rowId xmlns:a16="http://schemas.microsoft.com/office/drawing/2014/main" val="875719923"/>
                  </a:ext>
                </a:extLst>
              </a:tr>
              <a:tr h="5120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…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…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084" marR="152084" marT="0" marB="0" anchor="ctr"/>
                </a:tc>
                <a:extLst>
                  <a:ext uri="{0D108BD9-81ED-4DB2-BD59-A6C34878D82A}">
                    <a16:rowId xmlns:a16="http://schemas.microsoft.com/office/drawing/2014/main" val="18375875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0451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916" y="1690688"/>
            <a:ext cx="10752536" cy="4486275"/>
          </a:xfrm>
        </p:spPr>
        <p:txBody>
          <a:bodyPr>
            <a:noAutofit/>
          </a:bodyPr>
          <a:lstStyle/>
          <a:p>
            <a:pPr marL="0" indent="228600" algn="just">
              <a:spcBef>
                <a:spcPts val="0"/>
              </a:spcBef>
            </a:pPr>
            <a:r>
              <a:rPr lang="en-GB" sz="3600" b="1" i="1" dirty="0">
                <a:effectLst/>
                <a:ea typeface="Calibri" panose="020F0502020204030204" pitchFamily="34" charset="0"/>
              </a:rPr>
              <a:t>Step Five</a:t>
            </a:r>
            <a:r>
              <a:rPr lang="en-GB" sz="3600" b="1" dirty="0">
                <a:effectLst/>
                <a:ea typeface="Calibri" panose="020F0502020204030204" pitchFamily="34" charset="0"/>
              </a:rPr>
              <a:t>: Model Fit</a:t>
            </a:r>
            <a:endParaRPr lang="en-US" sz="3600" b="1" dirty="0">
              <a:ea typeface="Calibri" panose="020F0502020204030204" pitchFamily="34" charset="0"/>
            </a:endParaRPr>
          </a:p>
          <a:p>
            <a:pPr marL="457200" lvl="1" indent="228600" algn="just">
              <a:spcBef>
                <a:spcPts val="0"/>
              </a:spcBef>
            </a:pPr>
            <a:r>
              <a:rPr lang="en-GB" sz="3600" dirty="0">
                <a:effectLst/>
                <a:ea typeface="Calibri" panose="020F0502020204030204" pitchFamily="34" charset="0"/>
                <a:cs typeface="Garamond" panose="02020404030301010803" pitchFamily="18" charset="0"/>
              </a:rPr>
              <a:t>The adjusted </a:t>
            </a:r>
            <a:r>
              <a:rPr lang="en-GB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GB" sz="36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which accounts for the number of independent variables included in the regression. adj-R</a:t>
            </a:r>
            <a:r>
              <a:rPr lang="en-GB" sz="36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36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= 0.459. </a:t>
            </a:r>
          </a:p>
          <a:p>
            <a:pPr marL="457200" lvl="1" indent="228600" algn="just">
              <a:spcBef>
                <a:spcPts val="0"/>
              </a:spcBef>
            </a:pPr>
            <a:r>
              <a:rPr lang="en-GB" sz="3600" dirty="0">
                <a:effectLst/>
                <a:ea typeface="Calibri" panose="020F0502020204030204" pitchFamily="34" charset="0"/>
                <a:cs typeface="Courier New" panose="02070309020205020404" pitchFamily="49" charset="0"/>
              </a:rPr>
              <a:t>Ergo, 45.9% of the variation in the Corruption Perception Index can be explained by variation in Voice and Accountability. 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3600" dirty="0">
              <a:effectLst/>
              <a:ea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726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948" y="1474840"/>
                <a:ext cx="11226409" cy="4702124"/>
              </a:xfrm>
            </p:spPr>
            <p:txBody>
              <a:bodyPr>
                <a:no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GB" b="1" i="1" dirty="0">
                    <a:effectLst/>
                    <a:ea typeface="Calibri" panose="020F0502020204030204" pitchFamily="34" charset="0"/>
                  </a:rPr>
                  <a:t>Step Six:</a:t>
                </a:r>
                <a:r>
                  <a:rPr lang="en-GB" b="1" dirty="0">
                    <a:effectLst/>
                    <a:ea typeface="Calibri" panose="020F0502020204030204" pitchFamily="34" charset="0"/>
                  </a:rPr>
                  <a:t> Interpretation: </a:t>
                </a:r>
                <a:r>
                  <a:rPr lang="en-GB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AdvTimes"/>
                  </a:rPr>
                  <a:t>‘To what extent does the capacity for citizens to influence and exercise control over their government shape the level of corruption in their country?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’</a:t>
                </a:r>
              </a:p>
              <a:p>
                <a:pPr algn="just">
                  <a:spcBef>
                    <a:spcPts val="0"/>
                  </a:spcBef>
                </a:pPr>
                <a:r>
                  <a:rPr lang="en-GB" dirty="0">
                    <a:ea typeface="Calibri" panose="020F0502020204030204" pitchFamily="34" charset="0"/>
                  </a:rPr>
                  <a:t>W</a:t>
                </a:r>
                <a:r>
                  <a:rPr lang="en-GB" dirty="0">
                    <a:effectLst/>
                    <a:ea typeface="Calibri" panose="020F0502020204030204" pitchFamily="34" charset="0"/>
                  </a:rPr>
                  <a:t>e use two variables available for 63 countries. </a:t>
                </a:r>
                <a:r>
                  <a:rPr lang="en-GB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</a:rPr>
                  <a:t>The d</a:t>
                </a:r>
                <a:r>
                  <a:rPr lang="en-GB" dirty="0">
                    <a:solidFill>
                      <a:schemeClr val="accent2"/>
                    </a:solidFill>
                    <a:effectLst/>
                    <a:ea typeface="Calibri" panose="020F0502020204030204" pitchFamily="34" charset="0"/>
                    <a:cs typeface="AdvTimes"/>
                  </a:rPr>
                  <a:t>ependent variable is the level of corruption for which we use the Corruptions Perceptions Index. </a:t>
                </a:r>
                <a:r>
                  <a:rPr lang="en-GB" dirty="0">
                    <a:solidFill>
                      <a:schemeClr val="accent1"/>
                    </a:solidFill>
                    <a:effectLst/>
                    <a:ea typeface="Calibri" panose="020F0502020204030204" pitchFamily="34" charset="0"/>
                    <a:cs typeface="AdvTimes"/>
                  </a:rPr>
                  <a:t>The independent variable is the ability of citizens to shape their own government for which we use the </a:t>
                </a:r>
                <a:r>
                  <a:rPr lang="en-GB" kern="1200" dirty="0">
                    <a:solidFill>
                      <a:schemeClr val="accent1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Voice &amp; Accountability measure. </a:t>
                </a:r>
                <a:r>
                  <a:rPr lang="en-GB" kern="1200" dirty="0">
                    <a:solidFill>
                      <a:schemeClr val="accent6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These interval-level variables have a substantial, positive correlation of r=</a:t>
                </a:r>
                <a:r>
                  <a:rPr lang="en-GB" dirty="0">
                    <a:solidFill>
                      <a:schemeClr val="accent6"/>
                    </a:solidFill>
                    <a:effectLst/>
                    <a:ea typeface="Calibri" panose="020F0502020204030204" pitchFamily="34" charset="0"/>
                    <a:cs typeface="AdvTimes"/>
                  </a:rPr>
                  <a:t>0.68. </a:t>
                </a:r>
                <a:r>
                  <a:rPr lang="en-GB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  <a:cs typeface="AdvTimes"/>
                  </a:rPr>
                  <a:t>The regression equation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GB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=46.58+13.27(</m:t>
                    </m:r>
                    <m:r>
                      <a:rPr lang="en-GB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GB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)+ </m:t>
                    </m:r>
                    <m:r>
                      <a:rPr lang="en-GB" i="1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𝜖</m:t>
                    </m:r>
                  </m:oMath>
                </a14:m>
                <a:r>
                  <a:rPr lang="en-GB" dirty="0">
                    <a:solidFill>
                      <a:srgbClr val="C00000"/>
                    </a:solidFill>
                    <a:effectLst/>
                    <a:ea typeface="Times New Roman" panose="02020603050405020304" pitchFamily="18" charset="0"/>
                    <a:cs typeface="AdvTimes"/>
                  </a:rPr>
                  <a:t> </a:t>
                </a:r>
                <a:r>
                  <a:rPr lang="en-GB" dirty="0">
                    <a:solidFill>
                      <a:srgbClr val="C00000"/>
                    </a:solidFill>
                    <a:effectLst/>
                    <a:ea typeface="Calibri" panose="020F0502020204030204" pitchFamily="34" charset="0"/>
                  </a:rPr>
                  <a:t>tells us that, on average, for every 1-unit change in V&amp;A, there will be a 13.27-unit increase in the CPI. </a:t>
                </a:r>
                <a:r>
                  <a:rPr lang="en-GB" dirty="0">
                    <a:solidFill>
                      <a:schemeClr val="accent2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</a:rPr>
                  <a:t>Given that zero is a value in the range of V&amp;A, when V&amp;A is 0, the CPI is 46.58. </a:t>
                </a: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</a:rPr>
                  <a:t>The adj-R</a:t>
                </a:r>
                <a:r>
                  <a:rPr lang="en-GB" baseline="30000" dirty="0">
                    <a:solidFill>
                      <a:schemeClr val="accent5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</a:rPr>
                  <a:t>2 </a:t>
                </a:r>
                <a:r>
                  <a:rPr lang="en-GB" dirty="0">
                    <a:solidFill>
                      <a:schemeClr val="accent5">
                        <a:lumMod val="75000"/>
                      </a:schemeClr>
                    </a:solidFill>
                    <a:effectLst/>
                    <a:ea typeface="Calibri" panose="020F0502020204030204" pitchFamily="34" charset="0"/>
                    <a:cs typeface="Courier New" panose="02070309020205020404" pitchFamily="49" charset="0"/>
                  </a:rPr>
                  <a:t>= 0.459 tells us that 45.9% of the variation in the CPI can be explained by variation in V&amp;A.</a:t>
                </a:r>
                <a:endParaRPr lang="en-US" dirty="0">
                  <a:solidFill>
                    <a:schemeClr val="accent5">
                      <a:lumMod val="75000"/>
                    </a:schemeClr>
                  </a:solidFill>
                  <a:effectLst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E702BC-1FE8-4B22-9687-A79EB563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948" y="1474840"/>
                <a:ext cx="11226409" cy="4702124"/>
              </a:xfrm>
              <a:blipFill>
                <a:blip r:embed="rId2"/>
                <a:stretch>
                  <a:fillRect l="-977" t="-2205" r="-1086" b="-1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4129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95CBC-BA6C-4CE2-BD93-6D055660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(Bivariate) Regression: Troubleshooting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702BC-1FE8-4B22-9687-A79EB563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50600" cy="4351338"/>
          </a:xfrm>
        </p:spPr>
        <p:txBody>
          <a:bodyPr>
            <a:normAutofit/>
          </a:bodyPr>
          <a:lstStyle/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Linearity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Multicollinearity</a:t>
            </a:r>
            <a:endParaRPr kumimoji="0" lang="en-GB" altLang="en-US" sz="3200" b="0" u="none" strike="noStrike" cap="none" normalizeH="0" baseline="0" dirty="0">
              <a:ln>
                <a:noFill/>
              </a:ln>
              <a:solidFill>
                <a:srgbClr val="292929"/>
              </a:solidFill>
              <a:effectLst/>
              <a:ea typeface="Calibri" panose="020F0502020204030204" pitchFamily="34" charset="0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Multivariate Normality</a:t>
            </a:r>
            <a:endParaRPr lang="en-GB" altLang="en-US" sz="3200" dirty="0">
              <a:ea typeface="Calibri" panose="020F0502020204030204" pitchFamily="34" charset="0"/>
            </a:endParaRPr>
          </a:p>
          <a:p>
            <a:pPr marL="457200" lvl="1" indent="228600" algn="just">
              <a:lnSpc>
                <a:spcPct val="100000"/>
              </a:lnSpc>
              <a:buFontTx/>
              <a:buChar char="•"/>
            </a:pP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Uniform Variance and </a:t>
            </a: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Open Sans" panose="020B0606030504020204" pitchFamily="34" charset="0"/>
              </a:rPr>
              <a:t>Autocorrelation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 Exogeneity Assumption</a:t>
            </a:r>
            <a:endParaRPr kumimoji="0" lang="en-US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altLang="en-US" sz="32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Helvetica" panose="020B0604020202020204" pitchFamily="34" charset="0"/>
              </a:rPr>
              <a:t>Independence of observations</a:t>
            </a:r>
            <a:endParaRPr kumimoji="0" lang="en-US" altLang="en-US" sz="32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17FB3-3321-45B0-880D-64432325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Title | </a:t>
            </a:r>
            <a:r>
              <a:rPr lang="en-US" dirty="0">
                <a:sym typeface="Symbol" panose="05050102010706020507" pitchFamily="18" charset="2"/>
              </a:rPr>
              <a:t></a:t>
            </a:r>
            <a:r>
              <a:rPr lang="en-US" dirty="0"/>
              <a:t> Author</a:t>
            </a:r>
          </a:p>
          <a:p>
            <a:r>
              <a:rPr lang="en-US" dirty="0"/>
              <a:t>Year | SAGE Publishing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18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143" name="Group 5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2620356"/>
              </p:ext>
            </p:extLst>
          </p:nvPr>
        </p:nvGraphicFramePr>
        <p:xfrm>
          <a:off x="442452" y="1493409"/>
          <a:ext cx="4395019" cy="5314692"/>
        </p:xfrm>
        <a:graphic>
          <a:graphicData uri="http://schemas.openxmlformats.org/drawingml/2006/table">
            <a:tbl>
              <a:tblPr firstRow="1" lastCol="1" bandRow="1">
                <a:tableStyleId>{284E427A-3D55-4303-BF80-6455036E1DE7}</a:tableStyleId>
              </a:tblPr>
              <a:tblGrid>
                <a:gridCol w="245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4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0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Ideological self-ID</a:t>
                      </a:r>
                      <a:endParaRPr lang="en-GB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Mean</a:t>
                      </a:r>
                      <a:endParaRPr lang="en-GB" sz="20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latin typeface="+mn-lt"/>
                        </a:rPr>
                        <a:t>N</a:t>
                      </a:r>
                      <a:endParaRPr lang="en-GB" sz="200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Extremely liberal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8.29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68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1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Liberal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8.57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221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07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Slightly liberal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8.13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219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1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Moderate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7.75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664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98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Slightly conservative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7.29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262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517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Conservative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6.61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279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290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accent1"/>
                          </a:solidFill>
                          <a:latin typeface="+mn-lt"/>
                        </a:rPr>
                        <a:t>Extremely conservative</a:t>
                      </a:r>
                      <a:endParaRPr lang="en-GB" sz="2000" b="1" i="1" dirty="0">
                        <a:solidFill>
                          <a:schemeClr val="accent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5.21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  <a:endParaRPr lang="en-GB" sz="2000" b="0" i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576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Total</a:t>
                      </a:r>
                      <a:endParaRPr lang="en-GB" sz="2000" b="1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7.58</a:t>
                      </a:r>
                      <a:endParaRPr lang="en-GB" sz="2000" b="1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1775</a:t>
                      </a:r>
                      <a:endParaRPr lang="en-GB" sz="2000" b="0" i="1" baseline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291" marR="4429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4283" y="1742768"/>
            <a:ext cx="6459793" cy="42579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Nominal/Ordinal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Interval</a:t>
            </a:r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>
              <a:defRPr/>
            </a:pPr>
            <a:r>
              <a:rPr lang="en-US" dirty="0"/>
              <a:t>e.g. Do female roles move with individuals’ ideology?  </a:t>
            </a:r>
            <a:endParaRPr lang="en-GB" dirty="0"/>
          </a:p>
          <a:p>
            <a:pPr lvl="1">
              <a:defRPr/>
            </a:pPr>
            <a:r>
              <a:rPr lang="en-US" sz="2800" b="1" i="1" dirty="0"/>
              <a:t>Interval: </a:t>
            </a:r>
            <a:r>
              <a:rPr lang="en-US" sz="2800" dirty="0"/>
              <a:t>Female Roles: 0 = domestic 12= work/ politics </a:t>
            </a:r>
            <a:endParaRPr lang="en-GB" sz="2800" dirty="0"/>
          </a:p>
          <a:p>
            <a:pPr lvl="1">
              <a:defRPr/>
            </a:pPr>
            <a:r>
              <a:rPr lang="en-US" sz="2800" b="1" i="1" dirty="0"/>
              <a:t>Ordinal: </a:t>
            </a:r>
            <a:r>
              <a:rPr lang="en-US" sz="2800" dirty="0"/>
              <a:t>7-point ideological scale (L/R)</a:t>
            </a:r>
            <a:endParaRPr lang="en-GB" sz="2800" dirty="0"/>
          </a:p>
        </p:txBody>
      </p:sp>
      <p:sp>
        <p:nvSpPr>
          <p:cNvPr id="25602" name="Rectangle 44"/>
          <p:cNvSpPr>
            <a:spLocks noGrp="1" noRot="1" noChangeArrowheads="1"/>
          </p:cNvSpPr>
          <p:nvPr>
            <p:ph type="title"/>
          </p:nvPr>
        </p:nvSpPr>
        <p:spPr>
          <a:xfrm>
            <a:off x="1827571" y="350409"/>
            <a:ext cx="8230829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Descriptive Statistics: </a:t>
            </a:r>
            <a:r>
              <a:rPr lang="en-US" sz="4000" b="1" dirty="0"/>
              <a:t>Means Comparison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6331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3"/>
          <p:cNvSpPr>
            <a:spLocks noGrp="1"/>
          </p:cNvSpPr>
          <p:nvPr>
            <p:ph idx="1"/>
          </p:nvPr>
        </p:nvSpPr>
        <p:spPr>
          <a:xfrm>
            <a:off x="1524000" y="1524000"/>
            <a:ext cx="9144000" cy="533400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</a:rPr>
              <a:t>Zero order relationship: </a:t>
            </a:r>
          </a:p>
          <a:p>
            <a:pPr lvl="1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X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Y : the relationship between 2 variables [nothing else]</a:t>
            </a:r>
            <a:endParaRPr lang="en-GB" sz="4400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en-US" sz="4400" dirty="0">
                <a:solidFill>
                  <a:srgbClr val="002060"/>
                </a:solidFill>
              </a:rPr>
              <a:t>Partial relationship: </a:t>
            </a:r>
          </a:p>
          <a:p>
            <a:pPr lvl="1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X 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  <a:sym typeface="Wingdings" pitchFamily="2" charset="2"/>
              </a:rPr>
              <a:t></a:t>
            </a:r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 Y controlling for Z: a controlled comparison</a:t>
            </a:r>
            <a:endParaRPr lang="en-GB" sz="36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tx1">
                  <a:lumMod val="95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tx1">
                    <a:lumMod val="95000"/>
                  </a:schemeClr>
                </a:solidFill>
              </a:rPr>
              <a:t>Simply, X may not explain </a:t>
            </a:r>
            <a:r>
              <a:rPr lang="en-US" sz="32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variation in Y</a:t>
            </a:r>
            <a:endParaRPr lang="en-GB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534400" cy="1371600"/>
          </a:xfrm>
        </p:spPr>
        <p:txBody>
          <a:bodyPr>
            <a:normAutofit/>
          </a:bodyPr>
          <a:lstStyle/>
          <a:p>
            <a:r>
              <a:rPr lang="en-GB" sz="4000" b="1" dirty="0"/>
              <a:t>Controlled Comparisons</a:t>
            </a:r>
          </a:p>
        </p:txBody>
      </p:sp>
    </p:spTree>
    <p:extLst>
      <p:ext uri="{BB962C8B-B14F-4D97-AF65-F5344CB8AC3E}">
        <p14:creationId xmlns:p14="http://schemas.microsoft.com/office/powerpoint/2010/main" val="193304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9144000" cy="53340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There are three ways another variable can contribute to our understanding about a relationship. 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Spurious relationship: </a:t>
            </a:r>
          </a:p>
          <a:p>
            <a:pPr lvl="2"/>
            <a:r>
              <a:rPr lang="en-US" sz="2800" dirty="0"/>
              <a:t>Instead of X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Y, we have Z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Y (or even Z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X)</a:t>
            </a:r>
            <a:endParaRPr lang="en-GB" sz="2800" dirty="0"/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Additive relationship: </a:t>
            </a:r>
          </a:p>
          <a:p>
            <a:pPr lvl="2"/>
            <a:r>
              <a:rPr lang="en-US" sz="2800" dirty="0"/>
              <a:t>Instead of only X </a:t>
            </a:r>
            <a:r>
              <a:rPr lang="en-US" sz="2800" dirty="0">
                <a:sym typeface="Wingdings" pitchFamily="2" charset="2"/>
              </a:rPr>
              <a:t> Y, you have </a:t>
            </a:r>
            <a:r>
              <a:rPr lang="en-US" sz="2800" dirty="0"/>
              <a:t>X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Y </a:t>
            </a:r>
            <a:r>
              <a:rPr lang="en-US" sz="2800" i="1" u="sng" dirty="0"/>
              <a:t>and</a:t>
            </a:r>
            <a:r>
              <a:rPr lang="en-US" sz="2800" i="1" dirty="0"/>
              <a:t> </a:t>
            </a:r>
            <a:r>
              <a:rPr lang="en-US" sz="2800" dirty="0"/>
              <a:t>Z 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 Y</a:t>
            </a:r>
            <a:endParaRPr lang="en-GB" sz="2800" dirty="0"/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Interactive relationship: </a:t>
            </a:r>
          </a:p>
          <a:p>
            <a:pPr lvl="2"/>
            <a:r>
              <a:rPr lang="en-US" sz="3200" dirty="0"/>
              <a:t>Z </a:t>
            </a:r>
          </a:p>
          <a:p>
            <a:pPr lvl="2"/>
            <a:r>
              <a:rPr lang="en-US" sz="3200" dirty="0"/>
              <a:t>X </a:t>
            </a:r>
            <a:r>
              <a:rPr lang="en-US" sz="3200" dirty="0">
                <a:sym typeface="Wingdings" pitchFamily="2" charset="2"/>
              </a:rPr>
              <a:t>        </a:t>
            </a:r>
            <a:r>
              <a:rPr lang="en-US" sz="3200" dirty="0"/>
              <a:t>Y</a:t>
            </a:r>
            <a:endParaRPr lang="en-GB" sz="36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305800" cy="1219200"/>
          </a:xfrm>
        </p:spPr>
        <p:txBody>
          <a:bodyPr>
            <a:normAutofit/>
          </a:bodyPr>
          <a:lstStyle/>
          <a:p>
            <a:r>
              <a:rPr lang="en-GB" sz="4000" b="1" dirty="0"/>
              <a:t>Controlled Comparisons II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35711" y="4992328"/>
            <a:ext cx="304800" cy="38100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78047" y="5515895"/>
            <a:ext cx="777875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24959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0611945"/>
              </p:ext>
            </p:extLst>
          </p:nvPr>
        </p:nvGraphicFramePr>
        <p:xfrm>
          <a:off x="688258" y="1524000"/>
          <a:ext cx="4433596" cy="50989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1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59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Ideological self-ID</a:t>
                      </a:r>
                      <a:endParaRPr lang="en-GB" sz="2000" dirty="0">
                        <a:solidFill>
                          <a:srgbClr val="CC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Mean</a:t>
                      </a:r>
                      <a:endParaRPr lang="en-GB" sz="2000" dirty="0">
                        <a:solidFill>
                          <a:srgbClr val="CC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/>
                        <a:t>N</a:t>
                      </a:r>
                      <a:endParaRPr lang="en-GB" sz="2000" i="1" dirty="0">
                        <a:solidFill>
                          <a:srgbClr val="CC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9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Extremely liberal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8.29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68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42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Liberal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8.57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221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93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Slightly liberal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8.13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219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2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Moderate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7.75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664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2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Slightly conservative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7.29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262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2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Conservative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6.61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279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00234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solidFill>
                            <a:srgbClr val="002060"/>
                          </a:solidFill>
                        </a:rPr>
                        <a:t>Extremely conservative</a:t>
                      </a:r>
                      <a:endParaRPr lang="en-GB" sz="1800" b="1" i="1" dirty="0">
                        <a:solidFill>
                          <a:srgbClr val="00206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5.21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62</a:t>
                      </a:r>
                      <a:endParaRPr lang="en-GB" sz="2400" i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24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baseline="0" dirty="0"/>
                        <a:t>Total</a:t>
                      </a:r>
                      <a:endParaRPr lang="en-GB" sz="1800" b="1" baseline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/>
                        <a:t>7.58</a:t>
                      </a:r>
                      <a:endParaRPr lang="en-GB" sz="2000" b="1" baseline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/>
                        <a:t>1775</a:t>
                      </a:r>
                      <a:endParaRPr lang="en-GB" sz="2000" b="1" baseline="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610600" cy="1371600"/>
          </a:xfrm>
        </p:spPr>
        <p:txBody>
          <a:bodyPr>
            <a:normAutofit/>
          </a:bodyPr>
          <a:lstStyle/>
          <a:p>
            <a:r>
              <a:rPr lang="en-GB" sz="4000" b="1" dirty="0"/>
              <a:t>Controlled Comparisons EX1</a:t>
            </a:r>
            <a:endParaRPr lang="en-GB" sz="4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924478"/>
              </p:ext>
            </p:extLst>
          </p:nvPr>
        </p:nvGraphicFramePr>
        <p:xfrm>
          <a:off x="5540829" y="1524000"/>
          <a:ext cx="3091541" cy="51155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5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Male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N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8.17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24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8.02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91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8.01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104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7.25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266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7.04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112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6.21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133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4.83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35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8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/>
                        <a:t>7.15</a:t>
                      </a:r>
                      <a:endParaRPr lang="en-GB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765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55" marR="5905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911237"/>
              </p:ext>
            </p:extLst>
          </p:nvPr>
        </p:nvGraphicFramePr>
        <p:xfrm>
          <a:off x="9051345" y="1523999"/>
          <a:ext cx="2609713" cy="51155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69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Female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/>
                        <a:t>N</a:t>
                      </a:r>
                      <a:endParaRPr lang="en-GB" sz="2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9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8.36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44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8.96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130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8.23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115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8.08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398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7.47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150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6.97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146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5.70</a:t>
                      </a:r>
                      <a:endParaRPr lang="en-GB" sz="2400" b="1" dirty="0">
                        <a:solidFill>
                          <a:srgbClr val="C0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27</a:t>
                      </a:r>
                      <a:endParaRPr lang="en-GB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3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/>
                        <a:t>7.91</a:t>
                      </a:r>
                      <a:endParaRPr lang="en-GB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/>
                        <a:t>1010</a:t>
                      </a:r>
                      <a:endParaRPr lang="en-GB" sz="18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065" marR="5906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6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76400" y="36095"/>
            <a:ext cx="8686801" cy="1335505"/>
          </a:xfrm>
        </p:spPr>
        <p:txBody>
          <a:bodyPr>
            <a:normAutofit/>
          </a:bodyPr>
          <a:lstStyle/>
          <a:p>
            <a:r>
              <a:rPr lang="en-GB" sz="4000" b="1" dirty="0"/>
              <a:t>Controlled Comparisons EX2, II</a:t>
            </a:r>
            <a:endParaRPr lang="en-GB" sz="40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399" y="1158641"/>
            <a:ext cx="8991601" cy="600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55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60f17f7a-2bae-41ec-b25f-3cbd5b1fab1c">A template for authors to create PPT decks</Test>
    <Category xmlns="60f17f7a-2bae-41ec-b25f-3cbd5b1fab1c">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381C8C7F96984CBC391382C5888313" ma:contentTypeVersion="8" ma:contentTypeDescription="Create a new document." ma:contentTypeScope="" ma:versionID="897b9334ef07e240c33636aa32f95c3a">
  <xsd:schema xmlns:xsd="http://www.w3.org/2001/XMLSchema" xmlns:xs="http://www.w3.org/2001/XMLSchema" xmlns:p="http://schemas.microsoft.com/office/2006/metadata/properties" xmlns:ns2="60f17f7a-2bae-41ec-b25f-3cbd5b1fab1c" xmlns:ns3="3d228d34-b089-48ac-a65a-4fd6545ee7de" targetNamespace="http://schemas.microsoft.com/office/2006/metadata/properties" ma:root="true" ma:fieldsID="2c4d820d3794db66e3e912be2cd8a3de" ns2:_="" ns3:_="">
    <xsd:import namespace="60f17f7a-2bae-41ec-b25f-3cbd5b1fab1c"/>
    <xsd:import namespace="3d228d34-b089-48ac-a65a-4fd6545ee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Test" minOccurs="0"/>
                <xsd:element ref="ns2:Category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f17f7a-2bae-41ec-b25f-3cbd5b1fab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Test" ma:index="10" nillable="true" ma:displayName="Description" ma:format="Dropdown" ma:internalName="Test">
      <xsd:simpleType>
        <xsd:restriction base="dms:Note">
          <xsd:maxLength value="255"/>
        </xsd:restriction>
      </xsd:simpleType>
    </xsd:element>
    <xsd:element name="Category" ma:index="11" nillable="true" ma:displayName="Category" ma:format="Dropdown" ma:internalName="Category">
      <xsd:simpleType>
        <xsd:restriction base="dms:Text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228d34-b089-48ac-a65a-4fd6545ee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5713B-6BBA-4723-BB0D-65300729C9C0}">
  <ds:schemaRefs>
    <ds:schemaRef ds:uri="http://schemas.microsoft.com/office/2006/metadata/properties"/>
    <ds:schemaRef ds:uri="http://schemas.microsoft.com/office/infopath/2007/PartnerControls"/>
    <ds:schemaRef ds:uri="60f17f7a-2bae-41ec-b25f-3cbd5b1fab1c"/>
  </ds:schemaRefs>
</ds:datastoreItem>
</file>

<file path=customXml/itemProps2.xml><?xml version="1.0" encoding="utf-8"?>
<ds:datastoreItem xmlns:ds="http://schemas.openxmlformats.org/officeDocument/2006/customXml" ds:itemID="{D3DAAAEC-DF27-48DC-89A0-17676F34F1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4FC1BE-7F30-4314-8275-B16292362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f17f7a-2bae-41ec-b25f-3cbd5b1fab1c"/>
    <ds:schemaRef ds:uri="3d228d34-b089-48ac-a65a-4fd6545ee7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2094</Words>
  <Application>Microsoft Office PowerPoint</Application>
  <PresentationFormat>Widescreen</PresentationFormat>
  <Paragraphs>406</Paragraphs>
  <Slides>42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Cambria</vt:lpstr>
      <vt:lpstr>Cambria Math</vt:lpstr>
      <vt:lpstr>Courier New</vt:lpstr>
      <vt:lpstr>Symbol</vt:lpstr>
      <vt:lpstr>Wingdings</vt:lpstr>
      <vt:lpstr>Office Theme</vt:lpstr>
      <vt:lpstr>Equation</vt:lpstr>
      <vt:lpstr>Acrobat Document</vt:lpstr>
      <vt:lpstr>Research Methods Prof. Matthew Loveless   Descriptive Statistics:   Measures of Association II</vt:lpstr>
      <vt:lpstr>Outline</vt:lpstr>
      <vt:lpstr>Measures of Association     </vt:lpstr>
      <vt:lpstr>Means Comparison</vt:lpstr>
      <vt:lpstr>Descriptive Statistics: Means Comparison</vt:lpstr>
      <vt:lpstr>Controlled Comparisons</vt:lpstr>
      <vt:lpstr>Controlled Comparisons II</vt:lpstr>
      <vt:lpstr>Controlled Comparisons EX1</vt:lpstr>
      <vt:lpstr>Controlled Comparisons EX2, II</vt:lpstr>
      <vt:lpstr>Measures of Association     </vt:lpstr>
      <vt:lpstr>Correlation</vt:lpstr>
      <vt:lpstr>Correlation</vt:lpstr>
      <vt:lpstr>Formulas for Correlation</vt:lpstr>
      <vt:lpstr>Correlation</vt:lpstr>
      <vt:lpstr>Correlation with Voice &amp; Accountability (WGI)</vt:lpstr>
      <vt:lpstr>Correlation</vt:lpstr>
      <vt:lpstr>Correlation</vt:lpstr>
      <vt:lpstr>Correlation and Causation</vt:lpstr>
      <vt:lpstr>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Measures of Association     </vt:lpstr>
      <vt:lpstr>(Bivariate) Regression</vt:lpstr>
      <vt:lpstr>(Bivariate) Regression Equation</vt:lpstr>
      <vt:lpstr> : The Regression Coefficient</vt:lpstr>
      <vt:lpstr>(Bivariate) Regression Equation</vt:lpstr>
      <vt:lpstr>(Bivariate) Regression Equation</vt:lpstr>
      <vt:lpstr>(Bivariate) Regression Equation Estimation</vt:lpstr>
      <vt:lpstr>(Bivariate) Regression Examples</vt:lpstr>
      <vt:lpstr>Coefficient of Determination</vt:lpstr>
      <vt:lpstr>Modelling</vt:lpstr>
      <vt:lpstr>Modelling</vt:lpstr>
      <vt:lpstr>Modelling</vt:lpstr>
      <vt:lpstr>Modelling</vt:lpstr>
      <vt:lpstr>Modelling</vt:lpstr>
      <vt:lpstr>Modelling</vt:lpstr>
      <vt:lpstr>(Bivariate) Regression: 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Day of Class slide in Chapter 1</dc:title>
  <dc:creator>Judi Burger</dc:creator>
  <cp:lastModifiedBy>Paul Matthew Loveless</cp:lastModifiedBy>
  <cp:revision>78</cp:revision>
  <dcterms:created xsi:type="dcterms:W3CDTF">2021-01-19T14:50:48Z</dcterms:created>
  <dcterms:modified xsi:type="dcterms:W3CDTF">2023-09-13T08:16:30Z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0x01010020381C8C7F96984CBC391382C5888313</vt:lpwstr>
  </property>
</Properties>
</file>