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4"/>
  </p:sldMasterIdLst>
  <p:notesMasterIdLst>
    <p:notesMasterId r:id="rId44"/>
  </p:notesMasterIdLst>
  <p:sldIdLst>
    <p:sldId id="289" r:id="rId5"/>
    <p:sldId id="290" r:id="rId6"/>
    <p:sldId id="306" r:id="rId7"/>
    <p:sldId id="291" r:id="rId8"/>
    <p:sldId id="292" r:id="rId9"/>
    <p:sldId id="293" r:id="rId10"/>
    <p:sldId id="276" r:id="rId11"/>
    <p:sldId id="277" r:id="rId12"/>
    <p:sldId id="279" r:id="rId13"/>
    <p:sldId id="304" r:id="rId14"/>
    <p:sldId id="280" r:id="rId15"/>
    <p:sldId id="283" r:id="rId16"/>
    <p:sldId id="281" r:id="rId17"/>
    <p:sldId id="282" r:id="rId18"/>
    <p:sldId id="305" r:id="rId19"/>
    <p:sldId id="284" r:id="rId20"/>
    <p:sldId id="287" r:id="rId21"/>
    <p:sldId id="286" r:id="rId22"/>
    <p:sldId id="303" r:id="rId23"/>
    <p:sldId id="285" r:id="rId24"/>
    <p:sldId id="307" r:id="rId25"/>
    <p:sldId id="310" r:id="rId26"/>
    <p:sldId id="308" r:id="rId27"/>
    <p:sldId id="309" r:id="rId28"/>
    <p:sldId id="312" r:id="rId29"/>
    <p:sldId id="298" r:id="rId30"/>
    <p:sldId id="294" r:id="rId31"/>
    <p:sldId id="299" r:id="rId32"/>
    <p:sldId id="300" r:id="rId33"/>
    <p:sldId id="311" r:id="rId34"/>
    <p:sldId id="297" r:id="rId35"/>
    <p:sldId id="301" r:id="rId36"/>
    <p:sldId id="415" r:id="rId37"/>
    <p:sldId id="416" r:id="rId38"/>
    <p:sldId id="417" r:id="rId39"/>
    <p:sldId id="418" r:id="rId40"/>
    <p:sldId id="346" r:id="rId41"/>
    <p:sldId id="347" r:id="rId42"/>
    <p:sldId id="28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Maher" initials="AM" lastIdx="2" clrIdx="0">
    <p:extLst>
      <p:ext uri="{19B8F6BF-5375-455C-9EA6-DF929625EA0E}">
        <p15:presenceInfo xmlns:p15="http://schemas.microsoft.com/office/powerpoint/2012/main" userId="S::Amy.maher@sagepub.co.uk::2fa573f4-5c65-424c-bf05-9385b84de99c" providerId="AD"/>
      </p:ext>
    </p:extLst>
  </p:cmAuthor>
  <p:cmAuthor id="2" name="Judi Burger" initials="JB" lastIdx="4" clrIdx="1">
    <p:extLst>
      <p:ext uri="{19B8F6BF-5375-455C-9EA6-DF929625EA0E}">
        <p15:presenceInfo xmlns:p15="http://schemas.microsoft.com/office/powerpoint/2012/main" userId="S::judi.burger@sagepub.co.uk::952d5f56-0e6b-468f-a574-b50126b16652" providerId="AD"/>
      </p:ext>
    </p:extLst>
  </p:cmAuthor>
  <p:cmAuthor id="3" name="Donna Goddard" initials="DG" lastIdx="3" clrIdx="2">
    <p:extLst>
      <p:ext uri="{19B8F6BF-5375-455C-9EA6-DF929625EA0E}">
        <p15:presenceInfo xmlns:p15="http://schemas.microsoft.com/office/powerpoint/2012/main" userId="S::donna.goddard@sagepub.co.uk::62acb357-9b99-42de-bbc9-efa962a9f5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909" autoAdjust="0"/>
  </p:normalViewPr>
  <p:slideViewPr>
    <p:cSldViewPr snapToGrid="0">
      <p:cViewPr varScale="1">
        <p:scale>
          <a:sx n="48" d="100"/>
          <a:sy n="48" d="100"/>
        </p:scale>
        <p:origin x="67" y="715"/>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1B15A8-09DD-443B-A3BC-D662273257A0}" type="datetimeFigureOut">
              <a:rPr lang="en-GB" smtClean="0"/>
              <a:t>13/09/2023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00566-87A0-4F4C-8A5B-6D7C7918ED24}" type="slidenum">
              <a:rPr lang="en-GB" smtClean="0"/>
              <a:t>‹#›</a:t>
            </a:fld>
            <a:endParaRPr lang="en-GB"/>
          </a:p>
        </p:txBody>
      </p:sp>
    </p:spTree>
    <p:extLst>
      <p:ext uri="{BB962C8B-B14F-4D97-AF65-F5344CB8AC3E}">
        <p14:creationId xmlns:p14="http://schemas.microsoft.com/office/powerpoint/2010/main" val="2582614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D76E5-3A70-4C6F-9B0B-9DCC4FB6FB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C71E9EB-3962-4FFA-BA72-6785D9CD3C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B17C9AE-5220-4B01-8821-32606D4ED420}"/>
              </a:ext>
            </a:extLst>
          </p:cNvPr>
          <p:cNvSpPr>
            <a:spLocks noGrp="1"/>
          </p:cNvSpPr>
          <p:nvPr>
            <p:ph type="dt" sz="half" idx="10"/>
          </p:nvPr>
        </p:nvSpPr>
        <p:spPr/>
        <p:txBody>
          <a:bodyPr/>
          <a:lstStyle/>
          <a:p>
            <a:fld id="{8EE7C3D0-20D4-4DB2-AEEF-D3D6B20E81E5}" type="datetime1">
              <a:rPr lang="en-GB" smtClean="0"/>
              <a:t>13/09/2023</a:t>
            </a:fld>
            <a:endParaRPr lang="en-GB" dirty="0"/>
          </a:p>
        </p:txBody>
      </p:sp>
      <p:sp>
        <p:nvSpPr>
          <p:cNvPr id="5" name="Footer Placeholder 4">
            <a:extLst>
              <a:ext uri="{FF2B5EF4-FFF2-40B4-BE49-F238E27FC236}">
                <a16:creationId xmlns:a16="http://schemas.microsoft.com/office/drawing/2014/main" id="{A6EB08EA-E65E-4622-BBFB-BE226C07BE86}"/>
              </a:ext>
            </a:extLst>
          </p:cNvPr>
          <p:cNvSpPr>
            <a:spLocks noGrp="1"/>
          </p:cNvSpPr>
          <p:nvPr>
            <p:ph type="ftr" sz="quarter" idx="11"/>
          </p:nvPr>
        </p:nvSpPr>
        <p:spPr/>
        <p:txBody>
          <a:bodyPr/>
          <a:lstStyle/>
          <a:p>
            <a:r>
              <a:rPr lang="en-US"/>
              <a:t>Title |  Author | Year | SAGE Publishing</a:t>
            </a:r>
            <a:endParaRPr lang="en-GB" dirty="0"/>
          </a:p>
        </p:txBody>
      </p:sp>
      <p:sp>
        <p:nvSpPr>
          <p:cNvPr id="6" name="Slide Number Placeholder 5">
            <a:extLst>
              <a:ext uri="{FF2B5EF4-FFF2-40B4-BE49-F238E27FC236}">
                <a16:creationId xmlns:a16="http://schemas.microsoft.com/office/drawing/2014/main" id="{5B77F743-3B81-4934-8ACD-E248CCC60BFC}"/>
              </a:ext>
            </a:extLst>
          </p:cNvPr>
          <p:cNvSpPr>
            <a:spLocks noGrp="1"/>
          </p:cNvSpPr>
          <p:nvPr>
            <p:ph type="sldNum" sz="quarter" idx="12"/>
          </p:nvPr>
        </p:nvSpPr>
        <p:spPr/>
        <p:txBody>
          <a:bodyPr/>
          <a:lstStyle/>
          <a:p>
            <a:fld id="{92C88AE8-CBB5-4822-9795-6A8E2D4AB364}" type="slidenum">
              <a:rPr lang="en-GB" smtClean="0"/>
              <a:t>‹#›</a:t>
            </a:fld>
            <a:endParaRPr lang="en-GB" dirty="0"/>
          </a:p>
        </p:txBody>
      </p:sp>
    </p:spTree>
    <p:extLst>
      <p:ext uri="{BB962C8B-B14F-4D97-AF65-F5344CB8AC3E}">
        <p14:creationId xmlns:p14="http://schemas.microsoft.com/office/powerpoint/2010/main" val="750849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5B77F-743A-499A-9E5F-93354822A10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3EFBBD-2477-4ED4-9A81-78BA17B0B2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DEF6E4-45B4-4908-9699-0F4E8D91760B}"/>
              </a:ext>
            </a:extLst>
          </p:cNvPr>
          <p:cNvSpPr>
            <a:spLocks noGrp="1"/>
          </p:cNvSpPr>
          <p:nvPr>
            <p:ph type="dt" sz="half" idx="10"/>
          </p:nvPr>
        </p:nvSpPr>
        <p:spPr/>
        <p:txBody>
          <a:bodyPr/>
          <a:lstStyle/>
          <a:p>
            <a:fld id="{E8E7C338-C2C5-4FC8-B56A-BB3364800AEB}" type="datetime1">
              <a:rPr lang="en-GB" smtClean="0"/>
              <a:t>13/09/2023</a:t>
            </a:fld>
            <a:endParaRPr lang="en-GB" dirty="0"/>
          </a:p>
        </p:txBody>
      </p:sp>
      <p:sp>
        <p:nvSpPr>
          <p:cNvPr id="5" name="Footer Placeholder 4">
            <a:extLst>
              <a:ext uri="{FF2B5EF4-FFF2-40B4-BE49-F238E27FC236}">
                <a16:creationId xmlns:a16="http://schemas.microsoft.com/office/drawing/2014/main" id="{4DCF9C61-EE1E-4976-A772-B96C0B9CCA03}"/>
              </a:ext>
            </a:extLst>
          </p:cNvPr>
          <p:cNvSpPr>
            <a:spLocks noGrp="1"/>
          </p:cNvSpPr>
          <p:nvPr>
            <p:ph type="ftr" sz="quarter" idx="11"/>
          </p:nvPr>
        </p:nvSpPr>
        <p:spPr/>
        <p:txBody>
          <a:bodyPr/>
          <a:lstStyle/>
          <a:p>
            <a:r>
              <a:rPr lang="en-US"/>
              <a:t>Title |  Author | Year | SAGE Publishing</a:t>
            </a:r>
            <a:endParaRPr lang="en-GB" dirty="0"/>
          </a:p>
        </p:txBody>
      </p:sp>
      <p:sp>
        <p:nvSpPr>
          <p:cNvPr id="6" name="Slide Number Placeholder 5">
            <a:extLst>
              <a:ext uri="{FF2B5EF4-FFF2-40B4-BE49-F238E27FC236}">
                <a16:creationId xmlns:a16="http://schemas.microsoft.com/office/drawing/2014/main" id="{D725474D-AB78-476D-9B12-C73BFCCC448C}"/>
              </a:ext>
            </a:extLst>
          </p:cNvPr>
          <p:cNvSpPr>
            <a:spLocks noGrp="1"/>
          </p:cNvSpPr>
          <p:nvPr>
            <p:ph type="sldNum" sz="quarter" idx="12"/>
          </p:nvPr>
        </p:nvSpPr>
        <p:spPr/>
        <p:txBody>
          <a:bodyPr/>
          <a:lstStyle/>
          <a:p>
            <a:fld id="{92C88AE8-CBB5-4822-9795-6A8E2D4AB364}" type="slidenum">
              <a:rPr lang="en-GB" smtClean="0"/>
              <a:t>‹#›</a:t>
            </a:fld>
            <a:endParaRPr lang="en-GB" dirty="0"/>
          </a:p>
        </p:txBody>
      </p:sp>
    </p:spTree>
    <p:extLst>
      <p:ext uri="{BB962C8B-B14F-4D97-AF65-F5344CB8AC3E}">
        <p14:creationId xmlns:p14="http://schemas.microsoft.com/office/powerpoint/2010/main" val="2714101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68D223-E91B-4911-A019-2735BA49B9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3A3A5F-A082-4DA9-A935-AD25A223C1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397980-CF02-4797-9C0F-B9A599E8448C}"/>
              </a:ext>
            </a:extLst>
          </p:cNvPr>
          <p:cNvSpPr>
            <a:spLocks noGrp="1"/>
          </p:cNvSpPr>
          <p:nvPr>
            <p:ph type="dt" sz="half" idx="10"/>
          </p:nvPr>
        </p:nvSpPr>
        <p:spPr/>
        <p:txBody>
          <a:bodyPr/>
          <a:lstStyle/>
          <a:p>
            <a:fld id="{19F3FAAD-A4EB-4151-AB33-C60F3D6EEB08}" type="datetime1">
              <a:rPr lang="en-GB" smtClean="0"/>
              <a:t>13/09/2023</a:t>
            </a:fld>
            <a:endParaRPr lang="en-GB" dirty="0"/>
          </a:p>
        </p:txBody>
      </p:sp>
      <p:sp>
        <p:nvSpPr>
          <p:cNvPr id="5" name="Footer Placeholder 4">
            <a:extLst>
              <a:ext uri="{FF2B5EF4-FFF2-40B4-BE49-F238E27FC236}">
                <a16:creationId xmlns:a16="http://schemas.microsoft.com/office/drawing/2014/main" id="{8716E039-0910-43E1-882B-3DD94B602A35}"/>
              </a:ext>
            </a:extLst>
          </p:cNvPr>
          <p:cNvSpPr>
            <a:spLocks noGrp="1"/>
          </p:cNvSpPr>
          <p:nvPr>
            <p:ph type="ftr" sz="quarter" idx="11"/>
          </p:nvPr>
        </p:nvSpPr>
        <p:spPr/>
        <p:txBody>
          <a:bodyPr/>
          <a:lstStyle/>
          <a:p>
            <a:r>
              <a:rPr lang="en-US"/>
              <a:t>Title |  Author | Year | SAGE Publishing</a:t>
            </a:r>
            <a:endParaRPr lang="en-GB" dirty="0"/>
          </a:p>
        </p:txBody>
      </p:sp>
      <p:sp>
        <p:nvSpPr>
          <p:cNvPr id="6" name="Slide Number Placeholder 5">
            <a:extLst>
              <a:ext uri="{FF2B5EF4-FFF2-40B4-BE49-F238E27FC236}">
                <a16:creationId xmlns:a16="http://schemas.microsoft.com/office/drawing/2014/main" id="{5D47227E-780D-41D1-97D6-9CA6D0CA5564}"/>
              </a:ext>
            </a:extLst>
          </p:cNvPr>
          <p:cNvSpPr>
            <a:spLocks noGrp="1"/>
          </p:cNvSpPr>
          <p:nvPr>
            <p:ph type="sldNum" sz="quarter" idx="12"/>
          </p:nvPr>
        </p:nvSpPr>
        <p:spPr/>
        <p:txBody>
          <a:bodyPr/>
          <a:lstStyle/>
          <a:p>
            <a:fld id="{92C88AE8-CBB5-4822-9795-6A8E2D4AB364}" type="slidenum">
              <a:rPr lang="en-GB" smtClean="0"/>
              <a:t>‹#›</a:t>
            </a:fld>
            <a:endParaRPr lang="en-GB" dirty="0"/>
          </a:p>
        </p:txBody>
      </p:sp>
    </p:spTree>
    <p:extLst>
      <p:ext uri="{BB962C8B-B14F-4D97-AF65-F5344CB8AC3E}">
        <p14:creationId xmlns:p14="http://schemas.microsoft.com/office/powerpoint/2010/main" val="303175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6684" y="301625"/>
            <a:ext cx="9751483" cy="1143000"/>
          </a:xfrm>
        </p:spPr>
        <p:txBody>
          <a:bodyPr/>
          <a:lstStyle/>
          <a:p>
            <a:r>
              <a:rPr lang="en-US"/>
              <a:t>Click to edit Master title style</a:t>
            </a:r>
          </a:p>
        </p:txBody>
      </p:sp>
      <p:sp>
        <p:nvSpPr>
          <p:cNvPr id="3" name="Text Placeholder 2"/>
          <p:cNvSpPr>
            <a:spLocks noGrp="1"/>
          </p:cNvSpPr>
          <p:nvPr>
            <p:ph type="body" sz="half" idx="1"/>
          </p:nvPr>
        </p:nvSpPr>
        <p:spPr>
          <a:xfrm>
            <a:off x="1826684" y="1827213"/>
            <a:ext cx="4773083"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2967" y="1827213"/>
            <a:ext cx="4775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70E2A2D-FFDB-404D-8BA1-F7A4D078DB23}" type="slidenum">
              <a:rPr lang="en-US"/>
              <a:pPr>
                <a:defRPr/>
              </a:pPr>
              <a:t>‹#›</a:t>
            </a:fld>
            <a:endParaRPr lang="en-US"/>
          </a:p>
        </p:txBody>
      </p:sp>
    </p:spTree>
    <p:extLst>
      <p:ext uri="{BB962C8B-B14F-4D97-AF65-F5344CB8AC3E}">
        <p14:creationId xmlns:p14="http://schemas.microsoft.com/office/powerpoint/2010/main" val="968234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826684" y="301625"/>
            <a:ext cx="9751483" cy="1143000"/>
          </a:xfrm>
        </p:spPr>
        <p:txBody>
          <a:bodyPr/>
          <a:lstStyle/>
          <a:p>
            <a:r>
              <a:rPr lang="en-US"/>
              <a:t>Click to edit Master title style</a:t>
            </a:r>
          </a:p>
        </p:txBody>
      </p:sp>
      <p:sp>
        <p:nvSpPr>
          <p:cNvPr id="3" name="Text Placeholder 2"/>
          <p:cNvSpPr>
            <a:spLocks noGrp="1"/>
          </p:cNvSpPr>
          <p:nvPr>
            <p:ph type="body" sz="half" idx="1"/>
          </p:nvPr>
        </p:nvSpPr>
        <p:spPr>
          <a:xfrm>
            <a:off x="1826684" y="1827213"/>
            <a:ext cx="9751483"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26684" y="3960813"/>
            <a:ext cx="9751483"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880CF63-B076-4257-BD6E-2A2FD8363FAB}" type="slidenum">
              <a:rPr lang="en-US"/>
              <a:pPr>
                <a:defRPr/>
              </a:pPr>
              <a:t>‹#›</a:t>
            </a:fld>
            <a:endParaRPr lang="en-US"/>
          </a:p>
        </p:txBody>
      </p:sp>
    </p:spTree>
    <p:extLst>
      <p:ext uri="{BB962C8B-B14F-4D97-AF65-F5344CB8AC3E}">
        <p14:creationId xmlns:p14="http://schemas.microsoft.com/office/powerpoint/2010/main" val="423779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E9FAC-C687-43D1-8376-65FC8D52FC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6452B6-5CE9-4934-AAF1-3796D233CE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1BE32B-B717-44B8-A285-774255281D1B}"/>
              </a:ext>
            </a:extLst>
          </p:cNvPr>
          <p:cNvSpPr>
            <a:spLocks noGrp="1"/>
          </p:cNvSpPr>
          <p:nvPr>
            <p:ph type="dt" sz="half" idx="10"/>
          </p:nvPr>
        </p:nvSpPr>
        <p:spPr/>
        <p:txBody>
          <a:bodyPr/>
          <a:lstStyle/>
          <a:p>
            <a:fld id="{008F250D-BDD8-4C98-B546-07BB258A1BD6}" type="datetime1">
              <a:rPr lang="en-GB" smtClean="0"/>
              <a:t>13/09/2023</a:t>
            </a:fld>
            <a:endParaRPr lang="en-GB" dirty="0"/>
          </a:p>
        </p:txBody>
      </p:sp>
      <p:sp>
        <p:nvSpPr>
          <p:cNvPr id="5" name="Footer Placeholder 4">
            <a:extLst>
              <a:ext uri="{FF2B5EF4-FFF2-40B4-BE49-F238E27FC236}">
                <a16:creationId xmlns:a16="http://schemas.microsoft.com/office/drawing/2014/main" id="{EDEB9B95-3688-45CD-B1BF-3AB7F375FB68}"/>
              </a:ext>
            </a:extLst>
          </p:cNvPr>
          <p:cNvSpPr>
            <a:spLocks noGrp="1"/>
          </p:cNvSpPr>
          <p:nvPr>
            <p:ph type="ftr" sz="quarter" idx="11"/>
          </p:nvPr>
        </p:nvSpPr>
        <p:spPr/>
        <p:txBody>
          <a:bodyPr/>
          <a:lstStyle/>
          <a:p>
            <a:r>
              <a:rPr lang="en-US"/>
              <a:t>Title |  Author | Year | SAGE Publishing</a:t>
            </a:r>
            <a:endParaRPr lang="en-GB" dirty="0"/>
          </a:p>
        </p:txBody>
      </p:sp>
      <p:sp>
        <p:nvSpPr>
          <p:cNvPr id="6" name="Slide Number Placeholder 5">
            <a:extLst>
              <a:ext uri="{FF2B5EF4-FFF2-40B4-BE49-F238E27FC236}">
                <a16:creationId xmlns:a16="http://schemas.microsoft.com/office/drawing/2014/main" id="{8283E302-5D34-46C8-887C-DF67ED02B4EB}"/>
              </a:ext>
            </a:extLst>
          </p:cNvPr>
          <p:cNvSpPr>
            <a:spLocks noGrp="1"/>
          </p:cNvSpPr>
          <p:nvPr>
            <p:ph type="sldNum" sz="quarter" idx="12"/>
          </p:nvPr>
        </p:nvSpPr>
        <p:spPr/>
        <p:txBody>
          <a:bodyPr/>
          <a:lstStyle/>
          <a:p>
            <a:fld id="{92C88AE8-CBB5-4822-9795-6A8E2D4AB364}" type="slidenum">
              <a:rPr lang="en-GB" smtClean="0"/>
              <a:t>‹#›</a:t>
            </a:fld>
            <a:endParaRPr lang="en-GB" dirty="0"/>
          </a:p>
        </p:txBody>
      </p:sp>
    </p:spTree>
    <p:extLst>
      <p:ext uri="{BB962C8B-B14F-4D97-AF65-F5344CB8AC3E}">
        <p14:creationId xmlns:p14="http://schemas.microsoft.com/office/powerpoint/2010/main" val="117816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4B94D-F44C-4082-995B-8CD0EE9DBD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AB11613-4D55-438A-9BB5-467D2D77B9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F142A3-9551-4801-B2F1-40B12BC838B9}"/>
              </a:ext>
            </a:extLst>
          </p:cNvPr>
          <p:cNvSpPr>
            <a:spLocks noGrp="1"/>
          </p:cNvSpPr>
          <p:nvPr>
            <p:ph type="dt" sz="half" idx="10"/>
          </p:nvPr>
        </p:nvSpPr>
        <p:spPr/>
        <p:txBody>
          <a:bodyPr/>
          <a:lstStyle/>
          <a:p>
            <a:fld id="{BB24A8F4-8F99-4055-8937-69BDB8A523D2}" type="datetime1">
              <a:rPr lang="en-GB" smtClean="0"/>
              <a:t>13/09/2023</a:t>
            </a:fld>
            <a:endParaRPr lang="en-GB" dirty="0"/>
          </a:p>
        </p:txBody>
      </p:sp>
      <p:sp>
        <p:nvSpPr>
          <p:cNvPr id="5" name="Footer Placeholder 4">
            <a:extLst>
              <a:ext uri="{FF2B5EF4-FFF2-40B4-BE49-F238E27FC236}">
                <a16:creationId xmlns:a16="http://schemas.microsoft.com/office/drawing/2014/main" id="{9EA9DE35-7157-4D32-BDDB-02FCD1DBCC56}"/>
              </a:ext>
            </a:extLst>
          </p:cNvPr>
          <p:cNvSpPr>
            <a:spLocks noGrp="1"/>
          </p:cNvSpPr>
          <p:nvPr>
            <p:ph type="ftr" sz="quarter" idx="11"/>
          </p:nvPr>
        </p:nvSpPr>
        <p:spPr/>
        <p:txBody>
          <a:bodyPr/>
          <a:lstStyle/>
          <a:p>
            <a:r>
              <a:rPr lang="en-US"/>
              <a:t>Title |  Author | Year | SAGE Publishing</a:t>
            </a:r>
            <a:endParaRPr lang="en-GB" dirty="0"/>
          </a:p>
        </p:txBody>
      </p:sp>
      <p:sp>
        <p:nvSpPr>
          <p:cNvPr id="6" name="Slide Number Placeholder 5">
            <a:extLst>
              <a:ext uri="{FF2B5EF4-FFF2-40B4-BE49-F238E27FC236}">
                <a16:creationId xmlns:a16="http://schemas.microsoft.com/office/drawing/2014/main" id="{EBB28E60-3685-4BEF-8E99-FE3A669E64BB}"/>
              </a:ext>
            </a:extLst>
          </p:cNvPr>
          <p:cNvSpPr>
            <a:spLocks noGrp="1"/>
          </p:cNvSpPr>
          <p:nvPr>
            <p:ph type="sldNum" sz="quarter" idx="12"/>
          </p:nvPr>
        </p:nvSpPr>
        <p:spPr/>
        <p:txBody>
          <a:bodyPr/>
          <a:lstStyle/>
          <a:p>
            <a:fld id="{92C88AE8-CBB5-4822-9795-6A8E2D4AB364}" type="slidenum">
              <a:rPr lang="en-GB" smtClean="0"/>
              <a:t>‹#›</a:t>
            </a:fld>
            <a:endParaRPr lang="en-GB" dirty="0"/>
          </a:p>
        </p:txBody>
      </p:sp>
    </p:spTree>
    <p:extLst>
      <p:ext uri="{BB962C8B-B14F-4D97-AF65-F5344CB8AC3E}">
        <p14:creationId xmlns:p14="http://schemas.microsoft.com/office/powerpoint/2010/main" val="422677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D4F25-DC51-4ADF-8F2B-EAD5EFCFFF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867404-F469-4A09-A794-356AC71B76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6357162-0595-4A89-8663-6B9E8F890B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00391CC-DB2E-48B2-8FBE-171D9267F006}"/>
              </a:ext>
            </a:extLst>
          </p:cNvPr>
          <p:cNvSpPr>
            <a:spLocks noGrp="1"/>
          </p:cNvSpPr>
          <p:nvPr>
            <p:ph type="dt" sz="half" idx="10"/>
          </p:nvPr>
        </p:nvSpPr>
        <p:spPr/>
        <p:txBody>
          <a:bodyPr/>
          <a:lstStyle/>
          <a:p>
            <a:fld id="{8D9CE881-6CAA-4074-8C2D-7DB4B055FABF}" type="datetime1">
              <a:rPr lang="en-GB" smtClean="0"/>
              <a:t>13/09/2023</a:t>
            </a:fld>
            <a:endParaRPr lang="en-GB" dirty="0"/>
          </a:p>
        </p:txBody>
      </p:sp>
      <p:sp>
        <p:nvSpPr>
          <p:cNvPr id="6" name="Footer Placeholder 5">
            <a:extLst>
              <a:ext uri="{FF2B5EF4-FFF2-40B4-BE49-F238E27FC236}">
                <a16:creationId xmlns:a16="http://schemas.microsoft.com/office/drawing/2014/main" id="{F3270FB7-2DB9-41FA-A285-E8141E4DCE6F}"/>
              </a:ext>
            </a:extLst>
          </p:cNvPr>
          <p:cNvSpPr>
            <a:spLocks noGrp="1"/>
          </p:cNvSpPr>
          <p:nvPr>
            <p:ph type="ftr" sz="quarter" idx="11"/>
          </p:nvPr>
        </p:nvSpPr>
        <p:spPr/>
        <p:txBody>
          <a:bodyPr/>
          <a:lstStyle/>
          <a:p>
            <a:r>
              <a:rPr lang="en-US"/>
              <a:t>Title |  Author | Year | SAGE Publishing</a:t>
            </a:r>
            <a:endParaRPr lang="en-GB" dirty="0"/>
          </a:p>
        </p:txBody>
      </p:sp>
      <p:sp>
        <p:nvSpPr>
          <p:cNvPr id="7" name="Slide Number Placeholder 6">
            <a:extLst>
              <a:ext uri="{FF2B5EF4-FFF2-40B4-BE49-F238E27FC236}">
                <a16:creationId xmlns:a16="http://schemas.microsoft.com/office/drawing/2014/main" id="{44A98EA8-D851-4AC5-B5DB-BE01EE0F124E}"/>
              </a:ext>
            </a:extLst>
          </p:cNvPr>
          <p:cNvSpPr>
            <a:spLocks noGrp="1"/>
          </p:cNvSpPr>
          <p:nvPr>
            <p:ph type="sldNum" sz="quarter" idx="12"/>
          </p:nvPr>
        </p:nvSpPr>
        <p:spPr/>
        <p:txBody>
          <a:bodyPr/>
          <a:lstStyle/>
          <a:p>
            <a:fld id="{92C88AE8-CBB5-4822-9795-6A8E2D4AB364}" type="slidenum">
              <a:rPr lang="en-GB" smtClean="0"/>
              <a:t>‹#›</a:t>
            </a:fld>
            <a:endParaRPr lang="en-GB" dirty="0"/>
          </a:p>
        </p:txBody>
      </p:sp>
    </p:spTree>
    <p:extLst>
      <p:ext uri="{BB962C8B-B14F-4D97-AF65-F5344CB8AC3E}">
        <p14:creationId xmlns:p14="http://schemas.microsoft.com/office/powerpoint/2010/main" val="1976248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EF332-C696-40E6-B2E5-B6BE5FD6F82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A709C5-CD65-4A6B-8DBE-DCC62B8E8D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41F211-51D7-4397-901C-BCB3EBDFAE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4ABF111-4A71-4E57-85B1-FC17584138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F90FBE-7F65-4DE6-9176-3A37C8CBF9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42293E9-D03E-4D9D-893B-87F4DB19B9AB}"/>
              </a:ext>
            </a:extLst>
          </p:cNvPr>
          <p:cNvSpPr>
            <a:spLocks noGrp="1"/>
          </p:cNvSpPr>
          <p:nvPr>
            <p:ph type="dt" sz="half" idx="10"/>
          </p:nvPr>
        </p:nvSpPr>
        <p:spPr/>
        <p:txBody>
          <a:bodyPr/>
          <a:lstStyle/>
          <a:p>
            <a:fld id="{C54AA708-7C1E-41C3-86FB-055B297EFF61}" type="datetime1">
              <a:rPr lang="en-GB" smtClean="0"/>
              <a:t>13/09/2023</a:t>
            </a:fld>
            <a:endParaRPr lang="en-GB" dirty="0"/>
          </a:p>
        </p:txBody>
      </p:sp>
      <p:sp>
        <p:nvSpPr>
          <p:cNvPr id="8" name="Footer Placeholder 7">
            <a:extLst>
              <a:ext uri="{FF2B5EF4-FFF2-40B4-BE49-F238E27FC236}">
                <a16:creationId xmlns:a16="http://schemas.microsoft.com/office/drawing/2014/main" id="{52A39E4A-EAF2-4DBA-A663-357B5C69A215}"/>
              </a:ext>
            </a:extLst>
          </p:cNvPr>
          <p:cNvSpPr>
            <a:spLocks noGrp="1"/>
          </p:cNvSpPr>
          <p:nvPr>
            <p:ph type="ftr" sz="quarter" idx="11"/>
          </p:nvPr>
        </p:nvSpPr>
        <p:spPr/>
        <p:txBody>
          <a:bodyPr/>
          <a:lstStyle/>
          <a:p>
            <a:r>
              <a:rPr lang="en-US"/>
              <a:t>Title |  Author | Year | SAGE Publishing</a:t>
            </a:r>
            <a:endParaRPr lang="en-GB" dirty="0"/>
          </a:p>
        </p:txBody>
      </p:sp>
      <p:sp>
        <p:nvSpPr>
          <p:cNvPr id="9" name="Slide Number Placeholder 8">
            <a:extLst>
              <a:ext uri="{FF2B5EF4-FFF2-40B4-BE49-F238E27FC236}">
                <a16:creationId xmlns:a16="http://schemas.microsoft.com/office/drawing/2014/main" id="{CCD4A36F-2427-404C-A1AD-3140F1B31B17}"/>
              </a:ext>
            </a:extLst>
          </p:cNvPr>
          <p:cNvSpPr>
            <a:spLocks noGrp="1"/>
          </p:cNvSpPr>
          <p:nvPr>
            <p:ph type="sldNum" sz="quarter" idx="12"/>
          </p:nvPr>
        </p:nvSpPr>
        <p:spPr/>
        <p:txBody>
          <a:bodyPr/>
          <a:lstStyle/>
          <a:p>
            <a:fld id="{92C88AE8-CBB5-4822-9795-6A8E2D4AB364}" type="slidenum">
              <a:rPr lang="en-GB" smtClean="0"/>
              <a:t>‹#›</a:t>
            </a:fld>
            <a:endParaRPr lang="en-GB" dirty="0"/>
          </a:p>
        </p:txBody>
      </p:sp>
    </p:spTree>
    <p:extLst>
      <p:ext uri="{BB962C8B-B14F-4D97-AF65-F5344CB8AC3E}">
        <p14:creationId xmlns:p14="http://schemas.microsoft.com/office/powerpoint/2010/main" val="3095201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0718A-E711-4A2B-93F1-2C702F79DAD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733170-EC33-4151-A9F1-A153BF86D844}"/>
              </a:ext>
            </a:extLst>
          </p:cNvPr>
          <p:cNvSpPr>
            <a:spLocks noGrp="1"/>
          </p:cNvSpPr>
          <p:nvPr>
            <p:ph type="dt" sz="half" idx="10"/>
          </p:nvPr>
        </p:nvSpPr>
        <p:spPr/>
        <p:txBody>
          <a:bodyPr/>
          <a:lstStyle/>
          <a:p>
            <a:fld id="{53F53A34-40B7-4F68-8BB3-524E42686892}" type="datetime1">
              <a:rPr lang="en-GB" smtClean="0"/>
              <a:t>13/09/2023</a:t>
            </a:fld>
            <a:endParaRPr lang="en-GB" dirty="0"/>
          </a:p>
        </p:txBody>
      </p:sp>
      <p:sp>
        <p:nvSpPr>
          <p:cNvPr id="4" name="Footer Placeholder 3">
            <a:extLst>
              <a:ext uri="{FF2B5EF4-FFF2-40B4-BE49-F238E27FC236}">
                <a16:creationId xmlns:a16="http://schemas.microsoft.com/office/drawing/2014/main" id="{CDA43A04-2CBC-438A-97A9-70D9C2B4660C}"/>
              </a:ext>
            </a:extLst>
          </p:cNvPr>
          <p:cNvSpPr>
            <a:spLocks noGrp="1"/>
          </p:cNvSpPr>
          <p:nvPr>
            <p:ph type="ftr" sz="quarter" idx="11"/>
          </p:nvPr>
        </p:nvSpPr>
        <p:spPr/>
        <p:txBody>
          <a:bodyPr/>
          <a:lstStyle/>
          <a:p>
            <a:r>
              <a:rPr lang="en-US"/>
              <a:t>Title |  Author | Year | SAGE Publishing</a:t>
            </a:r>
            <a:endParaRPr lang="en-GB" dirty="0"/>
          </a:p>
        </p:txBody>
      </p:sp>
      <p:sp>
        <p:nvSpPr>
          <p:cNvPr id="5" name="Slide Number Placeholder 4">
            <a:extLst>
              <a:ext uri="{FF2B5EF4-FFF2-40B4-BE49-F238E27FC236}">
                <a16:creationId xmlns:a16="http://schemas.microsoft.com/office/drawing/2014/main" id="{4FFABCA9-3C36-4BC3-A65A-CA98B4573E75}"/>
              </a:ext>
            </a:extLst>
          </p:cNvPr>
          <p:cNvSpPr>
            <a:spLocks noGrp="1"/>
          </p:cNvSpPr>
          <p:nvPr>
            <p:ph type="sldNum" sz="quarter" idx="12"/>
          </p:nvPr>
        </p:nvSpPr>
        <p:spPr/>
        <p:txBody>
          <a:bodyPr/>
          <a:lstStyle/>
          <a:p>
            <a:fld id="{92C88AE8-CBB5-4822-9795-6A8E2D4AB364}" type="slidenum">
              <a:rPr lang="en-GB" smtClean="0"/>
              <a:t>‹#›</a:t>
            </a:fld>
            <a:endParaRPr lang="en-GB" dirty="0"/>
          </a:p>
        </p:txBody>
      </p:sp>
    </p:spTree>
    <p:extLst>
      <p:ext uri="{BB962C8B-B14F-4D97-AF65-F5344CB8AC3E}">
        <p14:creationId xmlns:p14="http://schemas.microsoft.com/office/powerpoint/2010/main" val="617292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444827-AE83-480A-9955-5FE51900AA40}"/>
              </a:ext>
            </a:extLst>
          </p:cNvPr>
          <p:cNvSpPr>
            <a:spLocks noGrp="1"/>
          </p:cNvSpPr>
          <p:nvPr>
            <p:ph type="dt" sz="half" idx="10"/>
          </p:nvPr>
        </p:nvSpPr>
        <p:spPr/>
        <p:txBody>
          <a:bodyPr/>
          <a:lstStyle/>
          <a:p>
            <a:fld id="{485B69C0-3DEA-4AE7-A71E-5B7EFF4A004C}" type="datetime1">
              <a:rPr lang="en-GB" smtClean="0"/>
              <a:t>13/09/2023</a:t>
            </a:fld>
            <a:endParaRPr lang="en-GB" dirty="0"/>
          </a:p>
        </p:txBody>
      </p:sp>
      <p:sp>
        <p:nvSpPr>
          <p:cNvPr id="3" name="Footer Placeholder 2">
            <a:extLst>
              <a:ext uri="{FF2B5EF4-FFF2-40B4-BE49-F238E27FC236}">
                <a16:creationId xmlns:a16="http://schemas.microsoft.com/office/drawing/2014/main" id="{2D6BF75A-2C2B-425D-849B-3C37A7AF6EB8}"/>
              </a:ext>
            </a:extLst>
          </p:cNvPr>
          <p:cNvSpPr>
            <a:spLocks noGrp="1"/>
          </p:cNvSpPr>
          <p:nvPr>
            <p:ph type="ftr" sz="quarter" idx="11"/>
          </p:nvPr>
        </p:nvSpPr>
        <p:spPr/>
        <p:txBody>
          <a:bodyPr/>
          <a:lstStyle/>
          <a:p>
            <a:r>
              <a:rPr lang="en-US"/>
              <a:t>Title |  Author | Year | SAGE Publishing</a:t>
            </a:r>
            <a:endParaRPr lang="en-GB" dirty="0"/>
          </a:p>
        </p:txBody>
      </p:sp>
      <p:sp>
        <p:nvSpPr>
          <p:cNvPr id="4" name="Slide Number Placeholder 3">
            <a:extLst>
              <a:ext uri="{FF2B5EF4-FFF2-40B4-BE49-F238E27FC236}">
                <a16:creationId xmlns:a16="http://schemas.microsoft.com/office/drawing/2014/main" id="{CC84F570-FE32-4D70-89AD-9159BB9EE318}"/>
              </a:ext>
            </a:extLst>
          </p:cNvPr>
          <p:cNvSpPr>
            <a:spLocks noGrp="1"/>
          </p:cNvSpPr>
          <p:nvPr>
            <p:ph type="sldNum" sz="quarter" idx="12"/>
          </p:nvPr>
        </p:nvSpPr>
        <p:spPr/>
        <p:txBody>
          <a:bodyPr/>
          <a:lstStyle/>
          <a:p>
            <a:fld id="{92C88AE8-CBB5-4822-9795-6A8E2D4AB364}" type="slidenum">
              <a:rPr lang="en-GB" smtClean="0"/>
              <a:t>‹#›</a:t>
            </a:fld>
            <a:endParaRPr lang="en-GB" dirty="0"/>
          </a:p>
        </p:txBody>
      </p:sp>
    </p:spTree>
    <p:extLst>
      <p:ext uri="{BB962C8B-B14F-4D97-AF65-F5344CB8AC3E}">
        <p14:creationId xmlns:p14="http://schemas.microsoft.com/office/powerpoint/2010/main" val="1862781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C686B-8071-4C26-8690-34C56671B5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940EB49-51FD-4BF5-8417-6D73B7715C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63C80C4-E90C-4AA2-8128-4C3A8213A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E6C9D3-95C6-4C1E-865C-4211F47BC62B}"/>
              </a:ext>
            </a:extLst>
          </p:cNvPr>
          <p:cNvSpPr>
            <a:spLocks noGrp="1"/>
          </p:cNvSpPr>
          <p:nvPr>
            <p:ph type="dt" sz="half" idx="10"/>
          </p:nvPr>
        </p:nvSpPr>
        <p:spPr/>
        <p:txBody>
          <a:bodyPr/>
          <a:lstStyle/>
          <a:p>
            <a:fld id="{0089D302-0900-4F0F-8FDF-6FE3CBBFCC9C}" type="datetime1">
              <a:rPr lang="en-GB" smtClean="0"/>
              <a:t>13/09/2023</a:t>
            </a:fld>
            <a:endParaRPr lang="en-GB" dirty="0"/>
          </a:p>
        </p:txBody>
      </p:sp>
      <p:sp>
        <p:nvSpPr>
          <p:cNvPr id="6" name="Footer Placeholder 5">
            <a:extLst>
              <a:ext uri="{FF2B5EF4-FFF2-40B4-BE49-F238E27FC236}">
                <a16:creationId xmlns:a16="http://schemas.microsoft.com/office/drawing/2014/main" id="{56685DF9-3CD0-4CD2-B8FC-825158FBC898}"/>
              </a:ext>
            </a:extLst>
          </p:cNvPr>
          <p:cNvSpPr>
            <a:spLocks noGrp="1"/>
          </p:cNvSpPr>
          <p:nvPr>
            <p:ph type="ftr" sz="quarter" idx="11"/>
          </p:nvPr>
        </p:nvSpPr>
        <p:spPr/>
        <p:txBody>
          <a:bodyPr/>
          <a:lstStyle/>
          <a:p>
            <a:r>
              <a:rPr lang="en-US"/>
              <a:t>Title |  Author | Year | SAGE Publishing</a:t>
            </a:r>
            <a:endParaRPr lang="en-GB" dirty="0"/>
          </a:p>
        </p:txBody>
      </p:sp>
      <p:sp>
        <p:nvSpPr>
          <p:cNvPr id="7" name="Slide Number Placeholder 6">
            <a:extLst>
              <a:ext uri="{FF2B5EF4-FFF2-40B4-BE49-F238E27FC236}">
                <a16:creationId xmlns:a16="http://schemas.microsoft.com/office/drawing/2014/main" id="{247D6F2C-966A-4C2C-A7D5-497C12A180F2}"/>
              </a:ext>
            </a:extLst>
          </p:cNvPr>
          <p:cNvSpPr>
            <a:spLocks noGrp="1"/>
          </p:cNvSpPr>
          <p:nvPr>
            <p:ph type="sldNum" sz="quarter" idx="12"/>
          </p:nvPr>
        </p:nvSpPr>
        <p:spPr/>
        <p:txBody>
          <a:bodyPr/>
          <a:lstStyle/>
          <a:p>
            <a:fld id="{92C88AE8-CBB5-4822-9795-6A8E2D4AB364}" type="slidenum">
              <a:rPr lang="en-GB" smtClean="0"/>
              <a:t>‹#›</a:t>
            </a:fld>
            <a:endParaRPr lang="en-GB" dirty="0"/>
          </a:p>
        </p:txBody>
      </p:sp>
    </p:spTree>
    <p:extLst>
      <p:ext uri="{BB962C8B-B14F-4D97-AF65-F5344CB8AC3E}">
        <p14:creationId xmlns:p14="http://schemas.microsoft.com/office/powerpoint/2010/main" val="187274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DAADA-3AD3-46D3-957E-6FF19D4812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DF09F47-018F-4587-A13F-E6E79C7223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6C2D7BF7-3F50-438C-B60E-E87D8F3C3C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9C942F-EB46-475B-A547-D6A7BEE31E62}"/>
              </a:ext>
            </a:extLst>
          </p:cNvPr>
          <p:cNvSpPr>
            <a:spLocks noGrp="1"/>
          </p:cNvSpPr>
          <p:nvPr>
            <p:ph type="dt" sz="half" idx="10"/>
          </p:nvPr>
        </p:nvSpPr>
        <p:spPr/>
        <p:txBody>
          <a:bodyPr/>
          <a:lstStyle/>
          <a:p>
            <a:fld id="{63F094EB-FB02-4A51-BD63-44D13C9B56F7}" type="datetime1">
              <a:rPr lang="en-GB" smtClean="0"/>
              <a:t>13/09/2023</a:t>
            </a:fld>
            <a:endParaRPr lang="en-GB" dirty="0"/>
          </a:p>
        </p:txBody>
      </p:sp>
      <p:sp>
        <p:nvSpPr>
          <p:cNvPr id="6" name="Footer Placeholder 5">
            <a:extLst>
              <a:ext uri="{FF2B5EF4-FFF2-40B4-BE49-F238E27FC236}">
                <a16:creationId xmlns:a16="http://schemas.microsoft.com/office/drawing/2014/main" id="{5E961410-FEDB-4DB3-813F-898897B40115}"/>
              </a:ext>
            </a:extLst>
          </p:cNvPr>
          <p:cNvSpPr>
            <a:spLocks noGrp="1"/>
          </p:cNvSpPr>
          <p:nvPr>
            <p:ph type="ftr" sz="quarter" idx="11"/>
          </p:nvPr>
        </p:nvSpPr>
        <p:spPr/>
        <p:txBody>
          <a:bodyPr/>
          <a:lstStyle/>
          <a:p>
            <a:r>
              <a:rPr lang="en-US"/>
              <a:t>Title |  Author | Year | SAGE Publishing</a:t>
            </a:r>
            <a:endParaRPr lang="en-GB" dirty="0"/>
          </a:p>
        </p:txBody>
      </p:sp>
      <p:sp>
        <p:nvSpPr>
          <p:cNvPr id="7" name="Slide Number Placeholder 6">
            <a:extLst>
              <a:ext uri="{FF2B5EF4-FFF2-40B4-BE49-F238E27FC236}">
                <a16:creationId xmlns:a16="http://schemas.microsoft.com/office/drawing/2014/main" id="{2A0E4491-C9B6-4443-937E-6650F145C84E}"/>
              </a:ext>
            </a:extLst>
          </p:cNvPr>
          <p:cNvSpPr>
            <a:spLocks noGrp="1"/>
          </p:cNvSpPr>
          <p:nvPr>
            <p:ph type="sldNum" sz="quarter" idx="12"/>
          </p:nvPr>
        </p:nvSpPr>
        <p:spPr/>
        <p:txBody>
          <a:bodyPr/>
          <a:lstStyle/>
          <a:p>
            <a:fld id="{92C88AE8-CBB5-4822-9795-6A8E2D4AB364}" type="slidenum">
              <a:rPr lang="en-GB" smtClean="0"/>
              <a:t>‹#›</a:t>
            </a:fld>
            <a:endParaRPr lang="en-GB" dirty="0"/>
          </a:p>
        </p:txBody>
      </p:sp>
    </p:spTree>
    <p:extLst>
      <p:ext uri="{BB962C8B-B14F-4D97-AF65-F5344CB8AC3E}">
        <p14:creationId xmlns:p14="http://schemas.microsoft.com/office/powerpoint/2010/main" val="99679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BC8397-76DB-4048-84CB-941CABCFF5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3184AB-A9FE-4E7F-A5BD-E7912805C7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95D287-EFDB-431F-8CDD-F9A63A862E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3774F3-6692-4C48-A605-44053A2C3449}" type="datetime1">
              <a:rPr lang="en-GB" smtClean="0"/>
              <a:t>13/09/2023</a:t>
            </a:fld>
            <a:endParaRPr lang="en-GB" dirty="0"/>
          </a:p>
        </p:txBody>
      </p:sp>
      <p:sp>
        <p:nvSpPr>
          <p:cNvPr id="5" name="Footer Placeholder 4">
            <a:extLst>
              <a:ext uri="{FF2B5EF4-FFF2-40B4-BE49-F238E27FC236}">
                <a16:creationId xmlns:a16="http://schemas.microsoft.com/office/drawing/2014/main" id="{991A93CE-8B7F-4A35-9703-16225A8736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  Author | Year | SAGE Publishing</a:t>
            </a:r>
            <a:endParaRPr lang="en-GB" dirty="0"/>
          </a:p>
        </p:txBody>
      </p:sp>
      <p:sp>
        <p:nvSpPr>
          <p:cNvPr id="6" name="Slide Number Placeholder 5">
            <a:extLst>
              <a:ext uri="{FF2B5EF4-FFF2-40B4-BE49-F238E27FC236}">
                <a16:creationId xmlns:a16="http://schemas.microsoft.com/office/drawing/2014/main" id="{CD2462F4-EAC8-4C6D-883A-F22E23D301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C88AE8-CBB5-4822-9795-6A8E2D4AB364}" type="slidenum">
              <a:rPr lang="en-GB" smtClean="0"/>
              <a:t>‹#›</a:t>
            </a:fld>
            <a:endParaRPr lang="en-GB" dirty="0"/>
          </a:p>
        </p:txBody>
      </p:sp>
    </p:spTree>
    <p:extLst>
      <p:ext uri="{BB962C8B-B14F-4D97-AF65-F5344CB8AC3E}">
        <p14:creationId xmlns:p14="http://schemas.microsoft.com/office/powerpoint/2010/main" val="2005825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bin"/><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8738A7A-C88C-448F-935B-0264AE6CDA4E}"/>
              </a:ext>
            </a:extLst>
          </p:cNvPr>
          <p:cNvSpPr>
            <a:spLocks noGrp="1"/>
          </p:cNvSpPr>
          <p:nvPr>
            <p:ph type="subTitle" idx="1"/>
          </p:nvPr>
        </p:nvSpPr>
        <p:spPr>
          <a:xfrm>
            <a:off x="1524000" y="5794632"/>
            <a:ext cx="9144000" cy="1655762"/>
          </a:xfrm>
        </p:spPr>
        <p:txBody>
          <a:bodyPr/>
          <a:lstStyle/>
          <a:p>
            <a:r>
              <a:rPr lang="en-GB" sz="2400" b="1" dirty="0"/>
              <a:t>University of Bologna</a:t>
            </a:r>
            <a:br>
              <a:rPr lang="en-GB" sz="2400" b="1" dirty="0"/>
            </a:br>
            <a:r>
              <a:rPr lang="en-GB" sz="2400" b="1" dirty="0"/>
              <a:t>Autumn 2023</a:t>
            </a:r>
            <a:endParaRPr lang="en-GB" i="1" dirty="0"/>
          </a:p>
        </p:txBody>
      </p:sp>
      <p:sp>
        <p:nvSpPr>
          <p:cNvPr id="9" name="Title 8">
            <a:extLst>
              <a:ext uri="{FF2B5EF4-FFF2-40B4-BE49-F238E27FC236}">
                <a16:creationId xmlns:a16="http://schemas.microsoft.com/office/drawing/2014/main" id="{7E9D0FEC-AC78-822C-7BBC-EBB66E84DBB1}"/>
              </a:ext>
            </a:extLst>
          </p:cNvPr>
          <p:cNvSpPr txBox="1">
            <a:spLocks noGrp="1"/>
          </p:cNvSpPr>
          <p:nvPr>
            <p:ph type="ctrTitle"/>
          </p:nvPr>
        </p:nvSpPr>
        <p:spPr>
          <a:xfrm>
            <a:off x="1514168" y="1924141"/>
            <a:ext cx="9144000" cy="3139321"/>
          </a:xfrm>
          <a:prstGeom prst="rect">
            <a:avLst/>
          </a:prstGeom>
          <a:noFill/>
        </p:spPr>
        <p:txBody>
          <a:bodyPr wrap="square">
            <a:spAutoFit/>
          </a:bodyPr>
          <a:lstStyle/>
          <a:p>
            <a:r>
              <a:rPr lang="en-GB" sz="4400" b="1" dirty="0">
                <a:effectLst>
                  <a:outerShdw blurRad="38100" dist="38100" dir="2700000" algn="tl">
                    <a:srgbClr val="000000">
                      <a:alpha val="43137"/>
                    </a:srgbClr>
                  </a:outerShdw>
                </a:effectLst>
              </a:rPr>
              <a:t>Research Methods</a:t>
            </a:r>
            <a:br>
              <a:rPr lang="en-GB" sz="4400" dirty="0">
                <a:effectLst>
                  <a:outerShdw blurRad="38100" dist="38100" dir="2700000" algn="tl">
                    <a:srgbClr val="000000">
                      <a:alpha val="43137"/>
                    </a:srgbClr>
                  </a:outerShdw>
                </a:effectLst>
              </a:rPr>
            </a:br>
            <a:r>
              <a:rPr lang="en-GB" sz="4400" b="1" dirty="0">
                <a:solidFill>
                  <a:schemeClr val="accent1"/>
                </a:solidFill>
              </a:rPr>
              <a:t>Prof. Matthew Loveless </a:t>
            </a:r>
            <a:br>
              <a:rPr lang="en-GB" sz="4400" b="1" dirty="0"/>
            </a:br>
            <a:br>
              <a:rPr lang="en-GB" sz="4400" i="1" dirty="0"/>
            </a:br>
            <a:r>
              <a:rPr lang="en-GB" sz="4400" b="1" i="1" dirty="0"/>
              <a:t>Inferential Statistics</a:t>
            </a:r>
            <a:r>
              <a:rPr lang="en-GB" sz="4400" dirty="0"/>
              <a:t>: </a:t>
            </a:r>
            <a:br>
              <a:rPr lang="en-GB" sz="4400" dirty="0"/>
            </a:br>
            <a:r>
              <a:rPr lang="en-GB" sz="4400" dirty="0"/>
              <a:t>Nominal- &amp; Ordinal-level Variables</a:t>
            </a:r>
            <a:endParaRPr lang="en-US" sz="4400" dirty="0"/>
          </a:p>
        </p:txBody>
      </p:sp>
    </p:spTree>
    <p:extLst>
      <p:ext uri="{BB962C8B-B14F-4D97-AF65-F5344CB8AC3E}">
        <p14:creationId xmlns:p14="http://schemas.microsoft.com/office/powerpoint/2010/main" val="3632481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95CBC-BA6C-4CE2-BD93-6D0556602DBA}"/>
              </a:ext>
            </a:extLst>
          </p:cNvPr>
          <p:cNvSpPr>
            <a:spLocks noGrp="1"/>
          </p:cNvSpPr>
          <p:nvPr>
            <p:ph type="title"/>
          </p:nvPr>
        </p:nvSpPr>
        <p:spPr/>
        <p:txBody>
          <a:bodyPr/>
          <a:lstStyle/>
          <a:p>
            <a:r>
              <a:rPr lang="en-GB" dirty="0"/>
              <a:t>χ2: Chi-squared: A Test for Independence </a:t>
            </a:r>
          </a:p>
        </p:txBody>
      </p:sp>
      <p:sp>
        <p:nvSpPr>
          <p:cNvPr id="3" name="Content Placeholder 2">
            <a:extLst>
              <a:ext uri="{FF2B5EF4-FFF2-40B4-BE49-F238E27FC236}">
                <a16:creationId xmlns:a16="http://schemas.microsoft.com/office/drawing/2014/main" id="{E3E702BC-1FE8-4B22-9687-A79EB56393B0}"/>
              </a:ext>
            </a:extLst>
          </p:cNvPr>
          <p:cNvSpPr>
            <a:spLocks noGrp="1"/>
          </p:cNvSpPr>
          <p:nvPr>
            <p:ph idx="1"/>
          </p:nvPr>
        </p:nvSpPr>
        <p:spPr>
          <a:xfrm>
            <a:off x="838199" y="1825625"/>
            <a:ext cx="10872019" cy="4351338"/>
          </a:xfrm>
        </p:spPr>
        <p:txBody>
          <a:bodyPr>
            <a:noAutofit/>
          </a:bodyPr>
          <a:lstStyle/>
          <a:p>
            <a:pPr marL="342900" indent="-342900">
              <a:spcBef>
                <a:spcPts val="0"/>
              </a:spcBef>
              <a:buFont typeface="Symbol" panose="05050102010706020507" pitchFamily="18" charset="2"/>
              <a:buChar char=""/>
            </a:pPr>
            <a:r>
              <a:rPr lang="en-GB" sz="3200" dirty="0">
                <a:ea typeface="Calibri" panose="020F0502020204030204" pitchFamily="34" charset="0"/>
              </a:rPr>
              <a:t>We compare our </a:t>
            </a:r>
            <a:r>
              <a:rPr lang="en-GB" sz="3200" dirty="0">
                <a:effectLst/>
                <a:ea typeface="Calibri" panose="020F0502020204030204" pitchFamily="34" charset="0"/>
                <a:cs typeface="Times New Roman" panose="02020603050405020304" pitchFamily="18" charset="0"/>
              </a:rPr>
              <a:t>χ</a:t>
            </a:r>
            <a:r>
              <a:rPr lang="en-GB" sz="3200" baseline="30000" dirty="0">
                <a:effectLst/>
                <a:ea typeface="Calibri" panose="020F0502020204030204" pitchFamily="34" charset="0"/>
                <a:cs typeface="Times New Roman" panose="02020603050405020304" pitchFamily="18" charset="0"/>
              </a:rPr>
              <a:t>2  </a:t>
            </a:r>
            <a:r>
              <a:rPr lang="en-GB" sz="3200" b="1" dirty="0">
                <a:effectLst/>
                <a:ea typeface="Calibri" panose="020F0502020204030204" pitchFamily="34" charset="0"/>
                <a:cs typeface="Times New Roman" panose="02020603050405020304" pitchFamily="18" charset="0"/>
              </a:rPr>
              <a:t>sample-s</a:t>
            </a:r>
            <a:r>
              <a:rPr lang="en-GB" sz="3200" b="1" dirty="0">
                <a:ea typeface="Calibri" panose="020F0502020204030204" pitchFamily="34" charset="0"/>
                <a:cs typeface="Times New Roman" panose="02020603050405020304" pitchFamily="18" charset="0"/>
              </a:rPr>
              <a:t>pecific t</a:t>
            </a:r>
            <a:r>
              <a:rPr lang="en-GB" sz="3200" b="1" dirty="0">
                <a:effectLst/>
                <a:ea typeface="Calibri" panose="020F0502020204030204" pitchFamily="34" charset="0"/>
                <a:cs typeface="Times New Roman" panose="02020603050405020304" pitchFamily="18" charset="0"/>
              </a:rPr>
              <a:t>est statistic </a:t>
            </a:r>
            <a:r>
              <a:rPr lang="en-GB" sz="3200" dirty="0">
                <a:effectLst/>
                <a:ea typeface="Calibri" panose="020F0502020204030204" pitchFamily="34" charset="0"/>
                <a:cs typeface="Times New Roman" panose="02020603050405020304" pitchFamily="18" charset="0"/>
              </a:rPr>
              <a:t>to </a:t>
            </a:r>
            <a:r>
              <a:rPr lang="en-GB" sz="3200" dirty="0">
                <a:effectLst/>
                <a:ea typeface="Calibri" panose="020F0502020204030204" pitchFamily="34" charset="0"/>
              </a:rPr>
              <a:t>the </a:t>
            </a:r>
            <a:r>
              <a:rPr lang="en-GB" sz="3200" b="1" dirty="0">
                <a:solidFill>
                  <a:srgbClr val="C00000"/>
                </a:solidFill>
                <a:effectLst/>
                <a:ea typeface="Calibri" panose="020F0502020204030204" pitchFamily="34" charset="0"/>
              </a:rPr>
              <a:t>critical value </a:t>
            </a:r>
            <a:r>
              <a:rPr lang="en-GB" sz="3200" dirty="0">
                <a:effectLst/>
                <a:ea typeface="Calibri" panose="020F0502020204030204" pitchFamily="34" charset="0"/>
              </a:rPr>
              <a:t>of a χ</a:t>
            </a:r>
            <a:r>
              <a:rPr lang="en-GB" sz="3200" baseline="30000" dirty="0">
                <a:effectLst/>
                <a:ea typeface="Calibri" panose="020F0502020204030204" pitchFamily="34" charset="0"/>
              </a:rPr>
              <a:t>2</a:t>
            </a:r>
            <a:r>
              <a:rPr lang="en-GB" sz="3200" dirty="0">
                <a:effectLst/>
                <a:ea typeface="Calibri" panose="020F0502020204030204" pitchFamily="34" charset="0"/>
              </a:rPr>
              <a:t> distribution, specified by </a:t>
            </a:r>
            <a:r>
              <a:rPr lang="en-GB" sz="3200" b="1" dirty="0">
                <a:effectLst/>
                <a:ea typeface="Calibri" panose="020F0502020204030204" pitchFamily="34" charset="0"/>
              </a:rPr>
              <a:t>degrees of freedom </a:t>
            </a:r>
            <a:r>
              <a:rPr lang="en-GB" sz="3200" dirty="0">
                <a:effectLst/>
                <a:ea typeface="Calibri" panose="020F0502020204030204" pitchFamily="34" charset="0"/>
              </a:rPr>
              <a:t>and how </a:t>
            </a:r>
            <a:r>
              <a:rPr lang="en-GB" sz="3200" b="1" dirty="0">
                <a:effectLst/>
                <a:ea typeface="Calibri" panose="020F0502020204030204" pitchFamily="34" charset="0"/>
              </a:rPr>
              <a:t>confident </a:t>
            </a:r>
            <a:r>
              <a:rPr lang="en-GB" sz="3200" dirty="0">
                <a:effectLst/>
                <a:ea typeface="Calibri" panose="020F0502020204030204" pitchFamily="34" charset="0"/>
              </a:rPr>
              <a:t>we want to be</a:t>
            </a:r>
            <a:r>
              <a:rPr lang="en-GB" sz="3200" dirty="0">
                <a:effectLst/>
                <a:ea typeface="Calibri" panose="020F0502020204030204" pitchFamily="34" charset="0"/>
                <a:cs typeface="Times New Roman" panose="02020603050405020304" pitchFamily="18" charset="0"/>
              </a:rPr>
              <a:t>. </a:t>
            </a:r>
          </a:p>
          <a:p>
            <a:pPr marL="800100" lvl="1" indent="-342900" algn="just">
              <a:spcBef>
                <a:spcPts val="0"/>
              </a:spcBef>
              <a:buFont typeface="Symbol" panose="05050102010706020507" pitchFamily="18" charset="2"/>
              <a:buChar char=""/>
            </a:pPr>
            <a:r>
              <a:rPr lang="en-GB" sz="2800" dirty="0">
                <a:effectLst/>
                <a:ea typeface="Calibri" panose="020F0502020204030204" pitchFamily="34" charset="0"/>
                <a:cs typeface="Times New Roman" panose="02020603050405020304" pitchFamily="18" charset="0"/>
              </a:rPr>
              <a:t>The </a:t>
            </a:r>
            <a:r>
              <a:rPr lang="en-GB" sz="2800" b="1" dirty="0">
                <a:effectLst/>
                <a:ea typeface="Calibri" panose="020F0502020204030204" pitchFamily="34" charset="0"/>
                <a:cs typeface="Times New Roman" panose="02020603050405020304" pitchFamily="18" charset="0"/>
              </a:rPr>
              <a:t>degrees of freedom </a:t>
            </a:r>
            <a:r>
              <a:rPr lang="en-GB" sz="2800" dirty="0">
                <a:effectLst/>
                <a:ea typeface="Calibri" panose="020F0502020204030204" pitchFamily="34" charset="0"/>
                <a:cs typeface="Times New Roman" panose="02020603050405020304" pitchFamily="18" charset="0"/>
              </a:rPr>
              <a:t>- often written ‘</a:t>
            </a:r>
            <a:r>
              <a:rPr lang="en-GB" sz="2800" dirty="0" err="1">
                <a:effectLst/>
                <a:ea typeface="Calibri" panose="020F0502020204030204" pitchFamily="34" charset="0"/>
                <a:cs typeface="Times New Roman" panose="02020603050405020304" pitchFamily="18" charset="0"/>
              </a:rPr>
              <a:t>df</a:t>
            </a:r>
            <a:r>
              <a:rPr lang="en-GB" sz="2800" dirty="0">
                <a:effectLst/>
                <a:ea typeface="Calibri" panose="020F0502020204030204" pitchFamily="34" charset="0"/>
                <a:cs typeface="Times New Roman" panose="02020603050405020304" pitchFamily="18" charset="0"/>
              </a:rPr>
              <a:t>’- refer to the number of columns and rows in the cross-tab. </a:t>
            </a:r>
          </a:p>
          <a:p>
            <a:pPr marL="1257300" lvl="2" indent="-342900" algn="just">
              <a:spcBef>
                <a:spcPts val="0"/>
              </a:spcBef>
              <a:buFont typeface="Symbol" panose="05050102010706020507" pitchFamily="18" charset="2"/>
              <a:buChar char=""/>
            </a:pPr>
            <a:r>
              <a:rPr lang="en-GB" sz="2800" b="1" dirty="0" err="1">
                <a:effectLst/>
                <a:ea typeface="Calibri" panose="020F0502020204030204" pitchFamily="34" charset="0"/>
                <a:cs typeface="Times New Roman" panose="02020603050405020304" pitchFamily="18" charset="0"/>
              </a:rPr>
              <a:t>df</a:t>
            </a:r>
            <a:r>
              <a:rPr lang="en-GB" sz="2800" b="1" dirty="0">
                <a:effectLst/>
                <a:ea typeface="Calibri" panose="020F0502020204030204" pitchFamily="34" charset="0"/>
                <a:cs typeface="Times New Roman" panose="02020603050405020304" pitchFamily="18" charset="0"/>
              </a:rPr>
              <a:t> = (# of columns - 1)*(# of rows - 1)</a:t>
            </a:r>
          </a:p>
          <a:p>
            <a:pPr marL="800100" lvl="1" indent="-342900" algn="just">
              <a:spcBef>
                <a:spcPts val="0"/>
              </a:spcBef>
              <a:buFont typeface="Symbol" panose="05050102010706020507" pitchFamily="18" charset="2"/>
              <a:buChar char=""/>
            </a:pPr>
            <a:endParaRPr lang="en-GB" sz="2800" dirty="0">
              <a:effectLst/>
              <a:ea typeface="Calibri" panose="020F0502020204030204" pitchFamily="34" charset="0"/>
              <a:cs typeface="Times New Roman" panose="02020603050405020304" pitchFamily="18" charset="0"/>
            </a:endParaRPr>
          </a:p>
          <a:p>
            <a:pPr marL="800100" lvl="1" indent="-342900" algn="just">
              <a:spcBef>
                <a:spcPts val="0"/>
              </a:spcBef>
              <a:buFont typeface="Symbol" panose="05050102010706020507" pitchFamily="18" charset="2"/>
              <a:buChar char=""/>
            </a:pPr>
            <a:r>
              <a:rPr lang="en-GB" sz="2800" dirty="0">
                <a:effectLst/>
                <a:ea typeface="Calibri" panose="020F0502020204030204" pitchFamily="34" charset="0"/>
                <a:cs typeface="Times New Roman" panose="02020603050405020304" pitchFamily="18" charset="0"/>
              </a:rPr>
              <a:t>Our </a:t>
            </a:r>
            <a:r>
              <a:rPr lang="en-GB" sz="2800" b="1" dirty="0">
                <a:effectLst/>
                <a:ea typeface="Calibri" panose="020F0502020204030204" pitchFamily="34" charset="0"/>
                <a:cs typeface="Times New Roman" panose="02020603050405020304" pitchFamily="18" charset="0"/>
              </a:rPr>
              <a:t>level of confidence </a:t>
            </a:r>
            <a:r>
              <a:rPr lang="en-GB" sz="2800" dirty="0">
                <a:effectLst/>
                <a:ea typeface="Calibri" panose="020F0502020204030204" pitchFamily="34" charset="0"/>
                <a:cs typeface="Times New Roman" panose="02020603050405020304" pitchFamily="18" charset="0"/>
              </a:rPr>
              <a:t>is represented by alpha (α). </a:t>
            </a:r>
          </a:p>
          <a:p>
            <a:pPr marL="1257300" lvl="2" indent="-342900" algn="just">
              <a:spcBef>
                <a:spcPts val="0"/>
              </a:spcBef>
              <a:buFont typeface="Symbol" panose="05050102010706020507" pitchFamily="18" charset="2"/>
              <a:buChar char=""/>
            </a:pPr>
            <a:r>
              <a:rPr lang="en-GB" sz="2800" dirty="0">
                <a:effectLst/>
                <a:ea typeface="Calibri" panose="020F0502020204030204" pitchFamily="34" charset="0"/>
                <a:cs typeface="Times New Roman" panose="02020603050405020304" pitchFamily="18" charset="0"/>
              </a:rPr>
              <a:t>Alpha – often called a ‘significance level’ - is used to identify the critical values of sampling distributions.</a:t>
            </a:r>
          </a:p>
          <a:p>
            <a:pPr marL="800100" lvl="1" indent="-342900" algn="just">
              <a:spcBef>
                <a:spcPts val="0"/>
              </a:spcBef>
              <a:buFont typeface="Symbol" panose="05050102010706020507" pitchFamily="18" charset="2"/>
              <a:buChar char=""/>
            </a:pPr>
            <a:endParaRPr lang="en-GB" sz="3200" dirty="0">
              <a:effectLst/>
              <a:ea typeface="Calibri" panose="020F0502020204030204" pitchFamily="34" charset="0"/>
              <a:cs typeface="Times New Roman" panose="02020603050405020304" pitchFamily="18" charset="0"/>
            </a:endParaRPr>
          </a:p>
          <a:p>
            <a:pPr marL="342900" indent="-342900">
              <a:spcBef>
                <a:spcPts val="0"/>
              </a:spcBef>
              <a:buFont typeface="Symbol" panose="05050102010706020507" pitchFamily="18" charset="2"/>
              <a:buChar char=""/>
            </a:pPr>
            <a:endParaRPr lang="en-GB" sz="7200" dirty="0">
              <a:effectLst/>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6A17FB3-3321-45B0-880D-64432325EFE5}"/>
              </a:ext>
            </a:extLst>
          </p:cNvPr>
          <p:cNvSpPr>
            <a:spLocks noGrp="1"/>
          </p:cNvSpPr>
          <p:nvPr>
            <p:ph type="ftr" sz="quarter" idx="11"/>
          </p:nvPr>
        </p:nvSpPr>
        <p:spPr/>
        <p:txBody>
          <a:bodyPr/>
          <a:lstStyle/>
          <a:p>
            <a:r>
              <a:rPr lang="en-US" dirty="0"/>
              <a:t>Title | </a:t>
            </a:r>
            <a:r>
              <a:rPr lang="en-US" dirty="0">
                <a:sym typeface="Symbol" panose="05050102010706020507" pitchFamily="18" charset="2"/>
              </a:rPr>
              <a:t></a:t>
            </a:r>
            <a:r>
              <a:rPr lang="en-US" dirty="0"/>
              <a:t> Author</a:t>
            </a:r>
          </a:p>
          <a:p>
            <a:r>
              <a:rPr lang="en-US" dirty="0"/>
              <a:t>Year | SAGE Publishing</a:t>
            </a:r>
            <a:endParaRPr lang="en-GB" dirty="0"/>
          </a:p>
        </p:txBody>
      </p:sp>
    </p:spTree>
    <p:extLst>
      <p:ext uri="{BB962C8B-B14F-4D97-AF65-F5344CB8AC3E}">
        <p14:creationId xmlns:p14="http://schemas.microsoft.com/office/powerpoint/2010/main" val="701748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95CBC-BA6C-4CE2-BD93-6D0556602DBA}"/>
              </a:ext>
            </a:extLst>
          </p:cNvPr>
          <p:cNvSpPr>
            <a:spLocks noGrp="1"/>
          </p:cNvSpPr>
          <p:nvPr>
            <p:ph type="title"/>
          </p:nvPr>
        </p:nvSpPr>
        <p:spPr/>
        <p:txBody>
          <a:bodyPr/>
          <a:lstStyle/>
          <a:p>
            <a:r>
              <a:rPr lang="en-GB" dirty="0"/>
              <a:t>χ2: Chi-squared: A Test for Independence </a:t>
            </a:r>
          </a:p>
        </p:txBody>
      </p:sp>
      <p:sp>
        <p:nvSpPr>
          <p:cNvPr id="3" name="Content Placeholder 2">
            <a:extLst>
              <a:ext uri="{FF2B5EF4-FFF2-40B4-BE49-F238E27FC236}">
                <a16:creationId xmlns:a16="http://schemas.microsoft.com/office/drawing/2014/main" id="{E3E702BC-1FE8-4B22-9687-A79EB56393B0}"/>
              </a:ext>
            </a:extLst>
          </p:cNvPr>
          <p:cNvSpPr>
            <a:spLocks noGrp="1"/>
          </p:cNvSpPr>
          <p:nvPr>
            <p:ph idx="1"/>
          </p:nvPr>
        </p:nvSpPr>
        <p:spPr>
          <a:xfrm>
            <a:off x="838200" y="1825625"/>
            <a:ext cx="10720754" cy="4351338"/>
          </a:xfrm>
        </p:spPr>
        <p:txBody>
          <a:bodyPr>
            <a:noAutofit/>
          </a:bodyPr>
          <a:lstStyle/>
          <a:p>
            <a:pPr marL="342900" indent="-342900" algn="just">
              <a:spcBef>
                <a:spcPts val="0"/>
              </a:spcBef>
              <a:buFont typeface="Symbol" panose="05050102010706020507" pitchFamily="18" charset="2"/>
              <a:buChar char=""/>
            </a:pPr>
            <a:r>
              <a:rPr lang="en-GB" sz="3600" dirty="0">
                <a:effectLst/>
                <a:ea typeface="Calibri" panose="020F0502020204030204" pitchFamily="34" charset="0"/>
                <a:cs typeface="Times New Roman" panose="02020603050405020304" pitchFamily="18" charset="0"/>
              </a:rPr>
              <a:t>Alpha (α): Critical values that define critical region.</a:t>
            </a:r>
          </a:p>
          <a:p>
            <a:pPr marL="800100" lvl="1" indent="-342900" algn="just">
              <a:spcBef>
                <a:spcPts val="0"/>
              </a:spcBef>
              <a:buFont typeface="Symbol" panose="05050102010706020507" pitchFamily="18" charset="2"/>
              <a:buChar char=""/>
            </a:pPr>
            <a:r>
              <a:rPr lang="en-GB" sz="3200" dirty="0">
                <a:effectLst/>
                <a:ea typeface="Calibri" panose="020F0502020204030204" pitchFamily="34" charset="0"/>
                <a:cs typeface="Times New Roman" panose="02020603050405020304" pitchFamily="18" charset="0"/>
              </a:rPr>
              <a:t>Nearly all levels of confidence are </a:t>
            </a:r>
            <a:r>
              <a:rPr lang="en-GB" sz="3200" dirty="0">
                <a:solidFill>
                  <a:schemeClr val="tx2"/>
                </a:solidFill>
                <a:effectLst/>
                <a:ea typeface="Calibri" panose="020F0502020204030204" pitchFamily="34" charset="0"/>
                <a:cs typeface="Times New Roman" panose="02020603050405020304" pitchFamily="18" charset="0"/>
              </a:rPr>
              <a:t>95%</a:t>
            </a:r>
            <a:r>
              <a:rPr lang="en-GB" sz="3200" dirty="0">
                <a:effectLst/>
                <a:ea typeface="Calibri" panose="020F0502020204030204" pitchFamily="34" charset="0"/>
                <a:cs typeface="Times New Roman" panose="02020603050405020304" pitchFamily="18" charset="0"/>
              </a:rPr>
              <a:t>; </a:t>
            </a:r>
            <a:r>
              <a:rPr lang="en-GB" sz="3200" dirty="0">
                <a:solidFill>
                  <a:srgbClr val="7030A0"/>
                </a:solidFill>
                <a:effectLst/>
                <a:ea typeface="Calibri" panose="020F0502020204030204" pitchFamily="34" charset="0"/>
                <a:cs typeface="Times New Roman" panose="02020603050405020304" pitchFamily="18" charset="0"/>
              </a:rPr>
              <a:t>99%</a:t>
            </a:r>
            <a:r>
              <a:rPr lang="en-GB" sz="3200" dirty="0">
                <a:effectLst/>
                <a:ea typeface="Calibri" panose="020F0502020204030204" pitchFamily="34" charset="0"/>
                <a:cs typeface="Times New Roman" panose="02020603050405020304" pitchFamily="18" charset="0"/>
              </a:rPr>
              <a:t>; or </a:t>
            </a:r>
            <a:r>
              <a:rPr lang="en-GB" sz="3200" dirty="0">
                <a:solidFill>
                  <a:srgbClr val="C00000"/>
                </a:solidFill>
                <a:effectLst/>
                <a:ea typeface="Calibri" panose="020F0502020204030204" pitchFamily="34" charset="0"/>
                <a:cs typeface="Times New Roman" panose="02020603050405020304" pitchFamily="18" charset="0"/>
              </a:rPr>
              <a:t>99.9%. </a:t>
            </a:r>
            <a:endParaRPr lang="en-GB" sz="3600" dirty="0">
              <a:ea typeface="Calibri" panose="020F0502020204030204" pitchFamily="34" charset="0"/>
              <a:cs typeface="Times New Roman" panose="02020603050405020304" pitchFamily="18" charset="0"/>
            </a:endParaRPr>
          </a:p>
          <a:p>
            <a:pPr marL="800100" lvl="1" indent="-342900" algn="just">
              <a:spcBef>
                <a:spcPts val="0"/>
              </a:spcBef>
              <a:buFont typeface="Symbol" panose="05050102010706020507" pitchFamily="18" charset="2"/>
              <a:buChar char=""/>
            </a:pPr>
            <a:r>
              <a:rPr lang="en-GB" sz="3200" dirty="0">
                <a:effectLst/>
                <a:ea typeface="Calibri" panose="020F0502020204030204" pitchFamily="34" charset="0"/>
                <a:cs typeface="Times New Roman" panose="02020603050405020304" pitchFamily="18" charset="0"/>
              </a:rPr>
              <a:t>Alphas are the complements to this: </a:t>
            </a:r>
            <a:r>
              <a:rPr lang="en-GB" sz="3200" dirty="0">
                <a:solidFill>
                  <a:schemeClr val="tx2"/>
                </a:solidFill>
                <a:effectLst/>
                <a:ea typeface="Calibri" panose="020F0502020204030204" pitchFamily="34" charset="0"/>
                <a:cs typeface="Times New Roman" panose="02020603050405020304" pitchFamily="18" charset="0"/>
              </a:rPr>
              <a:t>0.05</a:t>
            </a:r>
            <a:r>
              <a:rPr lang="en-GB" sz="3200" dirty="0">
                <a:effectLst/>
                <a:ea typeface="Calibri" panose="020F0502020204030204" pitchFamily="34" charset="0"/>
                <a:cs typeface="Times New Roman" panose="02020603050405020304" pitchFamily="18" charset="0"/>
              </a:rPr>
              <a:t>; </a:t>
            </a:r>
            <a:r>
              <a:rPr lang="en-GB" sz="3200" dirty="0">
                <a:solidFill>
                  <a:srgbClr val="7030A0"/>
                </a:solidFill>
                <a:effectLst/>
                <a:ea typeface="Calibri" panose="020F0502020204030204" pitchFamily="34" charset="0"/>
                <a:cs typeface="Times New Roman" panose="02020603050405020304" pitchFamily="18" charset="0"/>
              </a:rPr>
              <a:t>0.01</a:t>
            </a:r>
            <a:r>
              <a:rPr lang="en-GB" sz="3200" dirty="0">
                <a:effectLst/>
                <a:ea typeface="Calibri" panose="020F0502020204030204" pitchFamily="34" charset="0"/>
                <a:cs typeface="Times New Roman" panose="02020603050405020304" pitchFamily="18" charset="0"/>
              </a:rPr>
              <a:t>; or </a:t>
            </a:r>
            <a:r>
              <a:rPr lang="en-GB" sz="3200" dirty="0">
                <a:solidFill>
                  <a:srgbClr val="C00000"/>
                </a:solidFill>
                <a:effectLst/>
                <a:ea typeface="Calibri" panose="020F0502020204030204" pitchFamily="34" charset="0"/>
                <a:cs typeface="Times New Roman" panose="02020603050405020304" pitchFamily="18" charset="0"/>
              </a:rPr>
              <a:t>0.001</a:t>
            </a:r>
            <a:r>
              <a:rPr lang="en-GB" sz="3200" dirty="0">
                <a:effectLst/>
                <a:ea typeface="Calibri" panose="020F0502020204030204" pitchFamily="34" charset="0"/>
                <a:cs typeface="Times New Roman" panose="02020603050405020304" pitchFamily="18" charset="0"/>
              </a:rPr>
              <a:t>. </a:t>
            </a:r>
            <a:endParaRPr lang="en-GB" sz="3600" dirty="0">
              <a:effectLst/>
              <a:ea typeface="Calibri" panose="020F0502020204030204" pitchFamily="34" charset="0"/>
              <a:cs typeface="Times New Roman" panose="02020603050405020304" pitchFamily="18" charset="0"/>
            </a:endParaRPr>
          </a:p>
          <a:p>
            <a:pPr marL="0" indent="0" algn="ctr">
              <a:spcBef>
                <a:spcPts val="0"/>
              </a:spcBef>
              <a:buNone/>
            </a:pPr>
            <a:r>
              <a:rPr lang="en-GB" sz="4000" dirty="0">
                <a:solidFill>
                  <a:schemeClr val="tx2"/>
                </a:solidFill>
                <a:effectLst/>
                <a:ea typeface="Calibri" panose="020F0502020204030204" pitchFamily="34" charset="0"/>
                <a:cs typeface="Times New Roman" panose="02020603050405020304" pitchFamily="18" charset="0"/>
              </a:rPr>
              <a:t>α=0.05 = 95% confidence</a:t>
            </a:r>
          </a:p>
          <a:p>
            <a:pPr marL="0" indent="0" algn="ctr">
              <a:spcBef>
                <a:spcPts val="0"/>
              </a:spcBef>
              <a:buNone/>
            </a:pPr>
            <a:r>
              <a:rPr lang="en-GB" sz="4000" dirty="0">
                <a:solidFill>
                  <a:srgbClr val="7030A0"/>
                </a:solidFill>
                <a:effectLst/>
                <a:ea typeface="Calibri" panose="020F0502020204030204" pitchFamily="34" charset="0"/>
                <a:cs typeface="Times New Roman" panose="02020603050405020304" pitchFamily="18" charset="0"/>
              </a:rPr>
              <a:t>α=0.01 = 99% confidence</a:t>
            </a:r>
          </a:p>
          <a:p>
            <a:pPr marL="0" indent="0" algn="ctr">
              <a:spcBef>
                <a:spcPts val="0"/>
              </a:spcBef>
              <a:buNone/>
            </a:pPr>
            <a:r>
              <a:rPr lang="en-GB" sz="4000" dirty="0">
                <a:solidFill>
                  <a:srgbClr val="C00000"/>
                </a:solidFill>
                <a:effectLst/>
                <a:ea typeface="Calibri" panose="020F0502020204030204" pitchFamily="34" charset="0"/>
                <a:cs typeface="Times New Roman" panose="02020603050405020304" pitchFamily="18" charset="0"/>
              </a:rPr>
              <a:t>α=0.001 = 99.9% confidence</a:t>
            </a:r>
          </a:p>
        </p:txBody>
      </p:sp>
      <p:sp>
        <p:nvSpPr>
          <p:cNvPr id="4" name="Footer Placeholder 3">
            <a:extLst>
              <a:ext uri="{FF2B5EF4-FFF2-40B4-BE49-F238E27FC236}">
                <a16:creationId xmlns:a16="http://schemas.microsoft.com/office/drawing/2014/main" id="{D6A17FB3-3321-45B0-880D-64432325EFE5}"/>
              </a:ext>
            </a:extLst>
          </p:cNvPr>
          <p:cNvSpPr>
            <a:spLocks noGrp="1"/>
          </p:cNvSpPr>
          <p:nvPr>
            <p:ph type="ftr" sz="quarter" idx="11"/>
          </p:nvPr>
        </p:nvSpPr>
        <p:spPr/>
        <p:txBody>
          <a:bodyPr/>
          <a:lstStyle/>
          <a:p>
            <a:r>
              <a:rPr lang="en-US" dirty="0"/>
              <a:t>Title | </a:t>
            </a:r>
            <a:r>
              <a:rPr lang="en-US" dirty="0">
                <a:sym typeface="Symbol" panose="05050102010706020507" pitchFamily="18" charset="2"/>
              </a:rPr>
              <a:t></a:t>
            </a:r>
            <a:r>
              <a:rPr lang="en-US" dirty="0"/>
              <a:t> Author</a:t>
            </a:r>
          </a:p>
          <a:p>
            <a:r>
              <a:rPr lang="en-US" dirty="0"/>
              <a:t>Year | SAGE Publishing</a:t>
            </a:r>
            <a:endParaRPr lang="en-GB" dirty="0"/>
          </a:p>
        </p:txBody>
      </p:sp>
    </p:spTree>
    <p:extLst>
      <p:ext uri="{BB962C8B-B14F-4D97-AF65-F5344CB8AC3E}">
        <p14:creationId xmlns:p14="http://schemas.microsoft.com/office/powerpoint/2010/main" val="55956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F95CBC-BA6C-4CE2-BD93-6D0556602DBA}"/>
              </a:ext>
            </a:extLst>
          </p:cNvPr>
          <p:cNvSpPr>
            <a:spLocks noGrp="1"/>
          </p:cNvSpPr>
          <p:nvPr>
            <p:ph type="title"/>
          </p:nvPr>
        </p:nvSpPr>
        <p:spPr>
          <a:xfrm>
            <a:off x="336884" y="811777"/>
            <a:ext cx="4035527" cy="4962524"/>
          </a:xfrm>
        </p:spPr>
        <p:txBody>
          <a:bodyPr vert="horz" lIns="91440" tIns="45720" rIns="91440" bIns="45720" rtlCol="0" anchor="ctr">
            <a:normAutofit/>
          </a:bodyPr>
          <a:lstStyle/>
          <a:p>
            <a:pPr algn="ctr"/>
            <a:r>
              <a:rPr lang="en-US" kern="1200" dirty="0">
                <a:solidFill>
                  <a:srgbClr val="FFFFFF"/>
                </a:solidFill>
                <a:latin typeface="+mj-lt"/>
                <a:ea typeface="+mj-ea"/>
                <a:cs typeface="+mj-cs"/>
              </a:rPr>
              <a:t>χ2: </a:t>
            </a:r>
            <a:br>
              <a:rPr lang="en-US" kern="1200" dirty="0">
                <a:solidFill>
                  <a:srgbClr val="FFFFFF"/>
                </a:solidFill>
                <a:latin typeface="+mj-lt"/>
                <a:ea typeface="+mj-ea"/>
                <a:cs typeface="+mj-cs"/>
              </a:rPr>
            </a:br>
            <a:r>
              <a:rPr lang="en-US" kern="1200" dirty="0">
                <a:solidFill>
                  <a:srgbClr val="FFFFFF"/>
                </a:solidFill>
                <a:latin typeface="+mj-lt"/>
                <a:ea typeface="+mj-ea"/>
                <a:cs typeface="+mj-cs"/>
              </a:rPr>
              <a:t>A Test for Independence:</a:t>
            </a:r>
            <a:br>
              <a:rPr lang="en-US" kern="1200" dirty="0">
                <a:solidFill>
                  <a:srgbClr val="FFFFFF"/>
                </a:solidFill>
                <a:latin typeface="+mj-lt"/>
                <a:ea typeface="+mj-ea"/>
                <a:cs typeface="+mj-cs"/>
              </a:rPr>
            </a:br>
            <a:r>
              <a:rPr lang="en-US" kern="1200" dirty="0">
                <a:solidFill>
                  <a:schemeClr val="accent2"/>
                </a:solidFill>
                <a:latin typeface="+mj-lt"/>
                <a:ea typeface="+mj-ea"/>
                <a:cs typeface="+mj-cs"/>
              </a:rPr>
              <a:t>Critical Values</a:t>
            </a:r>
            <a:r>
              <a:rPr lang="en-US" kern="1200" dirty="0">
                <a:solidFill>
                  <a:srgbClr val="FFFFFF"/>
                </a:solidFill>
                <a:latin typeface="+mj-lt"/>
                <a:ea typeface="+mj-ea"/>
                <a:cs typeface="+mj-cs"/>
              </a:rPr>
              <a:t> </a:t>
            </a:r>
          </a:p>
        </p:txBody>
      </p:sp>
      <p:sp>
        <p:nvSpPr>
          <p:cNvPr id="4" name="Footer Placeholder 3">
            <a:extLst>
              <a:ext uri="{FF2B5EF4-FFF2-40B4-BE49-F238E27FC236}">
                <a16:creationId xmlns:a16="http://schemas.microsoft.com/office/drawing/2014/main" id="{D6A17FB3-3321-45B0-880D-64432325EFE5}"/>
              </a:ext>
            </a:extLst>
          </p:cNvPr>
          <p:cNvSpPr>
            <a:spLocks noGrp="1"/>
          </p:cNvSpPr>
          <p:nvPr>
            <p:ph type="ftr" sz="quarter" idx="11"/>
          </p:nvPr>
        </p:nvSpPr>
        <p:spPr>
          <a:xfrm>
            <a:off x="5144297" y="6423025"/>
            <a:ext cx="5618954" cy="365125"/>
          </a:xfrm>
        </p:spPr>
        <p:txBody>
          <a:bodyPr vert="horz" lIns="91440" tIns="45720" rIns="91440" bIns="45720" rtlCol="0" anchor="ctr">
            <a:normAutofit/>
          </a:bodyPr>
          <a:lstStyle/>
          <a:p>
            <a:pPr algn="l">
              <a:lnSpc>
                <a:spcPct val="90000"/>
              </a:lnSpc>
              <a:spcAft>
                <a:spcPts val="600"/>
              </a:spcAft>
            </a:pPr>
            <a:r>
              <a:rPr lang="en-US" sz="700" kern="1200">
                <a:solidFill>
                  <a:schemeClr val="tx1">
                    <a:tint val="75000"/>
                  </a:schemeClr>
                </a:solidFill>
                <a:latin typeface="+mn-lt"/>
                <a:ea typeface="+mn-ea"/>
                <a:cs typeface="+mn-cs"/>
              </a:rPr>
              <a:t>Title | </a:t>
            </a:r>
            <a:r>
              <a:rPr lang="en-US" sz="700" kern="1200">
                <a:solidFill>
                  <a:schemeClr val="tx1">
                    <a:tint val="75000"/>
                  </a:schemeClr>
                </a:solidFill>
                <a:latin typeface="+mn-lt"/>
                <a:ea typeface="+mn-ea"/>
                <a:cs typeface="+mn-cs"/>
                <a:sym typeface="Symbol" panose="05050102010706020507" pitchFamily="18" charset="2"/>
              </a:rPr>
              <a:t></a:t>
            </a:r>
            <a:r>
              <a:rPr lang="en-US" sz="700" kern="1200">
                <a:solidFill>
                  <a:schemeClr val="tx1">
                    <a:tint val="75000"/>
                  </a:schemeClr>
                </a:solidFill>
                <a:latin typeface="+mn-lt"/>
                <a:ea typeface="+mn-ea"/>
                <a:cs typeface="+mn-cs"/>
              </a:rPr>
              <a:t> Author</a:t>
            </a:r>
          </a:p>
          <a:p>
            <a:pPr algn="l">
              <a:lnSpc>
                <a:spcPct val="90000"/>
              </a:lnSpc>
              <a:spcAft>
                <a:spcPts val="600"/>
              </a:spcAft>
            </a:pPr>
            <a:r>
              <a:rPr lang="en-US" sz="700" kern="1200">
                <a:solidFill>
                  <a:schemeClr val="tx1">
                    <a:tint val="75000"/>
                  </a:schemeClr>
                </a:solidFill>
                <a:latin typeface="+mn-lt"/>
                <a:ea typeface="+mn-ea"/>
                <a:cs typeface="+mn-cs"/>
              </a:rPr>
              <a:t>Year | SAGE Publishing</a:t>
            </a:r>
          </a:p>
        </p:txBody>
      </p:sp>
      <p:graphicFrame>
        <p:nvGraphicFramePr>
          <p:cNvPr id="5" name="Content Placeholder 4">
            <a:extLst>
              <a:ext uri="{FF2B5EF4-FFF2-40B4-BE49-F238E27FC236}">
                <a16:creationId xmlns:a16="http://schemas.microsoft.com/office/drawing/2014/main" id="{AE7DBBA3-27A5-403F-BC58-EDF1D1771771}"/>
              </a:ext>
            </a:extLst>
          </p:cNvPr>
          <p:cNvGraphicFramePr>
            <a:graphicFrameLocks noGrp="1"/>
          </p:cNvGraphicFramePr>
          <p:nvPr>
            <p:ph idx="1"/>
            <p:extLst>
              <p:ext uri="{D42A27DB-BD31-4B8C-83A1-F6EECF244321}">
                <p14:modId xmlns:p14="http://schemas.microsoft.com/office/powerpoint/2010/main" val="2110758055"/>
              </p:ext>
            </p:extLst>
          </p:nvPr>
        </p:nvGraphicFramePr>
        <p:xfrm>
          <a:off x="5336770" y="311449"/>
          <a:ext cx="6251171" cy="6111569"/>
        </p:xfrm>
        <a:graphic>
          <a:graphicData uri="http://schemas.openxmlformats.org/drawingml/2006/table">
            <a:tbl>
              <a:tblPr firstRow="1" firstCol="1" bandRow="1">
                <a:tableStyleId>{5C22544A-7EE6-4342-B048-85BDC9FD1C3A}</a:tableStyleId>
              </a:tblPr>
              <a:tblGrid>
                <a:gridCol w="1182452">
                  <a:extLst>
                    <a:ext uri="{9D8B030D-6E8A-4147-A177-3AD203B41FA5}">
                      <a16:colId xmlns:a16="http://schemas.microsoft.com/office/drawing/2014/main" val="4061874558"/>
                    </a:ext>
                  </a:extLst>
                </a:gridCol>
                <a:gridCol w="998384">
                  <a:extLst>
                    <a:ext uri="{9D8B030D-6E8A-4147-A177-3AD203B41FA5}">
                      <a16:colId xmlns:a16="http://schemas.microsoft.com/office/drawing/2014/main" val="3011725201"/>
                    </a:ext>
                  </a:extLst>
                </a:gridCol>
                <a:gridCol w="998384">
                  <a:extLst>
                    <a:ext uri="{9D8B030D-6E8A-4147-A177-3AD203B41FA5}">
                      <a16:colId xmlns:a16="http://schemas.microsoft.com/office/drawing/2014/main" val="3695968767"/>
                    </a:ext>
                  </a:extLst>
                </a:gridCol>
                <a:gridCol w="998384">
                  <a:extLst>
                    <a:ext uri="{9D8B030D-6E8A-4147-A177-3AD203B41FA5}">
                      <a16:colId xmlns:a16="http://schemas.microsoft.com/office/drawing/2014/main" val="1936554522"/>
                    </a:ext>
                  </a:extLst>
                </a:gridCol>
                <a:gridCol w="1075183">
                  <a:extLst>
                    <a:ext uri="{9D8B030D-6E8A-4147-A177-3AD203B41FA5}">
                      <a16:colId xmlns:a16="http://schemas.microsoft.com/office/drawing/2014/main" val="2015531030"/>
                    </a:ext>
                  </a:extLst>
                </a:gridCol>
                <a:gridCol w="998384">
                  <a:extLst>
                    <a:ext uri="{9D8B030D-6E8A-4147-A177-3AD203B41FA5}">
                      <a16:colId xmlns:a16="http://schemas.microsoft.com/office/drawing/2014/main" val="3548660443"/>
                    </a:ext>
                  </a:extLst>
                </a:gridCol>
              </a:tblGrid>
              <a:tr h="256719">
                <a:tc>
                  <a:txBody>
                    <a:bodyPr/>
                    <a:lstStyle/>
                    <a:p>
                      <a:endParaRPr lang="en-US" sz="1300">
                        <a:effectLst/>
                        <a:latin typeface="Calibri" panose="020F0502020204030204" pitchFamily="34" charset="0"/>
                        <a:cs typeface="Times New Roman" panose="02020603050405020304" pitchFamily="18" charset="0"/>
                      </a:endParaRPr>
                    </a:p>
                  </a:txBody>
                  <a:tcPr marL="79552" marR="79552" marT="0" marB="0"/>
                </a:tc>
                <a:tc gridSpan="5">
                  <a:txBody>
                    <a:bodyPr/>
                    <a:lstStyle/>
                    <a:p>
                      <a:pPr marL="0" marR="0" algn="ctr">
                        <a:spcBef>
                          <a:spcPts val="0"/>
                        </a:spcBef>
                        <a:spcAft>
                          <a:spcPts val="0"/>
                        </a:spcAft>
                      </a:pPr>
                      <a:r>
                        <a:rPr lang="en-US" sz="1300">
                          <a:effectLst/>
                        </a:rPr>
                        <a:t>Alpha: Significance Level</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80955547"/>
                  </a:ext>
                </a:extLst>
              </a:tr>
              <a:tr h="463751">
                <a:tc>
                  <a:txBody>
                    <a:bodyPr/>
                    <a:lstStyle/>
                    <a:p>
                      <a:pPr marL="0" marR="0" algn="ctr">
                        <a:spcBef>
                          <a:spcPts val="0"/>
                        </a:spcBef>
                        <a:spcAft>
                          <a:spcPts val="0"/>
                        </a:spcAft>
                      </a:pPr>
                      <a:r>
                        <a:rPr lang="en-US" sz="1300">
                          <a:effectLst/>
                        </a:rPr>
                        <a:t>Degrees of Freedom</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0.10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0.05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0.025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0.01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0.001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832171833"/>
                  </a:ext>
                </a:extLst>
              </a:tr>
              <a:tr h="256719">
                <a:tc>
                  <a:txBody>
                    <a:bodyPr/>
                    <a:lstStyle/>
                    <a:p>
                      <a:pPr marL="0" marR="0" algn="ctr">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gridSpan="5">
                  <a:txBody>
                    <a:bodyPr/>
                    <a:lstStyle/>
                    <a:p>
                      <a:pPr marL="0" marR="0" algn="ctr">
                        <a:spcBef>
                          <a:spcPts val="0"/>
                        </a:spcBef>
                        <a:spcAft>
                          <a:spcPts val="0"/>
                        </a:spcAft>
                      </a:pPr>
                      <a:r>
                        <a:rPr lang="en-US" sz="1300">
                          <a:effectLst/>
                        </a:rPr>
                        <a:t>Critical Values of χ</a:t>
                      </a:r>
                      <a:r>
                        <a:rPr lang="en-US" sz="1300" baseline="30000">
                          <a:effectLst/>
                        </a:rPr>
                        <a:t>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95110113"/>
                  </a:ext>
                </a:extLst>
              </a:tr>
              <a:tr h="256719">
                <a:tc>
                  <a:txBody>
                    <a:bodyPr/>
                    <a:lstStyle/>
                    <a:p>
                      <a:pPr marL="0" marR="0" algn="ctr">
                        <a:spcBef>
                          <a:spcPts val="0"/>
                        </a:spcBef>
                        <a:spcAft>
                          <a:spcPts val="0"/>
                        </a:spcAft>
                      </a:pPr>
                      <a:r>
                        <a:rPr lang="en-US" sz="1300">
                          <a:effectLst/>
                        </a:rPr>
                        <a:t>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2.71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3.84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5.02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6.64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10.83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1323590850"/>
                  </a:ext>
                </a:extLst>
              </a:tr>
              <a:tr h="256719">
                <a:tc>
                  <a:txBody>
                    <a:bodyPr/>
                    <a:lstStyle/>
                    <a:p>
                      <a:pPr marL="0" marR="0" algn="ctr">
                        <a:spcBef>
                          <a:spcPts val="0"/>
                        </a:spcBef>
                        <a:spcAft>
                          <a:spcPts val="0"/>
                        </a:spcAft>
                      </a:pPr>
                      <a:r>
                        <a:rPr lang="en-US" sz="1300">
                          <a:effectLst/>
                        </a:rPr>
                        <a:t>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4.61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5.99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7.38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9.21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13.82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376913996"/>
                  </a:ext>
                </a:extLst>
              </a:tr>
              <a:tr h="256719">
                <a:tc>
                  <a:txBody>
                    <a:bodyPr/>
                    <a:lstStyle/>
                    <a:p>
                      <a:pPr marL="0" marR="0" algn="ctr">
                        <a:spcBef>
                          <a:spcPts val="0"/>
                        </a:spcBef>
                        <a:spcAft>
                          <a:spcPts val="0"/>
                        </a:spcAft>
                      </a:pPr>
                      <a:r>
                        <a:rPr lang="en-US" sz="1300">
                          <a:effectLst/>
                        </a:rPr>
                        <a:t>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6.25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7.82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9.35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11.35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16.27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257172843"/>
                  </a:ext>
                </a:extLst>
              </a:tr>
              <a:tr h="256719">
                <a:tc>
                  <a:txBody>
                    <a:bodyPr/>
                    <a:lstStyle/>
                    <a:p>
                      <a:pPr marL="0" marR="0" algn="ctr">
                        <a:spcBef>
                          <a:spcPts val="0"/>
                        </a:spcBef>
                        <a:spcAft>
                          <a:spcPts val="0"/>
                        </a:spcAft>
                      </a:pPr>
                      <a:r>
                        <a:rPr lang="en-US" sz="1300">
                          <a:effectLst/>
                        </a:rPr>
                        <a:t>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7.78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9.49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11.14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13.28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18.47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2440170890"/>
                  </a:ext>
                </a:extLst>
              </a:tr>
              <a:tr h="256719">
                <a:tc>
                  <a:txBody>
                    <a:bodyPr/>
                    <a:lstStyle/>
                    <a:p>
                      <a:pPr marL="0" marR="0" algn="ctr">
                        <a:spcBef>
                          <a:spcPts val="0"/>
                        </a:spcBef>
                        <a:spcAft>
                          <a:spcPts val="0"/>
                        </a:spcAft>
                      </a:pPr>
                      <a:r>
                        <a:rPr lang="en-US" sz="1300">
                          <a:effectLst/>
                        </a:rPr>
                        <a:t>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9.24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11.07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12.83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15.09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20.52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2688349865"/>
                  </a:ext>
                </a:extLst>
              </a:tr>
              <a:tr h="256719">
                <a:tc>
                  <a:txBody>
                    <a:bodyPr/>
                    <a:lstStyle/>
                    <a:p>
                      <a:pPr marL="0" marR="0" algn="ctr">
                        <a:spcBef>
                          <a:spcPts val="0"/>
                        </a:spcBef>
                        <a:spcAft>
                          <a:spcPts val="0"/>
                        </a:spcAft>
                      </a:pPr>
                      <a:r>
                        <a:rPr lang="en-US" sz="1300">
                          <a:effectLst/>
                        </a:rPr>
                        <a:t>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10.65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12.59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14.45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16.81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22.46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2211046170"/>
                  </a:ext>
                </a:extLst>
              </a:tr>
              <a:tr h="256719">
                <a:tc>
                  <a:txBody>
                    <a:bodyPr/>
                    <a:lstStyle/>
                    <a:p>
                      <a:pPr marL="0" marR="0" algn="ctr">
                        <a:spcBef>
                          <a:spcPts val="0"/>
                        </a:spcBef>
                        <a:spcAft>
                          <a:spcPts val="0"/>
                        </a:spcAft>
                      </a:pPr>
                      <a:r>
                        <a:rPr lang="en-US" sz="1300">
                          <a:effectLst/>
                        </a:rPr>
                        <a:t>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12.02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14.07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16.01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18.48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24.32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407946531"/>
                  </a:ext>
                </a:extLst>
              </a:tr>
              <a:tr h="256719">
                <a:tc>
                  <a:txBody>
                    <a:bodyPr/>
                    <a:lstStyle/>
                    <a:p>
                      <a:pPr marL="0" marR="0" algn="ctr">
                        <a:spcBef>
                          <a:spcPts val="0"/>
                        </a:spcBef>
                        <a:spcAft>
                          <a:spcPts val="0"/>
                        </a:spcAft>
                      </a:pPr>
                      <a:r>
                        <a:rPr lang="en-US" sz="1300">
                          <a:effectLst/>
                        </a:rPr>
                        <a:t>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13.36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15.51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17.54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20.09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26.13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144041867"/>
                  </a:ext>
                </a:extLst>
              </a:tr>
              <a:tr h="256719">
                <a:tc>
                  <a:txBody>
                    <a:bodyPr/>
                    <a:lstStyle/>
                    <a:p>
                      <a:pPr marL="0" marR="0" algn="ctr">
                        <a:spcBef>
                          <a:spcPts val="0"/>
                        </a:spcBef>
                        <a:spcAft>
                          <a:spcPts val="0"/>
                        </a:spcAft>
                      </a:pPr>
                      <a:r>
                        <a:rPr lang="en-US" sz="1300">
                          <a:effectLst/>
                        </a:rPr>
                        <a:t>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14.68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16.92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19.02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21.67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27.88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818942506"/>
                  </a:ext>
                </a:extLst>
              </a:tr>
              <a:tr h="256719">
                <a:tc>
                  <a:txBody>
                    <a:bodyPr/>
                    <a:lstStyle/>
                    <a:p>
                      <a:pPr marL="0" marR="0" algn="ctr">
                        <a:spcBef>
                          <a:spcPts val="0"/>
                        </a:spcBef>
                        <a:spcAft>
                          <a:spcPts val="0"/>
                        </a:spcAft>
                      </a:pPr>
                      <a:r>
                        <a:rPr lang="en-US" sz="1300">
                          <a:effectLst/>
                        </a:rPr>
                        <a:t>10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15.99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18.31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20.48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23.21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29.59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396648827"/>
                  </a:ext>
                </a:extLst>
              </a:tr>
              <a:tr h="256719">
                <a:tc>
                  <a:txBody>
                    <a:bodyPr/>
                    <a:lstStyle/>
                    <a:p>
                      <a:pPr marL="0" marR="0" algn="ctr">
                        <a:spcBef>
                          <a:spcPts val="0"/>
                        </a:spcBef>
                        <a:spcAft>
                          <a:spcPts val="0"/>
                        </a:spcAft>
                      </a:pPr>
                      <a:r>
                        <a:rPr lang="en-US" sz="1300">
                          <a:effectLst/>
                        </a:rPr>
                        <a:t>11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17.28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19.68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21.92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24.73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31.26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1080250426"/>
                  </a:ext>
                </a:extLst>
              </a:tr>
              <a:tr h="256719">
                <a:tc>
                  <a:txBody>
                    <a:bodyPr/>
                    <a:lstStyle/>
                    <a:p>
                      <a:pPr marL="0" marR="0" algn="ctr">
                        <a:spcBef>
                          <a:spcPts val="0"/>
                        </a:spcBef>
                        <a:spcAft>
                          <a:spcPts val="0"/>
                        </a:spcAft>
                      </a:pPr>
                      <a:r>
                        <a:rPr lang="en-US" sz="1300">
                          <a:effectLst/>
                        </a:rPr>
                        <a:t>12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18.55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21.03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23.34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26.22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32.91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940045966"/>
                  </a:ext>
                </a:extLst>
              </a:tr>
              <a:tr h="256719">
                <a:tc>
                  <a:txBody>
                    <a:bodyPr/>
                    <a:lstStyle/>
                    <a:p>
                      <a:pPr marL="0" marR="0" algn="ctr">
                        <a:spcBef>
                          <a:spcPts val="0"/>
                        </a:spcBef>
                        <a:spcAft>
                          <a:spcPts val="0"/>
                        </a:spcAft>
                      </a:pPr>
                      <a:r>
                        <a:rPr lang="en-US" sz="1300">
                          <a:effectLst/>
                        </a:rPr>
                        <a:t>13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19.81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22.36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24.74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27.69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34.53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2916212905"/>
                  </a:ext>
                </a:extLst>
              </a:tr>
              <a:tr h="256719">
                <a:tc>
                  <a:txBody>
                    <a:bodyPr/>
                    <a:lstStyle/>
                    <a:p>
                      <a:pPr marL="0" marR="0" algn="ctr">
                        <a:spcBef>
                          <a:spcPts val="0"/>
                        </a:spcBef>
                        <a:spcAft>
                          <a:spcPts val="0"/>
                        </a:spcAft>
                      </a:pPr>
                      <a:r>
                        <a:rPr lang="en-US" sz="1300">
                          <a:effectLst/>
                        </a:rPr>
                        <a:t>14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21.06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23.69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26.12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29.14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36.12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419553868"/>
                  </a:ext>
                </a:extLst>
              </a:tr>
              <a:tr h="256719">
                <a:tc>
                  <a:txBody>
                    <a:bodyPr/>
                    <a:lstStyle/>
                    <a:p>
                      <a:pPr marL="0" marR="0" algn="ctr">
                        <a:spcBef>
                          <a:spcPts val="0"/>
                        </a:spcBef>
                        <a:spcAft>
                          <a:spcPts val="0"/>
                        </a:spcAft>
                      </a:pPr>
                      <a:r>
                        <a:rPr lang="en-US" sz="1300">
                          <a:effectLst/>
                        </a:rPr>
                        <a:t>15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22.31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25.00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27.49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30.58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37.70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003691227"/>
                  </a:ext>
                </a:extLst>
              </a:tr>
              <a:tr h="256719">
                <a:tc>
                  <a:txBody>
                    <a:bodyPr/>
                    <a:lstStyle/>
                    <a:p>
                      <a:pPr marL="0" marR="0" algn="ctr">
                        <a:spcBef>
                          <a:spcPts val="0"/>
                        </a:spcBef>
                        <a:spcAft>
                          <a:spcPts val="0"/>
                        </a:spcAft>
                      </a:pPr>
                      <a:r>
                        <a:rPr lang="en-US" sz="1300">
                          <a:effectLst/>
                        </a:rPr>
                        <a:t>16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23.54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26.30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28.85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32.00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39.25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838044003"/>
                  </a:ext>
                </a:extLst>
              </a:tr>
              <a:tr h="256719">
                <a:tc>
                  <a:txBody>
                    <a:bodyPr/>
                    <a:lstStyle/>
                    <a:p>
                      <a:pPr marL="0" marR="0" algn="ctr">
                        <a:spcBef>
                          <a:spcPts val="0"/>
                        </a:spcBef>
                        <a:spcAft>
                          <a:spcPts val="0"/>
                        </a:spcAft>
                      </a:pPr>
                      <a:r>
                        <a:rPr lang="en-US" sz="1300">
                          <a:effectLst/>
                        </a:rPr>
                        <a:t>17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24.77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27.59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30.19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33.41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40.79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016135865"/>
                  </a:ext>
                </a:extLst>
              </a:tr>
              <a:tr h="256719">
                <a:tc>
                  <a:txBody>
                    <a:bodyPr/>
                    <a:lstStyle/>
                    <a:p>
                      <a:pPr marL="0" marR="0" algn="ctr">
                        <a:spcBef>
                          <a:spcPts val="0"/>
                        </a:spcBef>
                        <a:spcAft>
                          <a:spcPts val="0"/>
                        </a:spcAft>
                      </a:pPr>
                      <a:r>
                        <a:rPr lang="en-US" sz="1300">
                          <a:effectLst/>
                        </a:rPr>
                        <a:t>18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25.99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28.87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31.53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34.81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42.31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628808041"/>
                  </a:ext>
                </a:extLst>
              </a:tr>
              <a:tr h="256719">
                <a:tc>
                  <a:txBody>
                    <a:bodyPr/>
                    <a:lstStyle/>
                    <a:p>
                      <a:pPr marL="0" marR="0" algn="ctr">
                        <a:spcBef>
                          <a:spcPts val="0"/>
                        </a:spcBef>
                        <a:spcAft>
                          <a:spcPts val="0"/>
                        </a:spcAft>
                      </a:pPr>
                      <a:r>
                        <a:rPr lang="en-US" sz="1300">
                          <a:effectLst/>
                        </a:rPr>
                        <a:t>19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27.20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30.14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32.85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36.19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43.82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13087024"/>
                  </a:ext>
                </a:extLst>
              </a:tr>
              <a:tr h="256719">
                <a:tc>
                  <a:txBody>
                    <a:bodyPr/>
                    <a:lstStyle/>
                    <a:p>
                      <a:pPr marL="0" marR="0" algn="ctr">
                        <a:spcBef>
                          <a:spcPts val="0"/>
                        </a:spcBef>
                        <a:spcAft>
                          <a:spcPts val="0"/>
                        </a:spcAft>
                      </a:pPr>
                      <a:r>
                        <a:rPr lang="en-US" sz="1300">
                          <a:effectLst/>
                        </a:rPr>
                        <a:t>20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28.41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31.41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34.17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37.57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dirty="0">
                          <a:effectLst/>
                        </a:rPr>
                        <a:t>45.32</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071959130"/>
                  </a:ext>
                </a:extLst>
              </a:tr>
            </a:tbl>
          </a:graphicData>
        </a:graphic>
      </p:graphicFrame>
    </p:spTree>
    <p:extLst>
      <p:ext uri="{BB962C8B-B14F-4D97-AF65-F5344CB8AC3E}">
        <p14:creationId xmlns:p14="http://schemas.microsoft.com/office/powerpoint/2010/main" val="2509225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F95CBC-BA6C-4CE2-BD93-6D0556602DBA}"/>
              </a:ext>
            </a:extLst>
          </p:cNvPr>
          <p:cNvSpPr>
            <a:spLocks noGrp="1"/>
          </p:cNvSpPr>
          <p:nvPr>
            <p:ph type="title"/>
          </p:nvPr>
        </p:nvSpPr>
        <p:spPr>
          <a:xfrm>
            <a:off x="557862" y="914400"/>
            <a:ext cx="3994954" cy="2887579"/>
          </a:xfrm>
        </p:spPr>
        <p:txBody>
          <a:bodyPr vert="horz" lIns="91440" tIns="45720" rIns="91440" bIns="45720" rtlCol="0" anchor="b">
            <a:normAutofit/>
          </a:bodyPr>
          <a:lstStyle/>
          <a:p>
            <a:pPr algn="ctr"/>
            <a:r>
              <a:rPr lang="en-US" kern="1200" dirty="0">
                <a:solidFill>
                  <a:srgbClr val="FFFFFF"/>
                </a:solidFill>
                <a:latin typeface="Cambria" panose="02040503050406030204" pitchFamily="18" charset="0"/>
                <a:ea typeface="Cambria" panose="02040503050406030204" pitchFamily="18" charset="0"/>
              </a:rPr>
              <a:t>χ2: Chi-squared: </a:t>
            </a:r>
            <a:br>
              <a:rPr lang="en-US" kern="1200" dirty="0">
                <a:solidFill>
                  <a:srgbClr val="FFFFFF"/>
                </a:solidFill>
                <a:latin typeface="Cambria" panose="02040503050406030204" pitchFamily="18" charset="0"/>
                <a:ea typeface="Cambria" panose="02040503050406030204" pitchFamily="18" charset="0"/>
              </a:rPr>
            </a:br>
            <a:r>
              <a:rPr lang="en-US" kern="1200" dirty="0">
                <a:solidFill>
                  <a:srgbClr val="FFFFFF"/>
                </a:solidFill>
                <a:latin typeface="Cambria" panose="02040503050406030204" pitchFamily="18" charset="0"/>
                <a:ea typeface="Cambria" panose="02040503050406030204" pitchFamily="18" charset="0"/>
              </a:rPr>
              <a:t>A Test for Independence </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diagram&#10;&#10;Description automatically generated">
            <a:extLst>
              <a:ext uri="{FF2B5EF4-FFF2-40B4-BE49-F238E27FC236}">
                <a16:creationId xmlns:a16="http://schemas.microsoft.com/office/drawing/2014/main" id="{CDCED782-527F-E868-439B-B2651F7284E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1028"/>
          <a:stretch/>
        </p:blipFill>
        <p:spPr bwMode="auto">
          <a:xfrm>
            <a:off x="4890169" y="1065182"/>
            <a:ext cx="7317955" cy="4471094"/>
          </a:xfrm>
          <a:prstGeom prst="rect">
            <a:avLst/>
          </a:prstGeom>
          <a:extLst>
            <a:ext uri="{53640926-AAD7-44D8-BBD7-CCE9431645EC}">
              <a14:shadowObscured xmlns:a14="http://schemas.microsoft.com/office/drawing/2010/main"/>
            </a:ext>
          </a:extLst>
        </p:spPr>
      </p:pic>
      <p:sp>
        <p:nvSpPr>
          <p:cNvPr id="4" name="Footer Placeholder 3">
            <a:extLst>
              <a:ext uri="{FF2B5EF4-FFF2-40B4-BE49-F238E27FC236}">
                <a16:creationId xmlns:a16="http://schemas.microsoft.com/office/drawing/2014/main" id="{D6A17FB3-3321-45B0-880D-64432325EFE5}"/>
              </a:ext>
            </a:extLst>
          </p:cNvPr>
          <p:cNvSpPr>
            <a:spLocks noGrp="1"/>
          </p:cNvSpPr>
          <p:nvPr>
            <p:ph type="ftr" sz="quarter" idx="11"/>
          </p:nvPr>
        </p:nvSpPr>
        <p:spPr>
          <a:xfrm>
            <a:off x="5153822" y="6356350"/>
            <a:ext cx="4615820" cy="365125"/>
          </a:xfrm>
        </p:spPr>
        <p:txBody>
          <a:bodyPr vert="horz" lIns="91440" tIns="45720" rIns="91440" bIns="45720" rtlCol="0" anchor="ctr">
            <a:normAutofit/>
          </a:bodyPr>
          <a:lstStyle/>
          <a:p>
            <a:pPr algn="l">
              <a:lnSpc>
                <a:spcPct val="90000"/>
              </a:lnSpc>
              <a:spcAft>
                <a:spcPts val="600"/>
              </a:spcAft>
            </a:pPr>
            <a:r>
              <a:rPr lang="en-US" sz="700" kern="1200">
                <a:solidFill>
                  <a:srgbClr val="595959"/>
                </a:solidFill>
                <a:latin typeface="+mn-lt"/>
                <a:ea typeface="+mn-ea"/>
                <a:cs typeface="+mn-cs"/>
              </a:rPr>
              <a:t>Title | </a:t>
            </a:r>
            <a:r>
              <a:rPr lang="en-US" sz="700" kern="1200">
                <a:solidFill>
                  <a:srgbClr val="595959"/>
                </a:solidFill>
                <a:latin typeface="+mn-lt"/>
                <a:ea typeface="+mn-ea"/>
                <a:cs typeface="+mn-cs"/>
                <a:sym typeface="Symbol" panose="05050102010706020507" pitchFamily="18" charset="2"/>
              </a:rPr>
              <a:t></a:t>
            </a:r>
            <a:r>
              <a:rPr lang="en-US" sz="700" kern="1200">
                <a:solidFill>
                  <a:srgbClr val="595959"/>
                </a:solidFill>
                <a:latin typeface="+mn-lt"/>
                <a:ea typeface="+mn-ea"/>
                <a:cs typeface="+mn-cs"/>
              </a:rPr>
              <a:t> Author</a:t>
            </a:r>
          </a:p>
          <a:p>
            <a:pPr algn="l">
              <a:lnSpc>
                <a:spcPct val="90000"/>
              </a:lnSpc>
              <a:spcAft>
                <a:spcPts val="600"/>
              </a:spcAft>
            </a:pPr>
            <a:r>
              <a:rPr lang="en-US" sz="700" kern="1200">
                <a:solidFill>
                  <a:srgbClr val="595959"/>
                </a:solidFill>
                <a:latin typeface="+mn-lt"/>
                <a:ea typeface="+mn-ea"/>
                <a:cs typeface="+mn-cs"/>
              </a:rPr>
              <a:t>Year | SAGE Publishing</a:t>
            </a:r>
          </a:p>
        </p:txBody>
      </p:sp>
    </p:spTree>
    <p:extLst>
      <p:ext uri="{BB962C8B-B14F-4D97-AF65-F5344CB8AC3E}">
        <p14:creationId xmlns:p14="http://schemas.microsoft.com/office/powerpoint/2010/main" val="3345754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F95CBC-BA6C-4CE2-BD93-6D0556602DBA}"/>
              </a:ext>
            </a:extLst>
          </p:cNvPr>
          <p:cNvSpPr>
            <a:spLocks noGrp="1"/>
          </p:cNvSpPr>
          <p:nvPr>
            <p:ph type="title"/>
          </p:nvPr>
        </p:nvSpPr>
        <p:spPr>
          <a:xfrm>
            <a:off x="1116498" y="655128"/>
            <a:ext cx="4613919" cy="1499616"/>
          </a:xfrm>
        </p:spPr>
        <p:txBody>
          <a:bodyPr vert="horz" lIns="91440" tIns="45720" rIns="91440" bIns="45720" rtlCol="0" anchor="b">
            <a:normAutofit/>
          </a:bodyPr>
          <a:lstStyle/>
          <a:p>
            <a:r>
              <a:rPr lang="en-US" sz="3600"/>
              <a:t>χ2: Chi-squared: A Test for Independence </a:t>
            </a:r>
          </a:p>
        </p:txBody>
      </p:sp>
      <p:sp>
        <p:nvSpPr>
          <p:cNvPr id="25" name="Rectangle 2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1F49CE81-B2F4-47B2-9D4A-886DCE0A84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28" name="Rectangle 64">
              <a:extLst>
                <a:ext uri="{FF2B5EF4-FFF2-40B4-BE49-F238E27FC236}">
                  <a16:creationId xmlns:a16="http://schemas.microsoft.com/office/drawing/2014/main" id="{4BE32177-3EAD-42DA-997C-8DAE1BFEE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A0DEE160-9825-4DB5-8188-911AC13EA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9C5FEDB5-0AEE-40E4-9CA6-6718B956D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1A11DF2D-1D4B-45DA-906B-2A1F84C99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B6A5BAC0-9806-4124-A584-7F924A658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A8F6BFA3-38BE-4F0A-94D9-EF0E6EA01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BE6BCF21-959F-419E-BCA4-B20AF92EF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54B6E037-E222-42EB-9AEB-C45EF2090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A0494426-372E-42B8-87E1-170F1B59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14DB5AB5-5D73-4375-8CF4-DF4B7A5D7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009B2A6E-6D36-4A9A-AFAA-CF4D85914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85DC0718-B29F-47A6-931F-F0EF9FA99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AAED958D-AFCC-4BEF-818A-EFF7E41D1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C216DD5A-D1AE-429E-937E-456A50345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A845B253-9DEE-45AC-AADA-FAA6812C3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CE7B6CBF-757B-4B55-84CB-062B712D3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4">
              <a:extLst>
                <a:ext uri="{FF2B5EF4-FFF2-40B4-BE49-F238E27FC236}">
                  <a16:creationId xmlns:a16="http://schemas.microsoft.com/office/drawing/2014/main" id="{2CC28C7A-EF33-43D3-90CD-DCAC92546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BC0C9DCF-F15B-4B7A-A16B-37B4335E6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4">
              <a:extLst>
                <a:ext uri="{FF2B5EF4-FFF2-40B4-BE49-F238E27FC236}">
                  <a16:creationId xmlns:a16="http://schemas.microsoft.com/office/drawing/2014/main" id="{94991FD1-406A-4958-87D4-8DFA9FEA4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id="{5CD32F69-27AD-4088-877C-E2A40F8B0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Diagram&#10;&#10;Description automatically generated">
            <a:extLst>
              <a:ext uri="{FF2B5EF4-FFF2-40B4-BE49-F238E27FC236}">
                <a16:creationId xmlns:a16="http://schemas.microsoft.com/office/drawing/2014/main" id="{AB93DC68-E3F0-B061-C0F4-AF71EACB2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8066" y="0"/>
            <a:ext cx="7336537" cy="3539878"/>
          </a:xfrm>
          <a:prstGeom prst="rect">
            <a:avLst/>
          </a:prstGeom>
        </p:spPr>
      </p:pic>
      <p:sp>
        <p:nvSpPr>
          <p:cNvPr id="49" name="Rectangle 4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D6A17FB3-3321-45B0-880D-64432325EFE5}"/>
              </a:ext>
            </a:extLst>
          </p:cNvPr>
          <p:cNvSpPr>
            <a:spLocks noGrp="1"/>
          </p:cNvSpPr>
          <p:nvPr>
            <p:ph type="ftr" sz="quarter" idx="11"/>
          </p:nvPr>
        </p:nvSpPr>
        <p:spPr>
          <a:xfrm rot="-5400000">
            <a:off x="-941832" y="5285232"/>
            <a:ext cx="2496312" cy="365125"/>
          </a:xfrm>
        </p:spPr>
        <p:txBody>
          <a:bodyPr vert="horz" lIns="91440" tIns="45720" rIns="91440" bIns="45720" rtlCol="0" anchor="ctr">
            <a:normAutofit/>
          </a:bodyPr>
          <a:lstStyle/>
          <a:p>
            <a:pPr algn="l">
              <a:lnSpc>
                <a:spcPct val="90000"/>
              </a:lnSpc>
              <a:spcAft>
                <a:spcPts val="600"/>
              </a:spcAft>
            </a:pPr>
            <a:r>
              <a:rPr lang="en-US" sz="700" kern="1200">
                <a:solidFill>
                  <a:srgbClr val="FFFFFF"/>
                </a:solidFill>
                <a:latin typeface="+mn-lt"/>
                <a:ea typeface="+mn-ea"/>
                <a:cs typeface="+mn-cs"/>
              </a:rPr>
              <a:t>Title | </a:t>
            </a:r>
            <a:r>
              <a:rPr lang="en-US" sz="700" kern="1200">
                <a:solidFill>
                  <a:srgbClr val="FFFFFF"/>
                </a:solidFill>
                <a:latin typeface="+mn-lt"/>
                <a:ea typeface="+mn-ea"/>
                <a:cs typeface="+mn-cs"/>
                <a:sym typeface="Symbol" panose="05050102010706020507" pitchFamily="18" charset="2"/>
              </a:rPr>
              <a:t></a:t>
            </a:r>
            <a:r>
              <a:rPr lang="en-US" sz="700" kern="1200">
                <a:solidFill>
                  <a:srgbClr val="FFFFFF"/>
                </a:solidFill>
                <a:latin typeface="+mn-lt"/>
                <a:ea typeface="+mn-ea"/>
                <a:cs typeface="+mn-cs"/>
              </a:rPr>
              <a:t> Author</a:t>
            </a:r>
          </a:p>
          <a:p>
            <a:pPr algn="l">
              <a:lnSpc>
                <a:spcPct val="90000"/>
              </a:lnSpc>
              <a:spcAft>
                <a:spcPts val="600"/>
              </a:spcAft>
            </a:pPr>
            <a:r>
              <a:rPr lang="en-US" sz="700" kern="1200">
                <a:solidFill>
                  <a:srgbClr val="FFFFFF"/>
                </a:solidFill>
                <a:latin typeface="+mn-lt"/>
                <a:ea typeface="+mn-ea"/>
                <a:cs typeface="+mn-cs"/>
              </a:rPr>
              <a:t>Year | SAGE Publishing</a:t>
            </a:r>
          </a:p>
        </p:txBody>
      </p:sp>
      <p:pic>
        <p:nvPicPr>
          <p:cNvPr id="5" name="Content Placeholder 4" descr="Diagram&#10;&#10;Description automatically generated">
            <a:extLst>
              <a:ext uri="{FF2B5EF4-FFF2-40B4-BE49-F238E27FC236}">
                <a16:creationId xmlns:a16="http://schemas.microsoft.com/office/drawing/2014/main" id="{DA796DC4-9DFF-0EF7-578E-BC8C6039712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6971" y="3141983"/>
            <a:ext cx="7221509" cy="3484376"/>
          </a:xfrm>
          <a:prstGeom prst="rect">
            <a:avLst/>
          </a:prstGeom>
        </p:spPr>
      </p:pic>
      <p:pic>
        <p:nvPicPr>
          <p:cNvPr id="7" name="Picture 6" descr="Diagram&#10;&#10;Description automatically generated">
            <a:extLst>
              <a:ext uri="{FF2B5EF4-FFF2-40B4-BE49-F238E27FC236}">
                <a16:creationId xmlns:a16="http://schemas.microsoft.com/office/drawing/2014/main" id="{6A75D2FA-0577-1AA1-0177-C52E16E0CA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6863" y="3141983"/>
            <a:ext cx="7287741" cy="3516333"/>
          </a:xfrm>
          <a:prstGeom prst="rect">
            <a:avLst/>
          </a:prstGeom>
        </p:spPr>
      </p:pic>
    </p:spTree>
    <p:extLst>
      <p:ext uri="{BB962C8B-B14F-4D97-AF65-F5344CB8AC3E}">
        <p14:creationId xmlns:p14="http://schemas.microsoft.com/office/powerpoint/2010/main" val="4266269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95CBC-BA6C-4CE2-BD93-6D0556602DBA}"/>
              </a:ext>
            </a:extLst>
          </p:cNvPr>
          <p:cNvSpPr>
            <a:spLocks noGrp="1"/>
          </p:cNvSpPr>
          <p:nvPr>
            <p:ph type="title"/>
          </p:nvPr>
        </p:nvSpPr>
        <p:spPr/>
        <p:txBody>
          <a:bodyPr/>
          <a:lstStyle/>
          <a:p>
            <a:r>
              <a:rPr lang="en-GB" dirty="0"/>
              <a:t>Classical Hypothesis Testing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E702BC-1FE8-4B22-9687-A79EB56393B0}"/>
                  </a:ext>
                </a:extLst>
              </p:cNvPr>
              <p:cNvSpPr>
                <a:spLocks noGrp="1"/>
              </p:cNvSpPr>
              <p:nvPr>
                <p:ph idx="1"/>
              </p:nvPr>
            </p:nvSpPr>
            <p:spPr>
              <a:xfrm>
                <a:off x="838200" y="1825625"/>
                <a:ext cx="10720754" cy="4351338"/>
              </a:xfrm>
            </p:spPr>
            <p:txBody>
              <a:bodyPr>
                <a:noAutofit/>
              </a:bodyPr>
              <a:lstStyle/>
              <a:p>
                <a:pPr marL="342900" indent="-342900" algn="just">
                  <a:spcBef>
                    <a:spcPts val="0"/>
                  </a:spcBef>
                  <a:buFont typeface="Symbol" panose="05050102010706020507" pitchFamily="18" charset="2"/>
                  <a:buChar char=""/>
                </a:pPr>
                <a:r>
                  <a:rPr lang="en-GB" sz="3200" dirty="0">
                    <a:ea typeface="Calibri" panose="020F0502020204030204" pitchFamily="34" charset="0"/>
                    <a:cs typeface="Times New Roman" panose="02020603050405020304" pitchFamily="18" charset="0"/>
                  </a:rPr>
                  <a:t>Five, Interpretation</a:t>
                </a:r>
              </a:p>
              <a:p>
                <a:pPr marL="800100" lvl="1" indent="-342900" algn="just">
                  <a:spcBef>
                    <a:spcPts val="0"/>
                  </a:spcBef>
                  <a:buFont typeface="Symbol" panose="05050102010706020507" pitchFamily="18" charset="2"/>
                  <a:buChar char=""/>
                </a:pPr>
                <a:r>
                  <a:rPr lang="en-GB" dirty="0">
                    <a:ea typeface="Calibri" panose="020F0502020204030204" pitchFamily="34" charset="0"/>
                    <a:cs typeface="Times New Roman" panose="02020603050405020304" pitchFamily="18" charset="0"/>
                  </a:rPr>
                  <a:t>Here we make a final determination of statistical significance. </a:t>
                </a:r>
                <a:endParaRPr lang="en-GB" sz="3200" dirty="0">
                  <a:effectLst/>
                  <a:ea typeface="Calibri" panose="020F0502020204030204" pitchFamily="34" charset="0"/>
                  <a:cs typeface="Times New Roman" panose="02020603050405020304" pitchFamily="18" charset="0"/>
                </a:endParaRPr>
              </a:p>
              <a:p>
                <a:pPr marL="342900" indent="-342900" algn="just">
                  <a:spcBef>
                    <a:spcPts val="0"/>
                  </a:spcBef>
                  <a:buFont typeface="Symbol" panose="05050102010706020507" pitchFamily="18" charset="2"/>
                  <a:buChar char=""/>
                </a:pPr>
                <a:r>
                  <a:rPr lang="en-GB" sz="3200" b="1" dirty="0">
                    <a:ea typeface="Calibri" panose="020F0502020204030204" pitchFamily="34" charset="0"/>
                    <a:cs typeface="Times New Roman" panose="02020603050405020304" pitchFamily="18" charset="0"/>
                  </a:rPr>
                  <a:t>Reject </a:t>
                </a:r>
                <a:r>
                  <a:rPr lang="en-GB" sz="3200" b="1" dirty="0">
                    <a:effectLst/>
                    <a:ea typeface="Calibri" panose="020F0502020204030204" pitchFamily="34" charset="0"/>
                    <a:cs typeface="Times New Roman" panose="02020603050405020304" pitchFamily="18" charset="0"/>
                  </a:rPr>
                  <a:t>the Null Hypothesis</a:t>
                </a:r>
                <a:r>
                  <a:rPr lang="en-GB" sz="3200" dirty="0">
                    <a:effectLst/>
                    <a:ea typeface="Calibri" panose="020F0502020204030204" pitchFamily="34" charset="0"/>
                    <a:cs typeface="Times New Roman" panose="02020603050405020304" pitchFamily="18" charset="0"/>
                  </a:rPr>
                  <a:t>: </a:t>
                </a:r>
                <a:r>
                  <a:rPr lang="en-GB" sz="2800" dirty="0">
                    <a:effectLst/>
                    <a:ea typeface="Calibri" panose="020F0502020204030204" pitchFamily="34" charset="0"/>
                  </a:rPr>
                  <a:t>The relationship in your hypothesis does not exist (</a:t>
                </a:r>
                <a14:m>
                  <m:oMath xmlns:m="http://schemas.openxmlformats.org/officeDocument/2006/math">
                    <m:sSub>
                      <m:sSubPr>
                        <m:ctrlPr>
                          <a:rPr lang="en-US" sz="2800"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Calibri" panose="020F0502020204030204" pitchFamily="34" charset="0"/>
                          </a:rPr>
                          <m:t>𝐻</m:t>
                        </m:r>
                      </m:e>
                      <m:sub>
                        <m:r>
                          <a:rPr lang="en-GB" sz="2800" i="1">
                            <a:effectLst/>
                            <a:latin typeface="Cambria Math" panose="02040503050406030204" pitchFamily="18" charset="0"/>
                            <a:ea typeface="Calibri" panose="020F0502020204030204" pitchFamily="34" charset="0"/>
                            <a:cs typeface="Calibri" panose="020F0502020204030204" pitchFamily="34" charset="0"/>
                          </a:rPr>
                          <m:t>0</m:t>
                        </m:r>
                      </m:sub>
                    </m:sSub>
                  </m:oMath>
                </a14:m>
                <a:r>
                  <a:rPr lang="en-GB" sz="2800" dirty="0">
                    <a:effectLst/>
                    <a:ea typeface="Calibri" panose="020F0502020204030204" pitchFamily="34" charset="0"/>
                  </a:rPr>
                  <a:t>).</a:t>
                </a:r>
                <a:endParaRPr lang="en-GB" sz="3200" dirty="0">
                  <a:effectLst/>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GB" sz="3200" b="1" dirty="0">
                    <a:ea typeface="Calibri" panose="020F0502020204030204" pitchFamily="34" charset="0"/>
                    <a:cs typeface="Times New Roman" panose="02020603050405020304" pitchFamily="18" charset="0"/>
                  </a:rPr>
                  <a:t>Fail to Reject the Null Hypothesis</a:t>
                </a:r>
                <a:r>
                  <a:rPr lang="en-GB" sz="3200" dirty="0">
                    <a:ea typeface="Calibri" panose="020F0502020204030204" pitchFamily="34" charset="0"/>
                    <a:cs typeface="Times New Roman" panose="02020603050405020304" pitchFamily="18" charset="0"/>
                  </a:rPr>
                  <a:t>: </a:t>
                </a:r>
                <a:r>
                  <a:rPr lang="en-GB" sz="3200" dirty="0">
                    <a:effectLst/>
                    <a:ea typeface="Calibri" panose="020F0502020204030204" pitchFamily="34" charset="0"/>
                  </a:rPr>
                  <a:t>The relationship in your hypothesis is unlikely to do to chance </a:t>
                </a:r>
                <a:r>
                  <a:rPr lang="en-GB" sz="3200" dirty="0">
                    <a:ea typeface="Calibri" panose="020F0502020204030204" pitchFamily="34" charset="0"/>
                  </a:rPr>
                  <a:t>and therefore we are alpha-level confident it exist in the population from which the sample was drawn.</a:t>
                </a:r>
              </a:p>
              <a:p>
                <a:pPr marL="800100" lvl="1" indent="-342900" algn="just">
                  <a:spcBef>
                    <a:spcPts val="0"/>
                  </a:spcBef>
                  <a:buFont typeface="Symbol" panose="05050102010706020507" pitchFamily="18" charset="2"/>
                  <a:buChar char=""/>
                </a:pPr>
                <a:r>
                  <a:rPr lang="en-GB" dirty="0">
                    <a:effectLst/>
                    <a:ea typeface="Calibri" panose="020F0502020204030204" pitchFamily="34" charset="0"/>
                  </a:rPr>
                  <a:t>i.e.: your research hypothesis (often written as: </a:t>
                </a:r>
                <a14:m>
                  <m:oMath xmlns:m="http://schemas.openxmlformats.org/officeDocument/2006/math">
                    <m:sSub>
                      <m:sSubPr>
                        <m:ctrlPr>
                          <a:rPr lang="en-US" i="1">
                            <a:effectLst/>
                            <a:latin typeface="Cambria Math" panose="02040503050406030204" pitchFamily="18" charset="0"/>
                          </a:rPr>
                        </m:ctrlPr>
                      </m:sSubPr>
                      <m:e>
                        <m:r>
                          <a:rPr lang="en-GB" i="1">
                            <a:effectLst/>
                            <a:latin typeface="Cambria Math" panose="02040503050406030204" pitchFamily="18" charset="0"/>
                            <a:ea typeface="Calibri" panose="020F0502020204030204" pitchFamily="34" charset="0"/>
                            <a:cs typeface="Calibri" panose="020F0502020204030204" pitchFamily="34" charset="0"/>
                          </a:rPr>
                          <m:t>𝐻</m:t>
                        </m:r>
                      </m:e>
                      <m:sub>
                        <m:r>
                          <a:rPr lang="en-GB" i="1">
                            <a:effectLst/>
                            <a:latin typeface="Cambria Math" panose="02040503050406030204" pitchFamily="18" charset="0"/>
                            <a:ea typeface="Calibri" panose="020F0502020204030204" pitchFamily="34" charset="0"/>
                            <a:cs typeface="Calibri" panose="020F0502020204030204" pitchFamily="34" charset="0"/>
                          </a:rPr>
                          <m:t>1</m:t>
                        </m:r>
                      </m:sub>
                    </m:sSub>
                    <m:r>
                      <a:rPr lang="en-GB" i="1">
                        <a:effectLst/>
                        <a:latin typeface="Cambria Math" panose="02040503050406030204" pitchFamily="18" charset="0"/>
                        <a:ea typeface="Calibri" panose="020F0502020204030204" pitchFamily="34" charset="0"/>
                        <a:cs typeface="Calibri" panose="020F0502020204030204" pitchFamily="34" charset="0"/>
                      </a:rPr>
                      <m:t> </m:t>
                    </m:r>
                  </m:oMath>
                </a14:m>
                <a:r>
                  <a:rPr lang="en-GB" dirty="0">
                    <a:effectLst/>
                    <a:ea typeface="Calibri" panose="020F0502020204030204" pitchFamily="34" charset="0"/>
                  </a:rPr>
                  <a:t>or </a:t>
                </a:r>
                <a14:m>
                  <m:oMath xmlns:m="http://schemas.openxmlformats.org/officeDocument/2006/math">
                    <m:sSub>
                      <m:sSubPr>
                        <m:ctrlPr>
                          <a:rPr lang="en-US" i="1">
                            <a:effectLst/>
                            <a:latin typeface="Cambria Math" panose="02040503050406030204" pitchFamily="18" charset="0"/>
                          </a:rPr>
                        </m:ctrlPr>
                      </m:sSubPr>
                      <m:e>
                        <m:r>
                          <a:rPr lang="en-GB" i="1">
                            <a:effectLst/>
                            <a:latin typeface="Cambria Math" panose="02040503050406030204" pitchFamily="18" charset="0"/>
                            <a:ea typeface="Calibri" panose="020F0502020204030204" pitchFamily="34" charset="0"/>
                            <a:cs typeface="Calibri" panose="020F0502020204030204" pitchFamily="34" charset="0"/>
                          </a:rPr>
                          <m:t>𝐻</m:t>
                        </m:r>
                      </m:e>
                      <m:sub>
                        <m:r>
                          <a:rPr lang="en-GB" i="1">
                            <a:effectLst/>
                            <a:latin typeface="Cambria Math" panose="02040503050406030204" pitchFamily="18" charset="0"/>
                            <a:ea typeface="Calibri" panose="020F0502020204030204" pitchFamily="34" charset="0"/>
                            <a:cs typeface="Calibri" panose="020F0502020204030204" pitchFamily="34" charset="0"/>
                          </a:rPr>
                          <m:t>𝑎</m:t>
                        </m:r>
                      </m:sub>
                    </m:sSub>
                  </m:oMath>
                </a14:m>
                <a:r>
                  <a:rPr lang="en-GB" dirty="0">
                    <a:effectLst/>
                    <a:ea typeface="Calibri" panose="020F0502020204030204" pitchFamily="34" charset="0"/>
                  </a:rPr>
                  <a:t>).</a:t>
                </a:r>
              </a:p>
            </p:txBody>
          </p:sp>
        </mc:Choice>
        <mc:Fallback xmlns="">
          <p:sp>
            <p:nvSpPr>
              <p:cNvPr id="3" name="Content Placeholder 2">
                <a:extLst>
                  <a:ext uri="{FF2B5EF4-FFF2-40B4-BE49-F238E27FC236}">
                    <a16:creationId xmlns:a16="http://schemas.microsoft.com/office/drawing/2014/main" id="{E3E702BC-1FE8-4B22-9687-A79EB56393B0}"/>
                  </a:ext>
                </a:extLst>
              </p:cNvPr>
              <p:cNvSpPr>
                <a:spLocks noGrp="1" noRot="1" noChangeAspect="1" noMove="1" noResize="1" noEditPoints="1" noAdjustHandles="1" noChangeArrowheads="1" noChangeShapeType="1" noTextEdit="1"/>
              </p:cNvSpPr>
              <p:nvPr>
                <p:ph idx="1"/>
              </p:nvPr>
            </p:nvSpPr>
            <p:spPr>
              <a:xfrm>
                <a:off x="838200" y="1825625"/>
                <a:ext cx="10720754" cy="4351338"/>
              </a:xfrm>
              <a:blipFill>
                <a:blip r:embed="rId2"/>
                <a:stretch>
                  <a:fillRect l="-1536" t="-3221" r="-1479"/>
                </a:stretch>
              </a:blipFill>
            </p:spPr>
            <p:txBody>
              <a:bodyPr/>
              <a:lstStyle/>
              <a:p>
                <a:r>
                  <a:rPr lang="en-US">
                    <a:noFill/>
                  </a:rPr>
                  <a:t> </a:t>
                </a:r>
              </a:p>
            </p:txBody>
          </p:sp>
        </mc:Fallback>
      </mc:AlternateContent>
    </p:spTree>
    <p:extLst>
      <p:ext uri="{BB962C8B-B14F-4D97-AF65-F5344CB8AC3E}">
        <p14:creationId xmlns:p14="http://schemas.microsoft.com/office/powerpoint/2010/main" val="44294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F95CBC-BA6C-4CE2-BD93-6D0556602DBA}"/>
              </a:ext>
            </a:extLst>
          </p:cNvPr>
          <p:cNvSpPr>
            <a:spLocks noGrp="1"/>
          </p:cNvSpPr>
          <p:nvPr>
            <p:ph type="title"/>
          </p:nvPr>
        </p:nvSpPr>
        <p:spPr>
          <a:xfrm>
            <a:off x="594360" y="600935"/>
            <a:ext cx="3822192" cy="1344975"/>
          </a:xfrm>
        </p:spPr>
        <p:txBody>
          <a:bodyPr>
            <a:normAutofit/>
          </a:bodyPr>
          <a:lstStyle/>
          <a:p>
            <a:r>
              <a:rPr lang="en-GB" sz="3600" dirty="0">
                <a:solidFill>
                  <a:schemeClr val="bg1"/>
                </a:solidFill>
                <a:latin typeface="Cambria" panose="02040503050406030204" pitchFamily="18" charset="0"/>
                <a:ea typeface="Cambria" panose="02040503050406030204" pitchFamily="18" charset="0"/>
              </a:rPr>
              <a:t>χ2: Chi-squared: Example</a:t>
            </a:r>
          </a:p>
        </p:txBody>
      </p:sp>
      <p:cxnSp>
        <p:nvCxnSpPr>
          <p:cNvPr id="22" name="Straight Connector 21">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Content Placeholder 9">
                <a:extLst>
                  <a:ext uri="{FF2B5EF4-FFF2-40B4-BE49-F238E27FC236}">
                    <a16:creationId xmlns:a16="http://schemas.microsoft.com/office/drawing/2014/main" id="{5AA7FA59-FDC4-43EC-79FF-C606245A7A6D}"/>
                  </a:ext>
                </a:extLst>
              </p:cNvPr>
              <p:cNvSpPr>
                <a:spLocks noGrp="1"/>
              </p:cNvSpPr>
              <p:nvPr>
                <p:ph idx="1"/>
              </p:nvPr>
            </p:nvSpPr>
            <p:spPr>
              <a:xfrm>
                <a:off x="336383" y="2050686"/>
                <a:ext cx="4529183" cy="4254423"/>
              </a:xfrm>
            </p:spPr>
            <p:txBody>
              <a:bodyPr>
                <a:normAutofit/>
              </a:bodyPr>
              <a:lstStyle/>
              <a:p>
                <a:pPr marL="342900" indent="-342900">
                  <a:spcBef>
                    <a:spcPts val="0"/>
                  </a:spcBef>
                  <a:spcAft>
                    <a:spcPts val="600"/>
                  </a:spcAft>
                  <a:buFont typeface="Symbol" panose="05050102010706020507" pitchFamily="18" charset="2"/>
                  <a:buChar char=""/>
                </a:pPr>
                <a:r>
                  <a:rPr lang="en-US" dirty="0">
                    <a:solidFill>
                      <a:schemeClr val="bg1"/>
                    </a:solidFill>
                    <a:latin typeface="+mj-lt"/>
                    <a:ea typeface="Calibri" panose="020F0502020204030204" pitchFamily="34" charset="0"/>
                    <a:cs typeface="Calibri" panose="020F0502020204030204" pitchFamily="34" charset="0"/>
                  </a:rPr>
                  <a:t>We first determine the nature of the relationship</a:t>
                </a:r>
              </a:p>
              <a:p>
                <a:pPr marL="342900" marR="0" lvl="0" indent="-342900">
                  <a:spcBef>
                    <a:spcPts val="0"/>
                  </a:spcBef>
                  <a:spcAft>
                    <a:spcPts val="600"/>
                  </a:spcAft>
                  <a:buFont typeface="Symbol" panose="05050102010706020507" pitchFamily="18" charset="2"/>
                  <a:buChar char=""/>
                </a:pPr>
                <a:r>
                  <a:rPr lang="en-GB" sz="3200" i="1" dirty="0">
                    <a:solidFill>
                      <a:schemeClr val="accent2"/>
                    </a:solidFill>
                    <a:effectLst/>
                    <a:latin typeface="Cambria" panose="02040503050406030204" pitchFamily="18" charset="0"/>
                    <a:ea typeface="Cambria" panose="02040503050406030204" pitchFamily="18" charset="0"/>
                    <a:cs typeface="Calibri" panose="020F0502020204030204" pitchFamily="34" charset="0"/>
                  </a:rPr>
                  <a:t>Substantive</a:t>
                </a:r>
                <a:r>
                  <a:rPr lang="en-GB" dirty="0">
                    <a:solidFill>
                      <a:schemeClr val="bg1"/>
                    </a:solidFill>
                    <a:effectLst/>
                    <a:latin typeface="Cambria" panose="02040503050406030204" pitchFamily="18" charset="0"/>
                    <a:ea typeface="Cambria" panose="02040503050406030204" pitchFamily="18" charset="0"/>
                    <a:cs typeface="Calibri" panose="020F0502020204030204" pitchFamily="34" charset="0"/>
                  </a:rPr>
                  <a:t> Significance</a:t>
                </a:r>
              </a:p>
              <a:p>
                <a:pPr marL="342900" marR="0" lvl="0" indent="-342900">
                  <a:spcBef>
                    <a:spcPts val="0"/>
                  </a:spcBef>
                  <a:spcAft>
                    <a:spcPts val="600"/>
                  </a:spcAft>
                  <a:buFont typeface="Symbol" panose="05050102010706020507" pitchFamily="18" charset="2"/>
                  <a:buChar char=""/>
                </a:pPr>
                <a:endParaRPr lang="en-GB" sz="3200" dirty="0">
                  <a:solidFill>
                    <a:schemeClr val="bg1"/>
                  </a:solidFill>
                  <a:effectLst/>
                  <a:latin typeface="Cambria" panose="02040503050406030204" pitchFamily="18" charset="0"/>
                  <a:ea typeface="Cambria" panose="02040503050406030204" pitchFamily="18" charset="0"/>
                  <a:cs typeface="Calibri" panose="020F0502020204030204" pitchFamily="34" charset="0"/>
                </a:endParaRPr>
              </a:p>
              <a:p>
                <a:pPr marL="342900" indent="-342900">
                  <a:spcBef>
                    <a:spcPts val="0"/>
                  </a:spcBef>
                  <a:spcAft>
                    <a:spcPts val="600"/>
                  </a:spcAft>
                  <a:buFont typeface="Symbol" panose="05050102010706020507" pitchFamily="18" charset="2"/>
                  <a:buChar char=""/>
                </a:pPr>
                <a14:m>
                  <m:oMath xmlns:m="http://schemas.openxmlformats.org/officeDocument/2006/math">
                    <m:r>
                      <a:rPr lang="en-GB" sz="3200" b="0" i="1" smtClean="0">
                        <a:solidFill>
                          <a:schemeClr val="bg1"/>
                        </a:solidFill>
                        <a:effectLst/>
                        <a:latin typeface="Cambria Math" panose="02040503050406030204" pitchFamily="18" charset="0"/>
                        <a:ea typeface="Calibri" panose="020F0502020204030204" pitchFamily="34" charset="0"/>
                        <a:cs typeface="Courier New" panose="02070309020205020404" pitchFamily="49" charset="0"/>
                      </a:rPr>
                      <m:t>𝐺𝑎𝑚𝑚𝑎</m:t>
                    </m:r>
                    <m:r>
                      <a:rPr lang="en-GB" sz="3200" b="0" i="1" smtClean="0">
                        <a:solidFill>
                          <a:schemeClr val="bg1"/>
                        </a:solidFill>
                        <a:effectLst/>
                        <a:latin typeface="Cambria Math" panose="02040503050406030204" pitchFamily="18" charset="0"/>
                        <a:ea typeface="Calibri" panose="020F0502020204030204" pitchFamily="34" charset="0"/>
                        <a:cs typeface="Courier New" panose="02070309020205020404" pitchFamily="49" charset="0"/>
                      </a:rPr>
                      <m:t> (</m:t>
                    </m:r>
                    <m:r>
                      <a:rPr lang="en-GB" sz="3200" b="0" i="1" smtClean="0">
                        <a:solidFill>
                          <a:schemeClr val="bg1"/>
                        </a:solidFill>
                        <a:effectLst/>
                        <a:latin typeface="Cambria Math" panose="02040503050406030204" pitchFamily="18" charset="0"/>
                        <a:ea typeface="Calibri" panose="020F0502020204030204" pitchFamily="34" charset="0"/>
                        <a:cs typeface="Courier New" panose="02070309020205020404" pitchFamily="49" charset="0"/>
                      </a:rPr>
                      <m:t>𝛾</m:t>
                    </m:r>
                    <m:r>
                      <a:rPr lang="en-GB" sz="3200" b="0" i="1" smtClean="0">
                        <a:solidFill>
                          <a:schemeClr val="bg1"/>
                        </a:solidFill>
                        <a:effectLst/>
                        <a:latin typeface="Cambria Math" panose="02040503050406030204" pitchFamily="18" charset="0"/>
                        <a:ea typeface="Calibri" panose="020F0502020204030204" pitchFamily="34" charset="0"/>
                        <a:cs typeface="Courier New" panose="02070309020205020404" pitchFamily="49" charset="0"/>
                      </a:rPr>
                      <m:t>)=</m:t>
                    </m:r>
                    <m:f>
                      <m:fPr>
                        <m:ctrlPr>
                          <a:rPr lang="en-US" sz="3200" i="1">
                            <a:solidFill>
                              <a:schemeClr val="bg1"/>
                            </a:solidFill>
                            <a:effectLst/>
                            <a:latin typeface="Cambria Math" panose="02040503050406030204" pitchFamily="18" charset="0"/>
                            <a:ea typeface="Calibri" panose="020F0502020204030204" pitchFamily="34" charset="0"/>
                            <a:cs typeface="Courier New" panose="02070309020205020404" pitchFamily="49" charset="0"/>
                          </a:rPr>
                        </m:ctrlPr>
                      </m:fPr>
                      <m:num>
                        <m:sSub>
                          <m:sSubPr>
                            <m:ctrlPr>
                              <a:rPr lang="en-US" sz="3200" i="1">
                                <a:solidFill>
                                  <a:schemeClr val="bg1"/>
                                </a:solidFill>
                                <a:effectLst/>
                                <a:latin typeface="Cambria Math" panose="02040503050406030204" pitchFamily="18" charset="0"/>
                                <a:ea typeface="Calibri" panose="020F0502020204030204" pitchFamily="34" charset="0"/>
                                <a:cs typeface="Courier New" panose="02070309020205020404" pitchFamily="49" charset="0"/>
                              </a:rPr>
                            </m:ctrlPr>
                          </m:sSubPr>
                          <m:e>
                            <m:r>
                              <a:rPr lang="en-GB" sz="3200" b="0" i="1" smtClean="0">
                                <a:solidFill>
                                  <a:schemeClr val="bg1"/>
                                </a:solidFill>
                                <a:effectLst/>
                                <a:latin typeface="Cambria Math" panose="02040503050406030204" pitchFamily="18" charset="0"/>
                                <a:ea typeface="Calibri" panose="020F0502020204030204" pitchFamily="34" charset="0"/>
                                <a:cs typeface="Courier New" panose="02070309020205020404" pitchFamily="49" charset="0"/>
                              </a:rPr>
                              <m:t>𝑛</m:t>
                            </m:r>
                          </m:e>
                          <m:sub>
                            <m:r>
                              <a:rPr lang="en-GB" sz="3200" b="0" i="1" smtClean="0">
                                <a:solidFill>
                                  <a:schemeClr val="bg1"/>
                                </a:solidFill>
                                <a:effectLst/>
                                <a:latin typeface="Cambria Math" panose="02040503050406030204" pitchFamily="18" charset="0"/>
                                <a:ea typeface="Calibri" panose="020F0502020204030204" pitchFamily="34" charset="0"/>
                                <a:cs typeface="Courier New" panose="02070309020205020404" pitchFamily="49" charset="0"/>
                              </a:rPr>
                              <m:t>𝑐</m:t>
                            </m:r>
                          </m:sub>
                        </m:sSub>
                        <m:r>
                          <a:rPr lang="en-GB" sz="3200" b="0" i="1" smtClean="0">
                            <a:solidFill>
                              <a:schemeClr val="bg1"/>
                            </a:solidFill>
                            <a:effectLst/>
                            <a:latin typeface="Cambria Math" panose="02040503050406030204" pitchFamily="18" charset="0"/>
                            <a:ea typeface="Calibri" panose="020F0502020204030204" pitchFamily="34" charset="0"/>
                            <a:cs typeface="Courier New" panose="02070309020205020404" pitchFamily="49" charset="0"/>
                          </a:rPr>
                          <m:t>−</m:t>
                        </m:r>
                        <m:sSub>
                          <m:sSubPr>
                            <m:ctrlPr>
                              <a:rPr lang="en-US" sz="3200" i="1">
                                <a:solidFill>
                                  <a:schemeClr val="bg1"/>
                                </a:solidFill>
                                <a:effectLst/>
                                <a:latin typeface="Cambria Math" panose="02040503050406030204" pitchFamily="18" charset="0"/>
                                <a:ea typeface="Calibri" panose="020F0502020204030204" pitchFamily="34" charset="0"/>
                                <a:cs typeface="Courier New" panose="02070309020205020404" pitchFamily="49" charset="0"/>
                              </a:rPr>
                            </m:ctrlPr>
                          </m:sSubPr>
                          <m:e>
                            <m:r>
                              <a:rPr lang="en-GB" sz="3200" b="0" i="1" smtClean="0">
                                <a:solidFill>
                                  <a:schemeClr val="bg1"/>
                                </a:solidFill>
                                <a:effectLst/>
                                <a:latin typeface="Cambria Math" panose="02040503050406030204" pitchFamily="18" charset="0"/>
                                <a:ea typeface="Calibri" panose="020F0502020204030204" pitchFamily="34" charset="0"/>
                                <a:cs typeface="Courier New" panose="02070309020205020404" pitchFamily="49" charset="0"/>
                              </a:rPr>
                              <m:t>𝑛</m:t>
                            </m:r>
                          </m:e>
                          <m:sub>
                            <m:r>
                              <a:rPr lang="en-GB" sz="3200" b="0" i="1" smtClean="0">
                                <a:solidFill>
                                  <a:schemeClr val="bg1"/>
                                </a:solidFill>
                                <a:effectLst/>
                                <a:latin typeface="Cambria Math" panose="02040503050406030204" pitchFamily="18" charset="0"/>
                                <a:ea typeface="Calibri" panose="020F0502020204030204" pitchFamily="34" charset="0"/>
                                <a:cs typeface="Courier New" panose="02070309020205020404" pitchFamily="49" charset="0"/>
                              </a:rPr>
                              <m:t>𝑑</m:t>
                            </m:r>
                          </m:sub>
                        </m:sSub>
                      </m:num>
                      <m:den>
                        <m:sSub>
                          <m:sSubPr>
                            <m:ctrlPr>
                              <a:rPr lang="en-US" sz="3200" i="1">
                                <a:solidFill>
                                  <a:schemeClr val="bg1"/>
                                </a:solidFill>
                                <a:effectLst/>
                                <a:latin typeface="Cambria Math" panose="02040503050406030204" pitchFamily="18" charset="0"/>
                                <a:ea typeface="Calibri" panose="020F0502020204030204" pitchFamily="34" charset="0"/>
                                <a:cs typeface="Courier New" panose="02070309020205020404" pitchFamily="49" charset="0"/>
                              </a:rPr>
                            </m:ctrlPr>
                          </m:sSubPr>
                          <m:e>
                            <m:r>
                              <a:rPr lang="en-GB" sz="3200" b="0" i="1" smtClean="0">
                                <a:solidFill>
                                  <a:schemeClr val="bg1"/>
                                </a:solidFill>
                                <a:effectLst/>
                                <a:latin typeface="Cambria Math" panose="02040503050406030204" pitchFamily="18" charset="0"/>
                                <a:ea typeface="Calibri" panose="020F0502020204030204" pitchFamily="34" charset="0"/>
                                <a:cs typeface="Courier New" panose="02070309020205020404" pitchFamily="49" charset="0"/>
                              </a:rPr>
                              <m:t>𝑛</m:t>
                            </m:r>
                          </m:e>
                          <m:sub>
                            <m:r>
                              <a:rPr lang="en-GB" sz="3200" b="0" i="1" smtClean="0">
                                <a:solidFill>
                                  <a:schemeClr val="bg1"/>
                                </a:solidFill>
                                <a:effectLst/>
                                <a:latin typeface="Cambria Math" panose="02040503050406030204" pitchFamily="18" charset="0"/>
                                <a:ea typeface="Calibri" panose="020F0502020204030204" pitchFamily="34" charset="0"/>
                                <a:cs typeface="Courier New" panose="02070309020205020404" pitchFamily="49" charset="0"/>
                              </a:rPr>
                              <m:t>𝑐</m:t>
                            </m:r>
                          </m:sub>
                        </m:sSub>
                        <m:r>
                          <a:rPr lang="en-GB" sz="3200" b="0" i="1" smtClean="0">
                            <a:solidFill>
                              <a:schemeClr val="bg1"/>
                            </a:solidFill>
                            <a:effectLst/>
                            <a:latin typeface="Cambria Math" panose="02040503050406030204" pitchFamily="18" charset="0"/>
                            <a:ea typeface="Calibri" panose="020F0502020204030204" pitchFamily="34" charset="0"/>
                            <a:cs typeface="Courier New" panose="02070309020205020404" pitchFamily="49" charset="0"/>
                          </a:rPr>
                          <m:t>+</m:t>
                        </m:r>
                        <m:sSub>
                          <m:sSubPr>
                            <m:ctrlPr>
                              <a:rPr lang="en-US" sz="3200" i="1">
                                <a:solidFill>
                                  <a:schemeClr val="bg1"/>
                                </a:solidFill>
                                <a:effectLst/>
                                <a:latin typeface="Cambria Math" panose="02040503050406030204" pitchFamily="18" charset="0"/>
                                <a:ea typeface="Calibri" panose="020F0502020204030204" pitchFamily="34" charset="0"/>
                                <a:cs typeface="Courier New" panose="02070309020205020404" pitchFamily="49" charset="0"/>
                              </a:rPr>
                            </m:ctrlPr>
                          </m:sSubPr>
                          <m:e>
                            <m:r>
                              <a:rPr lang="en-GB" sz="3200" b="0" i="1" smtClean="0">
                                <a:solidFill>
                                  <a:schemeClr val="bg1"/>
                                </a:solidFill>
                                <a:effectLst/>
                                <a:latin typeface="Cambria Math" panose="02040503050406030204" pitchFamily="18" charset="0"/>
                                <a:ea typeface="Calibri" panose="020F0502020204030204" pitchFamily="34" charset="0"/>
                                <a:cs typeface="Courier New" panose="02070309020205020404" pitchFamily="49" charset="0"/>
                              </a:rPr>
                              <m:t>𝑛</m:t>
                            </m:r>
                          </m:e>
                          <m:sub>
                            <m:r>
                              <a:rPr lang="en-GB" sz="3200" b="0" i="1" smtClean="0">
                                <a:solidFill>
                                  <a:schemeClr val="bg1"/>
                                </a:solidFill>
                                <a:effectLst/>
                                <a:latin typeface="Cambria Math" panose="02040503050406030204" pitchFamily="18" charset="0"/>
                                <a:ea typeface="Calibri" panose="020F0502020204030204" pitchFamily="34" charset="0"/>
                                <a:cs typeface="Courier New" panose="02070309020205020404" pitchFamily="49" charset="0"/>
                              </a:rPr>
                              <m:t>𝑑</m:t>
                            </m:r>
                          </m:sub>
                        </m:sSub>
                      </m:den>
                    </m:f>
                  </m:oMath>
                </a14:m>
                <a:endParaRPr lang="en-US" dirty="0">
                  <a:solidFill>
                    <a:schemeClr val="bg1"/>
                  </a:solidFill>
                  <a:effectLst/>
                  <a:latin typeface="Cambria" panose="02040503050406030204" pitchFamily="18" charset="0"/>
                  <a:ea typeface="Cambria" panose="02040503050406030204" pitchFamily="18" charset="0"/>
                </a:endParaRPr>
              </a:p>
              <a:p>
                <a:pPr marL="342900" indent="-342900">
                  <a:spcBef>
                    <a:spcPts val="0"/>
                  </a:spcBef>
                  <a:spcAft>
                    <a:spcPts val="600"/>
                  </a:spcAft>
                  <a:buFont typeface="Symbol" panose="05050102010706020507" pitchFamily="18" charset="2"/>
                  <a:buChar char=""/>
                </a:pPr>
                <a:endParaRPr lang="en-GB" i="1" dirty="0">
                  <a:solidFill>
                    <a:schemeClr val="bg1"/>
                  </a:solidFill>
                  <a:effectLst/>
                  <a:latin typeface="Cambria Math" panose="02040503050406030204" pitchFamily="18" charset="0"/>
                  <a:ea typeface="Calibri" panose="020F0502020204030204" pitchFamily="34" charset="0"/>
                  <a:cs typeface="Courier New" panose="02070309020205020404" pitchFamily="49" charset="0"/>
                </a:endParaRPr>
              </a:p>
              <a:p>
                <a:pPr marL="342900" indent="-342900">
                  <a:spcBef>
                    <a:spcPts val="0"/>
                  </a:spcBef>
                  <a:spcAft>
                    <a:spcPts val="600"/>
                  </a:spcAft>
                  <a:buFont typeface="Symbol" panose="05050102010706020507" pitchFamily="18" charset="2"/>
                  <a:buChar char=""/>
                </a:pPr>
                <a14:m>
                  <m:oMath xmlns:m="http://schemas.openxmlformats.org/officeDocument/2006/math">
                    <m:r>
                      <a:rPr lang="en-GB" sz="3600" i="1" smtClean="0">
                        <a:solidFill>
                          <a:schemeClr val="bg1"/>
                        </a:solidFill>
                        <a:effectLst/>
                        <a:latin typeface="Cambria Math" panose="02040503050406030204" pitchFamily="18" charset="0"/>
                        <a:ea typeface="Calibri" panose="020F0502020204030204" pitchFamily="34" charset="0"/>
                        <a:cs typeface="Courier New" panose="02070309020205020404" pitchFamily="49" charset="0"/>
                      </a:rPr>
                      <m:t>𝐺𝑎𝑚𝑚𝑎</m:t>
                    </m:r>
                    <m:r>
                      <a:rPr lang="en-GB" sz="3600" i="1" smtClean="0">
                        <a:solidFill>
                          <a:schemeClr val="bg1"/>
                        </a:solidFill>
                        <a:effectLst/>
                        <a:latin typeface="Cambria Math" panose="02040503050406030204" pitchFamily="18" charset="0"/>
                        <a:ea typeface="Calibri" panose="020F0502020204030204" pitchFamily="34" charset="0"/>
                        <a:cs typeface="Courier New" panose="02070309020205020404" pitchFamily="49" charset="0"/>
                      </a:rPr>
                      <m:t> (</m:t>
                    </m:r>
                    <m:r>
                      <a:rPr lang="en-GB" sz="3600" i="1" smtClean="0">
                        <a:solidFill>
                          <a:schemeClr val="bg1"/>
                        </a:solidFill>
                        <a:effectLst/>
                        <a:latin typeface="Cambria Math" panose="02040503050406030204" pitchFamily="18" charset="0"/>
                        <a:ea typeface="Calibri" panose="020F0502020204030204" pitchFamily="34" charset="0"/>
                        <a:cs typeface="Courier New" panose="02070309020205020404" pitchFamily="49" charset="0"/>
                      </a:rPr>
                      <m:t>𝛾</m:t>
                    </m:r>
                    <m:r>
                      <a:rPr lang="en-GB" sz="3600" i="1" smtClean="0">
                        <a:solidFill>
                          <a:schemeClr val="bg1"/>
                        </a:solidFill>
                        <a:effectLst/>
                        <a:latin typeface="Cambria Math" panose="02040503050406030204" pitchFamily="18" charset="0"/>
                        <a:ea typeface="Calibri" panose="020F0502020204030204" pitchFamily="34" charset="0"/>
                        <a:cs typeface="Courier New" panose="02070309020205020404" pitchFamily="49" charset="0"/>
                      </a:rPr>
                      <m:t>)=0.76</m:t>
                    </m:r>
                  </m:oMath>
                </a14:m>
                <a:endParaRPr lang="en-US" sz="3600" dirty="0">
                  <a:solidFill>
                    <a:schemeClr val="bg1"/>
                  </a:solidFill>
                  <a:effectLst/>
                  <a:latin typeface="Cambria" panose="02040503050406030204" pitchFamily="18" charset="0"/>
                  <a:ea typeface="Cambria" panose="02040503050406030204" pitchFamily="18" charset="0"/>
                </a:endParaRPr>
              </a:p>
              <a:p>
                <a:pPr marL="342900" marR="0" lvl="0" indent="-342900">
                  <a:spcBef>
                    <a:spcPts val="0"/>
                  </a:spcBef>
                  <a:spcAft>
                    <a:spcPts val="600"/>
                  </a:spcAft>
                  <a:buFont typeface="Symbol" panose="05050102010706020507" pitchFamily="18" charset="2"/>
                  <a:buChar char=""/>
                </a:pPr>
                <a:endPar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10" name="Content Placeholder 9">
                <a:extLst>
                  <a:ext uri="{FF2B5EF4-FFF2-40B4-BE49-F238E27FC236}">
                    <a16:creationId xmlns:a16="http://schemas.microsoft.com/office/drawing/2014/main" id="{5AA7FA59-FDC4-43EC-79FF-C606245A7A6D}"/>
                  </a:ext>
                </a:extLst>
              </p:cNvPr>
              <p:cNvSpPr>
                <a:spLocks noGrp="1" noRot="1" noChangeAspect="1" noMove="1" noResize="1" noEditPoints="1" noAdjustHandles="1" noChangeArrowheads="1" noChangeShapeType="1" noTextEdit="1"/>
              </p:cNvSpPr>
              <p:nvPr>
                <p:ph idx="1"/>
              </p:nvPr>
            </p:nvSpPr>
            <p:spPr>
              <a:xfrm>
                <a:off x="336383" y="2050686"/>
                <a:ext cx="4529183" cy="4254423"/>
              </a:xfrm>
              <a:blipFill>
                <a:blip r:embed="rId2"/>
                <a:stretch>
                  <a:fillRect l="-3499" t="-2579"/>
                </a:stretch>
              </a:blipFill>
            </p:spPr>
            <p:txBody>
              <a:bodyPr/>
              <a:lstStyle/>
              <a:p>
                <a:r>
                  <a:rPr lang="en-US">
                    <a:noFill/>
                  </a:rPr>
                  <a:t> </a:t>
                </a:r>
              </a:p>
            </p:txBody>
          </p:sp>
        </mc:Fallback>
      </mc:AlternateContent>
      <p:graphicFrame>
        <p:nvGraphicFramePr>
          <p:cNvPr id="6" name="Table 5">
            <a:extLst>
              <a:ext uri="{FF2B5EF4-FFF2-40B4-BE49-F238E27FC236}">
                <a16:creationId xmlns:a16="http://schemas.microsoft.com/office/drawing/2014/main" id="{6628DCDD-BFC4-49B5-4B3F-7BF41281E22E}"/>
              </a:ext>
            </a:extLst>
          </p:cNvPr>
          <p:cNvGraphicFramePr>
            <a:graphicFrameLocks noGrp="1"/>
          </p:cNvGraphicFramePr>
          <p:nvPr>
            <p:extLst>
              <p:ext uri="{D42A27DB-BD31-4B8C-83A1-F6EECF244321}">
                <p14:modId xmlns:p14="http://schemas.microsoft.com/office/powerpoint/2010/main" val="3091834414"/>
              </p:ext>
            </p:extLst>
          </p:nvPr>
        </p:nvGraphicFramePr>
        <p:xfrm>
          <a:off x="4756824" y="600935"/>
          <a:ext cx="7435177" cy="5277753"/>
        </p:xfrm>
        <a:graphic>
          <a:graphicData uri="http://schemas.openxmlformats.org/drawingml/2006/table">
            <a:tbl>
              <a:tblPr firstRow="1" bandRow="1">
                <a:tableStyleId>{5C22544A-7EE6-4342-B048-85BDC9FD1C3A}</a:tableStyleId>
              </a:tblPr>
              <a:tblGrid>
                <a:gridCol w="1055165">
                  <a:extLst>
                    <a:ext uri="{9D8B030D-6E8A-4147-A177-3AD203B41FA5}">
                      <a16:colId xmlns:a16="http://schemas.microsoft.com/office/drawing/2014/main" val="1808817547"/>
                    </a:ext>
                  </a:extLst>
                </a:gridCol>
                <a:gridCol w="1421628">
                  <a:extLst>
                    <a:ext uri="{9D8B030D-6E8A-4147-A177-3AD203B41FA5}">
                      <a16:colId xmlns:a16="http://schemas.microsoft.com/office/drawing/2014/main" val="97013255"/>
                    </a:ext>
                  </a:extLst>
                </a:gridCol>
                <a:gridCol w="961343">
                  <a:extLst>
                    <a:ext uri="{9D8B030D-6E8A-4147-A177-3AD203B41FA5}">
                      <a16:colId xmlns:a16="http://schemas.microsoft.com/office/drawing/2014/main" val="906935511"/>
                    </a:ext>
                  </a:extLst>
                </a:gridCol>
                <a:gridCol w="1195518">
                  <a:extLst>
                    <a:ext uri="{9D8B030D-6E8A-4147-A177-3AD203B41FA5}">
                      <a16:colId xmlns:a16="http://schemas.microsoft.com/office/drawing/2014/main" val="3971631732"/>
                    </a:ext>
                  </a:extLst>
                </a:gridCol>
                <a:gridCol w="1156554">
                  <a:extLst>
                    <a:ext uri="{9D8B030D-6E8A-4147-A177-3AD203B41FA5}">
                      <a16:colId xmlns:a16="http://schemas.microsoft.com/office/drawing/2014/main" val="866497025"/>
                    </a:ext>
                  </a:extLst>
                </a:gridCol>
                <a:gridCol w="829270">
                  <a:extLst>
                    <a:ext uri="{9D8B030D-6E8A-4147-A177-3AD203B41FA5}">
                      <a16:colId xmlns:a16="http://schemas.microsoft.com/office/drawing/2014/main" val="315270238"/>
                    </a:ext>
                  </a:extLst>
                </a:gridCol>
                <a:gridCol w="815699">
                  <a:extLst>
                    <a:ext uri="{9D8B030D-6E8A-4147-A177-3AD203B41FA5}">
                      <a16:colId xmlns:a16="http://schemas.microsoft.com/office/drawing/2014/main" val="2447654620"/>
                    </a:ext>
                  </a:extLst>
                </a:gridCol>
              </a:tblGrid>
              <a:tr h="371602">
                <a:tc>
                  <a:txBody>
                    <a:bodyPr/>
                    <a:lstStyle/>
                    <a:p>
                      <a:endParaRPr lang="en-US" sz="1800">
                        <a:effectLst/>
                        <a:latin typeface="+mn-lt"/>
                        <a:cs typeface="Times New Roman" panose="02020603050405020304" pitchFamily="18" charset="0"/>
                      </a:endParaRPr>
                    </a:p>
                  </a:txBody>
                  <a:tcPr marL="72270" marR="72270" marT="0" marB="0"/>
                </a:tc>
                <a:tc>
                  <a:txBody>
                    <a:bodyPr/>
                    <a:lstStyle/>
                    <a:p>
                      <a:endParaRPr lang="en-US" sz="1800">
                        <a:effectLst/>
                        <a:latin typeface="+mn-lt"/>
                        <a:cs typeface="Times New Roman" panose="02020603050405020304" pitchFamily="18" charset="0"/>
                      </a:endParaRPr>
                    </a:p>
                  </a:txBody>
                  <a:tcPr marL="72270" marR="72270" marT="0" marB="0"/>
                </a:tc>
                <a:tc gridSpan="4">
                  <a:txBody>
                    <a:bodyPr/>
                    <a:lstStyle/>
                    <a:p>
                      <a:pPr marL="0" marR="0" algn="ctr">
                        <a:spcBef>
                          <a:spcPts val="0"/>
                        </a:spcBef>
                        <a:spcAft>
                          <a:spcPts val="0"/>
                        </a:spcAft>
                      </a:pPr>
                      <a:r>
                        <a:rPr lang="en-US" sz="1800">
                          <a:effectLst/>
                          <a:latin typeface="+mn-lt"/>
                        </a:rPr>
                        <a:t>Principle of Egalitarian Democracy</a:t>
                      </a:r>
                      <a:endParaRPr lang="en-US" sz="1800">
                        <a:effectLst/>
                        <a:latin typeface="+mn-lt"/>
                        <a:ea typeface="Calibri" panose="020F0502020204030204" pitchFamily="34" charset="0"/>
                        <a:cs typeface="Times New Roman" panose="02020603050405020304" pitchFamily="18" charset="0"/>
                      </a:endParaRPr>
                    </a:p>
                  </a:txBody>
                  <a:tcPr marL="72270" marR="72270"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800">
                        <a:effectLst/>
                        <a:latin typeface="+mn-lt"/>
                        <a:cs typeface="Times New Roman" panose="02020603050405020304" pitchFamily="18" charset="0"/>
                      </a:endParaRPr>
                    </a:p>
                  </a:txBody>
                  <a:tcPr marL="72270" marR="72270" marT="0" marB="0"/>
                </a:tc>
                <a:extLst>
                  <a:ext uri="{0D108BD9-81ED-4DB2-BD59-A6C34878D82A}">
                    <a16:rowId xmlns:a16="http://schemas.microsoft.com/office/drawing/2014/main" val="1649809674"/>
                  </a:ext>
                </a:extLst>
              </a:tr>
              <a:tr h="695713">
                <a:tc>
                  <a:txBody>
                    <a:bodyPr/>
                    <a:lstStyle/>
                    <a:p>
                      <a:endParaRPr lang="en-US" sz="1800">
                        <a:effectLst/>
                        <a:latin typeface="+mn-lt"/>
                        <a:cs typeface="Times New Roman" panose="02020603050405020304" pitchFamily="18" charset="0"/>
                      </a:endParaRPr>
                    </a:p>
                  </a:txBody>
                  <a:tcPr marL="72270" marR="72270" marT="0" marB="0"/>
                </a:tc>
                <a:tc>
                  <a:txBody>
                    <a:bodyPr/>
                    <a:lstStyle/>
                    <a:p>
                      <a:endParaRPr lang="en-US" sz="1800">
                        <a:effectLst/>
                        <a:latin typeface="+mn-lt"/>
                        <a:cs typeface="Times New Roman" panose="02020603050405020304" pitchFamily="18" charset="0"/>
                      </a:endParaRPr>
                    </a:p>
                  </a:txBody>
                  <a:tcPr marL="72270" marR="72270" marT="0" marB="0"/>
                </a:tc>
                <a:tc>
                  <a:txBody>
                    <a:bodyPr/>
                    <a:lstStyle/>
                    <a:p>
                      <a:pPr marL="0" marR="0" algn="ctr">
                        <a:lnSpc>
                          <a:spcPct val="107000"/>
                        </a:lnSpc>
                        <a:spcBef>
                          <a:spcPts val="0"/>
                        </a:spcBef>
                        <a:spcAft>
                          <a:spcPts val="0"/>
                        </a:spcAft>
                      </a:pPr>
                      <a:r>
                        <a:rPr lang="en-US" sz="1600" dirty="0">
                          <a:effectLst/>
                          <a:latin typeface="+mn-lt"/>
                        </a:rPr>
                        <a:t>Autocrat</a:t>
                      </a:r>
                      <a:endParaRPr lang="en-US" sz="1600" dirty="0">
                        <a:effectLst/>
                        <a:latin typeface="+mn-lt"/>
                        <a:ea typeface="Calibri" panose="020F0502020204030204" pitchFamily="34" charset="0"/>
                        <a:cs typeface="Times New Roman" panose="02020603050405020304" pitchFamily="18" charset="0"/>
                      </a:endParaRPr>
                    </a:p>
                  </a:txBody>
                  <a:tcPr marL="72270" marR="72270" marT="0" marB="0"/>
                </a:tc>
                <a:tc>
                  <a:txBody>
                    <a:bodyPr/>
                    <a:lstStyle/>
                    <a:p>
                      <a:pPr marL="0" marR="0" algn="ctr">
                        <a:lnSpc>
                          <a:spcPct val="107000"/>
                        </a:lnSpc>
                        <a:spcBef>
                          <a:spcPts val="0"/>
                        </a:spcBef>
                        <a:spcAft>
                          <a:spcPts val="0"/>
                        </a:spcAft>
                      </a:pPr>
                      <a:r>
                        <a:rPr lang="en-US" sz="1600" dirty="0">
                          <a:effectLst/>
                          <a:latin typeface="+mn-lt"/>
                        </a:rPr>
                        <a:t>Electoral Auth-</a:t>
                      </a:r>
                      <a:r>
                        <a:rPr lang="en-US" sz="1600" dirty="0" err="1">
                          <a:effectLst/>
                          <a:latin typeface="+mn-lt"/>
                        </a:rPr>
                        <a:t>ian</a:t>
                      </a:r>
                      <a:endParaRPr lang="en-US" sz="1600" dirty="0">
                        <a:effectLst/>
                        <a:latin typeface="+mn-lt"/>
                        <a:ea typeface="Calibri" panose="020F0502020204030204" pitchFamily="34" charset="0"/>
                        <a:cs typeface="Times New Roman" panose="02020603050405020304" pitchFamily="18" charset="0"/>
                      </a:endParaRPr>
                    </a:p>
                  </a:txBody>
                  <a:tcPr marL="72270" marR="72270" marT="0" marB="0"/>
                </a:tc>
                <a:tc>
                  <a:txBody>
                    <a:bodyPr/>
                    <a:lstStyle/>
                    <a:p>
                      <a:pPr marL="0" marR="0" algn="ctr">
                        <a:lnSpc>
                          <a:spcPct val="107000"/>
                        </a:lnSpc>
                        <a:spcBef>
                          <a:spcPts val="0"/>
                        </a:spcBef>
                        <a:spcAft>
                          <a:spcPts val="0"/>
                        </a:spcAft>
                      </a:pPr>
                      <a:r>
                        <a:rPr lang="en-US" sz="1600" dirty="0">
                          <a:effectLst/>
                          <a:latin typeface="+mn-lt"/>
                        </a:rPr>
                        <a:t>Minimally Demo</a:t>
                      </a:r>
                      <a:endParaRPr lang="en-US" sz="1600" dirty="0">
                        <a:effectLst/>
                        <a:latin typeface="+mn-lt"/>
                        <a:ea typeface="Calibri" panose="020F0502020204030204" pitchFamily="34" charset="0"/>
                        <a:cs typeface="Times New Roman" panose="02020603050405020304" pitchFamily="18" charset="0"/>
                      </a:endParaRPr>
                    </a:p>
                  </a:txBody>
                  <a:tcPr marL="72270" marR="72270" marT="0" marB="0"/>
                </a:tc>
                <a:tc>
                  <a:txBody>
                    <a:bodyPr/>
                    <a:lstStyle/>
                    <a:p>
                      <a:pPr marL="0" marR="0" algn="ctr">
                        <a:lnSpc>
                          <a:spcPct val="107000"/>
                        </a:lnSpc>
                        <a:spcBef>
                          <a:spcPts val="0"/>
                        </a:spcBef>
                        <a:spcAft>
                          <a:spcPts val="0"/>
                        </a:spcAft>
                      </a:pPr>
                      <a:r>
                        <a:rPr lang="en-US" sz="1600" dirty="0">
                          <a:effectLst/>
                          <a:latin typeface="+mn-lt"/>
                        </a:rPr>
                        <a:t>Demo</a:t>
                      </a:r>
                      <a:endParaRPr lang="en-US" sz="1600" dirty="0">
                        <a:effectLst/>
                        <a:latin typeface="+mn-lt"/>
                        <a:ea typeface="Calibri" panose="020F0502020204030204" pitchFamily="34" charset="0"/>
                        <a:cs typeface="Times New Roman" panose="02020603050405020304" pitchFamily="18" charset="0"/>
                      </a:endParaRPr>
                    </a:p>
                  </a:txBody>
                  <a:tcPr marL="72270" marR="72270" marT="0" marB="0"/>
                </a:tc>
                <a:tc>
                  <a:txBody>
                    <a:bodyPr/>
                    <a:lstStyle/>
                    <a:p>
                      <a:pPr marL="0" marR="0" algn="ctr">
                        <a:lnSpc>
                          <a:spcPct val="107000"/>
                        </a:lnSpc>
                        <a:spcBef>
                          <a:spcPts val="0"/>
                        </a:spcBef>
                        <a:spcAft>
                          <a:spcPts val="0"/>
                        </a:spcAft>
                      </a:pPr>
                      <a:r>
                        <a:rPr lang="en-US" sz="1800">
                          <a:effectLst/>
                          <a:latin typeface="+mn-lt"/>
                        </a:rPr>
                        <a:t>TOTAL</a:t>
                      </a:r>
                      <a:endParaRPr lang="en-US" sz="1800">
                        <a:effectLst/>
                        <a:latin typeface="+mn-lt"/>
                        <a:ea typeface="Calibri" panose="020F0502020204030204" pitchFamily="34" charset="0"/>
                        <a:cs typeface="Times New Roman" panose="02020603050405020304" pitchFamily="18" charset="0"/>
                      </a:endParaRPr>
                    </a:p>
                  </a:txBody>
                  <a:tcPr marL="72270" marR="72270" marT="0" marB="0"/>
                </a:tc>
                <a:extLst>
                  <a:ext uri="{0D108BD9-81ED-4DB2-BD59-A6C34878D82A}">
                    <a16:rowId xmlns:a16="http://schemas.microsoft.com/office/drawing/2014/main" val="4022356733"/>
                  </a:ext>
                </a:extLst>
              </a:tr>
              <a:tr h="0">
                <a:tc rowSpan="5">
                  <a:txBody>
                    <a:bodyPr/>
                    <a:lstStyle/>
                    <a:p>
                      <a:pPr marL="0" marR="0">
                        <a:spcBef>
                          <a:spcPts val="0"/>
                        </a:spcBef>
                        <a:spcAft>
                          <a:spcPts val="0"/>
                        </a:spcAft>
                      </a:pPr>
                      <a:r>
                        <a:rPr lang="en-US" sz="1800" dirty="0">
                          <a:effectLst/>
                          <a:latin typeface="+mn-lt"/>
                        </a:rPr>
                        <a:t>Political power distributed by gender</a:t>
                      </a:r>
                      <a:endParaRPr lang="en-US" sz="1800" dirty="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nSpc>
                          <a:spcPct val="107000"/>
                        </a:lnSpc>
                        <a:spcBef>
                          <a:spcPts val="0"/>
                        </a:spcBef>
                        <a:spcAft>
                          <a:spcPts val="0"/>
                        </a:spcAft>
                      </a:pPr>
                      <a:r>
                        <a:rPr lang="en-US" sz="1800">
                          <a:effectLst/>
                          <a:latin typeface="+mn-lt"/>
                        </a:rPr>
                        <a:t>Male monopoly</a:t>
                      </a:r>
                      <a:endParaRPr lang="en-US" sz="1800">
                        <a:effectLst/>
                        <a:latin typeface="+mn-lt"/>
                        <a:ea typeface="Calibri" panose="020F0502020204030204" pitchFamily="34" charset="0"/>
                        <a:cs typeface="Times New Roman" panose="02020603050405020304" pitchFamily="18" charset="0"/>
                      </a:endParaRPr>
                    </a:p>
                  </a:txBody>
                  <a:tcPr marL="72270" marR="72270" marT="0" marB="0"/>
                </a:tc>
                <a:tc>
                  <a:txBody>
                    <a:bodyPr/>
                    <a:lstStyle/>
                    <a:p>
                      <a:pPr marL="0" marR="0" algn="ctr">
                        <a:lnSpc>
                          <a:spcPct val="107000"/>
                        </a:lnSpc>
                        <a:spcBef>
                          <a:spcPts val="0"/>
                        </a:spcBef>
                        <a:spcAft>
                          <a:spcPts val="0"/>
                        </a:spcAft>
                      </a:pPr>
                      <a:r>
                        <a:rPr lang="en-US" sz="2400" dirty="0">
                          <a:effectLst/>
                          <a:latin typeface="+mn-lt"/>
                        </a:rPr>
                        <a:t>1</a:t>
                      </a:r>
                      <a:endParaRPr lang="en-US" sz="2400" dirty="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lnSpc>
                          <a:spcPct val="107000"/>
                        </a:lnSpc>
                        <a:spcBef>
                          <a:spcPts val="0"/>
                        </a:spcBef>
                        <a:spcAft>
                          <a:spcPts val="0"/>
                        </a:spcAft>
                      </a:pPr>
                      <a:r>
                        <a:rPr lang="en-US" sz="2400" dirty="0">
                          <a:effectLst/>
                          <a:latin typeface="+mn-lt"/>
                        </a:rPr>
                        <a:t>1</a:t>
                      </a:r>
                      <a:endParaRPr lang="en-US" sz="2400" dirty="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lnSpc>
                          <a:spcPct val="107000"/>
                        </a:lnSpc>
                        <a:spcBef>
                          <a:spcPts val="0"/>
                        </a:spcBef>
                        <a:spcAft>
                          <a:spcPts val="0"/>
                        </a:spcAft>
                      </a:pPr>
                      <a:r>
                        <a:rPr lang="en-US" sz="2400">
                          <a:effectLst/>
                          <a:latin typeface="+mn-lt"/>
                        </a:rPr>
                        <a:t>0</a:t>
                      </a:r>
                      <a:endParaRPr lang="en-US" sz="240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lnSpc>
                          <a:spcPct val="107000"/>
                        </a:lnSpc>
                        <a:spcBef>
                          <a:spcPts val="0"/>
                        </a:spcBef>
                        <a:spcAft>
                          <a:spcPts val="0"/>
                        </a:spcAft>
                      </a:pPr>
                      <a:r>
                        <a:rPr lang="en-US" sz="2400">
                          <a:effectLst/>
                          <a:latin typeface="+mn-lt"/>
                        </a:rPr>
                        <a:t>0</a:t>
                      </a:r>
                      <a:endParaRPr lang="en-US" sz="240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lnSpc>
                          <a:spcPct val="107000"/>
                        </a:lnSpc>
                        <a:spcBef>
                          <a:spcPts val="0"/>
                        </a:spcBef>
                        <a:spcAft>
                          <a:spcPts val="0"/>
                        </a:spcAft>
                      </a:pPr>
                      <a:r>
                        <a:rPr lang="en-US" sz="2400">
                          <a:effectLst/>
                          <a:latin typeface="+mn-lt"/>
                        </a:rPr>
                        <a:t>2</a:t>
                      </a:r>
                      <a:endParaRPr lang="en-US" sz="2400">
                        <a:effectLst/>
                        <a:latin typeface="+mn-lt"/>
                        <a:ea typeface="Calibri" panose="020F0502020204030204" pitchFamily="34" charset="0"/>
                        <a:cs typeface="Times New Roman" panose="02020603050405020304" pitchFamily="18" charset="0"/>
                      </a:endParaRPr>
                    </a:p>
                  </a:txBody>
                  <a:tcPr marL="72270" marR="72270" marT="0" marB="0" anchor="ctr"/>
                </a:tc>
                <a:extLst>
                  <a:ext uri="{0D108BD9-81ED-4DB2-BD59-A6C34878D82A}">
                    <a16:rowId xmlns:a16="http://schemas.microsoft.com/office/drawing/2014/main" val="1795130368"/>
                  </a:ext>
                </a:extLst>
              </a:tr>
              <a:tr h="43535">
                <a:tc vMerge="1">
                  <a:txBody>
                    <a:bodyPr/>
                    <a:lstStyle/>
                    <a:p>
                      <a:endParaRPr lang="en-US"/>
                    </a:p>
                  </a:txBody>
                  <a:tcPr/>
                </a:tc>
                <a:tc>
                  <a:txBody>
                    <a:bodyPr/>
                    <a:lstStyle/>
                    <a:p>
                      <a:pPr marL="0" marR="0">
                        <a:lnSpc>
                          <a:spcPct val="107000"/>
                        </a:lnSpc>
                        <a:spcBef>
                          <a:spcPts val="0"/>
                        </a:spcBef>
                        <a:spcAft>
                          <a:spcPts val="0"/>
                        </a:spcAft>
                      </a:pPr>
                      <a:r>
                        <a:rPr lang="en-US" sz="1800" dirty="0">
                          <a:effectLst/>
                          <a:latin typeface="+mn-lt"/>
                        </a:rPr>
                        <a:t>Men dominant, women marginal</a:t>
                      </a:r>
                      <a:endParaRPr lang="en-US" sz="1800" dirty="0">
                        <a:effectLst/>
                        <a:latin typeface="+mn-lt"/>
                        <a:ea typeface="Calibri" panose="020F0502020204030204" pitchFamily="34" charset="0"/>
                        <a:cs typeface="Times New Roman" panose="02020603050405020304" pitchFamily="18" charset="0"/>
                      </a:endParaRPr>
                    </a:p>
                  </a:txBody>
                  <a:tcPr marL="72270" marR="72270" marT="0" marB="0"/>
                </a:tc>
                <a:tc>
                  <a:txBody>
                    <a:bodyPr/>
                    <a:lstStyle/>
                    <a:p>
                      <a:pPr marL="0" marR="0" algn="ctr">
                        <a:lnSpc>
                          <a:spcPct val="107000"/>
                        </a:lnSpc>
                        <a:spcBef>
                          <a:spcPts val="0"/>
                        </a:spcBef>
                        <a:spcAft>
                          <a:spcPts val="0"/>
                        </a:spcAft>
                      </a:pPr>
                      <a:r>
                        <a:rPr lang="en-US" sz="2400" dirty="0">
                          <a:effectLst/>
                          <a:latin typeface="+mn-lt"/>
                        </a:rPr>
                        <a:t>4</a:t>
                      </a:r>
                      <a:endParaRPr lang="en-US" sz="2400" dirty="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lnSpc>
                          <a:spcPct val="107000"/>
                        </a:lnSpc>
                        <a:spcBef>
                          <a:spcPts val="0"/>
                        </a:spcBef>
                        <a:spcAft>
                          <a:spcPts val="0"/>
                        </a:spcAft>
                      </a:pPr>
                      <a:r>
                        <a:rPr lang="en-US" sz="2400" dirty="0">
                          <a:effectLst/>
                          <a:latin typeface="+mn-lt"/>
                        </a:rPr>
                        <a:t>11</a:t>
                      </a:r>
                      <a:endParaRPr lang="en-US" sz="2400" dirty="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lnSpc>
                          <a:spcPct val="107000"/>
                        </a:lnSpc>
                        <a:spcBef>
                          <a:spcPts val="0"/>
                        </a:spcBef>
                        <a:spcAft>
                          <a:spcPts val="0"/>
                        </a:spcAft>
                      </a:pPr>
                      <a:r>
                        <a:rPr lang="en-US" sz="2400">
                          <a:effectLst/>
                          <a:latin typeface="+mn-lt"/>
                        </a:rPr>
                        <a:t>12</a:t>
                      </a:r>
                      <a:endParaRPr lang="en-US" sz="240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lnSpc>
                          <a:spcPct val="107000"/>
                        </a:lnSpc>
                        <a:spcBef>
                          <a:spcPts val="0"/>
                        </a:spcBef>
                        <a:spcAft>
                          <a:spcPts val="0"/>
                        </a:spcAft>
                      </a:pPr>
                      <a:r>
                        <a:rPr lang="en-US" sz="2400">
                          <a:effectLst/>
                          <a:latin typeface="+mn-lt"/>
                        </a:rPr>
                        <a:t>0</a:t>
                      </a:r>
                      <a:endParaRPr lang="en-US" sz="240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lnSpc>
                          <a:spcPct val="107000"/>
                        </a:lnSpc>
                        <a:spcBef>
                          <a:spcPts val="0"/>
                        </a:spcBef>
                        <a:spcAft>
                          <a:spcPts val="0"/>
                        </a:spcAft>
                      </a:pPr>
                      <a:r>
                        <a:rPr lang="en-US" sz="2400" dirty="0">
                          <a:effectLst/>
                          <a:latin typeface="+mn-lt"/>
                        </a:rPr>
                        <a:t>27</a:t>
                      </a:r>
                      <a:endParaRPr lang="en-US" sz="2400" dirty="0">
                        <a:effectLst/>
                        <a:latin typeface="+mn-lt"/>
                        <a:ea typeface="Calibri" panose="020F0502020204030204" pitchFamily="34" charset="0"/>
                        <a:cs typeface="Times New Roman" panose="02020603050405020304" pitchFamily="18" charset="0"/>
                      </a:endParaRPr>
                    </a:p>
                  </a:txBody>
                  <a:tcPr marL="72270" marR="72270" marT="0" marB="0" anchor="ctr"/>
                </a:tc>
                <a:extLst>
                  <a:ext uri="{0D108BD9-81ED-4DB2-BD59-A6C34878D82A}">
                    <a16:rowId xmlns:a16="http://schemas.microsoft.com/office/drawing/2014/main" val="1522801418"/>
                  </a:ext>
                </a:extLst>
              </a:tr>
              <a:tr h="699627">
                <a:tc vMerge="1">
                  <a:txBody>
                    <a:bodyPr/>
                    <a:lstStyle/>
                    <a:p>
                      <a:endParaRPr lang="en-US"/>
                    </a:p>
                  </a:txBody>
                  <a:tcPr/>
                </a:tc>
                <a:tc>
                  <a:txBody>
                    <a:bodyPr/>
                    <a:lstStyle/>
                    <a:p>
                      <a:pPr marL="0" marR="0">
                        <a:lnSpc>
                          <a:spcPct val="107000"/>
                        </a:lnSpc>
                        <a:spcBef>
                          <a:spcPts val="0"/>
                        </a:spcBef>
                        <a:spcAft>
                          <a:spcPts val="0"/>
                        </a:spcAft>
                      </a:pPr>
                      <a:r>
                        <a:rPr lang="en-US" sz="1800" dirty="0">
                          <a:effectLst/>
                          <a:latin typeface="+mn-lt"/>
                        </a:rPr>
                        <a:t>Men more, women some</a:t>
                      </a:r>
                      <a:endParaRPr lang="en-US" sz="1800" dirty="0">
                        <a:effectLst/>
                        <a:latin typeface="+mn-lt"/>
                        <a:ea typeface="Calibri" panose="020F0502020204030204" pitchFamily="34" charset="0"/>
                        <a:cs typeface="Times New Roman" panose="02020603050405020304" pitchFamily="18" charset="0"/>
                      </a:endParaRPr>
                    </a:p>
                  </a:txBody>
                  <a:tcPr marL="72270" marR="72270" marT="0" marB="0"/>
                </a:tc>
                <a:tc>
                  <a:txBody>
                    <a:bodyPr/>
                    <a:lstStyle/>
                    <a:p>
                      <a:pPr marL="0" marR="0" algn="ctr">
                        <a:lnSpc>
                          <a:spcPct val="107000"/>
                        </a:lnSpc>
                        <a:spcBef>
                          <a:spcPts val="0"/>
                        </a:spcBef>
                        <a:spcAft>
                          <a:spcPts val="0"/>
                        </a:spcAft>
                      </a:pPr>
                      <a:r>
                        <a:rPr lang="en-US" sz="2400" dirty="0">
                          <a:effectLst/>
                          <a:latin typeface="+mn-lt"/>
                        </a:rPr>
                        <a:t>0</a:t>
                      </a:r>
                      <a:endParaRPr lang="en-US" sz="2400" dirty="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lnSpc>
                          <a:spcPct val="107000"/>
                        </a:lnSpc>
                        <a:spcBef>
                          <a:spcPts val="0"/>
                        </a:spcBef>
                        <a:spcAft>
                          <a:spcPts val="0"/>
                        </a:spcAft>
                      </a:pPr>
                      <a:r>
                        <a:rPr lang="en-US" sz="2400">
                          <a:effectLst/>
                          <a:latin typeface="+mn-lt"/>
                        </a:rPr>
                        <a:t>8</a:t>
                      </a:r>
                      <a:endParaRPr lang="en-US" sz="240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lnSpc>
                          <a:spcPct val="107000"/>
                        </a:lnSpc>
                        <a:spcBef>
                          <a:spcPts val="0"/>
                        </a:spcBef>
                        <a:spcAft>
                          <a:spcPts val="0"/>
                        </a:spcAft>
                      </a:pPr>
                      <a:r>
                        <a:rPr lang="en-US" sz="2400" dirty="0">
                          <a:effectLst/>
                          <a:latin typeface="+mn-lt"/>
                        </a:rPr>
                        <a:t>17</a:t>
                      </a:r>
                      <a:endParaRPr lang="en-US" sz="2400" dirty="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lnSpc>
                          <a:spcPct val="107000"/>
                        </a:lnSpc>
                        <a:spcBef>
                          <a:spcPts val="0"/>
                        </a:spcBef>
                        <a:spcAft>
                          <a:spcPts val="0"/>
                        </a:spcAft>
                      </a:pPr>
                      <a:r>
                        <a:rPr lang="en-US" sz="2400">
                          <a:effectLst/>
                          <a:latin typeface="+mn-lt"/>
                        </a:rPr>
                        <a:t>5</a:t>
                      </a:r>
                      <a:endParaRPr lang="en-US" sz="240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lnSpc>
                          <a:spcPct val="107000"/>
                        </a:lnSpc>
                        <a:spcBef>
                          <a:spcPts val="0"/>
                        </a:spcBef>
                        <a:spcAft>
                          <a:spcPts val="0"/>
                        </a:spcAft>
                      </a:pPr>
                      <a:r>
                        <a:rPr lang="en-US" sz="2400">
                          <a:effectLst/>
                          <a:latin typeface="+mn-lt"/>
                        </a:rPr>
                        <a:t>30</a:t>
                      </a:r>
                      <a:endParaRPr lang="en-US" sz="2400">
                        <a:effectLst/>
                        <a:latin typeface="+mn-lt"/>
                        <a:ea typeface="Calibri" panose="020F0502020204030204" pitchFamily="34" charset="0"/>
                        <a:cs typeface="Times New Roman" panose="02020603050405020304" pitchFamily="18" charset="0"/>
                      </a:endParaRPr>
                    </a:p>
                  </a:txBody>
                  <a:tcPr marL="72270" marR="72270" marT="0" marB="0" anchor="ctr"/>
                </a:tc>
                <a:extLst>
                  <a:ext uri="{0D108BD9-81ED-4DB2-BD59-A6C34878D82A}">
                    <a16:rowId xmlns:a16="http://schemas.microsoft.com/office/drawing/2014/main" val="1351131456"/>
                  </a:ext>
                </a:extLst>
              </a:tr>
              <a:tr h="695713">
                <a:tc vMerge="1">
                  <a:txBody>
                    <a:bodyPr/>
                    <a:lstStyle/>
                    <a:p>
                      <a:endParaRPr lang="en-US"/>
                    </a:p>
                  </a:txBody>
                  <a:tcPr/>
                </a:tc>
                <a:tc>
                  <a:txBody>
                    <a:bodyPr/>
                    <a:lstStyle/>
                    <a:p>
                      <a:pPr marL="0" marR="0">
                        <a:lnSpc>
                          <a:spcPct val="107000"/>
                        </a:lnSpc>
                        <a:spcBef>
                          <a:spcPts val="0"/>
                        </a:spcBef>
                        <a:spcAft>
                          <a:spcPts val="0"/>
                        </a:spcAft>
                      </a:pPr>
                      <a:r>
                        <a:rPr lang="en-US" sz="1800">
                          <a:effectLst/>
                          <a:latin typeface="+mn-lt"/>
                        </a:rPr>
                        <a:t>Men more than women</a:t>
                      </a:r>
                      <a:endParaRPr lang="en-US" sz="1800">
                        <a:effectLst/>
                        <a:latin typeface="+mn-lt"/>
                        <a:ea typeface="Calibri" panose="020F0502020204030204" pitchFamily="34" charset="0"/>
                        <a:cs typeface="Times New Roman" panose="02020603050405020304" pitchFamily="18" charset="0"/>
                      </a:endParaRPr>
                    </a:p>
                  </a:txBody>
                  <a:tcPr marL="72270" marR="72270" marT="0" marB="0"/>
                </a:tc>
                <a:tc>
                  <a:txBody>
                    <a:bodyPr/>
                    <a:lstStyle/>
                    <a:p>
                      <a:pPr marL="0" marR="0" algn="ctr">
                        <a:spcBef>
                          <a:spcPts val="0"/>
                        </a:spcBef>
                        <a:spcAft>
                          <a:spcPts val="0"/>
                        </a:spcAft>
                      </a:pPr>
                      <a:r>
                        <a:rPr lang="en-US" sz="2400">
                          <a:effectLst/>
                          <a:latin typeface="+mn-lt"/>
                        </a:rPr>
                        <a:t>0</a:t>
                      </a:r>
                      <a:endParaRPr lang="en-US" sz="240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spcBef>
                          <a:spcPts val="0"/>
                        </a:spcBef>
                        <a:spcAft>
                          <a:spcPts val="0"/>
                        </a:spcAft>
                      </a:pPr>
                      <a:r>
                        <a:rPr lang="en-US" sz="2400">
                          <a:effectLst/>
                          <a:latin typeface="+mn-lt"/>
                        </a:rPr>
                        <a:t>0</a:t>
                      </a:r>
                      <a:endParaRPr lang="en-US" sz="240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spcBef>
                          <a:spcPts val="0"/>
                        </a:spcBef>
                        <a:spcAft>
                          <a:spcPts val="0"/>
                        </a:spcAft>
                      </a:pPr>
                      <a:r>
                        <a:rPr lang="en-US" sz="2400">
                          <a:effectLst/>
                          <a:latin typeface="+mn-lt"/>
                        </a:rPr>
                        <a:t>3</a:t>
                      </a:r>
                      <a:endParaRPr lang="en-US" sz="240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spcBef>
                          <a:spcPts val="0"/>
                        </a:spcBef>
                        <a:spcAft>
                          <a:spcPts val="0"/>
                        </a:spcAft>
                      </a:pPr>
                      <a:r>
                        <a:rPr lang="en-US" sz="2400" dirty="0">
                          <a:effectLst/>
                          <a:latin typeface="+mn-lt"/>
                        </a:rPr>
                        <a:t>9</a:t>
                      </a:r>
                      <a:endParaRPr lang="en-US" sz="2400" dirty="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spcBef>
                          <a:spcPts val="0"/>
                        </a:spcBef>
                        <a:spcAft>
                          <a:spcPts val="0"/>
                        </a:spcAft>
                      </a:pPr>
                      <a:r>
                        <a:rPr lang="en-US" sz="2400" dirty="0">
                          <a:effectLst/>
                          <a:latin typeface="+mn-lt"/>
                        </a:rPr>
                        <a:t>12</a:t>
                      </a:r>
                      <a:endParaRPr lang="en-US" sz="2400" dirty="0">
                        <a:effectLst/>
                        <a:latin typeface="+mn-lt"/>
                        <a:ea typeface="Calibri" panose="020F0502020204030204" pitchFamily="34" charset="0"/>
                        <a:cs typeface="Times New Roman" panose="02020603050405020304" pitchFamily="18" charset="0"/>
                      </a:endParaRPr>
                    </a:p>
                  </a:txBody>
                  <a:tcPr marL="72270" marR="72270" marT="0" marB="0" anchor="ctr"/>
                </a:tc>
                <a:extLst>
                  <a:ext uri="{0D108BD9-81ED-4DB2-BD59-A6C34878D82A}">
                    <a16:rowId xmlns:a16="http://schemas.microsoft.com/office/drawing/2014/main" val="1160865795"/>
                  </a:ext>
                </a:extLst>
              </a:tr>
              <a:tr h="0">
                <a:tc vMerge="1">
                  <a:txBody>
                    <a:bodyPr/>
                    <a:lstStyle/>
                    <a:p>
                      <a:endParaRPr lang="en-US"/>
                    </a:p>
                  </a:txBody>
                  <a:tcPr/>
                </a:tc>
                <a:tc>
                  <a:txBody>
                    <a:bodyPr/>
                    <a:lstStyle/>
                    <a:p>
                      <a:pPr marL="0" marR="0">
                        <a:lnSpc>
                          <a:spcPct val="107000"/>
                        </a:lnSpc>
                        <a:spcBef>
                          <a:spcPts val="0"/>
                        </a:spcBef>
                        <a:spcAft>
                          <a:spcPts val="0"/>
                        </a:spcAft>
                      </a:pPr>
                      <a:r>
                        <a:rPr lang="en-US" sz="1800">
                          <a:effectLst/>
                          <a:latin typeface="+mn-lt"/>
                        </a:rPr>
                        <a:t>Gender parity</a:t>
                      </a:r>
                      <a:endParaRPr lang="en-US" sz="1800">
                        <a:effectLst/>
                        <a:latin typeface="+mn-lt"/>
                        <a:ea typeface="Calibri" panose="020F0502020204030204" pitchFamily="34" charset="0"/>
                        <a:cs typeface="Times New Roman" panose="02020603050405020304" pitchFamily="18" charset="0"/>
                      </a:endParaRPr>
                    </a:p>
                  </a:txBody>
                  <a:tcPr marL="72270" marR="72270" marT="0" marB="0"/>
                </a:tc>
                <a:tc>
                  <a:txBody>
                    <a:bodyPr/>
                    <a:lstStyle/>
                    <a:p>
                      <a:pPr marL="0" marR="0" algn="ctr">
                        <a:spcBef>
                          <a:spcPts val="0"/>
                        </a:spcBef>
                        <a:spcAft>
                          <a:spcPts val="0"/>
                        </a:spcAft>
                      </a:pPr>
                      <a:r>
                        <a:rPr lang="en-US" sz="2400">
                          <a:effectLst/>
                          <a:latin typeface="+mn-lt"/>
                        </a:rPr>
                        <a:t>0</a:t>
                      </a:r>
                      <a:endParaRPr lang="en-US" sz="240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spcBef>
                          <a:spcPts val="0"/>
                        </a:spcBef>
                        <a:spcAft>
                          <a:spcPts val="0"/>
                        </a:spcAft>
                      </a:pPr>
                      <a:r>
                        <a:rPr lang="en-US" sz="2400">
                          <a:effectLst/>
                          <a:latin typeface="+mn-lt"/>
                        </a:rPr>
                        <a:t>1</a:t>
                      </a:r>
                      <a:endParaRPr lang="en-US" sz="240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spcBef>
                          <a:spcPts val="0"/>
                        </a:spcBef>
                        <a:spcAft>
                          <a:spcPts val="0"/>
                        </a:spcAft>
                      </a:pPr>
                      <a:r>
                        <a:rPr lang="en-US" sz="2400" dirty="0">
                          <a:effectLst/>
                          <a:latin typeface="+mn-lt"/>
                        </a:rPr>
                        <a:t>1</a:t>
                      </a:r>
                      <a:endParaRPr lang="en-US" sz="2400" dirty="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spcBef>
                          <a:spcPts val="0"/>
                        </a:spcBef>
                        <a:spcAft>
                          <a:spcPts val="0"/>
                        </a:spcAft>
                      </a:pPr>
                      <a:r>
                        <a:rPr lang="en-US" sz="2400">
                          <a:effectLst/>
                          <a:latin typeface="+mn-lt"/>
                        </a:rPr>
                        <a:t>3</a:t>
                      </a:r>
                      <a:endParaRPr lang="en-US" sz="240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spcBef>
                          <a:spcPts val="0"/>
                        </a:spcBef>
                        <a:spcAft>
                          <a:spcPts val="0"/>
                        </a:spcAft>
                      </a:pPr>
                      <a:r>
                        <a:rPr lang="en-US" sz="2400" dirty="0">
                          <a:effectLst/>
                          <a:latin typeface="+mn-lt"/>
                        </a:rPr>
                        <a:t>5</a:t>
                      </a:r>
                      <a:endParaRPr lang="en-US" sz="2400" dirty="0">
                        <a:effectLst/>
                        <a:latin typeface="+mn-lt"/>
                        <a:ea typeface="Calibri" panose="020F0502020204030204" pitchFamily="34" charset="0"/>
                        <a:cs typeface="Times New Roman" panose="02020603050405020304" pitchFamily="18" charset="0"/>
                      </a:endParaRPr>
                    </a:p>
                  </a:txBody>
                  <a:tcPr marL="72270" marR="72270" marT="0" marB="0" anchor="ctr"/>
                </a:tc>
                <a:extLst>
                  <a:ext uri="{0D108BD9-81ED-4DB2-BD59-A6C34878D82A}">
                    <a16:rowId xmlns:a16="http://schemas.microsoft.com/office/drawing/2014/main" val="974269040"/>
                  </a:ext>
                </a:extLst>
              </a:tr>
              <a:tr h="371602">
                <a:tc>
                  <a:txBody>
                    <a:bodyPr/>
                    <a:lstStyle/>
                    <a:p>
                      <a:endParaRPr lang="en-US" sz="1800">
                        <a:effectLst/>
                        <a:latin typeface="+mn-lt"/>
                        <a:cs typeface="Times New Roman" panose="02020603050405020304" pitchFamily="18" charset="0"/>
                      </a:endParaRPr>
                    </a:p>
                  </a:txBody>
                  <a:tcPr marL="72270" marR="72270" marT="0" marB="0"/>
                </a:tc>
                <a:tc>
                  <a:txBody>
                    <a:bodyPr/>
                    <a:lstStyle/>
                    <a:p>
                      <a:pPr marL="0" marR="0" indent="228600" algn="ctr">
                        <a:lnSpc>
                          <a:spcPct val="107000"/>
                        </a:lnSpc>
                        <a:spcBef>
                          <a:spcPts val="0"/>
                        </a:spcBef>
                        <a:spcAft>
                          <a:spcPts val="0"/>
                        </a:spcAft>
                      </a:pPr>
                      <a:r>
                        <a:rPr lang="en-US" sz="1800">
                          <a:effectLst/>
                          <a:latin typeface="+mn-lt"/>
                        </a:rPr>
                        <a:t>TOTAL</a:t>
                      </a:r>
                      <a:endParaRPr lang="en-US" sz="1800">
                        <a:effectLst/>
                        <a:latin typeface="+mn-lt"/>
                        <a:ea typeface="Calibri" panose="020F0502020204030204" pitchFamily="34" charset="0"/>
                        <a:cs typeface="Times New Roman" panose="02020603050405020304" pitchFamily="18" charset="0"/>
                      </a:endParaRPr>
                    </a:p>
                  </a:txBody>
                  <a:tcPr marL="72270" marR="72270" marT="0" marB="0"/>
                </a:tc>
                <a:tc>
                  <a:txBody>
                    <a:bodyPr/>
                    <a:lstStyle/>
                    <a:p>
                      <a:pPr marL="0" marR="0" algn="ctr">
                        <a:spcBef>
                          <a:spcPts val="0"/>
                        </a:spcBef>
                        <a:spcAft>
                          <a:spcPts val="0"/>
                        </a:spcAft>
                      </a:pPr>
                      <a:r>
                        <a:rPr lang="en-US" sz="2400">
                          <a:effectLst/>
                          <a:latin typeface="+mn-lt"/>
                        </a:rPr>
                        <a:t>5</a:t>
                      </a:r>
                      <a:endParaRPr lang="en-US" sz="240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spcBef>
                          <a:spcPts val="0"/>
                        </a:spcBef>
                        <a:spcAft>
                          <a:spcPts val="0"/>
                        </a:spcAft>
                      </a:pPr>
                      <a:r>
                        <a:rPr lang="en-US" sz="2400">
                          <a:effectLst/>
                          <a:latin typeface="+mn-lt"/>
                        </a:rPr>
                        <a:t>21</a:t>
                      </a:r>
                      <a:endParaRPr lang="en-US" sz="240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spcBef>
                          <a:spcPts val="0"/>
                        </a:spcBef>
                        <a:spcAft>
                          <a:spcPts val="0"/>
                        </a:spcAft>
                      </a:pPr>
                      <a:r>
                        <a:rPr lang="en-US" sz="2400">
                          <a:effectLst/>
                          <a:latin typeface="+mn-lt"/>
                        </a:rPr>
                        <a:t>33</a:t>
                      </a:r>
                      <a:endParaRPr lang="en-US" sz="240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spcBef>
                          <a:spcPts val="0"/>
                        </a:spcBef>
                        <a:spcAft>
                          <a:spcPts val="0"/>
                        </a:spcAft>
                      </a:pPr>
                      <a:r>
                        <a:rPr lang="en-US" sz="2400">
                          <a:effectLst/>
                          <a:latin typeface="+mn-lt"/>
                        </a:rPr>
                        <a:t>17</a:t>
                      </a:r>
                      <a:endParaRPr lang="en-US" sz="240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spcBef>
                          <a:spcPts val="0"/>
                        </a:spcBef>
                        <a:spcAft>
                          <a:spcPts val="0"/>
                        </a:spcAft>
                      </a:pPr>
                      <a:r>
                        <a:rPr lang="en-US" sz="2400" dirty="0">
                          <a:effectLst/>
                          <a:latin typeface="+mn-lt"/>
                        </a:rPr>
                        <a:t>76</a:t>
                      </a:r>
                      <a:endParaRPr lang="en-US" sz="2400" dirty="0">
                        <a:effectLst/>
                        <a:latin typeface="+mn-lt"/>
                        <a:ea typeface="Calibri" panose="020F0502020204030204" pitchFamily="34" charset="0"/>
                        <a:cs typeface="Times New Roman" panose="02020603050405020304" pitchFamily="18" charset="0"/>
                      </a:endParaRPr>
                    </a:p>
                  </a:txBody>
                  <a:tcPr marL="72270" marR="72270" marT="0" marB="0" anchor="ctr"/>
                </a:tc>
                <a:extLst>
                  <a:ext uri="{0D108BD9-81ED-4DB2-BD59-A6C34878D82A}">
                    <a16:rowId xmlns:a16="http://schemas.microsoft.com/office/drawing/2014/main" val="234121730"/>
                  </a:ext>
                </a:extLst>
              </a:tr>
            </a:tbl>
          </a:graphicData>
        </a:graphic>
      </p:graphicFrame>
      <p:sp>
        <p:nvSpPr>
          <p:cNvPr id="3" name="Arrow: Right 2">
            <a:extLst>
              <a:ext uri="{FF2B5EF4-FFF2-40B4-BE49-F238E27FC236}">
                <a16:creationId xmlns:a16="http://schemas.microsoft.com/office/drawing/2014/main" id="{EAB92158-E89A-629F-E5DC-6473D7419667}"/>
              </a:ext>
            </a:extLst>
          </p:cNvPr>
          <p:cNvSpPr/>
          <p:nvPr/>
        </p:nvSpPr>
        <p:spPr>
          <a:xfrm rot="2562811">
            <a:off x="7261219" y="3309817"/>
            <a:ext cx="4235000" cy="531190"/>
          </a:xfrm>
          <a:prstGeom prst="rightArrow">
            <a:avLst/>
          </a:prstGeom>
          <a:solidFill>
            <a:srgbClr val="C00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C00000"/>
                </a:solidFill>
              </a:ln>
              <a:solidFill>
                <a:srgbClr val="C00000"/>
              </a:solidFill>
            </a:endParaRPr>
          </a:p>
        </p:txBody>
      </p:sp>
    </p:spTree>
    <p:extLst>
      <p:ext uri="{BB962C8B-B14F-4D97-AF65-F5344CB8AC3E}">
        <p14:creationId xmlns:p14="http://schemas.microsoft.com/office/powerpoint/2010/main" val="170004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fade">
                                      <p:cBhvr>
                                        <p:cTn id="7" dur="1000"/>
                                        <p:tgtEl>
                                          <p:spTgt spid="10">
                                            <p:txEl>
                                              <p:pRg st="3" end="3"/>
                                            </p:txEl>
                                          </p:spTgt>
                                        </p:tgtEl>
                                      </p:cBhvr>
                                    </p:animEffect>
                                    <p:anim calcmode="lin" valueType="num">
                                      <p:cBhvr>
                                        <p:cTn id="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5" end="5"/>
                                            </p:txEl>
                                          </p:spTgt>
                                        </p:tgtEl>
                                        <p:attrNameLst>
                                          <p:attrName>style.visibility</p:attrName>
                                        </p:attrNameLst>
                                      </p:cBhvr>
                                      <p:to>
                                        <p:strVal val="visible"/>
                                      </p:to>
                                    </p:set>
                                    <p:animEffect transition="in" filter="fade">
                                      <p:cBhvr>
                                        <p:cTn id="14" dur="1000"/>
                                        <p:tgtEl>
                                          <p:spTgt spid="10">
                                            <p:txEl>
                                              <p:pRg st="5" end="5"/>
                                            </p:txEl>
                                          </p:spTgt>
                                        </p:tgtEl>
                                      </p:cBhvr>
                                    </p:animEffect>
                                    <p:anim calcmode="lin" valueType="num">
                                      <p:cBhvr>
                                        <p:cTn id="15"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95CBC-BA6C-4CE2-BD93-6D0556602DBA}"/>
              </a:ext>
            </a:extLst>
          </p:cNvPr>
          <p:cNvSpPr>
            <a:spLocks noGrp="1"/>
          </p:cNvSpPr>
          <p:nvPr>
            <p:ph type="title"/>
          </p:nvPr>
        </p:nvSpPr>
        <p:spPr>
          <a:xfrm>
            <a:off x="407550" y="502615"/>
            <a:ext cx="3822192" cy="1344975"/>
          </a:xfrm>
        </p:spPr>
        <p:txBody>
          <a:bodyPr>
            <a:normAutofit/>
          </a:bodyPr>
          <a:lstStyle/>
          <a:p>
            <a:r>
              <a:rPr lang="en-GB" sz="3600">
                <a:solidFill>
                  <a:schemeClr val="bg1"/>
                </a:solidFill>
              </a:rPr>
              <a:t>χ2: Chi-squared: Example</a:t>
            </a:r>
          </a:p>
        </p:txBody>
      </p:sp>
      <p:sp>
        <p:nvSpPr>
          <p:cNvPr id="3" name="Rectangle 2">
            <a:extLst>
              <a:ext uri="{FF2B5EF4-FFF2-40B4-BE49-F238E27FC236}">
                <a16:creationId xmlns:a16="http://schemas.microsoft.com/office/drawing/2014/main" id="{92D2A9D8-8A81-D17F-3C6E-C8B29DAA7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301974" y="318343"/>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2B434753-E0B5-DDE9-9652-F1F31D3CE2A7}"/>
              </a:ext>
            </a:extLst>
          </p:cNvPr>
          <p:cNvSpPr txBox="1">
            <a:spLocks/>
          </p:cNvSpPr>
          <p:nvPr/>
        </p:nvSpPr>
        <p:spPr>
          <a:xfrm>
            <a:off x="559950" y="655015"/>
            <a:ext cx="3822192" cy="1344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a:solidFill>
                  <a:schemeClr val="bg1"/>
                </a:solidFill>
              </a:rPr>
              <a:t>χ2: Chi-squared: Example</a:t>
            </a:r>
          </a:p>
        </p:txBody>
      </p:sp>
      <p:cxnSp>
        <p:nvCxnSpPr>
          <p:cNvPr id="7" name="Straight Connector 6">
            <a:extLst>
              <a:ext uri="{FF2B5EF4-FFF2-40B4-BE49-F238E27FC236}">
                <a16:creationId xmlns:a16="http://schemas.microsoft.com/office/drawing/2014/main" id="{6B913785-D6AD-447C-1C6B-7003F9FB21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69678" y="2065439"/>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8" name="Content Placeholder 9">
            <a:extLst>
              <a:ext uri="{FF2B5EF4-FFF2-40B4-BE49-F238E27FC236}">
                <a16:creationId xmlns:a16="http://schemas.microsoft.com/office/drawing/2014/main" id="{EA8E8DC9-1DE2-22B4-723A-09007EEE28F1}"/>
              </a:ext>
            </a:extLst>
          </p:cNvPr>
          <p:cNvSpPr txBox="1">
            <a:spLocks/>
          </p:cNvSpPr>
          <p:nvPr/>
        </p:nvSpPr>
        <p:spPr>
          <a:xfrm>
            <a:off x="206477" y="2148351"/>
            <a:ext cx="4429753" cy="40667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spcAft>
                <a:spcPts val="600"/>
              </a:spcAft>
              <a:buFont typeface="Symbol" panose="05050102010706020507" pitchFamily="18" charset="2"/>
              <a:buChar char=""/>
            </a:pPr>
            <a:r>
              <a:rPr lang="en-GB" sz="2400" i="1" dirty="0">
                <a:solidFill>
                  <a:schemeClr val="accent4">
                    <a:lumMod val="60000"/>
                    <a:lumOff val="40000"/>
                  </a:schemeClr>
                </a:solidFill>
                <a:ea typeface="Calibri" panose="020F0502020204030204" pitchFamily="34" charset="0"/>
                <a:cs typeface="Calibri" panose="020F0502020204030204" pitchFamily="34" charset="0"/>
              </a:rPr>
              <a:t>Classical Hypothesis Testing</a:t>
            </a:r>
            <a:r>
              <a:rPr lang="en-GB" sz="2400" dirty="0">
                <a:solidFill>
                  <a:schemeClr val="bg1"/>
                </a:solidFill>
                <a:ea typeface="Calibri" panose="020F0502020204030204" pitchFamily="34" charset="0"/>
                <a:cs typeface="Calibri" panose="020F0502020204030204" pitchFamily="34" charset="0"/>
              </a:rPr>
              <a:t>:</a:t>
            </a:r>
            <a:endParaRPr lang="en-US" sz="2400" dirty="0">
              <a:solidFill>
                <a:schemeClr val="bg1"/>
              </a:solidFill>
              <a:effectLst/>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GB" sz="2400" b="1" dirty="0">
                <a:solidFill>
                  <a:schemeClr val="accent2"/>
                </a:solidFill>
                <a:effectLst/>
                <a:ea typeface="Calibri" panose="020F0502020204030204" pitchFamily="34" charset="0"/>
                <a:cs typeface="Times New Roman" panose="02020603050405020304" pitchFamily="18" charset="0"/>
              </a:rPr>
              <a:t>The Null Hypothesis (H</a:t>
            </a:r>
            <a:r>
              <a:rPr lang="en-GB" sz="2400" b="1" baseline="-25000" dirty="0">
                <a:solidFill>
                  <a:schemeClr val="accent2"/>
                </a:solidFill>
                <a:effectLst/>
                <a:ea typeface="Calibri" panose="020F0502020204030204" pitchFamily="34" charset="0"/>
                <a:cs typeface="Times New Roman" panose="02020603050405020304" pitchFamily="18" charset="0"/>
              </a:rPr>
              <a:t>0</a:t>
            </a:r>
            <a:r>
              <a:rPr lang="en-GB" sz="2400" b="1" dirty="0">
                <a:solidFill>
                  <a:schemeClr val="accent2"/>
                </a:solidFill>
                <a:effectLst/>
                <a:ea typeface="Calibri" panose="020F0502020204030204" pitchFamily="34" charset="0"/>
                <a:cs typeface="Times New Roman" panose="02020603050405020304" pitchFamily="18" charset="0"/>
              </a:rPr>
              <a:t>)</a:t>
            </a:r>
            <a:r>
              <a:rPr lang="en-GB" sz="2400" dirty="0">
                <a:solidFill>
                  <a:schemeClr val="accent2"/>
                </a:solidFill>
                <a:effectLst/>
                <a:ea typeface="Calibri" panose="020F0502020204030204" pitchFamily="34" charset="0"/>
                <a:cs typeface="Times New Roman" panose="02020603050405020304" pitchFamily="18" charset="0"/>
              </a:rPr>
              <a:t>: </a:t>
            </a:r>
            <a:r>
              <a:rPr lang="en-GB" sz="2400" i="1" dirty="0">
                <a:solidFill>
                  <a:schemeClr val="bg1"/>
                </a:solidFill>
                <a:effectLst/>
                <a:ea typeface="Calibri" panose="020F0502020204030204" pitchFamily="34" charset="0"/>
                <a:cs typeface="Times New Roman" panose="02020603050405020304" pitchFamily="18" charset="0"/>
              </a:rPr>
              <a:t>Variables are independent</a:t>
            </a:r>
            <a:endParaRPr lang="en-US" sz="2400" i="1" dirty="0">
              <a:solidFill>
                <a:schemeClr val="bg1"/>
              </a:solidFill>
              <a:effectLst/>
              <a:ea typeface="Calibri" panose="020F0502020204030204" pitchFamily="34" charset="0"/>
              <a:cs typeface="Times New Roman" panose="02020603050405020304" pitchFamily="18" charset="0"/>
            </a:endParaRPr>
          </a:p>
          <a:p>
            <a:pPr marL="742950" marR="0" lvl="1" indent="-285750" algn="just">
              <a:spcBef>
                <a:spcPts val="0"/>
              </a:spcBef>
              <a:spcAft>
                <a:spcPts val="0"/>
              </a:spcAft>
              <a:buFont typeface="Courier New" panose="02070309020205020404" pitchFamily="49" charset="0"/>
              <a:buChar char="o"/>
            </a:pPr>
            <a:r>
              <a:rPr lang="en-GB" dirty="0">
                <a:solidFill>
                  <a:schemeClr val="bg1"/>
                </a:solidFill>
                <a:effectLst/>
                <a:ea typeface="Calibri" panose="020F0502020204030204" pitchFamily="34" charset="0"/>
                <a:cs typeface="Times New Roman" panose="02020603050405020304" pitchFamily="18" charset="0"/>
              </a:rPr>
              <a:t>‘The greater the extent of democracy has no effect on political gender parity.’</a:t>
            </a:r>
          </a:p>
          <a:p>
            <a:pPr marL="342900" marR="0" lvl="0" indent="-342900">
              <a:spcBef>
                <a:spcPts val="0"/>
              </a:spcBef>
              <a:spcAft>
                <a:spcPts val="0"/>
              </a:spcAft>
              <a:buFont typeface="Symbol" panose="05050102010706020507" pitchFamily="18" charset="2"/>
              <a:buChar char=""/>
            </a:pPr>
            <a:r>
              <a:rPr lang="en-GB" sz="2400" b="1" dirty="0">
                <a:solidFill>
                  <a:schemeClr val="accent2"/>
                </a:solidFill>
                <a:effectLst/>
                <a:ea typeface="Calibri" panose="020F0502020204030204" pitchFamily="34" charset="0"/>
                <a:cs typeface="Times New Roman" panose="02020603050405020304" pitchFamily="18" charset="0"/>
              </a:rPr>
              <a:t>The Alternative Hypothesis (H</a:t>
            </a:r>
            <a:r>
              <a:rPr lang="en-GB" sz="2400" b="1" baseline="-25000" dirty="0">
                <a:solidFill>
                  <a:schemeClr val="accent2"/>
                </a:solidFill>
                <a:effectLst/>
                <a:ea typeface="Calibri" panose="020F0502020204030204" pitchFamily="34" charset="0"/>
                <a:cs typeface="Times New Roman" panose="02020603050405020304" pitchFamily="18" charset="0"/>
              </a:rPr>
              <a:t>a</a:t>
            </a:r>
            <a:r>
              <a:rPr lang="en-GB" sz="2400" b="1" dirty="0">
                <a:solidFill>
                  <a:schemeClr val="accent2"/>
                </a:solidFill>
                <a:effectLst/>
                <a:ea typeface="Calibri" panose="020F0502020204030204" pitchFamily="34" charset="0"/>
                <a:cs typeface="Times New Roman" panose="02020603050405020304" pitchFamily="18" charset="0"/>
              </a:rPr>
              <a:t>):</a:t>
            </a:r>
            <a:r>
              <a:rPr lang="en-GB" sz="2400" dirty="0">
                <a:solidFill>
                  <a:schemeClr val="accent2"/>
                </a:solidFill>
                <a:effectLst/>
                <a:ea typeface="Calibri" panose="020F0502020204030204" pitchFamily="34" charset="0"/>
                <a:cs typeface="Times New Roman" panose="02020603050405020304" pitchFamily="18" charset="0"/>
              </a:rPr>
              <a:t> </a:t>
            </a:r>
            <a:r>
              <a:rPr lang="en-GB" sz="2400" i="1" dirty="0">
                <a:solidFill>
                  <a:schemeClr val="bg1"/>
                </a:solidFill>
                <a:effectLst/>
                <a:ea typeface="Calibri" panose="020F0502020204030204" pitchFamily="34" charset="0"/>
                <a:cs typeface="Times New Roman" panose="02020603050405020304" pitchFamily="18" charset="0"/>
              </a:rPr>
              <a:t>Variables are dependent</a:t>
            </a:r>
            <a:endParaRPr lang="en-US" sz="2400" i="1" dirty="0">
              <a:solidFill>
                <a:schemeClr val="bg1"/>
              </a:solidFill>
              <a:effectLst/>
              <a:ea typeface="Calibri" panose="020F0502020204030204" pitchFamily="34" charset="0"/>
              <a:cs typeface="Times New Roman" panose="02020603050405020304" pitchFamily="18" charset="0"/>
            </a:endParaRPr>
          </a:p>
          <a:p>
            <a:pPr marL="742950" marR="0" lvl="1" indent="-285750" algn="just">
              <a:spcBef>
                <a:spcPts val="0"/>
              </a:spcBef>
              <a:spcAft>
                <a:spcPts val="0"/>
              </a:spcAft>
              <a:buFont typeface="Courier New" panose="02070309020205020404" pitchFamily="49" charset="0"/>
              <a:buChar char="o"/>
            </a:pPr>
            <a:r>
              <a:rPr lang="en-GB" dirty="0">
                <a:solidFill>
                  <a:schemeClr val="bg1"/>
                </a:solidFill>
                <a:effectLst/>
                <a:ea typeface="Calibri" panose="020F0502020204030204" pitchFamily="34" charset="0"/>
                <a:cs typeface="Times New Roman" panose="02020603050405020304" pitchFamily="18" charset="0"/>
              </a:rPr>
              <a:t>‘The greater the extent of democracy, the greater political gender parity.’</a:t>
            </a:r>
            <a:endParaRPr lang="en-US" sz="2400" dirty="0">
              <a:solidFill>
                <a:schemeClr val="bg1"/>
              </a:solidFill>
              <a:effectLst/>
              <a:ea typeface="Calibri" panose="020F0502020204030204" pitchFamily="34"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98DE3065-5D95-75EF-2881-FF79C06DD37A}"/>
              </a:ext>
            </a:extLst>
          </p:cNvPr>
          <p:cNvGraphicFramePr>
            <a:graphicFrameLocks noGrp="1"/>
          </p:cNvGraphicFramePr>
          <p:nvPr>
            <p:extLst>
              <p:ext uri="{D42A27DB-BD31-4B8C-83A1-F6EECF244321}">
                <p14:modId xmlns:p14="http://schemas.microsoft.com/office/powerpoint/2010/main" val="1602514057"/>
              </p:ext>
            </p:extLst>
          </p:nvPr>
        </p:nvGraphicFramePr>
        <p:xfrm>
          <a:off x="4831157" y="189389"/>
          <a:ext cx="7072108" cy="5441195"/>
        </p:xfrm>
        <a:graphic>
          <a:graphicData uri="http://schemas.openxmlformats.org/drawingml/2006/table">
            <a:tbl>
              <a:tblPr firstRow="1" bandRow="1">
                <a:tableStyleId>{5C22544A-7EE6-4342-B048-85BDC9FD1C3A}</a:tableStyleId>
              </a:tblPr>
              <a:tblGrid>
                <a:gridCol w="1003640">
                  <a:extLst>
                    <a:ext uri="{9D8B030D-6E8A-4147-A177-3AD203B41FA5}">
                      <a16:colId xmlns:a16="http://schemas.microsoft.com/office/drawing/2014/main" val="1808817547"/>
                    </a:ext>
                  </a:extLst>
                </a:gridCol>
                <a:gridCol w="1352208">
                  <a:extLst>
                    <a:ext uri="{9D8B030D-6E8A-4147-A177-3AD203B41FA5}">
                      <a16:colId xmlns:a16="http://schemas.microsoft.com/office/drawing/2014/main" val="97013255"/>
                    </a:ext>
                  </a:extLst>
                </a:gridCol>
                <a:gridCol w="914400">
                  <a:extLst>
                    <a:ext uri="{9D8B030D-6E8A-4147-A177-3AD203B41FA5}">
                      <a16:colId xmlns:a16="http://schemas.microsoft.com/office/drawing/2014/main" val="906935511"/>
                    </a:ext>
                  </a:extLst>
                </a:gridCol>
                <a:gridCol w="1137139">
                  <a:extLst>
                    <a:ext uri="{9D8B030D-6E8A-4147-A177-3AD203B41FA5}">
                      <a16:colId xmlns:a16="http://schemas.microsoft.com/office/drawing/2014/main" val="3971631732"/>
                    </a:ext>
                  </a:extLst>
                </a:gridCol>
                <a:gridCol w="961292">
                  <a:extLst>
                    <a:ext uri="{9D8B030D-6E8A-4147-A177-3AD203B41FA5}">
                      <a16:colId xmlns:a16="http://schemas.microsoft.com/office/drawing/2014/main" val="866497025"/>
                    </a:ext>
                  </a:extLst>
                </a:gridCol>
                <a:gridCol w="927562">
                  <a:extLst>
                    <a:ext uri="{9D8B030D-6E8A-4147-A177-3AD203B41FA5}">
                      <a16:colId xmlns:a16="http://schemas.microsoft.com/office/drawing/2014/main" val="315270238"/>
                    </a:ext>
                  </a:extLst>
                </a:gridCol>
                <a:gridCol w="775867">
                  <a:extLst>
                    <a:ext uri="{9D8B030D-6E8A-4147-A177-3AD203B41FA5}">
                      <a16:colId xmlns:a16="http://schemas.microsoft.com/office/drawing/2014/main" val="2447654620"/>
                    </a:ext>
                  </a:extLst>
                </a:gridCol>
              </a:tblGrid>
              <a:tr h="371602">
                <a:tc>
                  <a:txBody>
                    <a:bodyPr/>
                    <a:lstStyle/>
                    <a:p>
                      <a:endParaRPr lang="en-US" sz="1800">
                        <a:effectLst/>
                        <a:latin typeface="+mn-lt"/>
                        <a:cs typeface="Times New Roman" panose="02020603050405020304" pitchFamily="18" charset="0"/>
                      </a:endParaRPr>
                    </a:p>
                  </a:txBody>
                  <a:tcPr marL="72270" marR="72270" marT="0" marB="0"/>
                </a:tc>
                <a:tc>
                  <a:txBody>
                    <a:bodyPr/>
                    <a:lstStyle/>
                    <a:p>
                      <a:endParaRPr lang="en-US" sz="1800">
                        <a:effectLst/>
                        <a:latin typeface="+mn-lt"/>
                        <a:cs typeface="Times New Roman" panose="02020603050405020304" pitchFamily="18" charset="0"/>
                      </a:endParaRPr>
                    </a:p>
                  </a:txBody>
                  <a:tcPr marL="72270" marR="72270" marT="0" marB="0"/>
                </a:tc>
                <a:tc gridSpan="4">
                  <a:txBody>
                    <a:bodyPr/>
                    <a:lstStyle/>
                    <a:p>
                      <a:pPr marL="0" marR="0" algn="ctr">
                        <a:spcBef>
                          <a:spcPts val="0"/>
                        </a:spcBef>
                        <a:spcAft>
                          <a:spcPts val="0"/>
                        </a:spcAft>
                      </a:pPr>
                      <a:r>
                        <a:rPr lang="en-US" sz="1800" dirty="0">
                          <a:effectLst/>
                          <a:latin typeface="+mn-lt"/>
                        </a:rPr>
                        <a:t>Principle of Egalitarian Democracy</a:t>
                      </a:r>
                      <a:endParaRPr lang="en-US" sz="1800" dirty="0">
                        <a:effectLst/>
                        <a:latin typeface="+mn-lt"/>
                        <a:ea typeface="Calibri" panose="020F0502020204030204" pitchFamily="34" charset="0"/>
                        <a:cs typeface="Times New Roman" panose="02020603050405020304" pitchFamily="18" charset="0"/>
                      </a:endParaRPr>
                    </a:p>
                  </a:txBody>
                  <a:tcPr marL="72270" marR="72270"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800">
                        <a:effectLst/>
                        <a:latin typeface="+mn-lt"/>
                        <a:cs typeface="Times New Roman" panose="02020603050405020304" pitchFamily="18" charset="0"/>
                      </a:endParaRPr>
                    </a:p>
                  </a:txBody>
                  <a:tcPr marL="72270" marR="72270" marT="0" marB="0"/>
                </a:tc>
                <a:extLst>
                  <a:ext uri="{0D108BD9-81ED-4DB2-BD59-A6C34878D82A}">
                    <a16:rowId xmlns:a16="http://schemas.microsoft.com/office/drawing/2014/main" val="1649809674"/>
                  </a:ext>
                </a:extLst>
              </a:tr>
              <a:tr h="695713">
                <a:tc>
                  <a:txBody>
                    <a:bodyPr/>
                    <a:lstStyle/>
                    <a:p>
                      <a:endParaRPr lang="en-US" sz="1800">
                        <a:effectLst/>
                        <a:latin typeface="+mn-lt"/>
                        <a:cs typeface="Times New Roman" panose="02020603050405020304" pitchFamily="18" charset="0"/>
                      </a:endParaRPr>
                    </a:p>
                  </a:txBody>
                  <a:tcPr marL="72270" marR="72270" marT="0" marB="0"/>
                </a:tc>
                <a:tc>
                  <a:txBody>
                    <a:bodyPr/>
                    <a:lstStyle/>
                    <a:p>
                      <a:endParaRPr lang="en-US" sz="1800">
                        <a:effectLst/>
                        <a:latin typeface="+mn-lt"/>
                        <a:cs typeface="Times New Roman" panose="02020603050405020304" pitchFamily="18" charset="0"/>
                      </a:endParaRPr>
                    </a:p>
                  </a:txBody>
                  <a:tcPr marL="72270" marR="72270" marT="0" marB="0"/>
                </a:tc>
                <a:tc>
                  <a:txBody>
                    <a:bodyPr/>
                    <a:lstStyle/>
                    <a:p>
                      <a:pPr marL="0" marR="0" algn="ctr">
                        <a:lnSpc>
                          <a:spcPct val="107000"/>
                        </a:lnSpc>
                        <a:spcBef>
                          <a:spcPts val="0"/>
                        </a:spcBef>
                        <a:spcAft>
                          <a:spcPts val="0"/>
                        </a:spcAft>
                      </a:pPr>
                      <a:r>
                        <a:rPr lang="en-US" sz="1600" dirty="0">
                          <a:effectLst/>
                          <a:latin typeface="+mn-lt"/>
                        </a:rPr>
                        <a:t>Autocrat</a:t>
                      </a:r>
                      <a:endParaRPr lang="en-US" sz="1600" dirty="0">
                        <a:effectLst/>
                        <a:latin typeface="+mn-lt"/>
                        <a:ea typeface="Calibri" panose="020F0502020204030204" pitchFamily="34" charset="0"/>
                        <a:cs typeface="Times New Roman" panose="02020603050405020304" pitchFamily="18" charset="0"/>
                      </a:endParaRPr>
                    </a:p>
                  </a:txBody>
                  <a:tcPr marL="72270" marR="72270" marT="0" marB="0"/>
                </a:tc>
                <a:tc>
                  <a:txBody>
                    <a:bodyPr/>
                    <a:lstStyle/>
                    <a:p>
                      <a:pPr marL="0" marR="0" algn="ctr">
                        <a:lnSpc>
                          <a:spcPct val="107000"/>
                        </a:lnSpc>
                        <a:spcBef>
                          <a:spcPts val="0"/>
                        </a:spcBef>
                        <a:spcAft>
                          <a:spcPts val="0"/>
                        </a:spcAft>
                      </a:pPr>
                      <a:r>
                        <a:rPr lang="en-US" sz="1600" dirty="0">
                          <a:effectLst/>
                          <a:latin typeface="+mn-lt"/>
                        </a:rPr>
                        <a:t>Electoral Auth-</a:t>
                      </a:r>
                      <a:r>
                        <a:rPr lang="en-US" sz="1600" dirty="0" err="1">
                          <a:effectLst/>
                          <a:latin typeface="+mn-lt"/>
                        </a:rPr>
                        <a:t>ian</a:t>
                      </a:r>
                      <a:endParaRPr lang="en-US" sz="1600" dirty="0">
                        <a:effectLst/>
                        <a:latin typeface="+mn-lt"/>
                        <a:ea typeface="Calibri" panose="020F0502020204030204" pitchFamily="34" charset="0"/>
                        <a:cs typeface="Times New Roman" panose="02020603050405020304" pitchFamily="18" charset="0"/>
                      </a:endParaRPr>
                    </a:p>
                  </a:txBody>
                  <a:tcPr marL="72270" marR="72270" marT="0" marB="0"/>
                </a:tc>
                <a:tc>
                  <a:txBody>
                    <a:bodyPr/>
                    <a:lstStyle/>
                    <a:p>
                      <a:pPr marL="0" marR="0" algn="ctr">
                        <a:lnSpc>
                          <a:spcPct val="107000"/>
                        </a:lnSpc>
                        <a:spcBef>
                          <a:spcPts val="0"/>
                        </a:spcBef>
                        <a:spcAft>
                          <a:spcPts val="0"/>
                        </a:spcAft>
                      </a:pPr>
                      <a:r>
                        <a:rPr lang="en-US" sz="1600" dirty="0">
                          <a:effectLst/>
                          <a:latin typeface="+mn-lt"/>
                        </a:rPr>
                        <a:t>Minimally Demo</a:t>
                      </a:r>
                      <a:endParaRPr lang="en-US" sz="1600" dirty="0">
                        <a:effectLst/>
                        <a:latin typeface="+mn-lt"/>
                        <a:ea typeface="Calibri" panose="020F0502020204030204" pitchFamily="34" charset="0"/>
                        <a:cs typeface="Times New Roman" panose="02020603050405020304" pitchFamily="18" charset="0"/>
                      </a:endParaRPr>
                    </a:p>
                  </a:txBody>
                  <a:tcPr marL="72270" marR="72270" marT="0" marB="0"/>
                </a:tc>
                <a:tc>
                  <a:txBody>
                    <a:bodyPr/>
                    <a:lstStyle/>
                    <a:p>
                      <a:pPr marL="0" marR="0" algn="ctr">
                        <a:lnSpc>
                          <a:spcPct val="107000"/>
                        </a:lnSpc>
                        <a:spcBef>
                          <a:spcPts val="0"/>
                        </a:spcBef>
                        <a:spcAft>
                          <a:spcPts val="0"/>
                        </a:spcAft>
                      </a:pPr>
                      <a:r>
                        <a:rPr lang="en-US" sz="1600" dirty="0">
                          <a:effectLst/>
                          <a:latin typeface="+mn-lt"/>
                        </a:rPr>
                        <a:t>Demo</a:t>
                      </a:r>
                      <a:endParaRPr lang="en-US" sz="1600" dirty="0">
                        <a:effectLst/>
                        <a:latin typeface="+mn-lt"/>
                        <a:ea typeface="Calibri" panose="020F0502020204030204" pitchFamily="34" charset="0"/>
                        <a:cs typeface="Times New Roman" panose="02020603050405020304" pitchFamily="18" charset="0"/>
                      </a:endParaRPr>
                    </a:p>
                  </a:txBody>
                  <a:tcPr marL="72270" marR="72270" marT="0" marB="0"/>
                </a:tc>
                <a:tc>
                  <a:txBody>
                    <a:bodyPr/>
                    <a:lstStyle/>
                    <a:p>
                      <a:pPr marL="0" marR="0" algn="ctr">
                        <a:lnSpc>
                          <a:spcPct val="107000"/>
                        </a:lnSpc>
                        <a:spcBef>
                          <a:spcPts val="0"/>
                        </a:spcBef>
                        <a:spcAft>
                          <a:spcPts val="0"/>
                        </a:spcAft>
                      </a:pPr>
                      <a:r>
                        <a:rPr lang="en-US" sz="1800">
                          <a:effectLst/>
                          <a:latin typeface="+mn-lt"/>
                        </a:rPr>
                        <a:t>TOTAL</a:t>
                      </a:r>
                      <a:endParaRPr lang="en-US" sz="1800">
                        <a:effectLst/>
                        <a:latin typeface="+mn-lt"/>
                        <a:ea typeface="Calibri" panose="020F0502020204030204" pitchFamily="34" charset="0"/>
                        <a:cs typeface="Times New Roman" panose="02020603050405020304" pitchFamily="18" charset="0"/>
                      </a:endParaRPr>
                    </a:p>
                  </a:txBody>
                  <a:tcPr marL="72270" marR="72270" marT="0" marB="0"/>
                </a:tc>
                <a:extLst>
                  <a:ext uri="{0D108BD9-81ED-4DB2-BD59-A6C34878D82A}">
                    <a16:rowId xmlns:a16="http://schemas.microsoft.com/office/drawing/2014/main" val="4022356733"/>
                  </a:ext>
                </a:extLst>
              </a:tr>
              <a:tr h="0">
                <a:tc rowSpan="5">
                  <a:txBody>
                    <a:bodyPr/>
                    <a:lstStyle/>
                    <a:p>
                      <a:pPr marL="0" marR="0">
                        <a:spcBef>
                          <a:spcPts val="0"/>
                        </a:spcBef>
                        <a:spcAft>
                          <a:spcPts val="0"/>
                        </a:spcAft>
                      </a:pPr>
                      <a:r>
                        <a:rPr lang="en-US" sz="1800" dirty="0">
                          <a:effectLst/>
                          <a:latin typeface="+mn-lt"/>
                        </a:rPr>
                        <a:t>Political power distributed by gender</a:t>
                      </a:r>
                      <a:endParaRPr lang="en-US" sz="1800" dirty="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nSpc>
                          <a:spcPct val="107000"/>
                        </a:lnSpc>
                        <a:spcBef>
                          <a:spcPts val="0"/>
                        </a:spcBef>
                        <a:spcAft>
                          <a:spcPts val="0"/>
                        </a:spcAft>
                      </a:pPr>
                      <a:r>
                        <a:rPr lang="en-US" sz="1800">
                          <a:effectLst/>
                          <a:latin typeface="+mn-lt"/>
                        </a:rPr>
                        <a:t>Male monopoly</a:t>
                      </a:r>
                      <a:endParaRPr lang="en-US" sz="1800">
                        <a:effectLst/>
                        <a:latin typeface="+mn-lt"/>
                        <a:ea typeface="Calibri" panose="020F0502020204030204" pitchFamily="34" charset="0"/>
                        <a:cs typeface="Times New Roman" panose="02020603050405020304" pitchFamily="18" charset="0"/>
                      </a:endParaRPr>
                    </a:p>
                  </a:txBody>
                  <a:tcPr marL="72270" marR="72270" marT="0" marB="0"/>
                </a:tc>
                <a:tc>
                  <a:txBody>
                    <a:bodyPr/>
                    <a:lstStyle/>
                    <a:p>
                      <a:pPr marL="0" marR="0" algn="ctr">
                        <a:lnSpc>
                          <a:spcPct val="107000"/>
                        </a:lnSpc>
                        <a:spcBef>
                          <a:spcPts val="0"/>
                        </a:spcBef>
                        <a:spcAft>
                          <a:spcPts val="0"/>
                        </a:spcAft>
                      </a:pPr>
                      <a:r>
                        <a:rPr lang="en-US" sz="2400" dirty="0">
                          <a:effectLst/>
                          <a:latin typeface="+mn-lt"/>
                        </a:rPr>
                        <a:t>1</a:t>
                      </a:r>
                      <a:endParaRPr lang="en-US" sz="2400" dirty="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lnSpc>
                          <a:spcPct val="107000"/>
                        </a:lnSpc>
                        <a:spcBef>
                          <a:spcPts val="0"/>
                        </a:spcBef>
                        <a:spcAft>
                          <a:spcPts val="0"/>
                        </a:spcAft>
                      </a:pPr>
                      <a:r>
                        <a:rPr lang="en-US" sz="2400" dirty="0">
                          <a:effectLst/>
                          <a:latin typeface="+mn-lt"/>
                        </a:rPr>
                        <a:t>1</a:t>
                      </a:r>
                      <a:endParaRPr lang="en-US" sz="2400" dirty="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lnSpc>
                          <a:spcPct val="107000"/>
                        </a:lnSpc>
                        <a:spcBef>
                          <a:spcPts val="0"/>
                        </a:spcBef>
                        <a:spcAft>
                          <a:spcPts val="0"/>
                        </a:spcAft>
                      </a:pPr>
                      <a:r>
                        <a:rPr lang="en-US" sz="2400">
                          <a:effectLst/>
                          <a:latin typeface="+mn-lt"/>
                        </a:rPr>
                        <a:t>0</a:t>
                      </a:r>
                      <a:endParaRPr lang="en-US" sz="240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lnSpc>
                          <a:spcPct val="107000"/>
                        </a:lnSpc>
                        <a:spcBef>
                          <a:spcPts val="0"/>
                        </a:spcBef>
                        <a:spcAft>
                          <a:spcPts val="0"/>
                        </a:spcAft>
                      </a:pPr>
                      <a:r>
                        <a:rPr lang="en-US" sz="2400">
                          <a:effectLst/>
                          <a:latin typeface="+mn-lt"/>
                        </a:rPr>
                        <a:t>0</a:t>
                      </a:r>
                      <a:endParaRPr lang="en-US" sz="240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lnSpc>
                          <a:spcPct val="107000"/>
                        </a:lnSpc>
                        <a:spcBef>
                          <a:spcPts val="0"/>
                        </a:spcBef>
                        <a:spcAft>
                          <a:spcPts val="0"/>
                        </a:spcAft>
                      </a:pPr>
                      <a:r>
                        <a:rPr lang="en-US" sz="2400">
                          <a:effectLst/>
                          <a:latin typeface="+mn-lt"/>
                        </a:rPr>
                        <a:t>2</a:t>
                      </a:r>
                      <a:endParaRPr lang="en-US" sz="2400">
                        <a:effectLst/>
                        <a:latin typeface="+mn-lt"/>
                        <a:ea typeface="Calibri" panose="020F0502020204030204" pitchFamily="34" charset="0"/>
                        <a:cs typeface="Times New Roman" panose="02020603050405020304" pitchFamily="18" charset="0"/>
                      </a:endParaRPr>
                    </a:p>
                  </a:txBody>
                  <a:tcPr marL="72270" marR="72270" marT="0" marB="0" anchor="ctr"/>
                </a:tc>
                <a:extLst>
                  <a:ext uri="{0D108BD9-81ED-4DB2-BD59-A6C34878D82A}">
                    <a16:rowId xmlns:a16="http://schemas.microsoft.com/office/drawing/2014/main" val="1795130368"/>
                  </a:ext>
                </a:extLst>
              </a:tr>
              <a:tr h="43535">
                <a:tc vMerge="1">
                  <a:txBody>
                    <a:bodyPr/>
                    <a:lstStyle/>
                    <a:p>
                      <a:endParaRPr lang="en-US"/>
                    </a:p>
                  </a:txBody>
                  <a:tcPr/>
                </a:tc>
                <a:tc>
                  <a:txBody>
                    <a:bodyPr/>
                    <a:lstStyle/>
                    <a:p>
                      <a:pPr marL="0" marR="0">
                        <a:lnSpc>
                          <a:spcPct val="107000"/>
                        </a:lnSpc>
                        <a:spcBef>
                          <a:spcPts val="0"/>
                        </a:spcBef>
                        <a:spcAft>
                          <a:spcPts val="0"/>
                        </a:spcAft>
                      </a:pPr>
                      <a:r>
                        <a:rPr lang="en-US" sz="1800" dirty="0">
                          <a:effectLst/>
                          <a:latin typeface="+mn-lt"/>
                        </a:rPr>
                        <a:t>Men dominant, women marginal</a:t>
                      </a:r>
                      <a:endParaRPr lang="en-US" sz="1800" dirty="0">
                        <a:effectLst/>
                        <a:latin typeface="+mn-lt"/>
                        <a:ea typeface="Calibri" panose="020F0502020204030204" pitchFamily="34" charset="0"/>
                        <a:cs typeface="Times New Roman" panose="02020603050405020304" pitchFamily="18" charset="0"/>
                      </a:endParaRPr>
                    </a:p>
                  </a:txBody>
                  <a:tcPr marL="72270" marR="72270" marT="0" marB="0"/>
                </a:tc>
                <a:tc>
                  <a:txBody>
                    <a:bodyPr/>
                    <a:lstStyle/>
                    <a:p>
                      <a:pPr marL="0" marR="0" algn="ctr">
                        <a:lnSpc>
                          <a:spcPct val="107000"/>
                        </a:lnSpc>
                        <a:spcBef>
                          <a:spcPts val="0"/>
                        </a:spcBef>
                        <a:spcAft>
                          <a:spcPts val="0"/>
                        </a:spcAft>
                      </a:pPr>
                      <a:r>
                        <a:rPr lang="en-US" sz="2400" dirty="0">
                          <a:effectLst/>
                          <a:latin typeface="+mn-lt"/>
                        </a:rPr>
                        <a:t>4</a:t>
                      </a:r>
                      <a:endParaRPr lang="en-US" sz="2400" dirty="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lnSpc>
                          <a:spcPct val="107000"/>
                        </a:lnSpc>
                        <a:spcBef>
                          <a:spcPts val="0"/>
                        </a:spcBef>
                        <a:spcAft>
                          <a:spcPts val="0"/>
                        </a:spcAft>
                      </a:pPr>
                      <a:r>
                        <a:rPr lang="en-US" sz="2400" dirty="0">
                          <a:effectLst/>
                          <a:latin typeface="+mn-lt"/>
                        </a:rPr>
                        <a:t>11</a:t>
                      </a:r>
                      <a:endParaRPr lang="en-US" sz="2400" dirty="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lnSpc>
                          <a:spcPct val="107000"/>
                        </a:lnSpc>
                        <a:spcBef>
                          <a:spcPts val="0"/>
                        </a:spcBef>
                        <a:spcAft>
                          <a:spcPts val="0"/>
                        </a:spcAft>
                      </a:pPr>
                      <a:r>
                        <a:rPr lang="en-US" sz="2400">
                          <a:effectLst/>
                          <a:latin typeface="+mn-lt"/>
                        </a:rPr>
                        <a:t>12</a:t>
                      </a:r>
                      <a:endParaRPr lang="en-US" sz="240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lnSpc>
                          <a:spcPct val="107000"/>
                        </a:lnSpc>
                        <a:spcBef>
                          <a:spcPts val="0"/>
                        </a:spcBef>
                        <a:spcAft>
                          <a:spcPts val="0"/>
                        </a:spcAft>
                      </a:pPr>
                      <a:r>
                        <a:rPr lang="en-US" sz="2400">
                          <a:effectLst/>
                          <a:latin typeface="+mn-lt"/>
                        </a:rPr>
                        <a:t>0</a:t>
                      </a:r>
                      <a:endParaRPr lang="en-US" sz="240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lnSpc>
                          <a:spcPct val="107000"/>
                        </a:lnSpc>
                        <a:spcBef>
                          <a:spcPts val="0"/>
                        </a:spcBef>
                        <a:spcAft>
                          <a:spcPts val="0"/>
                        </a:spcAft>
                      </a:pPr>
                      <a:r>
                        <a:rPr lang="en-US" sz="2400">
                          <a:effectLst/>
                          <a:latin typeface="+mn-lt"/>
                        </a:rPr>
                        <a:t>27</a:t>
                      </a:r>
                      <a:endParaRPr lang="en-US" sz="2400">
                        <a:effectLst/>
                        <a:latin typeface="+mn-lt"/>
                        <a:ea typeface="Calibri" panose="020F0502020204030204" pitchFamily="34" charset="0"/>
                        <a:cs typeface="Times New Roman" panose="02020603050405020304" pitchFamily="18" charset="0"/>
                      </a:endParaRPr>
                    </a:p>
                  </a:txBody>
                  <a:tcPr marL="72270" marR="72270" marT="0" marB="0" anchor="ctr"/>
                </a:tc>
                <a:extLst>
                  <a:ext uri="{0D108BD9-81ED-4DB2-BD59-A6C34878D82A}">
                    <a16:rowId xmlns:a16="http://schemas.microsoft.com/office/drawing/2014/main" val="1522801418"/>
                  </a:ext>
                </a:extLst>
              </a:tr>
              <a:tr h="699627">
                <a:tc vMerge="1">
                  <a:txBody>
                    <a:bodyPr/>
                    <a:lstStyle/>
                    <a:p>
                      <a:endParaRPr lang="en-US"/>
                    </a:p>
                  </a:txBody>
                  <a:tcPr/>
                </a:tc>
                <a:tc>
                  <a:txBody>
                    <a:bodyPr/>
                    <a:lstStyle/>
                    <a:p>
                      <a:pPr marL="0" marR="0">
                        <a:lnSpc>
                          <a:spcPct val="107000"/>
                        </a:lnSpc>
                        <a:spcBef>
                          <a:spcPts val="0"/>
                        </a:spcBef>
                        <a:spcAft>
                          <a:spcPts val="0"/>
                        </a:spcAft>
                      </a:pPr>
                      <a:r>
                        <a:rPr lang="en-US" sz="1800" dirty="0">
                          <a:effectLst/>
                          <a:latin typeface="+mn-lt"/>
                        </a:rPr>
                        <a:t>Men more, women some</a:t>
                      </a:r>
                      <a:endParaRPr lang="en-US" sz="1800" dirty="0">
                        <a:effectLst/>
                        <a:latin typeface="+mn-lt"/>
                        <a:ea typeface="Calibri" panose="020F0502020204030204" pitchFamily="34" charset="0"/>
                        <a:cs typeface="Times New Roman" panose="02020603050405020304" pitchFamily="18" charset="0"/>
                      </a:endParaRPr>
                    </a:p>
                  </a:txBody>
                  <a:tcPr marL="72270" marR="72270" marT="0" marB="0"/>
                </a:tc>
                <a:tc>
                  <a:txBody>
                    <a:bodyPr/>
                    <a:lstStyle/>
                    <a:p>
                      <a:pPr marL="0" marR="0" algn="ctr">
                        <a:lnSpc>
                          <a:spcPct val="107000"/>
                        </a:lnSpc>
                        <a:spcBef>
                          <a:spcPts val="0"/>
                        </a:spcBef>
                        <a:spcAft>
                          <a:spcPts val="0"/>
                        </a:spcAft>
                      </a:pPr>
                      <a:r>
                        <a:rPr lang="en-US" sz="2400" dirty="0">
                          <a:effectLst/>
                          <a:latin typeface="+mn-lt"/>
                        </a:rPr>
                        <a:t>0</a:t>
                      </a:r>
                      <a:endParaRPr lang="en-US" sz="2400" dirty="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lnSpc>
                          <a:spcPct val="107000"/>
                        </a:lnSpc>
                        <a:spcBef>
                          <a:spcPts val="0"/>
                        </a:spcBef>
                        <a:spcAft>
                          <a:spcPts val="0"/>
                        </a:spcAft>
                      </a:pPr>
                      <a:r>
                        <a:rPr lang="en-US" sz="2400">
                          <a:effectLst/>
                          <a:latin typeface="+mn-lt"/>
                        </a:rPr>
                        <a:t>8</a:t>
                      </a:r>
                      <a:endParaRPr lang="en-US" sz="240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lnSpc>
                          <a:spcPct val="107000"/>
                        </a:lnSpc>
                        <a:spcBef>
                          <a:spcPts val="0"/>
                        </a:spcBef>
                        <a:spcAft>
                          <a:spcPts val="0"/>
                        </a:spcAft>
                      </a:pPr>
                      <a:r>
                        <a:rPr lang="en-US" sz="2400" dirty="0">
                          <a:effectLst/>
                          <a:latin typeface="+mn-lt"/>
                        </a:rPr>
                        <a:t>17</a:t>
                      </a:r>
                      <a:endParaRPr lang="en-US" sz="2400" dirty="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lnSpc>
                          <a:spcPct val="107000"/>
                        </a:lnSpc>
                        <a:spcBef>
                          <a:spcPts val="0"/>
                        </a:spcBef>
                        <a:spcAft>
                          <a:spcPts val="0"/>
                        </a:spcAft>
                      </a:pPr>
                      <a:r>
                        <a:rPr lang="en-US" sz="2400">
                          <a:effectLst/>
                          <a:latin typeface="+mn-lt"/>
                        </a:rPr>
                        <a:t>5</a:t>
                      </a:r>
                      <a:endParaRPr lang="en-US" sz="240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lnSpc>
                          <a:spcPct val="107000"/>
                        </a:lnSpc>
                        <a:spcBef>
                          <a:spcPts val="0"/>
                        </a:spcBef>
                        <a:spcAft>
                          <a:spcPts val="0"/>
                        </a:spcAft>
                      </a:pPr>
                      <a:r>
                        <a:rPr lang="en-US" sz="2400">
                          <a:effectLst/>
                          <a:latin typeface="+mn-lt"/>
                        </a:rPr>
                        <a:t>30</a:t>
                      </a:r>
                      <a:endParaRPr lang="en-US" sz="2400">
                        <a:effectLst/>
                        <a:latin typeface="+mn-lt"/>
                        <a:ea typeface="Calibri" panose="020F0502020204030204" pitchFamily="34" charset="0"/>
                        <a:cs typeface="Times New Roman" panose="02020603050405020304" pitchFamily="18" charset="0"/>
                      </a:endParaRPr>
                    </a:p>
                  </a:txBody>
                  <a:tcPr marL="72270" marR="72270" marT="0" marB="0" anchor="ctr"/>
                </a:tc>
                <a:extLst>
                  <a:ext uri="{0D108BD9-81ED-4DB2-BD59-A6C34878D82A}">
                    <a16:rowId xmlns:a16="http://schemas.microsoft.com/office/drawing/2014/main" val="1351131456"/>
                  </a:ext>
                </a:extLst>
              </a:tr>
              <a:tr h="695713">
                <a:tc vMerge="1">
                  <a:txBody>
                    <a:bodyPr/>
                    <a:lstStyle/>
                    <a:p>
                      <a:endParaRPr lang="en-US"/>
                    </a:p>
                  </a:txBody>
                  <a:tcPr/>
                </a:tc>
                <a:tc>
                  <a:txBody>
                    <a:bodyPr/>
                    <a:lstStyle/>
                    <a:p>
                      <a:pPr marL="0" marR="0">
                        <a:lnSpc>
                          <a:spcPct val="107000"/>
                        </a:lnSpc>
                        <a:spcBef>
                          <a:spcPts val="0"/>
                        </a:spcBef>
                        <a:spcAft>
                          <a:spcPts val="0"/>
                        </a:spcAft>
                      </a:pPr>
                      <a:r>
                        <a:rPr lang="en-US" sz="1800">
                          <a:effectLst/>
                          <a:latin typeface="+mn-lt"/>
                        </a:rPr>
                        <a:t>Men more than women</a:t>
                      </a:r>
                      <a:endParaRPr lang="en-US" sz="1800">
                        <a:effectLst/>
                        <a:latin typeface="+mn-lt"/>
                        <a:ea typeface="Calibri" panose="020F0502020204030204" pitchFamily="34" charset="0"/>
                        <a:cs typeface="Times New Roman" panose="02020603050405020304" pitchFamily="18" charset="0"/>
                      </a:endParaRPr>
                    </a:p>
                  </a:txBody>
                  <a:tcPr marL="72270" marR="72270" marT="0" marB="0"/>
                </a:tc>
                <a:tc>
                  <a:txBody>
                    <a:bodyPr/>
                    <a:lstStyle/>
                    <a:p>
                      <a:pPr marL="0" marR="0" algn="ctr">
                        <a:spcBef>
                          <a:spcPts val="0"/>
                        </a:spcBef>
                        <a:spcAft>
                          <a:spcPts val="0"/>
                        </a:spcAft>
                      </a:pPr>
                      <a:r>
                        <a:rPr lang="en-US" sz="2400">
                          <a:effectLst/>
                          <a:latin typeface="+mn-lt"/>
                        </a:rPr>
                        <a:t>0</a:t>
                      </a:r>
                      <a:endParaRPr lang="en-US" sz="240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spcBef>
                          <a:spcPts val="0"/>
                        </a:spcBef>
                        <a:spcAft>
                          <a:spcPts val="0"/>
                        </a:spcAft>
                      </a:pPr>
                      <a:r>
                        <a:rPr lang="en-US" sz="2400">
                          <a:effectLst/>
                          <a:latin typeface="+mn-lt"/>
                        </a:rPr>
                        <a:t>0</a:t>
                      </a:r>
                      <a:endParaRPr lang="en-US" sz="240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spcBef>
                          <a:spcPts val="0"/>
                        </a:spcBef>
                        <a:spcAft>
                          <a:spcPts val="0"/>
                        </a:spcAft>
                      </a:pPr>
                      <a:r>
                        <a:rPr lang="en-US" sz="2400">
                          <a:effectLst/>
                          <a:latin typeface="+mn-lt"/>
                        </a:rPr>
                        <a:t>3</a:t>
                      </a:r>
                      <a:endParaRPr lang="en-US" sz="240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spcBef>
                          <a:spcPts val="0"/>
                        </a:spcBef>
                        <a:spcAft>
                          <a:spcPts val="0"/>
                        </a:spcAft>
                      </a:pPr>
                      <a:r>
                        <a:rPr lang="en-US" sz="2400" dirty="0">
                          <a:effectLst/>
                          <a:latin typeface="+mn-lt"/>
                        </a:rPr>
                        <a:t>9</a:t>
                      </a:r>
                      <a:endParaRPr lang="en-US" sz="2400" dirty="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spcBef>
                          <a:spcPts val="0"/>
                        </a:spcBef>
                        <a:spcAft>
                          <a:spcPts val="0"/>
                        </a:spcAft>
                      </a:pPr>
                      <a:r>
                        <a:rPr lang="en-US" sz="2400" dirty="0">
                          <a:effectLst/>
                          <a:latin typeface="+mn-lt"/>
                        </a:rPr>
                        <a:t>12</a:t>
                      </a:r>
                      <a:endParaRPr lang="en-US" sz="2400" dirty="0">
                        <a:effectLst/>
                        <a:latin typeface="+mn-lt"/>
                        <a:ea typeface="Calibri" panose="020F0502020204030204" pitchFamily="34" charset="0"/>
                        <a:cs typeface="Times New Roman" panose="02020603050405020304" pitchFamily="18" charset="0"/>
                      </a:endParaRPr>
                    </a:p>
                  </a:txBody>
                  <a:tcPr marL="72270" marR="72270" marT="0" marB="0" anchor="ctr"/>
                </a:tc>
                <a:extLst>
                  <a:ext uri="{0D108BD9-81ED-4DB2-BD59-A6C34878D82A}">
                    <a16:rowId xmlns:a16="http://schemas.microsoft.com/office/drawing/2014/main" val="1160865795"/>
                  </a:ext>
                </a:extLst>
              </a:tr>
              <a:tr h="0">
                <a:tc vMerge="1">
                  <a:txBody>
                    <a:bodyPr/>
                    <a:lstStyle/>
                    <a:p>
                      <a:endParaRPr lang="en-US"/>
                    </a:p>
                  </a:txBody>
                  <a:tcPr/>
                </a:tc>
                <a:tc>
                  <a:txBody>
                    <a:bodyPr/>
                    <a:lstStyle/>
                    <a:p>
                      <a:pPr marL="0" marR="0">
                        <a:lnSpc>
                          <a:spcPct val="107000"/>
                        </a:lnSpc>
                        <a:spcBef>
                          <a:spcPts val="0"/>
                        </a:spcBef>
                        <a:spcAft>
                          <a:spcPts val="0"/>
                        </a:spcAft>
                      </a:pPr>
                      <a:r>
                        <a:rPr lang="en-US" sz="1800">
                          <a:effectLst/>
                          <a:latin typeface="+mn-lt"/>
                        </a:rPr>
                        <a:t>Gender parity</a:t>
                      </a:r>
                      <a:endParaRPr lang="en-US" sz="1800">
                        <a:effectLst/>
                        <a:latin typeface="+mn-lt"/>
                        <a:ea typeface="Calibri" panose="020F0502020204030204" pitchFamily="34" charset="0"/>
                        <a:cs typeface="Times New Roman" panose="02020603050405020304" pitchFamily="18" charset="0"/>
                      </a:endParaRPr>
                    </a:p>
                  </a:txBody>
                  <a:tcPr marL="72270" marR="72270" marT="0" marB="0"/>
                </a:tc>
                <a:tc>
                  <a:txBody>
                    <a:bodyPr/>
                    <a:lstStyle/>
                    <a:p>
                      <a:pPr marL="0" marR="0" algn="ctr">
                        <a:spcBef>
                          <a:spcPts val="0"/>
                        </a:spcBef>
                        <a:spcAft>
                          <a:spcPts val="0"/>
                        </a:spcAft>
                      </a:pPr>
                      <a:r>
                        <a:rPr lang="en-US" sz="2400">
                          <a:effectLst/>
                          <a:latin typeface="+mn-lt"/>
                        </a:rPr>
                        <a:t>0</a:t>
                      </a:r>
                      <a:endParaRPr lang="en-US" sz="240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spcBef>
                          <a:spcPts val="0"/>
                        </a:spcBef>
                        <a:spcAft>
                          <a:spcPts val="0"/>
                        </a:spcAft>
                      </a:pPr>
                      <a:r>
                        <a:rPr lang="en-US" sz="2400">
                          <a:effectLst/>
                          <a:latin typeface="+mn-lt"/>
                        </a:rPr>
                        <a:t>1</a:t>
                      </a:r>
                      <a:endParaRPr lang="en-US" sz="240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spcBef>
                          <a:spcPts val="0"/>
                        </a:spcBef>
                        <a:spcAft>
                          <a:spcPts val="0"/>
                        </a:spcAft>
                      </a:pPr>
                      <a:r>
                        <a:rPr lang="en-US" sz="2400">
                          <a:effectLst/>
                          <a:latin typeface="+mn-lt"/>
                        </a:rPr>
                        <a:t>1</a:t>
                      </a:r>
                      <a:endParaRPr lang="en-US" sz="240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spcBef>
                          <a:spcPts val="0"/>
                        </a:spcBef>
                        <a:spcAft>
                          <a:spcPts val="0"/>
                        </a:spcAft>
                      </a:pPr>
                      <a:r>
                        <a:rPr lang="en-US" sz="2400">
                          <a:effectLst/>
                          <a:latin typeface="+mn-lt"/>
                        </a:rPr>
                        <a:t>3</a:t>
                      </a:r>
                      <a:endParaRPr lang="en-US" sz="240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spcBef>
                          <a:spcPts val="0"/>
                        </a:spcBef>
                        <a:spcAft>
                          <a:spcPts val="0"/>
                        </a:spcAft>
                      </a:pPr>
                      <a:r>
                        <a:rPr lang="en-US" sz="2400" dirty="0">
                          <a:effectLst/>
                          <a:latin typeface="+mn-lt"/>
                        </a:rPr>
                        <a:t>5</a:t>
                      </a:r>
                      <a:endParaRPr lang="en-US" sz="2400" dirty="0">
                        <a:effectLst/>
                        <a:latin typeface="+mn-lt"/>
                        <a:ea typeface="Calibri" panose="020F0502020204030204" pitchFamily="34" charset="0"/>
                        <a:cs typeface="Times New Roman" panose="02020603050405020304" pitchFamily="18" charset="0"/>
                      </a:endParaRPr>
                    </a:p>
                  </a:txBody>
                  <a:tcPr marL="72270" marR="72270" marT="0" marB="0" anchor="ctr"/>
                </a:tc>
                <a:extLst>
                  <a:ext uri="{0D108BD9-81ED-4DB2-BD59-A6C34878D82A}">
                    <a16:rowId xmlns:a16="http://schemas.microsoft.com/office/drawing/2014/main" val="974269040"/>
                  </a:ext>
                </a:extLst>
              </a:tr>
              <a:tr h="371602">
                <a:tc>
                  <a:txBody>
                    <a:bodyPr/>
                    <a:lstStyle/>
                    <a:p>
                      <a:endParaRPr lang="en-US" sz="1800">
                        <a:effectLst/>
                        <a:latin typeface="+mn-lt"/>
                        <a:cs typeface="Times New Roman" panose="02020603050405020304" pitchFamily="18" charset="0"/>
                      </a:endParaRPr>
                    </a:p>
                  </a:txBody>
                  <a:tcPr marL="72270" marR="72270" marT="0" marB="0"/>
                </a:tc>
                <a:tc>
                  <a:txBody>
                    <a:bodyPr/>
                    <a:lstStyle/>
                    <a:p>
                      <a:pPr marL="0" marR="0" indent="228600" algn="ctr">
                        <a:lnSpc>
                          <a:spcPct val="107000"/>
                        </a:lnSpc>
                        <a:spcBef>
                          <a:spcPts val="0"/>
                        </a:spcBef>
                        <a:spcAft>
                          <a:spcPts val="0"/>
                        </a:spcAft>
                      </a:pPr>
                      <a:r>
                        <a:rPr lang="en-US" sz="1800">
                          <a:effectLst/>
                          <a:latin typeface="+mn-lt"/>
                        </a:rPr>
                        <a:t>TOTAL</a:t>
                      </a:r>
                      <a:endParaRPr lang="en-US" sz="1800">
                        <a:effectLst/>
                        <a:latin typeface="+mn-lt"/>
                        <a:ea typeface="Calibri" panose="020F0502020204030204" pitchFamily="34" charset="0"/>
                        <a:cs typeface="Times New Roman" panose="02020603050405020304" pitchFamily="18" charset="0"/>
                      </a:endParaRPr>
                    </a:p>
                  </a:txBody>
                  <a:tcPr marL="72270" marR="72270" marT="0" marB="0"/>
                </a:tc>
                <a:tc>
                  <a:txBody>
                    <a:bodyPr/>
                    <a:lstStyle/>
                    <a:p>
                      <a:pPr marL="0" marR="0" algn="ctr">
                        <a:spcBef>
                          <a:spcPts val="0"/>
                        </a:spcBef>
                        <a:spcAft>
                          <a:spcPts val="0"/>
                        </a:spcAft>
                      </a:pPr>
                      <a:r>
                        <a:rPr lang="en-US" sz="2400">
                          <a:effectLst/>
                          <a:latin typeface="+mn-lt"/>
                        </a:rPr>
                        <a:t>5</a:t>
                      </a:r>
                      <a:endParaRPr lang="en-US" sz="240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spcBef>
                          <a:spcPts val="0"/>
                        </a:spcBef>
                        <a:spcAft>
                          <a:spcPts val="0"/>
                        </a:spcAft>
                      </a:pPr>
                      <a:r>
                        <a:rPr lang="en-US" sz="2400">
                          <a:effectLst/>
                          <a:latin typeface="+mn-lt"/>
                        </a:rPr>
                        <a:t>21</a:t>
                      </a:r>
                      <a:endParaRPr lang="en-US" sz="240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spcBef>
                          <a:spcPts val="0"/>
                        </a:spcBef>
                        <a:spcAft>
                          <a:spcPts val="0"/>
                        </a:spcAft>
                      </a:pPr>
                      <a:r>
                        <a:rPr lang="en-US" sz="2400">
                          <a:effectLst/>
                          <a:latin typeface="+mn-lt"/>
                        </a:rPr>
                        <a:t>33</a:t>
                      </a:r>
                      <a:endParaRPr lang="en-US" sz="240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spcBef>
                          <a:spcPts val="0"/>
                        </a:spcBef>
                        <a:spcAft>
                          <a:spcPts val="0"/>
                        </a:spcAft>
                      </a:pPr>
                      <a:r>
                        <a:rPr lang="en-US" sz="2400">
                          <a:effectLst/>
                          <a:latin typeface="+mn-lt"/>
                        </a:rPr>
                        <a:t>17</a:t>
                      </a:r>
                      <a:endParaRPr lang="en-US" sz="240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spcBef>
                          <a:spcPts val="0"/>
                        </a:spcBef>
                        <a:spcAft>
                          <a:spcPts val="0"/>
                        </a:spcAft>
                      </a:pPr>
                      <a:r>
                        <a:rPr lang="en-US" sz="2400" dirty="0">
                          <a:effectLst/>
                          <a:latin typeface="+mn-lt"/>
                        </a:rPr>
                        <a:t>76</a:t>
                      </a:r>
                      <a:endParaRPr lang="en-US" sz="2400" dirty="0">
                        <a:effectLst/>
                        <a:latin typeface="+mn-lt"/>
                        <a:ea typeface="Calibri" panose="020F0502020204030204" pitchFamily="34" charset="0"/>
                        <a:cs typeface="Times New Roman" panose="02020603050405020304" pitchFamily="18" charset="0"/>
                      </a:endParaRPr>
                    </a:p>
                  </a:txBody>
                  <a:tcPr marL="72270" marR="72270" marT="0" marB="0" anchor="ctr"/>
                </a:tc>
                <a:extLst>
                  <a:ext uri="{0D108BD9-81ED-4DB2-BD59-A6C34878D82A}">
                    <a16:rowId xmlns:a16="http://schemas.microsoft.com/office/drawing/2014/main" val="234121730"/>
                  </a:ext>
                </a:extLst>
              </a:tr>
            </a:tbl>
          </a:graphicData>
        </a:graphic>
      </p:graphicFrame>
    </p:spTree>
    <p:extLst>
      <p:ext uri="{BB962C8B-B14F-4D97-AF65-F5344CB8AC3E}">
        <p14:creationId xmlns:p14="http://schemas.microsoft.com/office/powerpoint/2010/main" val="258356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1000"/>
                                        <p:tgtEl>
                                          <p:spTgt spid="8">
                                            <p:txEl>
                                              <p:pRg st="2" end="2"/>
                                            </p:txEl>
                                          </p:spTgt>
                                        </p:tgtEl>
                                      </p:cBhvr>
                                    </p:animEffect>
                                    <p:anim calcmode="lin" valueType="num">
                                      <p:cBhvr>
                                        <p:cTn id="13"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000"/>
                                        <p:tgtEl>
                                          <p:spTgt spid="8">
                                            <p:txEl>
                                              <p:pRg st="3" end="3"/>
                                            </p:txEl>
                                          </p:spTgt>
                                        </p:tgtEl>
                                      </p:cBhvr>
                                    </p:animEffect>
                                    <p:anim calcmode="lin" valueType="num">
                                      <p:cBhvr>
                                        <p:cTn id="20"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1000"/>
                                        <p:tgtEl>
                                          <p:spTgt spid="8">
                                            <p:txEl>
                                              <p:pRg st="4" end="4"/>
                                            </p:txEl>
                                          </p:spTgt>
                                        </p:tgtEl>
                                      </p:cBhvr>
                                    </p:animEffect>
                                    <p:anim calcmode="lin" valueType="num">
                                      <p:cBhvr>
                                        <p:cTn id="2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F95CBC-BA6C-4CE2-BD93-6D0556602DBA}"/>
              </a:ext>
            </a:extLst>
          </p:cNvPr>
          <p:cNvSpPr>
            <a:spLocks noGrp="1"/>
          </p:cNvSpPr>
          <p:nvPr>
            <p:ph type="title"/>
          </p:nvPr>
        </p:nvSpPr>
        <p:spPr>
          <a:xfrm>
            <a:off x="594360" y="640263"/>
            <a:ext cx="3822192" cy="1344975"/>
          </a:xfrm>
        </p:spPr>
        <p:txBody>
          <a:bodyPr>
            <a:normAutofit/>
          </a:bodyPr>
          <a:lstStyle/>
          <a:p>
            <a:r>
              <a:rPr lang="en-GB" sz="3600">
                <a:solidFill>
                  <a:schemeClr val="bg1"/>
                </a:solidFill>
              </a:rPr>
              <a:t>χ2: Chi-squared: Example</a:t>
            </a:r>
          </a:p>
        </p:txBody>
      </p:sp>
      <p:cxnSp>
        <p:nvCxnSpPr>
          <p:cNvPr id="17" name="Straight Connector 16">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5AA7FA59-FDC4-43EC-79FF-C606245A7A6D}"/>
              </a:ext>
            </a:extLst>
          </p:cNvPr>
          <p:cNvSpPr>
            <a:spLocks noGrp="1"/>
          </p:cNvSpPr>
          <p:nvPr>
            <p:ph idx="1"/>
          </p:nvPr>
        </p:nvSpPr>
        <p:spPr>
          <a:xfrm>
            <a:off x="-1244557" y="5427671"/>
            <a:ext cx="3822192" cy="3773010"/>
          </a:xfrm>
        </p:spPr>
        <p:txBody>
          <a:bodyPr>
            <a:normAutofit/>
          </a:bodyPr>
          <a:lstStyle/>
          <a:p>
            <a:pPr marL="342900" marR="0" lvl="0" indent="-342900">
              <a:spcBef>
                <a:spcPts val="0"/>
              </a:spcBef>
              <a:spcAft>
                <a:spcPts val="600"/>
              </a:spcAft>
              <a:buFont typeface="Symbol" panose="05050102010706020507" pitchFamily="18" charset="2"/>
              <a:buChar char=""/>
            </a:pPr>
            <a:endPar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600"/>
              </a:spcAft>
              <a:buFont typeface="Symbol" panose="05050102010706020507" pitchFamily="18" charset="2"/>
              <a:buChar char=""/>
            </a:pP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600"/>
              </a:spcAft>
              <a:buFont typeface="Symbol" panose="05050102010706020507" pitchFamily="18" charset="2"/>
              <a:buChar char=""/>
            </a:pPr>
            <a:endPar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600"/>
              </a:spcAft>
              <a:buFont typeface="Symbol" panose="05050102010706020507" pitchFamily="18" charset="2"/>
              <a:buChar char=""/>
            </a:pP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600"/>
              </a:spcAft>
              <a:buFont typeface="Symbol" panose="05050102010706020507" pitchFamily="18" charset="2"/>
              <a:buChar char=""/>
            </a:pPr>
            <a:endPar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D6A17FB3-3321-45B0-880D-64432325EFE5}"/>
              </a:ext>
            </a:extLst>
          </p:cNvPr>
          <p:cNvSpPr>
            <a:spLocks noGrp="1"/>
          </p:cNvSpPr>
          <p:nvPr>
            <p:ph type="ftr" sz="quarter" idx="11"/>
          </p:nvPr>
        </p:nvSpPr>
        <p:spPr>
          <a:xfrm>
            <a:off x="4038600" y="6356350"/>
            <a:ext cx="4114800" cy="365125"/>
          </a:xfrm>
        </p:spPr>
        <p:txBody>
          <a:bodyPr>
            <a:normAutofit/>
          </a:bodyPr>
          <a:lstStyle/>
          <a:p>
            <a:pPr>
              <a:lnSpc>
                <a:spcPct val="90000"/>
              </a:lnSpc>
              <a:spcAft>
                <a:spcPts val="600"/>
              </a:spcAft>
            </a:pPr>
            <a:r>
              <a:rPr lang="en-US" sz="700" dirty="0"/>
              <a:t>Title | </a:t>
            </a:r>
            <a:r>
              <a:rPr lang="en-US" sz="700" dirty="0">
                <a:sym typeface="Symbol" panose="05050102010706020507" pitchFamily="18" charset="2"/>
              </a:rPr>
              <a:t></a:t>
            </a:r>
            <a:r>
              <a:rPr lang="en-US" sz="700" dirty="0"/>
              <a:t> Author</a:t>
            </a:r>
          </a:p>
          <a:p>
            <a:pPr>
              <a:lnSpc>
                <a:spcPct val="90000"/>
              </a:lnSpc>
              <a:spcAft>
                <a:spcPts val="600"/>
              </a:spcAft>
            </a:pPr>
            <a:r>
              <a:rPr lang="en-US" sz="700" dirty="0"/>
              <a:t>Year | SAGE Publishing</a:t>
            </a:r>
            <a:endParaRPr lang="en-GB" sz="700" dirty="0"/>
          </a:p>
        </p:txBody>
      </p:sp>
      <p:sp>
        <p:nvSpPr>
          <p:cNvPr id="3" name="Rectangle 2">
            <a:extLst>
              <a:ext uri="{FF2B5EF4-FFF2-40B4-BE49-F238E27FC236}">
                <a16:creationId xmlns:a16="http://schemas.microsoft.com/office/drawing/2014/main" id="{5D9A0023-350F-A5C9-2DFC-9A0FB2AD38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FB61BF0C-C132-C9ED-5784-39AA403ED36D}"/>
              </a:ext>
            </a:extLst>
          </p:cNvPr>
          <p:cNvSpPr txBox="1">
            <a:spLocks/>
          </p:cNvSpPr>
          <p:nvPr/>
        </p:nvSpPr>
        <p:spPr>
          <a:xfrm>
            <a:off x="594360" y="640263"/>
            <a:ext cx="3822192" cy="1344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chemeClr val="bg1"/>
                </a:solidFill>
              </a:rPr>
              <a:t>χ2: Chi-squared: Example</a:t>
            </a:r>
          </a:p>
        </p:txBody>
      </p:sp>
      <p:cxnSp>
        <p:nvCxnSpPr>
          <p:cNvPr id="6" name="Straight Connector 5">
            <a:extLst>
              <a:ext uri="{FF2B5EF4-FFF2-40B4-BE49-F238E27FC236}">
                <a16:creationId xmlns:a16="http://schemas.microsoft.com/office/drawing/2014/main" id="{E5E02DD2-C76D-8EF2-B5E4-E71A06D6AE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Content Placeholder 9">
                <a:extLst>
                  <a:ext uri="{FF2B5EF4-FFF2-40B4-BE49-F238E27FC236}">
                    <a16:creationId xmlns:a16="http://schemas.microsoft.com/office/drawing/2014/main" id="{276E53D5-4187-2802-222F-8462D77D60EE}"/>
                  </a:ext>
                </a:extLst>
              </p:cNvPr>
              <p:cNvSpPr txBox="1">
                <a:spLocks/>
              </p:cNvSpPr>
              <p:nvPr/>
            </p:nvSpPr>
            <p:spPr>
              <a:xfrm>
                <a:off x="336383" y="2116136"/>
                <a:ext cx="4334257" cy="39798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ts val="0"/>
                  </a:spcBef>
                  <a:buFont typeface="Symbol" panose="05050102010706020507" pitchFamily="18" charset="2"/>
                  <a:buChar char=""/>
                </a:pPr>
                <a:r>
                  <a:rPr lang="en-GB" sz="2800" i="1" dirty="0">
                    <a:solidFill>
                      <a:schemeClr val="bg1"/>
                    </a:solidFill>
                  </a:rPr>
                  <a:t>Step 3</a:t>
                </a:r>
                <a:r>
                  <a:rPr lang="en-GB" sz="2800" dirty="0">
                    <a:solidFill>
                      <a:schemeClr val="bg1"/>
                    </a:solidFill>
                  </a:rPr>
                  <a:t>: χ2 </a:t>
                </a:r>
                <a:r>
                  <a:rPr lang="en-US" dirty="0">
                    <a:solidFill>
                      <a:schemeClr val="bg1"/>
                    </a:solidFill>
                    <a:ea typeface="Calibri" panose="020F0502020204030204" pitchFamily="34" charset="0"/>
                    <a:cs typeface="Calibri" panose="020F0502020204030204" pitchFamily="34" charset="0"/>
                  </a:rPr>
                  <a:t>Test Statistic</a:t>
                </a:r>
              </a:p>
              <a:p>
                <a:pPr marL="342900" indent="-342900" algn="just">
                  <a:spcBef>
                    <a:spcPts val="0"/>
                  </a:spcBef>
                  <a:buFont typeface="Symbol" panose="05050102010706020507" pitchFamily="18" charset="2"/>
                  <a:buChar char=""/>
                </a:pPr>
                <a:endParaRPr lang="en-US" dirty="0">
                  <a:solidFill>
                    <a:schemeClr val="bg1"/>
                  </a:solidFill>
                  <a:ea typeface="Calibri" panose="020F0502020204030204" pitchFamily="34" charset="0"/>
                  <a:cs typeface="Calibri" panose="020F0502020204030204" pitchFamily="34" charset="0"/>
                </a:endParaRPr>
              </a:p>
              <a:p>
                <a:pPr marL="342900" indent="-342900" algn="just">
                  <a:spcBef>
                    <a:spcPts val="0"/>
                  </a:spcBef>
                  <a:buFont typeface="Symbol" panose="05050102010706020507" pitchFamily="18" charset="2"/>
                  <a:buChar char=""/>
                </a:pPr>
                <a14:m>
                  <m:oMath xmlns:m="http://schemas.openxmlformats.org/officeDocument/2006/math">
                    <m:sSup>
                      <m:sSupPr>
                        <m:ctrlPr>
                          <a:rPr lang="en-GB" sz="2400" i="1" smtClean="0">
                            <a:solidFill>
                              <a:schemeClr val="bg1"/>
                            </a:solidFill>
                            <a:effectLst/>
                            <a:latin typeface="Cambria Math" panose="02040503050406030204" pitchFamily="18" charset="0"/>
                            <a:cs typeface="Times New Roman" panose="02020603050405020304" pitchFamily="18" charset="0"/>
                          </a:rPr>
                        </m:ctrlPr>
                      </m:sSupPr>
                      <m:e>
                        <m:r>
                          <a:rPr lang="en-GB" sz="2400" i="1"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𝜒</m:t>
                        </m:r>
                      </m:e>
                      <m:sup>
                        <m:r>
                          <a:rPr lang="en-US" sz="2400" b="0" i="1" smtClean="0">
                            <a:solidFill>
                              <a:schemeClr val="bg1"/>
                            </a:solidFill>
                            <a:effectLst/>
                            <a:latin typeface="Cambria Math" panose="02040503050406030204" pitchFamily="18" charset="0"/>
                            <a:cs typeface="Times New Roman" panose="02020603050405020304" pitchFamily="18" charset="0"/>
                          </a:rPr>
                          <m:t>2</m:t>
                        </m:r>
                      </m:sup>
                    </m:sSup>
                    <m:r>
                      <a:rPr lang="en-US" sz="2400" b="0" i="1" smtClean="0">
                        <a:solidFill>
                          <a:schemeClr val="bg1"/>
                        </a:solidFill>
                        <a:effectLst/>
                        <a:latin typeface="Cambria Math" panose="02040503050406030204" pitchFamily="18" charset="0"/>
                        <a:cs typeface="Times New Roman" panose="02020603050405020304" pitchFamily="18" charset="0"/>
                      </a:rPr>
                      <m:t>=</m:t>
                    </m:r>
                    <m:nary>
                      <m:naryPr>
                        <m:chr m:val="∑"/>
                        <m:subHide m:val="on"/>
                        <m:supHide m:val="on"/>
                        <m:ctrlPr>
                          <a:rPr lang="en-US" sz="2400" b="0" i="1" smtClean="0">
                            <a:solidFill>
                              <a:schemeClr val="bg1"/>
                            </a:solidFill>
                            <a:effectLst/>
                            <a:latin typeface="Cambria Math" panose="02040503050406030204" pitchFamily="18" charset="0"/>
                            <a:cs typeface="Times New Roman" panose="02020603050405020304" pitchFamily="18" charset="0"/>
                          </a:rPr>
                        </m:ctrlPr>
                      </m:naryPr>
                      <m:sub/>
                      <m:sup/>
                      <m:e>
                        <m:f>
                          <m:fPr>
                            <m:ctrlPr>
                              <a:rPr lang="en-US" sz="2400" b="0" i="1" smtClean="0">
                                <a:solidFill>
                                  <a:schemeClr val="bg1"/>
                                </a:solidFill>
                                <a:effectLst/>
                                <a:latin typeface="Cambria Math" panose="02040503050406030204" pitchFamily="18" charset="0"/>
                                <a:cs typeface="Times New Roman" panose="02020603050405020304" pitchFamily="18" charset="0"/>
                              </a:rPr>
                            </m:ctrlPr>
                          </m:fPr>
                          <m:num>
                            <m:sSup>
                              <m:sSupPr>
                                <m:ctrlPr>
                                  <a:rPr lang="en-US" sz="2400" b="0" i="1" smtClean="0">
                                    <a:solidFill>
                                      <a:schemeClr val="bg1"/>
                                    </a:solidFill>
                                    <a:effectLst/>
                                    <a:latin typeface="Cambria Math" panose="02040503050406030204" pitchFamily="18" charset="0"/>
                                    <a:cs typeface="Times New Roman" panose="02020603050405020304" pitchFamily="18" charset="0"/>
                                  </a:rPr>
                                </m:ctrlPr>
                              </m:sSupPr>
                              <m:e>
                                <m:d>
                                  <m:dPr>
                                    <m:ctrlPr>
                                      <a:rPr lang="en-US" sz="2400" i="1">
                                        <a:solidFill>
                                          <a:schemeClr val="bg1"/>
                                        </a:solidFill>
                                        <a:latin typeface="Cambria Math" panose="02040503050406030204" pitchFamily="18" charset="0"/>
                                        <a:cs typeface="Times New Roman" panose="02020603050405020304" pitchFamily="18" charset="0"/>
                                      </a:rPr>
                                    </m:ctrlPr>
                                  </m:dPr>
                                  <m:e>
                                    <m:r>
                                      <a:rPr lang="en-US" sz="2400" i="1">
                                        <a:solidFill>
                                          <a:schemeClr val="bg1"/>
                                        </a:solidFill>
                                        <a:latin typeface="Cambria Math" panose="02040503050406030204" pitchFamily="18" charset="0"/>
                                        <a:cs typeface="Times New Roman" panose="02020603050405020304" pitchFamily="18" charset="0"/>
                                      </a:rPr>
                                      <m:t>𝑜𝑏𝑠𝑒𝑟𝑣𝑒𝑑</m:t>
                                    </m:r>
                                    <m:r>
                                      <a:rPr lang="en-US" sz="2400" i="1">
                                        <a:solidFill>
                                          <a:schemeClr val="bg1"/>
                                        </a:solidFill>
                                        <a:latin typeface="Cambria Math" panose="02040503050406030204" pitchFamily="18" charset="0"/>
                                        <a:cs typeface="Times New Roman" panose="02020603050405020304" pitchFamily="18" charset="0"/>
                                      </a:rPr>
                                      <m:t> −</m:t>
                                    </m:r>
                                    <m:r>
                                      <a:rPr lang="en-US" sz="2400" i="1">
                                        <a:solidFill>
                                          <a:schemeClr val="bg1"/>
                                        </a:solidFill>
                                        <a:latin typeface="Cambria Math" panose="02040503050406030204" pitchFamily="18" charset="0"/>
                                        <a:cs typeface="Times New Roman" panose="02020603050405020304" pitchFamily="18" charset="0"/>
                                      </a:rPr>
                                      <m:t>𝑒𝑥𝑝𝑒𝑐𝑡𝑒𝑑</m:t>
                                    </m:r>
                                  </m:e>
                                </m:d>
                              </m:e>
                              <m:sup>
                                <m:r>
                                  <a:rPr lang="en-US" sz="2400" b="0" i="1" smtClean="0">
                                    <a:solidFill>
                                      <a:schemeClr val="bg1"/>
                                    </a:solidFill>
                                    <a:effectLst/>
                                    <a:latin typeface="Cambria Math" panose="02040503050406030204" pitchFamily="18" charset="0"/>
                                    <a:cs typeface="Times New Roman" panose="02020603050405020304" pitchFamily="18" charset="0"/>
                                  </a:rPr>
                                  <m:t>2</m:t>
                                </m:r>
                              </m:sup>
                            </m:sSup>
                          </m:num>
                          <m:den>
                            <m:r>
                              <a:rPr lang="en-US" sz="2400" b="0" i="1" smtClean="0">
                                <a:solidFill>
                                  <a:schemeClr val="bg1"/>
                                </a:solidFill>
                                <a:effectLst/>
                                <a:latin typeface="Cambria Math" panose="02040503050406030204" pitchFamily="18" charset="0"/>
                                <a:cs typeface="Times New Roman" panose="02020603050405020304" pitchFamily="18" charset="0"/>
                              </a:rPr>
                              <m:t>𝑒𝑥𝑝𝑒𝑐𝑡𝑒𝑑</m:t>
                            </m:r>
                          </m:den>
                        </m:f>
                      </m:e>
                    </m:nary>
                  </m:oMath>
                </a14:m>
                <a:endParaRPr lang="en-US" sz="2400" dirty="0">
                  <a:solidFill>
                    <a:schemeClr val="bg1"/>
                  </a:solidFill>
                  <a:ea typeface="Calibri" panose="020F0502020204030204" pitchFamily="34" charset="0"/>
                  <a:cs typeface="Calibri" panose="020F0502020204030204" pitchFamily="34" charset="0"/>
                </a:endParaRPr>
              </a:p>
              <a:p>
                <a:pPr marL="342900" indent="-342900" algn="just">
                  <a:spcBef>
                    <a:spcPts val="0"/>
                  </a:spcBef>
                  <a:buFont typeface="Symbol" panose="05050102010706020507" pitchFamily="18" charset="2"/>
                  <a:buChar char=""/>
                </a:pPr>
                <a:endParaRPr lang="en-US" dirty="0">
                  <a:solidFill>
                    <a:schemeClr val="bg1"/>
                  </a:solidFill>
                  <a:ea typeface="Calibri" panose="020F0502020204030204" pitchFamily="34" charset="0"/>
                  <a:cs typeface="Calibri" panose="020F0502020204030204" pitchFamily="34" charset="0"/>
                </a:endParaRPr>
              </a:p>
              <a:p>
                <a:pPr marL="342900" indent="-342900">
                  <a:spcBef>
                    <a:spcPts val="0"/>
                  </a:spcBef>
                  <a:buFont typeface="Symbol" panose="05050102010706020507" pitchFamily="18" charset="2"/>
                  <a:buChar char=""/>
                </a:pPr>
                <a:r>
                  <a:rPr lang="en-US" b="1" dirty="0">
                    <a:solidFill>
                      <a:schemeClr val="accent2">
                        <a:lumMod val="40000"/>
                        <a:lumOff val="60000"/>
                      </a:schemeClr>
                    </a:solidFill>
                    <a:ea typeface="Calibri" panose="020F0502020204030204" pitchFamily="34" charset="0"/>
                    <a:cs typeface="Calibri" panose="020F0502020204030204" pitchFamily="34" charset="0"/>
                  </a:rPr>
                  <a:t>Observed</a:t>
                </a:r>
                <a:r>
                  <a:rPr lang="en-US" dirty="0">
                    <a:solidFill>
                      <a:schemeClr val="bg1"/>
                    </a:solidFill>
                    <a:ea typeface="Calibri" panose="020F0502020204030204" pitchFamily="34" charset="0"/>
                    <a:cs typeface="Calibri" panose="020F0502020204030204" pitchFamily="34" charset="0"/>
                  </a:rPr>
                  <a:t> in previous table</a:t>
                </a:r>
              </a:p>
              <a:p>
                <a:pPr marL="342900" indent="-342900">
                  <a:spcBef>
                    <a:spcPts val="0"/>
                  </a:spcBef>
                  <a:buFont typeface="Symbol" panose="05050102010706020507" pitchFamily="18" charset="2"/>
                  <a:buChar char=""/>
                </a:pPr>
                <a:r>
                  <a:rPr lang="en-US" dirty="0">
                    <a:solidFill>
                      <a:schemeClr val="bg1"/>
                    </a:solidFill>
                    <a:ea typeface="Calibri" panose="020F0502020204030204" pitchFamily="34" charset="0"/>
                    <a:cs typeface="Calibri" panose="020F0502020204030204" pitchFamily="34" charset="0"/>
                  </a:rPr>
                  <a:t>Generate </a:t>
                </a:r>
                <a:r>
                  <a:rPr lang="en-US" b="1" dirty="0">
                    <a:solidFill>
                      <a:schemeClr val="accent2">
                        <a:lumMod val="40000"/>
                        <a:lumOff val="60000"/>
                      </a:schemeClr>
                    </a:solidFill>
                    <a:ea typeface="Calibri" panose="020F0502020204030204" pitchFamily="34" charset="0"/>
                    <a:cs typeface="Calibri" panose="020F0502020204030204" pitchFamily="34" charset="0"/>
                  </a:rPr>
                  <a:t>Expected Values</a:t>
                </a:r>
              </a:p>
              <a:p>
                <a:pPr marL="342900" indent="-342900">
                  <a:spcBef>
                    <a:spcPts val="0"/>
                  </a:spcBef>
                  <a:buFont typeface="Symbol" panose="05050102010706020507" pitchFamily="18" charset="2"/>
                  <a:buChar char=""/>
                </a:pPr>
                <a:r>
                  <a:rPr lang="en-GB" dirty="0">
                    <a:solidFill>
                      <a:schemeClr val="bg1"/>
                    </a:solidFill>
                    <a:ea typeface="Calibri" panose="020F0502020204030204" pitchFamily="34" charset="0"/>
                    <a:cs typeface="Calibri" panose="020F0502020204030204" pitchFamily="34" charset="0"/>
                  </a:rPr>
                  <a:t>The </a:t>
                </a:r>
                <a:r>
                  <a:rPr lang="en-GB" b="1" dirty="0">
                    <a:solidFill>
                      <a:schemeClr val="accent2">
                        <a:lumMod val="40000"/>
                        <a:lumOff val="60000"/>
                      </a:schemeClr>
                    </a:solidFill>
                    <a:ea typeface="Calibri" panose="020F0502020204030204" pitchFamily="34" charset="0"/>
                    <a:cs typeface="Calibri" panose="020F0502020204030204" pitchFamily="34" charset="0"/>
                  </a:rPr>
                  <a:t>χ2 test statistic </a:t>
                </a:r>
                <a:r>
                  <a:rPr lang="en-GB" dirty="0">
                    <a:solidFill>
                      <a:schemeClr val="bg1"/>
                    </a:solidFill>
                    <a:ea typeface="Calibri" panose="020F0502020204030204" pitchFamily="34" charset="0"/>
                    <a:cs typeface="Calibri" panose="020F0502020204030204" pitchFamily="34" charset="0"/>
                  </a:rPr>
                  <a:t>for our sample is </a:t>
                </a:r>
                <a:r>
                  <a:rPr lang="en-GB" b="1" dirty="0">
                    <a:solidFill>
                      <a:schemeClr val="bg1"/>
                    </a:solidFill>
                    <a:ea typeface="Calibri" panose="020F0502020204030204" pitchFamily="34" charset="0"/>
                    <a:cs typeface="Calibri" panose="020F0502020204030204" pitchFamily="34" charset="0"/>
                  </a:rPr>
                  <a:t>45.7 </a:t>
                </a:r>
                <a:endParaRPr lang="en-US" b="1" dirty="0">
                  <a:solidFill>
                    <a:schemeClr val="bg1"/>
                  </a:solidFill>
                  <a:ea typeface="Calibri" panose="020F0502020204030204" pitchFamily="34" charset="0"/>
                  <a:cs typeface="Calibri" panose="020F0502020204030204" pitchFamily="34" charset="0"/>
                </a:endParaRPr>
              </a:p>
            </p:txBody>
          </p:sp>
        </mc:Choice>
        <mc:Fallback xmlns="">
          <p:sp>
            <p:nvSpPr>
              <p:cNvPr id="7" name="Content Placeholder 9">
                <a:extLst>
                  <a:ext uri="{FF2B5EF4-FFF2-40B4-BE49-F238E27FC236}">
                    <a16:creationId xmlns:a16="http://schemas.microsoft.com/office/drawing/2014/main" id="{276E53D5-4187-2802-222F-8462D77D60EE}"/>
                  </a:ext>
                </a:extLst>
              </p:cNvPr>
              <p:cNvSpPr txBox="1">
                <a:spLocks noRot="1" noChangeAspect="1" noMove="1" noResize="1" noEditPoints="1" noAdjustHandles="1" noChangeArrowheads="1" noChangeShapeType="1" noTextEdit="1"/>
              </p:cNvSpPr>
              <p:nvPr/>
            </p:nvSpPr>
            <p:spPr>
              <a:xfrm>
                <a:off x="336383" y="2116136"/>
                <a:ext cx="4334257" cy="3979853"/>
              </a:xfrm>
              <a:prstGeom prst="rect">
                <a:avLst/>
              </a:prstGeom>
              <a:blipFill>
                <a:blip r:embed="rId2"/>
                <a:stretch>
                  <a:fillRect l="-2954" t="-2910" r="-844" b="-7198"/>
                </a:stretch>
              </a:blipFill>
            </p:spPr>
            <p:txBody>
              <a:bodyPr/>
              <a:lstStyle/>
              <a:p>
                <a:r>
                  <a:rPr lang="en-US">
                    <a:noFill/>
                  </a:rPr>
                  <a:t> </a:t>
                </a:r>
              </a:p>
            </p:txBody>
          </p:sp>
        </mc:Fallback>
      </mc:AlternateContent>
      <p:sp>
        <p:nvSpPr>
          <p:cNvPr id="9" name="Footer Placeholder 3">
            <a:extLst>
              <a:ext uri="{FF2B5EF4-FFF2-40B4-BE49-F238E27FC236}">
                <a16:creationId xmlns:a16="http://schemas.microsoft.com/office/drawing/2014/main" id="{F87BD366-BBEC-B85B-110C-8D2039FD5AC3}"/>
              </a:ext>
            </a:extLst>
          </p:cNvPr>
          <p:cNvSpPr txBox="1">
            <a:spLocks/>
          </p:cNvSpPr>
          <p:nvPr/>
        </p:nvSpPr>
        <p:spPr>
          <a:xfrm>
            <a:off x="4038600" y="6356350"/>
            <a:ext cx="411480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700"/>
              <a:t>Title | </a:t>
            </a:r>
            <a:r>
              <a:rPr lang="en-US" sz="700">
                <a:sym typeface="Symbol" panose="05050102010706020507" pitchFamily="18" charset="2"/>
              </a:rPr>
              <a:t></a:t>
            </a:r>
            <a:r>
              <a:rPr lang="en-US" sz="700"/>
              <a:t> Author</a:t>
            </a:r>
          </a:p>
          <a:p>
            <a:pPr>
              <a:lnSpc>
                <a:spcPct val="90000"/>
              </a:lnSpc>
              <a:spcAft>
                <a:spcPts val="600"/>
              </a:spcAft>
            </a:pPr>
            <a:r>
              <a:rPr lang="en-US" sz="700"/>
              <a:t>Year | SAGE Publishing</a:t>
            </a:r>
            <a:endParaRPr lang="en-GB" sz="700" dirty="0"/>
          </a:p>
        </p:txBody>
      </p:sp>
      <p:graphicFrame>
        <p:nvGraphicFramePr>
          <p:cNvPr id="14" name="Table 13">
            <a:extLst>
              <a:ext uri="{FF2B5EF4-FFF2-40B4-BE49-F238E27FC236}">
                <a16:creationId xmlns:a16="http://schemas.microsoft.com/office/drawing/2014/main" id="{7A7EF3A8-BF4C-90D5-85C3-FD0C5EE85B77}"/>
              </a:ext>
            </a:extLst>
          </p:cNvPr>
          <p:cNvGraphicFramePr>
            <a:graphicFrameLocks noGrp="1"/>
          </p:cNvGraphicFramePr>
          <p:nvPr>
            <p:extLst>
              <p:ext uri="{D42A27DB-BD31-4B8C-83A1-F6EECF244321}">
                <p14:modId xmlns:p14="http://schemas.microsoft.com/office/powerpoint/2010/main" val="1458281654"/>
              </p:ext>
            </p:extLst>
          </p:nvPr>
        </p:nvGraphicFramePr>
        <p:xfrm>
          <a:off x="4742822" y="291865"/>
          <a:ext cx="7449179" cy="5277753"/>
        </p:xfrm>
        <a:graphic>
          <a:graphicData uri="http://schemas.openxmlformats.org/drawingml/2006/table">
            <a:tbl>
              <a:tblPr firstRow="1" bandRow="1">
                <a:tableStyleId>{5C22544A-7EE6-4342-B048-85BDC9FD1C3A}</a:tableStyleId>
              </a:tblPr>
              <a:tblGrid>
                <a:gridCol w="1296525">
                  <a:extLst>
                    <a:ext uri="{9D8B030D-6E8A-4147-A177-3AD203B41FA5}">
                      <a16:colId xmlns:a16="http://schemas.microsoft.com/office/drawing/2014/main" val="1808817547"/>
                    </a:ext>
                  </a:extLst>
                </a:gridCol>
                <a:gridCol w="1370967">
                  <a:extLst>
                    <a:ext uri="{9D8B030D-6E8A-4147-A177-3AD203B41FA5}">
                      <a16:colId xmlns:a16="http://schemas.microsoft.com/office/drawing/2014/main" val="97013255"/>
                    </a:ext>
                  </a:extLst>
                </a:gridCol>
                <a:gridCol w="927085">
                  <a:extLst>
                    <a:ext uri="{9D8B030D-6E8A-4147-A177-3AD203B41FA5}">
                      <a16:colId xmlns:a16="http://schemas.microsoft.com/office/drawing/2014/main" val="906935511"/>
                    </a:ext>
                  </a:extLst>
                </a:gridCol>
                <a:gridCol w="1152914">
                  <a:extLst>
                    <a:ext uri="{9D8B030D-6E8A-4147-A177-3AD203B41FA5}">
                      <a16:colId xmlns:a16="http://schemas.microsoft.com/office/drawing/2014/main" val="3971631732"/>
                    </a:ext>
                  </a:extLst>
                </a:gridCol>
                <a:gridCol w="974628">
                  <a:extLst>
                    <a:ext uri="{9D8B030D-6E8A-4147-A177-3AD203B41FA5}">
                      <a16:colId xmlns:a16="http://schemas.microsoft.com/office/drawing/2014/main" val="866497025"/>
                    </a:ext>
                  </a:extLst>
                </a:gridCol>
                <a:gridCol w="940430">
                  <a:extLst>
                    <a:ext uri="{9D8B030D-6E8A-4147-A177-3AD203B41FA5}">
                      <a16:colId xmlns:a16="http://schemas.microsoft.com/office/drawing/2014/main" val="315270238"/>
                    </a:ext>
                  </a:extLst>
                </a:gridCol>
                <a:gridCol w="786630">
                  <a:extLst>
                    <a:ext uri="{9D8B030D-6E8A-4147-A177-3AD203B41FA5}">
                      <a16:colId xmlns:a16="http://schemas.microsoft.com/office/drawing/2014/main" val="2447654620"/>
                    </a:ext>
                  </a:extLst>
                </a:gridCol>
              </a:tblGrid>
              <a:tr h="371602">
                <a:tc>
                  <a:txBody>
                    <a:bodyPr/>
                    <a:lstStyle/>
                    <a:p>
                      <a:endParaRPr lang="en-US" sz="1800">
                        <a:effectLst/>
                        <a:latin typeface="+mn-lt"/>
                        <a:cs typeface="Times New Roman" panose="02020603050405020304" pitchFamily="18" charset="0"/>
                      </a:endParaRPr>
                    </a:p>
                  </a:txBody>
                  <a:tcPr marL="72270" marR="72270" marT="0" marB="0"/>
                </a:tc>
                <a:tc>
                  <a:txBody>
                    <a:bodyPr/>
                    <a:lstStyle/>
                    <a:p>
                      <a:endParaRPr lang="en-US" sz="1800">
                        <a:effectLst/>
                        <a:latin typeface="+mn-lt"/>
                        <a:cs typeface="Times New Roman" panose="02020603050405020304" pitchFamily="18" charset="0"/>
                      </a:endParaRPr>
                    </a:p>
                  </a:txBody>
                  <a:tcPr marL="72270" marR="72270" marT="0" marB="0"/>
                </a:tc>
                <a:tc gridSpan="4">
                  <a:txBody>
                    <a:bodyPr/>
                    <a:lstStyle/>
                    <a:p>
                      <a:pPr marL="0" marR="0" algn="ctr">
                        <a:spcBef>
                          <a:spcPts val="0"/>
                        </a:spcBef>
                        <a:spcAft>
                          <a:spcPts val="0"/>
                        </a:spcAft>
                      </a:pPr>
                      <a:r>
                        <a:rPr lang="en-US" sz="1800" dirty="0">
                          <a:effectLst/>
                          <a:latin typeface="+mn-lt"/>
                        </a:rPr>
                        <a:t>Principle of Egalitarian Democracy</a:t>
                      </a:r>
                      <a:endParaRPr lang="en-US" sz="1800" dirty="0">
                        <a:effectLst/>
                        <a:latin typeface="+mn-lt"/>
                        <a:ea typeface="Calibri" panose="020F0502020204030204" pitchFamily="34" charset="0"/>
                        <a:cs typeface="Times New Roman" panose="02020603050405020304" pitchFamily="18" charset="0"/>
                      </a:endParaRPr>
                    </a:p>
                  </a:txBody>
                  <a:tcPr marL="72270" marR="72270"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800">
                        <a:effectLst/>
                        <a:latin typeface="+mn-lt"/>
                        <a:cs typeface="Times New Roman" panose="02020603050405020304" pitchFamily="18" charset="0"/>
                      </a:endParaRPr>
                    </a:p>
                  </a:txBody>
                  <a:tcPr marL="72270" marR="72270" marT="0" marB="0"/>
                </a:tc>
                <a:extLst>
                  <a:ext uri="{0D108BD9-81ED-4DB2-BD59-A6C34878D82A}">
                    <a16:rowId xmlns:a16="http://schemas.microsoft.com/office/drawing/2014/main" val="1649809674"/>
                  </a:ext>
                </a:extLst>
              </a:tr>
              <a:tr h="695713">
                <a:tc>
                  <a:txBody>
                    <a:bodyPr/>
                    <a:lstStyle/>
                    <a:p>
                      <a:endParaRPr lang="en-US" sz="1800" dirty="0">
                        <a:effectLst/>
                        <a:latin typeface="+mn-lt"/>
                        <a:cs typeface="Times New Roman" panose="02020603050405020304" pitchFamily="18" charset="0"/>
                      </a:endParaRPr>
                    </a:p>
                  </a:txBody>
                  <a:tcPr marL="72270" marR="72270" marT="0" marB="0"/>
                </a:tc>
                <a:tc>
                  <a:txBody>
                    <a:bodyPr/>
                    <a:lstStyle/>
                    <a:p>
                      <a:endParaRPr lang="en-US" sz="1800">
                        <a:effectLst/>
                        <a:latin typeface="+mn-lt"/>
                        <a:cs typeface="Times New Roman" panose="02020603050405020304" pitchFamily="18" charset="0"/>
                      </a:endParaRPr>
                    </a:p>
                  </a:txBody>
                  <a:tcPr marL="72270" marR="72270" marT="0" marB="0"/>
                </a:tc>
                <a:tc>
                  <a:txBody>
                    <a:bodyPr/>
                    <a:lstStyle/>
                    <a:p>
                      <a:pPr marL="0" marR="0" algn="ctr">
                        <a:lnSpc>
                          <a:spcPct val="107000"/>
                        </a:lnSpc>
                        <a:spcBef>
                          <a:spcPts val="0"/>
                        </a:spcBef>
                        <a:spcAft>
                          <a:spcPts val="0"/>
                        </a:spcAft>
                      </a:pPr>
                      <a:r>
                        <a:rPr lang="en-US" sz="1600" dirty="0">
                          <a:effectLst/>
                          <a:latin typeface="+mn-lt"/>
                        </a:rPr>
                        <a:t>Autocrat</a:t>
                      </a:r>
                      <a:endParaRPr lang="en-US" sz="1600" dirty="0">
                        <a:effectLst/>
                        <a:latin typeface="+mn-lt"/>
                        <a:ea typeface="Calibri" panose="020F0502020204030204" pitchFamily="34" charset="0"/>
                        <a:cs typeface="Times New Roman" panose="02020603050405020304" pitchFamily="18" charset="0"/>
                      </a:endParaRPr>
                    </a:p>
                  </a:txBody>
                  <a:tcPr marL="72270" marR="72270" marT="0" marB="0"/>
                </a:tc>
                <a:tc>
                  <a:txBody>
                    <a:bodyPr/>
                    <a:lstStyle/>
                    <a:p>
                      <a:pPr marL="0" marR="0" algn="ctr">
                        <a:lnSpc>
                          <a:spcPct val="107000"/>
                        </a:lnSpc>
                        <a:spcBef>
                          <a:spcPts val="0"/>
                        </a:spcBef>
                        <a:spcAft>
                          <a:spcPts val="0"/>
                        </a:spcAft>
                      </a:pPr>
                      <a:r>
                        <a:rPr lang="en-US" sz="1600" dirty="0">
                          <a:effectLst/>
                          <a:latin typeface="+mn-lt"/>
                        </a:rPr>
                        <a:t>Electoral Auth-</a:t>
                      </a:r>
                      <a:r>
                        <a:rPr lang="en-US" sz="1600" dirty="0" err="1">
                          <a:effectLst/>
                          <a:latin typeface="+mn-lt"/>
                        </a:rPr>
                        <a:t>ian</a:t>
                      </a:r>
                      <a:endParaRPr lang="en-US" sz="1600" dirty="0">
                        <a:effectLst/>
                        <a:latin typeface="+mn-lt"/>
                        <a:ea typeface="Calibri" panose="020F0502020204030204" pitchFamily="34" charset="0"/>
                        <a:cs typeface="Times New Roman" panose="02020603050405020304" pitchFamily="18" charset="0"/>
                      </a:endParaRPr>
                    </a:p>
                  </a:txBody>
                  <a:tcPr marL="72270" marR="72270" marT="0" marB="0"/>
                </a:tc>
                <a:tc>
                  <a:txBody>
                    <a:bodyPr/>
                    <a:lstStyle/>
                    <a:p>
                      <a:pPr marL="0" marR="0" algn="ctr">
                        <a:lnSpc>
                          <a:spcPct val="107000"/>
                        </a:lnSpc>
                        <a:spcBef>
                          <a:spcPts val="0"/>
                        </a:spcBef>
                        <a:spcAft>
                          <a:spcPts val="0"/>
                        </a:spcAft>
                      </a:pPr>
                      <a:r>
                        <a:rPr lang="en-US" sz="1600" dirty="0">
                          <a:effectLst/>
                          <a:latin typeface="+mn-lt"/>
                        </a:rPr>
                        <a:t>Minimally Demo</a:t>
                      </a:r>
                      <a:endParaRPr lang="en-US" sz="1600" dirty="0">
                        <a:effectLst/>
                        <a:latin typeface="+mn-lt"/>
                        <a:ea typeface="Calibri" panose="020F0502020204030204" pitchFamily="34" charset="0"/>
                        <a:cs typeface="Times New Roman" panose="02020603050405020304" pitchFamily="18" charset="0"/>
                      </a:endParaRPr>
                    </a:p>
                  </a:txBody>
                  <a:tcPr marL="72270" marR="72270" marT="0" marB="0"/>
                </a:tc>
                <a:tc>
                  <a:txBody>
                    <a:bodyPr/>
                    <a:lstStyle/>
                    <a:p>
                      <a:pPr marL="0" marR="0" algn="ctr">
                        <a:lnSpc>
                          <a:spcPct val="107000"/>
                        </a:lnSpc>
                        <a:spcBef>
                          <a:spcPts val="0"/>
                        </a:spcBef>
                        <a:spcAft>
                          <a:spcPts val="0"/>
                        </a:spcAft>
                      </a:pPr>
                      <a:r>
                        <a:rPr lang="en-US" sz="1600" dirty="0">
                          <a:effectLst/>
                          <a:latin typeface="+mn-lt"/>
                        </a:rPr>
                        <a:t>Demo</a:t>
                      </a:r>
                      <a:endParaRPr lang="en-US" sz="1600" dirty="0">
                        <a:effectLst/>
                        <a:latin typeface="+mn-lt"/>
                        <a:ea typeface="Calibri" panose="020F0502020204030204" pitchFamily="34" charset="0"/>
                        <a:cs typeface="Times New Roman" panose="02020603050405020304" pitchFamily="18" charset="0"/>
                      </a:endParaRPr>
                    </a:p>
                  </a:txBody>
                  <a:tcPr marL="72270" marR="72270" marT="0" marB="0"/>
                </a:tc>
                <a:tc>
                  <a:txBody>
                    <a:bodyPr/>
                    <a:lstStyle/>
                    <a:p>
                      <a:pPr marL="0" marR="0" algn="ctr">
                        <a:lnSpc>
                          <a:spcPct val="107000"/>
                        </a:lnSpc>
                        <a:spcBef>
                          <a:spcPts val="0"/>
                        </a:spcBef>
                        <a:spcAft>
                          <a:spcPts val="0"/>
                        </a:spcAft>
                      </a:pPr>
                      <a:r>
                        <a:rPr lang="en-US" sz="1800">
                          <a:effectLst/>
                          <a:latin typeface="+mn-lt"/>
                        </a:rPr>
                        <a:t>TOTAL</a:t>
                      </a:r>
                      <a:endParaRPr lang="en-US" sz="1800">
                        <a:effectLst/>
                        <a:latin typeface="+mn-lt"/>
                        <a:ea typeface="Calibri" panose="020F0502020204030204" pitchFamily="34" charset="0"/>
                        <a:cs typeface="Times New Roman" panose="02020603050405020304" pitchFamily="18" charset="0"/>
                      </a:endParaRPr>
                    </a:p>
                  </a:txBody>
                  <a:tcPr marL="72270" marR="72270" marT="0" marB="0"/>
                </a:tc>
                <a:extLst>
                  <a:ext uri="{0D108BD9-81ED-4DB2-BD59-A6C34878D82A}">
                    <a16:rowId xmlns:a16="http://schemas.microsoft.com/office/drawing/2014/main" val="4022356733"/>
                  </a:ext>
                </a:extLst>
              </a:tr>
              <a:tr h="0">
                <a:tc rowSpan="5">
                  <a:txBody>
                    <a:bodyPr/>
                    <a:lstStyle/>
                    <a:p>
                      <a:pPr marL="0" marR="0">
                        <a:spcBef>
                          <a:spcPts val="0"/>
                        </a:spcBef>
                        <a:spcAft>
                          <a:spcPts val="0"/>
                        </a:spcAft>
                      </a:pPr>
                      <a:r>
                        <a:rPr lang="en-US" sz="1800" dirty="0">
                          <a:effectLst/>
                          <a:latin typeface="+mn-lt"/>
                        </a:rPr>
                        <a:t>Political power distributed by gender</a:t>
                      </a:r>
                      <a:endParaRPr lang="en-US" sz="1800" dirty="0">
                        <a:effectLst/>
                        <a:latin typeface="+mn-lt"/>
                        <a:ea typeface="Calibri" panose="020F0502020204030204" pitchFamily="34" charset="0"/>
                        <a:cs typeface="Times New Roman" panose="02020603050405020304" pitchFamily="18" charset="0"/>
                      </a:endParaRPr>
                    </a:p>
                  </a:txBody>
                  <a:tcPr marL="72270" marR="72270" marT="0" marB="0" anchor="ctr"/>
                </a:tc>
                <a:tc>
                  <a:txBody>
                    <a:bodyPr/>
                    <a:lstStyle/>
                    <a:p>
                      <a:pPr marL="0" marR="0">
                        <a:lnSpc>
                          <a:spcPct val="107000"/>
                        </a:lnSpc>
                        <a:spcBef>
                          <a:spcPts val="0"/>
                        </a:spcBef>
                        <a:spcAft>
                          <a:spcPts val="0"/>
                        </a:spcAft>
                      </a:pPr>
                      <a:r>
                        <a:rPr lang="en-US" sz="1800">
                          <a:effectLst/>
                          <a:latin typeface="+mn-lt"/>
                        </a:rPr>
                        <a:t>Male monopoly</a:t>
                      </a:r>
                      <a:endParaRPr lang="en-US" sz="1800">
                        <a:effectLst/>
                        <a:latin typeface="+mn-lt"/>
                        <a:ea typeface="Calibri" panose="020F0502020204030204" pitchFamily="34" charset="0"/>
                        <a:cs typeface="Times New Roman" panose="02020603050405020304" pitchFamily="18" charset="0"/>
                      </a:endParaRPr>
                    </a:p>
                  </a:txBody>
                  <a:tcPr marL="72270" marR="72270" marT="0" marB="0"/>
                </a:tc>
                <a:tc>
                  <a:txBody>
                    <a:bodyPr/>
                    <a:lstStyle/>
                    <a:p>
                      <a:pPr marL="0" marR="0" algn="ctr">
                        <a:spcBef>
                          <a:spcPts val="0"/>
                        </a:spcBef>
                        <a:spcAft>
                          <a:spcPts val="0"/>
                        </a:spcAft>
                      </a:pPr>
                      <a:endParaRPr lang="en-US" sz="2400" dirty="0">
                        <a:solidFill>
                          <a:srgbClr val="C00000"/>
                        </a:solidFill>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400">
                        <a:solidFill>
                          <a:srgbClr val="C00000"/>
                        </a:solidFill>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400">
                        <a:solidFill>
                          <a:srgbClr val="C00000"/>
                        </a:solidFill>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400">
                        <a:solidFill>
                          <a:srgbClr val="C00000"/>
                        </a:solidFill>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2400">
                          <a:effectLst/>
                          <a:latin typeface="+mj-lt"/>
                        </a:rPr>
                        <a:t>2</a:t>
                      </a:r>
                      <a:endParaRPr lang="en-US" sz="2400">
                        <a:effectLst/>
                        <a:latin typeface="+mj-lt"/>
                        <a:ea typeface="Calibri" panose="020F0502020204030204" pitchFamily="34" charset="0"/>
                        <a:cs typeface="Times New Roman" panose="02020603050405020304" pitchFamily="18" charset="0"/>
                      </a:endParaRPr>
                    </a:p>
                  </a:txBody>
                  <a:tcPr marL="72270" marR="72270" marT="0" marB="0" anchor="ctr"/>
                </a:tc>
                <a:extLst>
                  <a:ext uri="{0D108BD9-81ED-4DB2-BD59-A6C34878D82A}">
                    <a16:rowId xmlns:a16="http://schemas.microsoft.com/office/drawing/2014/main" val="1795130368"/>
                  </a:ext>
                </a:extLst>
              </a:tr>
              <a:tr h="43535">
                <a:tc vMerge="1">
                  <a:txBody>
                    <a:bodyPr/>
                    <a:lstStyle/>
                    <a:p>
                      <a:endParaRPr lang="en-US"/>
                    </a:p>
                  </a:txBody>
                  <a:tcPr/>
                </a:tc>
                <a:tc>
                  <a:txBody>
                    <a:bodyPr/>
                    <a:lstStyle/>
                    <a:p>
                      <a:pPr marL="0" marR="0">
                        <a:lnSpc>
                          <a:spcPct val="107000"/>
                        </a:lnSpc>
                        <a:spcBef>
                          <a:spcPts val="0"/>
                        </a:spcBef>
                        <a:spcAft>
                          <a:spcPts val="0"/>
                        </a:spcAft>
                      </a:pPr>
                      <a:r>
                        <a:rPr lang="en-US" sz="1800" dirty="0">
                          <a:effectLst/>
                          <a:latin typeface="+mn-lt"/>
                        </a:rPr>
                        <a:t>Men dominant, women marginal</a:t>
                      </a:r>
                      <a:endParaRPr lang="en-US" sz="1800" dirty="0">
                        <a:effectLst/>
                        <a:latin typeface="+mn-lt"/>
                        <a:ea typeface="Calibri" panose="020F0502020204030204" pitchFamily="34" charset="0"/>
                        <a:cs typeface="Times New Roman" panose="02020603050405020304" pitchFamily="18" charset="0"/>
                      </a:endParaRPr>
                    </a:p>
                  </a:txBody>
                  <a:tcPr marL="72270" marR="72270" marT="0" marB="0"/>
                </a:tc>
                <a:tc>
                  <a:txBody>
                    <a:bodyPr/>
                    <a:lstStyle/>
                    <a:p>
                      <a:pPr marL="0" marR="0" algn="ctr">
                        <a:spcBef>
                          <a:spcPts val="0"/>
                        </a:spcBef>
                        <a:spcAft>
                          <a:spcPts val="0"/>
                        </a:spcAft>
                      </a:pPr>
                      <a:endParaRPr lang="en-US" sz="2400" dirty="0">
                        <a:solidFill>
                          <a:srgbClr val="C00000"/>
                        </a:solidFill>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400" dirty="0">
                        <a:solidFill>
                          <a:srgbClr val="C00000"/>
                        </a:solidFill>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400">
                        <a:solidFill>
                          <a:srgbClr val="C00000"/>
                        </a:solidFill>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400">
                        <a:solidFill>
                          <a:srgbClr val="C00000"/>
                        </a:solidFill>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latin typeface="+mj-lt"/>
                        </a:rPr>
                        <a:t>27</a:t>
                      </a:r>
                      <a:endParaRPr lang="en-US" sz="2400" dirty="0">
                        <a:effectLst/>
                        <a:latin typeface="+mj-lt"/>
                        <a:ea typeface="Calibri" panose="020F0502020204030204" pitchFamily="34" charset="0"/>
                        <a:cs typeface="Times New Roman" panose="02020603050405020304" pitchFamily="18" charset="0"/>
                      </a:endParaRPr>
                    </a:p>
                  </a:txBody>
                  <a:tcPr marL="72270" marR="72270" marT="0" marB="0" anchor="ctr"/>
                </a:tc>
                <a:extLst>
                  <a:ext uri="{0D108BD9-81ED-4DB2-BD59-A6C34878D82A}">
                    <a16:rowId xmlns:a16="http://schemas.microsoft.com/office/drawing/2014/main" val="1522801418"/>
                  </a:ext>
                </a:extLst>
              </a:tr>
              <a:tr h="699627">
                <a:tc vMerge="1">
                  <a:txBody>
                    <a:bodyPr/>
                    <a:lstStyle/>
                    <a:p>
                      <a:endParaRPr lang="en-US"/>
                    </a:p>
                  </a:txBody>
                  <a:tcPr/>
                </a:tc>
                <a:tc>
                  <a:txBody>
                    <a:bodyPr/>
                    <a:lstStyle/>
                    <a:p>
                      <a:pPr marL="0" marR="0">
                        <a:lnSpc>
                          <a:spcPct val="107000"/>
                        </a:lnSpc>
                        <a:spcBef>
                          <a:spcPts val="0"/>
                        </a:spcBef>
                        <a:spcAft>
                          <a:spcPts val="0"/>
                        </a:spcAft>
                      </a:pPr>
                      <a:r>
                        <a:rPr lang="en-US" sz="1800" dirty="0">
                          <a:effectLst/>
                          <a:latin typeface="+mn-lt"/>
                        </a:rPr>
                        <a:t>Men more, women some</a:t>
                      </a:r>
                      <a:endParaRPr lang="en-US" sz="1800" dirty="0">
                        <a:effectLst/>
                        <a:latin typeface="+mn-lt"/>
                        <a:ea typeface="Calibri" panose="020F0502020204030204" pitchFamily="34" charset="0"/>
                        <a:cs typeface="Times New Roman" panose="02020603050405020304" pitchFamily="18" charset="0"/>
                      </a:endParaRPr>
                    </a:p>
                  </a:txBody>
                  <a:tcPr marL="72270" marR="72270" marT="0" marB="0"/>
                </a:tc>
                <a:tc>
                  <a:txBody>
                    <a:bodyPr/>
                    <a:lstStyle/>
                    <a:p>
                      <a:pPr marL="0" marR="0" algn="ctr">
                        <a:spcBef>
                          <a:spcPts val="0"/>
                        </a:spcBef>
                        <a:spcAft>
                          <a:spcPts val="0"/>
                        </a:spcAft>
                      </a:pPr>
                      <a:endParaRPr lang="en-US" sz="2400">
                        <a:solidFill>
                          <a:srgbClr val="C00000"/>
                        </a:solidFill>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400" dirty="0">
                        <a:solidFill>
                          <a:srgbClr val="C00000"/>
                        </a:solidFill>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400" dirty="0">
                        <a:solidFill>
                          <a:srgbClr val="C00000"/>
                        </a:solidFill>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400">
                        <a:solidFill>
                          <a:srgbClr val="C00000"/>
                        </a:solidFill>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2400">
                          <a:effectLst/>
                          <a:latin typeface="+mj-lt"/>
                        </a:rPr>
                        <a:t>30</a:t>
                      </a:r>
                      <a:endParaRPr lang="en-US" sz="2400">
                        <a:effectLst/>
                        <a:latin typeface="+mj-lt"/>
                        <a:ea typeface="Calibri" panose="020F0502020204030204" pitchFamily="34" charset="0"/>
                        <a:cs typeface="Times New Roman" panose="02020603050405020304" pitchFamily="18" charset="0"/>
                      </a:endParaRPr>
                    </a:p>
                  </a:txBody>
                  <a:tcPr marL="72270" marR="72270" marT="0" marB="0" anchor="ctr"/>
                </a:tc>
                <a:extLst>
                  <a:ext uri="{0D108BD9-81ED-4DB2-BD59-A6C34878D82A}">
                    <a16:rowId xmlns:a16="http://schemas.microsoft.com/office/drawing/2014/main" val="1351131456"/>
                  </a:ext>
                </a:extLst>
              </a:tr>
              <a:tr h="695713">
                <a:tc vMerge="1">
                  <a:txBody>
                    <a:bodyPr/>
                    <a:lstStyle/>
                    <a:p>
                      <a:endParaRPr lang="en-US"/>
                    </a:p>
                  </a:txBody>
                  <a:tcPr/>
                </a:tc>
                <a:tc>
                  <a:txBody>
                    <a:bodyPr/>
                    <a:lstStyle/>
                    <a:p>
                      <a:pPr marL="0" marR="0">
                        <a:lnSpc>
                          <a:spcPct val="107000"/>
                        </a:lnSpc>
                        <a:spcBef>
                          <a:spcPts val="0"/>
                        </a:spcBef>
                        <a:spcAft>
                          <a:spcPts val="0"/>
                        </a:spcAft>
                      </a:pPr>
                      <a:r>
                        <a:rPr lang="en-US" sz="1800">
                          <a:effectLst/>
                          <a:latin typeface="+mn-lt"/>
                        </a:rPr>
                        <a:t>Men more than women</a:t>
                      </a:r>
                      <a:endParaRPr lang="en-US" sz="1800">
                        <a:effectLst/>
                        <a:latin typeface="+mn-lt"/>
                        <a:ea typeface="Calibri" panose="020F0502020204030204" pitchFamily="34" charset="0"/>
                        <a:cs typeface="Times New Roman" panose="02020603050405020304" pitchFamily="18" charset="0"/>
                      </a:endParaRPr>
                    </a:p>
                  </a:txBody>
                  <a:tcPr marL="72270" marR="72270" marT="0" marB="0"/>
                </a:tc>
                <a:tc>
                  <a:txBody>
                    <a:bodyPr/>
                    <a:lstStyle/>
                    <a:p>
                      <a:pPr marL="0" marR="0" algn="ctr">
                        <a:spcBef>
                          <a:spcPts val="0"/>
                        </a:spcBef>
                        <a:spcAft>
                          <a:spcPts val="0"/>
                        </a:spcAft>
                      </a:pPr>
                      <a:endParaRPr lang="en-US" sz="2400">
                        <a:solidFill>
                          <a:srgbClr val="C00000"/>
                        </a:solidFill>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400">
                        <a:solidFill>
                          <a:srgbClr val="C00000"/>
                        </a:solidFill>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400" dirty="0">
                        <a:solidFill>
                          <a:srgbClr val="C00000"/>
                        </a:solidFill>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400" dirty="0">
                        <a:solidFill>
                          <a:srgbClr val="C00000"/>
                        </a:solidFill>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dirty="0">
                          <a:effectLst/>
                          <a:latin typeface="+mj-lt"/>
                        </a:rPr>
                        <a:t>12</a:t>
                      </a:r>
                      <a:endParaRPr lang="en-US" sz="2400" dirty="0">
                        <a:effectLst/>
                        <a:latin typeface="+mj-lt"/>
                        <a:ea typeface="Calibri" panose="020F0502020204030204" pitchFamily="34" charset="0"/>
                        <a:cs typeface="Times New Roman" panose="02020603050405020304" pitchFamily="18" charset="0"/>
                      </a:endParaRPr>
                    </a:p>
                  </a:txBody>
                  <a:tcPr marL="72270" marR="72270" marT="0" marB="0" anchor="ctr"/>
                </a:tc>
                <a:extLst>
                  <a:ext uri="{0D108BD9-81ED-4DB2-BD59-A6C34878D82A}">
                    <a16:rowId xmlns:a16="http://schemas.microsoft.com/office/drawing/2014/main" val="1160865795"/>
                  </a:ext>
                </a:extLst>
              </a:tr>
              <a:tr h="0">
                <a:tc vMerge="1">
                  <a:txBody>
                    <a:bodyPr/>
                    <a:lstStyle/>
                    <a:p>
                      <a:endParaRPr lang="en-US"/>
                    </a:p>
                  </a:txBody>
                  <a:tcPr/>
                </a:tc>
                <a:tc>
                  <a:txBody>
                    <a:bodyPr/>
                    <a:lstStyle/>
                    <a:p>
                      <a:pPr marL="0" marR="0">
                        <a:lnSpc>
                          <a:spcPct val="107000"/>
                        </a:lnSpc>
                        <a:spcBef>
                          <a:spcPts val="0"/>
                        </a:spcBef>
                        <a:spcAft>
                          <a:spcPts val="0"/>
                        </a:spcAft>
                      </a:pPr>
                      <a:r>
                        <a:rPr lang="en-US" sz="1800">
                          <a:effectLst/>
                          <a:latin typeface="+mn-lt"/>
                        </a:rPr>
                        <a:t>Gender parity</a:t>
                      </a:r>
                      <a:endParaRPr lang="en-US" sz="1800">
                        <a:effectLst/>
                        <a:latin typeface="+mn-lt"/>
                        <a:ea typeface="Calibri" panose="020F0502020204030204" pitchFamily="34" charset="0"/>
                        <a:cs typeface="Times New Roman" panose="02020603050405020304" pitchFamily="18" charset="0"/>
                      </a:endParaRPr>
                    </a:p>
                  </a:txBody>
                  <a:tcPr marL="72270" marR="72270" marT="0" marB="0"/>
                </a:tc>
                <a:tc>
                  <a:txBody>
                    <a:bodyPr/>
                    <a:lstStyle/>
                    <a:p>
                      <a:pPr marL="0" marR="0" algn="ctr">
                        <a:spcBef>
                          <a:spcPts val="0"/>
                        </a:spcBef>
                        <a:spcAft>
                          <a:spcPts val="0"/>
                        </a:spcAft>
                      </a:pPr>
                      <a:endParaRPr lang="en-US" sz="2400">
                        <a:solidFill>
                          <a:srgbClr val="C00000"/>
                        </a:solidFill>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400">
                        <a:solidFill>
                          <a:srgbClr val="C00000"/>
                        </a:solidFill>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400" dirty="0">
                        <a:solidFill>
                          <a:srgbClr val="C00000"/>
                        </a:solidFill>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400" dirty="0">
                        <a:solidFill>
                          <a:srgbClr val="C00000"/>
                        </a:solidFill>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dirty="0">
                          <a:effectLst/>
                          <a:latin typeface="+mj-lt"/>
                        </a:rPr>
                        <a:t>5</a:t>
                      </a:r>
                      <a:endParaRPr lang="en-US" sz="2400" dirty="0">
                        <a:effectLst/>
                        <a:latin typeface="+mj-lt"/>
                        <a:ea typeface="Calibri" panose="020F0502020204030204" pitchFamily="34" charset="0"/>
                        <a:cs typeface="Times New Roman" panose="02020603050405020304" pitchFamily="18" charset="0"/>
                      </a:endParaRPr>
                    </a:p>
                  </a:txBody>
                  <a:tcPr marL="72270" marR="72270" marT="0" marB="0" anchor="ctr"/>
                </a:tc>
                <a:extLst>
                  <a:ext uri="{0D108BD9-81ED-4DB2-BD59-A6C34878D82A}">
                    <a16:rowId xmlns:a16="http://schemas.microsoft.com/office/drawing/2014/main" val="974269040"/>
                  </a:ext>
                </a:extLst>
              </a:tr>
              <a:tr h="371602">
                <a:tc>
                  <a:txBody>
                    <a:bodyPr/>
                    <a:lstStyle/>
                    <a:p>
                      <a:endParaRPr lang="en-US" sz="1800">
                        <a:effectLst/>
                        <a:latin typeface="+mn-lt"/>
                        <a:cs typeface="Times New Roman" panose="02020603050405020304" pitchFamily="18" charset="0"/>
                      </a:endParaRPr>
                    </a:p>
                  </a:txBody>
                  <a:tcPr marL="72270" marR="72270" marT="0" marB="0"/>
                </a:tc>
                <a:tc>
                  <a:txBody>
                    <a:bodyPr/>
                    <a:lstStyle/>
                    <a:p>
                      <a:pPr marL="0" marR="0" indent="228600" algn="ctr">
                        <a:lnSpc>
                          <a:spcPct val="107000"/>
                        </a:lnSpc>
                        <a:spcBef>
                          <a:spcPts val="0"/>
                        </a:spcBef>
                        <a:spcAft>
                          <a:spcPts val="0"/>
                        </a:spcAft>
                      </a:pPr>
                      <a:r>
                        <a:rPr lang="en-US" sz="1800">
                          <a:effectLst/>
                          <a:latin typeface="+mn-lt"/>
                        </a:rPr>
                        <a:t>TOTAL</a:t>
                      </a:r>
                      <a:endParaRPr lang="en-US" sz="1800">
                        <a:effectLst/>
                        <a:latin typeface="+mn-lt"/>
                        <a:ea typeface="Calibri" panose="020F0502020204030204" pitchFamily="34" charset="0"/>
                        <a:cs typeface="Times New Roman" panose="02020603050405020304" pitchFamily="18" charset="0"/>
                      </a:endParaRPr>
                    </a:p>
                  </a:txBody>
                  <a:tcPr marL="72270" marR="72270" marT="0" marB="0"/>
                </a:tc>
                <a:tc>
                  <a:txBody>
                    <a:bodyPr/>
                    <a:lstStyle/>
                    <a:p>
                      <a:pPr marL="0" marR="0" algn="ctr">
                        <a:spcBef>
                          <a:spcPts val="0"/>
                        </a:spcBef>
                        <a:spcAft>
                          <a:spcPts val="0"/>
                        </a:spcAft>
                      </a:pPr>
                      <a:r>
                        <a:rPr lang="en-US" sz="2400">
                          <a:effectLst/>
                          <a:latin typeface="+mj-lt"/>
                        </a:rPr>
                        <a:t>5</a:t>
                      </a:r>
                      <a:endParaRPr lang="en-US" sz="2400">
                        <a:effectLst/>
                        <a:latin typeface="+mj-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spcBef>
                          <a:spcPts val="0"/>
                        </a:spcBef>
                        <a:spcAft>
                          <a:spcPts val="0"/>
                        </a:spcAft>
                      </a:pPr>
                      <a:r>
                        <a:rPr lang="en-US" sz="2400">
                          <a:effectLst/>
                          <a:latin typeface="+mj-lt"/>
                        </a:rPr>
                        <a:t>21</a:t>
                      </a:r>
                      <a:endParaRPr lang="en-US" sz="2400">
                        <a:effectLst/>
                        <a:latin typeface="+mj-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spcBef>
                          <a:spcPts val="0"/>
                        </a:spcBef>
                        <a:spcAft>
                          <a:spcPts val="0"/>
                        </a:spcAft>
                      </a:pPr>
                      <a:r>
                        <a:rPr lang="en-US" sz="2400">
                          <a:effectLst/>
                          <a:latin typeface="+mj-lt"/>
                        </a:rPr>
                        <a:t>33</a:t>
                      </a:r>
                      <a:endParaRPr lang="en-US" sz="2400">
                        <a:effectLst/>
                        <a:latin typeface="+mj-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spcBef>
                          <a:spcPts val="0"/>
                        </a:spcBef>
                        <a:spcAft>
                          <a:spcPts val="0"/>
                        </a:spcAft>
                      </a:pPr>
                      <a:r>
                        <a:rPr lang="en-US" sz="2400" dirty="0">
                          <a:effectLst/>
                          <a:latin typeface="+mj-lt"/>
                        </a:rPr>
                        <a:t>17</a:t>
                      </a:r>
                      <a:endParaRPr lang="en-US" sz="2400" dirty="0">
                        <a:effectLst/>
                        <a:latin typeface="+mj-lt"/>
                        <a:ea typeface="Calibri" panose="020F0502020204030204" pitchFamily="34" charset="0"/>
                        <a:cs typeface="Times New Roman" panose="02020603050405020304" pitchFamily="18" charset="0"/>
                      </a:endParaRPr>
                    </a:p>
                  </a:txBody>
                  <a:tcPr marL="72270" marR="72270" marT="0" marB="0" anchor="ctr"/>
                </a:tc>
                <a:tc>
                  <a:txBody>
                    <a:bodyPr/>
                    <a:lstStyle/>
                    <a:p>
                      <a:pPr marL="0" marR="0" algn="ctr">
                        <a:spcBef>
                          <a:spcPts val="0"/>
                        </a:spcBef>
                        <a:spcAft>
                          <a:spcPts val="0"/>
                        </a:spcAft>
                      </a:pPr>
                      <a:r>
                        <a:rPr lang="en-US" sz="2400" dirty="0">
                          <a:effectLst/>
                          <a:latin typeface="+mj-lt"/>
                        </a:rPr>
                        <a:t>76</a:t>
                      </a:r>
                      <a:endParaRPr lang="en-US" sz="2400" dirty="0">
                        <a:effectLst/>
                        <a:latin typeface="+mj-lt"/>
                        <a:ea typeface="Calibri" panose="020F0502020204030204" pitchFamily="34" charset="0"/>
                        <a:cs typeface="Times New Roman" panose="02020603050405020304" pitchFamily="18" charset="0"/>
                      </a:endParaRPr>
                    </a:p>
                  </a:txBody>
                  <a:tcPr marL="72270" marR="72270" marT="0" marB="0" anchor="ctr"/>
                </a:tc>
                <a:extLst>
                  <a:ext uri="{0D108BD9-81ED-4DB2-BD59-A6C34878D82A}">
                    <a16:rowId xmlns:a16="http://schemas.microsoft.com/office/drawing/2014/main" val="234121730"/>
                  </a:ext>
                </a:extLst>
              </a:tr>
            </a:tbl>
          </a:graphicData>
        </a:graphic>
      </p:graphicFrame>
      <p:sp>
        <p:nvSpPr>
          <p:cNvPr id="8" name="Footer Placeholder 3">
            <a:extLst>
              <a:ext uri="{FF2B5EF4-FFF2-40B4-BE49-F238E27FC236}">
                <a16:creationId xmlns:a16="http://schemas.microsoft.com/office/drawing/2014/main" id="{B099C0FF-0C7E-6B9B-14D9-3D36C5E5FB4C}"/>
              </a:ext>
            </a:extLst>
          </p:cNvPr>
          <p:cNvSpPr txBox="1">
            <a:spLocks/>
          </p:cNvSpPr>
          <p:nvPr/>
        </p:nvSpPr>
        <p:spPr>
          <a:xfrm>
            <a:off x="5017967" y="5673213"/>
            <a:ext cx="7072108" cy="477853"/>
          </a:xfrm>
          <a:prstGeom prst="rect">
            <a:avLst/>
          </a:prstGeom>
        </p:spPr>
        <p:txBody>
          <a:bodyPr vert="horz" lIns="91440" tIns="45720" rIns="91440" bIns="45720" rtlCol="0" anchor="ctr">
            <a:normAutofit fontScale="92500"/>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90000"/>
              </a:lnSpc>
              <a:spcAft>
                <a:spcPts val="600"/>
              </a:spcAft>
            </a:pPr>
            <a:r>
              <a:rPr lang="en-GB" sz="2000" b="1" dirty="0">
                <a:solidFill>
                  <a:schemeClr val="tx1"/>
                </a:solidFill>
              </a:rPr>
              <a:t>EV’s</a:t>
            </a:r>
            <a:r>
              <a:rPr lang="en-GB" sz="2000" dirty="0">
                <a:solidFill>
                  <a:schemeClr val="tx1"/>
                </a:solidFill>
              </a:rPr>
              <a:t>: (2 * 5)/76 = 0.1	(2*21)/76 = 0.6	(33*30)/76 = 13	etc…</a:t>
            </a:r>
          </a:p>
        </p:txBody>
      </p:sp>
      <p:graphicFrame>
        <p:nvGraphicFramePr>
          <p:cNvPr id="11" name="Table 10">
            <a:extLst>
              <a:ext uri="{FF2B5EF4-FFF2-40B4-BE49-F238E27FC236}">
                <a16:creationId xmlns:a16="http://schemas.microsoft.com/office/drawing/2014/main" id="{49F666AC-723B-CDD3-E836-33CC0D3559C7}"/>
              </a:ext>
            </a:extLst>
          </p:cNvPr>
          <p:cNvGraphicFramePr>
            <a:graphicFrameLocks noGrp="1"/>
          </p:cNvGraphicFramePr>
          <p:nvPr>
            <p:extLst>
              <p:ext uri="{D42A27DB-BD31-4B8C-83A1-F6EECF244321}">
                <p14:modId xmlns:p14="http://schemas.microsoft.com/office/powerpoint/2010/main" val="1101029879"/>
              </p:ext>
            </p:extLst>
          </p:nvPr>
        </p:nvGraphicFramePr>
        <p:xfrm>
          <a:off x="7435780" y="1366576"/>
          <a:ext cx="3969100" cy="3840483"/>
        </p:xfrm>
        <a:graphic>
          <a:graphicData uri="http://schemas.openxmlformats.org/drawingml/2006/table">
            <a:tbl>
              <a:tblPr firstRow="1" bandRow="1">
                <a:tableStyleId>{3B4B98B0-60AC-42C2-AFA5-B58CD77FA1E5}</a:tableStyleId>
              </a:tblPr>
              <a:tblGrid>
                <a:gridCol w="921061">
                  <a:extLst>
                    <a:ext uri="{9D8B030D-6E8A-4147-A177-3AD203B41FA5}">
                      <a16:colId xmlns:a16="http://schemas.microsoft.com/office/drawing/2014/main" val="2311393215"/>
                    </a:ext>
                  </a:extLst>
                </a:gridCol>
                <a:gridCol w="1145423">
                  <a:extLst>
                    <a:ext uri="{9D8B030D-6E8A-4147-A177-3AD203B41FA5}">
                      <a16:colId xmlns:a16="http://schemas.microsoft.com/office/drawing/2014/main" val="663925631"/>
                    </a:ext>
                  </a:extLst>
                </a:gridCol>
                <a:gridCol w="968296">
                  <a:extLst>
                    <a:ext uri="{9D8B030D-6E8A-4147-A177-3AD203B41FA5}">
                      <a16:colId xmlns:a16="http://schemas.microsoft.com/office/drawing/2014/main" val="1287249495"/>
                    </a:ext>
                  </a:extLst>
                </a:gridCol>
                <a:gridCol w="934320">
                  <a:extLst>
                    <a:ext uri="{9D8B030D-6E8A-4147-A177-3AD203B41FA5}">
                      <a16:colId xmlns:a16="http://schemas.microsoft.com/office/drawing/2014/main" val="726916233"/>
                    </a:ext>
                  </a:extLst>
                </a:gridCol>
              </a:tblGrid>
              <a:tr h="564721">
                <a:tc>
                  <a:txBody>
                    <a:bodyPr/>
                    <a:lstStyle/>
                    <a:p>
                      <a:pPr marL="0" marR="0" algn="ctr">
                        <a:spcBef>
                          <a:spcPts val="0"/>
                        </a:spcBef>
                        <a:spcAft>
                          <a:spcPts val="0"/>
                        </a:spcAft>
                      </a:pPr>
                      <a:r>
                        <a:rPr lang="en-US" sz="2400" b="0" dirty="0">
                          <a:solidFill>
                            <a:srgbClr val="C00000"/>
                          </a:solidFill>
                          <a:effectLst/>
                        </a:rPr>
                        <a:t>0.1</a:t>
                      </a:r>
                      <a:endParaRPr lang="en-US" sz="2400" b="0" dirty="0">
                        <a:solidFill>
                          <a:srgbClr val="C00000"/>
                        </a:solidFill>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b="0" dirty="0">
                          <a:solidFill>
                            <a:srgbClr val="C00000"/>
                          </a:solidFill>
                          <a:effectLst/>
                        </a:rPr>
                        <a:t>0.6</a:t>
                      </a:r>
                      <a:endParaRPr lang="en-US" sz="2400" b="0" dirty="0">
                        <a:solidFill>
                          <a:srgbClr val="C00000"/>
                        </a:solidFill>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b="0" dirty="0">
                          <a:solidFill>
                            <a:srgbClr val="C00000"/>
                          </a:solidFill>
                          <a:effectLst/>
                        </a:rPr>
                        <a:t>0.9</a:t>
                      </a:r>
                      <a:endParaRPr lang="en-US" sz="2400" b="0" dirty="0">
                        <a:solidFill>
                          <a:srgbClr val="C00000"/>
                        </a:solidFill>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b="0" dirty="0">
                          <a:solidFill>
                            <a:srgbClr val="C00000"/>
                          </a:solidFill>
                          <a:effectLst/>
                        </a:rPr>
                        <a:t>0.4</a:t>
                      </a:r>
                      <a:endParaRPr lang="en-US" sz="2400" b="0" dirty="0">
                        <a:solidFill>
                          <a:srgbClr val="C00000"/>
                        </a:solidFill>
                        <a:effectLst/>
                        <a:latin typeface="+mj-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859167896"/>
                  </a:ext>
                </a:extLst>
              </a:tr>
              <a:tr h="1143499">
                <a:tc>
                  <a:txBody>
                    <a:bodyPr/>
                    <a:lstStyle/>
                    <a:p>
                      <a:pPr marL="0" marR="0" algn="ctr">
                        <a:spcBef>
                          <a:spcPts val="0"/>
                        </a:spcBef>
                        <a:spcAft>
                          <a:spcPts val="0"/>
                        </a:spcAft>
                      </a:pPr>
                      <a:r>
                        <a:rPr lang="en-US" sz="2400" dirty="0">
                          <a:solidFill>
                            <a:srgbClr val="C00000"/>
                          </a:solidFill>
                          <a:effectLst/>
                        </a:rPr>
                        <a:t>1.8</a:t>
                      </a:r>
                      <a:endParaRPr lang="en-US" sz="2400" dirty="0">
                        <a:solidFill>
                          <a:srgbClr val="C00000"/>
                        </a:solidFill>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dirty="0">
                          <a:solidFill>
                            <a:srgbClr val="C00000"/>
                          </a:solidFill>
                          <a:effectLst/>
                        </a:rPr>
                        <a:t>7.5</a:t>
                      </a:r>
                      <a:endParaRPr lang="en-US" sz="2400" dirty="0">
                        <a:solidFill>
                          <a:srgbClr val="C00000"/>
                        </a:solidFill>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a:solidFill>
                            <a:srgbClr val="C00000"/>
                          </a:solidFill>
                          <a:effectLst/>
                        </a:rPr>
                        <a:t>11.7</a:t>
                      </a:r>
                      <a:endParaRPr lang="en-US" sz="2400">
                        <a:solidFill>
                          <a:srgbClr val="C00000"/>
                        </a:solidFill>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a:solidFill>
                            <a:srgbClr val="C00000"/>
                          </a:solidFill>
                          <a:effectLst/>
                        </a:rPr>
                        <a:t>6.0</a:t>
                      </a:r>
                      <a:endParaRPr lang="en-US" sz="2400">
                        <a:solidFill>
                          <a:srgbClr val="C00000"/>
                        </a:solidFill>
                        <a:effectLst/>
                        <a:latin typeface="+mj-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932567651"/>
                  </a:ext>
                </a:extLst>
              </a:tr>
              <a:tr h="874206">
                <a:tc>
                  <a:txBody>
                    <a:bodyPr/>
                    <a:lstStyle/>
                    <a:p>
                      <a:pPr marL="0" marR="0" algn="ctr">
                        <a:spcBef>
                          <a:spcPts val="0"/>
                        </a:spcBef>
                        <a:spcAft>
                          <a:spcPts val="0"/>
                        </a:spcAft>
                      </a:pPr>
                      <a:r>
                        <a:rPr lang="en-US" sz="2400">
                          <a:solidFill>
                            <a:srgbClr val="C00000"/>
                          </a:solidFill>
                          <a:effectLst/>
                        </a:rPr>
                        <a:t>2.0</a:t>
                      </a:r>
                      <a:endParaRPr lang="en-US" sz="2400">
                        <a:solidFill>
                          <a:srgbClr val="C00000"/>
                        </a:solidFill>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dirty="0">
                          <a:solidFill>
                            <a:srgbClr val="C00000"/>
                          </a:solidFill>
                          <a:effectLst/>
                        </a:rPr>
                        <a:t>8.3</a:t>
                      </a:r>
                      <a:endParaRPr lang="en-US" sz="2400" dirty="0">
                        <a:solidFill>
                          <a:srgbClr val="C00000"/>
                        </a:solidFill>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dirty="0">
                          <a:solidFill>
                            <a:srgbClr val="C00000"/>
                          </a:solidFill>
                          <a:effectLst/>
                        </a:rPr>
                        <a:t>13.0</a:t>
                      </a:r>
                      <a:endParaRPr lang="en-US" sz="2400" dirty="0">
                        <a:solidFill>
                          <a:srgbClr val="C00000"/>
                        </a:solidFill>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a:solidFill>
                            <a:srgbClr val="C00000"/>
                          </a:solidFill>
                          <a:effectLst/>
                        </a:rPr>
                        <a:t>6.7</a:t>
                      </a:r>
                      <a:endParaRPr lang="en-US" sz="2400">
                        <a:solidFill>
                          <a:srgbClr val="C00000"/>
                        </a:solidFill>
                        <a:effectLst/>
                        <a:latin typeface="+mj-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716959979"/>
                  </a:ext>
                </a:extLst>
              </a:tr>
              <a:tr h="693336">
                <a:tc>
                  <a:txBody>
                    <a:bodyPr/>
                    <a:lstStyle/>
                    <a:p>
                      <a:pPr marL="0" marR="0" algn="ctr">
                        <a:spcBef>
                          <a:spcPts val="0"/>
                        </a:spcBef>
                        <a:spcAft>
                          <a:spcPts val="0"/>
                        </a:spcAft>
                      </a:pPr>
                      <a:r>
                        <a:rPr lang="en-US" sz="2400">
                          <a:solidFill>
                            <a:srgbClr val="C00000"/>
                          </a:solidFill>
                          <a:effectLst/>
                        </a:rPr>
                        <a:t>0.8</a:t>
                      </a:r>
                      <a:endParaRPr lang="en-US" sz="2400">
                        <a:solidFill>
                          <a:srgbClr val="C00000"/>
                        </a:solidFill>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a:solidFill>
                            <a:srgbClr val="C00000"/>
                          </a:solidFill>
                          <a:effectLst/>
                        </a:rPr>
                        <a:t>3.3</a:t>
                      </a:r>
                      <a:endParaRPr lang="en-US" sz="2400">
                        <a:solidFill>
                          <a:srgbClr val="C00000"/>
                        </a:solidFill>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dirty="0">
                          <a:solidFill>
                            <a:srgbClr val="C00000"/>
                          </a:solidFill>
                          <a:effectLst/>
                        </a:rPr>
                        <a:t>5.2</a:t>
                      </a:r>
                      <a:endParaRPr lang="en-US" sz="2400" dirty="0">
                        <a:solidFill>
                          <a:srgbClr val="C00000"/>
                        </a:solidFill>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dirty="0">
                          <a:solidFill>
                            <a:srgbClr val="C00000"/>
                          </a:solidFill>
                          <a:effectLst/>
                        </a:rPr>
                        <a:t>2.7</a:t>
                      </a:r>
                      <a:endParaRPr lang="en-US" sz="2400" dirty="0">
                        <a:solidFill>
                          <a:srgbClr val="C00000"/>
                        </a:solidFill>
                        <a:effectLst/>
                        <a:latin typeface="+mj-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74289676"/>
                  </a:ext>
                </a:extLst>
              </a:tr>
              <a:tr h="564721">
                <a:tc>
                  <a:txBody>
                    <a:bodyPr/>
                    <a:lstStyle/>
                    <a:p>
                      <a:pPr marL="0" marR="0" algn="ctr">
                        <a:spcBef>
                          <a:spcPts val="0"/>
                        </a:spcBef>
                        <a:spcAft>
                          <a:spcPts val="0"/>
                        </a:spcAft>
                      </a:pPr>
                      <a:r>
                        <a:rPr lang="en-US" sz="2400">
                          <a:solidFill>
                            <a:srgbClr val="C00000"/>
                          </a:solidFill>
                          <a:effectLst/>
                        </a:rPr>
                        <a:t>0.3</a:t>
                      </a:r>
                      <a:endParaRPr lang="en-US" sz="2400">
                        <a:solidFill>
                          <a:srgbClr val="C00000"/>
                        </a:solidFill>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a:solidFill>
                            <a:srgbClr val="C00000"/>
                          </a:solidFill>
                          <a:effectLst/>
                        </a:rPr>
                        <a:t>1.4</a:t>
                      </a:r>
                      <a:endParaRPr lang="en-US" sz="2400">
                        <a:solidFill>
                          <a:srgbClr val="C00000"/>
                        </a:solidFill>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dirty="0">
                          <a:solidFill>
                            <a:srgbClr val="C00000"/>
                          </a:solidFill>
                          <a:effectLst/>
                        </a:rPr>
                        <a:t>2.2</a:t>
                      </a:r>
                      <a:endParaRPr lang="en-US" sz="2400" dirty="0">
                        <a:solidFill>
                          <a:srgbClr val="C00000"/>
                        </a:solidFill>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400" dirty="0">
                          <a:solidFill>
                            <a:srgbClr val="C00000"/>
                          </a:solidFill>
                          <a:effectLst/>
                        </a:rPr>
                        <a:t>1.1</a:t>
                      </a:r>
                      <a:endParaRPr lang="en-US" sz="2400" dirty="0">
                        <a:solidFill>
                          <a:srgbClr val="C00000"/>
                        </a:solidFill>
                        <a:effectLst/>
                        <a:latin typeface="+mj-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712201588"/>
                  </a:ext>
                </a:extLst>
              </a:tr>
            </a:tbl>
          </a:graphicData>
        </a:graphic>
      </p:graphicFrame>
    </p:spTree>
    <p:extLst>
      <p:ext uri="{BB962C8B-B14F-4D97-AF65-F5344CB8AC3E}">
        <p14:creationId xmlns:p14="http://schemas.microsoft.com/office/powerpoint/2010/main" val="323182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fade">
                                      <p:cBhvr>
                                        <p:cTn id="7" dur="1000"/>
                                        <p:tgtEl>
                                          <p:spTgt spid="7">
                                            <p:txEl>
                                              <p:pRg st="5" end="5"/>
                                            </p:txEl>
                                          </p:spTgt>
                                        </p:tgtEl>
                                      </p:cBhvr>
                                    </p:animEffect>
                                    <p:anim calcmode="lin" valueType="num">
                                      <p:cBhvr>
                                        <p:cTn id="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fade">
                                      <p:cBhvr>
                                        <p:cTn id="28" dur="1000"/>
                                        <p:tgtEl>
                                          <p:spTgt spid="7">
                                            <p:txEl>
                                              <p:pRg st="6" end="6"/>
                                            </p:txEl>
                                          </p:spTgt>
                                        </p:tgtEl>
                                      </p:cBhvr>
                                    </p:animEffect>
                                    <p:anim calcmode="lin" valueType="num">
                                      <p:cBhvr>
                                        <p:cTn id="29"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95CBC-BA6C-4CE2-BD93-6D0556602DBA}"/>
              </a:ext>
            </a:extLst>
          </p:cNvPr>
          <p:cNvSpPr>
            <a:spLocks noGrp="1"/>
          </p:cNvSpPr>
          <p:nvPr>
            <p:ph type="title"/>
          </p:nvPr>
        </p:nvSpPr>
        <p:spPr>
          <a:xfrm>
            <a:off x="336884" y="811777"/>
            <a:ext cx="4035527" cy="4962524"/>
          </a:xfrm>
        </p:spPr>
        <p:txBody>
          <a:bodyPr vert="horz" lIns="91440" tIns="45720" rIns="91440" bIns="45720" rtlCol="0" anchor="ctr">
            <a:normAutofit/>
          </a:bodyPr>
          <a:lstStyle/>
          <a:p>
            <a:pPr algn="ctr"/>
            <a:r>
              <a:rPr lang="en-US" kern="1200" dirty="0">
                <a:solidFill>
                  <a:srgbClr val="FFFFFF"/>
                </a:solidFill>
                <a:latin typeface="+mj-lt"/>
                <a:ea typeface="+mj-ea"/>
                <a:cs typeface="+mj-cs"/>
              </a:rPr>
              <a:t>χ2: </a:t>
            </a:r>
            <a:br>
              <a:rPr lang="en-US" kern="1200" dirty="0">
                <a:solidFill>
                  <a:srgbClr val="FFFFFF"/>
                </a:solidFill>
                <a:latin typeface="+mj-lt"/>
                <a:ea typeface="+mj-ea"/>
                <a:cs typeface="+mj-cs"/>
              </a:rPr>
            </a:br>
            <a:r>
              <a:rPr lang="en-US" kern="1200" dirty="0">
                <a:solidFill>
                  <a:srgbClr val="FFFFFF"/>
                </a:solidFill>
                <a:latin typeface="+mj-lt"/>
                <a:ea typeface="+mj-ea"/>
                <a:cs typeface="+mj-cs"/>
              </a:rPr>
              <a:t>A Test for Independence </a:t>
            </a:r>
          </a:p>
        </p:txBody>
      </p:sp>
      <p:sp>
        <p:nvSpPr>
          <p:cNvPr id="4" name="Footer Placeholder 3">
            <a:extLst>
              <a:ext uri="{FF2B5EF4-FFF2-40B4-BE49-F238E27FC236}">
                <a16:creationId xmlns:a16="http://schemas.microsoft.com/office/drawing/2014/main" id="{D6A17FB3-3321-45B0-880D-64432325EFE5}"/>
              </a:ext>
            </a:extLst>
          </p:cNvPr>
          <p:cNvSpPr>
            <a:spLocks noGrp="1"/>
          </p:cNvSpPr>
          <p:nvPr>
            <p:ph type="ftr" sz="quarter" idx="11"/>
          </p:nvPr>
        </p:nvSpPr>
        <p:spPr>
          <a:xfrm>
            <a:off x="5144297" y="6423025"/>
            <a:ext cx="5618954" cy="365125"/>
          </a:xfrm>
        </p:spPr>
        <p:txBody>
          <a:bodyPr vert="horz" lIns="91440" tIns="45720" rIns="91440" bIns="45720" rtlCol="0" anchor="ctr">
            <a:normAutofit/>
          </a:bodyPr>
          <a:lstStyle/>
          <a:p>
            <a:pPr algn="l">
              <a:lnSpc>
                <a:spcPct val="90000"/>
              </a:lnSpc>
              <a:spcAft>
                <a:spcPts val="600"/>
              </a:spcAft>
            </a:pPr>
            <a:r>
              <a:rPr lang="en-US" sz="700" kern="1200">
                <a:solidFill>
                  <a:schemeClr val="tx1">
                    <a:tint val="75000"/>
                  </a:schemeClr>
                </a:solidFill>
                <a:latin typeface="+mn-lt"/>
                <a:ea typeface="+mn-ea"/>
                <a:cs typeface="+mn-cs"/>
              </a:rPr>
              <a:t>Title | </a:t>
            </a:r>
            <a:r>
              <a:rPr lang="en-US" sz="700" kern="1200">
                <a:solidFill>
                  <a:schemeClr val="tx1">
                    <a:tint val="75000"/>
                  </a:schemeClr>
                </a:solidFill>
                <a:latin typeface="+mn-lt"/>
                <a:ea typeface="+mn-ea"/>
                <a:cs typeface="+mn-cs"/>
                <a:sym typeface="Symbol" panose="05050102010706020507" pitchFamily="18" charset="2"/>
              </a:rPr>
              <a:t></a:t>
            </a:r>
            <a:r>
              <a:rPr lang="en-US" sz="700" kern="1200">
                <a:solidFill>
                  <a:schemeClr val="tx1">
                    <a:tint val="75000"/>
                  </a:schemeClr>
                </a:solidFill>
                <a:latin typeface="+mn-lt"/>
                <a:ea typeface="+mn-ea"/>
                <a:cs typeface="+mn-cs"/>
              </a:rPr>
              <a:t> Author</a:t>
            </a:r>
          </a:p>
          <a:p>
            <a:pPr algn="l">
              <a:lnSpc>
                <a:spcPct val="90000"/>
              </a:lnSpc>
              <a:spcAft>
                <a:spcPts val="600"/>
              </a:spcAft>
            </a:pPr>
            <a:r>
              <a:rPr lang="en-US" sz="700" kern="1200">
                <a:solidFill>
                  <a:schemeClr val="tx1">
                    <a:tint val="75000"/>
                  </a:schemeClr>
                </a:solidFill>
                <a:latin typeface="+mn-lt"/>
                <a:ea typeface="+mn-ea"/>
                <a:cs typeface="+mn-cs"/>
              </a:rPr>
              <a:t>Year | SAGE Publishing</a:t>
            </a:r>
          </a:p>
        </p:txBody>
      </p:sp>
      <p:sp>
        <p:nvSpPr>
          <p:cNvPr id="6" name="Content Placeholder 5">
            <a:extLst>
              <a:ext uri="{FF2B5EF4-FFF2-40B4-BE49-F238E27FC236}">
                <a16:creationId xmlns:a16="http://schemas.microsoft.com/office/drawing/2014/main" id="{996B14EA-818E-3C79-B2DB-69A7FF7FF445}"/>
              </a:ext>
            </a:extLst>
          </p:cNvPr>
          <p:cNvSpPr>
            <a:spLocks noGrp="1"/>
          </p:cNvSpPr>
          <p:nvPr>
            <p:ph idx="1"/>
          </p:nvPr>
        </p:nvSpPr>
        <p:spPr/>
        <p:txBody>
          <a:bodyPr/>
          <a:lstStyle/>
          <a:p>
            <a:endParaRPr lang="en-US" dirty="0"/>
          </a:p>
        </p:txBody>
      </p:sp>
      <p:sp>
        <p:nvSpPr>
          <p:cNvPr id="7" name="Rectangle 6">
            <a:extLst>
              <a:ext uri="{FF2B5EF4-FFF2-40B4-BE49-F238E27FC236}">
                <a16:creationId xmlns:a16="http://schemas.microsoft.com/office/drawing/2014/main" id="{8526E3B0-224A-ED1B-1616-3FE42E6E0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9AE26EE6-72AA-39F3-9513-F06995F35443}"/>
              </a:ext>
            </a:extLst>
          </p:cNvPr>
          <p:cNvSpPr txBox="1">
            <a:spLocks/>
          </p:cNvSpPr>
          <p:nvPr/>
        </p:nvSpPr>
        <p:spPr>
          <a:xfrm>
            <a:off x="336884" y="811777"/>
            <a:ext cx="4035527" cy="49625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FFFFFF"/>
                </a:solidFill>
              </a:rPr>
              <a:t>χ2: </a:t>
            </a:r>
            <a:br>
              <a:rPr lang="en-US" dirty="0">
                <a:solidFill>
                  <a:srgbClr val="FFFFFF"/>
                </a:solidFill>
              </a:rPr>
            </a:br>
            <a:r>
              <a:rPr lang="en-US" dirty="0">
                <a:solidFill>
                  <a:srgbClr val="FFFFFF"/>
                </a:solidFill>
              </a:rPr>
              <a:t>A Test for Independence </a:t>
            </a:r>
          </a:p>
          <a:p>
            <a:pPr algn="ctr"/>
            <a:endParaRPr lang="en-US" dirty="0">
              <a:solidFill>
                <a:srgbClr val="FFFFFF"/>
              </a:solidFill>
            </a:endParaRPr>
          </a:p>
          <a:p>
            <a:pPr algn="ctr"/>
            <a:r>
              <a:rPr lang="en-GB" sz="3600" i="1" dirty="0">
                <a:solidFill>
                  <a:srgbClr val="FFFFFF"/>
                </a:solidFill>
              </a:rPr>
              <a:t>Step 4:</a:t>
            </a:r>
          </a:p>
          <a:p>
            <a:pPr algn="ctr"/>
            <a:r>
              <a:rPr lang="en-GB" sz="3600" dirty="0">
                <a:solidFill>
                  <a:srgbClr val="FFFFFF"/>
                </a:solidFill>
              </a:rPr>
              <a:t>χ2 Critical Value [α=0.05; </a:t>
            </a:r>
            <a:r>
              <a:rPr lang="en-GB" sz="3600" dirty="0" err="1">
                <a:solidFill>
                  <a:srgbClr val="FFFFFF"/>
                </a:solidFill>
              </a:rPr>
              <a:t>df</a:t>
            </a:r>
            <a:r>
              <a:rPr lang="en-GB" sz="3600" dirty="0">
                <a:solidFill>
                  <a:srgbClr val="FFFFFF"/>
                </a:solidFill>
              </a:rPr>
              <a:t>=12]: 21.03</a:t>
            </a:r>
            <a:endParaRPr lang="en-US" sz="3600" dirty="0">
              <a:solidFill>
                <a:srgbClr val="FFFFFF"/>
              </a:solidFill>
            </a:endParaRPr>
          </a:p>
        </p:txBody>
      </p:sp>
      <p:sp>
        <p:nvSpPr>
          <p:cNvPr id="9" name="Footer Placeholder 3">
            <a:extLst>
              <a:ext uri="{FF2B5EF4-FFF2-40B4-BE49-F238E27FC236}">
                <a16:creationId xmlns:a16="http://schemas.microsoft.com/office/drawing/2014/main" id="{7D098172-C536-35FA-CF2F-973EB4E34A90}"/>
              </a:ext>
            </a:extLst>
          </p:cNvPr>
          <p:cNvSpPr txBox="1">
            <a:spLocks/>
          </p:cNvSpPr>
          <p:nvPr/>
        </p:nvSpPr>
        <p:spPr>
          <a:xfrm>
            <a:off x="5144297" y="6423025"/>
            <a:ext cx="5618954"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90000"/>
              </a:lnSpc>
              <a:spcAft>
                <a:spcPts val="600"/>
              </a:spcAft>
            </a:pPr>
            <a:r>
              <a:rPr lang="en-US" sz="700"/>
              <a:t>Title | </a:t>
            </a:r>
            <a:r>
              <a:rPr lang="en-US" sz="700">
                <a:sym typeface="Symbol" panose="05050102010706020507" pitchFamily="18" charset="2"/>
              </a:rPr>
              <a:t></a:t>
            </a:r>
            <a:r>
              <a:rPr lang="en-US" sz="700"/>
              <a:t> Author</a:t>
            </a:r>
          </a:p>
          <a:p>
            <a:pPr algn="l">
              <a:lnSpc>
                <a:spcPct val="90000"/>
              </a:lnSpc>
              <a:spcAft>
                <a:spcPts val="600"/>
              </a:spcAft>
            </a:pPr>
            <a:r>
              <a:rPr lang="en-US" sz="700"/>
              <a:t>Year | SAGE Publishing</a:t>
            </a:r>
          </a:p>
        </p:txBody>
      </p:sp>
      <p:graphicFrame>
        <p:nvGraphicFramePr>
          <p:cNvPr id="11" name="Content Placeholder 4">
            <a:extLst>
              <a:ext uri="{FF2B5EF4-FFF2-40B4-BE49-F238E27FC236}">
                <a16:creationId xmlns:a16="http://schemas.microsoft.com/office/drawing/2014/main" id="{546578B0-38E4-6B91-BA00-B59EFFE509E1}"/>
              </a:ext>
            </a:extLst>
          </p:cNvPr>
          <p:cNvGraphicFramePr>
            <a:graphicFrameLocks/>
          </p:cNvGraphicFramePr>
          <p:nvPr>
            <p:extLst>
              <p:ext uri="{D42A27DB-BD31-4B8C-83A1-F6EECF244321}">
                <p14:modId xmlns:p14="http://schemas.microsoft.com/office/powerpoint/2010/main" val="213274761"/>
              </p:ext>
            </p:extLst>
          </p:nvPr>
        </p:nvGraphicFramePr>
        <p:xfrm>
          <a:off x="5336770" y="311449"/>
          <a:ext cx="6251171" cy="6111569"/>
        </p:xfrm>
        <a:graphic>
          <a:graphicData uri="http://schemas.openxmlformats.org/drawingml/2006/table">
            <a:tbl>
              <a:tblPr firstRow="1" firstCol="1" bandRow="1">
                <a:tableStyleId>{5C22544A-7EE6-4342-B048-85BDC9FD1C3A}</a:tableStyleId>
              </a:tblPr>
              <a:tblGrid>
                <a:gridCol w="1182452">
                  <a:extLst>
                    <a:ext uri="{9D8B030D-6E8A-4147-A177-3AD203B41FA5}">
                      <a16:colId xmlns:a16="http://schemas.microsoft.com/office/drawing/2014/main" val="4061874558"/>
                    </a:ext>
                  </a:extLst>
                </a:gridCol>
                <a:gridCol w="998384">
                  <a:extLst>
                    <a:ext uri="{9D8B030D-6E8A-4147-A177-3AD203B41FA5}">
                      <a16:colId xmlns:a16="http://schemas.microsoft.com/office/drawing/2014/main" val="3011725201"/>
                    </a:ext>
                  </a:extLst>
                </a:gridCol>
                <a:gridCol w="998384">
                  <a:extLst>
                    <a:ext uri="{9D8B030D-6E8A-4147-A177-3AD203B41FA5}">
                      <a16:colId xmlns:a16="http://schemas.microsoft.com/office/drawing/2014/main" val="3695968767"/>
                    </a:ext>
                  </a:extLst>
                </a:gridCol>
                <a:gridCol w="998384">
                  <a:extLst>
                    <a:ext uri="{9D8B030D-6E8A-4147-A177-3AD203B41FA5}">
                      <a16:colId xmlns:a16="http://schemas.microsoft.com/office/drawing/2014/main" val="1936554522"/>
                    </a:ext>
                  </a:extLst>
                </a:gridCol>
                <a:gridCol w="1075183">
                  <a:extLst>
                    <a:ext uri="{9D8B030D-6E8A-4147-A177-3AD203B41FA5}">
                      <a16:colId xmlns:a16="http://schemas.microsoft.com/office/drawing/2014/main" val="2015531030"/>
                    </a:ext>
                  </a:extLst>
                </a:gridCol>
                <a:gridCol w="998384">
                  <a:extLst>
                    <a:ext uri="{9D8B030D-6E8A-4147-A177-3AD203B41FA5}">
                      <a16:colId xmlns:a16="http://schemas.microsoft.com/office/drawing/2014/main" val="3548660443"/>
                    </a:ext>
                  </a:extLst>
                </a:gridCol>
              </a:tblGrid>
              <a:tr h="256719">
                <a:tc>
                  <a:txBody>
                    <a:bodyPr/>
                    <a:lstStyle/>
                    <a:p>
                      <a:endParaRPr lang="en-US" sz="1300">
                        <a:effectLst/>
                        <a:latin typeface="Calibri" panose="020F0502020204030204" pitchFamily="34" charset="0"/>
                        <a:cs typeface="Times New Roman" panose="02020603050405020304" pitchFamily="18" charset="0"/>
                      </a:endParaRPr>
                    </a:p>
                  </a:txBody>
                  <a:tcPr marL="79552" marR="79552" marT="0" marB="0"/>
                </a:tc>
                <a:tc gridSpan="5">
                  <a:txBody>
                    <a:bodyPr/>
                    <a:lstStyle/>
                    <a:p>
                      <a:pPr marL="0" marR="0" algn="ctr">
                        <a:spcBef>
                          <a:spcPts val="0"/>
                        </a:spcBef>
                        <a:spcAft>
                          <a:spcPts val="0"/>
                        </a:spcAft>
                      </a:pPr>
                      <a:r>
                        <a:rPr lang="en-US" sz="1300">
                          <a:effectLst/>
                        </a:rPr>
                        <a:t>Alpha: Significance Level</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80955547"/>
                  </a:ext>
                </a:extLst>
              </a:tr>
              <a:tr h="463751">
                <a:tc>
                  <a:txBody>
                    <a:bodyPr/>
                    <a:lstStyle/>
                    <a:p>
                      <a:pPr marL="0" marR="0" algn="ctr">
                        <a:spcBef>
                          <a:spcPts val="0"/>
                        </a:spcBef>
                        <a:spcAft>
                          <a:spcPts val="0"/>
                        </a:spcAft>
                      </a:pPr>
                      <a:r>
                        <a:rPr lang="en-US" sz="1300">
                          <a:effectLst/>
                        </a:rPr>
                        <a:t>Degrees of Freedom</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0.10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0.05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0.025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0.01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0.001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832171833"/>
                  </a:ext>
                </a:extLst>
              </a:tr>
              <a:tr h="256719">
                <a:tc>
                  <a:txBody>
                    <a:bodyPr/>
                    <a:lstStyle/>
                    <a:p>
                      <a:pPr marL="0" marR="0" algn="ctr">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gridSpan="5">
                  <a:txBody>
                    <a:bodyPr/>
                    <a:lstStyle/>
                    <a:p>
                      <a:pPr marL="0" marR="0" algn="ctr">
                        <a:spcBef>
                          <a:spcPts val="0"/>
                        </a:spcBef>
                        <a:spcAft>
                          <a:spcPts val="0"/>
                        </a:spcAft>
                      </a:pPr>
                      <a:r>
                        <a:rPr lang="en-US" sz="1300">
                          <a:effectLst/>
                        </a:rPr>
                        <a:t>Critical Values of χ</a:t>
                      </a:r>
                      <a:r>
                        <a:rPr lang="en-US" sz="1300" baseline="30000">
                          <a:effectLst/>
                        </a:rPr>
                        <a:t>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95110113"/>
                  </a:ext>
                </a:extLst>
              </a:tr>
              <a:tr h="256719">
                <a:tc>
                  <a:txBody>
                    <a:bodyPr/>
                    <a:lstStyle/>
                    <a:p>
                      <a:pPr marL="0" marR="0" algn="ctr">
                        <a:spcBef>
                          <a:spcPts val="0"/>
                        </a:spcBef>
                        <a:spcAft>
                          <a:spcPts val="0"/>
                        </a:spcAft>
                      </a:pPr>
                      <a:r>
                        <a:rPr lang="en-US" sz="1300">
                          <a:effectLst/>
                        </a:rPr>
                        <a:t>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2.71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3.84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5.02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6.64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10.83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1323590850"/>
                  </a:ext>
                </a:extLst>
              </a:tr>
              <a:tr h="256719">
                <a:tc>
                  <a:txBody>
                    <a:bodyPr/>
                    <a:lstStyle/>
                    <a:p>
                      <a:pPr marL="0" marR="0" algn="ctr">
                        <a:spcBef>
                          <a:spcPts val="0"/>
                        </a:spcBef>
                        <a:spcAft>
                          <a:spcPts val="0"/>
                        </a:spcAft>
                      </a:pPr>
                      <a:r>
                        <a:rPr lang="en-US" sz="1300">
                          <a:effectLst/>
                        </a:rPr>
                        <a:t>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4.61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5.99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7.38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9.21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13.82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376913996"/>
                  </a:ext>
                </a:extLst>
              </a:tr>
              <a:tr h="256719">
                <a:tc>
                  <a:txBody>
                    <a:bodyPr/>
                    <a:lstStyle/>
                    <a:p>
                      <a:pPr marL="0" marR="0" algn="ctr">
                        <a:spcBef>
                          <a:spcPts val="0"/>
                        </a:spcBef>
                        <a:spcAft>
                          <a:spcPts val="0"/>
                        </a:spcAft>
                      </a:pPr>
                      <a:r>
                        <a:rPr lang="en-US" sz="1300">
                          <a:effectLst/>
                        </a:rPr>
                        <a:t>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6.25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7.82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9.35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11.35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16.27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257172843"/>
                  </a:ext>
                </a:extLst>
              </a:tr>
              <a:tr h="256719">
                <a:tc>
                  <a:txBody>
                    <a:bodyPr/>
                    <a:lstStyle/>
                    <a:p>
                      <a:pPr marL="0" marR="0" algn="ctr">
                        <a:spcBef>
                          <a:spcPts val="0"/>
                        </a:spcBef>
                        <a:spcAft>
                          <a:spcPts val="0"/>
                        </a:spcAft>
                      </a:pPr>
                      <a:r>
                        <a:rPr lang="en-US" sz="1300">
                          <a:effectLst/>
                        </a:rPr>
                        <a:t>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7.78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9.49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11.14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13.28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18.47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2440170890"/>
                  </a:ext>
                </a:extLst>
              </a:tr>
              <a:tr h="256719">
                <a:tc>
                  <a:txBody>
                    <a:bodyPr/>
                    <a:lstStyle/>
                    <a:p>
                      <a:pPr marL="0" marR="0" algn="ctr">
                        <a:spcBef>
                          <a:spcPts val="0"/>
                        </a:spcBef>
                        <a:spcAft>
                          <a:spcPts val="0"/>
                        </a:spcAft>
                      </a:pPr>
                      <a:r>
                        <a:rPr lang="en-US" sz="1300">
                          <a:effectLst/>
                        </a:rPr>
                        <a:t>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9.24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11.07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12.83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15.09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20.52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2688349865"/>
                  </a:ext>
                </a:extLst>
              </a:tr>
              <a:tr h="256719">
                <a:tc>
                  <a:txBody>
                    <a:bodyPr/>
                    <a:lstStyle/>
                    <a:p>
                      <a:pPr marL="0" marR="0" algn="ctr">
                        <a:spcBef>
                          <a:spcPts val="0"/>
                        </a:spcBef>
                        <a:spcAft>
                          <a:spcPts val="0"/>
                        </a:spcAft>
                      </a:pPr>
                      <a:r>
                        <a:rPr lang="en-US" sz="1300">
                          <a:effectLst/>
                        </a:rPr>
                        <a:t>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10.65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12.59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14.45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16.81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22.46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2211046170"/>
                  </a:ext>
                </a:extLst>
              </a:tr>
              <a:tr h="256719">
                <a:tc>
                  <a:txBody>
                    <a:bodyPr/>
                    <a:lstStyle/>
                    <a:p>
                      <a:pPr marL="0" marR="0" algn="ctr">
                        <a:spcBef>
                          <a:spcPts val="0"/>
                        </a:spcBef>
                        <a:spcAft>
                          <a:spcPts val="0"/>
                        </a:spcAft>
                      </a:pPr>
                      <a:r>
                        <a:rPr lang="en-US" sz="1300">
                          <a:effectLst/>
                        </a:rPr>
                        <a:t>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12.02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14.07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16.01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18.48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24.32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407946531"/>
                  </a:ext>
                </a:extLst>
              </a:tr>
              <a:tr h="256719">
                <a:tc>
                  <a:txBody>
                    <a:bodyPr/>
                    <a:lstStyle/>
                    <a:p>
                      <a:pPr marL="0" marR="0" algn="ctr">
                        <a:spcBef>
                          <a:spcPts val="0"/>
                        </a:spcBef>
                        <a:spcAft>
                          <a:spcPts val="0"/>
                        </a:spcAft>
                      </a:pPr>
                      <a:r>
                        <a:rPr lang="en-US" sz="1300">
                          <a:effectLst/>
                        </a:rPr>
                        <a:t>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13.36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15.51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17.54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20.09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26.13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144041867"/>
                  </a:ext>
                </a:extLst>
              </a:tr>
              <a:tr h="256719">
                <a:tc>
                  <a:txBody>
                    <a:bodyPr/>
                    <a:lstStyle/>
                    <a:p>
                      <a:pPr marL="0" marR="0" algn="ctr">
                        <a:spcBef>
                          <a:spcPts val="0"/>
                        </a:spcBef>
                        <a:spcAft>
                          <a:spcPts val="0"/>
                        </a:spcAft>
                      </a:pPr>
                      <a:r>
                        <a:rPr lang="en-US" sz="1300">
                          <a:effectLst/>
                        </a:rPr>
                        <a:t>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14.68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16.92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19.02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21.67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27.88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818942506"/>
                  </a:ext>
                </a:extLst>
              </a:tr>
              <a:tr h="256719">
                <a:tc>
                  <a:txBody>
                    <a:bodyPr/>
                    <a:lstStyle/>
                    <a:p>
                      <a:pPr marL="0" marR="0" algn="ctr">
                        <a:spcBef>
                          <a:spcPts val="0"/>
                        </a:spcBef>
                        <a:spcAft>
                          <a:spcPts val="0"/>
                        </a:spcAft>
                      </a:pPr>
                      <a:r>
                        <a:rPr lang="en-US" sz="1300">
                          <a:effectLst/>
                        </a:rPr>
                        <a:t>10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15.99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18.31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20.48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23.21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29.59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396648827"/>
                  </a:ext>
                </a:extLst>
              </a:tr>
              <a:tr h="256719">
                <a:tc>
                  <a:txBody>
                    <a:bodyPr/>
                    <a:lstStyle/>
                    <a:p>
                      <a:pPr marL="0" marR="0" algn="ctr">
                        <a:spcBef>
                          <a:spcPts val="0"/>
                        </a:spcBef>
                        <a:spcAft>
                          <a:spcPts val="0"/>
                        </a:spcAft>
                      </a:pPr>
                      <a:r>
                        <a:rPr lang="en-US" sz="1300">
                          <a:effectLst/>
                        </a:rPr>
                        <a:t>11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17.28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19.68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21.92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24.73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31.26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1080250426"/>
                  </a:ext>
                </a:extLst>
              </a:tr>
              <a:tr h="256719">
                <a:tc>
                  <a:txBody>
                    <a:bodyPr/>
                    <a:lstStyle/>
                    <a:p>
                      <a:pPr marL="0" marR="0" algn="ctr">
                        <a:spcBef>
                          <a:spcPts val="0"/>
                        </a:spcBef>
                        <a:spcAft>
                          <a:spcPts val="0"/>
                        </a:spcAft>
                      </a:pPr>
                      <a:r>
                        <a:rPr lang="en-US" sz="1300">
                          <a:effectLst/>
                        </a:rPr>
                        <a:t>12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18.55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dirty="0">
                          <a:effectLst/>
                        </a:rPr>
                        <a:t>21.03</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23.34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26.22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32.91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940045966"/>
                  </a:ext>
                </a:extLst>
              </a:tr>
              <a:tr h="256719">
                <a:tc>
                  <a:txBody>
                    <a:bodyPr/>
                    <a:lstStyle/>
                    <a:p>
                      <a:pPr marL="0" marR="0" algn="ctr">
                        <a:spcBef>
                          <a:spcPts val="0"/>
                        </a:spcBef>
                        <a:spcAft>
                          <a:spcPts val="0"/>
                        </a:spcAft>
                      </a:pPr>
                      <a:r>
                        <a:rPr lang="en-US" sz="1300">
                          <a:effectLst/>
                        </a:rPr>
                        <a:t>13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19.81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22.36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24.74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27.69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34.53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2916212905"/>
                  </a:ext>
                </a:extLst>
              </a:tr>
              <a:tr h="256719">
                <a:tc>
                  <a:txBody>
                    <a:bodyPr/>
                    <a:lstStyle/>
                    <a:p>
                      <a:pPr marL="0" marR="0" algn="ctr">
                        <a:spcBef>
                          <a:spcPts val="0"/>
                        </a:spcBef>
                        <a:spcAft>
                          <a:spcPts val="0"/>
                        </a:spcAft>
                      </a:pPr>
                      <a:r>
                        <a:rPr lang="en-US" sz="1300">
                          <a:effectLst/>
                        </a:rPr>
                        <a:t>14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21.06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23.69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26.12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29.14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36.12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419553868"/>
                  </a:ext>
                </a:extLst>
              </a:tr>
              <a:tr h="256719">
                <a:tc>
                  <a:txBody>
                    <a:bodyPr/>
                    <a:lstStyle/>
                    <a:p>
                      <a:pPr marL="0" marR="0" algn="ctr">
                        <a:spcBef>
                          <a:spcPts val="0"/>
                        </a:spcBef>
                        <a:spcAft>
                          <a:spcPts val="0"/>
                        </a:spcAft>
                      </a:pPr>
                      <a:r>
                        <a:rPr lang="en-US" sz="1300">
                          <a:effectLst/>
                        </a:rPr>
                        <a:t>15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22.31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25.00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27.49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30.58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37.70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003691227"/>
                  </a:ext>
                </a:extLst>
              </a:tr>
              <a:tr h="256719">
                <a:tc>
                  <a:txBody>
                    <a:bodyPr/>
                    <a:lstStyle/>
                    <a:p>
                      <a:pPr marL="0" marR="0" algn="ctr">
                        <a:spcBef>
                          <a:spcPts val="0"/>
                        </a:spcBef>
                        <a:spcAft>
                          <a:spcPts val="0"/>
                        </a:spcAft>
                      </a:pPr>
                      <a:r>
                        <a:rPr lang="en-US" sz="1300">
                          <a:effectLst/>
                        </a:rPr>
                        <a:t>16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23.54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26.30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28.85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32.00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39.25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838044003"/>
                  </a:ext>
                </a:extLst>
              </a:tr>
              <a:tr h="256719">
                <a:tc>
                  <a:txBody>
                    <a:bodyPr/>
                    <a:lstStyle/>
                    <a:p>
                      <a:pPr marL="0" marR="0" algn="ctr">
                        <a:spcBef>
                          <a:spcPts val="0"/>
                        </a:spcBef>
                        <a:spcAft>
                          <a:spcPts val="0"/>
                        </a:spcAft>
                      </a:pPr>
                      <a:r>
                        <a:rPr lang="en-US" sz="1300">
                          <a:effectLst/>
                        </a:rPr>
                        <a:t>17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24.77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27.59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30.19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33.41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40.79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016135865"/>
                  </a:ext>
                </a:extLst>
              </a:tr>
              <a:tr h="256719">
                <a:tc>
                  <a:txBody>
                    <a:bodyPr/>
                    <a:lstStyle/>
                    <a:p>
                      <a:pPr marL="0" marR="0" algn="ctr">
                        <a:spcBef>
                          <a:spcPts val="0"/>
                        </a:spcBef>
                        <a:spcAft>
                          <a:spcPts val="0"/>
                        </a:spcAft>
                      </a:pPr>
                      <a:r>
                        <a:rPr lang="en-US" sz="1300">
                          <a:effectLst/>
                        </a:rPr>
                        <a:t>18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25.99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28.87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31.53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34.81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42.31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628808041"/>
                  </a:ext>
                </a:extLst>
              </a:tr>
              <a:tr h="256719">
                <a:tc>
                  <a:txBody>
                    <a:bodyPr/>
                    <a:lstStyle/>
                    <a:p>
                      <a:pPr marL="0" marR="0" algn="ctr">
                        <a:spcBef>
                          <a:spcPts val="0"/>
                        </a:spcBef>
                        <a:spcAft>
                          <a:spcPts val="0"/>
                        </a:spcAft>
                      </a:pPr>
                      <a:r>
                        <a:rPr lang="en-US" sz="1300">
                          <a:effectLst/>
                        </a:rPr>
                        <a:t>19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27.20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30.14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32.85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36.19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43.82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13087024"/>
                  </a:ext>
                </a:extLst>
              </a:tr>
              <a:tr h="256719">
                <a:tc>
                  <a:txBody>
                    <a:bodyPr/>
                    <a:lstStyle/>
                    <a:p>
                      <a:pPr marL="0" marR="0" algn="ctr">
                        <a:spcBef>
                          <a:spcPts val="0"/>
                        </a:spcBef>
                        <a:spcAft>
                          <a:spcPts val="0"/>
                        </a:spcAft>
                      </a:pPr>
                      <a:r>
                        <a:rPr lang="en-US" sz="1300">
                          <a:effectLst/>
                        </a:rPr>
                        <a:t>20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28.41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31.41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34.17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37.57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dirty="0">
                          <a:effectLst/>
                        </a:rPr>
                        <a:t>45.32</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071959130"/>
                  </a:ext>
                </a:extLst>
              </a:tr>
            </a:tbl>
          </a:graphicData>
        </a:graphic>
      </p:graphicFrame>
      <p:sp>
        <p:nvSpPr>
          <p:cNvPr id="12" name="Oval 11">
            <a:extLst>
              <a:ext uri="{FF2B5EF4-FFF2-40B4-BE49-F238E27FC236}">
                <a16:creationId xmlns:a16="http://schemas.microsoft.com/office/drawing/2014/main" id="{06DBE805-36D9-47B4-83EB-16B4827F00E2}"/>
              </a:ext>
            </a:extLst>
          </p:cNvPr>
          <p:cNvSpPr/>
          <p:nvPr/>
        </p:nvSpPr>
        <p:spPr>
          <a:xfrm>
            <a:off x="7669153" y="4031219"/>
            <a:ext cx="698176" cy="34827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7193740A-40B6-1D70-F2C5-EA16B32989D3}"/>
              </a:ext>
            </a:extLst>
          </p:cNvPr>
          <p:cNvSpPr/>
          <p:nvPr/>
        </p:nvSpPr>
        <p:spPr>
          <a:xfrm>
            <a:off x="7819591" y="934065"/>
            <a:ext cx="380512" cy="29791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20DE7D1F-60B0-658C-F4A3-53C9FEA8A923}"/>
              </a:ext>
            </a:extLst>
          </p:cNvPr>
          <p:cNvSpPr/>
          <p:nvPr/>
        </p:nvSpPr>
        <p:spPr>
          <a:xfrm>
            <a:off x="6361471" y="4100309"/>
            <a:ext cx="1229032" cy="2201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770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fade">
                                      <p:cBhvr>
                                        <p:cTn id="24" dur="1000"/>
                                        <p:tgtEl>
                                          <p:spTgt spid="8">
                                            <p:txEl>
                                              <p:pRg st="3" end="3"/>
                                            </p:txEl>
                                          </p:spTgt>
                                        </p:tgtEl>
                                      </p:cBhvr>
                                    </p:animEffect>
                                    <p:anim calcmode="lin" valueType="num">
                                      <p:cBhvr>
                                        <p:cTn id="2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95CBC-BA6C-4CE2-BD93-6D0556602DBA}"/>
              </a:ext>
            </a:extLst>
          </p:cNvPr>
          <p:cNvSpPr>
            <a:spLocks noGrp="1"/>
          </p:cNvSpPr>
          <p:nvPr>
            <p:ph type="title"/>
          </p:nvPr>
        </p:nvSpPr>
        <p:spPr/>
        <p:txBody>
          <a:bodyPr/>
          <a:lstStyle/>
          <a:p>
            <a:r>
              <a:rPr lang="en-GB" dirty="0"/>
              <a:t>Outline</a:t>
            </a:r>
          </a:p>
        </p:txBody>
      </p:sp>
      <p:sp>
        <p:nvSpPr>
          <p:cNvPr id="3" name="Content Placeholder 2">
            <a:extLst>
              <a:ext uri="{FF2B5EF4-FFF2-40B4-BE49-F238E27FC236}">
                <a16:creationId xmlns:a16="http://schemas.microsoft.com/office/drawing/2014/main" id="{E3E702BC-1FE8-4B22-9687-A79EB56393B0}"/>
              </a:ext>
            </a:extLst>
          </p:cNvPr>
          <p:cNvSpPr>
            <a:spLocks noGrp="1"/>
          </p:cNvSpPr>
          <p:nvPr>
            <p:ph idx="1"/>
          </p:nvPr>
        </p:nvSpPr>
        <p:spPr>
          <a:xfrm>
            <a:off x="838200" y="1825625"/>
            <a:ext cx="10515600" cy="4351338"/>
          </a:xfrm>
        </p:spPr>
        <p:txBody>
          <a:bodyPr>
            <a:noAutofit/>
          </a:bodyPr>
          <a:lstStyle/>
          <a:p>
            <a:pPr marL="342900" marR="0" lvl="0" indent="-342900" algn="just">
              <a:spcBef>
                <a:spcPts val="0"/>
              </a:spcBef>
              <a:spcAft>
                <a:spcPts val="0"/>
              </a:spcAft>
              <a:buFont typeface="Symbol" panose="05050102010706020507" pitchFamily="18" charset="2"/>
              <a:buChar char=""/>
            </a:pPr>
            <a:endParaRPr lang="en-GB" sz="3200" b="1" dirty="0">
              <a:effectLst/>
              <a:ea typeface="Calibri" panose="020F0502020204030204" pitchFamily="34" charset="0"/>
            </a:endParaRPr>
          </a:p>
          <a:p>
            <a:pPr marL="342900" marR="0" lvl="0" indent="-342900" algn="just">
              <a:spcBef>
                <a:spcPts val="0"/>
              </a:spcBef>
              <a:spcAft>
                <a:spcPts val="0"/>
              </a:spcAft>
              <a:buFont typeface="Symbol" panose="05050102010706020507" pitchFamily="18" charset="2"/>
              <a:buChar char=""/>
            </a:pPr>
            <a:endParaRPr lang="en-GB" sz="3200" b="1" dirty="0">
              <a:ea typeface="Calibri" panose="020F0502020204030204" pitchFamily="34" charset="0"/>
            </a:endParaRPr>
          </a:p>
          <a:p>
            <a:pPr marL="342900" marR="0" lvl="0" indent="-342900" algn="just">
              <a:spcBef>
                <a:spcPts val="0"/>
              </a:spcBef>
              <a:spcAft>
                <a:spcPts val="0"/>
              </a:spcAft>
              <a:buFont typeface="Symbol" panose="05050102010706020507" pitchFamily="18" charset="2"/>
              <a:buChar char=""/>
            </a:pPr>
            <a:r>
              <a:rPr lang="en-GB" sz="3200" b="1" dirty="0">
                <a:effectLst/>
                <a:ea typeface="Calibri" panose="020F0502020204030204" pitchFamily="34" charset="0"/>
              </a:rPr>
              <a:t>Inferential statistics</a:t>
            </a:r>
          </a:p>
          <a:p>
            <a:pPr marL="342900" marR="0" lvl="0" indent="-342900" algn="just">
              <a:spcBef>
                <a:spcPts val="0"/>
              </a:spcBef>
              <a:spcAft>
                <a:spcPts val="0"/>
              </a:spcAft>
              <a:buFont typeface="Symbol" panose="05050102010706020507" pitchFamily="18" charset="2"/>
              <a:buChar char=""/>
            </a:pPr>
            <a:r>
              <a:rPr lang="en-GB" sz="3200" b="1" dirty="0">
                <a:ea typeface="Calibri" panose="020F0502020204030204" pitchFamily="34" charset="0"/>
              </a:rPr>
              <a:t>Populations and samples</a:t>
            </a:r>
          </a:p>
          <a:p>
            <a:pPr marL="342900" marR="0" lvl="0" indent="-342900" algn="just">
              <a:spcBef>
                <a:spcPts val="0"/>
              </a:spcBef>
              <a:spcAft>
                <a:spcPts val="0"/>
              </a:spcAft>
              <a:buFont typeface="Symbol" panose="05050102010706020507" pitchFamily="18" charset="2"/>
              <a:buChar char=""/>
            </a:pPr>
            <a:r>
              <a:rPr lang="en-GB" sz="3200" b="1" dirty="0">
                <a:ea typeface="Calibri" panose="020F0502020204030204" pitchFamily="34" charset="0"/>
              </a:rPr>
              <a:t>Classical Hypothesis Testing</a:t>
            </a:r>
          </a:p>
          <a:p>
            <a:pPr marL="342900" marR="0" lvl="0" indent="-342900" algn="just">
              <a:spcBef>
                <a:spcPts val="0"/>
              </a:spcBef>
              <a:spcAft>
                <a:spcPts val="0"/>
              </a:spcAft>
              <a:buFont typeface="Symbol" panose="05050102010706020507" pitchFamily="18" charset="2"/>
              <a:buChar char=""/>
            </a:pPr>
            <a:r>
              <a:rPr lang="en-GB" sz="3200" b="1" dirty="0">
                <a:ea typeface="Calibri" panose="020F0502020204030204" pitchFamily="34" charset="0"/>
              </a:rPr>
              <a:t>Inferential statistics for nominal- and ordinal-level variables: </a:t>
            </a:r>
            <a:r>
              <a:rPr lang="el-GR" sz="3200" b="1" dirty="0">
                <a:ea typeface="Calibri" panose="020F0502020204030204" pitchFamily="34" charset="0"/>
              </a:rPr>
              <a:t>χ2: </a:t>
            </a:r>
            <a:r>
              <a:rPr lang="en-GB" sz="3200" b="1" dirty="0">
                <a:ea typeface="Calibri" panose="020F0502020204030204" pitchFamily="34" charset="0"/>
              </a:rPr>
              <a:t>Chi-squared</a:t>
            </a:r>
          </a:p>
          <a:p>
            <a:pPr marL="342900" marR="0" lvl="0" indent="-342900" algn="just">
              <a:spcBef>
                <a:spcPts val="0"/>
              </a:spcBef>
              <a:spcAft>
                <a:spcPts val="0"/>
              </a:spcAft>
              <a:buFont typeface="Symbol" panose="05050102010706020507" pitchFamily="18" charset="2"/>
              <a:buChar char=""/>
            </a:pPr>
            <a:endParaRPr lang="en-GB" sz="3200" b="1" dirty="0">
              <a:ea typeface="Calibri" panose="020F0502020204030204" pitchFamily="34" charset="0"/>
            </a:endParaRPr>
          </a:p>
          <a:p>
            <a:pPr marL="342900" marR="0" lvl="0" indent="-342900" algn="just">
              <a:spcBef>
                <a:spcPts val="0"/>
              </a:spcBef>
              <a:spcAft>
                <a:spcPts val="0"/>
              </a:spcAft>
              <a:buFont typeface="Symbol" panose="05050102010706020507" pitchFamily="18" charset="2"/>
              <a:buChar char=""/>
            </a:pPr>
            <a:endParaRPr lang="en-GB" sz="3200" b="1" dirty="0">
              <a:ea typeface="Calibri" panose="020F0502020204030204" pitchFamily="34" charset="0"/>
            </a:endParaRPr>
          </a:p>
          <a:p>
            <a:pPr marL="342900" marR="0" lvl="0" indent="-342900" algn="just">
              <a:spcBef>
                <a:spcPts val="0"/>
              </a:spcBef>
              <a:spcAft>
                <a:spcPts val="0"/>
              </a:spcAft>
              <a:buFont typeface="Symbol" panose="05050102010706020507" pitchFamily="18" charset="2"/>
              <a:buChar char=""/>
            </a:pPr>
            <a:endParaRPr lang="en-GB" sz="3200" dirty="0">
              <a:effectLst/>
              <a:ea typeface="Calibri" panose="020F0502020204030204" pitchFamily="34" charset="0"/>
            </a:endParaRPr>
          </a:p>
        </p:txBody>
      </p:sp>
      <p:sp>
        <p:nvSpPr>
          <p:cNvPr id="4" name="Footer Placeholder 3">
            <a:extLst>
              <a:ext uri="{FF2B5EF4-FFF2-40B4-BE49-F238E27FC236}">
                <a16:creationId xmlns:a16="http://schemas.microsoft.com/office/drawing/2014/main" id="{D6A17FB3-3321-45B0-880D-64432325EFE5}"/>
              </a:ext>
            </a:extLst>
          </p:cNvPr>
          <p:cNvSpPr>
            <a:spLocks noGrp="1"/>
          </p:cNvSpPr>
          <p:nvPr>
            <p:ph type="ftr" sz="quarter" idx="11"/>
          </p:nvPr>
        </p:nvSpPr>
        <p:spPr/>
        <p:txBody>
          <a:bodyPr/>
          <a:lstStyle/>
          <a:p>
            <a:r>
              <a:rPr lang="en-US" dirty="0"/>
              <a:t>Title | </a:t>
            </a:r>
            <a:r>
              <a:rPr lang="en-US" dirty="0">
                <a:sym typeface="Symbol" panose="05050102010706020507" pitchFamily="18" charset="2"/>
              </a:rPr>
              <a:t></a:t>
            </a:r>
            <a:r>
              <a:rPr lang="en-US" dirty="0"/>
              <a:t> Author</a:t>
            </a:r>
          </a:p>
          <a:p>
            <a:r>
              <a:rPr lang="en-US" dirty="0"/>
              <a:t>Year | SAGE Publishing</a:t>
            </a:r>
            <a:endParaRPr lang="en-GB" dirty="0"/>
          </a:p>
        </p:txBody>
      </p:sp>
    </p:spTree>
    <p:extLst>
      <p:ext uri="{BB962C8B-B14F-4D97-AF65-F5344CB8AC3E}">
        <p14:creationId xmlns:p14="http://schemas.microsoft.com/office/powerpoint/2010/main" val="1560735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93775" y="478232"/>
            <a:ext cx="5809306"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F95CBC-BA6C-4CE2-BD93-6D0556602DBA}"/>
              </a:ext>
            </a:extLst>
          </p:cNvPr>
          <p:cNvSpPr>
            <a:spLocks noGrp="1"/>
          </p:cNvSpPr>
          <p:nvPr>
            <p:ph type="title"/>
          </p:nvPr>
        </p:nvSpPr>
        <p:spPr>
          <a:xfrm>
            <a:off x="947446" y="1053711"/>
            <a:ext cx="4933490" cy="1424446"/>
          </a:xfrm>
        </p:spPr>
        <p:txBody>
          <a:bodyPr>
            <a:normAutofit/>
          </a:bodyPr>
          <a:lstStyle/>
          <a:p>
            <a:r>
              <a:rPr lang="en-GB" sz="4000">
                <a:solidFill>
                  <a:srgbClr val="FFFFFF"/>
                </a:solidFill>
              </a:rPr>
              <a:t>χ2: Chi-squared: Example</a:t>
            </a:r>
          </a:p>
        </p:txBody>
      </p:sp>
      <p:cxnSp>
        <p:nvCxnSpPr>
          <p:cNvPr id="15" name="Straight Connector 14">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9782" y="2639023"/>
            <a:ext cx="4800600"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Content Placeholder 9">
                <a:extLst>
                  <a:ext uri="{FF2B5EF4-FFF2-40B4-BE49-F238E27FC236}">
                    <a16:creationId xmlns:a16="http://schemas.microsoft.com/office/drawing/2014/main" id="{0D498860-7441-57E3-9EAA-8A658DB29E8D}"/>
                  </a:ext>
                </a:extLst>
              </p:cNvPr>
              <p:cNvSpPr>
                <a:spLocks noGrp="1"/>
              </p:cNvSpPr>
              <p:nvPr>
                <p:ph idx="1"/>
              </p:nvPr>
            </p:nvSpPr>
            <p:spPr>
              <a:xfrm>
                <a:off x="493774" y="2639022"/>
                <a:ext cx="5809306" cy="3740737"/>
              </a:xfrm>
            </p:spPr>
            <p:txBody>
              <a:bodyPr anchor="t">
                <a:normAutofit lnSpcReduction="10000"/>
              </a:bodyPr>
              <a:lstStyle/>
              <a:p>
                <a:r>
                  <a:rPr lang="en-GB" sz="2400" dirty="0">
                    <a:solidFill>
                      <a:srgbClr val="FFFFFF"/>
                    </a:solidFill>
                  </a:rPr>
                  <a:t>χ2 Test Statistic = 45.7</a:t>
                </a:r>
              </a:p>
              <a:p>
                <a:r>
                  <a:rPr lang="en-GB" sz="2400" dirty="0">
                    <a:solidFill>
                      <a:srgbClr val="FFFFFF"/>
                    </a:solidFill>
                  </a:rPr>
                  <a:t>χ2 Critical Value [α=0.05; </a:t>
                </a:r>
                <a:r>
                  <a:rPr lang="en-GB" sz="2400" dirty="0" err="1">
                    <a:solidFill>
                      <a:srgbClr val="FFFFFF"/>
                    </a:solidFill>
                  </a:rPr>
                  <a:t>df</a:t>
                </a:r>
                <a:r>
                  <a:rPr lang="en-GB" sz="2400" dirty="0">
                    <a:solidFill>
                      <a:srgbClr val="FFFFFF"/>
                    </a:solidFill>
                  </a:rPr>
                  <a:t>=12]: 21.03</a:t>
                </a:r>
              </a:p>
              <a:p>
                <a:endParaRPr lang="en-GB" dirty="0">
                  <a:solidFill>
                    <a:srgbClr val="FFFFFF"/>
                  </a:solidFill>
                </a:endParaRPr>
              </a:p>
              <a:p>
                <a:r>
                  <a:rPr lang="en-GB" dirty="0">
                    <a:solidFill>
                      <a:srgbClr val="FFFFFF"/>
                    </a:solidFill>
                  </a:rPr>
                  <a:t>Interpretation: We reject the null hypothesis of no relationship. </a:t>
                </a:r>
              </a:p>
              <a:p>
                <a:pPr marL="342900" indent="-342900">
                  <a:spcBef>
                    <a:spcPts val="0"/>
                  </a:spcBef>
                  <a:spcAft>
                    <a:spcPts val="600"/>
                  </a:spcAft>
                  <a:buFont typeface="Symbol" panose="05050102010706020507" pitchFamily="18" charset="2"/>
                  <a:buChar char=""/>
                </a:pPr>
                <a:endParaRPr lang="en-GB" sz="2800" i="1" dirty="0">
                  <a:solidFill>
                    <a:schemeClr val="bg1"/>
                  </a:solidFill>
                  <a:effectLst/>
                  <a:latin typeface="Cambria Math" panose="02040503050406030204" pitchFamily="18" charset="0"/>
                  <a:ea typeface="Calibri" panose="020F0502020204030204" pitchFamily="34" charset="0"/>
                  <a:cs typeface="Courier New" panose="02070309020205020404" pitchFamily="49" charset="0"/>
                </a:endParaRPr>
              </a:p>
              <a:p>
                <a:pPr marL="342900" indent="-342900">
                  <a:spcBef>
                    <a:spcPts val="0"/>
                  </a:spcBef>
                  <a:spcAft>
                    <a:spcPts val="600"/>
                  </a:spcAft>
                  <a:buFont typeface="Symbol" panose="05050102010706020507" pitchFamily="18" charset="2"/>
                  <a:buChar char=""/>
                </a:pPr>
                <a14:m>
                  <m:oMath xmlns:m="http://schemas.openxmlformats.org/officeDocument/2006/math">
                    <m:r>
                      <a:rPr lang="en-GB" sz="2800" i="1" smtClean="0">
                        <a:solidFill>
                          <a:schemeClr val="bg1"/>
                        </a:solidFill>
                        <a:effectLst/>
                        <a:latin typeface="Cambria Math" panose="02040503050406030204" pitchFamily="18" charset="0"/>
                        <a:ea typeface="Calibri" panose="020F0502020204030204" pitchFamily="34" charset="0"/>
                        <a:cs typeface="Courier New" panose="02070309020205020404" pitchFamily="49" charset="0"/>
                      </a:rPr>
                      <m:t>𝐺𝑎𝑚𝑚𝑎</m:t>
                    </m:r>
                    <m:r>
                      <a:rPr lang="en-GB" sz="2800" i="1" smtClean="0">
                        <a:solidFill>
                          <a:schemeClr val="bg1"/>
                        </a:solidFill>
                        <a:effectLst/>
                        <a:latin typeface="Cambria Math" panose="02040503050406030204" pitchFamily="18" charset="0"/>
                        <a:ea typeface="Calibri" panose="020F0502020204030204" pitchFamily="34" charset="0"/>
                        <a:cs typeface="Courier New" panose="02070309020205020404" pitchFamily="49" charset="0"/>
                      </a:rPr>
                      <m:t> </m:t>
                    </m:r>
                    <m:d>
                      <m:dPr>
                        <m:ctrlPr>
                          <a:rPr lang="en-GB" sz="2800" i="1" smtClean="0">
                            <a:solidFill>
                              <a:schemeClr val="bg1"/>
                            </a:solidFill>
                            <a:effectLst/>
                            <a:latin typeface="Cambria Math" panose="02040503050406030204" pitchFamily="18" charset="0"/>
                            <a:ea typeface="Calibri" panose="020F0502020204030204" pitchFamily="34" charset="0"/>
                            <a:cs typeface="Courier New" panose="02070309020205020404" pitchFamily="49" charset="0"/>
                          </a:rPr>
                        </m:ctrlPr>
                      </m:dPr>
                      <m:e>
                        <m:r>
                          <a:rPr lang="en-GB" sz="2800" i="1" smtClean="0">
                            <a:solidFill>
                              <a:schemeClr val="bg1"/>
                            </a:solidFill>
                            <a:effectLst/>
                            <a:latin typeface="Cambria Math" panose="02040503050406030204" pitchFamily="18" charset="0"/>
                            <a:ea typeface="Calibri" panose="020F0502020204030204" pitchFamily="34" charset="0"/>
                            <a:cs typeface="Courier New" panose="02070309020205020404" pitchFamily="49" charset="0"/>
                          </a:rPr>
                          <m:t>𝛾</m:t>
                        </m:r>
                      </m:e>
                    </m:d>
                    <m:r>
                      <a:rPr lang="en-GB" sz="2800" i="1" smtClean="0">
                        <a:solidFill>
                          <a:schemeClr val="bg1"/>
                        </a:solidFill>
                        <a:effectLst/>
                        <a:latin typeface="Cambria Math" panose="02040503050406030204" pitchFamily="18" charset="0"/>
                        <a:ea typeface="Calibri" panose="020F0502020204030204" pitchFamily="34" charset="0"/>
                        <a:cs typeface="Courier New" panose="02070309020205020404" pitchFamily="49" charset="0"/>
                      </a:rPr>
                      <m:t>=0.76</m:t>
                    </m:r>
                  </m:oMath>
                </a14:m>
                <a:r>
                  <a:rPr lang="en-US" sz="2800" dirty="0">
                    <a:solidFill>
                      <a:schemeClr val="bg1"/>
                    </a:solidFill>
                    <a:effectLst/>
                    <a:latin typeface="Cambria" panose="02040503050406030204" pitchFamily="18" charset="0"/>
                    <a:ea typeface="Cambria" panose="02040503050406030204" pitchFamily="18" charset="0"/>
                  </a:rPr>
                  <a:t> is a statistically significant result at 95% confidence.</a:t>
                </a:r>
                <a:endParaRPr lang="en-US" sz="2400" dirty="0">
                  <a:solidFill>
                    <a:srgbClr val="FFFFFF"/>
                  </a:solidFill>
                </a:endParaRPr>
              </a:p>
            </p:txBody>
          </p:sp>
        </mc:Choice>
        <mc:Fallback xmlns="">
          <p:sp>
            <p:nvSpPr>
              <p:cNvPr id="10" name="Content Placeholder 9">
                <a:extLst>
                  <a:ext uri="{FF2B5EF4-FFF2-40B4-BE49-F238E27FC236}">
                    <a16:creationId xmlns:a16="http://schemas.microsoft.com/office/drawing/2014/main" id="{0D498860-7441-57E3-9EAA-8A658DB29E8D}"/>
                  </a:ext>
                </a:extLst>
              </p:cNvPr>
              <p:cNvSpPr>
                <a:spLocks noGrp="1" noRot="1" noChangeAspect="1" noMove="1" noResize="1" noEditPoints="1" noAdjustHandles="1" noChangeArrowheads="1" noChangeShapeType="1" noTextEdit="1"/>
              </p:cNvSpPr>
              <p:nvPr>
                <p:ph idx="1"/>
              </p:nvPr>
            </p:nvSpPr>
            <p:spPr>
              <a:xfrm>
                <a:off x="493774" y="2639022"/>
                <a:ext cx="5809306" cy="3740737"/>
              </a:xfrm>
              <a:blipFill>
                <a:blip r:embed="rId2"/>
                <a:stretch>
                  <a:fillRect l="-1889" t="-3257"/>
                </a:stretch>
              </a:blipFill>
            </p:spPr>
            <p:txBody>
              <a:bodyPr/>
              <a:lstStyle/>
              <a:p>
                <a:r>
                  <a:rPr lang="en-US">
                    <a:noFill/>
                  </a:rPr>
                  <a:t> </a:t>
                </a:r>
              </a:p>
            </p:txBody>
          </p:sp>
        </mc:Fallback>
      </mc:AlternateContent>
      <p:pic>
        <p:nvPicPr>
          <p:cNvPr id="7" name="Picture 6" descr="Diagram&#10;&#10;Description automatically generated">
            <a:extLst>
              <a:ext uri="{FF2B5EF4-FFF2-40B4-BE49-F238E27FC236}">
                <a16:creationId xmlns:a16="http://schemas.microsoft.com/office/drawing/2014/main" id="{CD604983-400E-E55F-2E4A-99BE5FD025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6389" y="1765934"/>
            <a:ext cx="7032376" cy="3392220"/>
          </a:xfrm>
          <a:prstGeom prst="rect">
            <a:avLst/>
          </a:prstGeom>
        </p:spPr>
      </p:pic>
      <p:sp>
        <p:nvSpPr>
          <p:cNvPr id="3" name="TextBox 2">
            <a:extLst>
              <a:ext uri="{FF2B5EF4-FFF2-40B4-BE49-F238E27FC236}">
                <a16:creationId xmlns:a16="http://schemas.microsoft.com/office/drawing/2014/main" id="{27C66688-EBA5-A5E3-D670-4E4E9EC79A9F}"/>
              </a:ext>
            </a:extLst>
          </p:cNvPr>
          <p:cNvSpPr txBox="1"/>
          <p:nvPr/>
        </p:nvSpPr>
        <p:spPr>
          <a:xfrm>
            <a:off x="10339753" y="4973488"/>
            <a:ext cx="2361363" cy="523220"/>
          </a:xfrm>
          <a:prstGeom prst="rect">
            <a:avLst/>
          </a:prstGeom>
          <a:noFill/>
        </p:spPr>
        <p:txBody>
          <a:bodyPr wrap="square" rtlCol="0">
            <a:spAutoFit/>
          </a:bodyPr>
          <a:lstStyle/>
          <a:p>
            <a:r>
              <a:rPr lang="en-US" sz="2800" b="1" dirty="0">
                <a:solidFill>
                  <a:srgbClr val="C00000"/>
                </a:solidFill>
              </a:rPr>
              <a:t>45.7</a:t>
            </a:r>
          </a:p>
        </p:txBody>
      </p:sp>
      <p:sp>
        <p:nvSpPr>
          <p:cNvPr id="5" name="Arrow: Up 4">
            <a:extLst>
              <a:ext uri="{FF2B5EF4-FFF2-40B4-BE49-F238E27FC236}">
                <a16:creationId xmlns:a16="http://schemas.microsoft.com/office/drawing/2014/main" id="{79C606A9-BB0D-E64D-789D-9761DD52AB7C}"/>
              </a:ext>
            </a:extLst>
          </p:cNvPr>
          <p:cNvSpPr/>
          <p:nvPr/>
        </p:nvSpPr>
        <p:spPr>
          <a:xfrm>
            <a:off x="10530670" y="4391130"/>
            <a:ext cx="311499" cy="62299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93EFE7E-914F-93B3-CD6E-DF7C3D3A74D8}"/>
              </a:ext>
            </a:extLst>
          </p:cNvPr>
          <p:cNvSpPr txBox="1"/>
          <p:nvPr/>
        </p:nvSpPr>
        <p:spPr>
          <a:xfrm>
            <a:off x="7194621" y="5866040"/>
            <a:ext cx="4783014" cy="523220"/>
          </a:xfrm>
          <a:prstGeom prst="rect">
            <a:avLst/>
          </a:prstGeom>
          <a:noFill/>
        </p:spPr>
        <p:txBody>
          <a:bodyPr wrap="square" rtlCol="0">
            <a:spAutoFit/>
          </a:bodyPr>
          <a:lstStyle/>
          <a:p>
            <a:r>
              <a:rPr lang="en-US" sz="2800" dirty="0"/>
              <a:t>Can we be more confident?</a:t>
            </a:r>
          </a:p>
        </p:txBody>
      </p:sp>
    </p:spTree>
    <p:extLst>
      <p:ext uri="{BB962C8B-B14F-4D97-AF65-F5344CB8AC3E}">
        <p14:creationId xmlns:p14="http://schemas.microsoft.com/office/powerpoint/2010/main" val="292436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1000"/>
                                        <p:tgtEl>
                                          <p:spTgt spid="10">
                                            <p:txEl>
                                              <p:pRg st="3" end="3"/>
                                            </p:txEl>
                                          </p:spTgt>
                                        </p:tgtEl>
                                      </p:cBhvr>
                                    </p:animEffect>
                                    <p:anim calcmode="lin" valueType="num">
                                      <p:cBhvr>
                                        <p:cTn id="20"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xEl>
                                              <p:pRg st="5" end="5"/>
                                            </p:txEl>
                                          </p:spTgt>
                                        </p:tgtEl>
                                        <p:attrNameLst>
                                          <p:attrName>style.visibility</p:attrName>
                                        </p:attrNameLst>
                                      </p:cBhvr>
                                      <p:to>
                                        <p:strVal val="visible"/>
                                      </p:to>
                                    </p:set>
                                    <p:animEffect transition="in" filter="fade">
                                      <p:cBhvr>
                                        <p:cTn id="26" dur="1000"/>
                                        <p:tgtEl>
                                          <p:spTgt spid="10">
                                            <p:txEl>
                                              <p:pRg st="5" end="5"/>
                                            </p:txEl>
                                          </p:spTgt>
                                        </p:tgtEl>
                                      </p:cBhvr>
                                    </p:animEffect>
                                    <p:anim calcmode="lin" valueType="num">
                                      <p:cBhvr>
                                        <p:cTn id="27"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95CBC-BA6C-4CE2-BD93-6D0556602DBA}"/>
              </a:ext>
            </a:extLst>
          </p:cNvPr>
          <p:cNvSpPr>
            <a:spLocks noGrp="1"/>
          </p:cNvSpPr>
          <p:nvPr>
            <p:ph type="title"/>
          </p:nvPr>
        </p:nvSpPr>
        <p:spPr>
          <a:xfrm>
            <a:off x="336884" y="811777"/>
            <a:ext cx="4035527" cy="4962524"/>
          </a:xfrm>
        </p:spPr>
        <p:txBody>
          <a:bodyPr vert="horz" lIns="91440" tIns="45720" rIns="91440" bIns="45720" rtlCol="0" anchor="ctr">
            <a:normAutofit/>
          </a:bodyPr>
          <a:lstStyle/>
          <a:p>
            <a:pPr algn="ctr"/>
            <a:r>
              <a:rPr lang="en-US" kern="1200" dirty="0">
                <a:solidFill>
                  <a:srgbClr val="FFFFFF"/>
                </a:solidFill>
                <a:latin typeface="+mj-lt"/>
                <a:ea typeface="+mj-ea"/>
                <a:cs typeface="+mj-cs"/>
              </a:rPr>
              <a:t>χ2: </a:t>
            </a:r>
            <a:br>
              <a:rPr lang="en-US" kern="1200" dirty="0">
                <a:solidFill>
                  <a:srgbClr val="FFFFFF"/>
                </a:solidFill>
                <a:latin typeface="+mj-lt"/>
                <a:ea typeface="+mj-ea"/>
                <a:cs typeface="+mj-cs"/>
              </a:rPr>
            </a:br>
            <a:r>
              <a:rPr lang="en-US" kern="1200" dirty="0">
                <a:solidFill>
                  <a:srgbClr val="FFFFFF"/>
                </a:solidFill>
                <a:latin typeface="+mj-lt"/>
                <a:ea typeface="+mj-ea"/>
                <a:cs typeface="+mj-cs"/>
              </a:rPr>
              <a:t>A Test for Independence </a:t>
            </a:r>
          </a:p>
        </p:txBody>
      </p:sp>
      <p:sp>
        <p:nvSpPr>
          <p:cNvPr id="4" name="Footer Placeholder 3">
            <a:extLst>
              <a:ext uri="{FF2B5EF4-FFF2-40B4-BE49-F238E27FC236}">
                <a16:creationId xmlns:a16="http://schemas.microsoft.com/office/drawing/2014/main" id="{D6A17FB3-3321-45B0-880D-64432325EFE5}"/>
              </a:ext>
            </a:extLst>
          </p:cNvPr>
          <p:cNvSpPr>
            <a:spLocks noGrp="1"/>
          </p:cNvSpPr>
          <p:nvPr>
            <p:ph type="ftr" sz="quarter" idx="11"/>
          </p:nvPr>
        </p:nvSpPr>
        <p:spPr>
          <a:xfrm>
            <a:off x="5144297" y="6423025"/>
            <a:ext cx="5618954" cy="365125"/>
          </a:xfrm>
        </p:spPr>
        <p:txBody>
          <a:bodyPr vert="horz" lIns="91440" tIns="45720" rIns="91440" bIns="45720" rtlCol="0" anchor="ctr">
            <a:normAutofit/>
          </a:bodyPr>
          <a:lstStyle/>
          <a:p>
            <a:pPr algn="l">
              <a:lnSpc>
                <a:spcPct val="90000"/>
              </a:lnSpc>
              <a:spcAft>
                <a:spcPts val="600"/>
              </a:spcAft>
            </a:pPr>
            <a:r>
              <a:rPr lang="en-US" sz="700" kern="1200">
                <a:solidFill>
                  <a:schemeClr val="tx1">
                    <a:tint val="75000"/>
                  </a:schemeClr>
                </a:solidFill>
                <a:latin typeface="+mn-lt"/>
                <a:ea typeface="+mn-ea"/>
                <a:cs typeface="+mn-cs"/>
              </a:rPr>
              <a:t>Title | </a:t>
            </a:r>
            <a:r>
              <a:rPr lang="en-US" sz="700" kern="1200">
                <a:solidFill>
                  <a:schemeClr val="tx1">
                    <a:tint val="75000"/>
                  </a:schemeClr>
                </a:solidFill>
                <a:latin typeface="+mn-lt"/>
                <a:ea typeface="+mn-ea"/>
                <a:cs typeface="+mn-cs"/>
                <a:sym typeface="Symbol" panose="05050102010706020507" pitchFamily="18" charset="2"/>
              </a:rPr>
              <a:t></a:t>
            </a:r>
            <a:r>
              <a:rPr lang="en-US" sz="700" kern="1200">
                <a:solidFill>
                  <a:schemeClr val="tx1">
                    <a:tint val="75000"/>
                  </a:schemeClr>
                </a:solidFill>
                <a:latin typeface="+mn-lt"/>
                <a:ea typeface="+mn-ea"/>
                <a:cs typeface="+mn-cs"/>
              </a:rPr>
              <a:t> Author</a:t>
            </a:r>
          </a:p>
          <a:p>
            <a:pPr algn="l">
              <a:lnSpc>
                <a:spcPct val="90000"/>
              </a:lnSpc>
              <a:spcAft>
                <a:spcPts val="600"/>
              </a:spcAft>
            </a:pPr>
            <a:r>
              <a:rPr lang="en-US" sz="700" kern="1200">
                <a:solidFill>
                  <a:schemeClr val="tx1">
                    <a:tint val="75000"/>
                  </a:schemeClr>
                </a:solidFill>
                <a:latin typeface="+mn-lt"/>
                <a:ea typeface="+mn-ea"/>
                <a:cs typeface="+mn-cs"/>
              </a:rPr>
              <a:t>Year | SAGE Publishing</a:t>
            </a:r>
          </a:p>
        </p:txBody>
      </p:sp>
      <p:sp>
        <p:nvSpPr>
          <p:cNvPr id="6" name="Content Placeholder 5">
            <a:extLst>
              <a:ext uri="{FF2B5EF4-FFF2-40B4-BE49-F238E27FC236}">
                <a16:creationId xmlns:a16="http://schemas.microsoft.com/office/drawing/2014/main" id="{996B14EA-818E-3C79-B2DB-69A7FF7FF445}"/>
              </a:ext>
            </a:extLst>
          </p:cNvPr>
          <p:cNvSpPr>
            <a:spLocks noGrp="1"/>
          </p:cNvSpPr>
          <p:nvPr>
            <p:ph idx="1"/>
          </p:nvPr>
        </p:nvSpPr>
        <p:spPr/>
        <p:txBody>
          <a:bodyPr/>
          <a:lstStyle/>
          <a:p>
            <a:endParaRPr lang="en-US" dirty="0"/>
          </a:p>
        </p:txBody>
      </p:sp>
      <p:sp>
        <p:nvSpPr>
          <p:cNvPr id="7" name="Rectangle 6">
            <a:extLst>
              <a:ext uri="{FF2B5EF4-FFF2-40B4-BE49-F238E27FC236}">
                <a16:creationId xmlns:a16="http://schemas.microsoft.com/office/drawing/2014/main" id="{8526E3B0-224A-ED1B-1616-3FE42E6E0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9AE26EE6-72AA-39F3-9513-F06995F35443}"/>
              </a:ext>
            </a:extLst>
          </p:cNvPr>
          <p:cNvSpPr txBox="1">
            <a:spLocks/>
          </p:cNvSpPr>
          <p:nvPr/>
        </p:nvSpPr>
        <p:spPr>
          <a:xfrm>
            <a:off x="336884" y="811777"/>
            <a:ext cx="4035527" cy="49625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FFFFFF"/>
                </a:solidFill>
              </a:rPr>
              <a:t>χ2: </a:t>
            </a:r>
            <a:br>
              <a:rPr lang="en-US" dirty="0">
                <a:solidFill>
                  <a:srgbClr val="FFFFFF"/>
                </a:solidFill>
              </a:rPr>
            </a:br>
            <a:r>
              <a:rPr lang="en-US" dirty="0">
                <a:solidFill>
                  <a:srgbClr val="FFFFFF"/>
                </a:solidFill>
              </a:rPr>
              <a:t>A Test for Independence </a:t>
            </a:r>
          </a:p>
          <a:p>
            <a:pPr algn="ctr"/>
            <a:endParaRPr lang="en-US" dirty="0">
              <a:solidFill>
                <a:srgbClr val="FFFFFF"/>
              </a:solidFill>
            </a:endParaRPr>
          </a:p>
          <a:p>
            <a:pPr algn="ctr"/>
            <a:r>
              <a:rPr lang="en-GB" sz="3600" i="1" dirty="0">
                <a:solidFill>
                  <a:srgbClr val="FFFFFF"/>
                </a:solidFill>
              </a:rPr>
              <a:t>Step 4:</a:t>
            </a:r>
          </a:p>
          <a:p>
            <a:pPr algn="ctr"/>
            <a:r>
              <a:rPr lang="en-GB" sz="3600" dirty="0">
                <a:solidFill>
                  <a:srgbClr val="FFFFFF"/>
                </a:solidFill>
              </a:rPr>
              <a:t>χ2 Critical Value [α=0.01; </a:t>
            </a:r>
            <a:r>
              <a:rPr lang="en-GB" sz="3600" dirty="0" err="1">
                <a:solidFill>
                  <a:srgbClr val="FFFFFF"/>
                </a:solidFill>
              </a:rPr>
              <a:t>df</a:t>
            </a:r>
            <a:r>
              <a:rPr lang="en-GB" sz="3600" dirty="0">
                <a:solidFill>
                  <a:srgbClr val="FFFFFF"/>
                </a:solidFill>
              </a:rPr>
              <a:t>=12]: 26.22</a:t>
            </a:r>
            <a:endParaRPr lang="en-US" sz="3600" dirty="0">
              <a:solidFill>
                <a:srgbClr val="FFFFFF"/>
              </a:solidFill>
            </a:endParaRPr>
          </a:p>
        </p:txBody>
      </p:sp>
      <p:sp>
        <p:nvSpPr>
          <p:cNvPr id="9" name="Footer Placeholder 3">
            <a:extLst>
              <a:ext uri="{FF2B5EF4-FFF2-40B4-BE49-F238E27FC236}">
                <a16:creationId xmlns:a16="http://schemas.microsoft.com/office/drawing/2014/main" id="{7D098172-C536-35FA-CF2F-973EB4E34A90}"/>
              </a:ext>
            </a:extLst>
          </p:cNvPr>
          <p:cNvSpPr txBox="1">
            <a:spLocks/>
          </p:cNvSpPr>
          <p:nvPr/>
        </p:nvSpPr>
        <p:spPr>
          <a:xfrm>
            <a:off x="5144297" y="6423025"/>
            <a:ext cx="5618954"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90000"/>
              </a:lnSpc>
              <a:spcAft>
                <a:spcPts val="600"/>
              </a:spcAft>
            </a:pPr>
            <a:r>
              <a:rPr lang="en-US" sz="700"/>
              <a:t>Title | </a:t>
            </a:r>
            <a:r>
              <a:rPr lang="en-US" sz="700">
                <a:sym typeface="Symbol" panose="05050102010706020507" pitchFamily="18" charset="2"/>
              </a:rPr>
              <a:t></a:t>
            </a:r>
            <a:r>
              <a:rPr lang="en-US" sz="700"/>
              <a:t> Author</a:t>
            </a:r>
          </a:p>
          <a:p>
            <a:pPr algn="l">
              <a:lnSpc>
                <a:spcPct val="90000"/>
              </a:lnSpc>
              <a:spcAft>
                <a:spcPts val="600"/>
              </a:spcAft>
            </a:pPr>
            <a:r>
              <a:rPr lang="en-US" sz="700"/>
              <a:t>Year | SAGE Publishing</a:t>
            </a:r>
          </a:p>
        </p:txBody>
      </p:sp>
      <p:graphicFrame>
        <p:nvGraphicFramePr>
          <p:cNvPr id="11" name="Content Placeholder 4">
            <a:extLst>
              <a:ext uri="{FF2B5EF4-FFF2-40B4-BE49-F238E27FC236}">
                <a16:creationId xmlns:a16="http://schemas.microsoft.com/office/drawing/2014/main" id="{546578B0-38E4-6B91-BA00-B59EFFE509E1}"/>
              </a:ext>
            </a:extLst>
          </p:cNvPr>
          <p:cNvGraphicFramePr>
            <a:graphicFrameLocks/>
          </p:cNvGraphicFramePr>
          <p:nvPr/>
        </p:nvGraphicFramePr>
        <p:xfrm>
          <a:off x="5336770" y="311449"/>
          <a:ext cx="6251171" cy="6111569"/>
        </p:xfrm>
        <a:graphic>
          <a:graphicData uri="http://schemas.openxmlformats.org/drawingml/2006/table">
            <a:tbl>
              <a:tblPr firstRow="1" firstCol="1" bandRow="1">
                <a:tableStyleId>{5C22544A-7EE6-4342-B048-85BDC9FD1C3A}</a:tableStyleId>
              </a:tblPr>
              <a:tblGrid>
                <a:gridCol w="1182452">
                  <a:extLst>
                    <a:ext uri="{9D8B030D-6E8A-4147-A177-3AD203B41FA5}">
                      <a16:colId xmlns:a16="http://schemas.microsoft.com/office/drawing/2014/main" val="4061874558"/>
                    </a:ext>
                  </a:extLst>
                </a:gridCol>
                <a:gridCol w="998384">
                  <a:extLst>
                    <a:ext uri="{9D8B030D-6E8A-4147-A177-3AD203B41FA5}">
                      <a16:colId xmlns:a16="http://schemas.microsoft.com/office/drawing/2014/main" val="3011725201"/>
                    </a:ext>
                  </a:extLst>
                </a:gridCol>
                <a:gridCol w="998384">
                  <a:extLst>
                    <a:ext uri="{9D8B030D-6E8A-4147-A177-3AD203B41FA5}">
                      <a16:colId xmlns:a16="http://schemas.microsoft.com/office/drawing/2014/main" val="3695968767"/>
                    </a:ext>
                  </a:extLst>
                </a:gridCol>
                <a:gridCol w="998384">
                  <a:extLst>
                    <a:ext uri="{9D8B030D-6E8A-4147-A177-3AD203B41FA5}">
                      <a16:colId xmlns:a16="http://schemas.microsoft.com/office/drawing/2014/main" val="1936554522"/>
                    </a:ext>
                  </a:extLst>
                </a:gridCol>
                <a:gridCol w="1075183">
                  <a:extLst>
                    <a:ext uri="{9D8B030D-6E8A-4147-A177-3AD203B41FA5}">
                      <a16:colId xmlns:a16="http://schemas.microsoft.com/office/drawing/2014/main" val="2015531030"/>
                    </a:ext>
                  </a:extLst>
                </a:gridCol>
                <a:gridCol w="998384">
                  <a:extLst>
                    <a:ext uri="{9D8B030D-6E8A-4147-A177-3AD203B41FA5}">
                      <a16:colId xmlns:a16="http://schemas.microsoft.com/office/drawing/2014/main" val="3548660443"/>
                    </a:ext>
                  </a:extLst>
                </a:gridCol>
              </a:tblGrid>
              <a:tr h="256719">
                <a:tc>
                  <a:txBody>
                    <a:bodyPr/>
                    <a:lstStyle/>
                    <a:p>
                      <a:endParaRPr lang="en-US" sz="1300">
                        <a:effectLst/>
                        <a:latin typeface="Calibri" panose="020F0502020204030204" pitchFamily="34" charset="0"/>
                        <a:cs typeface="Times New Roman" panose="02020603050405020304" pitchFamily="18" charset="0"/>
                      </a:endParaRPr>
                    </a:p>
                  </a:txBody>
                  <a:tcPr marL="79552" marR="79552" marT="0" marB="0"/>
                </a:tc>
                <a:tc gridSpan="5">
                  <a:txBody>
                    <a:bodyPr/>
                    <a:lstStyle/>
                    <a:p>
                      <a:pPr marL="0" marR="0" algn="ctr">
                        <a:spcBef>
                          <a:spcPts val="0"/>
                        </a:spcBef>
                        <a:spcAft>
                          <a:spcPts val="0"/>
                        </a:spcAft>
                      </a:pPr>
                      <a:r>
                        <a:rPr lang="en-US" sz="1300">
                          <a:effectLst/>
                        </a:rPr>
                        <a:t>Alpha: Significance Level</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80955547"/>
                  </a:ext>
                </a:extLst>
              </a:tr>
              <a:tr h="463751">
                <a:tc>
                  <a:txBody>
                    <a:bodyPr/>
                    <a:lstStyle/>
                    <a:p>
                      <a:pPr marL="0" marR="0" algn="ctr">
                        <a:spcBef>
                          <a:spcPts val="0"/>
                        </a:spcBef>
                        <a:spcAft>
                          <a:spcPts val="0"/>
                        </a:spcAft>
                      </a:pPr>
                      <a:r>
                        <a:rPr lang="en-US" sz="1300">
                          <a:effectLst/>
                        </a:rPr>
                        <a:t>Degrees of Freedom</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0.10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0.05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0.025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0.01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0.001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832171833"/>
                  </a:ext>
                </a:extLst>
              </a:tr>
              <a:tr h="256719">
                <a:tc>
                  <a:txBody>
                    <a:bodyPr/>
                    <a:lstStyle/>
                    <a:p>
                      <a:pPr marL="0" marR="0" algn="ctr">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gridSpan="5">
                  <a:txBody>
                    <a:bodyPr/>
                    <a:lstStyle/>
                    <a:p>
                      <a:pPr marL="0" marR="0" algn="ctr">
                        <a:spcBef>
                          <a:spcPts val="0"/>
                        </a:spcBef>
                        <a:spcAft>
                          <a:spcPts val="0"/>
                        </a:spcAft>
                      </a:pPr>
                      <a:r>
                        <a:rPr lang="en-US" sz="1300">
                          <a:effectLst/>
                        </a:rPr>
                        <a:t>Critical Values of χ</a:t>
                      </a:r>
                      <a:r>
                        <a:rPr lang="en-US" sz="1300" baseline="30000">
                          <a:effectLst/>
                        </a:rPr>
                        <a:t>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95110113"/>
                  </a:ext>
                </a:extLst>
              </a:tr>
              <a:tr h="256719">
                <a:tc>
                  <a:txBody>
                    <a:bodyPr/>
                    <a:lstStyle/>
                    <a:p>
                      <a:pPr marL="0" marR="0" algn="ctr">
                        <a:spcBef>
                          <a:spcPts val="0"/>
                        </a:spcBef>
                        <a:spcAft>
                          <a:spcPts val="0"/>
                        </a:spcAft>
                      </a:pPr>
                      <a:r>
                        <a:rPr lang="en-US" sz="1300">
                          <a:effectLst/>
                        </a:rPr>
                        <a:t>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2.71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3.84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5.02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6.64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10.83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1323590850"/>
                  </a:ext>
                </a:extLst>
              </a:tr>
              <a:tr h="256719">
                <a:tc>
                  <a:txBody>
                    <a:bodyPr/>
                    <a:lstStyle/>
                    <a:p>
                      <a:pPr marL="0" marR="0" algn="ctr">
                        <a:spcBef>
                          <a:spcPts val="0"/>
                        </a:spcBef>
                        <a:spcAft>
                          <a:spcPts val="0"/>
                        </a:spcAft>
                      </a:pPr>
                      <a:r>
                        <a:rPr lang="en-US" sz="1300">
                          <a:effectLst/>
                        </a:rPr>
                        <a:t>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4.61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5.99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7.38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9.21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13.82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376913996"/>
                  </a:ext>
                </a:extLst>
              </a:tr>
              <a:tr h="256719">
                <a:tc>
                  <a:txBody>
                    <a:bodyPr/>
                    <a:lstStyle/>
                    <a:p>
                      <a:pPr marL="0" marR="0" algn="ctr">
                        <a:spcBef>
                          <a:spcPts val="0"/>
                        </a:spcBef>
                        <a:spcAft>
                          <a:spcPts val="0"/>
                        </a:spcAft>
                      </a:pPr>
                      <a:r>
                        <a:rPr lang="en-US" sz="1300">
                          <a:effectLst/>
                        </a:rPr>
                        <a:t>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6.25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7.82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9.35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11.35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16.27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257172843"/>
                  </a:ext>
                </a:extLst>
              </a:tr>
              <a:tr h="256719">
                <a:tc>
                  <a:txBody>
                    <a:bodyPr/>
                    <a:lstStyle/>
                    <a:p>
                      <a:pPr marL="0" marR="0" algn="ctr">
                        <a:spcBef>
                          <a:spcPts val="0"/>
                        </a:spcBef>
                        <a:spcAft>
                          <a:spcPts val="0"/>
                        </a:spcAft>
                      </a:pPr>
                      <a:r>
                        <a:rPr lang="en-US" sz="1300">
                          <a:effectLst/>
                        </a:rPr>
                        <a:t>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7.78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9.49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11.14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13.28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18.47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2440170890"/>
                  </a:ext>
                </a:extLst>
              </a:tr>
              <a:tr h="256719">
                <a:tc>
                  <a:txBody>
                    <a:bodyPr/>
                    <a:lstStyle/>
                    <a:p>
                      <a:pPr marL="0" marR="0" algn="ctr">
                        <a:spcBef>
                          <a:spcPts val="0"/>
                        </a:spcBef>
                        <a:spcAft>
                          <a:spcPts val="0"/>
                        </a:spcAft>
                      </a:pPr>
                      <a:r>
                        <a:rPr lang="en-US" sz="1300">
                          <a:effectLst/>
                        </a:rPr>
                        <a:t>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9.24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11.07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12.83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15.09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20.52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2688349865"/>
                  </a:ext>
                </a:extLst>
              </a:tr>
              <a:tr h="256719">
                <a:tc>
                  <a:txBody>
                    <a:bodyPr/>
                    <a:lstStyle/>
                    <a:p>
                      <a:pPr marL="0" marR="0" algn="ctr">
                        <a:spcBef>
                          <a:spcPts val="0"/>
                        </a:spcBef>
                        <a:spcAft>
                          <a:spcPts val="0"/>
                        </a:spcAft>
                      </a:pPr>
                      <a:r>
                        <a:rPr lang="en-US" sz="1300">
                          <a:effectLst/>
                        </a:rPr>
                        <a:t>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10.65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12.59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14.45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16.81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22.46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2211046170"/>
                  </a:ext>
                </a:extLst>
              </a:tr>
              <a:tr h="256719">
                <a:tc>
                  <a:txBody>
                    <a:bodyPr/>
                    <a:lstStyle/>
                    <a:p>
                      <a:pPr marL="0" marR="0" algn="ctr">
                        <a:spcBef>
                          <a:spcPts val="0"/>
                        </a:spcBef>
                        <a:spcAft>
                          <a:spcPts val="0"/>
                        </a:spcAft>
                      </a:pPr>
                      <a:r>
                        <a:rPr lang="en-US" sz="1300">
                          <a:effectLst/>
                        </a:rPr>
                        <a:t>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12.02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14.07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16.01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18.48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24.32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407946531"/>
                  </a:ext>
                </a:extLst>
              </a:tr>
              <a:tr h="256719">
                <a:tc>
                  <a:txBody>
                    <a:bodyPr/>
                    <a:lstStyle/>
                    <a:p>
                      <a:pPr marL="0" marR="0" algn="ctr">
                        <a:spcBef>
                          <a:spcPts val="0"/>
                        </a:spcBef>
                        <a:spcAft>
                          <a:spcPts val="0"/>
                        </a:spcAft>
                      </a:pPr>
                      <a:r>
                        <a:rPr lang="en-US" sz="1300">
                          <a:effectLst/>
                        </a:rPr>
                        <a:t>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13.36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15.51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17.54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20.09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26.13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144041867"/>
                  </a:ext>
                </a:extLst>
              </a:tr>
              <a:tr h="256719">
                <a:tc>
                  <a:txBody>
                    <a:bodyPr/>
                    <a:lstStyle/>
                    <a:p>
                      <a:pPr marL="0" marR="0" algn="ctr">
                        <a:spcBef>
                          <a:spcPts val="0"/>
                        </a:spcBef>
                        <a:spcAft>
                          <a:spcPts val="0"/>
                        </a:spcAft>
                      </a:pPr>
                      <a:r>
                        <a:rPr lang="en-US" sz="1300">
                          <a:effectLst/>
                        </a:rPr>
                        <a:t>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14.68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16.92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19.02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21.67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27.88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818942506"/>
                  </a:ext>
                </a:extLst>
              </a:tr>
              <a:tr h="256719">
                <a:tc>
                  <a:txBody>
                    <a:bodyPr/>
                    <a:lstStyle/>
                    <a:p>
                      <a:pPr marL="0" marR="0" algn="ctr">
                        <a:spcBef>
                          <a:spcPts val="0"/>
                        </a:spcBef>
                        <a:spcAft>
                          <a:spcPts val="0"/>
                        </a:spcAft>
                      </a:pPr>
                      <a:r>
                        <a:rPr lang="en-US" sz="1300">
                          <a:effectLst/>
                        </a:rPr>
                        <a:t>10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15.99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18.31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20.48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23.21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29.59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396648827"/>
                  </a:ext>
                </a:extLst>
              </a:tr>
              <a:tr h="256719">
                <a:tc>
                  <a:txBody>
                    <a:bodyPr/>
                    <a:lstStyle/>
                    <a:p>
                      <a:pPr marL="0" marR="0" algn="ctr">
                        <a:spcBef>
                          <a:spcPts val="0"/>
                        </a:spcBef>
                        <a:spcAft>
                          <a:spcPts val="0"/>
                        </a:spcAft>
                      </a:pPr>
                      <a:r>
                        <a:rPr lang="en-US" sz="1300">
                          <a:effectLst/>
                        </a:rPr>
                        <a:t>11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17.28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19.68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21.92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24.73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31.26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1080250426"/>
                  </a:ext>
                </a:extLst>
              </a:tr>
              <a:tr h="256719">
                <a:tc>
                  <a:txBody>
                    <a:bodyPr/>
                    <a:lstStyle/>
                    <a:p>
                      <a:pPr marL="0" marR="0" algn="ctr">
                        <a:spcBef>
                          <a:spcPts val="0"/>
                        </a:spcBef>
                        <a:spcAft>
                          <a:spcPts val="0"/>
                        </a:spcAft>
                      </a:pPr>
                      <a:r>
                        <a:rPr lang="en-US" sz="1300">
                          <a:effectLst/>
                        </a:rPr>
                        <a:t>12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18.55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dirty="0">
                          <a:effectLst/>
                        </a:rPr>
                        <a:t>21.03</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23.34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26.22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32.91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940045966"/>
                  </a:ext>
                </a:extLst>
              </a:tr>
              <a:tr h="256719">
                <a:tc>
                  <a:txBody>
                    <a:bodyPr/>
                    <a:lstStyle/>
                    <a:p>
                      <a:pPr marL="0" marR="0" algn="ctr">
                        <a:spcBef>
                          <a:spcPts val="0"/>
                        </a:spcBef>
                        <a:spcAft>
                          <a:spcPts val="0"/>
                        </a:spcAft>
                      </a:pPr>
                      <a:r>
                        <a:rPr lang="en-US" sz="1300">
                          <a:effectLst/>
                        </a:rPr>
                        <a:t>13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19.81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22.36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24.74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27.69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34.53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2916212905"/>
                  </a:ext>
                </a:extLst>
              </a:tr>
              <a:tr h="256719">
                <a:tc>
                  <a:txBody>
                    <a:bodyPr/>
                    <a:lstStyle/>
                    <a:p>
                      <a:pPr marL="0" marR="0" algn="ctr">
                        <a:spcBef>
                          <a:spcPts val="0"/>
                        </a:spcBef>
                        <a:spcAft>
                          <a:spcPts val="0"/>
                        </a:spcAft>
                      </a:pPr>
                      <a:r>
                        <a:rPr lang="en-US" sz="1300">
                          <a:effectLst/>
                        </a:rPr>
                        <a:t>14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21.06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23.69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26.12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29.14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36.12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419553868"/>
                  </a:ext>
                </a:extLst>
              </a:tr>
              <a:tr h="256719">
                <a:tc>
                  <a:txBody>
                    <a:bodyPr/>
                    <a:lstStyle/>
                    <a:p>
                      <a:pPr marL="0" marR="0" algn="ctr">
                        <a:spcBef>
                          <a:spcPts val="0"/>
                        </a:spcBef>
                        <a:spcAft>
                          <a:spcPts val="0"/>
                        </a:spcAft>
                      </a:pPr>
                      <a:r>
                        <a:rPr lang="en-US" sz="1300">
                          <a:effectLst/>
                        </a:rPr>
                        <a:t>15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22.31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25.00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27.49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30.58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37.70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003691227"/>
                  </a:ext>
                </a:extLst>
              </a:tr>
              <a:tr h="256719">
                <a:tc>
                  <a:txBody>
                    <a:bodyPr/>
                    <a:lstStyle/>
                    <a:p>
                      <a:pPr marL="0" marR="0" algn="ctr">
                        <a:spcBef>
                          <a:spcPts val="0"/>
                        </a:spcBef>
                        <a:spcAft>
                          <a:spcPts val="0"/>
                        </a:spcAft>
                      </a:pPr>
                      <a:r>
                        <a:rPr lang="en-US" sz="1300">
                          <a:effectLst/>
                        </a:rPr>
                        <a:t>16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23.54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26.30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28.85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32.00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39.25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838044003"/>
                  </a:ext>
                </a:extLst>
              </a:tr>
              <a:tr h="256719">
                <a:tc>
                  <a:txBody>
                    <a:bodyPr/>
                    <a:lstStyle/>
                    <a:p>
                      <a:pPr marL="0" marR="0" algn="ctr">
                        <a:spcBef>
                          <a:spcPts val="0"/>
                        </a:spcBef>
                        <a:spcAft>
                          <a:spcPts val="0"/>
                        </a:spcAft>
                      </a:pPr>
                      <a:r>
                        <a:rPr lang="en-US" sz="1300">
                          <a:effectLst/>
                        </a:rPr>
                        <a:t>17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24.77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27.59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30.19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33.41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40.79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016135865"/>
                  </a:ext>
                </a:extLst>
              </a:tr>
              <a:tr h="256719">
                <a:tc>
                  <a:txBody>
                    <a:bodyPr/>
                    <a:lstStyle/>
                    <a:p>
                      <a:pPr marL="0" marR="0" algn="ctr">
                        <a:spcBef>
                          <a:spcPts val="0"/>
                        </a:spcBef>
                        <a:spcAft>
                          <a:spcPts val="0"/>
                        </a:spcAft>
                      </a:pPr>
                      <a:r>
                        <a:rPr lang="en-US" sz="1300">
                          <a:effectLst/>
                        </a:rPr>
                        <a:t>18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25.99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28.87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31.53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34.81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42.31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628808041"/>
                  </a:ext>
                </a:extLst>
              </a:tr>
              <a:tr h="256719">
                <a:tc>
                  <a:txBody>
                    <a:bodyPr/>
                    <a:lstStyle/>
                    <a:p>
                      <a:pPr marL="0" marR="0" algn="ctr">
                        <a:spcBef>
                          <a:spcPts val="0"/>
                        </a:spcBef>
                        <a:spcAft>
                          <a:spcPts val="0"/>
                        </a:spcAft>
                      </a:pPr>
                      <a:r>
                        <a:rPr lang="en-US" sz="1300">
                          <a:effectLst/>
                        </a:rPr>
                        <a:t>19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27.20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30.14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32.85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36.19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43.82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13087024"/>
                  </a:ext>
                </a:extLst>
              </a:tr>
              <a:tr h="256719">
                <a:tc>
                  <a:txBody>
                    <a:bodyPr/>
                    <a:lstStyle/>
                    <a:p>
                      <a:pPr marL="0" marR="0" algn="ctr">
                        <a:spcBef>
                          <a:spcPts val="0"/>
                        </a:spcBef>
                        <a:spcAft>
                          <a:spcPts val="0"/>
                        </a:spcAft>
                      </a:pPr>
                      <a:r>
                        <a:rPr lang="en-US" sz="1300">
                          <a:effectLst/>
                        </a:rPr>
                        <a:t>20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28.41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31.41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34.17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37.57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dirty="0">
                          <a:effectLst/>
                        </a:rPr>
                        <a:t>45.32</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071959130"/>
                  </a:ext>
                </a:extLst>
              </a:tr>
            </a:tbl>
          </a:graphicData>
        </a:graphic>
      </p:graphicFrame>
      <p:sp>
        <p:nvSpPr>
          <p:cNvPr id="12" name="Oval 11">
            <a:extLst>
              <a:ext uri="{FF2B5EF4-FFF2-40B4-BE49-F238E27FC236}">
                <a16:creationId xmlns:a16="http://schemas.microsoft.com/office/drawing/2014/main" id="{06DBE805-36D9-47B4-83EB-16B4827F00E2}"/>
              </a:ext>
            </a:extLst>
          </p:cNvPr>
          <p:cNvSpPr/>
          <p:nvPr/>
        </p:nvSpPr>
        <p:spPr>
          <a:xfrm>
            <a:off x="9694602" y="4031219"/>
            <a:ext cx="698176" cy="34827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7193740A-40B6-1D70-F2C5-EA16B32989D3}"/>
              </a:ext>
            </a:extLst>
          </p:cNvPr>
          <p:cNvSpPr/>
          <p:nvPr/>
        </p:nvSpPr>
        <p:spPr>
          <a:xfrm>
            <a:off x="9845040" y="934065"/>
            <a:ext cx="380512" cy="29791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20DE7D1F-60B0-658C-F4A3-53C9FEA8A923}"/>
              </a:ext>
            </a:extLst>
          </p:cNvPr>
          <p:cNvSpPr/>
          <p:nvPr/>
        </p:nvSpPr>
        <p:spPr>
          <a:xfrm>
            <a:off x="6361471" y="4100310"/>
            <a:ext cx="3215148" cy="2062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45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fade">
                                      <p:cBhvr>
                                        <p:cTn id="24" dur="1000"/>
                                        <p:tgtEl>
                                          <p:spTgt spid="8">
                                            <p:txEl>
                                              <p:pRg st="3" end="3"/>
                                            </p:txEl>
                                          </p:spTgt>
                                        </p:tgtEl>
                                      </p:cBhvr>
                                    </p:animEffect>
                                    <p:anim calcmode="lin" valueType="num">
                                      <p:cBhvr>
                                        <p:cTn id="2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9C22A-03F1-A9DE-A22B-C7B5980E0B4C}"/>
              </a:ext>
            </a:extLst>
          </p:cNvPr>
          <p:cNvSpPr>
            <a:spLocks noGrp="1"/>
          </p:cNvSpPr>
          <p:nvPr>
            <p:ph type="title"/>
          </p:nvPr>
        </p:nvSpPr>
        <p:spPr/>
        <p:txBody>
          <a:bodyPr>
            <a:normAutofit/>
          </a:bodyPr>
          <a:lstStyle/>
          <a:p>
            <a:r>
              <a:rPr lang="en-US" dirty="0"/>
              <a:t>χ2: A Test for Independence: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E11AA1-AEA0-56D8-6682-7E2863875605}"/>
                  </a:ext>
                </a:extLst>
              </p:cNvPr>
              <p:cNvSpPr>
                <a:spLocks noGrp="1"/>
              </p:cNvSpPr>
              <p:nvPr>
                <p:ph idx="1"/>
              </p:nvPr>
            </p:nvSpPr>
            <p:spPr/>
            <p:txBody>
              <a:bodyPr>
                <a:normAutofit/>
              </a:bodyPr>
              <a:lstStyle/>
              <a:p>
                <a:r>
                  <a:rPr lang="en-GB" sz="3200" dirty="0">
                    <a:solidFill>
                      <a:schemeClr val="tx1"/>
                    </a:solidFill>
                    <a:latin typeface="Cambria" panose="02040503050406030204" pitchFamily="18" charset="0"/>
                    <a:ea typeface="Cambria" panose="02040503050406030204" pitchFamily="18" charset="0"/>
                  </a:rPr>
                  <a:t>χ2 Test Statistic = 45.7</a:t>
                </a:r>
              </a:p>
              <a:p>
                <a:r>
                  <a:rPr lang="en-GB" sz="3200" dirty="0">
                    <a:solidFill>
                      <a:schemeClr val="tx1"/>
                    </a:solidFill>
                    <a:latin typeface="Cambria" panose="02040503050406030204" pitchFamily="18" charset="0"/>
                    <a:ea typeface="Cambria" panose="02040503050406030204" pitchFamily="18" charset="0"/>
                  </a:rPr>
                  <a:t>χ2 Critical Value [α=0.01; </a:t>
                </a:r>
                <a:r>
                  <a:rPr lang="en-GB" sz="3200" dirty="0" err="1">
                    <a:solidFill>
                      <a:schemeClr val="tx1"/>
                    </a:solidFill>
                    <a:latin typeface="Cambria" panose="02040503050406030204" pitchFamily="18" charset="0"/>
                    <a:ea typeface="Cambria" panose="02040503050406030204" pitchFamily="18" charset="0"/>
                  </a:rPr>
                  <a:t>df</a:t>
                </a:r>
                <a:r>
                  <a:rPr lang="en-GB" sz="3200" dirty="0">
                    <a:solidFill>
                      <a:schemeClr val="tx1"/>
                    </a:solidFill>
                    <a:latin typeface="Cambria" panose="02040503050406030204" pitchFamily="18" charset="0"/>
                    <a:ea typeface="Cambria" panose="02040503050406030204" pitchFamily="18" charset="0"/>
                  </a:rPr>
                  <a:t>=12]: 26.22</a:t>
                </a:r>
              </a:p>
              <a:p>
                <a:endParaRPr lang="en-GB" sz="3600" dirty="0">
                  <a:solidFill>
                    <a:schemeClr val="tx1"/>
                  </a:solidFill>
                  <a:latin typeface="Cambria" panose="02040503050406030204" pitchFamily="18" charset="0"/>
                  <a:ea typeface="Cambria" panose="02040503050406030204" pitchFamily="18" charset="0"/>
                </a:endParaRPr>
              </a:p>
              <a:p>
                <a:r>
                  <a:rPr lang="en-GB" sz="3600" i="1" dirty="0">
                    <a:solidFill>
                      <a:schemeClr val="tx1"/>
                    </a:solidFill>
                    <a:latin typeface="Cambria" panose="02040503050406030204" pitchFamily="18" charset="0"/>
                    <a:ea typeface="Cambria" panose="02040503050406030204" pitchFamily="18" charset="0"/>
                  </a:rPr>
                  <a:t>Interpretation</a:t>
                </a:r>
                <a:r>
                  <a:rPr lang="en-GB" sz="3600" dirty="0">
                    <a:solidFill>
                      <a:schemeClr val="tx1"/>
                    </a:solidFill>
                    <a:latin typeface="Cambria" panose="02040503050406030204" pitchFamily="18" charset="0"/>
                    <a:ea typeface="Cambria" panose="02040503050406030204" pitchFamily="18" charset="0"/>
                  </a:rPr>
                  <a:t>: We reject the null hypothesis of no relationship. </a:t>
                </a:r>
              </a:p>
              <a:p>
                <a14:m>
                  <m:oMath xmlns:m="http://schemas.openxmlformats.org/officeDocument/2006/math">
                    <m:r>
                      <a:rPr lang="en-GB" sz="3600" i="1" smtClean="0">
                        <a:solidFill>
                          <a:schemeClr val="tx1"/>
                        </a:solidFill>
                        <a:effectLst/>
                        <a:latin typeface="Cambria Math" panose="02040503050406030204" pitchFamily="18" charset="0"/>
                        <a:ea typeface="Calibri" panose="020F0502020204030204" pitchFamily="34" charset="0"/>
                        <a:cs typeface="Courier New" panose="02070309020205020404" pitchFamily="49" charset="0"/>
                      </a:rPr>
                      <m:t>𝐺𝑎𝑚𝑚𝑎</m:t>
                    </m:r>
                    <m:r>
                      <a:rPr lang="en-GB" sz="3600" i="1" smtClean="0">
                        <a:solidFill>
                          <a:schemeClr val="tx1"/>
                        </a:solidFill>
                        <a:effectLst/>
                        <a:latin typeface="Cambria Math" panose="02040503050406030204" pitchFamily="18" charset="0"/>
                        <a:ea typeface="Calibri" panose="020F0502020204030204" pitchFamily="34" charset="0"/>
                        <a:cs typeface="Courier New" panose="02070309020205020404" pitchFamily="49" charset="0"/>
                      </a:rPr>
                      <m:t> </m:t>
                    </m:r>
                    <m:d>
                      <m:dPr>
                        <m:ctrlPr>
                          <a:rPr lang="en-GB" sz="3600" i="1" smtClean="0">
                            <a:solidFill>
                              <a:schemeClr val="tx1"/>
                            </a:solidFill>
                            <a:effectLst/>
                            <a:latin typeface="Cambria Math" panose="02040503050406030204" pitchFamily="18" charset="0"/>
                            <a:ea typeface="Calibri" panose="020F0502020204030204" pitchFamily="34" charset="0"/>
                            <a:cs typeface="Courier New" panose="02070309020205020404" pitchFamily="49" charset="0"/>
                          </a:rPr>
                        </m:ctrlPr>
                      </m:dPr>
                      <m:e>
                        <m:r>
                          <a:rPr lang="en-GB" sz="3600" i="1" smtClean="0">
                            <a:solidFill>
                              <a:schemeClr val="tx1"/>
                            </a:solidFill>
                            <a:effectLst/>
                            <a:latin typeface="Cambria Math" panose="02040503050406030204" pitchFamily="18" charset="0"/>
                            <a:ea typeface="Calibri" panose="020F0502020204030204" pitchFamily="34" charset="0"/>
                            <a:cs typeface="Courier New" panose="02070309020205020404" pitchFamily="49" charset="0"/>
                          </a:rPr>
                          <m:t>𝛾</m:t>
                        </m:r>
                      </m:e>
                    </m:d>
                    <m:r>
                      <a:rPr lang="en-GB" sz="3600" i="1" smtClean="0">
                        <a:solidFill>
                          <a:schemeClr val="tx1"/>
                        </a:solidFill>
                        <a:effectLst/>
                        <a:latin typeface="Cambria Math" panose="02040503050406030204" pitchFamily="18" charset="0"/>
                        <a:ea typeface="Calibri" panose="020F0502020204030204" pitchFamily="34" charset="0"/>
                        <a:cs typeface="Courier New" panose="02070309020205020404" pitchFamily="49" charset="0"/>
                      </a:rPr>
                      <m:t>=0.76</m:t>
                    </m:r>
                  </m:oMath>
                </a14:m>
                <a:r>
                  <a:rPr lang="en-US" sz="3600" dirty="0">
                    <a:solidFill>
                      <a:schemeClr val="tx1"/>
                    </a:solidFill>
                    <a:effectLst/>
                    <a:latin typeface="Cambria" panose="02040503050406030204" pitchFamily="18" charset="0"/>
                    <a:ea typeface="Cambria" panose="02040503050406030204" pitchFamily="18" charset="0"/>
                  </a:rPr>
                  <a:t> is a statistically significant result at 99% confidence.</a:t>
                </a:r>
                <a:endParaRPr lang="en-US" sz="3200" dirty="0">
                  <a:solidFill>
                    <a:schemeClr val="tx1"/>
                  </a:solidFill>
                  <a:latin typeface="Cambria" panose="02040503050406030204" pitchFamily="18" charset="0"/>
                  <a:ea typeface="Cambria" panose="02040503050406030204" pitchFamily="18" charset="0"/>
                </a:endParaRPr>
              </a:p>
              <a:p>
                <a:endParaRPr lang="en-US" sz="3600" dirty="0">
                  <a:solidFill>
                    <a:schemeClr val="tx1"/>
                  </a:solidFill>
                  <a:latin typeface="Cambria" panose="02040503050406030204" pitchFamily="18" charset="0"/>
                  <a:ea typeface="Cambria" panose="02040503050406030204" pitchFamily="18" charset="0"/>
                </a:endParaRPr>
              </a:p>
            </p:txBody>
          </p:sp>
        </mc:Choice>
        <mc:Fallback xmlns="">
          <p:sp>
            <p:nvSpPr>
              <p:cNvPr id="3" name="Content Placeholder 2">
                <a:extLst>
                  <a:ext uri="{FF2B5EF4-FFF2-40B4-BE49-F238E27FC236}">
                    <a16:creationId xmlns:a16="http://schemas.microsoft.com/office/drawing/2014/main" id="{34E11AA1-AEA0-56D8-6682-7E2863875605}"/>
                  </a:ext>
                </a:extLst>
              </p:cNvPr>
              <p:cNvSpPr>
                <a:spLocks noGrp="1" noRot="1" noChangeAspect="1" noMove="1" noResize="1" noEditPoints="1" noAdjustHandles="1" noChangeArrowheads="1" noChangeShapeType="1" noTextEdit="1"/>
              </p:cNvSpPr>
              <p:nvPr>
                <p:ph idx="1"/>
              </p:nvPr>
            </p:nvSpPr>
            <p:spPr>
              <a:blipFill>
                <a:blip r:embed="rId2"/>
                <a:stretch>
                  <a:fillRect l="-1623" t="-2941"/>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4AF36C29-B83F-FB71-D893-2A7B051BC616}"/>
              </a:ext>
            </a:extLst>
          </p:cNvPr>
          <p:cNvSpPr>
            <a:spLocks noGrp="1"/>
          </p:cNvSpPr>
          <p:nvPr>
            <p:ph type="ftr" sz="quarter" idx="11"/>
          </p:nvPr>
        </p:nvSpPr>
        <p:spPr/>
        <p:txBody>
          <a:bodyPr/>
          <a:lstStyle/>
          <a:p>
            <a:r>
              <a:rPr lang="en-US"/>
              <a:t>Title |  Author | Year | SAGE Publishing</a:t>
            </a:r>
            <a:endParaRPr lang="en-GB" dirty="0"/>
          </a:p>
        </p:txBody>
      </p:sp>
    </p:spTree>
    <p:extLst>
      <p:ext uri="{BB962C8B-B14F-4D97-AF65-F5344CB8AC3E}">
        <p14:creationId xmlns:p14="http://schemas.microsoft.com/office/powerpoint/2010/main" val="1505337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95CBC-BA6C-4CE2-BD93-6D0556602DBA}"/>
              </a:ext>
            </a:extLst>
          </p:cNvPr>
          <p:cNvSpPr>
            <a:spLocks noGrp="1"/>
          </p:cNvSpPr>
          <p:nvPr>
            <p:ph type="title"/>
          </p:nvPr>
        </p:nvSpPr>
        <p:spPr>
          <a:xfrm>
            <a:off x="336884" y="811777"/>
            <a:ext cx="4035527" cy="4962524"/>
          </a:xfrm>
        </p:spPr>
        <p:txBody>
          <a:bodyPr vert="horz" lIns="91440" tIns="45720" rIns="91440" bIns="45720" rtlCol="0" anchor="ctr">
            <a:normAutofit/>
          </a:bodyPr>
          <a:lstStyle/>
          <a:p>
            <a:pPr algn="ctr"/>
            <a:r>
              <a:rPr lang="en-US" kern="1200" dirty="0">
                <a:solidFill>
                  <a:srgbClr val="FFFFFF"/>
                </a:solidFill>
                <a:latin typeface="+mj-lt"/>
                <a:ea typeface="+mj-ea"/>
                <a:cs typeface="+mj-cs"/>
              </a:rPr>
              <a:t>χ2: </a:t>
            </a:r>
            <a:br>
              <a:rPr lang="en-US" kern="1200" dirty="0">
                <a:solidFill>
                  <a:srgbClr val="FFFFFF"/>
                </a:solidFill>
                <a:latin typeface="+mj-lt"/>
                <a:ea typeface="+mj-ea"/>
                <a:cs typeface="+mj-cs"/>
              </a:rPr>
            </a:br>
            <a:r>
              <a:rPr lang="en-US" kern="1200" dirty="0">
                <a:solidFill>
                  <a:srgbClr val="FFFFFF"/>
                </a:solidFill>
                <a:latin typeface="+mj-lt"/>
                <a:ea typeface="+mj-ea"/>
                <a:cs typeface="+mj-cs"/>
              </a:rPr>
              <a:t>A Test for Independence </a:t>
            </a:r>
          </a:p>
        </p:txBody>
      </p:sp>
      <p:sp>
        <p:nvSpPr>
          <p:cNvPr id="4" name="Footer Placeholder 3">
            <a:extLst>
              <a:ext uri="{FF2B5EF4-FFF2-40B4-BE49-F238E27FC236}">
                <a16:creationId xmlns:a16="http://schemas.microsoft.com/office/drawing/2014/main" id="{D6A17FB3-3321-45B0-880D-64432325EFE5}"/>
              </a:ext>
            </a:extLst>
          </p:cNvPr>
          <p:cNvSpPr>
            <a:spLocks noGrp="1"/>
          </p:cNvSpPr>
          <p:nvPr>
            <p:ph type="ftr" sz="quarter" idx="11"/>
          </p:nvPr>
        </p:nvSpPr>
        <p:spPr>
          <a:xfrm>
            <a:off x="5144297" y="6423025"/>
            <a:ext cx="5618954" cy="365125"/>
          </a:xfrm>
        </p:spPr>
        <p:txBody>
          <a:bodyPr vert="horz" lIns="91440" tIns="45720" rIns="91440" bIns="45720" rtlCol="0" anchor="ctr">
            <a:normAutofit/>
          </a:bodyPr>
          <a:lstStyle/>
          <a:p>
            <a:pPr algn="l">
              <a:lnSpc>
                <a:spcPct val="90000"/>
              </a:lnSpc>
              <a:spcAft>
                <a:spcPts val="600"/>
              </a:spcAft>
            </a:pPr>
            <a:r>
              <a:rPr lang="en-US" sz="700" kern="1200">
                <a:solidFill>
                  <a:schemeClr val="tx1">
                    <a:tint val="75000"/>
                  </a:schemeClr>
                </a:solidFill>
                <a:latin typeface="+mn-lt"/>
                <a:ea typeface="+mn-ea"/>
                <a:cs typeface="+mn-cs"/>
              </a:rPr>
              <a:t>Title | </a:t>
            </a:r>
            <a:r>
              <a:rPr lang="en-US" sz="700" kern="1200">
                <a:solidFill>
                  <a:schemeClr val="tx1">
                    <a:tint val="75000"/>
                  </a:schemeClr>
                </a:solidFill>
                <a:latin typeface="+mn-lt"/>
                <a:ea typeface="+mn-ea"/>
                <a:cs typeface="+mn-cs"/>
                <a:sym typeface="Symbol" panose="05050102010706020507" pitchFamily="18" charset="2"/>
              </a:rPr>
              <a:t></a:t>
            </a:r>
            <a:r>
              <a:rPr lang="en-US" sz="700" kern="1200">
                <a:solidFill>
                  <a:schemeClr val="tx1">
                    <a:tint val="75000"/>
                  </a:schemeClr>
                </a:solidFill>
                <a:latin typeface="+mn-lt"/>
                <a:ea typeface="+mn-ea"/>
                <a:cs typeface="+mn-cs"/>
              </a:rPr>
              <a:t> Author</a:t>
            </a:r>
          </a:p>
          <a:p>
            <a:pPr algn="l">
              <a:lnSpc>
                <a:spcPct val="90000"/>
              </a:lnSpc>
              <a:spcAft>
                <a:spcPts val="600"/>
              </a:spcAft>
            </a:pPr>
            <a:r>
              <a:rPr lang="en-US" sz="700" kern="1200">
                <a:solidFill>
                  <a:schemeClr val="tx1">
                    <a:tint val="75000"/>
                  </a:schemeClr>
                </a:solidFill>
                <a:latin typeface="+mn-lt"/>
                <a:ea typeface="+mn-ea"/>
                <a:cs typeface="+mn-cs"/>
              </a:rPr>
              <a:t>Year | SAGE Publishing</a:t>
            </a:r>
          </a:p>
        </p:txBody>
      </p:sp>
      <p:sp>
        <p:nvSpPr>
          <p:cNvPr id="6" name="Content Placeholder 5">
            <a:extLst>
              <a:ext uri="{FF2B5EF4-FFF2-40B4-BE49-F238E27FC236}">
                <a16:creationId xmlns:a16="http://schemas.microsoft.com/office/drawing/2014/main" id="{996B14EA-818E-3C79-B2DB-69A7FF7FF445}"/>
              </a:ext>
            </a:extLst>
          </p:cNvPr>
          <p:cNvSpPr>
            <a:spLocks noGrp="1"/>
          </p:cNvSpPr>
          <p:nvPr>
            <p:ph idx="1"/>
          </p:nvPr>
        </p:nvSpPr>
        <p:spPr/>
        <p:txBody>
          <a:bodyPr/>
          <a:lstStyle/>
          <a:p>
            <a:endParaRPr lang="en-US" dirty="0"/>
          </a:p>
        </p:txBody>
      </p:sp>
      <p:sp>
        <p:nvSpPr>
          <p:cNvPr id="7" name="Rectangle 6">
            <a:extLst>
              <a:ext uri="{FF2B5EF4-FFF2-40B4-BE49-F238E27FC236}">
                <a16:creationId xmlns:a16="http://schemas.microsoft.com/office/drawing/2014/main" id="{8526E3B0-224A-ED1B-1616-3FE42E6E0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9AE26EE6-72AA-39F3-9513-F06995F35443}"/>
              </a:ext>
            </a:extLst>
          </p:cNvPr>
          <p:cNvSpPr txBox="1">
            <a:spLocks/>
          </p:cNvSpPr>
          <p:nvPr/>
        </p:nvSpPr>
        <p:spPr>
          <a:xfrm>
            <a:off x="336884" y="811777"/>
            <a:ext cx="4035527" cy="49625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FFFFFF"/>
                </a:solidFill>
              </a:rPr>
              <a:t>χ2: </a:t>
            </a:r>
            <a:br>
              <a:rPr lang="en-US" dirty="0">
                <a:solidFill>
                  <a:srgbClr val="FFFFFF"/>
                </a:solidFill>
              </a:rPr>
            </a:br>
            <a:r>
              <a:rPr lang="en-US" dirty="0">
                <a:solidFill>
                  <a:srgbClr val="FFFFFF"/>
                </a:solidFill>
              </a:rPr>
              <a:t>A Test for Independence </a:t>
            </a:r>
          </a:p>
          <a:p>
            <a:pPr algn="ctr"/>
            <a:endParaRPr lang="en-US" dirty="0">
              <a:solidFill>
                <a:srgbClr val="FFFFFF"/>
              </a:solidFill>
            </a:endParaRPr>
          </a:p>
          <a:p>
            <a:pPr algn="ctr"/>
            <a:r>
              <a:rPr lang="en-GB" sz="3600" i="1" dirty="0">
                <a:solidFill>
                  <a:srgbClr val="FFFFFF"/>
                </a:solidFill>
              </a:rPr>
              <a:t>Step 4:</a:t>
            </a:r>
          </a:p>
          <a:p>
            <a:pPr algn="ctr"/>
            <a:r>
              <a:rPr lang="en-GB" sz="3600" dirty="0">
                <a:solidFill>
                  <a:srgbClr val="FFFFFF"/>
                </a:solidFill>
              </a:rPr>
              <a:t>χ2 Critical Value [α=0.001; </a:t>
            </a:r>
            <a:r>
              <a:rPr lang="en-GB" sz="3600" dirty="0" err="1">
                <a:solidFill>
                  <a:srgbClr val="FFFFFF"/>
                </a:solidFill>
              </a:rPr>
              <a:t>df</a:t>
            </a:r>
            <a:r>
              <a:rPr lang="en-GB" sz="3600" dirty="0">
                <a:solidFill>
                  <a:srgbClr val="FFFFFF"/>
                </a:solidFill>
              </a:rPr>
              <a:t>=12]: 32.91</a:t>
            </a:r>
            <a:endParaRPr lang="en-US" sz="3600" dirty="0">
              <a:solidFill>
                <a:srgbClr val="FFFFFF"/>
              </a:solidFill>
            </a:endParaRPr>
          </a:p>
        </p:txBody>
      </p:sp>
      <p:sp>
        <p:nvSpPr>
          <p:cNvPr id="9" name="Footer Placeholder 3">
            <a:extLst>
              <a:ext uri="{FF2B5EF4-FFF2-40B4-BE49-F238E27FC236}">
                <a16:creationId xmlns:a16="http://schemas.microsoft.com/office/drawing/2014/main" id="{7D098172-C536-35FA-CF2F-973EB4E34A90}"/>
              </a:ext>
            </a:extLst>
          </p:cNvPr>
          <p:cNvSpPr txBox="1">
            <a:spLocks/>
          </p:cNvSpPr>
          <p:nvPr/>
        </p:nvSpPr>
        <p:spPr>
          <a:xfrm>
            <a:off x="5144297" y="6423025"/>
            <a:ext cx="5618954"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90000"/>
              </a:lnSpc>
              <a:spcAft>
                <a:spcPts val="600"/>
              </a:spcAft>
            </a:pPr>
            <a:r>
              <a:rPr lang="en-US" sz="700"/>
              <a:t>Title | </a:t>
            </a:r>
            <a:r>
              <a:rPr lang="en-US" sz="700">
                <a:sym typeface="Symbol" panose="05050102010706020507" pitchFamily="18" charset="2"/>
              </a:rPr>
              <a:t></a:t>
            </a:r>
            <a:r>
              <a:rPr lang="en-US" sz="700"/>
              <a:t> Author</a:t>
            </a:r>
          </a:p>
          <a:p>
            <a:pPr algn="l">
              <a:lnSpc>
                <a:spcPct val="90000"/>
              </a:lnSpc>
              <a:spcAft>
                <a:spcPts val="600"/>
              </a:spcAft>
            </a:pPr>
            <a:r>
              <a:rPr lang="en-US" sz="700"/>
              <a:t>Year | SAGE Publishing</a:t>
            </a:r>
          </a:p>
        </p:txBody>
      </p:sp>
      <p:graphicFrame>
        <p:nvGraphicFramePr>
          <p:cNvPr id="11" name="Content Placeholder 4">
            <a:extLst>
              <a:ext uri="{FF2B5EF4-FFF2-40B4-BE49-F238E27FC236}">
                <a16:creationId xmlns:a16="http://schemas.microsoft.com/office/drawing/2014/main" id="{546578B0-38E4-6B91-BA00-B59EFFE509E1}"/>
              </a:ext>
            </a:extLst>
          </p:cNvPr>
          <p:cNvGraphicFramePr>
            <a:graphicFrameLocks/>
          </p:cNvGraphicFramePr>
          <p:nvPr/>
        </p:nvGraphicFramePr>
        <p:xfrm>
          <a:off x="5336770" y="311449"/>
          <a:ext cx="6251171" cy="6111569"/>
        </p:xfrm>
        <a:graphic>
          <a:graphicData uri="http://schemas.openxmlformats.org/drawingml/2006/table">
            <a:tbl>
              <a:tblPr firstRow="1" firstCol="1" bandRow="1">
                <a:tableStyleId>{5C22544A-7EE6-4342-B048-85BDC9FD1C3A}</a:tableStyleId>
              </a:tblPr>
              <a:tblGrid>
                <a:gridCol w="1182452">
                  <a:extLst>
                    <a:ext uri="{9D8B030D-6E8A-4147-A177-3AD203B41FA5}">
                      <a16:colId xmlns:a16="http://schemas.microsoft.com/office/drawing/2014/main" val="4061874558"/>
                    </a:ext>
                  </a:extLst>
                </a:gridCol>
                <a:gridCol w="998384">
                  <a:extLst>
                    <a:ext uri="{9D8B030D-6E8A-4147-A177-3AD203B41FA5}">
                      <a16:colId xmlns:a16="http://schemas.microsoft.com/office/drawing/2014/main" val="3011725201"/>
                    </a:ext>
                  </a:extLst>
                </a:gridCol>
                <a:gridCol w="998384">
                  <a:extLst>
                    <a:ext uri="{9D8B030D-6E8A-4147-A177-3AD203B41FA5}">
                      <a16:colId xmlns:a16="http://schemas.microsoft.com/office/drawing/2014/main" val="3695968767"/>
                    </a:ext>
                  </a:extLst>
                </a:gridCol>
                <a:gridCol w="998384">
                  <a:extLst>
                    <a:ext uri="{9D8B030D-6E8A-4147-A177-3AD203B41FA5}">
                      <a16:colId xmlns:a16="http://schemas.microsoft.com/office/drawing/2014/main" val="1936554522"/>
                    </a:ext>
                  </a:extLst>
                </a:gridCol>
                <a:gridCol w="1075183">
                  <a:extLst>
                    <a:ext uri="{9D8B030D-6E8A-4147-A177-3AD203B41FA5}">
                      <a16:colId xmlns:a16="http://schemas.microsoft.com/office/drawing/2014/main" val="2015531030"/>
                    </a:ext>
                  </a:extLst>
                </a:gridCol>
                <a:gridCol w="998384">
                  <a:extLst>
                    <a:ext uri="{9D8B030D-6E8A-4147-A177-3AD203B41FA5}">
                      <a16:colId xmlns:a16="http://schemas.microsoft.com/office/drawing/2014/main" val="3548660443"/>
                    </a:ext>
                  </a:extLst>
                </a:gridCol>
              </a:tblGrid>
              <a:tr h="256719">
                <a:tc>
                  <a:txBody>
                    <a:bodyPr/>
                    <a:lstStyle/>
                    <a:p>
                      <a:endParaRPr lang="en-US" sz="1300">
                        <a:effectLst/>
                        <a:latin typeface="Calibri" panose="020F0502020204030204" pitchFamily="34" charset="0"/>
                        <a:cs typeface="Times New Roman" panose="02020603050405020304" pitchFamily="18" charset="0"/>
                      </a:endParaRPr>
                    </a:p>
                  </a:txBody>
                  <a:tcPr marL="79552" marR="79552" marT="0" marB="0"/>
                </a:tc>
                <a:tc gridSpan="5">
                  <a:txBody>
                    <a:bodyPr/>
                    <a:lstStyle/>
                    <a:p>
                      <a:pPr marL="0" marR="0" algn="ctr">
                        <a:spcBef>
                          <a:spcPts val="0"/>
                        </a:spcBef>
                        <a:spcAft>
                          <a:spcPts val="0"/>
                        </a:spcAft>
                      </a:pPr>
                      <a:r>
                        <a:rPr lang="en-US" sz="1300">
                          <a:effectLst/>
                        </a:rPr>
                        <a:t>Alpha: Significance Level</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80955547"/>
                  </a:ext>
                </a:extLst>
              </a:tr>
              <a:tr h="463751">
                <a:tc>
                  <a:txBody>
                    <a:bodyPr/>
                    <a:lstStyle/>
                    <a:p>
                      <a:pPr marL="0" marR="0" algn="ctr">
                        <a:spcBef>
                          <a:spcPts val="0"/>
                        </a:spcBef>
                        <a:spcAft>
                          <a:spcPts val="0"/>
                        </a:spcAft>
                      </a:pPr>
                      <a:r>
                        <a:rPr lang="en-US" sz="1300">
                          <a:effectLst/>
                        </a:rPr>
                        <a:t>Degrees of Freedom</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0.10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0.05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0.025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0.01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0.001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832171833"/>
                  </a:ext>
                </a:extLst>
              </a:tr>
              <a:tr h="256719">
                <a:tc>
                  <a:txBody>
                    <a:bodyPr/>
                    <a:lstStyle/>
                    <a:p>
                      <a:pPr marL="0" marR="0" algn="ctr">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gridSpan="5">
                  <a:txBody>
                    <a:bodyPr/>
                    <a:lstStyle/>
                    <a:p>
                      <a:pPr marL="0" marR="0" algn="ctr">
                        <a:spcBef>
                          <a:spcPts val="0"/>
                        </a:spcBef>
                        <a:spcAft>
                          <a:spcPts val="0"/>
                        </a:spcAft>
                      </a:pPr>
                      <a:r>
                        <a:rPr lang="en-US" sz="1300">
                          <a:effectLst/>
                        </a:rPr>
                        <a:t>Critical Values of χ</a:t>
                      </a:r>
                      <a:r>
                        <a:rPr lang="en-US" sz="1300" baseline="30000">
                          <a:effectLst/>
                        </a:rPr>
                        <a:t>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95110113"/>
                  </a:ext>
                </a:extLst>
              </a:tr>
              <a:tr h="256719">
                <a:tc>
                  <a:txBody>
                    <a:bodyPr/>
                    <a:lstStyle/>
                    <a:p>
                      <a:pPr marL="0" marR="0" algn="ctr">
                        <a:spcBef>
                          <a:spcPts val="0"/>
                        </a:spcBef>
                        <a:spcAft>
                          <a:spcPts val="0"/>
                        </a:spcAft>
                      </a:pPr>
                      <a:r>
                        <a:rPr lang="en-US" sz="1300">
                          <a:effectLst/>
                        </a:rPr>
                        <a:t>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2.71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3.84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5.02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6.64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10.83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1323590850"/>
                  </a:ext>
                </a:extLst>
              </a:tr>
              <a:tr h="256719">
                <a:tc>
                  <a:txBody>
                    <a:bodyPr/>
                    <a:lstStyle/>
                    <a:p>
                      <a:pPr marL="0" marR="0" algn="ctr">
                        <a:spcBef>
                          <a:spcPts val="0"/>
                        </a:spcBef>
                        <a:spcAft>
                          <a:spcPts val="0"/>
                        </a:spcAft>
                      </a:pPr>
                      <a:r>
                        <a:rPr lang="en-US" sz="1300">
                          <a:effectLst/>
                        </a:rPr>
                        <a:t>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4.61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5.99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7.38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9.21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13.82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376913996"/>
                  </a:ext>
                </a:extLst>
              </a:tr>
              <a:tr h="256719">
                <a:tc>
                  <a:txBody>
                    <a:bodyPr/>
                    <a:lstStyle/>
                    <a:p>
                      <a:pPr marL="0" marR="0" algn="ctr">
                        <a:spcBef>
                          <a:spcPts val="0"/>
                        </a:spcBef>
                        <a:spcAft>
                          <a:spcPts val="0"/>
                        </a:spcAft>
                      </a:pPr>
                      <a:r>
                        <a:rPr lang="en-US" sz="1300">
                          <a:effectLst/>
                        </a:rPr>
                        <a:t>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6.25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7.82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9.35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11.35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16.27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257172843"/>
                  </a:ext>
                </a:extLst>
              </a:tr>
              <a:tr h="256719">
                <a:tc>
                  <a:txBody>
                    <a:bodyPr/>
                    <a:lstStyle/>
                    <a:p>
                      <a:pPr marL="0" marR="0" algn="ctr">
                        <a:spcBef>
                          <a:spcPts val="0"/>
                        </a:spcBef>
                        <a:spcAft>
                          <a:spcPts val="0"/>
                        </a:spcAft>
                      </a:pPr>
                      <a:r>
                        <a:rPr lang="en-US" sz="1300">
                          <a:effectLst/>
                        </a:rPr>
                        <a:t>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7.78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9.49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11.14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13.28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18.47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2440170890"/>
                  </a:ext>
                </a:extLst>
              </a:tr>
              <a:tr h="256719">
                <a:tc>
                  <a:txBody>
                    <a:bodyPr/>
                    <a:lstStyle/>
                    <a:p>
                      <a:pPr marL="0" marR="0" algn="ctr">
                        <a:spcBef>
                          <a:spcPts val="0"/>
                        </a:spcBef>
                        <a:spcAft>
                          <a:spcPts val="0"/>
                        </a:spcAft>
                      </a:pPr>
                      <a:r>
                        <a:rPr lang="en-US" sz="1300">
                          <a:effectLst/>
                        </a:rPr>
                        <a:t>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9.24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11.07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12.83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15.09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20.52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2688349865"/>
                  </a:ext>
                </a:extLst>
              </a:tr>
              <a:tr h="256719">
                <a:tc>
                  <a:txBody>
                    <a:bodyPr/>
                    <a:lstStyle/>
                    <a:p>
                      <a:pPr marL="0" marR="0" algn="ctr">
                        <a:spcBef>
                          <a:spcPts val="0"/>
                        </a:spcBef>
                        <a:spcAft>
                          <a:spcPts val="0"/>
                        </a:spcAft>
                      </a:pPr>
                      <a:r>
                        <a:rPr lang="en-US" sz="1300">
                          <a:effectLst/>
                        </a:rPr>
                        <a:t>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10.65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12.59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14.45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16.81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22.46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2211046170"/>
                  </a:ext>
                </a:extLst>
              </a:tr>
              <a:tr h="256719">
                <a:tc>
                  <a:txBody>
                    <a:bodyPr/>
                    <a:lstStyle/>
                    <a:p>
                      <a:pPr marL="0" marR="0" algn="ctr">
                        <a:spcBef>
                          <a:spcPts val="0"/>
                        </a:spcBef>
                        <a:spcAft>
                          <a:spcPts val="0"/>
                        </a:spcAft>
                      </a:pPr>
                      <a:r>
                        <a:rPr lang="en-US" sz="1300">
                          <a:effectLst/>
                        </a:rPr>
                        <a:t>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12.02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14.07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16.01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18.48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24.32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407946531"/>
                  </a:ext>
                </a:extLst>
              </a:tr>
              <a:tr h="256719">
                <a:tc>
                  <a:txBody>
                    <a:bodyPr/>
                    <a:lstStyle/>
                    <a:p>
                      <a:pPr marL="0" marR="0" algn="ctr">
                        <a:spcBef>
                          <a:spcPts val="0"/>
                        </a:spcBef>
                        <a:spcAft>
                          <a:spcPts val="0"/>
                        </a:spcAft>
                      </a:pPr>
                      <a:r>
                        <a:rPr lang="en-US" sz="1300">
                          <a:effectLst/>
                        </a:rPr>
                        <a:t>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13.36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15.51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17.54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20.09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26.13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144041867"/>
                  </a:ext>
                </a:extLst>
              </a:tr>
              <a:tr h="256719">
                <a:tc>
                  <a:txBody>
                    <a:bodyPr/>
                    <a:lstStyle/>
                    <a:p>
                      <a:pPr marL="0" marR="0" algn="ctr">
                        <a:spcBef>
                          <a:spcPts val="0"/>
                        </a:spcBef>
                        <a:spcAft>
                          <a:spcPts val="0"/>
                        </a:spcAft>
                      </a:pPr>
                      <a:r>
                        <a:rPr lang="en-US" sz="1300">
                          <a:effectLst/>
                        </a:rPr>
                        <a:t>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14.68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16.92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19.02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21.67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27.88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818942506"/>
                  </a:ext>
                </a:extLst>
              </a:tr>
              <a:tr h="256719">
                <a:tc>
                  <a:txBody>
                    <a:bodyPr/>
                    <a:lstStyle/>
                    <a:p>
                      <a:pPr marL="0" marR="0" algn="ctr">
                        <a:spcBef>
                          <a:spcPts val="0"/>
                        </a:spcBef>
                        <a:spcAft>
                          <a:spcPts val="0"/>
                        </a:spcAft>
                      </a:pPr>
                      <a:r>
                        <a:rPr lang="en-US" sz="1300">
                          <a:effectLst/>
                        </a:rPr>
                        <a:t>10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15.99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18.31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20.48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23.21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29.59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396648827"/>
                  </a:ext>
                </a:extLst>
              </a:tr>
              <a:tr h="256719">
                <a:tc>
                  <a:txBody>
                    <a:bodyPr/>
                    <a:lstStyle/>
                    <a:p>
                      <a:pPr marL="0" marR="0" algn="ctr">
                        <a:spcBef>
                          <a:spcPts val="0"/>
                        </a:spcBef>
                        <a:spcAft>
                          <a:spcPts val="0"/>
                        </a:spcAft>
                      </a:pPr>
                      <a:r>
                        <a:rPr lang="en-US" sz="1300">
                          <a:effectLst/>
                        </a:rPr>
                        <a:t>11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17.28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19.68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21.92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24.73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31.26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1080250426"/>
                  </a:ext>
                </a:extLst>
              </a:tr>
              <a:tr h="256719">
                <a:tc>
                  <a:txBody>
                    <a:bodyPr/>
                    <a:lstStyle/>
                    <a:p>
                      <a:pPr marL="0" marR="0" algn="ctr">
                        <a:spcBef>
                          <a:spcPts val="0"/>
                        </a:spcBef>
                        <a:spcAft>
                          <a:spcPts val="0"/>
                        </a:spcAft>
                      </a:pPr>
                      <a:r>
                        <a:rPr lang="en-US" sz="1300">
                          <a:effectLst/>
                        </a:rPr>
                        <a:t>12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18.55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dirty="0">
                          <a:effectLst/>
                        </a:rPr>
                        <a:t>21.03</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23.34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26.22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32.91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940045966"/>
                  </a:ext>
                </a:extLst>
              </a:tr>
              <a:tr h="256719">
                <a:tc>
                  <a:txBody>
                    <a:bodyPr/>
                    <a:lstStyle/>
                    <a:p>
                      <a:pPr marL="0" marR="0" algn="ctr">
                        <a:spcBef>
                          <a:spcPts val="0"/>
                        </a:spcBef>
                        <a:spcAft>
                          <a:spcPts val="0"/>
                        </a:spcAft>
                      </a:pPr>
                      <a:r>
                        <a:rPr lang="en-US" sz="1300">
                          <a:effectLst/>
                        </a:rPr>
                        <a:t>13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19.81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22.36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24.74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27.69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34.53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2916212905"/>
                  </a:ext>
                </a:extLst>
              </a:tr>
              <a:tr h="256719">
                <a:tc>
                  <a:txBody>
                    <a:bodyPr/>
                    <a:lstStyle/>
                    <a:p>
                      <a:pPr marL="0" marR="0" algn="ctr">
                        <a:spcBef>
                          <a:spcPts val="0"/>
                        </a:spcBef>
                        <a:spcAft>
                          <a:spcPts val="0"/>
                        </a:spcAft>
                      </a:pPr>
                      <a:r>
                        <a:rPr lang="en-US" sz="1300">
                          <a:effectLst/>
                        </a:rPr>
                        <a:t>14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21.06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23.69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26.12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29.14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36.12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419553868"/>
                  </a:ext>
                </a:extLst>
              </a:tr>
              <a:tr h="256719">
                <a:tc>
                  <a:txBody>
                    <a:bodyPr/>
                    <a:lstStyle/>
                    <a:p>
                      <a:pPr marL="0" marR="0" algn="ctr">
                        <a:spcBef>
                          <a:spcPts val="0"/>
                        </a:spcBef>
                        <a:spcAft>
                          <a:spcPts val="0"/>
                        </a:spcAft>
                      </a:pPr>
                      <a:r>
                        <a:rPr lang="en-US" sz="1300">
                          <a:effectLst/>
                        </a:rPr>
                        <a:t>15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22.31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25.00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27.49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30.58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37.70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003691227"/>
                  </a:ext>
                </a:extLst>
              </a:tr>
              <a:tr h="256719">
                <a:tc>
                  <a:txBody>
                    <a:bodyPr/>
                    <a:lstStyle/>
                    <a:p>
                      <a:pPr marL="0" marR="0" algn="ctr">
                        <a:spcBef>
                          <a:spcPts val="0"/>
                        </a:spcBef>
                        <a:spcAft>
                          <a:spcPts val="0"/>
                        </a:spcAft>
                      </a:pPr>
                      <a:r>
                        <a:rPr lang="en-US" sz="1300">
                          <a:effectLst/>
                        </a:rPr>
                        <a:t>16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23.54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26.30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28.85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32.00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39.25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838044003"/>
                  </a:ext>
                </a:extLst>
              </a:tr>
              <a:tr h="256719">
                <a:tc>
                  <a:txBody>
                    <a:bodyPr/>
                    <a:lstStyle/>
                    <a:p>
                      <a:pPr marL="0" marR="0" algn="ctr">
                        <a:spcBef>
                          <a:spcPts val="0"/>
                        </a:spcBef>
                        <a:spcAft>
                          <a:spcPts val="0"/>
                        </a:spcAft>
                      </a:pPr>
                      <a:r>
                        <a:rPr lang="en-US" sz="1300">
                          <a:effectLst/>
                        </a:rPr>
                        <a:t>17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24.77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27.59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30.19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33.41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40.79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016135865"/>
                  </a:ext>
                </a:extLst>
              </a:tr>
              <a:tr h="256719">
                <a:tc>
                  <a:txBody>
                    <a:bodyPr/>
                    <a:lstStyle/>
                    <a:p>
                      <a:pPr marL="0" marR="0" algn="ctr">
                        <a:spcBef>
                          <a:spcPts val="0"/>
                        </a:spcBef>
                        <a:spcAft>
                          <a:spcPts val="0"/>
                        </a:spcAft>
                      </a:pPr>
                      <a:r>
                        <a:rPr lang="en-US" sz="1300">
                          <a:effectLst/>
                        </a:rPr>
                        <a:t>18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25.99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28.87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31.53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34.81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42.31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628808041"/>
                  </a:ext>
                </a:extLst>
              </a:tr>
              <a:tr h="256719">
                <a:tc>
                  <a:txBody>
                    <a:bodyPr/>
                    <a:lstStyle/>
                    <a:p>
                      <a:pPr marL="0" marR="0" algn="ctr">
                        <a:spcBef>
                          <a:spcPts val="0"/>
                        </a:spcBef>
                        <a:spcAft>
                          <a:spcPts val="0"/>
                        </a:spcAft>
                      </a:pPr>
                      <a:r>
                        <a:rPr lang="en-US" sz="1300">
                          <a:effectLst/>
                        </a:rPr>
                        <a:t>19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27.20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30.14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32.85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36.19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43.82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13087024"/>
                  </a:ext>
                </a:extLst>
              </a:tr>
              <a:tr h="256719">
                <a:tc>
                  <a:txBody>
                    <a:bodyPr/>
                    <a:lstStyle/>
                    <a:p>
                      <a:pPr marL="0" marR="0" algn="ctr">
                        <a:spcBef>
                          <a:spcPts val="0"/>
                        </a:spcBef>
                        <a:spcAft>
                          <a:spcPts val="0"/>
                        </a:spcAft>
                      </a:pPr>
                      <a:r>
                        <a:rPr lang="en-US" sz="1300">
                          <a:effectLst/>
                        </a:rPr>
                        <a:t>20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28.41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31.41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34.17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37.57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dirty="0">
                          <a:effectLst/>
                        </a:rPr>
                        <a:t>45.32</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071959130"/>
                  </a:ext>
                </a:extLst>
              </a:tr>
            </a:tbl>
          </a:graphicData>
        </a:graphic>
      </p:graphicFrame>
      <p:sp>
        <p:nvSpPr>
          <p:cNvPr id="12" name="Oval 11">
            <a:extLst>
              <a:ext uri="{FF2B5EF4-FFF2-40B4-BE49-F238E27FC236}">
                <a16:creationId xmlns:a16="http://schemas.microsoft.com/office/drawing/2014/main" id="{06DBE805-36D9-47B4-83EB-16B4827F00E2}"/>
              </a:ext>
            </a:extLst>
          </p:cNvPr>
          <p:cNvSpPr/>
          <p:nvPr/>
        </p:nvSpPr>
        <p:spPr>
          <a:xfrm>
            <a:off x="10697494" y="4031219"/>
            <a:ext cx="698176" cy="34827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7193740A-40B6-1D70-F2C5-EA16B32989D3}"/>
              </a:ext>
            </a:extLst>
          </p:cNvPr>
          <p:cNvSpPr/>
          <p:nvPr/>
        </p:nvSpPr>
        <p:spPr>
          <a:xfrm>
            <a:off x="10897094" y="934065"/>
            <a:ext cx="380512" cy="29791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20DE7D1F-60B0-658C-F4A3-53C9FEA8A923}"/>
              </a:ext>
            </a:extLst>
          </p:cNvPr>
          <p:cNvSpPr/>
          <p:nvPr/>
        </p:nvSpPr>
        <p:spPr>
          <a:xfrm>
            <a:off x="6361471" y="4100310"/>
            <a:ext cx="4143752" cy="1865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23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fade">
                                      <p:cBhvr>
                                        <p:cTn id="24" dur="1000"/>
                                        <p:tgtEl>
                                          <p:spTgt spid="8">
                                            <p:txEl>
                                              <p:pRg st="3" end="3"/>
                                            </p:txEl>
                                          </p:spTgt>
                                        </p:tgtEl>
                                      </p:cBhvr>
                                    </p:animEffect>
                                    <p:anim calcmode="lin" valueType="num">
                                      <p:cBhvr>
                                        <p:cTn id="2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9C22A-03F1-A9DE-A22B-C7B5980E0B4C}"/>
              </a:ext>
            </a:extLst>
          </p:cNvPr>
          <p:cNvSpPr>
            <a:spLocks noGrp="1"/>
          </p:cNvSpPr>
          <p:nvPr>
            <p:ph type="title"/>
          </p:nvPr>
        </p:nvSpPr>
        <p:spPr/>
        <p:txBody>
          <a:bodyPr>
            <a:normAutofit/>
          </a:bodyPr>
          <a:lstStyle/>
          <a:p>
            <a:r>
              <a:rPr lang="en-US" dirty="0"/>
              <a:t>χ2: A Test for Independence: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E11AA1-AEA0-56D8-6682-7E2863875605}"/>
                  </a:ext>
                </a:extLst>
              </p:cNvPr>
              <p:cNvSpPr>
                <a:spLocks noGrp="1"/>
              </p:cNvSpPr>
              <p:nvPr>
                <p:ph idx="1"/>
              </p:nvPr>
            </p:nvSpPr>
            <p:spPr/>
            <p:txBody>
              <a:bodyPr>
                <a:normAutofit/>
              </a:bodyPr>
              <a:lstStyle/>
              <a:p>
                <a:r>
                  <a:rPr lang="en-GB" sz="3200" dirty="0">
                    <a:solidFill>
                      <a:schemeClr val="tx1"/>
                    </a:solidFill>
                    <a:latin typeface="Cambria" panose="02040503050406030204" pitchFamily="18" charset="0"/>
                    <a:ea typeface="Cambria" panose="02040503050406030204" pitchFamily="18" charset="0"/>
                  </a:rPr>
                  <a:t>χ2 Test Statistic = 45.7</a:t>
                </a:r>
              </a:p>
              <a:p>
                <a:r>
                  <a:rPr lang="en-GB" sz="3200" dirty="0">
                    <a:solidFill>
                      <a:schemeClr val="tx1"/>
                    </a:solidFill>
                    <a:latin typeface="Cambria" panose="02040503050406030204" pitchFamily="18" charset="0"/>
                    <a:ea typeface="Cambria" panose="02040503050406030204" pitchFamily="18" charset="0"/>
                  </a:rPr>
                  <a:t>χ2 Critical Value [α=0.001; </a:t>
                </a:r>
                <a:r>
                  <a:rPr lang="en-GB" sz="3200" dirty="0" err="1">
                    <a:solidFill>
                      <a:schemeClr val="tx1"/>
                    </a:solidFill>
                    <a:latin typeface="Cambria" panose="02040503050406030204" pitchFamily="18" charset="0"/>
                    <a:ea typeface="Cambria" panose="02040503050406030204" pitchFamily="18" charset="0"/>
                  </a:rPr>
                  <a:t>df</a:t>
                </a:r>
                <a:r>
                  <a:rPr lang="en-GB" sz="3200" dirty="0">
                    <a:solidFill>
                      <a:schemeClr val="tx1"/>
                    </a:solidFill>
                    <a:latin typeface="Cambria" panose="02040503050406030204" pitchFamily="18" charset="0"/>
                    <a:ea typeface="Cambria" panose="02040503050406030204" pitchFamily="18" charset="0"/>
                  </a:rPr>
                  <a:t>=12]: </a:t>
                </a:r>
                <a:r>
                  <a:rPr lang="en-GB" sz="3200" dirty="0">
                    <a:latin typeface="Cambria" panose="02040503050406030204" pitchFamily="18" charset="0"/>
                    <a:ea typeface="Cambria" panose="02040503050406030204" pitchFamily="18" charset="0"/>
                  </a:rPr>
                  <a:t>32</a:t>
                </a:r>
                <a:r>
                  <a:rPr lang="en-GB" sz="3200" dirty="0">
                    <a:solidFill>
                      <a:schemeClr val="tx1"/>
                    </a:solidFill>
                    <a:latin typeface="Cambria" panose="02040503050406030204" pitchFamily="18" charset="0"/>
                    <a:ea typeface="Cambria" panose="02040503050406030204" pitchFamily="18" charset="0"/>
                  </a:rPr>
                  <a:t>.91</a:t>
                </a:r>
              </a:p>
              <a:p>
                <a:endParaRPr lang="en-GB" sz="3600" dirty="0">
                  <a:solidFill>
                    <a:schemeClr val="tx1"/>
                  </a:solidFill>
                  <a:latin typeface="Cambria" panose="02040503050406030204" pitchFamily="18" charset="0"/>
                  <a:ea typeface="Cambria" panose="02040503050406030204" pitchFamily="18" charset="0"/>
                </a:endParaRPr>
              </a:p>
              <a:p>
                <a:r>
                  <a:rPr lang="en-GB" sz="3600" i="1" dirty="0">
                    <a:solidFill>
                      <a:schemeClr val="tx1"/>
                    </a:solidFill>
                    <a:latin typeface="Cambria" panose="02040503050406030204" pitchFamily="18" charset="0"/>
                    <a:ea typeface="Cambria" panose="02040503050406030204" pitchFamily="18" charset="0"/>
                  </a:rPr>
                  <a:t>Interpretation</a:t>
                </a:r>
                <a:r>
                  <a:rPr lang="en-GB" sz="3600" dirty="0">
                    <a:solidFill>
                      <a:schemeClr val="tx1"/>
                    </a:solidFill>
                    <a:latin typeface="Cambria" panose="02040503050406030204" pitchFamily="18" charset="0"/>
                    <a:ea typeface="Cambria" panose="02040503050406030204" pitchFamily="18" charset="0"/>
                  </a:rPr>
                  <a:t>: We reject the null hypothesis of no relationship. </a:t>
                </a:r>
              </a:p>
              <a:p>
                <a14:m>
                  <m:oMath xmlns:m="http://schemas.openxmlformats.org/officeDocument/2006/math">
                    <m:r>
                      <a:rPr lang="en-GB" sz="3600" i="1" smtClean="0">
                        <a:solidFill>
                          <a:schemeClr val="tx1"/>
                        </a:solidFill>
                        <a:effectLst/>
                        <a:latin typeface="Cambria Math" panose="02040503050406030204" pitchFamily="18" charset="0"/>
                        <a:ea typeface="Calibri" panose="020F0502020204030204" pitchFamily="34" charset="0"/>
                        <a:cs typeface="Courier New" panose="02070309020205020404" pitchFamily="49" charset="0"/>
                      </a:rPr>
                      <m:t>𝐺𝑎𝑚𝑚𝑎</m:t>
                    </m:r>
                    <m:r>
                      <a:rPr lang="en-GB" sz="3600" i="1" smtClean="0">
                        <a:solidFill>
                          <a:schemeClr val="tx1"/>
                        </a:solidFill>
                        <a:effectLst/>
                        <a:latin typeface="Cambria Math" panose="02040503050406030204" pitchFamily="18" charset="0"/>
                        <a:ea typeface="Calibri" panose="020F0502020204030204" pitchFamily="34" charset="0"/>
                        <a:cs typeface="Courier New" panose="02070309020205020404" pitchFamily="49" charset="0"/>
                      </a:rPr>
                      <m:t> </m:t>
                    </m:r>
                    <m:d>
                      <m:dPr>
                        <m:ctrlPr>
                          <a:rPr lang="en-GB" sz="3600" i="1" smtClean="0">
                            <a:solidFill>
                              <a:schemeClr val="tx1"/>
                            </a:solidFill>
                            <a:effectLst/>
                            <a:latin typeface="Cambria Math" panose="02040503050406030204" pitchFamily="18" charset="0"/>
                            <a:ea typeface="Calibri" panose="020F0502020204030204" pitchFamily="34" charset="0"/>
                            <a:cs typeface="Courier New" panose="02070309020205020404" pitchFamily="49" charset="0"/>
                          </a:rPr>
                        </m:ctrlPr>
                      </m:dPr>
                      <m:e>
                        <m:r>
                          <a:rPr lang="en-GB" sz="3600" i="1" smtClean="0">
                            <a:solidFill>
                              <a:schemeClr val="tx1"/>
                            </a:solidFill>
                            <a:effectLst/>
                            <a:latin typeface="Cambria Math" panose="02040503050406030204" pitchFamily="18" charset="0"/>
                            <a:ea typeface="Calibri" panose="020F0502020204030204" pitchFamily="34" charset="0"/>
                            <a:cs typeface="Courier New" panose="02070309020205020404" pitchFamily="49" charset="0"/>
                          </a:rPr>
                          <m:t>𝛾</m:t>
                        </m:r>
                      </m:e>
                    </m:d>
                    <m:r>
                      <a:rPr lang="en-GB" sz="3600" i="1" smtClean="0">
                        <a:solidFill>
                          <a:schemeClr val="tx1"/>
                        </a:solidFill>
                        <a:effectLst/>
                        <a:latin typeface="Cambria Math" panose="02040503050406030204" pitchFamily="18" charset="0"/>
                        <a:ea typeface="Calibri" panose="020F0502020204030204" pitchFamily="34" charset="0"/>
                        <a:cs typeface="Courier New" panose="02070309020205020404" pitchFamily="49" charset="0"/>
                      </a:rPr>
                      <m:t>=0.76</m:t>
                    </m:r>
                  </m:oMath>
                </a14:m>
                <a:r>
                  <a:rPr lang="en-US" sz="3600" dirty="0">
                    <a:solidFill>
                      <a:schemeClr val="tx1"/>
                    </a:solidFill>
                    <a:effectLst/>
                    <a:latin typeface="Cambria" panose="02040503050406030204" pitchFamily="18" charset="0"/>
                    <a:ea typeface="Cambria" panose="02040503050406030204" pitchFamily="18" charset="0"/>
                  </a:rPr>
                  <a:t> is a statistically significant result at 99.9% confidence.</a:t>
                </a:r>
                <a:endParaRPr lang="en-US" sz="3200" dirty="0">
                  <a:solidFill>
                    <a:schemeClr val="tx1"/>
                  </a:solidFill>
                  <a:latin typeface="Cambria" panose="02040503050406030204" pitchFamily="18" charset="0"/>
                  <a:ea typeface="Cambria" panose="02040503050406030204" pitchFamily="18" charset="0"/>
                </a:endParaRPr>
              </a:p>
              <a:p>
                <a:endParaRPr lang="en-US" sz="3600" dirty="0">
                  <a:solidFill>
                    <a:schemeClr val="tx1"/>
                  </a:solidFill>
                  <a:latin typeface="Cambria" panose="02040503050406030204" pitchFamily="18" charset="0"/>
                  <a:ea typeface="Cambria" panose="02040503050406030204" pitchFamily="18" charset="0"/>
                </a:endParaRPr>
              </a:p>
            </p:txBody>
          </p:sp>
        </mc:Choice>
        <mc:Fallback xmlns="">
          <p:sp>
            <p:nvSpPr>
              <p:cNvPr id="3" name="Content Placeholder 2">
                <a:extLst>
                  <a:ext uri="{FF2B5EF4-FFF2-40B4-BE49-F238E27FC236}">
                    <a16:creationId xmlns:a16="http://schemas.microsoft.com/office/drawing/2014/main" id="{34E11AA1-AEA0-56D8-6682-7E2863875605}"/>
                  </a:ext>
                </a:extLst>
              </p:cNvPr>
              <p:cNvSpPr>
                <a:spLocks noGrp="1" noRot="1" noChangeAspect="1" noMove="1" noResize="1" noEditPoints="1" noAdjustHandles="1" noChangeArrowheads="1" noChangeShapeType="1" noTextEdit="1"/>
              </p:cNvSpPr>
              <p:nvPr>
                <p:ph idx="1"/>
              </p:nvPr>
            </p:nvSpPr>
            <p:spPr>
              <a:blipFill>
                <a:blip r:embed="rId2"/>
                <a:stretch>
                  <a:fillRect l="-1623" t="-2941"/>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4AF36C29-B83F-FB71-D893-2A7B051BC616}"/>
              </a:ext>
            </a:extLst>
          </p:cNvPr>
          <p:cNvSpPr>
            <a:spLocks noGrp="1"/>
          </p:cNvSpPr>
          <p:nvPr>
            <p:ph type="ftr" sz="quarter" idx="11"/>
          </p:nvPr>
        </p:nvSpPr>
        <p:spPr/>
        <p:txBody>
          <a:bodyPr/>
          <a:lstStyle/>
          <a:p>
            <a:r>
              <a:rPr lang="en-US"/>
              <a:t>Title |  Author | Year | SAGE Publishing</a:t>
            </a:r>
            <a:endParaRPr lang="en-GB" dirty="0"/>
          </a:p>
        </p:txBody>
      </p:sp>
    </p:spTree>
    <p:extLst>
      <p:ext uri="{BB962C8B-B14F-4D97-AF65-F5344CB8AC3E}">
        <p14:creationId xmlns:p14="http://schemas.microsoft.com/office/powerpoint/2010/main" val="1695281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B40D0-CED3-D8D1-271F-768E6D2BE826}"/>
              </a:ext>
            </a:extLst>
          </p:cNvPr>
          <p:cNvSpPr>
            <a:spLocks noGrp="1"/>
          </p:cNvSpPr>
          <p:nvPr>
            <p:ph type="title"/>
          </p:nvPr>
        </p:nvSpPr>
        <p:spPr/>
        <p:txBody>
          <a:bodyPr/>
          <a:lstStyle/>
          <a:p>
            <a:r>
              <a:rPr lang="en-GB" dirty="0"/>
              <a:t>χ2: Chi-squared: Example </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509A467-5AEE-6AE6-043E-4CE426E9F509}"/>
                  </a:ext>
                </a:extLst>
              </p:cNvPr>
              <p:cNvSpPr>
                <a:spLocks noGrp="1"/>
              </p:cNvSpPr>
              <p:nvPr>
                <p:ph idx="1"/>
              </p:nvPr>
            </p:nvSpPr>
            <p:spPr/>
            <p:txBody>
              <a:bodyPr>
                <a:noAutofit/>
              </a:bodyPr>
              <a:lstStyle/>
              <a:p>
                <a:r>
                  <a:rPr lang="en-GB" sz="3200" dirty="0">
                    <a:effectLst/>
                    <a:latin typeface="Cambria" panose="02040503050406030204" pitchFamily="18" charset="0"/>
                    <a:ea typeface="Cambria" panose="02040503050406030204" pitchFamily="18" charset="0"/>
                    <a:cs typeface="Calibri" panose="020F0502020204030204" pitchFamily="34" charset="0"/>
                  </a:rPr>
                  <a:t>To fully interpret these results: “At the 99.9% confidence level, we conclude that there is a positive relationship between the extent of democracy and the level of</a:t>
                </a:r>
                <a:r>
                  <a:rPr lang="en-US" sz="3200" i="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GB" sz="3200" dirty="0">
                    <a:effectLst/>
                    <a:latin typeface="Cambria" panose="02040503050406030204" pitchFamily="18" charset="0"/>
                    <a:ea typeface="Cambria" panose="02040503050406030204" pitchFamily="18" charset="0"/>
                    <a:cs typeface="Times New Roman" panose="02020603050405020304" pitchFamily="18" charset="0"/>
                  </a:rPr>
                  <a:t>political gender parity.</a:t>
                </a:r>
                <a:r>
                  <a:rPr lang="en-GB" sz="3200" dirty="0">
                    <a:effectLst/>
                    <a:latin typeface="Cambria" panose="02040503050406030204" pitchFamily="18" charset="0"/>
                    <a:ea typeface="Cambria" panose="02040503050406030204" pitchFamily="18" charset="0"/>
                    <a:cs typeface="Calibri" panose="020F0502020204030204" pitchFamily="34" charset="0"/>
                  </a:rPr>
                  <a:t> We reject the null hypothesis which means that the relationship </a:t>
                </a:r>
                <a14:m>
                  <m:oMath xmlns:m="http://schemas.openxmlformats.org/officeDocument/2006/math">
                    <m:r>
                      <a:rPr lang="en-US" sz="3200" b="0" i="0" smtClean="0">
                        <a:solidFill>
                          <a:schemeClr val="tx1"/>
                        </a:solidFill>
                        <a:effectLst/>
                        <a:latin typeface="Cambria Math" panose="02040503050406030204" pitchFamily="18" charset="0"/>
                        <a:ea typeface="Calibri" panose="020F0502020204030204" pitchFamily="34" charset="0"/>
                        <a:cs typeface="Courier New" panose="02070309020205020404" pitchFamily="49" charset="0"/>
                      </a:rPr>
                      <m:t>(</m:t>
                    </m:r>
                    <m:r>
                      <m:rPr>
                        <m:sty m:val="p"/>
                      </m:rPr>
                      <a:rPr lang="el-GR" sz="3200" b="0" i="1" smtClean="0">
                        <a:solidFill>
                          <a:schemeClr val="tx1"/>
                        </a:solidFill>
                        <a:effectLst/>
                        <a:latin typeface="Cambria Math" panose="02040503050406030204" pitchFamily="18" charset="0"/>
                        <a:ea typeface="Calibri" panose="020F0502020204030204" pitchFamily="34" charset="0"/>
                        <a:cs typeface="Courier New" panose="02070309020205020404" pitchFamily="49" charset="0"/>
                      </a:rPr>
                      <m:t>γ</m:t>
                    </m:r>
                  </m:oMath>
                </a14:m>
                <a:r>
                  <a:rPr lang="en-GB" sz="3200" dirty="0">
                    <a:latin typeface="Cambria" panose="02040503050406030204" pitchFamily="18" charset="0"/>
                    <a:ea typeface="Cambria" panose="02040503050406030204" pitchFamily="18" charset="0"/>
                    <a:cs typeface="Times New Roman" panose="02020603050405020304" pitchFamily="18" charset="0"/>
                  </a:rPr>
                  <a:t> = 0.76)</a:t>
                </a:r>
                <a:r>
                  <a:rPr lang="en-GB" sz="3200" dirty="0">
                    <a:effectLst/>
                    <a:latin typeface="Cambria" panose="02040503050406030204" pitchFamily="18" charset="0"/>
                    <a:ea typeface="Cambria" panose="02040503050406030204" pitchFamily="18" charset="0"/>
                    <a:cs typeface="Calibri" panose="020F0502020204030204" pitchFamily="34" charset="0"/>
                  </a:rPr>
                  <a:t> exists in the population from which the sample was drawn.” </a:t>
                </a:r>
              </a:p>
              <a:p>
                <a:endParaRPr lang="en-GB" sz="3200" dirty="0">
                  <a:effectLst/>
                  <a:ea typeface="Calibri" panose="020F0502020204030204" pitchFamily="34" charset="0"/>
                  <a:cs typeface="Calibri" panose="020F0502020204030204" pitchFamily="34" charset="0"/>
                </a:endParaRPr>
              </a:p>
              <a:p>
                <a:r>
                  <a:rPr lang="en-GB" sz="3200" i="1" dirty="0">
                    <a:effectLst/>
                    <a:ea typeface="Calibri" panose="020F0502020204030204" pitchFamily="34" charset="0"/>
                    <a:cs typeface="Calibri" panose="020F0502020204030204" pitchFamily="34" charset="0"/>
                  </a:rPr>
                  <a:t>Note: although we include the level of confidence, there is no need to report either the test statistic or critical value. </a:t>
                </a:r>
                <a:endParaRPr lang="en-US" sz="3200" i="1" dirty="0">
                  <a:effectLst/>
                  <a:ea typeface="Calibri" panose="020F0502020204030204" pitchFamily="34" charset="0"/>
                  <a:cs typeface="Calibri" panose="020F0502020204030204" pitchFamily="34" charset="0"/>
                </a:endParaRPr>
              </a:p>
              <a:p>
                <a:endParaRPr lang="en-US" sz="4400" dirty="0"/>
              </a:p>
            </p:txBody>
          </p:sp>
        </mc:Choice>
        <mc:Fallback xmlns="">
          <p:sp>
            <p:nvSpPr>
              <p:cNvPr id="3" name="Content Placeholder 2">
                <a:extLst>
                  <a:ext uri="{FF2B5EF4-FFF2-40B4-BE49-F238E27FC236}">
                    <a16:creationId xmlns:a16="http://schemas.microsoft.com/office/drawing/2014/main" id="{2509A467-5AEE-6AE6-043E-4CE426E9F509}"/>
                  </a:ext>
                </a:extLst>
              </p:cNvPr>
              <p:cNvSpPr>
                <a:spLocks noGrp="1" noRot="1" noChangeAspect="1" noMove="1" noResize="1" noEditPoints="1" noAdjustHandles="1" noChangeArrowheads="1" noChangeShapeType="1" noTextEdit="1"/>
              </p:cNvSpPr>
              <p:nvPr>
                <p:ph idx="1"/>
              </p:nvPr>
            </p:nvSpPr>
            <p:spPr>
              <a:blipFill>
                <a:blip r:embed="rId2"/>
                <a:stretch>
                  <a:fillRect l="-1333" t="-2941" r="-870" b="-3361"/>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E0DC6A66-E623-A151-EBD4-B5CCAE3A174D}"/>
              </a:ext>
            </a:extLst>
          </p:cNvPr>
          <p:cNvSpPr>
            <a:spLocks noGrp="1"/>
          </p:cNvSpPr>
          <p:nvPr>
            <p:ph type="ftr" sz="quarter" idx="11"/>
          </p:nvPr>
        </p:nvSpPr>
        <p:spPr/>
        <p:txBody>
          <a:bodyPr/>
          <a:lstStyle/>
          <a:p>
            <a:r>
              <a:rPr lang="en-US"/>
              <a:t>Title |  Author | Year | SAGE Publishing</a:t>
            </a:r>
            <a:endParaRPr lang="en-GB" dirty="0"/>
          </a:p>
        </p:txBody>
      </p:sp>
    </p:spTree>
    <p:extLst>
      <p:ext uri="{BB962C8B-B14F-4D97-AF65-F5344CB8AC3E}">
        <p14:creationId xmlns:p14="http://schemas.microsoft.com/office/powerpoint/2010/main" val="3813647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F968-232C-8F13-96E8-828BEA4100F2}"/>
              </a:ext>
            </a:extLst>
          </p:cNvPr>
          <p:cNvSpPr>
            <a:spLocks noGrp="1"/>
          </p:cNvSpPr>
          <p:nvPr>
            <p:ph type="title"/>
          </p:nvPr>
        </p:nvSpPr>
        <p:spPr/>
        <p:txBody>
          <a:bodyPr/>
          <a:lstStyle/>
          <a:p>
            <a:r>
              <a:rPr lang="en-GB" sz="4400" dirty="0"/>
              <a:t>χ2: Chi-squared: Example 2</a:t>
            </a:r>
            <a:endParaRPr lang="en-US" dirty="0"/>
          </a:p>
        </p:txBody>
      </p:sp>
      <p:sp>
        <p:nvSpPr>
          <p:cNvPr id="3" name="Content Placeholder 2">
            <a:extLst>
              <a:ext uri="{FF2B5EF4-FFF2-40B4-BE49-F238E27FC236}">
                <a16:creationId xmlns:a16="http://schemas.microsoft.com/office/drawing/2014/main" id="{AE7E22B1-70E2-A276-C5B9-B394A37B277B}"/>
              </a:ext>
            </a:extLst>
          </p:cNvPr>
          <p:cNvSpPr>
            <a:spLocks noGrp="1"/>
          </p:cNvSpPr>
          <p:nvPr>
            <p:ph idx="1"/>
          </p:nvPr>
        </p:nvSpPr>
        <p:spPr/>
        <p:txBody>
          <a:bodyPr>
            <a:noAutofit/>
          </a:bodyPr>
          <a:lstStyle/>
          <a:p>
            <a:pPr marR="228600" indent="0" algn="just">
              <a:spcBef>
                <a:spcPts val="0"/>
              </a:spcBef>
              <a:spcAft>
                <a:spcPts val="0"/>
              </a:spcAft>
              <a:buNone/>
            </a:pPr>
            <a:r>
              <a:rPr lang="en-US" sz="32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Let’s u</a:t>
            </a:r>
            <a:r>
              <a:rPr lang="en-GB" sz="3200" dirty="0">
                <a:effectLst/>
                <a:latin typeface="Cambria" panose="02040503050406030204" pitchFamily="18" charset="0"/>
                <a:ea typeface="Calibri" panose="020F0502020204030204" pitchFamily="34" charset="0"/>
                <a:cs typeface="Courier New" panose="02070309020205020404" pitchFamily="49" charset="0"/>
              </a:rPr>
              <a:t>se </a:t>
            </a:r>
            <a:r>
              <a:rPr lang="en-GB" sz="3200" dirty="0">
                <a:effectLst/>
                <a:latin typeface="Cambria" panose="02040503050406030204" pitchFamily="18" charset="0"/>
                <a:ea typeface="Calibri" panose="020F0502020204030204" pitchFamily="34" charset="0"/>
                <a:cs typeface="Calibri" panose="020F0502020204030204" pitchFamily="34" charset="0"/>
              </a:rPr>
              <a:t>the percentage of internet access as a </a:t>
            </a:r>
            <a:r>
              <a:rPr lang="en-GB" sz="3200" b="1" dirty="0">
                <a:effectLst/>
                <a:latin typeface="Cambria" panose="02040503050406030204" pitchFamily="18" charset="0"/>
                <a:ea typeface="Calibri" panose="020F0502020204030204" pitchFamily="34" charset="0"/>
                <a:cs typeface="Calibri" panose="020F0502020204030204" pitchFamily="34" charset="0"/>
              </a:rPr>
              <a:t>nominal-level variable</a:t>
            </a:r>
            <a:r>
              <a:rPr lang="en-GB" sz="3200" dirty="0">
                <a:effectLst/>
                <a:latin typeface="Cambria" panose="02040503050406030204" pitchFamily="18" charset="0"/>
                <a:ea typeface="Calibri" panose="020F0502020204030204" pitchFamily="34" charset="0"/>
                <a:cs typeface="Calibri" panose="020F0502020204030204" pitchFamily="34" charset="0"/>
              </a:rPr>
              <a:t>: &lt;50% and &gt;50% access and examine how this relates to an </a:t>
            </a:r>
            <a:r>
              <a:rPr lang="en-GB" sz="3200" b="1" dirty="0">
                <a:effectLst/>
                <a:latin typeface="Cambria" panose="02040503050406030204" pitchFamily="18" charset="0"/>
                <a:ea typeface="Calibri" panose="020F0502020204030204" pitchFamily="34" charset="0"/>
                <a:cs typeface="Calibri" panose="020F0502020204030204" pitchFamily="34" charset="0"/>
              </a:rPr>
              <a:t>ordinal-level variable </a:t>
            </a:r>
            <a:r>
              <a:rPr lang="en-GB" sz="3200" dirty="0">
                <a:effectLst/>
                <a:latin typeface="Cambria" panose="02040503050406030204" pitchFamily="18" charset="0"/>
                <a:ea typeface="Calibri" panose="020F0502020204030204" pitchFamily="34" charset="0"/>
                <a:cs typeface="Calibri" panose="020F0502020204030204" pitchFamily="34" charset="0"/>
              </a:rPr>
              <a:t>that measures the level of effort governments make to censor or limit information on the internet.  </a:t>
            </a:r>
          </a:p>
          <a:p>
            <a:pPr lvl="1"/>
            <a:r>
              <a:rPr lang="en-GB" dirty="0">
                <a:effectLst/>
                <a:ea typeface="Calibri" panose="020F0502020204030204" pitchFamily="34" charset="0"/>
                <a:cs typeface="Calibri" panose="020F0502020204030204" pitchFamily="34" charset="0"/>
              </a:rPr>
              <a:t>‘The government successfully blocks Internet access except to sites that are progovernment or devoid of political content’ (1) </a:t>
            </a:r>
            <a:endParaRPr lang="en-US" dirty="0">
              <a:ea typeface="Calibri" panose="020F0502020204030204" pitchFamily="34" charset="0"/>
              <a:cs typeface="Calibri" panose="020F0502020204030204" pitchFamily="34" charset="0"/>
            </a:endParaRPr>
          </a:p>
          <a:p>
            <a:pPr lvl="1"/>
            <a:r>
              <a:rPr lang="en-GB" dirty="0">
                <a:effectLst/>
                <a:ea typeface="Calibri" panose="020F0502020204030204" pitchFamily="34" charset="0"/>
                <a:cs typeface="Calibri" panose="020F0502020204030204" pitchFamily="34" charset="0"/>
              </a:rPr>
              <a:t>‘…but many users are able to circumvent gov’t controls’ (2)</a:t>
            </a:r>
            <a:endParaRPr lang="en-US" dirty="0">
              <a:ea typeface="Calibri" panose="020F0502020204030204" pitchFamily="34" charset="0"/>
              <a:cs typeface="Calibri" panose="020F0502020204030204" pitchFamily="34" charset="0"/>
            </a:endParaRPr>
          </a:p>
          <a:p>
            <a:pPr lvl="1"/>
            <a:r>
              <a:rPr lang="en-GB" dirty="0">
                <a:effectLst/>
                <a:ea typeface="Calibri" panose="020F0502020204030204" pitchFamily="34" charset="0"/>
                <a:cs typeface="Calibri" panose="020F0502020204030204" pitchFamily="34" charset="0"/>
              </a:rPr>
              <a:t>‘The government … blocks selected sites that deal with especially politically sensitive issues’ (3)</a:t>
            </a:r>
            <a:endParaRPr lang="en-US" dirty="0">
              <a:ea typeface="Calibri" panose="020F0502020204030204" pitchFamily="34" charset="0"/>
              <a:cs typeface="Calibri" panose="020F0502020204030204" pitchFamily="34" charset="0"/>
            </a:endParaRPr>
          </a:p>
          <a:p>
            <a:pPr lvl="1"/>
            <a:r>
              <a:rPr lang="en-GB" dirty="0">
                <a:effectLst/>
                <a:ea typeface="Calibri" panose="020F0502020204030204" pitchFamily="34" charset="0"/>
                <a:cs typeface="Calibri" panose="020F0502020204030204" pitchFamily="34" charset="0"/>
              </a:rPr>
              <a:t>‘The government allows Internet access that is unrestricted (4).’</a:t>
            </a:r>
            <a:endParaRPr lang="en-US" dirty="0">
              <a:ea typeface="Calibri" panose="020F0502020204030204" pitchFamily="34" charset="0"/>
              <a:cs typeface="Calibri" panose="020F0502020204030204" pitchFamily="34" charset="0"/>
            </a:endParaRPr>
          </a:p>
          <a:p>
            <a:pPr marR="228600" indent="0" algn="just">
              <a:spcBef>
                <a:spcPts val="0"/>
              </a:spcBef>
              <a:spcAft>
                <a:spcPts val="0"/>
              </a:spcAft>
              <a:buNone/>
            </a:pPr>
            <a:endParaRPr lang="en-US" sz="3600" dirty="0">
              <a:effectLst/>
              <a:latin typeface="Cambria" panose="02040503050406030204" pitchFamily="18" charset="0"/>
              <a:ea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18BC2329-DAD7-77B6-F413-A8C20C25A7E7}"/>
              </a:ext>
            </a:extLst>
          </p:cNvPr>
          <p:cNvSpPr>
            <a:spLocks noGrp="1"/>
          </p:cNvSpPr>
          <p:nvPr>
            <p:ph type="ftr" sz="quarter" idx="11"/>
          </p:nvPr>
        </p:nvSpPr>
        <p:spPr/>
        <p:txBody>
          <a:bodyPr/>
          <a:lstStyle/>
          <a:p>
            <a:r>
              <a:rPr lang="en-US"/>
              <a:t>Title |  Author | Year | SAGE Publishing</a:t>
            </a:r>
            <a:endParaRPr lang="en-GB" dirty="0"/>
          </a:p>
        </p:txBody>
      </p:sp>
    </p:spTree>
    <p:extLst>
      <p:ext uri="{BB962C8B-B14F-4D97-AF65-F5344CB8AC3E}">
        <p14:creationId xmlns:p14="http://schemas.microsoft.com/office/powerpoint/2010/main" val="1493632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95CBC-BA6C-4CE2-BD93-6D0556602DBA}"/>
              </a:ext>
            </a:extLst>
          </p:cNvPr>
          <p:cNvSpPr>
            <a:spLocks noGrp="1"/>
          </p:cNvSpPr>
          <p:nvPr>
            <p:ph type="title"/>
          </p:nvPr>
        </p:nvSpPr>
        <p:spPr>
          <a:xfrm>
            <a:off x="648929" y="629266"/>
            <a:ext cx="4944152" cy="1622321"/>
          </a:xfrm>
        </p:spPr>
        <p:txBody>
          <a:bodyPr>
            <a:normAutofit/>
          </a:bodyPr>
          <a:lstStyle/>
          <a:p>
            <a:r>
              <a:rPr lang="en-GB"/>
              <a:t>χ2: Chi-squared: Example 2</a:t>
            </a:r>
          </a:p>
        </p:txBody>
      </p:sp>
      <mc:AlternateContent xmlns:mc="http://schemas.openxmlformats.org/markup-compatibility/2006" xmlns:a14="http://schemas.microsoft.com/office/drawing/2010/main">
        <mc:Choice Requires="a14">
          <p:sp>
            <p:nvSpPr>
              <p:cNvPr id="10" name="Content Placeholder 9">
                <a:extLst>
                  <a:ext uri="{FF2B5EF4-FFF2-40B4-BE49-F238E27FC236}">
                    <a16:creationId xmlns:a16="http://schemas.microsoft.com/office/drawing/2014/main" id="{5AA7FA59-FDC4-43EC-79FF-C606245A7A6D}"/>
                  </a:ext>
                </a:extLst>
              </p:cNvPr>
              <p:cNvSpPr>
                <a:spLocks noGrp="1"/>
              </p:cNvSpPr>
              <p:nvPr>
                <p:ph idx="1"/>
              </p:nvPr>
            </p:nvSpPr>
            <p:spPr>
              <a:xfrm>
                <a:off x="108155" y="2035277"/>
                <a:ext cx="5879689" cy="4581833"/>
              </a:xfrm>
            </p:spPr>
            <p:txBody>
              <a:bodyPr>
                <a:noAutofit/>
              </a:bodyPr>
              <a:lstStyle/>
              <a:p>
                <a:r>
                  <a:rPr lang="en-US" sz="3600" dirty="0">
                    <a:solidFill>
                      <a:schemeClr val="tx1">
                        <a:lumMod val="85000"/>
                        <a:lumOff val="15000"/>
                      </a:schemeClr>
                    </a:solidFill>
                    <a:ea typeface="Calibri" panose="020F0502020204030204" pitchFamily="34" charset="0"/>
                    <a:cs typeface="Calibri" panose="020F0502020204030204" pitchFamily="34" charset="0"/>
                  </a:rPr>
                  <a:t>We first determine the nature of the relationship</a:t>
                </a:r>
              </a:p>
              <a:p>
                <a:r>
                  <a:rPr lang="en-GB" sz="3600" b="1" dirty="0">
                    <a:solidFill>
                      <a:schemeClr val="accent2"/>
                    </a:solidFill>
                    <a:effectLst/>
                    <a:latin typeface="Cambria" panose="02040503050406030204" pitchFamily="18" charset="0"/>
                    <a:ea typeface="Cambria" panose="02040503050406030204" pitchFamily="18" charset="0"/>
                    <a:cs typeface="Calibri" panose="020F0502020204030204" pitchFamily="34" charset="0"/>
                  </a:rPr>
                  <a:t>Substantive </a:t>
                </a:r>
                <a:r>
                  <a:rPr lang="en-GB" sz="3600" dirty="0">
                    <a:effectLst/>
                    <a:latin typeface="Cambria" panose="02040503050406030204" pitchFamily="18" charset="0"/>
                    <a:ea typeface="Cambria" panose="02040503050406030204" pitchFamily="18" charset="0"/>
                    <a:cs typeface="Calibri" panose="020F0502020204030204" pitchFamily="34" charset="0"/>
                  </a:rPr>
                  <a:t>Significance:</a:t>
                </a:r>
              </a:p>
              <a:p>
                <a14:m>
                  <m:oMath xmlns:m="http://schemas.openxmlformats.org/officeDocument/2006/math">
                    <m:r>
                      <a:rPr lang="en-GB" sz="3600" i="1">
                        <a:latin typeface="Cambria Math" panose="02040503050406030204" pitchFamily="18" charset="0"/>
                      </a:rPr>
                      <m:t>𝐿𝑎𝑚𝑏𝑑𝑎</m:t>
                    </m:r>
                    <m:r>
                      <a:rPr lang="en-GB" sz="3600">
                        <a:latin typeface="Cambria Math" panose="02040503050406030204" pitchFamily="18" charset="0"/>
                      </a:rPr>
                      <m:t> (</m:t>
                    </m:r>
                    <m:r>
                      <a:rPr lang="en-GB" sz="3600" i="1">
                        <a:latin typeface="Cambria Math" panose="02040503050406030204" pitchFamily="18" charset="0"/>
                      </a:rPr>
                      <m:t>𝜆</m:t>
                    </m:r>
                    <m:r>
                      <a:rPr lang="en-GB" sz="3600">
                        <a:latin typeface="Cambria Math" panose="02040503050406030204" pitchFamily="18" charset="0"/>
                      </a:rPr>
                      <m:t>) = </m:t>
                    </m:r>
                    <m:f>
                      <m:fPr>
                        <m:ctrlPr>
                          <a:rPr lang="en-US" sz="3600" i="1">
                            <a:latin typeface="Cambria Math" panose="02040503050406030204" pitchFamily="18" charset="0"/>
                          </a:rPr>
                        </m:ctrlPr>
                      </m:fPr>
                      <m:num>
                        <m:sSub>
                          <m:sSubPr>
                            <m:ctrlPr>
                              <a:rPr lang="en-US" sz="3600" i="1">
                                <a:latin typeface="Cambria Math" panose="02040503050406030204" pitchFamily="18" charset="0"/>
                              </a:rPr>
                            </m:ctrlPr>
                          </m:sSubPr>
                          <m:e>
                            <m:r>
                              <a:rPr lang="en-GB" sz="3600" i="1">
                                <a:latin typeface="Cambria Math" panose="02040503050406030204" pitchFamily="18" charset="0"/>
                              </a:rPr>
                              <m:t>𝐸</m:t>
                            </m:r>
                          </m:e>
                          <m:sub>
                            <m:r>
                              <a:rPr lang="en-GB" sz="3600">
                                <a:latin typeface="Cambria Math" panose="02040503050406030204" pitchFamily="18" charset="0"/>
                              </a:rPr>
                              <m:t>1</m:t>
                            </m:r>
                          </m:sub>
                        </m:sSub>
                        <m:r>
                          <a:rPr lang="en-GB" sz="3600" i="1">
                            <a:latin typeface="Cambria Math" panose="02040503050406030204" pitchFamily="18" charset="0"/>
                          </a:rPr>
                          <m:t>−</m:t>
                        </m:r>
                        <m:r>
                          <a:rPr lang="en-GB" sz="3600">
                            <a:latin typeface="Cambria Math" panose="02040503050406030204" pitchFamily="18" charset="0"/>
                          </a:rPr>
                          <m:t> </m:t>
                        </m:r>
                        <m:sSub>
                          <m:sSubPr>
                            <m:ctrlPr>
                              <a:rPr lang="en-US" sz="3600" i="1">
                                <a:latin typeface="Cambria Math" panose="02040503050406030204" pitchFamily="18" charset="0"/>
                              </a:rPr>
                            </m:ctrlPr>
                          </m:sSubPr>
                          <m:e>
                            <m:r>
                              <a:rPr lang="en-GB" sz="3600" i="1">
                                <a:latin typeface="Cambria Math" panose="02040503050406030204" pitchFamily="18" charset="0"/>
                              </a:rPr>
                              <m:t>𝐸</m:t>
                            </m:r>
                          </m:e>
                          <m:sub>
                            <m:r>
                              <a:rPr lang="en-GB" sz="3600">
                                <a:latin typeface="Cambria Math" panose="02040503050406030204" pitchFamily="18" charset="0"/>
                              </a:rPr>
                              <m:t>2</m:t>
                            </m:r>
                          </m:sub>
                        </m:sSub>
                      </m:num>
                      <m:den>
                        <m:sSub>
                          <m:sSubPr>
                            <m:ctrlPr>
                              <a:rPr lang="en-US" sz="3600" i="1">
                                <a:latin typeface="Cambria Math" panose="02040503050406030204" pitchFamily="18" charset="0"/>
                              </a:rPr>
                            </m:ctrlPr>
                          </m:sSubPr>
                          <m:e>
                            <m:r>
                              <a:rPr lang="en-GB" sz="3600" i="1">
                                <a:latin typeface="Cambria Math" panose="02040503050406030204" pitchFamily="18" charset="0"/>
                              </a:rPr>
                              <m:t>𝐸</m:t>
                            </m:r>
                          </m:e>
                          <m:sub>
                            <m:r>
                              <a:rPr lang="en-GB" sz="3600">
                                <a:latin typeface="Cambria Math" panose="02040503050406030204" pitchFamily="18" charset="0"/>
                              </a:rPr>
                              <m:t>1</m:t>
                            </m:r>
                          </m:sub>
                        </m:sSub>
                      </m:den>
                    </m:f>
                  </m:oMath>
                </a14:m>
                <a:r>
                  <a:rPr lang="en-GB" sz="3600" dirty="0">
                    <a:latin typeface="Cambria" panose="02040503050406030204" pitchFamily="18" charset="0"/>
                    <a:ea typeface="Cambria" panose="02040503050406030204" pitchFamily="18" charset="0"/>
                  </a:rPr>
                  <a:t> </a:t>
                </a:r>
                <a:endParaRPr lang="en-US" sz="3600" dirty="0">
                  <a:latin typeface="Cambria" panose="02040503050406030204" pitchFamily="18" charset="0"/>
                  <a:ea typeface="Cambria" panose="02040503050406030204" pitchFamily="18" charset="0"/>
                </a:endParaRPr>
              </a:p>
              <a:p>
                <a14:m>
                  <m:oMath xmlns:m="http://schemas.openxmlformats.org/officeDocument/2006/math">
                    <m:r>
                      <a:rPr lang="en-GB" sz="3600" i="1">
                        <a:latin typeface="Cambria Math" panose="02040503050406030204" pitchFamily="18" charset="0"/>
                      </a:rPr>
                      <m:t>𝐿𝑎𝑚𝑏𝑑𝑎</m:t>
                    </m:r>
                    <m:r>
                      <a:rPr lang="en-GB" sz="3600">
                        <a:latin typeface="Cambria Math" panose="02040503050406030204" pitchFamily="18" charset="0"/>
                      </a:rPr>
                      <m:t> (</m:t>
                    </m:r>
                    <m:r>
                      <a:rPr lang="en-GB" sz="3600" i="1">
                        <a:latin typeface="Cambria Math" panose="02040503050406030204" pitchFamily="18" charset="0"/>
                      </a:rPr>
                      <m:t>𝜆</m:t>
                    </m:r>
                    <m:r>
                      <a:rPr lang="en-GB" sz="3600">
                        <a:latin typeface="Cambria Math" panose="02040503050406030204" pitchFamily="18" charset="0"/>
                      </a:rPr>
                      <m:t>) = 0.074</m:t>
                    </m:r>
                  </m:oMath>
                </a14:m>
                <a:endParaRPr lang="en-GB" sz="3600" dirty="0">
                  <a:effectLst/>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10" name="Content Placeholder 9">
                <a:extLst>
                  <a:ext uri="{FF2B5EF4-FFF2-40B4-BE49-F238E27FC236}">
                    <a16:creationId xmlns:a16="http://schemas.microsoft.com/office/drawing/2014/main" id="{5AA7FA59-FDC4-43EC-79FF-C606245A7A6D}"/>
                  </a:ext>
                </a:extLst>
              </p:cNvPr>
              <p:cNvSpPr>
                <a:spLocks noGrp="1" noRot="1" noChangeAspect="1" noMove="1" noResize="1" noEditPoints="1" noAdjustHandles="1" noChangeArrowheads="1" noChangeShapeType="1" noTextEdit="1"/>
              </p:cNvSpPr>
              <p:nvPr>
                <p:ph idx="1"/>
              </p:nvPr>
            </p:nvSpPr>
            <p:spPr>
              <a:xfrm>
                <a:off x="108155" y="2035277"/>
                <a:ext cx="5879689" cy="4581833"/>
              </a:xfrm>
              <a:blipFill>
                <a:blip r:embed="rId2"/>
                <a:stretch>
                  <a:fillRect l="-2905" t="-3329"/>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D6A17FB3-3321-45B0-880D-64432325EFE5}"/>
              </a:ext>
            </a:extLst>
          </p:cNvPr>
          <p:cNvSpPr>
            <a:spLocks noGrp="1"/>
          </p:cNvSpPr>
          <p:nvPr>
            <p:ph type="ftr" sz="quarter" idx="11"/>
          </p:nvPr>
        </p:nvSpPr>
        <p:spPr>
          <a:xfrm>
            <a:off x="6553200" y="6356350"/>
            <a:ext cx="3534076" cy="365125"/>
          </a:xfrm>
        </p:spPr>
        <p:txBody>
          <a:bodyPr>
            <a:normAutofit/>
          </a:bodyPr>
          <a:lstStyle/>
          <a:p>
            <a:pPr algn="l">
              <a:lnSpc>
                <a:spcPct val="90000"/>
              </a:lnSpc>
              <a:spcAft>
                <a:spcPts val="600"/>
              </a:spcAft>
            </a:pPr>
            <a:r>
              <a:rPr lang="en-US" sz="700">
                <a:solidFill>
                  <a:srgbClr val="404040"/>
                </a:solidFill>
              </a:rPr>
              <a:t>Title | </a:t>
            </a:r>
            <a:r>
              <a:rPr lang="en-US" sz="700">
                <a:solidFill>
                  <a:srgbClr val="404040"/>
                </a:solidFill>
                <a:sym typeface="Symbol" panose="05050102010706020507" pitchFamily="18" charset="2"/>
              </a:rPr>
              <a:t></a:t>
            </a:r>
            <a:r>
              <a:rPr lang="en-US" sz="700">
                <a:solidFill>
                  <a:srgbClr val="404040"/>
                </a:solidFill>
              </a:rPr>
              <a:t> Author</a:t>
            </a:r>
          </a:p>
          <a:p>
            <a:pPr algn="l">
              <a:lnSpc>
                <a:spcPct val="90000"/>
              </a:lnSpc>
              <a:spcAft>
                <a:spcPts val="600"/>
              </a:spcAft>
            </a:pPr>
            <a:r>
              <a:rPr lang="en-US" sz="700">
                <a:solidFill>
                  <a:srgbClr val="404040"/>
                </a:solidFill>
              </a:rPr>
              <a:t>Year | SAGE Publishing</a:t>
            </a:r>
            <a:endParaRPr lang="en-GB" sz="700">
              <a:solidFill>
                <a:srgbClr val="404040"/>
              </a:solidFill>
            </a:endParaRPr>
          </a:p>
        </p:txBody>
      </p:sp>
      <p:graphicFrame>
        <p:nvGraphicFramePr>
          <p:cNvPr id="3" name="Table 2">
            <a:extLst>
              <a:ext uri="{FF2B5EF4-FFF2-40B4-BE49-F238E27FC236}">
                <a16:creationId xmlns:a16="http://schemas.microsoft.com/office/drawing/2014/main" id="{4D3F4186-22CE-2750-6CA1-EF9FFC280455}"/>
              </a:ext>
            </a:extLst>
          </p:cNvPr>
          <p:cNvGraphicFramePr>
            <a:graphicFrameLocks noGrp="1"/>
          </p:cNvGraphicFramePr>
          <p:nvPr>
            <p:extLst>
              <p:ext uri="{D42A27DB-BD31-4B8C-83A1-F6EECF244321}">
                <p14:modId xmlns:p14="http://schemas.microsoft.com/office/powerpoint/2010/main" val="116667613"/>
              </p:ext>
            </p:extLst>
          </p:nvPr>
        </p:nvGraphicFramePr>
        <p:xfrm>
          <a:off x="6253317" y="766918"/>
          <a:ext cx="5761702" cy="5452907"/>
        </p:xfrm>
        <a:graphic>
          <a:graphicData uri="http://schemas.openxmlformats.org/drawingml/2006/table">
            <a:tbl>
              <a:tblPr firstRow="1" bandRow="1">
                <a:solidFill>
                  <a:schemeClr val="accent1">
                    <a:lumMod val="20000"/>
                    <a:lumOff val="80000"/>
                  </a:schemeClr>
                </a:solidFill>
                <a:tableStyleId>{5C22544A-7EE6-4342-B048-85BDC9FD1C3A}</a:tableStyleId>
              </a:tblPr>
              <a:tblGrid>
                <a:gridCol w="1341324">
                  <a:extLst>
                    <a:ext uri="{9D8B030D-6E8A-4147-A177-3AD203B41FA5}">
                      <a16:colId xmlns:a16="http://schemas.microsoft.com/office/drawing/2014/main" val="3162476572"/>
                    </a:ext>
                  </a:extLst>
                </a:gridCol>
                <a:gridCol w="1772898">
                  <a:extLst>
                    <a:ext uri="{9D8B030D-6E8A-4147-A177-3AD203B41FA5}">
                      <a16:colId xmlns:a16="http://schemas.microsoft.com/office/drawing/2014/main" val="3781792109"/>
                    </a:ext>
                  </a:extLst>
                </a:gridCol>
                <a:gridCol w="873804">
                  <a:extLst>
                    <a:ext uri="{9D8B030D-6E8A-4147-A177-3AD203B41FA5}">
                      <a16:colId xmlns:a16="http://schemas.microsoft.com/office/drawing/2014/main" val="2522903579"/>
                    </a:ext>
                  </a:extLst>
                </a:gridCol>
                <a:gridCol w="896049">
                  <a:extLst>
                    <a:ext uri="{9D8B030D-6E8A-4147-A177-3AD203B41FA5}">
                      <a16:colId xmlns:a16="http://schemas.microsoft.com/office/drawing/2014/main" val="93226310"/>
                    </a:ext>
                  </a:extLst>
                </a:gridCol>
                <a:gridCol w="877627">
                  <a:extLst>
                    <a:ext uri="{9D8B030D-6E8A-4147-A177-3AD203B41FA5}">
                      <a16:colId xmlns:a16="http://schemas.microsoft.com/office/drawing/2014/main" val="1388115608"/>
                    </a:ext>
                  </a:extLst>
                </a:gridCol>
              </a:tblGrid>
              <a:tr h="940251">
                <a:tc>
                  <a:txBody>
                    <a:bodyPr/>
                    <a:lstStyle/>
                    <a:p>
                      <a:endParaRPr lang="en-US" sz="1800" b="1" cap="all" spc="60">
                        <a:solidFill>
                          <a:schemeClr val="tx1"/>
                        </a:solidFill>
                        <a:effectLst/>
                        <a:latin typeface="+mn-lt"/>
                        <a:cs typeface="Times New Roman" panose="02020603050405020304" pitchFamily="18" charset="0"/>
                      </a:endParaRPr>
                    </a:p>
                  </a:txBody>
                  <a:tcPr marL="123080" marR="123080" marT="123080" marB="123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b="1" cap="all" spc="60">
                        <a:solidFill>
                          <a:schemeClr val="tx1"/>
                        </a:solidFill>
                        <a:effectLst/>
                        <a:latin typeface="+mn-lt"/>
                        <a:cs typeface="Times New Roman" panose="02020603050405020304" pitchFamily="18" charset="0"/>
                      </a:endParaRPr>
                    </a:p>
                  </a:txBody>
                  <a:tcPr marL="123080" marR="123080" marT="123080" marB="123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ctr">
                        <a:lnSpc>
                          <a:spcPct val="107000"/>
                        </a:lnSpc>
                        <a:spcBef>
                          <a:spcPts val="0"/>
                        </a:spcBef>
                        <a:spcAft>
                          <a:spcPts val="0"/>
                        </a:spcAft>
                      </a:pPr>
                      <a:r>
                        <a:rPr lang="en-US" sz="1800" b="1" cap="all" spc="60" dirty="0">
                          <a:solidFill>
                            <a:schemeClr val="tx1"/>
                          </a:solidFill>
                          <a:effectLst/>
                          <a:latin typeface="+mn-lt"/>
                        </a:rPr>
                        <a:t>Internet Access</a:t>
                      </a:r>
                      <a:endParaRPr lang="en-US" sz="1800" b="1" cap="all" spc="60" dirty="0">
                        <a:solidFill>
                          <a:schemeClr val="tx1"/>
                        </a:solidFill>
                        <a:effectLst/>
                        <a:latin typeface="+mn-lt"/>
                        <a:ea typeface="Calibri" panose="020F0502020204030204" pitchFamily="34" charset="0"/>
                        <a:cs typeface="Times New Roman" panose="02020603050405020304" pitchFamily="18" charset="0"/>
                      </a:endParaRPr>
                    </a:p>
                  </a:txBody>
                  <a:tcPr marL="123080" marR="123080" marT="123080" marB="123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endParaRPr lang="en-US" sz="1800" b="1" cap="all" spc="60">
                        <a:solidFill>
                          <a:schemeClr val="tx1"/>
                        </a:solidFill>
                        <a:effectLst/>
                        <a:latin typeface="+mn-lt"/>
                        <a:cs typeface="Times New Roman" panose="02020603050405020304" pitchFamily="18" charset="0"/>
                      </a:endParaRPr>
                    </a:p>
                  </a:txBody>
                  <a:tcPr marL="123080" marR="123080" marT="123080" marB="123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3361656"/>
                  </a:ext>
                </a:extLst>
              </a:tr>
              <a:tr h="752109">
                <a:tc>
                  <a:txBody>
                    <a:bodyPr/>
                    <a:lstStyle/>
                    <a:p>
                      <a:endParaRPr lang="en-US" sz="1800" cap="none" spc="0">
                        <a:solidFill>
                          <a:schemeClr val="tx1"/>
                        </a:solidFill>
                        <a:effectLst/>
                        <a:latin typeface="+mn-lt"/>
                        <a:cs typeface="Times New Roman" panose="02020603050405020304" pitchFamily="18" charset="0"/>
                      </a:endParaRPr>
                    </a:p>
                  </a:txBody>
                  <a:tcPr marL="61540" marR="61540" marT="0" marB="82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cap="none" spc="0">
                        <a:solidFill>
                          <a:schemeClr val="tx1"/>
                        </a:solidFill>
                        <a:effectLst/>
                        <a:latin typeface="+mn-lt"/>
                        <a:cs typeface="Times New Roman" panose="02020603050405020304" pitchFamily="18" charset="0"/>
                      </a:endParaRPr>
                    </a:p>
                  </a:txBody>
                  <a:tcPr marL="61540" marR="61540" marT="0" marB="82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cap="none" spc="0" dirty="0">
                          <a:solidFill>
                            <a:schemeClr val="tx1"/>
                          </a:solidFill>
                          <a:effectLst/>
                          <a:latin typeface="+mn-lt"/>
                        </a:rPr>
                        <a:t>&lt;50%</a:t>
                      </a:r>
                      <a:endParaRPr lang="en-US" sz="1800"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cap="none" spc="0" dirty="0">
                          <a:solidFill>
                            <a:schemeClr val="tx1"/>
                          </a:solidFill>
                          <a:effectLst/>
                          <a:latin typeface="+mn-lt"/>
                        </a:rPr>
                        <a:t>&gt;50%</a:t>
                      </a:r>
                      <a:endParaRPr lang="en-US" sz="1800"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i="1" cap="none" spc="0" dirty="0">
                          <a:solidFill>
                            <a:schemeClr val="tx1"/>
                          </a:solidFill>
                          <a:effectLst/>
                          <a:latin typeface="+mn-lt"/>
                        </a:rPr>
                        <a:t>TOTAL</a:t>
                      </a:r>
                      <a:endParaRPr lang="en-US" sz="1800" i="1"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7578092"/>
                  </a:ext>
                </a:extLst>
              </a:tr>
              <a:tr h="752109">
                <a:tc rowSpan="4">
                  <a:txBody>
                    <a:bodyPr/>
                    <a:lstStyle/>
                    <a:p>
                      <a:pPr marL="0" marR="0">
                        <a:lnSpc>
                          <a:spcPct val="107000"/>
                        </a:lnSpc>
                        <a:spcBef>
                          <a:spcPts val="0"/>
                        </a:spcBef>
                        <a:spcAft>
                          <a:spcPts val="0"/>
                        </a:spcAft>
                      </a:pPr>
                      <a:r>
                        <a:rPr lang="en-US" sz="1800" cap="none" spc="0" dirty="0">
                          <a:solidFill>
                            <a:schemeClr val="tx1"/>
                          </a:solidFill>
                          <a:effectLst/>
                          <a:latin typeface="+mn-lt"/>
                        </a:rPr>
                        <a:t>Internet Censorship Effort</a:t>
                      </a:r>
                      <a:endParaRPr lang="en-US" sz="1800"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0" marR="0" algn="r">
                        <a:lnSpc>
                          <a:spcPct val="107000"/>
                        </a:lnSpc>
                        <a:spcBef>
                          <a:spcPts val="0"/>
                        </a:spcBef>
                        <a:spcAft>
                          <a:spcPts val="0"/>
                        </a:spcAft>
                      </a:pPr>
                      <a:r>
                        <a:rPr lang="en-US" sz="1800" cap="none" spc="0" dirty="0">
                          <a:solidFill>
                            <a:schemeClr val="tx1"/>
                          </a:solidFill>
                          <a:effectLst/>
                          <a:latin typeface="+mn-lt"/>
                        </a:rPr>
                        <a:t>Successfully Blocked</a:t>
                      </a:r>
                      <a:endParaRPr lang="en-US" sz="1800"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0" marR="0" algn="ctr">
                        <a:lnSpc>
                          <a:spcPct val="107000"/>
                        </a:lnSpc>
                        <a:spcBef>
                          <a:spcPts val="0"/>
                        </a:spcBef>
                        <a:spcAft>
                          <a:spcPts val="0"/>
                        </a:spcAft>
                      </a:pPr>
                      <a:r>
                        <a:rPr lang="en-US" sz="2400" b="1" cap="none" spc="0" dirty="0">
                          <a:solidFill>
                            <a:schemeClr val="tx1"/>
                          </a:solidFill>
                          <a:effectLst/>
                          <a:latin typeface="+mn-lt"/>
                        </a:rPr>
                        <a:t>1</a:t>
                      </a:r>
                      <a:endParaRPr lang="en-US" sz="2400" b="1"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0" marR="0" algn="ctr">
                        <a:lnSpc>
                          <a:spcPct val="107000"/>
                        </a:lnSpc>
                        <a:spcBef>
                          <a:spcPts val="0"/>
                        </a:spcBef>
                        <a:spcAft>
                          <a:spcPts val="0"/>
                        </a:spcAft>
                      </a:pPr>
                      <a:r>
                        <a:rPr lang="en-US" sz="2400" b="1" cap="none" spc="0">
                          <a:solidFill>
                            <a:schemeClr val="tx1"/>
                          </a:solidFill>
                          <a:effectLst/>
                          <a:latin typeface="+mn-lt"/>
                        </a:rPr>
                        <a:t>2</a:t>
                      </a:r>
                      <a:endParaRPr lang="en-US" sz="2400" b="1" cap="none" spc="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0" marR="0" algn="ctr">
                        <a:lnSpc>
                          <a:spcPct val="107000"/>
                        </a:lnSpc>
                        <a:spcBef>
                          <a:spcPts val="0"/>
                        </a:spcBef>
                        <a:spcAft>
                          <a:spcPts val="0"/>
                        </a:spcAft>
                      </a:pPr>
                      <a:r>
                        <a:rPr lang="en-US" sz="1800" i="1" cap="none" spc="0" dirty="0">
                          <a:solidFill>
                            <a:schemeClr val="tx1"/>
                          </a:solidFill>
                          <a:effectLst/>
                          <a:latin typeface="+mn-lt"/>
                        </a:rPr>
                        <a:t>3</a:t>
                      </a:r>
                      <a:endParaRPr lang="en-US" sz="1800" i="1"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extLst>
                  <a:ext uri="{0D108BD9-81ED-4DB2-BD59-A6C34878D82A}">
                    <a16:rowId xmlns:a16="http://schemas.microsoft.com/office/drawing/2014/main" val="522757553"/>
                  </a:ext>
                </a:extLst>
              </a:tr>
              <a:tr h="1088591">
                <a:tc vMerge="1">
                  <a:txBody>
                    <a:bodyPr/>
                    <a:lstStyle/>
                    <a:p>
                      <a:endParaRPr lang="en-US"/>
                    </a:p>
                  </a:txBody>
                  <a:tcPr/>
                </a:tc>
                <a:tc>
                  <a:txBody>
                    <a:bodyPr/>
                    <a:lstStyle/>
                    <a:p>
                      <a:pPr marL="0" marR="0" algn="r">
                        <a:lnSpc>
                          <a:spcPct val="107000"/>
                        </a:lnSpc>
                        <a:spcBef>
                          <a:spcPts val="0"/>
                        </a:spcBef>
                        <a:spcAft>
                          <a:spcPts val="0"/>
                        </a:spcAft>
                      </a:pPr>
                      <a:r>
                        <a:rPr lang="en-US" sz="1800" cap="none" spc="0" dirty="0">
                          <a:solidFill>
                            <a:schemeClr val="tx1"/>
                          </a:solidFill>
                          <a:effectLst/>
                          <a:latin typeface="+mn-lt"/>
                        </a:rPr>
                        <a:t>Blocked but circumvented </a:t>
                      </a:r>
                      <a:endParaRPr lang="en-US" sz="1800"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b="1" cap="none" spc="0" dirty="0">
                          <a:solidFill>
                            <a:schemeClr val="tx1"/>
                          </a:solidFill>
                          <a:effectLst/>
                          <a:latin typeface="+mn-lt"/>
                        </a:rPr>
                        <a:t>2</a:t>
                      </a:r>
                      <a:endParaRPr lang="en-US" sz="2400" b="1"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b="1" cap="none" spc="0">
                          <a:solidFill>
                            <a:schemeClr val="tx1"/>
                          </a:solidFill>
                          <a:effectLst/>
                          <a:latin typeface="+mn-lt"/>
                        </a:rPr>
                        <a:t>4</a:t>
                      </a:r>
                      <a:endParaRPr lang="en-US" sz="2400" b="1" cap="none" spc="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i="1" cap="none" spc="0" dirty="0">
                          <a:solidFill>
                            <a:schemeClr val="tx1"/>
                          </a:solidFill>
                          <a:effectLst/>
                          <a:latin typeface="+mn-lt"/>
                        </a:rPr>
                        <a:t>6</a:t>
                      </a:r>
                      <a:endParaRPr lang="en-US" sz="1800" i="1"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7583076"/>
                  </a:ext>
                </a:extLst>
              </a:tr>
              <a:tr h="752109">
                <a:tc vMerge="1">
                  <a:txBody>
                    <a:bodyPr/>
                    <a:lstStyle/>
                    <a:p>
                      <a:endParaRPr lang="en-US"/>
                    </a:p>
                  </a:txBody>
                  <a:tcPr/>
                </a:tc>
                <a:tc>
                  <a:txBody>
                    <a:bodyPr/>
                    <a:lstStyle/>
                    <a:p>
                      <a:pPr marL="0" marR="0" algn="r">
                        <a:lnSpc>
                          <a:spcPct val="107000"/>
                        </a:lnSpc>
                        <a:spcBef>
                          <a:spcPts val="0"/>
                        </a:spcBef>
                        <a:spcAft>
                          <a:spcPts val="0"/>
                        </a:spcAft>
                      </a:pPr>
                      <a:r>
                        <a:rPr lang="en-US" sz="1800" cap="none" spc="0" dirty="0">
                          <a:solidFill>
                            <a:schemeClr val="tx1"/>
                          </a:solidFill>
                          <a:effectLst/>
                          <a:latin typeface="+mn-lt"/>
                        </a:rPr>
                        <a:t>Allowed with some blocks</a:t>
                      </a:r>
                      <a:endParaRPr lang="en-US" sz="1800"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0" marR="0" algn="ctr">
                        <a:lnSpc>
                          <a:spcPct val="107000"/>
                        </a:lnSpc>
                        <a:spcBef>
                          <a:spcPts val="0"/>
                        </a:spcBef>
                        <a:spcAft>
                          <a:spcPts val="0"/>
                        </a:spcAft>
                      </a:pPr>
                      <a:r>
                        <a:rPr lang="en-US" sz="2400" b="1" cap="none" spc="0" dirty="0">
                          <a:solidFill>
                            <a:schemeClr val="tx1"/>
                          </a:solidFill>
                          <a:effectLst/>
                          <a:latin typeface="+mn-lt"/>
                        </a:rPr>
                        <a:t>10</a:t>
                      </a:r>
                      <a:endParaRPr lang="en-US" sz="2400" b="1"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0" marR="0" algn="ctr">
                        <a:lnSpc>
                          <a:spcPct val="107000"/>
                        </a:lnSpc>
                        <a:spcBef>
                          <a:spcPts val="0"/>
                        </a:spcBef>
                        <a:spcAft>
                          <a:spcPts val="0"/>
                        </a:spcAft>
                      </a:pPr>
                      <a:r>
                        <a:rPr lang="en-US" sz="2400" b="1" cap="none" spc="0">
                          <a:solidFill>
                            <a:schemeClr val="tx1"/>
                          </a:solidFill>
                          <a:effectLst/>
                          <a:latin typeface="+mn-lt"/>
                        </a:rPr>
                        <a:t>8</a:t>
                      </a:r>
                      <a:endParaRPr lang="en-US" sz="2400" b="1" cap="none" spc="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0" marR="0" algn="ctr">
                        <a:lnSpc>
                          <a:spcPct val="107000"/>
                        </a:lnSpc>
                        <a:spcBef>
                          <a:spcPts val="0"/>
                        </a:spcBef>
                        <a:spcAft>
                          <a:spcPts val="0"/>
                        </a:spcAft>
                      </a:pPr>
                      <a:r>
                        <a:rPr lang="en-US" sz="1800" i="1" cap="none" spc="0" dirty="0">
                          <a:solidFill>
                            <a:schemeClr val="tx1"/>
                          </a:solidFill>
                          <a:effectLst/>
                          <a:latin typeface="+mn-lt"/>
                        </a:rPr>
                        <a:t>18</a:t>
                      </a:r>
                      <a:endParaRPr lang="en-US" sz="1800" i="1"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extLst>
                  <a:ext uri="{0D108BD9-81ED-4DB2-BD59-A6C34878D82A}">
                    <a16:rowId xmlns:a16="http://schemas.microsoft.com/office/drawing/2014/main" val="401195269"/>
                  </a:ext>
                </a:extLst>
              </a:tr>
              <a:tr h="752109">
                <a:tc vMerge="1">
                  <a:txBody>
                    <a:bodyPr/>
                    <a:lstStyle/>
                    <a:p>
                      <a:endParaRPr lang="en-US"/>
                    </a:p>
                  </a:txBody>
                  <a:tcPr/>
                </a:tc>
                <a:tc>
                  <a:txBody>
                    <a:bodyPr/>
                    <a:lstStyle/>
                    <a:p>
                      <a:pPr marL="0" marR="0" algn="r">
                        <a:lnSpc>
                          <a:spcPct val="107000"/>
                        </a:lnSpc>
                        <a:spcBef>
                          <a:spcPts val="0"/>
                        </a:spcBef>
                        <a:spcAft>
                          <a:spcPts val="0"/>
                        </a:spcAft>
                      </a:pPr>
                      <a:r>
                        <a:rPr lang="en-US" sz="1800" cap="none" spc="0" dirty="0">
                          <a:solidFill>
                            <a:schemeClr val="tx1"/>
                          </a:solidFill>
                          <a:effectLst/>
                          <a:latin typeface="+mn-lt"/>
                        </a:rPr>
                        <a:t>Largely unrestricted </a:t>
                      </a:r>
                      <a:endParaRPr lang="en-US" sz="1800"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b="1" cap="none" spc="0" dirty="0">
                          <a:solidFill>
                            <a:schemeClr val="tx1"/>
                          </a:solidFill>
                          <a:effectLst/>
                          <a:latin typeface="+mn-lt"/>
                        </a:rPr>
                        <a:t>8</a:t>
                      </a:r>
                      <a:endParaRPr lang="en-US" sz="2400" b="1"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b="1" cap="none" spc="0" dirty="0">
                          <a:solidFill>
                            <a:schemeClr val="tx1"/>
                          </a:solidFill>
                          <a:effectLst/>
                          <a:latin typeface="+mn-lt"/>
                        </a:rPr>
                        <a:t>25</a:t>
                      </a:r>
                      <a:endParaRPr lang="en-US" sz="2400" b="1"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i="1" cap="none" spc="0" dirty="0">
                          <a:solidFill>
                            <a:schemeClr val="tx1"/>
                          </a:solidFill>
                          <a:effectLst/>
                          <a:latin typeface="+mn-lt"/>
                        </a:rPr>
                        <a:t>33</a:t>
                      </a:r>
                      <a:endParaRPr lang="en-US" sz="1800" i="1"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4439647"/>
                  </a:ext>
                </a:extLst>
              </a:tr>
              <a:tr h="415629">
                <a:tc>
                  <a:txBody>
                    <a:bodyPr/>
                    <a:lstStyle/>
                    <a:p>
                      <a:endParaRPr lang="en-US" sz="1800" cap="none" spc="0">
                        <a:solidFill>
                          <a:schemeClr val="tx1"/>
                        </a:solidFill>
                        <a:effectLst/>
                        <a:latin typeface="+mn-lt"/>
                        <a:cs typeface="Times New Roman" panose="02020603050405020304" pitchFamily="18" charset="0"/>
                      </a:endParaRPr>
                    </a:p>
                  </a:txBody>
                  <a:tcPr marL="61540" marR="61540" marT="0" marB="82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0" marR="0">
                        <a:lnSpc>
                          <a:spcPct val="107000"/>
                        </a:lnSpc>
                        <a:spcBef>
                          <a:spcPts val="0"/>
                        </a:spcBef>
                        <a:spcAft>
                          <a:spcPts val="0"/>
                        </a:spcAft>
                      </a:pPr>
                      <a:r>
                        <a:rPr lang="en-US" sz="1800" i="1" cap="none" spc="0" dirty="0">
                          <a:solidFill>
                            <a:schemeClr val="tx1"/>
                          </a:solidFill>
                          <a:effectLst/>
                          <a:latin typeface="+mn-lt"/>
                        </a:rPr>
                        <a:t>TOTAL</a:t>
                      </a:r>
                      <a:endParaRPr lang="en-US" sz="1800" i="1"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0" marR="0" algn="ctr">
                        <a:lnSpc>
                          <a:spcPct val="107000"/>
                        </a:lnSpc>
                        <a:spcBef>
                          <a:spcPts val="0"/>
                        </a:spcBef>
                        <a:spcAft>
                          <a:spcPts val="0"/>
                        </a:spcAft>
                      </a:pPr>
                      <a:r>
                        <a:rPr lang="en-US" sz="1800" i="1" cap="none" spc="0" dirty="0">
                          <a:solidFill>
                            <a:schemeClr val="tx1"/>
                          </a:solidFill>
                          <a:effectLst/>
                          <a:latin typeface="+mn-lt"/>
                        </a:rPr>
                        <a:t>21</a:t>
                      </a:r>
                      <a:endParaRPr lang="en-US" sz="1800" i="1"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0" marR="0" algn="ctr">
                        <a:lnSpc>
                          <a:spcPct val="107000"/>
                        </a:lnSpc>
                        <a:spcBef>
                          <a:spcPts val="0"/>
                        </a:spcBef>
                        <a:spcAft>
                          <a:spcPts val="0"/>
                        </a:spcAft>
                      </a:pPr>
                      <a:r>
                        <a:rPr lang="en-US" sz="1800" i="1" cap="none" spc="0" dirty="0">
                          <a:solidFill>
                            <a:schemeClr val="tx1"/>
                          </a:solidFill>
                          <a:effectLst/>
                          <a:latin typeface="+mn-lt"/>
                        </a:rPr>
                        <a:t>39</a:t>
                      </a:r>
                      <a:endParaRPr lang="en-US" sz="1800" i="1"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0" marR="0" algn="ctr">
                        <a:lnSpc>
                          <a:spcPct val="107000"/>
                        </a:lnSpc>
                        <a:spcBef>
                          <a:spcPts val="0"/>
                        </a:spcBef>
                        <a:spcAft>
                          <a:spcPts val="0"/>
                        </a:spcAft>
                      </a:pPr>
                      <a:r>
                        <a:rPr lang="en-US" sz="1800" i="1" cap="none" spc="0" dirty="0">
                          <a:solidFill>
                            <a:schemeClr val="tx1"/>
                          </a:solidFill>
                          <a:effectLst/>
                          <a:latin typeface="+mn-lt"/>
                        </a:rPr>
                        <a:t>60</a:t>
                      </a:r>
                      <a:endParaRPr lang="en-US" sz="1800" i="1"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extLst>
                  <a:ext uri="{0D108BD9-81ED-4DB2-BD59-A6C34878D82A}">
                    <a16:rowId xmlns:a16="http://schemas.microsoft.com/office/drawing/2014/main" val="4250745020"/>
                  </a:ext>
                </a:extLst>
              </a:tr>
            </a:tbl>
          </a:graphicData>
        </a:graphic>
      </p:graphicFrame>
    </p:spTree>
    <p:extLst>
      <p:ext uri="{BB962C8B-B14F-4D97-AF65-F5344CB8AC3E}">
        <p14:creationId xmlns:p14="http://schemas.microsoft.com/office/powerpoint/2010/main" val="163010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1000"/>
                                        <p:tgtEl>
                                          <p:spTgt spid="10">
                                            <p:txEl>
                                              <p:pRg st="2" end="2"/>
                                            </p:txEl>
                                          </p:spTgt>
                                        </p:tgtEl>
                                      </p:cBhvr>
                                    </p:animEffect>
                                    <p:anim calcmode="lin" valueType="num">
                                      <p:cBhvr>
                                        <p:cTn id="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3" end="3"/>
                                            </p:txEl>
                                          </p:spTgt>
                                        </p:tgtEl>
                                        <p:attrNameLst>
                                          <p:attrName>style.visibility</p:attrName>
                                        </p:attrNameLst>
                                      </p:cBhvr>
                                      <p:to>
                                        <p:strVal val="visible"/>
                                      </p:to>
                                    </p:set>
                                    <p:animEffect transition="in" filter="fade">
                                      <p:cBhvr>
                                        <p:cTn id="14" dur="1000"/>
                                        <p:tgtEl>
                                          <p:spTgt spid="10">
                                            <p:txEl>
                                              <p:pRg st="3" end="3"/>
                                            </p:txEl>
                                          </p:spTgt>
                                        </p:tgtEl>
                                      </p:cBhvr>
                                    </p:animEffect>
                                    <p:anim calcmode="lin" valueType="num">
                                      <p:cBhvr>
                                        <p:cTn id="1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95CBC-BA6C-4CE2-BD93-6D0556602DBA}"/>
              </a:ext>
            </a:extLst>
          </p:cNvPr>
          <p:cNvSpPr>
            <a:spLocks noGrp="1"/>
          </p:cNvSpPr>
          <p:nvPr>
            <p:ph type="title"/>
          </p:nvPr>
        </p:nvSpPr>
        <p:spPr>
          <a:xfrm>
            <a:off x="648929" y="629266"/>
            <a:ext cx="4944152" cy="1622321"/>
          </a:xfrm>
        </p:spPr>
        <p:txBody>
          <a:bodyPr>
            <a:normAutofit/>
          </a:bodyPr>
          <a:lstStyle/>
          <a:p>
            <a:r>
              <a:rPr lang="en-GB"/>
              <a:t>χ2: Chi-squared: Example 2</a:t>
            </a:r>
          </a:p>
        </p:txBody>
      </p:sp>
      <p:sp>
        <p:nvSpPr>
          <p:cNvPr id="10" name="Content Placeholder 9">
            <a:extLst>
              <a:ext uri="{FF2B5EF4-FFF2-40B4-BE49-F238E27FC236}">
                <a16:creationId xmlns:a16="http://schemas.microsoft.com/office/drawing/2014/main" id="{5AA7FA59-FDC4-43EC-79FF-C606245A7A6D}"/>
              </a:ext>
            </a:extLst>
          </p:cNvPr>
          <p:cNvSpPr>
            <a:spLocks noGrp="1"/>
          </p:cNvSpPr>
          <p:nvPr>
            <p:ph idx="1"/>
          </p:nvPr>
        </p:nvSpPr>
        <p:spPr>
          <a:xfrm>
            <a:off x="294967" y="2123768"/>
            <a:ext cx="5692877" cy="4493342"/>
          </a:xfrm>
        </p:spPr>
        <p:txBody>
          <a:bodyPr>
            <a:noAutofit/>
          </a:bodyPr>
          <a:lstStyle/>
          <a:p>
            <a:pPr marL="342900" indent="-342900">
              <a:spcBef>
                <a:spcPts val="0"/>
              </a:spcBef>
              <a:spcAft>
                <a:spcPts val="600"/>
              </a:spcAft>
              <a:buFont typeface="Symbol" panose="05050102010706020507" pitchFamily="18" charset="2"/>
              <a:buChar char=""/>
            </a:pPr>
            <a:r>
              <a:rPr lang="en-GB" sz="2400" b="1" i="1" dirty="0">
                <a:solidFill>
                  <a:schemeClr val="accent4"/>
                </a:solidFill>
                <a:ea typeface="Calibri" panose="020F0502020204030204" pitchFamily="34" charset="0"/>
                <a:cs typeface="Calibri" panose="020F0502020204030204" pitchFamily="34" charset="0"/>
              </a:rPr>
              <a:t>Classical Hypothesis Testing</a:t>
            </a:r>
            <a:r>
              <a:rPr lang="en-GB" sz="2400" dirty="0">
                <a:ea typeface="Calibri" panose="020F0502020204030204" pitchFamily="34" charset="0"/>
                <a:cs typeface="Calibri" panose="020F0502020204030204" pitchFamily="34" charset="0"/>
              </a:rPr>
              <a:t>:</a:t>
            </a:r>
            <a:endParaRPr lang="en-US" sz="2400" dirty="0">
              <a:effectLst/>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GB" sz="2400" b="1" dirty="0">
                <a:effectLst/>
                <a:ea typeface="Calibri" panose="020F0502020204030204" pitchFamily="34" charset="0"/>
                <a:cs typeface="Times New Roman" panose="02020603050405020304" pitchFamily="18" charset="0"/>
              </a:rPr>
              <a:t>The Null Hypothesis (H</a:t>
            </a:r>
            <a:r>
              <a:rPr lang="en-GB" sz="2400" b="1" baseline="-25000" dirty="0">
                <a:effectLst/>
                <a:ea typeface="Calibri" panose="020F0502020204030204" pitchFamily="34" charset="0"/>
                <a:cs typeface="Times New Roman" panose="02020603050405020304" pitchFamily="18" charset="0"/>
              </a:rPr>
              <a:t>0</a:t>
            </a:r>
            <a:r>
              <a:rPr lang="en-GB" sz="2400" b="1" dirty="0">
                <a:effectLst/>
                <a:ea typeface="Calibri" panose="020F0502020204030204" pitchFamily="34" charset="0"/>
                <a:cs typeface="Times New Roman" panose="02020603050405020304" pitchFamily="18" charset="0"/>
              </a:rPr>
              <a:t>)</a:t>
            </a:r>
            <a:r>
              <a:rPr lang="en-GB" sz="2400" dirty="0">
                <a:effectLst/>
                <a:ea typeface="Calibri" panose="020F0502020204030204" pitchFamily="34" charset="0"/>
                <a:cs typeface="Times New Roman" panose="02020603050405020304" pitchFamily="18" charset="0"/>
              </a:rPr>
              <a:t>: </a:t>
            </a:r>
            <a:r>
              <a:rPr lang="en-GB" sz="2400" i="1" dirty="0">
                <a:effectLst/>
                <a:ea typeface="Calibri" panose="020F0502020204030204" pitchFamily="34" charset="0"/>
                <a:cs typeface="Times New Roman" panose="02020603050405020304" pitchFamily="18" charset="0"/>
              </a:rPr>
              <a:t>Variables are independent</a:t>
            </a:r>
            <a:endParaRPr lang="en-US" sz="2400" i="1" dirty="0">
              <a:effectLst/>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GB" dirty="0">
                <a:effectLst/>
                <a:ea typeface="Calibri" panose="020F0502020204030204" pitchFamily="34" charset="0"/>
                <a:cs typeface="Times New Roman" panose="02020603050405020304" pitchFamily="18" charset="0"/>
              </a:rPr>
              <a:t>‘The level of internet access is not related to internet censorship efforts.</a:t>
            </a:r>
            <a:endParaRPr lang="en-GB" sz="2400" i="1" dirty="0">
              <a:ea typeface="Calibri" panose="020F0502020204030204" pitchFamily="34" charset="0"/>
              <a:cs typeface="Courier New" panose="02070309020205020404" pitchFamily="49" charset="0"/>
            </a:endParaRPr>
          </a:p>
          <a:p>
            <a:pPr marL="342900" marR="0" lvl="0" indent="-342900" algn="just">
              <a:spcBef>
                <a:spcPts val="0"/>
              </a:spcBef>
              <a:spcAft>
                <a:spcPts val="0"/>
              </a:spcAft>
              <a:buFont typeface="Symbol" panose="05050102010706020507" pitchFamily="18" charset="2"/>
              <a:buChar char=""/>
            </a:pPr>
            <a:r>
              <a:rPr lang="en-GB" sz="2400" b="1" dirty="0">
                <a:effectLst/>
                <a:ea typeface="Calibri" panose="020F0502020204030204" pitchFamily="34" charset="0"/>
                <a:cs typeface="Times New Roman" panose="02020603050405020304" pitchFamily="18" charset="0"/>
              </a:rPr>
              <a:t>The Alternative Hypothesis (H</a:t>
            </a:r>
            <a:r>
              <a:rPr lang="en-GB" sz="2400" b="1" baseline="-25000" dirty="0">
                <a:effectLst/>
                <a:ea typeface="Calibri" panose="020F0502020204030204" pitchFamily="34" charset="0"/>
                <a:cs typeface="Times New Roman" panose="02020603050405020304" pitchFamily="18" charset="0"/>
              </a:rPr>
              <a:t>a</a:t>
            </a:r>
            <a:r>
              <a:rPr lang="en-GB" sz="2400" b="1" dirty="0">
                <a:effectLst/>
                <a:ea typeface="Calibri" panose="020F0502020204030204" pitchFamily="34" charset="0"/>
                <a:cs typeface="Times New Roman" panose="02020603050405020304" pitchFamily="18" charset="0"/>
              </a:rPr>
              <a:t>):</a:t>
            </a:r>
            <a:r>
              <a:rPr lang="en-GB" sz="2400" dirty="0">
                <a:effectLst/>
                <a:ea typeface="Calibri" panose="020F0502020204030204" pitchFamily="34" charset="0"/>
                <a:cs typeface="Times New Roman" panose="02020603050405020304" pitchFamily="18" charset="0"/>
              </a:rPr>
              <a:t> </a:t>
            </a:r>
            <a:r>
              <a:rPr lang="en-GB" sz="2400" i="1" dirty="0">
                <a:effectLst/>
                <a:ea typeface="Calibri" panose="020F0502020204030204" pitchFamily="34" charset="0"/>
                <a:cs typeface="Times New Roman" panose="02020603050405020304" pitchFamily="18" charset="0"/>
              </a:rPr>
              <a:t>Variables are dependent</a:t>
            </a:r>
            <a:endParaRPr lang="en-US" sz="2400" i="1" dirty="0">
              <a:effectLst/>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GB" dirty="0">
                <a:effectLst/>
                <a:ea typeface="Calibri" panose="020F0502020204030204" pitchFamily="34" charset="0"/>
                <a:cs typeface="Times New Roman" panose="02020603050405020304" pitchFamily="18" charset="0"/>
              </a:rPr>
              <a:t>‘The level of internet access is related to internet censorship efforts.’</a:t>
            </a:r>
          </a:p>
          <a:p>
            <a:pPr marL="742950" marR="0" lvl="1" indent="-285750" algn="just">
              <a:spcBef>
                <a:spcPts val="0"/>
              </a:spcBef>
              <a:spcAft>
                <a:spcPts val="0"/>
              </a:spcAft>
              <a:buFont typeface="Courier New" panose="02070309020205020404" pitchFamily="49" charset="0"/>
              <a:buChar char="o"/>
            </a:pPr>
            <a:endParaRPr lang="en-US" sz="2400" dirty="0">
              <a:effectLst/>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6A17FB3-3321-45B0-880D-64432325EFE5}"/>
              </a:ext>
            </a:extLst>
          </p:cNvPr>
          <p:cNvSpPr>
            <a:spLocks noGrp="1"/>
          </p:cNvSpPr>
          <p:nvPr>
            <p:ph type="ftr" sz="quarter" idx="11"/>
          </p:nvPr>
        </p:nvSpPr>
        <p:spPr>
          <a:xfrm>
            <a:off x="6553200" y="6356350"/>
            <a:ext cx="3534076" cy="365125"/>
          </a:xfrm>
        </p:spPr>
        <p:txBody>
          <a:bodyPr>
            <a:normAutofit/>
          </a:bodyPr>
          <a:lstStyle/>
          <a:p>
            <a:pPr algn="l">
              <a:lnSpc>
                <a:spcPct val="90000"/>
              </a:lnSpc>
              <a:spcAft>
                <a:spcPts val="600"/>
              </a:spcAft>
            </a:pPr>
            <a:r>
              <a:rPr lang="en-US" sz="700">
                <a:solidFill>
                  <a:srgbClr val="404040"/>
                </a:solidFill>
              </a:rPr>
              <a:t>Title | </a:t>
            </a:r>
            <a:r>
              <a:rPr lang="en-US" sz="700">
                <a:solidFill>
                  <a:srgbClr val="404040"/>
                </a:solidFill>
                <a:sym typeface="Symbol" panose="05050102010706020507" pitchFamily="18" charset="2"/>
              </a:rPr>
              <a:t></a:t>
            </a:r>
            <a:r>
              <a:rPr lang="en-US" sz="700">
                <a:solidFill>
                  <a:srgbClr val="404040"/>
                </a:solidFill>
              </a:rPr>
              <a:t> Author</a:t>
            </a:r>
          </a:p>
          <a:p>
            <a:pPr algn="l">
              <a:lnSpc>
                <a:spcPct val="90000"/>
              </a:lnSpc>
              <a:spcAft>
                <a:spcPts val="600"/>
              </a:spcAft>
            </a:pPr>
            <a:r>
              <a:rPr lang="en-US" sz="700">
                <a:solidFill>
                  <a:srgbClr val="404040"/>
                </a:solidFill>
              </a:rPr>
              <a:t>Year | SAGE Publishing</a:t>
            </a:r>
            <a:endParaRPr lang="en-GB" sz="700">
              <a:solidFill>
                <a:srgbClr val="404040"/>
              </a:solidFill>
            </a:endParaRPr>
          </a:p>
        </p:txBody>
      </p:sp>
      <p:graphicFrame>
        <p:nvGraphicFramePr>
          <p:cNvPr id="3" name="Table 2">
            <a:extLst>
              <a:ext uri="{FF2B5EF4-FFF2-40B4-BE49-F238E27FC236}">
                <a16:creationId xmlns:a16="http://schemas.microsoft.com/office/drawing/2014/main" id="{4D3F4186-22CE-2750-6CA1-EF9FFC280455}"/>
              </a:ext>
            </a:extLst>
          </p:cNvPr>
          <p:cNvGraphicFramePr>
            <a:graphicFrameLocks noGrp="1"/>
          </p:cNvGraphicFramePr>
          <p:nvPr/>
        </p:nvGraphicFramePr>
        <p:xfrm>
          <a:off x="6577583" y="766918"/>
          <a:ext cx="5130203" cy="5452907"/>
        </p:xfrm>
        <a:graphic>
          <a:graphicData uri="http://schemas.openxmlformats.org/drawingml/2006/table">
            <a:tbl>
              <a:tblPr firstRow="1" bandRow="1">
                <a:solidFill>
                  <a:schemeClr val="accent1">
                    <a:lumMod val="20000"/>
                    <a:lumOff val="80000"/>
                  </a:schemeClr>
                </a:solidFill>
                <a:tableStyleId>{5C22544A-7EE6-4342-B048-85BDC9FD1C3A}</a:tableStyleId>
              </a:tblPr>
              <a:tblGrid>
                <a:gridCol w="1194311">
                  <a:extLst>
                    <a:ext uri="{9D8B030D-6E8A-4147-A177-3AD203B41FA5}">
                      <a16:colId xmlns:a16="http://schemas.microsoft.com/office/drawing/2014/main" val="3162476572"/>
                    </a:ext>
                  </a:extLst>
                </a:gridCol>
                <a:gridCol w="1578583">
                  <a:extLst>
                    <a:ext uri="{9D8B030D-6E8A-4147-A177-3AD203B41FA5}">
                      <a16:colId xmlns:a16="http://schemas.microsoft.com/office/drawing/2014/main" val="3781792109"/>
                    </a:ext>
                  </a:extLst>
                </a:gridCol>
                <a:gridCol w="778033">
                  <a:extLst>
                    <a:ext uri="{9D8B030D-6E8A-4147-A177-3AD203B41FA5}">
                      <a16:colId xmlns:a16="http://schemas.microsoft.com/office/drawing/2014/main" val="2522903579"/>
                    </a:ext>
                  </a:extLst>
                </a:gridCol>
                <a:gridCol w="797840">
                  <a:extLst>
                    <a:ext uri="{9D8B030D-6E8A-4147-A177-3AD203B41FA5}">
                      <a16:colId xmlns:a16="http://schemas.microsoft.com/office/drawing/2014/main" val="93226310"/>
                    </a:ext>
                  </a:extLst>
                </a:gridCol>
                <a:gridCol w="781436">
                  <a:extLst>
                    <a:ext uri="{9D8B030D-6E8A-4147-A177-3AD203B41FA5}">
                      <a16:colId xmlns:a16="http://schemas.microsoft.com/office/drawing/2014/main" val="1388115608"/>
                    </a:ext>
                  </a:extLst>
                </a:gridCol>
              </a:tblGrid>
              <a:tr h="940251">
                <a:tc>
                  <a:txBody>
                    <a:bodyPr/>
                    <a:lstStyle/>
                    <a:p>
                      <a:endParaRPr lang="en-US" sz="1800" b="1" cap="all" spc="60">
                        <a:solidFill>
                          <a:schemeClr val="tx1"/>
                        </a:solidFill>
                        <a:effectLst/>
                        <a:latin typeface="+mn-lt"/>
                        <a:cs typeface="Times New Roman" panose="02020603050405020304" pitchFamily="18" charset="0"/>
                      </a:endParaRPr>
                    </a:p>
                  </a:txBody>
                  <a:tcPr marL="123080" marR="123080" marT="123080" marB="123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b="1" cap="all" spc="60">
                        <a:solidFill>
                          <a:schemeClr val="tx1"/>
                        </a:solidFill>
                        <a:effectLst/>
                        <a:latin typeface="+mn-lt"/>
                        <a:cs typeface="Times New Roman" panose="02020603050405020304" pitchFamily="18" charset="0"/>
                      </a:endParaRPr>
                    </a:p>
                  </a:txBody>
                  <a:tcPr marL="123080" marR="123080" marT="123080" marB="123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nSpc>
                          <a:spcPct val="107000"/>
                        </a:lnSpc>
                        <a:spcBef>
                          <a:spcPts val="0"/>
                        </a:spcBef>
                        <a:spcAft>
                          <a:spcPts val="0"/>
                        </a:spcAft>
                      </a:pPr>
                      <a:r>
                        <a:rPr lang="en-US" sz="1800" b="1" cap="all" spc="60">
                          <a:solidFill>
                            <a:schemeClr val="tx1"/>
                          </a:solidFill>
                          <a:effectLst/>
                          <a:latin typeface="+mn-lt"/>
                        </a:rPr>
                        <a:t>Internet Access</a:t>
                      </a:r>
                      <a:endParaRPr lang="en-US" sz="1800" b="1" cap="all" spc="60">
                        <a:solidFill>
                          <a:schemeClr val="tx1"/>
                        </a:solidFill>
                        <a:effectLst/>
                        <a:latin typeface="+mn-lt"/>
                        <a:ea typeface="Calibri" panose="020F0502020204030204" pitchFamily="34" charset="0"/>
                        <a:cs typeface="Times New Roman" panose="02020603050405020304" pitchFamily="18" charset="0"/>
                      </a:endParaRPr>
                    </a:p>
                  </a:txBody>
                  <a:tcPr marL="123080" marR="123080" marT="123080" marB="123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endParaRPr lang="en-US" sz="1800" b="1" cap="all" spc="60">
                        <a:solidFill>
                          <a:schemeClr val="tx1"/>
                        </a:solidFill>
                        <a:effectLst/>
                        <a:latin typeface="+mn-lt"/>
                        <a:cs typeface="Times New Roman" panose="02020603050405020304" pitchFamily="18" charset="0"/>
                      </a:endParaRPr>
                    </a:p>
                  </a:txBody>
                  <a:tcPr marL="123080" marR="123080" marT="123080" marB="123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3361656"/>
                  </a:ext>
                </a:extLst>
              </a:tr>
              <a:tr h="752109">
                <a:tc>
                  <a:txBody>
                    <a:bodyPr/>
                    <a:lstStyle/>
                    <a:p>
                      <a:endParaRPr lang="en-US" sz="1800" cap="none" spc="0">
                        <a:solidFill>
                          <a:schemeClr val="tx1"/>
                        </a:solidFill>
                        <a:effectLst/>
                        <a:latin typeface="+mn-lt"/>
                        <a:cs typeface="Times New Roman" panose="02020603050405020304" pitchFamily="18" charset="0"/>
                      </a:endParaRPr>
                    </a:p>
                  </a:txBody>
                  <a:tcPr marL="61540" marR="61540" marT="0" marB="82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cap="none" spc="0">
                        <a:solidFill>
                          <a:schemeClr val="tx1"/>
                        </a:solidFill>
                        <a:effectLst/>
                        <a:latin typeface="+mn-lt"/>
                        <a:cs typeface="Times New Roman" panose="02020603050405020304" pitchFamily="18" charset="0"/>
                      </a:endParaRPr>
                    </a:p>
                  </a:txBody>
                  <a:tcPr marL="61540" marR="61540" marT="0" marB="82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cap="none" spc="0">
                          <a:solidFill>
                            <a:schemeClr val="tx1"/>
                          </a:solidFill>
                          <a:effectLst/>
                          <a:latin typeface="+mn-lt"/>
                        </a:rPr>
                        <a:t>&lt;50%</a:t>
                      </a:r>
                      <a:endParaRPr lang="en-US" sz="1800" cap="none" spc="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cap="none" spc="0">
                          <a:solidFill>
                            <a:schemeClr val="tx1"/>
                          </a:solidFill>
                          <a:effectLst/>
                          <a:latin typeface="+mn-lt"/>
                        </a:rPr>
                        <a:t>&gt;50%</a:t>
                      </a:r>
                      <a:endParaRPr lang="en-US" sz="1800" cap="none" spc="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i="1" cap="none" spc="0" dirty="0">
                          <a:solidFill>
                            <a:schemeClr val="tx1"/>
                          </a:solidFill>
                          <a:effectLst/>
                          <a:latin typeface="+mn-lt"/>
                        </a:rPr>
                        <a:t>TOTAL</a:t>
                      </a:r>
                      <a:endParaRPr lang="en-US" sz="1800" i="1"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7578092"/>
                  </a:ext>
                </a:extLst>
              </a:tr>
              <a:tr h="752109">
                <a:tc rowSpan="4">
                  <a:txBody>
                    <a:bodyPr/>
                    <a:lstStyle/>
                    <a:p>
                      <a:pPr marL="0" marR="0">
                        <a:lnSpc>
                          <a:spcPct val="107000"/>
                        </a:lnSpc>
                        <a:spcBef>
                          <a:spcPts val="0"/>
                        </a:spcBef>
                        <a:spcAft>
                          <a:spcPts val="0"/>
                        </a:spcAft>
                      </a:pPr>
                      <a:r>
                        <a:rPr lang="en-US" sz="1800" cap="none" spc="0">
                          <a:solidFill>
                            <a:schemeClr val="tx1"/>
                          </a:solidFill>
                          <a:effectLst/>
                          <a:latin typeface="+mn-lt"/>
                        </a:rPr>
                        <a:t>Internet Censorship Effort</a:t>
                      </a:r>
                      <a:endParaRPr lang="en-US" sz="1800" cap="none" spc="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0" marR="0">
                        <a:lnSpc>
                          <a:spcPct val="107000"/>
                        </a:lnSpc>
                        <a:spcBef>
                          <a:spcPts val="0"/>
                        </a:spcBef>
                        <a:spcAft>
                          <a:spcPts val="0"/>
                        </a:spcAft>
                      </a:pPr>
                      <a:r>
                        <a:rPr lang="en-US" sz="1800" cap="none" spc="0">
                          <a:solidFill>
                            <a:schemeClr val="tx1"/>
                          </a:solidFill>
                          <a:effectLst/>
                          <a:latin typeface="+mn-lt"/>
                        </a:rPr>
                        <a:t>Successfully Blocked</a:t>
                      </a:r>
                      <a:endParaRPr lang="en-US" sz="1800" cap="none" spc="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0" marR="0" algn="ctr">
                        <a:lnSpc>
                          <a:spcPct val="107000"/>
                        </a:lnSpc>
                        <a:spcBef>
                          <a:spcPts val="0"/>
                        </a:spcBef>
                        <a:spcAft>
                          <a:spcPts val="0"/>
                        </a:spcAft>
                      </a:pPr>
                      <a:r>
                        <a:rPr lang="en-US" sz="2400" b="1" cap="none" spc="0" dirty="0">
                          <a:solidFill>
                            <a:schemeClr val="tx1"/>
                          </a:solidFill>
                          <a:effectLst/>
                          <a:latin typeface="+mn-lt"/>
                        </a:rPr>
                        <a:t>1</a:t>
                      </a:r>
                      <a:endParaRPr lang="en-US" sz="2400" b="1"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0" marR="0" algn="ctr">
                        <a:lnSpc>
                          <a:spcPct val="107000"/>
                        </a:lnSpc>
                        <a:spcBef>
                          <a:spcPts val="0"/>
                        </a:spcBef>
                        <a:spcAft>
                          <a:spcPts val="0"/>
                        </a:spcAft>
                      </a:pPr>
                      <a:r>
                        <a:rPr lang="en-US" sz="2400" b="1" cap="none" spc="0">
                          <a:solidFill>
                            <a:schemeClr val="tx1"/>
                          </a:solidFill>
                          <a:effectLst/>
                          <a:latin typeface="+mn-lt"/>
                        </a:rPr>
                        <a:t>2</a:t>
                      </a:r>
                      <a:endParaRPr lang="en-US" sz="2400" b="1" cap="none" spc="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0" marR="0">
                        <a:lnSpc>
                          <a:spcPct val="107000"/>
                        </a:lnSpc>
                        <a:spcBef>
                          <a:spcPts val="0"/>
                        </a:spcBef>
                        <a:spcAft>
                          <a:spcPts val="0"/>
                        </a:spcAft>
                      </a:pPr>
                      <a:r>
                        <a:rPr lang="en-US" sz="1800" i="1" cap="none" spc="0" dirty="0">
                          <a:solidFill>
                            <a:schemeClr val="tx1"/>
                          </a:solidFill>
                          <a:effectLst/>
                          <a:latin typeface="+mn-lt"/>
                        </a:rPr>
                        <a:t>3</a:t>
                      </a:r>
                      <a:endParaRPr lang="en-US" sz="1800" i="1"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extLst>
                  <a:ext uri="{0D108BD9-81ED-4DB2-BD59-A6C34878D82A}">
                    <a16:rowId xmlns:a16="http://schemas.microsoft.com/office/drawing/2014/main" val="522757553"/>
                  </a:ext>
                </a:extLst>
              </a:tr>
              <a:tr h="1088591">
                <a:tc vMerge="1">
                  <a:txBody>
                    <a:bodyPr/>
                    <a:lstStyle/>
                    <a:p>
                      <a:endParaRPr lang="en-US"/>
                    </a:p>
                  </a:txBody>
                  <a:tcPr/>
                </a:tc>
                <a:tc>
                  <a:txBody>
                    <a:bodyPr/>
                    <a:lstStyle/>
                    <a:p>
                      <a:pPr marL="0" marR="0">
                        <a:lnSpc>
                          <a:spcPct val="107000"/>
                        </a:lnSpc>
                        <a:spcBef>
                          <a:spcPts val="0"/>
                        </a:spcBef>
                        <a:spcAft>
                          <a:spcPts val="0"/>
                        </a:spcAft>
                      </a:pPr>
                      <a:r>
                        <a:rPr lang="en-US" sz="1800" cap="none" spc="0">
                          <a:solidFill>
                            <a:schemeClr val="tx1"/>
                          </a:solidFill>
                          <a:effectLst/>
                          <a:latin typeface="+mn-lt"/>
                        </a:rPr>
                        <a:t>Blocked but circumvented </a:t>
                      </a:r>
                      <a:endParaRPr lang="en-US" sz="1800" cap="none" spc="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b="1" cap="none" spc="0" dirty="0">
                          <a:solidFill>
                            <a:schemeClr val="tx1"/>
                          </a:solidFill>
                          <a:effectLst/>
                          <a:latin typeface="+mn-lt"/>
                        </a:rPr>
                        <a:t>2</a:t>
                      </a:r>
                      <a:endParaRPr lang="en-US" sz="2400" b="1"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b="1" cap="none" spc="0">
                          <a:solidFill>
                            <a:schemeClr val="tx1"/>
                          </a:solidFill>
                          <a:effectLst/>
                          <a:latin typeface="+mn-lt"/>
                        </a:rPr>
                        <a:t>4</a:t>
                      </a:r>
                      <a:endParaRPr lang="en-US" sz="2400" b="1" cap="none" spc="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i="1" cap="none" spc="0" dirty="0">
                          <a:solidFill>
                            <a:schemeClr val="tx1"/>
                          </a:solidFill>
                          <a:effectLst/>
                          <a:latin typeface="+mn-lt"/>
                        </a:rPr>
                        <a:t>6</a:t>
                      </a:r>
                      <a:endParaRPr lang="en-US" sz="1800" i="1"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7583076"/>
                  </a:ext>
                </a:extLst>
              </a:tr>
              <a:tr h="752109">
                <a:tc vMerge="1">
                  <a:txBody>
                    <a:bodyPr/>
                    <a:lstStyle/>
                    <a:p>
                      <a:endParaRPr lang="en-US"/>
                    </a:p>
                  </a:txBody>
                  <a:tcPr/>
                </a:tc>
                <a:tc>
                  <a:txBody>
                    <a:bodyPr/>
                    <a:lstStyle/>
                    <a:p>
                      <a:pPr marL="0" marR="0">
                        <a:lnSpc>
                          <a:spcPct val="107000"/>
                        </a:lnSpc>
                        <a:spcBef>
                          <a:spcPts val="0"/>
                        </a:spcBef>
                        <a:spcAft>
                          <a:spcPts val="0"/>
                        </a:spcAft>
                      </a:pPr>
                      <a:r>
                        <a:rPr lang="en-US" sz="1800" cap="none" spc="0">
                          <a:solidFill>
                            <a:schemeClr val="tx1"/>
                          </a:solidFill>
                          <a:effectLst/>
                          <a:latin typeface="+mn-lt"/>
                        </a:rPr>
                        <a:t>Allowed with some blocks</a:t>
                      </a:r>
                      <a:endParaRPr lang="en-US" sz="1800" cap="none" spc="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0" marR="0" algn="ctr">
                        <a:lnSpc>
                          <a:spcPct val="107000"/>
                        </a:lnSpc>
                        <a:spcBef>
                          <a:spcPts val="0"/>
                        </a:spcBef>
                        <a:spcAft>
                          <a:spcPts val="0"/>
                        </a:spcAft>
                      </a:pPr>
                      <a:r>
                        <a:rPr lang="en-US" sz="2400" b="1" cap="none" spc="0" dirty="0">
                          <a:solidFill>
                            <a:schemeClr val="tx1"/>
                          </a:solidFill>
                          <a:effectLst/>
                          <a:latin typeface="+mn-lt"/>
                        </a:rPr>
                        <a:t>10</a:t>
                      </a:r>
                      <a:endParaRPr lang="en-US" sz="2400" b="1"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0" marR="0" algn="ctr">
                        <a:lnSpc>
                          <a:spcPct val="107000"/>
                        </a:lnSpc>
                        <a:spcBef>
                          <a:spcPts val="0"/>
                        </a:spcBef>
                        <a:spcAft>
                          <a:spcPts val="0"/>
                        </a:spcAft>
                      </a:pPr>
                      <a:r>
                        <a:rPr lang="en-US" sz="2400" b="1" cap="none" spc="0">
                          <a:solidFill>
                            <a:schemeClr val="tx1"/>
                          </a:solidFill>
                          <a:effectLst/>
                          <a:latin typeface="+mn-lt"/>
                        </a:rPr>
                        <a:t>8</a:t>
                      </a:r>
                      <a:endParaRPr lang="en-US" sz="2400" b="1" cap="none" spc="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0" marR="0">
                        <a:lnSpc>
                          <a:spcPct val="107000"/>
                        </a:lnSpc>
                        <a:spcBef>
                          <a:spcPts val="0"/>
                        </a:spcBef>
                        <a:spcAft>
                          <a:spcPts val="0"/>
                        </a:spcAft>
                      </a:pPr>
                      <a:r>
                        <a:rPr lang="en-US" sz="1800" i="1" cap="none" spc="0" dirty="0">
                          <a:solidFill>
                            <a:schemeClr val="tx1"/>
                          </a:solidFill>
                          <a:effectLst/>
                          <a:latin typeface="+mn-lt"/>
                        </a:rPr>
                        <a:t>18</a:t>
                      </a:r>
                      <a:endParaRPr lang="en-US" sz="1800" i="1"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extLst>
                  <a:ext uri="{0D108BD9-81ED-4DB2-BD59-A6C34878D82A}">
                    <a16:rowId xmlns:a16="http://schemas.microsoft.com/office/drawing/2014/main" val="401195269"/>
                  </a:ext>
                </a:extLst>
              </a:tr>
              <a:tr h="752109">
                <a:tc vMerge="1">
                  <a:txBody>
                    <a:bodyPr/>
                    <a:lstStyle/>
                    <a:p>
                      <a:endParaRPr lang="en-US"/>
                    </a:p>
                  </a:txBody>
                  <a:tcPr/>
                </a:tc>
                <a:tc>
                  <a:txBody>
                    <a:bodyPr/>
                    <a:lstStyle/>
                    <a:p>
                      <a:pPr marL="0" marR="0">
                        <a:lnSpc>
                          <a:spcPct val="107000"/>
                        </a:lnSpc>
                        <a:spcBef>
                          <a:spcPts val="0"/>
                        </a:spcBef>
                        <a:spcAft>
                          <a:spcPts val="0"/>
                        </a:spcAft>
                      </a:pPr>
                      <a:r>
                        <a:rPr lang="en-US" sz="1800" cap="none" spc="0">
                          <a:solidFill>
                            <a:schemeClr val="tx1"/>
                          </a:solidFill>
                          <a:effectLst/>
                          <a:latin typeface="+mn-lt"/>
                        </a:rPr>
                        <a:t>Largely unrestricted </a:t>
                      </a:r>
                      <a:endParaRPr lang="en-US" sz="1800" cap="none" spc="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b="1" cap="none" spc="0" dirty="0">
                          <a:solidFill>
                            <a:schemeClr val="tx1"/>
                          </a:solidFill>
                          <a:effectLst/>
                          <a:latin typeface="+mn-lt"/>
                        </a:rPr>
                        <a:t>8</a:t>
                      </a:r>
                      <a:endParaRPr lang="en-US" sz="2400" b="1"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400" b="1" cap="none" spc="0" dirty="0">
                          <a:solidFill>
                            <a:schemeClr val="tx1"/>
                          </a:solidFill>
                          <a:effectLst/>
                          <a:latin typeface="+mn-lt"/>
                        </a:rPr>
                        <a:t>25</a:t>
                      </a:r>
                      <a:endParaRPr lang="en-US" sz="2400" b="1"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i="1" cap="none" spc="0" dirty="0">
                          <a:solidFill>
                            <a:schemeClr val="tx1"/>
                          </a:solidFill>
                          <a:effectLst/>
                          <a:latin typeface="+mn-lt"/>
                        </a:rPr>
                        <a:t>33</a:t>
                      </a:r>
                      <a:endParaRPr lang="en-US" sz="1800" i="1"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4439647"/>
                  </a:ext>
                </a:extLst>
              </a:tr>
              <a:tr h="415629">
                <a:tc>
                  <a:txBody>
                    <a:bodyPr/>
                    <a:lstStyle/>
                    <a:p>
                      <a:endParaRPr lang="en-US" sz="1800" cap="none" spc="0">
                        <a:solidFill>
                          <a:schemeClr val="tx1"/>
                        </a:solidFill>
                        <a:effectLst/>
                        <a:latin typeface="+mn-lt"/>
                        <a:cs typeface="Times New Roman" panose="02020603050405020304" pitchFamily="18" charset="0"/>
                      </a:endParaRPr>
                    </a:p>
                  </a:txBody>
                  <a:tcPr marL="61540" marR="61540" marT="0" marB="82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0" marR="0">
                        <a:lnSpc>
                          <a:spcPct val="107000"/>
                        </a:lnSpc>
                        <a:spcBef>
                          <a:spcPts val="0"/>
                        </a:spcBef>
                        <a:spcAft>
                          <a:spcPts val="0"/>
                        </a:spcAft>
                      </a:pPr>
                      <a:r>
                        <a:rPr lang="en-US" sz="1800" i="1" cap="none" spc="0" dirty="0">
                          <a:solidFill>
                            <a:schemeClr val="tx1"/>
                          </a:solidFill>
                          <a:effectLst/>
                          <a:latin typeface="+mn-lt"/>
                        </a:rPr>
                        <a:t>TOTAL</a:t>
                      </a:r>
                      <a:endParaRPr lang="en-US" sz="1800" i="1"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0" marR="0">
                        <a:lnSpc>
                          <a:spcPct val="107000"/>
                        </a:lnSpc>
                        <a:spcBef>
                          <a:spcPts val="0"/>
                        </a:spcBef>
                        <a:spcAft>
                          <a:spcPts val="0"/>
                        </a:spcAft>
                      </a:pPr>
                      <a:r>
                        <a:rPr lang="en-US" sz="1800" i="1" cap="none" spc="0" dirty="0">
                          <a:solidFill>
                            <a:schemeClr val="tx1"/>
                          </a:solidFill>
                          <a:effectLst/>
                          <a:latin typeface="+mn-lt"/>
                        </a:rPr>
                        <a:t>21</a:t>
                      </a:r>
                      <a:endParaRPr lang="en-US" sz="1800" i="1"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0" marR="0">
                        <a:lnSpc>
                          <a:spcPct val="107000"/>
                        </a:lnSpc>
                        <a:spcBef>
                          <a:spcPts val="0"/>
                        </a:spcBef>
                        <a:spcAft>
                          <a:spcPts val="0"/>
                        </a:spcAft>
                      </a:pPr>
                      <a:r>
                        <a:rPr lang="en-US" sz="1800" i="1" cap="none" spc="0" dirty="0">
                          <a:solidFill>
                            <a:schemeClr val="tx1"/>
                          </a:solidFill>
                          <a:effectLst/>
                          <a:latin typeface="+mn-lt"/>
                        </a:rPr>
                        <a:t>39</a:t>
                      </a:r>
                      <a:endParaRPr lang="en-US" sz="1800" i="1"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0" marR="0">
                        <a:lnSpc>
                          <a:spcPct val="107000"/>
                        </a:lnSpc>
                        <a:spcBef>
                          <a:spcPts val="0"/>
                        </a:spcBef>
                        <a:spcAft>
                          <a:spcPts val="0"/>
                        </a:spcAft>
                      </a:pPr>
                      <a:r>
                        <a:rPr lang="en-US" sz="1800" i="1" cap="none" spc="0" dirty="0">
                          <a:solidFill>
                            <a:schemeClr val="tx1"/>
                          </a:solidFill>
                          <a:effectLst/>
                          <a:latin typeface="+mn-lt"/>
                        </a:rPr>
                        <a:t>60</a:t>
                      </a:r>
                      <a:endParaRPr lang="en-US" sz="1800" i="1"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extLst>
                  <a:ext uri="{0D108BD9-81ED-4DB2-BD59-A6C34878D82A}">
                    <a16:rowId xmlns:a16="http://schemas.microsoft.com/office/drawing/2014/main" val="4250745020"/>
                  </a:ext>
                </a:extLst>
              </a:tr>
            </a:tbl>
          </a:graphicData>
        </a:graphic>
      </p:graphicFrame>
    </p:spTree>
    <p:extLst>
      <p:ext uri="{BB962C8B-B14F-4D97-AF65-F5344CB8AC3E}">
        <p14:creationId xmlns:p14="http://schemas.microsoft.com/office/powerpoint/2010/main" val="2850777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95CBC-BA6C-4CE2-BD93-6D0556602DBA}"/>
              </a:ext>
            </a:extLst>
          </p:cNvPr>
          <p:cNvSpPr>
            <a:spLocks noGrp="1"/>
          </p:cNvSpPr>
          <p:nvPr>
            <p:ph type="title"/>
          </p:nvPr>
        </p:nvSpPr>
        <p:spPr>
          <a:xfrm>
            <a:off x="648929" y="629266"/>
            <a:ext cx="4944152" cy="1622321"/>
          </a:xfrm>
        </p:spPr>
        <p:txBody>
          <a:bodyPr>
            <a:normAutofit/>
          </a:bodyPr>
          <a:lstStyle/>
          <a:p>
            <a:r>
              <a:rPr lang="en-GB" dirty="0"/>
              <a:t>χ2: Chi-squared: Example 2</a:t>
            </a:r>
          </a:p>
        </p:txBody>
      </p:sp>
      <mc:AlternateContent xmlns:mc="http://schemas.openxmlformats.org/markup-compatibility/2006" xmlns:a14="http://schemas.microsoft.com/office/drawing/2010/main">
        <mc:Choice Requires="a14">
          <p:sp>
            <p:nvSpPr>
              <p:cNvPr id="10" name="Content Placeholder 9">
                <a:extLst>
                  <a:ext uri="{FF2B5EF4-FFF2-40B4-BE49-F238E27FC236}">
                    <a16:creationId xmlns:a16="http://schemas.microsoft.com/office/drawing/2014/main" id="{5AA7FA59-FDC4-43EC-79FF-C606245A7A6D}"/>
                  </a:ext>
                </a:extLst>
              </p:cNvPr>
              <p:cNvSpPr>
                <a:spLocks noGrp="1"/>
              </p:cNvSpPr>
              <p:nvPr>
                <p:ph idx="1"/>
              </p:nvPr>
            </p:nvSpPr>
            <p:spPr>
              <a:xfrm>
                <a:off x="294967" y="2123768"/>
                <a:ext cx="5692877" cy="4493342"/>
              </a:xfrm>
            </p:spPr>
            <p:txBody>
              <a:bodyPr>
                <a:noAutofit/>
              </a:bodyPr>
              <a:lstStyle/>
              <a:p>
                <a:pPr marL="342900" indent="-342900" algn="just">
                  <a:spcBef>
                    <a:spcPts val="0"/>
                  </a:spcBef>
                  <a:buFont typeface="Symbol" panose="05050102010706020507" pitchFamily="18" charset="2"/>
                  <a:buChar char=""/>
                </a:pPr>
                <a:r>
                  <a:rPr lang="en-GB" sz="3600" i="1" dirty="0">
                    <a:solidFill>
                      <a:schemeClr val="tx1">
                        <a:lumMod val="85000"/>
                        <a:lumOff val="15000"/>
                      </a:schemeClr>
                    </a:solidFill>
                  </a:rPr>
                  <a:t>Step 3</a:t>
                </a:r>
                <a:r>
                  <a:rPr lang="en-GB" sz="3600" dirty="0">
                    <a:solidFill>
                      <a:schemeClr val="tx1">
                        <a:lumMod val="85000"/>
                        <a:lumOff val="15000"/>
                      </a:schemeClr>
                    </a:solidFill>
                  </a:rPr>
                  <a:t>: χ2 </a:t>
                </a:r>
                <a:r>
                  <a:rPr lang="en-US" sz="3200" dirty="0">
                    <a:solidFill>
                      <a:schemeClr val="tx1">
                        <a:lumMod val="85000"/>
                        <a:lumOff val="15000"/>
                      </a:schemeClr>
                    </a:solidFill>
                    <a:ea typeface="Calibri" panose="020F0502020204030204" pitchFamily="34" charset="0"/>
                    <a:cs typeface="Calibri" panose="020F0502020204030204" pitchFamily="34" charset="0"/>
                  </a:rPr>
                  <a:t>Test Statistic</a:t>
                </a:r>
              </a:p>
              <a:p>
                <a:pPr marL="342900" indent="-342900" algn="just">
                  <a:spcBef>
                    <a:spcPts val="0"/>
                  </a:spcBef>
                  <a:buFont typeface="Symbol" panose="05050102010706020507" pitchFamily="18" charset="2"/>
                  <a:buChar char=""/>
                </a:pPr>
                <a:endParaRPr lang="en-US" sz="3200" dirty="0">
                  <a:solidFill>
                    <a:schemeClr val="tx1">
                      <a:lumMod val="85000"/>
                      <a:lumOff val="15000"/>
                    </a:schemeClr>
                  </a:solidFill>
                  <a:ea typeface="Calibri" panose="020F0502020204030204" pitchFamily="34" charset="0"/>
                  <a:cs typeface="Calibri" panose="020F0502020204030204" pitchFamily="34" charset="0"/>
                </a:endParaRPr>
              </a:p>
              <a:p>
                <a:pPr marL="342900" indent="-342900" algn="just">
                  <a:spcBef>
                    <a:spcPts val="0"/>
                  </a:spcBef>
                  <a:buFont typeface="Symbol" panose="05050102010706020507" pitchFamily="18" charset="2"/>
                  <a:buChar char=""/>
                </a:pPr>
                <a14:m>
                  <m:oMath xmlns:m="http://schemas.openxmlformats.org/officeDocument/2006/math">
                    <m:sSup>
                      <m:sSupPr>
                        <m:ctrlPr>
                          <a:rPr lang="en-GB" sz="3200" i="1" smtClean="0">
                            <a:solidFill>
                              <a:schemeClr val="tx1">
                                <a:lumMod val="85000"/>
                                <a:lumOff val="15000"/>
                              </a:schemeClr>
                            </a:solidFill>
                            <a:effectLst/>
                            <a:latin typeface="Cambria Math" panose="02040503050406030204" pitchFamily="18" charset="0"/>
                            <a:cs typeface="Times New Roman" panose="02020603050405020304" pitchFamily="18" charset="0"/>
                          </a:rPr>
                        </m:ctrlPr>
                      </m:sSupPr>
                      <m:e>
                        <m:r>
                          <a:rPr lang="en-GB" sz="3200" i="1" smtClean="0">
                            <a:solidFill>
                              <a:schemeClr val="tx1">
                                <a:lumMod val="85000"/>
                                <a:lumOff val="15000"/>
                              </a:schemeClr>
                            </a:solidFill>
                            <a:effectLst/>
                            <a:latin typeface="Cambria Math" panose="02040503050406030204" pitchFamily="18" charset="0"/>
                            <a:ea typeface="Cambria Math" panose="02040503050406030204" pitchFamily="18" charset="0"/>
                            <a:cs typeface="Times New Roman" panose="02020603050405020304" pitchFamily="18" charset="0"/>
                          </a:rPr>
                          <m:t>𝜒</m:t>
                        </m:r>
                      </m:e>
                      <m:sup>
                        <m:r>
                          <a:rPr lang="en-US" sz="3200" b="0" i="1" smtClean="0">
                            <a:solidFill>
                              <a:schemeClr val="tx1">
                                <a:lumMod val="85000"/>
                                <a:lumOff val="15000"/>
                              </a:schemeClr>
                            </a:solidFill>
                            <a:effectLst/>
                            <a:latin typeface="Cambria Math" panose="02040503050406030204" pitchFamily="18" charset="0"/>
                            <a:cs typeface="Times New Roman" panose="02020603050405020304" pitchFamily="18" charset="0"/>
                          </a:rPr>
                          <m:t>2</m:t>
                        </m:r>
                      </m:sup>
                    </m:sSup>
                    <m:r>
                      <a:rPr lang="en-US" sz="3200" b="0" i="1" smtClean="0">
                        <a:solidFill>
                          <a:schemeClr val="tx1">
                            <a:lumMod val="85000"/>
                            <a:lumOff val="15000"/>
                          </a:schemeClr>
                        </a:solidFill>
                        <a:effectLst/>
                        <a:latin typeface="Cambria Math" panose="02040503050406030204" pitchFamily="18" charset="0"/>
                        <a:cs typeface="Times New Roman" panose="02020603050405020304" pitchFamily="18" charset="0"/>
                      </a:rPr>
                      <m:t>=</m:t>
                    </m:r>
                    <m:nary>
                      <m:naryPr>
                        <m:chr m:val="∑"/>
                        <m:subHide m:val="on"/>
                        <m:supHide m:val="on"/>
                        <m:ctrlPr>
                          <a:rPr lang="en-US" sz="3200" b="0" i="1" smtClean="0">
                            <a:solidFill>
                              <a:schemeClr val="tx1">
                                <a:lumMod val="85000"/>
                                <a:lumOff val="15000"/>
                              </a:schemeClr>
                            </a:solidFill>
                            <a:effectLst/>
                            <a:latin typeface="Cambria Math" panose="02040503050406030204" pitchFamily="18" charset="0"/>
                            <a:cs typeface="Times New Roman" panose="02020603050405020304" pitchFamily="18" charset="0"/>
                          </a:rPr>
                        </m:ctrlPr>
                      </m:naryPr>
                      <m:sub/>
                      <m:sup/>
                      <m:e>
                        <m:f>
                          <m:fPr>
                            <m:ctrlPr>
                              <a:rPr lang="en-US" sz="3200" b="0" i="1" smtClean="0">
                                <a:solidFill>
                                  <a:schemeClr val="tx1">
                                    <a:lumMod val="85000"/>
                                    <a:lumOff val="15000"/>
                                  </a:schemeClr>
                                </a:solidFill>
                                <a:effectLst/>
                                <a:latin typeface="Cambria Math" panose="02040503050406030204" pitchFamily="18" charset="0"/>
                                <a:cs typeface="Times New Roman" panose="02020603050405020304" pitchFamily="18" charset="0"/>
                              </a:rPr>
                            </m:ctrlPr>
                          </m:fPr>
                          <m:num>
                            <m:sSup>
                              <m:sSupPr>
                                <m:ctrlPr>
                                  <a:rPr lang="en-US" sz="3200" b="0" i="1" smtClean="0">
                                    <a:solidFill>
                                      <a:schemeClr val="tx1">
                                        <a:lumMod val="85000"/>
                                        <a:lumOff val="15000"/>
                                      </a:schemeClr>
                                    </a:solidFill>
                                    <a:effectLst/>
                                    <a:latin typeface="Cambria Math" panose="02040503050406030204" pitchFamily="18" charset="0"/>
                                    <a:cs typeface="Times New Roman" panose="02020603050405020304" pitchFamily="18" charset="0"/>
                                  </a:rPr>
                                </m:ctrlPr>
                              </m:sSupPr>
                              <m:e>
                                <m:d>
                                  <m:dPr>
                                    <m:ctrlPr>
                                      <a:rPr lang="en-US" sz="3200" i="1">
                                        <a:solidFill>
                                          <a:schemeClr val="tx1">
                                            <a:lumMod val="85000"/>
                                            <a:lumOff val="15000"/>
                                          </a:schemeClr>
                                        </a:solidFill>
                                        <a:latin typeface="Cambria Math" panose="02040503050406030204" pitchFamily="18" charset="0"/>
                                        <a:cs typeface="Times New Roman" panose="02020603050405020304" pitchFamily="18" charset="0"/>
                                      </a:rPr>
                                    </m:ctrlPr>
                                  </m:dPr>
                                  <m:e>
                                    <m:r>
                                      <a:rPr lang="en-US" sz="3200" i="1">
                                        <a:solidFill>
                                          <a:schemeClr val="tx1">
                                            <a:lumMod val="85000"/>
                                            <a:lumOff val="15000"/>
                                          </a:schemeClr>
                                        </a:solidFill>
                                        <a:latin typeface="Cambria Math" panose="02040503050406030204" pitchFamily="18" charset="0"/>
                                        <a:cs typeface="Times New Roman" panose="02020603050405020304" pitchFamily="18" charset="0"/>
                                      </a:rPr>
                                      <m:t>𝑜𝑏𝑠𝑒𝑟𝑣𝑒𝑑</m:t>
                                    </m:r>
                                    <m:r>
                                      <a:rPr lang="en-US" sz="3200" i="1">
                                        <a:solidFill>
                                          <a:schemeClr val="tx1">
                                            <a:lumMod val="85000"/>
                                            <a:lumOff val="15000"/>
                                          </a:schemeClr>
                                        </a:solidFill>
                                        <a:latin typeface="Cambria Math" panose="02040503050406030204" pitchFamily="18" charset="0"/>
                                        <a:cs typeface="Times New Roman" panose="02020603050405020304" pitchFamily="18" charset="0"/>
                                      </a:rPr>
                                      <m:t> −</m:t>
                                    </m:r>
                                    <m:r>
                                      <a:rPr lang="en-US" sz="3200" i="1">
                                        <a:solidFill>
                                          <a:schemeClr val="tx1">
                                            <a:lumMod val="85000"/>
                                            <a:lumOff val="15000"/>
                                          </a:schemeClr>
                                        </a:solidFill>
                                        <a:latin typeface="Cambria Math" panose="02040503050406030204" pitchFamily="18" charset="0"/>
                                        <a:cs typeface="Times New Roman" panose="02020603050405020304" pitchFamily="18" charset="0"/>
                                      </a:rPr>
                                      <m:t>𝑒𝑥𝑝𝑒𝑐𝑡𝑒𝑑</m:t>
                                    </m:r>
                                  </m:e>
                                </m:d>
                              </m:e>
                              <m:sup>
                                <m:r>
                                  <a:rPr lang="en-US" sz="3200" b="0" i="1" smtClean="0">
                                    <a:solidFill>
                                      <a:schemeClr val="tx1">
                                        <a:lumMod val="85000"/>
                                        <a:lumOff val="15000"/>
                                      </a:schemeClr>
                                    </a:solidFill>
                                    <a:effectLst/>
                                    <a:latin typeface="Cambria Math" panose="02040503050406030204" pitchFamily="18" charset="0"/>
                                    <a:cs typeface="Times New Roman" panose="02020603050405020304" pitchFamily="18" charset="0"/>
                                  </a:rPr>
                                  <m:t>2</m:t>
                                </m:r>
                              </m:sup>
                            </m:sSup>
                          </m:num>
                          <m:den>
                            <m:r>
                              <a:rPr lang="en-US" sz="3200" b="0" i="1" smtClean="0">
                                <a:solidFill>
                                  <a:schemeClr val="tx1">
                                    <a:lumMod val="85000"/>
                                    <a:lumOff val="15000"/>
                                  </a:schemeClr>
                                </a:solidFill>
                                <a:effectLst/>
                                <a:latin typeface="Cambria Math" panose="02040503050406030204" pitchFamily="18" charset="0"/>
                                <a:cs typeface="Times New Roman" panose="02020603050405020304" pitchFamily="18" charset="0"/>
                              </a:rPr>
                              <m:t>𝑒𝑥𝑝𝑒𝑐𝑡𝑒𝑑</m:t>
                            </m:r>
                          </m:den>
                        </m:f>
                      </m:e>
                    </m:nary>
                  </m:oMath>
                </a14:m>
                <a:endParaRPr lang="en-US" sz="3200" dirty="0">
                  <a:solidFill>
                    <a:schemeClr val="tx1">
                      <a:lumMod val="85000"/>
                      <a:lumOff val="15000"/>
                    </a:schemeClr>
                  </a:solidFill>
                  <a:ea typeface="Calibri" panose="020F0502020204030204" pitchFamily="34" charset="0"/>
                  <a:cs typeface="Calibri" panose="020F0502020204030204" pitchFamily="34" charset="0"/>
                </a:endParaRPr>
              </a:p>
              <a:p>
                <a:pPr marL="342900" indent="-342900" algn="just">
                  <a:spcBef>
                    <a:spcPts val="0"/>
                  </a:spcBef>
                  <a:buFont typeface="Symbol" panose="05050102010706020507" pitchFamily="18" charset="2"/>
                  <a:buChar char=""/>
                </a:pPr>
                <a:endParaRPr lang="en-US" sz="3200" dirty="0">
                  <a:solidFill>
                    <a:schemeClr val="bg1"/>
                  </a:solidFill>
                  <a:ea typeface="Calibri" panose="020F0502020204030204" pitchFamily="34" charset="0"/>
                  <a:cs typeface="Calibri" panose="020F0502020204030204" pitchFamily="34" charset="0"/>
                </a:endParaRPr>
              </a:p>
              <a:p>
                <a:pPr marL="342900" indent="-342900">
                  <a:spcBef>
                    <a:spcPts val="0"/>
                  </a:spcBef>
                  <a:buFont typeface="Symbol" panose="05050102010706020507" pitchFamily="18" charset="2"/>
                  <a:buChar char=""/>
                </a:pPr>
                <a:r>
                  <a:rPr lang="en-US" sz="3200" b="1" dirty="0">
                    <a:solidFill>
                      <a:schemeClr val="accent2"/>
                    </a:solidFill>
                    <a:ea typeface="Calibri" panose="020F0502020204030204" pitchFamily="34" charset="0"/>
                    <a:cs typeface="Calibri" panose="020F0502020204030204" pitchFamily="34" charset="0"/>
                  </a:rPr>
                  <a:t>Observed</a:t>
                </a:r>
                <a:r>
                  <a:rPr lang="en-US" sz="3200" dirty="0">
                    <a:solidFill>
                      <a:srgbClr val="002060"/>
                    </a:solidFill>
                    <a:ea typeface="Calibri" panose="020F0502020204030204" pitchFamily="34" charset="0"/>
                    <a:cs typeface="Calibri" panose="020F0502020204030204" pitchFamily="34" charset="0"/>
                  </a:rPr>
                  <a:t> in previous table</a:t>
                </a:r>
              </a:p>
              <a:p>
                <a:pPr marL="342900" indent="-342900">
                  <a:spcBef>
                    <a:spcPts val="0"/>
                  </a:spcBef>
                  <a:buFont typeface="Symbol" panose="05050102010706020507" pitchFamily="18" charset="2"/>
                  <a:buChar char=""/>
                </a:pPr>
                <a:r>
                  <a:rPr lang="en-US" sz="3200" dirty="0">
                    <a:solidFill>
                      <a:srgbClr val="002060"/>
                    </a:solidFill>
                    <a:ea typeface="Calibri" panose="020F0502020204030204" pitchFamily="34" charset="0"/>
                    <a:cs typeface="Calibri" panose="020F0502020204030204" pitchFamily="34" charset="0"/>
                  </a:rPr>
                  <a:t>Generate </a:t>
                </a:r>
                <a:r>
                  <a:rPr lang="en-US" sz="3200" b="1" dirty="0">
                    <a:solidFill>
                      <a:schemeClr val="accent2"/>
                    </a:solidFill>
                    <a:ea typeface="Calibri" panose="020F0502020204030204" pitchFamily="34" charset="0"/>
                    <a:cs typeface="Calibri" panose="020F0502020204030204" pitchFamily="34" charset="0"/>
                  </a:rPr>
                  <a:t>Expected Values</a:t>
                </a:r>
              </a:p>
              <a:p>
                <a:pPr marL="342900" indent="-342900">
                  <a:spcBef>
                    <a:spcPts val="0"/>
                  </a:spcBef>
                  <a:buFont typeface="Symbol" panose="05050102010706020507" pitchFamily="18" charset="2"/>
                  <a:buChar char=""/>
                </a:pPr>
                <a:r>
                  <a:rPr lang="en-GB" sz="3200" dirty="0">
                    <a:solidFill>
                      <a:srgbClr val="002060"/>
                    </a:solidFill>
                    <a:ea typeface="Calibri" panose="020F0502020204030204" pitchFamily="34" charset="0"/>
                    <a:cs typeface="Calibri" panose="020F0502020204030204" pitchFamily="34" charset="0"/>
                  </a:rPr>
                  <a:t>The </a:t>
                </a:r>
                <a:r>
                  <a:rPr lang="en-GB" sz="3200" b="1" dirty="0">
                    <a:solidFill>
                      <a:schemeClr val="accent2"/>
                    </a:solidFill>
                    <a:ea typeface="Calibri" panose="020F0502020204030204" pitchFamily="34" charset="0"/>
                    <a:cs typeface="Calibri" panose="020F0502020204030204" pitchFamily="34" charset="0"/>
                  </a:rPr>
                  <a:t>χ2 test statistic </a:t>
                </a:r>
                <a:r>
                  <a:rPr lang="en-GB" sz="3200" dirty="0">
                    <a:solidFill>
                      <a:srgbClr val="002060"/>
                    </a:solidFill>
                    <a:ea typeface="Calibri" panose="020F0502020204030204" pitchFamily="34" charset="0"/>
                    <a:cs typeface="Calibri" panose="020F0502020204030204" pitchFamily="34" charset="0"/>
                  </a:rPr>
                  <a:t>for our sample is </a:t>
                </a:r>
                <a:r>
                  <a:rPr lang="en-GB" sz="3200" b="1" dirty="0">
                    <a:solidFill>
                      <a:srgbClr val="002060"/>
                    </a:solidFill>
                    <a:ea typeface="Calibri" panose="020F0502020204030204" pitchFamily="34" charset="0"/>
                    <a:cs typeface="Calibri" panose="020F0502020204030204" pitchFamily="34" charset="0"/>
                  </a:rPr>
                  <a:t>5.03 </a:t>
                </a:r>
                <a:endParaRPr lang="en-US" sz="3200" b="1" dirty="0">
                  <a:solidFill>
                    <a:srgbClr val="002060"/>
                  </a:solidFill>
                  <a:ea typeface="Calibri" panose="020F0502020204030204" pitchFamily="34" charset="0"/>
                  <a:cs typeface="Calibri" panose="020F0502020204030204" pitchFamily="34" charset="0"/>
                </a:endParaRPr>
              </a:p>
              <a:p>
                <a:pPr marL="342900" indent="-342900">
                  <a:spcBef>
                    <a:spcPts val="0"/>
                  </a:spcBef>
                  <a:buFont typeface="Symbol" panose="05050102010706020507" pitchFamily="18" charset="2"/>
                  <a:buChar char=""/>
                </a:pPr>
                <a:endParaRPr lang="en-US" sz="3200" dirty="0">
                  <a:solidFill>
                    <a:srgbClr val="002060"/>
                  </a:solidFill>
                  <a:ea typeface="Calibri" panose="020F0502020204030204" pitchFamily="34" charset="0"/>
                  <a:cs typeface="Calibri" panose="020F0502020204030204" pitchFamily="34" charset="0"/>
                </a:endParaRPr>
              </a:p>
            </p:txBody>
          </p:sp>
        </mc:Choice>
        <mc:Fallback xmlns="">
          <p:sp>
            <p:nvSpPr>
              <p:cNvPr id="10" name="Content Placeholder 9">
                <a:extLst>
                  <a:ext uri="{FF2B5EF4-FFF2-40B4-BE49-F238E27FC236}">
                    <a16:creationId xmlns:a16="http://schemas.microsoft.com/office/drawing/2014/main" id="{5AA7FA59-FDC4-43EC-79FF-C606245A7A6D}"/>
                  </a:ext>
                </a:extLst>
              </p:cNvPr>
              <p:cNvSpPr>
                <a:spLocks noGrp="1" noRot="1" noChangeAspect="1" noMove="1" noResize="1" noEditPoints="1" noAdjustHandles="1" noChangeArrowheads="1" noChangeShapeType="1" noTextEdit="1"/>
              </p:cNvSpPr>
              <p:nvPr>
                <p:ph idx="1"/>
              </p:nvPr>
            </p:nvSpPr>
            <p:spPr>
              <a:xfrm>
                <a:off x="294967" y="2123768"/>
                <a:ext cx="5692877" cy="4493342"/>
              </a:xfrm>
              <a:blipFill>
                <a:blip r:embed="rId2"/>
                <a:stretch>
                  <a:fillRect l="-3319" t="-3528"/>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D6A17FB3-3321-45B0-880D-64432325EFE5}"/>
              </a:ext>
            </a:extLst>
          </p:cNvPr>
          <p:cNvSpPr>
            <a:spLocks noGrp="1"/>
          </p:cNvSpPr>
          <p:nvPr>
            <p:ph type="ftr" sz="quarter" idx="11"/>
          </p:nvPr>
        </p:nvSpPr>
        <p:spPr>
          <a:xfrm>
            <a:off x="6553200" y="6356350"/>
            <a:ext cx="3534076" cy="365125"/>
          </a:xfrm>
        </p:spPr>
        <p:txBody>
          <a:bodyPr>
            <a:normAutofit/>
          </a:bodyPr>
          <a:lstStyle/>
          <a:p>
            <a:pPr algn="l">
              <a:lnSpc>
                <a:spcPct val="90000"/>
              </a:lnSpc>
              <a:spcAft>
                <a:spcPts val="600"/>
              </a:spcAft>
            </a:pPr>
            <a:r>
              <a:rPr lang="en-US" sz="700">
                <a:solidFill>
                  <a:srgbClr val="404040"/>
                </a:solidFill>
              </a:rPr>
              <a:t>Title | </a:t>
            </a:r>
            <a:r>
              <a:rPr lang="en-US" sz="700">
                <a:solidFill>
                  <a:srgbClr val="404040"/>
                </a:solidFill>
                <a:sym typeface="Symbol" panose="05050102010706020507" pitchFamily="18" charset="2"/>
              </a:rPr>
              <a:t></a:t>
            </a:r>
            <a:r>
              <a:rPr lang="en-US" sz="700">
                <a:solidFill>
                  <a:srgbClr val="404040"/>
                </a:solidFill>
              </a:rPr>
              <a:t> Author</a:t>
            </a:r>
          </a:p>
          <a:p>
            <a:pPr algn="l">
              <a:lnSpc>
                <a:spcPct val="90000"/>
              </a:lnSpc>
              <a:spcAft>
                <a:spcPts val="600"/>
              </a:spcAft>
            </a:pPr>
            <a:r>
              <a:rPr lang="en-US" sz="700">
                <a:solidFill>
                  <a:srgbClr val="404040"/>
                </a:solidFill>
              </a:rPr>
              <a:t>Year | SAGE Publishing</a:t>
            </a:r>
            <a:endParaRPr lang="en-GB" sz="700">
              <a:solidFill>
                <a:srgbClr val="404040"/>
              </a:solidFill>
            </a:endParaRPr>
          </a:p>
        </p:txBody>
      </p:sp>
      <p:graphicFrame>
        <p:nvGraphicFramePr>
          <p:cNvPr id="3" name="Table 2">
            <a:extLst>
              <a:ext uri="{FF2B5EF4-FFF2-40B4-BE49-F238E27FC236}">
                <a16:creationId xmlns:a16="http://schemas.microsoft.com/office/drawing/2014/main" id="{4D3F4186-22CE-2750-6CA1-EF9FFC280455}"/>
              </a:ext>
            </a:extLst>
          </p:cNvPr>
          <p:cNvGraphicFramePr>
            <a:graphicFrameLocks noGrp="1"/>
          </p:cNvGraphicFramePr>
          <p:nvPr>
            <p:extLst>
              <p:ext uri="{D42A27DB-BD31-4B8C-83A1-F6EECF244321}">
                <p14:modId xmlns:p14="http://schemas.microsoft.com/office/powerpoint/2010/main" val="1039855407"/>
              </p:ext>
            </p:extLst>
          </p:nvPr>
        </p:nvGraphicFramePr>
        <p:xfrm>
          <a:off x="6577583" y="766918"/>
          <a:ext cx="5130203" cy="5452907"/>
        </p:xfrm>
        <a:graphic>
          <a:graphicData uri="http://schemas.openxmlformats.org/drawingml/2006/table">
            <a:tbl>
              <a:tblPr firstRow="1" bandRow="1">
                <a:solidFill>
                  <a:schemeClr val="accent1">
                    <a:lumMod val="20000"/>
                    <a:lumOff val="80000"/>
                  </a:schemeClr>
                </a:solidFill>
                <a:tableStyleId>{5C22544A-7EE6-4342-B048-85BDC9FD1C3A}</a:tableStyleId>
              </a:tblPr>
              <a:tblGrid>
                <a:gridCol w="1194311">
                  <a:extLst>
                    <a:ext uri="{9D8B030D-6E8A-4147-A177-3AD203B41FA5}">
                      <a16:colId xmlns:a16="http://schemas.microsoft.com/office/drawing/2014/main" val="3162476572"/>
                    </a:ext>
                  </a:extLst>
                </a:gridCol>
                <a:gridCol w="1578583">
                  <a:extLst>
                    <a:ext uri="{9D8B030D-6E8A-4147-A177-3AD203B41FA5}">
                      <a16:colId xmlns:a16="http://schemas.microsoft.com/office/drawing/2014/main" val="3781792109"/>
                    </a:ext>
                  </a:extLst>
                </a:gridCol>
                <a:gridCol w="778033">
                  <a:extLst>
                    <a:ext uri="{9D8B030D-6E8A-4147-A177-3AD203B41FA5}">
                      <a16:colId xmlns:a16="http://schemas.microsoft.com/office/drawing/2014/main" val="2522903579"/>
                    </a:ext>
                  </a:extLst>
                </a:gridCol>
                <a:gridCol w="797840">
                  <a:extLst>
                    <a:ext uri="{9D8B030D-6E8A-4147-A177-3AD203B41FA5}">
                      <a16:colId xmlns:a16="http://schemas.microsoft.com/office/drawing/2014/main" val="93226310"/>
                    </a:ext>
                  </a:extLst>
                </a:gridCol>
                <a:gridCol w="781436">
                  <a:extLst>
                    <a:ext uri="{9D8B030D-6E8A-4147-A177-3AD203B41FA5}">
                      <a16:colId xmlns:a16="http://schemas.microsoft.com/office/drawing/2014/main" val="1388115608"/>
                    </a:ext>
                  </a:extLst>
                </a:gridCol>
              </a:tblGrid>
              <a:tr h="940251">
                <a:tc>
                  <a:txBody>
                    <a:bodyPr/>
                    <a:lstStyle/>
                    <a:p>
                      <a:endParaRPr lang="en-US" sz="1800" b="1" cap="all" spc="60">
                        <a:solidFill>
                          <a:schemeClr val="tx1"/>
                        </a:solidFill>
                        <a:effectLst/>
                        <a:latin typeface="+mn-lt"/>
                        <a:cs typeface="Times New Roman" panose="02020603050405020304" pitchFamily="18" charset="0"/>
                      </a:endParaRPr>
                    </a:p>
                  </a:txBody>
                  <a:tcPr marL="123080" marR="123080" marT="123080" marB="123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b="1" cap="all" spc="60">
                        <a:solidFill>
                          <a:schemeClr val="tx1"/>
                        </a:solidFill>
                        <a:effectLst/>
                        <a:latin typeface="+mn-lt"/>
                        <a:cs typeface="Times New Roman" panose="02020603050405020304" pitchFamily="18" charset="0"/>
                      </a:endParaRPr>
                    </a:p>
                  </a:txBody>
                  <a:tcPr marL="123080" marR="123080" marT="123080" marB="123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nSpc>
                          <a:spcPct val="107000"/>
                        </a:lnSpc>
                        <a:spcBef>
                          <a:spcPts val="0"/>
                        </a:spcBef>
                        <a:spcAft>
                          <a:spcPts val="0"/>
                        </a:spcAft>
                      </a:pPr>
                      <a:r>
                        <a:rPr lang="en-US" sz="1800" b="1" cap="all" spc="60">
                          <a:solidFill>
                            <a:schemeClr val="tx1"/>
                          </a:solidFill>
                          <a:effectLst/>
                          <a:latin typeface="+mn-lt"/>
                        </a:rPr>
                        <a:t>Internet Access</a:t>
                      </a:r>
                      <a:endParaRPr lang="en-US" sz="1800" b="1" cap="all" spc="60">
                        <a:solidFill>
                          <a:schemeClr val="tx1"/>
                        </a:solidFill>
                        <a:effectLst/>
                        <a:latin typeface="+mn-lt"/>
                        <a:ea typeface="Calibri" panose="020F0502020204030204" pitchFamily="34" charset="0"/>
                        <a:cs typeface="Times New Roman" panose="02020603050405020304" pitchFamily="18" charset="0"/>
                      </a:endParaRPr>
                    </a:p>
                  </a:txBody>
                  <a:tcPr marL="123080" marR="123080" marT="123080" marB="123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endParaRPr lang="en-US" sz="1800" b="1" cap="all" spc="60">
                        <a:solidFill>
                          <a:schemeClr val="tx1"/>
                        </a:solidFill>
                        <a:effectLst/>
                        <a:latin typeface="+mn-lt"/>
                        <a:cs typeface="Times New Roman" panose="02020603050405020304" pitchFamily="18" charset="0"/>
                      </a:endParaRPr>
                    </a:p>
                  </a:txBody>
                  <a:tcPr marL="123080" marR="123080" marT="123080" marB="123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3361656"/>
                  </a:ext>
                </a:extLst>
              </a:tr>
              <a:tr h="752109">
                <a:tc>
                  <a:txBody>
                    <a:bodyPr/>
                    <a:lstStyle/>
                    <a:p>
                      <a:endParaRPr lang="en-US" sz="1800" cap="none" spc="0">
                        <a:solidFill>
                          <a:schemeClr val="tx1"/>
                        </a:solidFill>
                        <a:effectLst/>
                        <a:latin typeface="+mn-lt"/>
                        <a:cs typeface="Times New Roman" panose="02020603050405020304" pitchFamily="18" charset="0"/>
                      </a:endParaRPr>
                    </a:p>
                  </a:txBody>
                  <a:tcPr marL="61540" marR="61540" marT="0" marB="82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cap="none" spc="0">
                        <a:solidFill>
                          <a:schemeClr val="tx1"/>
                        </a:solidFill>
                        <a:effectLst/>
                        <a:latin typeface="+mn-lt"/>
                        <a:cs typeface="Times New Roman" panose="02020603050405020304" pitchFamily="18" charset="0"/>
                      </a:endParaRPr>
                    </a:p>
                  </a:txBody>
                  <a:tcPr marL="61540" marR="61540" marT="0" marB="82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cap="none" spc="0">
                          <a:solidFill>
                            <a:schemeClr val="tx1"/>
                          </a:solidFill>
                          <a:effectLst/>
                          <a:latin typeface="+mn-lt"/>
                        </a:rPr>
                        <a:t>&lt;50%</a:t>
                      </a:r>
                      <a:endParaRPr lang="en-US" sz="1800" cap="none" spc="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cap="none" spc="0">
                          <a:solidFill>
                            <a:schemeClr val="tx1"/>
                          </a:solidFill>
                          <a:effectLst/>
                          <a:latin typeface="+mn-lt"/>
                        </a:rPr>
                        <a:t>&gt;50%</a:t>
                      </a:r>
                      <a:endParaRPr lang="en-US" sz="1800" cap="none" spc="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i="1" cap="none" spc="0" dirty="0">
                          <a:solidFill>
                            <a:schemeClr val="tx1"/>
                          </a:solidFill>
                          <a:effectLst/>
                          <a:latin typeface="+mn-lt"/>
                        </a:rPr>
                        <a:t>TOTAL</a:t>
                      </a:r>
                      <a:endParaRPr lang="en-US" sz="1800" i="1"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7578092"/>
                  </a:ext>
                </a:extLst>
              </a:tr>
              <a:tr h="752109">
                <a:tc rowSpan="4">
                  <a:txBody>
                    <a:bodyPr/>
                    <a:lstStyle/>
                    <a:p>
                      <a:pPr marL="0" marR="0">
                        <a:lnSpc>
                          <a:spcPct val="107000"/>
                        </a:lnSpc>
                        <a:spcBef>
                          <a:spcPts val="0"/>
                        </a:spcBef>
                        <a:spcAft>
                          <a:spcPts val="0"/>
                        </a:spcAft>
                      </a:pPr>
                      <a:r>
                        <a:rPr lang="en-US" sz="1800" cap="none" spc="0">
                          <a:solidFill>
                            <a:schemeClr val="tx1"/>
                          </a:solidFill>
                          <a:effectLst/>
                          <a:latin typeface="+mn-lt"/>
                        </a:rPr>
                        <a:t>Internet Censorship Effort</a:t>
                      </a:r>
                      <a:endParaRPr lang="en-US" sz="1800" cap="none" spc="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0" marR="0">
                        <a:lnSpc>
                          <a:spcPct val="107000"/>
                        </a:lnSpc>
                        <a:spcBef>
                          <a:spcPts val="0"/>
                        </a:spcBef>
                        <a:spcAft>
                          <a:spcPts val="0"/>
                        </a:spcAft>
                      </a:pPr>
                      <a:r>
                        <a:rPr lang="en-US" sz="1800" cap="none" spc="0">
                          <a:solidFill>
                            <a:schemeClr val="tx1"/>
                          </a:solidFill>
                          <a:effectLst/>
                          <a:latin typeface="+mn-lt"/>
                        </a:rPr>
                        <a:t>Successfully Blocked</a:t>
                      </a:r>
                      <a:endParaRPr lang="en-US" sz="1800" cap="none" spc="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0" marR="0">
                        <a:lnSpc>
                          <a:spcPct val="107000"/>
                        </a:lnSpc>
                        <a:spcBef>
                          <a:spcPts val="0"/>
                        </a:spcBef>
                        <a:spcAft>
                          <a:spcPts val="0"/>
                        </a:spcAft>
                      </a:pPr>
                      <a:endParaRPr lang="en-US" sz="2400" b="1" i="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0" marR="0">
                        <a:lnSpc>
                          <a:spcPct val="107000"/>
                        </a:lnSpc>
                        <a:spcBef>
                          <a:spcPts val="0"/>
                        </a:spcBef>
                        <a:spcAft>
                          <a:spcPts val="0"/>
                        </a:spcAft>
                      </a:pPr>
                      <a:endParaRPr lang="en-US" sz="2400" b="1" i="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0" marR="0">
                        <a:lnSpc>
                          <a:spcPct val="107000"/>
                        </a:lnSpc>
                        <a:spcBef>
                          <a:spcPts val="0"/>
                        </a:spcBef>
                        <a:spcAft>
                          <a:spcPts val="0"/>
                        </a:spcAft>
                      </a:pPr>
                      <a:r>
                        <a:rPr lang="en-US" sz="1800" i="1" cap="none" spc="0" dirty="0">
                          <a:solidFill>
                            <a:schemeClr val="tx1"/>
                          </a:solidFill>
                          <a:effectLst/>
                          <a:latin typeface="+mn-lt"/>
                        </a:rPr>
                        <a:t>3</a:t>
                      </a:r>
                      <a:endParaRPr lang="en-US" sz="1800" i="1"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extLst>
                  <a:ext uri="{0D108BD9-81ED-4DB2-BD59-A6C34878D82A}">
                    <a16:rowId xmlns:a16="http://schemas.microsoft.com/office/drawing/2014/main" val="522757553"/>
                  </a:ext>
                </a:extLst>
              </a:tr>
              <a:tr h="1088591">
                <a:tc vMerge="1">
                  <a:txBody>
                    <a:bodyPr/>
                    <a:lstStyle/>
                    <a:p>
                      <a:endParaRPr lang="en-US"/>
                    </a:p>
                  </a:txBody>
                  <a:tcPr/>
                </a:tc>
                <a:tc>
                  <a:txBody>
                    <a:bodyPr/>
                    <a:lstStyle/>
                    <a:p>
                      <a:pPr marL="0" marR="0">
                        <a:lnSpc>
                          <a:spcPct val="107000"/>
                        </a:lnSpc>
                        <a:spcBef>
                          <a:spcPts val="0"/>
                        </a:spcBef>
                        <a:spcAft>
                          <a:spcPts val="0"/>
                        </a:spcAft>
                      </a:pPr>
                      <a:r>
                        <a:rPr lang="en-US" sz="1800" cap="none" spc="0">
                          <a:solidFill>
                            <a:schemeClr val="tx1"/>
                          </a:solidFill>
                          <a:effectLst/>
                          <a:latin typeface="+mn-lt"/>
                        </a:rPr>
                        <a:t>Blocked but circumvented </a:t>
                      </a:r>
                      <a:endParaRPr lang="en-US" sz="1800" cap="none" spc="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endParaRPr lang="en-US" sz="2400" b="1" i="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endParaRPr lang="en-US" sz="2400" b="1" i="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i="1" cap="none" spc="0" dirty="0">
                          <a:solidFill>
                            <a:schemeClr val="tx1"/>
                          </a:solidFill>
                          <a:effectLst/>
                          <a:latin typeface="+mn-lt"/>
                        </a:rPr>
                        <a:t>6</a:t>
                      </a:r>
                      <a:endParaRPr lang="en-US" sz="1800" i="1"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7583076"/>
                  </a:ext>
                </a:extLst>
              </a:tr>
              <a:tr h="752109">
                <a:tc vMerge="1">
                  <a:txBody>
                    <a:bodyPr/>
                    <a:lstStyle/>
                    <a:p>
                      <a:endParaRPr lang="en-US"/>
                    </a:p>
                  </a:txBody>
                  <a:tcPr/>
                </a:tc>
                <a:tc>
                  <a:txBody>
                    <a:bodyPr/>
                    <a:lstStyle/>
                    <a:p>
                      <a:pPr marL="0" marR="0">
                        <a:lnSpc>
                          <a:spcPct val="107000"/>
                        </a:lnSpc>
                        <a:spcBef>
                          <a:spcPts val="0"/>
                        </a:spcBef>
                        <a:spcAft>
                          <a:spcPts val="0"/>
                        </a:spcAft>
                      </a:pPr>
                      <a:r>
                        <a:rPr lang="en-US" sz="1800" cap="none" spc="0">
                          <a:solidFill>
                            <a:schemeClr val="tx1"/>
                          </a:solidFill>
                          <a:effectLst/>
                          <a:latin typeface="+mn-lt"/>
                        </a:rPr>
                        <a:t>Allowed with some blocks</a:t>
                      </a:r>
                      <a:endParaRPr lang="en-US" sz="1800" cap="none" spc="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0" marR="0">
                        <a:lnSpc>
                          <a:spcPct val="107000"/>
                        </a:lnSpc>
                        <a:spcBef>
                          <a:spcPts val="0"/>
                        </a:spcBef>
                        <a:spcAft>
                          <a:spcPts val="0"/>
                        </a:spcAft>
                      </a:pPr>
                      <a:endParaRPr lang="en-US" sz="2400" b="1" i="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0" marR="0">
                        <a:lnSpc>
                          <a:spcPct val="107000"/>
                        </a:lnSpc>
                        <a:spcBef>
                          <a:spcPts val="0"/>
                        </a:spcBef>
                        <a:spcAft>
                          <a:spcPts val="0"/>
                        </a:spcAft>
                      </a:pPr>
                      <a:endParaRPr lang="en-US" sz="2400" b="1" i="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0" marR="0">
                        <a:lnSpc>
                          <a:spcPct val="107000"/>
                        </a:lnSpc>
                        <a:spcBef>
                          <a:spcPts val="0"/>
                        </a:spcBef>
                        <a:spcAft>
                          <a:spcPts val="0"/>
                        </a:spcAft>
                      </a:pPr>
                      <a:r>
                        <a:rPr lang="en-US" sz="1800" i="1" cap="none" spc="0" dirty="0">
                          <a:solidFill>
                            <a:schemeClr val="tx1"/>
                          </a:solidFill>
                          <a:effectLst/>
                          <a:latin typeface="+mn-lt"/>
                        </a:rPr>
                        <a:t>18</a:t>
                      </a:r>
                      <a:endParaRPr lang="en-US" sz="1800" i="1"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extLst>
                  <a:ext uri="{0D108BD9-81ED-4DB2-BD59-A6C34878D82A}">
                    <a16:rowId xmlns:a16="http://schemas.microsoft.com/office/drawing/2014/main" val="401195269"/>
                  </a:ext>
                </a:extLst>
              </a:tr>
              <a:tr h="752109">
                <a:tc vMerge="1">
                  <a:txBody>
                    <a:bodyPr/>
                    <a:lstStyle/>
                    <a:p>
                      <a:endParaRPr lang="en-US"/>
                    </a:p>
                  </a:txBody>
                  <a:tcPr/>
                </a:tc>
                <a:tc>
                  <a:txBody>
                    <a:bodyPr/>
                    <a:lstStyle/>
                    <a:p>
                      <a:pPr marL="0" marR="0">
                        <a:lnSpc>
                          <a:spcPct val="107000"/>
                        </a:lnSpc>
                        <a:spcBef>
                          <a:spcPts val="0"/>
                        </a:spcBef>
                        <a:spcAft>
                          <a:spcPts val="0"/>
                        </a:spcAft>
                      </a:pPr>
                      <a:r>
                        <a:rPr lang="en-US" sz="1800" cap="none" spc="0">
                          <a:solidFill>
                            <a:schemeClr val="tx1"/>
                          </a:solidFill>
                          <a:effectLst/>
                          <a:latin typeface="+mn-lt"/>
                        </a:rPr>
                        <a:t>Largely unrestricted </a:t>
                      </a:r>
                      <a:endParaRPr lang="en-US" sz="1800" cap="none" spc="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endParaRPr lang="en-US" sz="2400" b="1" i="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endParaRPr lang="en-US" sz="2400" b="1" i="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800" i="1" cap="none" spc="0" dirty="0">
                          <a:solidFill>
                            <a:schemeClr val="tx1"/>
                          </a:solidFill>
                          <a:effectLst/>
                          <a:latin typeface="+mn-lt"/>
                        </a:rPr>
                        <a:t>33</a:t>
                      </a:r>
                      <a:endParaRPr lang="en-US" sz="1800" i="1"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4439647"/>
                  </a:ext>
                </a:extLst>
              </a:tr>
              <a:tr h="415629">
                <a:tc>
                  <a:txBody>
                    <a:bodyPr/>
                    <a:lstStyle/>
                    <a:p>
                      <a:endParaRPr lang="en-US" sz="1800" cap="none" spc="0">
                        <a:solidFill>
                          <a:schemeClr val="tx1"/>
                        </a:solidFill>
                        <a:effectLst/>
                        <a:latin typeface="+mn-lt"/>
                        <a:cs typeface="Times New Roman" panose="02020603050405020304" pitchFamily="18" charset="0"/>
                      </a:endParaRPr>
                    </a:p>
                  </a:txBody>
                  <a:tcPr marL="61540" marR="61540" marT="0" marB="82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0" marR="0">
                        <a:lnSpc>
                          <a:spcPct val="107000"/>
                        </a:lnSpc>
                        <a:spcBef>
                          <a:spcPts val="0"/>
                        </a:spcBef>
                        <a:spcAft>
                          <a:spcPts val="0"/>
                        </a:spcAft>
                      </a:pPr>
                      <a:r>
                        <a:rPr lang="en-US" sz="1800" i="1" cap="none" spc="0" dirty="0">
                          <a:solidFill>
                            <a:schemeClr val="tx1"/>
                          </a:solidFill>
                          <a:effectLst/>
                          <a:latin typeface="+mn-lt"/>
                        </a:rPr>
                        <a:t>TOTAL</a:t>
                      </a:r>
                      <a:endParaRPr lang="en-US" sz="1800" i="1"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0" marR="0">
                        <a:lnSpc>
                          <a:spcPct val="107000"/>
                        </a:lnSpc>
                        <a:spcBef>
                          <a:spcPts val="0"/>
                        </a:spcBef>
                        <a:spcAft>
                          <a:spcPts val="0"/>
                        </a:spcAft>
                      </a:pPr>
                      <a:r>
                        <a:rPr lang="en-US" sz="1800" i="1" cap="none" spc="0" dirty="0">
                          <a:solidFill>
                            <a:schemeClr val="tx1"/>
                          </a:solidFill>
                          <a:effectLst/>
                          <a:latin typeface="+mn-lt"/>
                        </a:rPr>
                        <a:t>21</a:t>
                      </a:r>
                      <a:endParaRPr lang="en-US" sz="1800" i="1"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0" marR="0">
                        <a:lnSpc>
                          <a:spcPct val="107000"/>
                        </a:lnSpc>
                        <a:spcBef>
                          <a:spcPts val="0"/>
                        </a:spcBef>
                        <a:spcAft>
                          <a:spcPts val="0"/>
                        </a:spcAft>
                      </a:pPr>
                      <a:r>
                        <a:rPr lang="en-US" sz="1800" i="1" cap="none" spc="0" dirty="0">
                          <a:solidFill>
                            <a:schemeClr val="tx1"/>
                          </a:solidFill>
                          <a:effectLst/>
                          <a:latin typeface="+mn-lt"/>
                        </a:rPr>
                        <a:t>39</a:t>
                      </a:r>
                      <a:endParaRPr lang="en-US" sz="1800" i="1"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0" marR="0">
                        <a:lnSpc>
                          <a:spcPct val="107000"/>
                        </a:lnSpc>
                        <a:spcBef>
                          <a:spcPts val="0"/>
                        </a:spcBef>
                        <a:spcAft>
                          <a:spcPts val="0"/>
                        </a:spcAft>
                      </a:pPr>
                      <a:r>
                        <a:rPr lang="en-US" sz="1800" i="1" cap="none" spc="0" dirty="0">
                          <a:solidFill>
                            <a:schemeClr val="tx1"/>
                          </a:solidFill>
                          <a:effectLst/>
                          <a:latin typeface="+mn-lt"/>
                        </a:rPr>
                        <a:t>60</a:t>
                      </a:r>
                      <a:endParaRPr lang="en-US" sz="1800" i="1" cap="none" spc="0" dirty="0">
                        <a:solidFill>
                          <a:schemeClr val="tx1"/>
                        </a:solidFill>
                        <a:effectLst/>
                        <a:latin typeface="+mn-lt"/>
                        <a:ea typeface="Calibri" panose="020F0502020204030204" pitchFamily="34" charset="0"/>
                        <a:cs typeface="Times New Roman" panose="02020603050405020304" pitchFamily="18" charset="0"/>
                      </a:endParaRPr>
                    </a:p>
                  </a:txBody>
                  <a:tcPr marL="61540" marR="61540" marT="0" marB="820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extLst>
                  <a:ext uri="{0D108BD9-81ED-4DB2-BD59-A6C34878D82A}">
                    <a16:rowId xmlns:a16="http://schemas.microsoft.com/office/drawing/2014/main" val="4250745020"/>
                  </a:ext>
                </a:extLst>
              </a:tr>
            </a:tbl>
          </a:graphicData>
        </a:graphic>
      </p:graphicFrame>
      <p:graphicFrame>
        <p:nvGraphicFramePr>
          <p:cNvPr id="5" name="Table 4">
            <a:extLst>
              <a:ext uri="{FF2B5EF4-FFF2-40B4-BE49-F238E27FC236}">
                <a16:creationId xmlns:a16="http://schemas.microsoft.com/office/drawing/2014/main" id="{B2198478-8977-9E09-ED6F-A5B5324C4D5C}"/>
              </a:ext>
            </a:extLst>
          </p:cNvPr>
          <p:cNvGraphicFramePr>
            <a:graphicFrameLocks noGrp="1"/>
          </p:cNvGraphicFramePr>
          <p:nvPr>
            <p:extLst>
              <p:ext uri="{D42A27DB-BD31-4B8C-83A1-F6EECF244321}">
                <p14:modId xmlns:p14="http://schemas.microsoft.com/office/powerpoint/2010/main" val="1751931463"/>
              </p:ext>
            </p:extLst>
          </p:nvPr>
        </p:nvGraphicFramePr>
        <p:xfrm>
          <a:off x="9343134" y="2454891"/>
          <a:ext cx="1575873" cy="3344918"/>
        </p:xfrm>
        <a:graphic>
          <a:graphicData uri="http://schemas.openxmlformats.org/drawingml/2006/table">
            <a:tbl>
              <a:tblPr firstRow="1" bandRow="1">
                <a:solidFill>
                  <a:schemeClr val="accent1">
                    <a:lumMod val="20000"/>
                    <a:lumOff val="80000"/>
                  </a:schemeClr>
                </a:solidFill>
                <a:tableStyleId>{5C22544A-7EE6-4342-B048-85BDC9FD1C3A}</a:tableStyleId>
              </a:tblPr>
              <a:tblGrid>
                <a:gridCol w="778033">
                  <a:extLst>
                    <a:ext uri="{9D8B030D-6E8A-4147-A177-3AD203B41FA5}">
                      <a16:colId xmlns:a16="http://schemas.microsoft.com/office/drawing/2014/main" val="25017630"/>
                    </a:ext>
                  </a:extLst>
                </a:gridCol>
                <a:gridCol w="797840">
                  <a:extLst>
                    <a:ext uri="{9D8B030D-6E8A-4147-A177-3AD203B41FA5}">
                      <a16:colId xmlns:a16="http://schemas.microsoft.com/office/drawing/2014/main" val="1213765423"/>
                    </a:ext>
                  </a:extLst>
                </a:gridCol>
              </a:tblGrid>
              <a:tr h="752109">
                <a:tc>
                  <a:txBody>
                    <a:bodyPr/>
                    <a:lstStyle/>
                    <a:p>
                      <a:pPr marL="0" marR="0">
                        <a:lnSpc>
                          <a:spcPct val="107000"/>
                        </a:lnSpc>
                        <a:spcBef>
                          <a:spcPts val="0"/>
                        </a:spcBef>
                        <a:spcAft>
                          <a:spcPts val="0"/>
                        </a:spcAft>
                      </a:pPr>
                      <a:r>
                        <a:rPr lang="en-US" sz="2400" b="1" i="0" dirty="0">
                          <a:solidFill>
                            <a:srgbClr val="C00000"/>
                          </a:solidFill>
                          <a:effectLst/>
                          <a:latin typeface="+mn-lt"/>
                          <a:ea typeface="Calibri" panose="020F0502020204030204" pitchFamily="34" charset="0"/>
                          <a:cs typeface="Times New Roman" panose="02020603050405020304" pitchFamily="18" charset="0"/>
                        </a:rPr>
                        <a:t>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0" marR="0">
                        <a:lnSpc>
                          <a:spcPct val="107000"/>
                        </a:lnSpc>
                        <a:spcBef>
                          <a:spcPts val="0"/>
                        </a:spcBef>
                        <a:spcAft>
                          <a:spcPts val="0"/>
                        </a:spcAft>
                      </a:pPr>
                      <a:r>
                        <a:rPr lang="en-US" sz="2400" b="1" i="0">
                          <a:solidFill>
                            <a:srgbClr val="C00000"/>
                          </a:solidFill>
                          <a:effectLst/>
                          <a:latin typeface="+mn-lt"/>
                          <a:ea typeface="Calibri" panose="020F0502020204030204" pitchFamily="34" charset="0"/>
                          <a:cs typeface="Times New Roman" panose="02020603050405020304" pitchFamily="18" charset="0"/>
                        </a:rPr>
                        <a:t>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extLst>
                  <a:ext uri="{0D108BD9-81ED-4DB2-BD59-A6C34878D82A}">
                    <a16:rowId xmlns:a16="http://schemas.microsoft.com/office/drawing/2014/main" val="1575201959"/>
                  </a:ext>
                </a:extLst>
              </a:tr>
              <a:tr h="1088591">
                <a:tc>
                  <a:txBody>
                    <a:bodyPr/>
                    <a:lstStyle/>
                    <a:p>
                      <a:pPr marL="0" marR="0">
                        <a:lnSpc>
                          <a:spcPct val="107000"/>
                        </a:lnSpc>
                        <a:spcBef>
                          <a:spcPts val="0"/>
                        </a:spcBef>
                        <a:spcAft>
                          <a:spcPts val="0"/>
                        </a:spcAft>
                      </a:pPr>
                      <a:r>
                        <a:rPr lang="en-US" sz="2400" b="1" i="0" dirty="0">
                          <a:solidFill>
                            <a:srgbClr val="C00000"/>
                          </a:solidFill>
                          <a:effectLst/>
                          <a:latin typeface="+mn-lt"/>
                          <a:ea typeface="Calibri" panose="020F0502020204030204" pitchFamily="34" charset="0"/>
                          <a:cs typeface="Times New Roman" panose="02020603050405020304" pitchFamily="18" charset="0"/>
                        </a:rPr>
                        <a:t>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b="1" i="0">
                          <a:solidFill>
                            <a:srgbClr val="C00000"/>
                          </a:solidFill>
                          <a:effectLst/>
                          <a:latin typeface="+mn-lt"/>
                          <a:ea typeface="Calibri" panose="020F0502020204030204" pitchFamily="34" charset="0"/>
                          <a:cs typeface="Times New Roman" panose="02020603050405020304" pitchFamily="18" charset="0"/>
                        </a:rPr>
                        <a:t>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2361281"/>
                  </a:ext>
                </a:extLst>
              </a:tr>
              <a:tr h="752109">
                <a:tc>
                  <a:txBody>
                    <a:bodyPr/>
                    <a:lstStyle/>
                    <a:p>
                      <a:pPr marL="0" marR="0">
                        <a:lnSpc>
                          <a:spcPct val="107000"/>
                        </a:lnSpc>
                        <a:spcBef>
                          <a:spcPts val="0"/>
                        </a:spcBef>
                        <a:spcAft>
                          <a:spcPts val="0"/>
                        </a:spcAft>
                      </a:pPr>
                      <a:r>
                        <a:rPr lang="en-US" sz="2400" b="1" i="0">
                          <a:solidFill>
                            <a:srgbClr val="C00000"/>
                          </a:solidFill>
                          <a:effectLst/>
                          <a:latin typeface="+mn-lt"/>
                          <a:ea typeface="Calibri" panose="020F0502020204030204" pitchFamily="34" charset="0"/>
                          <a:cs typeface="Times New Roman" panose="02020603050405020304" pitchFamily="18" charset="0"/>
                        </a:rPr>
                        <a:t>6.3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marL="0" marR="0">
                        <a:lnSpc>
                          <a:spcPct val="107000"/>
                        </a:lnSpc>
                        <a:spcBef>
                          <a:spcPts val="0"/>
                        </a:spcBef>
                        <a:spcAft>
                          <a:spcPts val="0"/>
                        </a:spcAft>
                      </a:pPr>
                      <a:r>
                        <a:rPr lang="en-US" sz="2400" b="1" i="0" dirty="0">
                          <a:solidFill>
                            <a:srgbClr val="C00000"/>
                          </a:solidFill>
                          <a:effectLst/>
                          <a:latin typeface="+mn-lt"/>
                          <a:ea typeface="Calibri" panose="020F0502020204030204" pitchFamily="34" charset="0"/>
                          <a:cs typeface="Times New Roman" panose="02020603050405020304" pitchFamily="18" charset="0"/>
                        </a:rPr>
                        <a:t>11.7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extLst>
                  <a:ext uri="{0D108BD9-81ED-4DB2-BD59-A6C34878D82A}">
                    <a16:rowId xmlns:a16="http://schemas.microsoft.com/office/drawing/2014/main" val="603449899"/>
                  </a:ext>
                </a:extLst>
              </a:tr>
              <a:tr h="752109">
                <a:tc>
                  <a:txBody>
                    <a:bodyPr/>
                    <a:lstStyle/>
                    <a:p>
                      <a:pPr marL="0" marR="0">
                        <a:lnSpc>
                          <a:spcPct val="107000"/>
                        </a:lnSpc>
                        <a:spcBef>
                          <a:spcPts val="0"/>
                        </a:spcBef>
                        <a:spcAft>
                          <a:spcPts val="0"/>
                        </a:spcAft>
                      </a:pPr>
                      <a:r>
                        <a:rPr lang="en-US" sz="2400" b="1" i="0">
                          <a:solidFill>
                            <a:srgbClr val="C00000"/>
                          </a:solidFill>
                          <a:effectLst/>
                          <a:latin typeface="+mn-lt"/>
                          <a:ea typeface="Calibri" panose="020F0502020204030204" pitchFamily="34" charset="0"/>
                          <a:cs typeface="Times New Roman" panose="02020603050405020304" pitchFamily="18" charset="0"/>
                        </a:rPr>
                        <a:t>11.6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2400" b="1" i="0" dirty="0">
                          <a:solidFill>
                            <a:srgbClr val="C00000"/>
                          </a:solidFill>
                          <a:effectLst/>
                          <a:latin typeface="+mn-lt"/>
                          <a:ea typeface="Calibri" panose="020F0502020204030204" pitchFamily="34" charset="0"/>
                          <a:cs typeface="Times New Roman" panose="02020603050405020304" pitchFamily="18" charset="0"/>
                        </a:rPr>
                        <a:t>21.5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5521767"/>
                  </a:ext>
                </a:extLst>
              </a:tr>
            </a:tbl>
          </a:graphicData>
        </a:graphic>
      </p:graphicFrame>
    </p:spTree>
    <p:extLst>
      <p:ext uri="{BB962C8B-B14F-4D97-AF65-F5344CB8AC3E}">
        <p14:creationId xmlns:p14="http://schemas.microsoft.com/office/powerpoint/2010/main" val="397257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Effect transition="in" filter="fade">
                                      <p:cBhvr>
                                        <p:cTn id="7" dur="1000"/>
                                        <p:tgtEl>
                                          <p:spTgt spid="10">
                                            <p:txEl>
                                              <p:pRg st="4" end="4"/>
                                            </p:txEl>
                                          </p:spTgt>
                                        </p:tgtEl>
                                      </p:cBhvr>
                                    </p:animEffect>
                                    <p:anim calcmode="lin" valueType="num">
                                      <p:cBhvr>
                                        <p:cTn id="8"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5" end="5"/>
                                            </p:txEl>
                                          </p:spTgt>
                                        </p:tgtEl>
                                        <p:attrNameLst>
                                          <p:attrName>style.visibility</p:attrName>
                                        </p:attrNameLst>
                                      </p:cBhvr>
                                      <p:to>
                                        <p:strVal val="visible"/>
                                      </p:to>
                                    </p:set>
                                    <p:animEffect transition="in" filter="fade">
                                      <p:cBhvr>
                                        <p:cTn id="14" dur="1000"/>
                                        <p:tgtEl>
                                          <p:spTgt spid="10">
                                            <p:txEl>
                                              <p:pRg st="5" end="5"/>
                                            </p:txEl>
                                          </p:spTgt>
                                        </p:tgtEl>
                                      </p:cBhvr>
                                    </p:animEffect>
                                    <p:anim calcmode="lin" valueType="num">
                                      <p:cBhvr>
                                        <p:cTn id="15"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6" end="6"/>
                                            </p:txEl>
                                          </p:spTgt>
                                        </p:tgtEl>
                                        <p:attrNameLst>
                                          <p:attrName>style.visibility</p:attrName>
                                        </p:attrNameLst>
                                      </p:cBhvr>
                                      <p:to>
                                        <p:strVal val="visible"/>
                                      </p:to>
                                    </p:set>
                                    <p:animEffect transition="in" filter="fade">
                                      <p:cBhvr>
                                        <p:cTn id="28" dur="1000"/>
                                        <p:tgtEl>
                                          <p:spTgt spid="10">
                                            <p:txEl>
                                              <p:pRg st="6" end="6"/>
                                            </p:txEl>
                                          </p:spTgt>
                                        </p:tgtEl>
                                      </p:cBhvr>
                                    </p:animEffect>
                                    <p:anim calcmode="lin" valueType="num">
                                      <p:cBhvr>
                                        <p:cTn id="29"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95CBC-BA6C-4CE2-BD93-6D0556602DBA}"/>
              </a:ext>
            </a:extLst>
          </p:cNvPr>
          <p:cNvSpPr>
            <a:spLocks noGrp="1"/>
          </p:cNvSpPr>
          <p:nvPr>
            <p:ph type="title"/>
          </p:nvPr>
        </p:nvSpPr>
        <p:spPr/>
        <p:txBody>
          <a:bodyPr/>
          <a:lstStyle/>
          <a:p>
            <a:r>
              <a:rPr lang="en-GB" dirty="0"/>
              <a:t>The Logic of Inference</a:t>
            </a:r>
          </a:p>
        </p:txBody>
      </p:sp>
      <p:sp>
        <p:nvSpPr>
          <p:cNvPr id="3" name="Content Placeholder 2">
            <a:extLst>
              <a:ext uri="{FF2B5EF4-FFF2-40B4-BE49-F238E27FC236}">
                <a16:creationId xmlns:a16="http://schemas.microsoft.com/office/drawing/2014/main" id="{E3E702BC-1FE8-4B22-9687-A79EB56393B0}"/>
              </a:ext>
            </a:extLst>
          </p:cNvPr>
          <p:cNvSpPr>
            <a:spLocks noGrp="1"/>
          </p:cNvSpPr>
          <p:nvPr>
            <p:ph idx="1"/>
          </p:nvPr>
        </p:nvSpPr>
        <p:spPr>
          <a:xfrm>
            <a:off x="838200" y="1825625"/>
            <a:ext cx="10515600" cy="4351338"/>
          </a:xfrm>
        </p:spPr>
        <p:txBody>
          <a:bodyPr>
            <a:noAutofit/>
          </a:bodyPr>
          <a:lstStyle/>
          <a:p>
            <a:pPr marL="342900" marR="0" lvl="0" indent="-342900" algn="just">
              <a:spcBef>
                <a:spcPts val="0"/>
              </a:spcBef>
              <a:spcAft>
                <a:spcPts val="0"/>
              </a:spcAft>
              <a:buFont typeface="Symbol" panose="05050102010706020507" pitchFamily="18" charset="2"/>
              <a:buChar char=""/>
            </a:pPr>
            <a:r>
              <a:rPr lang="en-GB" sz="3200" b="1" dirty="0">
                <a:effectLst/>
                <a:ea typeface="Calibri" panose="020F0502020204030204" pitchFamily="34" charset="0"/>
              </a:rPr>
              <a:t>Inferential Statistics </a:t>
            </a:r>
            <a:r>
              <a:rPr lang="en-GB" sz="3200" dirty="0">
                <a:effectLst/>
                <a:ea typeface="Calibri" panose="020F0502020204030204" pitchFamily="34" charset="0"/>
              </a:rPr>
              <a:t>involves making informed guesses about population values – or parameters - from a sample by estimating the probability that the result we observe in the sample could be due to chance.</a:t>
            </a:r>
          </a:p>
          <a:p>
            <a:pPr marL="342900" marR="0" lvl="0" indent="-342900" algn="just">
              <a:spcBef>
                <a:spcPts val="0"/>
              </a:spcBef>
              <a:spcAft>
                <a:spcPts val="0"/>
              </a:spcAft>
              <a:buFont typeface="Symbol" panose="05050102010706020507" pitchFamily="18" charset="2"/>
              <a:buChar char=""/>
            </a:pPr>
            <a:endParaRPr lang="en-GB" sz="3200" dirty="0">
              <a:effectLst/>
              <a:ea typeface="Calibri" panose="020F0502020204030204" pitchFamily="34" charset="0"/>
            </a:endParaRPr>
          </a:p>
          <a:p>
            <a:pPr marL="342900" marR="0" lvl="0" indent="-342900" algn="just">
              <a:spcBef>
                <a:spcPts val="0"/>
              </a:spcBef>
              <a:spcAft>
                <a:spcPts val="0"/>
              </a:spcAft>
              <a:buFont typeface="Symbol" panose="05050102010706020507" pitchFamily="18" charset="2"/>
              <a:buChar char=""/>
            </a:pPr>
            <a:r>
              <a:rPr lang="en-GB" sz="3200" dirty="0">
                <a:effectLst/>
                <a:ea typeface="Calibri" panose="020F0502020204030204" pitchFamily="34" charset="0"/>
              </a:rPr>
              <a:t>If the resulting statistic – a description, relationship, or pattern - is unlikely due to chance, we infer that it exists in the population. </a:t>
            </a:r>
          </a:p>
        </p:txBody>
      </p:sp>
      <p:sp>
        <p:nvSpPr>
          <p:cNvPr id="4" name="Footer Placeholder 3">
            <a:extLst>
              <a:ext uri="{FF2B5EF4-FFF2-40B4-BE49-F238E27FC236}">
                <a16:creationId xmlns:a16="http://schemas.microsoft.com/office/drawing/2014/main" id="{D6A17FB3-3321-45B0-880D-64432325EFE5}"/>
              </a:ext>
            </a:extLst>
          </p:cNvPr>
          <p:cNvSpPr>
            <a:spLocks noGrp="1"/>
          </p:cNvSpPr>
          <p:nvPr>
            <p:ph type="ftr" sz="quarter" idx="11"/>
          </p:nvPr>
        </p:nvSpPr>
        <p:spPr/>
        <p:txBody>
          <a:bodyPr/>
          <a:lstStyle/>
          <a:p>
            <a:r>
              <a:rPr lang="en-US" dirty="0"/>
              <a:t>Title | </a:t>
            </a:r>
            <a:r>
              <a:rPr lang="en-US" dirty="0">
                <a:sym typeface="Symbol" panose="05050102010706020507" pitchFamily="18" charset="2"/>
              </a:rPr>
              <a:t></a:t>
            </a:r>
            <a:r>
              <a:rPr lang="en-US" dirty="0"/>
              <a:t> Author</a:t>
            </a:r>
          </a:p>
          <a:p>
            <a:r>
              <a:rPr lang="en-US" dirty="0"/>
              <a:t>Year | SAGE Publishing</a:t>
            </a:r>
            <a:endParaRPr lang="en-GB" dirty="0"/>
          </a:p>
        </p:txBody>
      </p:sp>
    </p:spTree>
    <p:extLst>
      <p:ext uri="{BB962C8B-B14F-4D97-AF65-F5344CB8AC3E}">
        <p14:creationId xmlns:p14="http://schemas.microsoft.com/office/powerpoint/2010/main" val="975065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95CBC-BA6C-4CE2-BD93-6D0556602DBA}"/>
              </a:ext>
            </a:extLst>
          </p:cNvPr>
          <p:cNvSpPr>
            <a:spLocks noGrp="1"/>
          </p:cNvSpPr>
          <p:nvPr>
            <p:ph type="title"/>
          </p:nvPr>
        </p:nvSpPr>
        <p:spPr>
          <a:xfrm>
            <a:off x="336884" y="811777"/>
            <a:ext cx="4035527" cy="4962524"/>
          </a:xfrm>
        </p:spPr>
        <p:txBody>
          <a:bodyPr vert="horz" lIns="91440" tIns="45720" rIns="91440" bIns="45720" rtlCol="0" anchor="ctr">
            <a:normAutofit/>
          </a:bodyPr>
          <a:lstStyle/>
          <a:p>
            <a:pPr algn="ctr"/>
            <a:r>
              <a:rPr lang="en-US" kern="1200" dirty="0">
                <a:solidFill>
                  <a:srgbClr val="FFFFFF"/>
                </a:solidFill>
                <a:latin typeface="+mj-lt"/>
                <a:ea typeface="+mj-ea"/>
                <a:cs typeface="+mj-cs"/>
              </a:rPr>
              <a:t>χ2: </a:t>
            </a:r>
            <a:br>
              <a:rPr lang="en-US" kern="1200" dirty="0">
                <a:solidFill>
                  <a:srgbClr val="FFFFFF"/>
                </a:solidFill>
                <a:latin typeface="+mj-lt"/>
                <a:ea typeface="+mj-ea"/>
                <a:cs typeface="+mj-cs"/>
              </a:rPr>
            </a:br>
            <a:r>
              <a:rPr lang="en-US" kern="1200" dirty="0">
                <a:solidFill>
                  <a:srgbClr val="FFFFFF"/>
                </a:solidFill>
                <a:latin typeface="+mj-lt"/>
                <a:ea typeface="+mj-ea"/>
                <a:cs typeface="+mj-cs"/>
              </a:rPr>
              <a:t>A Test for Independence </a:t>
            </a:r>
          </a:p>
        </p:txBody>
      </p:sp>
      <p:sp>
        <p:nvSpPr>
          <p:cNvPr id="4" name="Footer Placeholder 3">
            <a:extLst>
              <a:ext uri="{FF2B5EF4-FFF2-40B4-BE49-F238E27FC236}">
                <a16:creationId xmlns:a16="http://schemas.microsoft.com/office/drawing/2014/main" id="{D6A17FB3-3321-45B0-880D-64432325EFE5}"/>
              </a:ext>
            </a:extLst>
          </p:cNvPr>
          <p:cNvSpPr>
            <a:spLocks noGrp="1"/>
          </p:cNvSpPr>
          <p:nvPr>
            <p:ph type="ftr" sz="quarter" idx="11"/>
          </p:nvPr>
        </p:nvSpPr>
        <p:spPr>
          <a:xfrm>
            <a:off x="5144297" y="6423025"/>
            <a:ext cx="5618954" cy="365125"/>
          </a:xfrm>
        </p:spPr>
        <p:txBody>
          <a:bodyPr vert="horz" lIns="91440" tIns="45720" rIns="91440" bIns="45720" rtlCol="0" anchor="ctr">
            <a:normAutofit/>
          </a:bodyPr>
          <a:lstStyle/>
          <a:p>
            <a:pPr algn="l">
              <a:lnSpc>
                <a:spcPct val="90000"/>
              </a:lnSpc>
              <a:spcAft>
                <a:spcPts val="600"/>
              </a:spcAft>
            </a:pPr>
            <a:r>
              <a:rPr lang="en-US" sz="700" kern="1200">
                <a:solidFill>
                  <a:schemeClr val="tx1">
                    <a:tint val="75000"/>
                  </a:schemeClr>
                </a:solidFill>
                <a:latin typeface="+mn-lt"/>
                <a:ea typeface="+mn-ea"/>
                <a:cs typeface="+mn-cs"/>
              </a:rPr>
              <a:t>Title | </a:t>
            </a:r>
            <a:r>
              <a:rPr lang="en-US" sz="700" kern="1200">
                <a:solidFill>
                  <a:schemeClr val="tx1">
                    <a:tint val="75000"/>
                  </a:schemeClr>
                </a:solidFill>
                <a:latin typeface="+mn-lt"/>
                <a:ea typeface="+mn-ea"/>
                <a:cs typeface="+mn-cs"/>
                <a:sym typeface="Symbol" panose="05050102010706020507" pitchFamily="18" charset="2"/>
              </a:rPr>
              <a:t></a:t>
            </a:r>
            <a:r>
              <a:rPr lang="en-US" sz="700" kern="1200">
                <a:solidFill>
                  <a:schemeClr val="tx1">
                    <a:tint val="75000"/>
                  </a:schemeClr>
                </a:solidFill>
                <a:latin typeface="+mn-lt"/>
                <a:ea typeface="+mn-ea"/>
                <a:cs typeface="+mn-cs"/>
              </a:rPr>
              <a:t> Author</a:t>
            </a:r>
          </a:p>
          <a:p>
            <a:pPr algn="l">
              <a:lnSpc>
                <a:spcPct val="90000"/>
              </a:lnSpc>
              <a:spcAft>
                <a:spcPts val="600"/>
              </a:spcAft>
            </a:pPr>
            <a:r>
              <a:rPr lang="en-US" sz="700" kern="1200">
                <a:solidFill>
                  <a:schemeClr val="tx1">
                    <a:tint val="75000"/>
                  </a:schemeClr>
                </a:solidFill>
                <a:latin typeface="+mn-lt"/>
                <a:ea typeface="+mn-ea"/>
                <a:cs typeface="+mn-cs"/>
              </a:rPr>
              <a:t>Year | SAGE Publishing</a:t>
            </a:r>
          </a:p>
        </p:txBody>
      </p:sp>
      <p:sp>
        <p:nvSpPr>
          <p:cNvPr id="6" name="Content Placeholder 5">
            <a:extLst>
              <a:ext uri="{FF2B5EF4-FFF2-40B4-BE49-F238E27FC236}">
                <a16:creationId xmlns:a16="http://schemas.microsoft.com/office/drawing/2014/main" id="{996B14EA-818E-3C79-B2DB-69A7FF7FF445}"/>
              </a:ext>
            </a:extLst>
          </p:cNvPr>
          <p:cNvSpPr>
            <a:spLocks noGrp="1"/>
          </p:cNvSpPr>
          <p:nvPr>
            <p:ph idx="1"/>
          </p:nvPr>
        </p:nvSpPr>
        <p:spPr/>
        <p:txBody>
          <a:bodyPr/>
          <a:lstStyle/>
          <a:p>
            <a:endParaRPr lang="en-US" dirty="0"/>
          </a:p>
        </p:txBody>
      </p:sp>
      <p:sp>
        <p:nvSpPr>
          <p:cNvPr id="7" name="Rectangle 6">
            <a:extLst>
              <a:ext uri="{FF2B5EF4-FFF2-40B4-BE49-F238E27FC236}">
                <a16:creationId xmlns:a16="http://schemas.microsoft.com/office/drawing/2014/main" id="{8526E3B0-224A-ED1B-1616-3FE42E6E0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9AE26EE6-72AA-39F3-9513-F06995F35443}"/>
              </a:ext>
            </a:extLst>
          </p:cNvPr>
          <p:cNvSpPr txBox="1">
            <a:spLocks/>
          </p:cNvSpPr>
          <p:nvPr/>
        </p:nvSpPr>
        <p:spPr>
          <a:xfrm>
            <a:off x="336884" y="811777"/>
            <a:ext cx="4035527" cy="49625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FFFFFF"/>
                </a:solidFill>
              </a:rPr>
              <a:t>χ2: </a:t>
            </a:r>
            <a:br>
              <a:rPr lang="en-US" dirty="0">
                <a:solidFill>
                  <a:srgbClr val="FFFFFF"/>
                </a:solidFill>
              </a:rPr>
            </a:br>
            <a:r>
              <a:rPr lang="en-US" dirty="0">
                <a:solidFill>
                  <a:srgbClr val="FFFFFF"/>
                </a:solidFill>
              </a:rPr>
              <a:t>A Test for Independence </a:t>
            </a:r>
          </a:p>
          <a:p>
            <a:pPr algn="ctr"/>
            <a:endParaRPr lang="en-US" dirty="0">
              <a:solidFill>
                <a:srgbClr val="FFFFFF"/>
              </a:solidFill>
            </a:endParaRPr>
          </a:p>
          <a:p>
            <a:pPr algn="ctr"/>
            <a:r>
              <a:rPr lang="en-GB" sz="3600" i="1" dirty="0">
                <a:solidFill>
                  <a:srgbClr val="FFFFFF"/>
                </a:solidFill>
              </a:rPr>
              <a:t>Step 4:</a:t>
            </a:r>
          </a:p>
          <a:p>
            <a:pPr algn="ctr"/>
            <a:r>
              <a:rPr lang="en-GB" sz="3600" dirty="0">
                <a:solidFill>
                  <a:srgbClr val="FFFFFF"/>
                </a:solidFill>
              </a:rPr>
              <a:t>χ2 Critical Value [α=0.05; </a:t>
            </a:r>
            <a:r>
              <a:rPr lang="en-GB" sz="3600" dirty="0" err="1">
                <a:solidFill>
                  <a:srgbClr val="FFFFFF"/>
                </a:solidFill>
              </a:rPr>
              <a:t>df</a:t>
            </a:r>
            <a:r>
              <a:rPr lang="en-GB" sz="3600" dirty="0">
                <a:solidFill>
                  <a:srgbClr val="FFFFFF"/>
                </a:solidFill>
              </a:rPr>
              <a:t>=3]: 7.82</a:t>
            </a:r>
          </a:p>
        </p:txBody>
      </p:sp>
      <p:sp>
        <p:nvSpPr>
          <p:cNvPr id="9" name="Footer Placeholder 3">
            <a:extLst>
              <a:ext uri="{FF2B5EF4-FFF2-40B4-BE49-F238E27FC236}">
                <a16:creationId xmlns:a16="http://schemas.microsoft.com/office/drawing/2014/main" id="{7D098172-C536-35FA-CF2F-973EB4E34A90}"/>
              </a:ext>
            </a:extLst>
          </p:cNvPr>
          <p:cNvSpPr txBox="1">
            <a:spLocks/>
          </p:cNvSpPr>
          <p:nvPr/>
        </p:nvSpPr>
        <p:spPr>
          <a:xfrm>
            <a:off x="5144297" y="6423025"/>
            <a:ext cx="5618954"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90000"/>
              </a:lnSpc>
              <a:spcAft>
                <a:spcPts val="600"/>
              </a:spcAft>
            </a:pPr>
            <a:r>
              <a:rPr lang="en-US" sz="700"/>
              <a:t>Title | </a:t>
            </a:r>
            <a:r>
              <a:rPr lang="en-US" sz="700">
                <a:sym typeface="Symbol" panose="05050102010706020507" pitchFamily="18" charset="2"/>
              </a:rPr>
              <a:t></a:t>
            </a:r>
            <a:r>
              <a:rPr lang="en-US" sz="700"/>
              <a:t> Author</a:t>
            </a:r>
          </a:p>
          <a:p>
            <a:pPr algn="l">
              <a:lnSpc>
                <a:spcPct val="90000"/>
              </a:lnSpc>
              <a:spcAft>
                <a:spcPts val="600"/>
              </a:spcAft>
            </a:pPr>
            <a:r>
              <a:rPr lang="en-US" sz="700"/>
              <a:t>Year | SAGE Publishing</a:t>
            </a:r>
          </a:p>
        </p:txBody>
      </p:sp>
      <p:graphicFrame>
        <p:nvGraphicFramePr>
          <p:cNvPr id="11" name="Content Placeholder 4">
            <a:extLst>
              <a:ext uri="{FF2B5EF4-FFF2-40B4-BE49-F238E27FC236}">
                <a16:creationId xmlns:a16="http://schemas.microsoft.com/office/drawing/2014/main" id="{546578B0-38E4-6B91-BA00-B59EFFE509E1}"/>
              </a:ext>
            </a:extLst>
          </p:cNvPr>
          <p:cNvGraphicFramePr>
            <a:graphicFrameLocks/>
          </p:cNvGraphicFramePr>
          <p:nvPr/>
        </p:nvGraphicFramePr>
        <p:xfrm>
          <a:off x="5336770" y="311449"/>
          <a:ext cx="6251171" cy="6111569"/>
        </p:xfrm>
        <a:graphic>
          <a:graphicData uri="http://schemas.openxmlformats.org/drawingml/2006/table">
            <a:tbl>
              <a:tblPr firstRow="1" firstCol="1" bandRow="1">
                <a:tableStyleId>{5C22544A-7EE6-4342-B048-85BDC9FD1C3A}</a:tableStyleId>
              </a:tblPr>
              <a:tblGrid>
                <a:gridCol w="1182452">
                  <a:extLst>
                    <a:ext uri="{9D8B030D-6E8A-4147-A177-3AD203B41FA5}">
                      <a16:colId xmlns:a16="http://schemas.microsoft.com/office/drawing/2014/main" val="4061874558"/>
                    </a:ext>
                  </a:extLst>
                </a:gridCol>
                <a:gridCol w="998384">
                  <a:extLst>
                    <a:ext uri="{9D8B030D-6E8A-4147-A177-3AD203B41FA5}">
                      <a16:colId xmlns:a16="http://schemas.microsoft.com/office/drawing/2014/main" val="3011725201"/>
                    </a:ext>
                  </a:extLst>
                </a:gridCol>
                <a:gridCol w="998384">
                  <a:extLst>
                    <a:ext uri="{9D8B030D-6E8A-4147-A177-3AD203B41FA5}">
                      <a16:colId xmlns:a16="http://schemas.microsoft.com/office/drawing/2014/main" val="3695968767"/>
                    </a:ext>
                  </a:extLst>
                </a:gridCol>
                <a:gridCol w="998384">
                  <a:extLst>
                    <a:ext uri="{9D8B030D-6E8A-4147-A177-3AD203B41FA5}">
                      <a16:colId xmlns:a16="http://schemas.microsoft.com/office/drawing/2014/main" val="1936554522"/>
                    </a:ext>
                  </a:extLst>
                </a:gridCol>
                <a:gridCol w="1075183">
                  <a:extLst>
                    <a:ext uri="{9D8B030D-6E8A-4147-A177-3AD203B41FA5}">
                      <a16:colId xmlns:a16="http://schemas.microsoft.com/office/drawing/2014/main" val="2015531030"/>
                    </a:ext>
                  </a:extLst>
                </a:gridCol>
                <a:gridCol w="998384">
                  <a:extLst>
                    <a:ext uri="{9D8B030D-6E8A-4147-A177-3AD203B41FA5}">
                      <a16:colId xmlns:a16="http://schemas.microsoft.com/office/drawing/2014/main" val="3548660443"/>
                    </a:ext>
                  </a:extLst>
                </a:gridCol>
              </a:tblGrid>
              <a:tr h="256719">
                <a:tc>
                  <a:txBody>
                    <a:bodyPr/>
                    <a:lstStyle/>
                    <a:p>
                      <a:endParaRPr lang="en-US" sz="1300">
                        <a:effectLst/>
                        <a:latin typeface="Calibri" panose="020F0502020204030204" pitchFamily="34" charset="0"/>
                        <a:cs typeface="Times New Roman" panose="02020603050405020304" pitchFamily="18" charset="0"/>
                      </a:endParaRPr>
                    </a:p>
                  </a:txBody>
                  <a:tcPr marL="79552" marR="79552" marT="0" marB="0"/>
                </a:tc>
                <a:tc gridSpan="5">
                  <a:txBody>
                    <a:bodyPr/>
                    <a:lstStyle/>
                    <a:p>
                      <a:pPr marL="0" marR="0" algn="ctr">
                        <a:spcBef>
                          <a:spcPts val="0"/>
                        </a:spcBef>
                        <a:spcAft>
                          <a:spcPts val="0"/>
                        </a:spcAft>
                      </a:pPr>
                      <a:r>
                        <a:rPr lang="en-US" sz="1300">
                          <a:effectLst/>
                        </a:rPr>
                        <a:t>Alpha: Significance Level</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80955547"/>
                  </a:ext>
                </a:extLst>
              </a:tr>
              <a:tr h="463751">
                <a:tc>
                  <a:txBody>
                    <a:bodyPr/>
                    <a:lstStyle/>
                    <a:p>
                      <a:pPr marL="0" marR="0" algn="ctr">
                        <a:spcBef>
                          <a:spcPts val="0"/>
                        </a:spcBef>
                        <a:spcAft>
                          <a:spcPts val="0"/>
                        </a:spcAft>
                      </a:pPr>
                      <a:r>
                        <a:rPr lang="en-US" sz="1300">
                          <a:effectLst/>
                        </a:rPr>
                        <a:t>Degrees of Freedom</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0.10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0.05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0.025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0.01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0.001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832171833"/>
                  </a:ext>
                </a:extLst>
              </a:tr>
              <a:tr h="256719">
                <a:tc>
                  <a:txBody>
                    <a:bodyPr/>
                    <a:lstStyle/>
                    <a:p>
                      <a:pPr marL="0" marR="0" algn="ctr">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gridSpan="5">
                  <a:txBody>
                    <a:bodyPr/>
                    <a:lstStyle/>
                    <a:p>
                      <a:pPr marL="0" marR="0" algn="ctr">
                        <a:spcBef>
                          <a:spcPts val="0"/>
                        </a:spcBef>
                        <a:spcAft>
                          <a:spcPts val="0"/>
                        </a:spcAft>
                      </a:pPr>
                      <a:r>
                        <a:rPr lang="en-US" sz="1300">
                          <a:effectLst/>
                        </a:rPr>
                        <a:t>Critical Values of χ</a:t>
                      </a:r>
                      <a:r>
                        <a:rPr lang="en-US" sz="1300" baseline="30000">
                          <a:effectLst/>
                        </a:rPr>
                        <a:t>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95110113"/>
                  </a:ext>
                </a:extLst>
              </a:tr>
              <a:tr h="256719">
                <a:tc>
                  <a:txBody>
                    <a:bodyPr/>
                    <a:lstStyle/>
                    <a:p>
                      <a:pPr marL="0" marR="0" algn="ctr">
                        <a:spcBef>
                          <a:spcPts val="0"/>
                        </a:spcBef>
                        <a:spcAft>
                          <a:spcPts val="0"/>
                        </a:spcAft>
                      </a:pPr>
                      <a:r>
                        <a:rPr lang="en-US" sz="1300">
                          <a:effectLst/>
                        </a:rPr>
                        <a:t>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2.71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3.84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5.02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6.64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10.83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1323590850"/>
                  </a:ext>
                </a:extLst>
              </a:tr>
              <a:tr h="256719">
                <a:tc>
                  <a:txBody>
                    <a:bodyPr/>
                    <a:lstStyle/>
                    <a:p>
                      <a:pPr marL="0" marR="0" algn="ctr">
                        <a:spcBef>
                          <a:spcPts val="0"/>
                        </a:spcBef>
                        <a:spcAft>
                          <a:spcPts val="0"/>
                        </a:spcAft>
                      </a:pPr>
                      <a:r>
                        <a:rPr lang="en-US" sz="1300">
                          <a:effectLst/>
                        </a:rPr>
                        <a:t>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4.61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5.99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7.38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9.21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13.82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376913996"/>
                  </a:ext>
                </a:extLst>
              </a:tr>
              <a:tr h="256719">
                <a:tc>
                  <a:txBody>
                    <a:bodyPr/>
                    <a:lstStyle/>
                    <a:p>
                      <a:pPr marL="0" marR="0" algn="ctr">
                        <a:spcBef>
                          <a:spcPts val="0"/>
                        </a:spcBef>
                        <a:spcAft>
                          <a:spcPts val="0"/>
                        </a:spcAft>
                      </a:pPr>
                      <a:r>
                        <a:rPr lang="en-US" sz="1300">
                          <a:effectLst/>
                        </a:rPr>
                        <a:t>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6.25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7.82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9.35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11.35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16.27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257172843"/>
                  </a:ext>
                </a:extLst>
              </a:tr>
              <a:tr h="256719">
                <a:tc>
                  <a:txBody>
                    <a:bodyPr/>
                    <a:lstStyle/>
                    <a:p>
                      <a:pPr marL="0" marR="0" algn="ctr">
                        <a:spcBef>
                          <a:spcPts val="0"/>
                        </a:spcBef>
                        <a:spcAft>
                          <a:spcPts val="0"/>
                        </a:spcAft>
                      </a:pPr>
                      <a:r>
                        <a:rPr lang="en-US" sz="1300">
                          <a:effectLst/>
                        </a:rPr>
                        <a:t>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7.78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9.49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11.14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13.28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18.47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2440170890"/>
                  </a:ext>
                </a:extLst>
              </a:tr>
              <a:tr h="256719">
                <a:tc>
                  <a:txBody>
                    <a:bodyPr/>
                    <a:lstStyle/>
                    <a:p>
                      <a:pPr marL="0" marR="0" algn="ctr">
                        <a:spcBef>
                          <a:spcPts val="0"/>
                        </a:spcBef>
                        <a:spcAft>
                          <a:spcPts val="0"/>
                        </a:spcAft>
                      </a:pPr>
                      <a:r>
                        <a:rPr lang="en-US" sz="1300">
                          <a:effectLst/>
                        </a:rPr>
                        <a:t>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9.24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11.07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12.83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15.09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20.52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2688349865"/>
                  </a:ext>
                </a:extLst>
              </a:tr>
              <a:tr h="256719">
                <a:tc>
                  <a:txBody>
                    <a:bodyPr/>
                    <a:lstStyle/>
                    <a:p>
                      <a:pPr marL="0" marR="0" algn="ctr">
                        <a:spcBef>
                          <a:spcPts val="0"/>
                        </a:spcBef>
                        <a:spcAft>
                          <a:spcPts val="0"/>
                        </a:spcAft>
                      </a:pPr>
                      <a:r>
                        <a:rPr lang="en-US" sz="1300">
                          <a:effectLst/>
                        </a:rPr>
                        <a:t>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10.65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12.59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14.45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16.81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22.46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2211046170"/>
                  </a:ext>
                </a:extLst>
              </a:tr>
              <a:tr h="256719">
                <a:tc>
                  <a:txBody>
                    <a:bodyPr/>
                    <a:lstStyle/>
                    <a:p>
                      <a:pPr marL="0" marR="0" algn="ctr">
                        <a:spcBef>
                          <a:spcPts val="0"/>
                        </a:spcBef>
                        <a:spcAft>
                          <a:spcPts val="0"/>
                        </a:spcAft>
                      </a:pPr>
                      <a:r>
                        <a:rPr lang="en-US" sz="1300">
                          <a:effectLst/>
                        </a:rPr>
                        <a:t>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12.02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14.07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16.01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18.48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24.32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407946531"/>
                  </a:ext>
                </a:extLst>
              </a:tr>
              <a:tr h="256719">
                <a:tc>
                  <a:txBody>
                    <a:bodyPr/>
                    <a:lstStyle/>
                    <a:p>
                      <a:pPr marL="0" marR="0" algn="ctr">
                        <a:spcBef>
                          <a:spcPts val="0"/>
                        </a:spcBef>
                        <a:spcAft>
                          <a:spcPts val="0"/>
                        </a:spcAft>
                      </a:pPr>
                      <a:r>
                        <a:rPr lang="en-US" sz="1300">
                          <a:effectLst/>
                        </a:rPr>
                        <a:t>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13.36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15.51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17.54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20.09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26.13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144041867"/>
                  </a:ext>
                </a:extLst>
              </a:tr>
              <a:tr h="256719">
                <a:tc>
                  <a:txBody>
                    <a:bodyPr/>
                    <a:lstStyle/>
                    <a:p>
                      <a:pPr marL="0" marR="0" algn="ctr">
                        <a:spcBef>
                          <a:spcPts val="0"/>
                        </a:spcBef>
                        <a:spcAft>
                          <a:spcPts val="0"/>
                        </a:spcAft>
                      </a:pPr>
                      <a:r>
                        <a:rPr lang="en-US" sz="1300">
                          <a:effectLst/>
                        </a:rPr>
                        <a:t>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14.68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16.92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19.02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21.67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27.88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818942506"/>
                  </a:ext>
                </a:extLst>
              </a:tr>
              <a:tr h="256719">
                <a:tc>
                  <a:txBody>
                    <a:bodyPr/>
                    <a:lstStyle/>
                    <a:p>
                      <a:pPr marL="0" marR="0" algn="ctr">
                        <a:spcBef>
                          <a:spcPts val="0"/>
                        </a:spcBef>
                        <a:spcAft>
                          <a:spcPts val="0"/>
                        </a:spcAft>
                      </a:pPr>
                      <a:r>
                        <a:rPr lang="en-US" sz="1300">
                          <a:effectLst/>
                        </a:rPr>
                        <a:t>10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15.99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18.31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20.48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23.21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29.59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396648827"/>
                  </a:ext>
                </a:extLst>
              </a:tr>
              <a:tr h="256719">
                <a:tc>
                  <a:txBody>
                    <a:bodyPr/>
                    <a:lstStyle/>
                    <a:p>
                      <a:pPr marL="0" marR="0" algn="ctr">
                        <a:spcBef>
                          <a:spcPts val="0"/>
                        </a:spcBef>
                        <a:spcAft>
                          <a:spcPts val="0"/>
                        </a:spcAft>
                      </a:pPr>
                      <a:r>
                        <a:rPr lang="en-US" sz="1300">
                          <a:effectLst/>
                        </a:rPr>
                        <a:t>11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17.28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19.68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21.92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24.73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31.26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1080250426"/>
                  </a:ext>
                </a:extLst>
              </a:tr>
              <a:tr h="256719">
                <a:tc>
                  <a:txBody>
                    <a:bodyPr/>
                    <a:lstStyle/>
                    <a:p>
                      <a:pPr marL="0" marR="0" algn="ctr">
                        <a:spcBef>
                          <a:spcPts val="0"/>
                        </a:spcBef>
                        <a:spcAft>
                          <a:spcPts val="0"/>
                        </a:spcAft>
                      </a:pPr>
                      <a:r>
                        <a:rPr lang="en-US" sz="1300">
                          <a:effectLst/>
                        </a:rPr>
                        <a:t>12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18.55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dirty="0">
                          <a:effectLst/>
                        </a:rPr>
                        <a:t>21.03</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23.34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26.22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32.91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940045966"/>
                  </a:ext>
                </a:extLst>
              </a:tr>
              <a:tr h="256719">
                <a:tc>
                  <a:txBody>
                    <a:bodyPr/>
                    <a:lstStyle/>
                    <a:p>
                      <a:pPr marL="0" marR="0" algn="ctr">
                        <a:spcBef>
                          <a:spcPts val="0"/>
                        </a:spcBef>
                        <a:spcAft>
                          <a:spcPts val="0"/>
                        </a:spcAft>
                      </a:pPr>
                      <a:r>
                        <a:rPr lang="en-US" sz="1300">
                          <a:effectLst/>
                        </a:rPr>
                        <a:t>13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19.81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22.36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24.74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27.69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34.53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2916212905"/>
                  </a:ext>
                </a:extLst>
              </a:tr>
              <a:tr h="256719">
                <a:tc>
                  <a:txBody>
                    <a:bodyPr/>
                    <a:lstStyle/>
                    <a:p>
                      <a:pPr marL="0" marR="0" algn="ctr">
                        <a:spcBef>
                          <a:spcPts val="0"/>
                        </a:spcBef>
                        <a:spcAft>
                          <a:spcPts val="0"/>
                        </a:spcAft>
                      </a:pPr>
                      <a:r>
                        <a:rPr lang="en-US" sz="1300">
                          <a:effectLst/>
                        </a:rPr>
                        <a:t>14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21.06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23.69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26.12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29.14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36.12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419553868"/>
                  </a:ext>
                </a:extLst>
              </a:tr>
              <a:tr h="256719">
                <a:tc>
                  <a:txBody>
                    <a:bodyPr/>
                    <a:lstStyle/>
                    <a:p>
                      <a:pPr marL="0" marR="0" algn="ctr">
                        <a:spcBef>
                          <a:spcPts val="0"/>
                        </a:spcBef>
                        <a:spcAft>
                          <a:spcPts val="0"/>
                        </a:spcAft>
                      </a:pPr>
                      <a:r>
                        <a:rPr lang="en-US" sz="1300">
                          <a:effectLst/>
                        </a:rPr>
                        <a:t>15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22.31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25.00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27.49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30.58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37.70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003691227"/>
                  </a:ext>
                </a:extLst>
              </a:tr>
              <a:tr h="256719">
                <a:tc>
                  <a:txBody>
                    <a:bodyPr/>
                    <a:lstStyle/>
                    <a:p>
                      <a:pPr marL="0" marR="0" algn="ctr">
                        <a:spcBef>
                          <a:spcPts val="0"/>
                        </a:spcBef>
                        <a:spcAft>
                          <a:spcPts val="0"/>
                        </a:spcAft>
                      </a:pPr>
                      <a:r>
                        <a:rPr lang="en-US" sz="1300">
                          <a:effectLst/>
                        </a:rPr>
                        <a:t>16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23.54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26.30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28.85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32.00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39.25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838044003"/>
                  </a:ext>
                </a:extLst>
              </a:tr>
              <a:tr h="256719">
                <a:tc>
                  <a:txBody>
                    <a:bodyPr/>
                    <a:lstStyle/>
                    <a:p>
                      <a:pPr marL="0" marR="0" algn="ctr">
                        <a:spcBef>
                          <a:spcPts val="0"/>
                        </a:spcBef>
                        <a:spcAft>
                          <a:spcPts val="0"/>
                        </a:spcAft>
                      </a:pPr>
                      <a:r>
                        <a:rPr lang="en-US" sz="1300">
                          <a:effectLst/>
                        </a:rPr>
                        <a:t>17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24.77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27.59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30.19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33.41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40.79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016135865"/>
                  </a:ext>
                </a:extLst>
              </a:tr>
              <a:tr h="256719">
                <a:tc>
                  <a:txBody>
                    <a:bodyPr/>
                    <a:lstStyle/>
                    <a:p>
                      <a:pPr marL="0" marR="0" algn="ctr">
                        <a:spcBef>
                          <a:spcPts val="0"/>
                        </a:spcBef>
                        <a:spcAft>
                          <a:spcPts val="0"/>
                        </a:spcAft>
                      </a:pPr>
                      <a:r>
                        <a:rPr lang="en-US" sz="1300">
                          <a:effectLst/>
                        </a:rPr>
                        <a:t>18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25.99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28.87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31.53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34.81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42.31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628808041"/>
                  </a:ext>
                </a:extLst>
              </a:tr>
              <a:tr h="256719">
                <a:tc>
                  <a:txBody>
                    <a:bodyPr/>
                    <a:lstStyle/>
                    <a:p>
                      <a:pPr marL="0" marR="0" algn="ctr">
                        <a:spcBef>
                          <a:spcPts val="0"/>
                        </a:spcBef>
                        <a:spcAft>
                          <a:spcPts val="0"/>
                        </a:spcAft>
                      </a:pPr>
                      <a:r>
                        <a:rPr lang="en-US" sz="1300">
                          <a:effectLst/>
                        </a:rPr>
                        <a:t>19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27.20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30.14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32.85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36.19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43.82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13087024"/>
                  </a:ext>
                </a:extLst>
              </a:tr>
              <a:tr h="256719">
                <a:tc>
                  <a:txBody>
                    <a:bodyPr/>
                    <a:lstStyle/>
                    <a:p>
                      <a:pPr marL="0" marR="0" algn="ctr">
                        <a:spcBef>
                          <a:spcPts val="0"/>
                        </a:spcBef>
                        <a:spcAft>
                          <a:spcPts val="0"/>
                        </a:spcAft>
                      </a:pPr>
                      <a:r>
                        <a:rPr lang="en-US" sz="1300">
                          <a:effectLst/>
                        </a:rPr>
                        <a:t>20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28.41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31.41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34.17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37.57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dirty="0">
                          <a:effectLst/>
                        </a:rPr>
                        <a:t>45.32</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071959130"/>
                  </a:ext>
                </a:extLst>
              </a:tr>
            </a:tbl>
          </a:graphicData>
        </a:graphic>
      </p:graphicFrame>
      <p:sp>
        <p:nvSpPr>
          <p:cNvPr id="12" name="Oval 11">
            <a:extLst>
              <a:ext uri="{FF2B5EF4-FFF2-40B4-BE49-F238E27FC236}">
                <a16:creationId xmlns:a16="http://schemas.microsoft.com/office/drawing/2014/main" id="{06DBE805-36D9-47B4-83EB-16B4827F00E2}"/>
              </a:ext>
            </a:extLst>
          </p:cNvPr>
          <p:cNvSpPr/>
          <p:nvPr/>
        </p:nvSpPr>
        <p:spPr>
          <a:xfrm>
            <a:off x="7669153" y="1740298"/>
            <a:ext cx="698176" cy="34827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7193740A-40B6-1D70-F2C5-EA16B32989D3}"/>
              </a:ext>
            </a:extLst>
          </p:cNvPr>
          <p:cNvSpPr/>
          <p:nvPr/>
        </p:nvSpPr>
        <p:spPr>
          <a:xfrm>
            <a:off x="7819591" y="934065"/>
            <a:ext cx="380512" cy="7865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20DE7D1F-60B0-658C-F4A3-53C9FEA8A923}"/>
              </a:ext>
            </a:extLst>
          </p:cNvPr>
          <p:cNvSpPr/>
          <p:nvPr/>
        </p:nvSpPr>
        <p:spPr>
          <a:xfrm>
            <a:off x="6361471" y="1809388"/>
            <a:ext cx="1229032" cy="2201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269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95CBC-BA6C-4CE2-BD93-6D0556602DBA}"/>
              </a:ext>
            </a:extLst>
          </p:cNvPr>
          <p:cNvSpPr>
            <a:spLocks noGrp="1"/>
          </p:cNvSpPr>
          <p:nvPr>
            <p:ph type="title"/>
          </p:nvPr>
        </p:nvSpPr>
        <p:spPr>
          <a:xfrm>
            <a:off x="649224" y="629266"/>
            <a:ext cx="5102351" cy="1676603"/>
          </a:xfrm>
        </p:spPr>
        <p:txBody>
          <a:bodyPr>
            <a:normAutofit/>
          </a:bodyPr>
          <a:lstStyle/>
          <a:p>
            <a:r>
              <a:rPr lang="en-GB"/>
              <a:t>χ2: Chi-squared: Example 2</a:t>
            </a:r>
          </a:p>
        </p:txBody>
      </p:sp>
      <mc:AlternateContent xmlns:mc="http://schemas.openxmlformats.org/markup-compatibility/2006" xmlns:a14="http://schemas.microsoft.com/office/drawing/2010/main">
        <mc:Choice Requires="a14">
          <p:sp>
            <p:nvSpPr>
              <p:cNvPr id="10" name="Content Placeholder 9">
                <a:extLst>
                  <a:ext uri="{FF2B5EF4-FFF2-40B4-BE49-F238E27FC236}">
                    <a16:creationId xmlns:a16="http://schemas.microsoft.com/office/drawing/2014/main" id="{0D498860-7441-57E3-9EAA-8A658DB29E8D}"/>
                  </a:ext>
                </a:extLst>
              </p:cNvPr>
              <p:cNvSpPr>
                <a:spLocks noGrp="1"/>
              </p:cNvSpPr>
              <p:nvPr>
                <p:ph idx="1"/>
              </p:nvPr>
            </p:nvSpPr>
            <p:spPr>
              <a:xfrm>
                <a:off x="649224" y="2438400"/>
                <a:ext cx="5102351" cy="3785419"/>
              </a:xfrm>
            </p:spPr>
            <p:txBody>
              <a:bodyPr>
                <a:normAutofit fontScale="92500" lnSpcReduction="10000"/>
              </a:bodyPr>
              <a:lstStyle/>
              <a:p>
                <a:r>
                  <a:rPr lang="en-GB" dirty="0"/>
                  <a:t>χ2 Test Statistic = 5.03</a:t>
                </a:r>
              </a:p>
              <a:p>
                <a:r>
                  <a:rPr lang="en-GB" dirty="0"/>
                  <a:t>χ2 Critical Value [α=0.05; </a:t>
                </a:r>
                <a:r>
                  <a:rPr lang="en-GB" dirty="0" err="1"/>
                  <a:t>df</a:t>
                </a:r>
                <a:r>
                  <a:rPr lang="en-GB" dirty="0"/>
                  <a:t>=3]: 7.82</a:t>
                </a:r>
              </a:p>
              <a:p>
                <a:r>
                  <a:rPr lang="en-GB" dirty="0"/>
                  <a:t>Interpretation: </a:t>
                </a:r>
                <a:r>
                  <a:rPr lang="en-GB" b="1" dirty="0"/>
                  <a:t>We </a:t>
                </a:r>
                <a:r>
                  <a:rPr lang="en-GB" b="1" i="1" dirty="0"/>
                  <a:t>fail to reject </a:t>
                </a:r>
                <a:r>
                  <a:rPr lang="en-GB" b="1" dirty="0"/>
                  <a:t>the null hypothesis of no relationship. </a:t>
                </a:r>
              </a:p>
              <a:p>
                <a14:m>
                  <m:oMath xmlns:m="http://schemas.openxmlformats.org/officeDocument/2006/math">
                    <m:r>
                      <a:rPr lang="en-GB" b="0" i="1">
                        <a:latin typeface="Cambria Math" panose="02040503050406030204" pitchFamily="18" charset="0"/>
                      </a:rPr>
                      <m:t>𝐿𝑎𝑚𝑏𝑑𝑎</m:t>
                    </m:r>
                    <m:r>
                      <a:rPr lang="en-GB" b="0">
                        <a:latin typeface="Cambria Math" panose="02040503050406030204" pitchFamily="18" charset="0"/>
                      </a:rPr>
                      <m:t> </m:t>
                    </m:r>
                    <m:d>
                      <m:dPr>
                        <m:ctrlPr>
                          <a:rPr lang="en-GB" i="1">
                            <a:latin typeface="Cambria Math" panose="02040503050406030204" pitchFamily="18" charset="0"/>
                          </a:rPr>
                        </m:ctrlPr>
                      </m:dPr>
                      <m:e>
                        <m:r>
                          <a:rPr lang="en-GB" b="0" i="1">
                            <a:latin typeface="Cambria Math" panose="02040503050406030204" pitchFamily="18" charset="0"/>
                          </a:rPr>
                          <m:t>𝜆</m:t>
                        </m:r>
                      </m:e>
                    </m:d>
                    <m:r>
                      <a:rPr lang="en-GB" b="0">
                        <a:latin typeface="Cambria Math" panose="02040503050406030204" pitchFamily="18" charset="0"/>
                      </a:rPr>
                      <m:t> = </m:t>
                    </m:r>
                    <m:r>
                      <a:rPr lang="en-GB" b="0" i="1">
                        <a:latin typeface="Cambria Math" panose="02040503050406030204" pitchFamily="18" charset="0"/>
                      </a:rPr>
                      <m:t>0</m:t>
                    </m:r>
                    <m:r>
                      <a:rPr lang="en-GB" b="0">
                        <a:latin typeface="Cambria Math" panose="02040503050406030204" pitchFamily="18" charset="0"/>
                      </a:rPr>
                      <m:t>.</m:t>
                    </m:r>
                    <m:r>
                      <a:rPr lang="en-GB" b="0" i="1">
                        <a:latin typeface="Cambria Math" panose="02040503050406030204" pitchFamily="18" charset="0"/>
                      </a:rPr>
                      <m:t>074</m:t>
                    </m:r>
                  </m:oMath>
                </a14:m>
                <a:r>
                  <a:rPr lang="en-GB" dirty="0"/>
                  <a:t> </a:t>
                </a:r>
                <a:r>
                  <a:rPr lang="en-GB" b="1" i="1" dirty="0">
                    <a:solidFill>
                      <a:schemeClr val="accent2"/>
                    </a:solidFill>
                  </a:rPr>
                  <a:t>does not </a:t>
                </a:r>
                <a:r>
                  <a:rPr lang="en-GB" dirty="0"/>
                  <a:t>exist in the population from which this sample was drawn</a:t>
                </a:r>
              </a:p>
              <a:p>
                <a:r>
                  <a:rPr lang="en-GB" b="1" i="1" dirty="0">
                    <a:solidFill>
                      <a:schemeClr val="accent1"/>
                    </a:solidFill>
                  </a:rPr>
                  <a:t>Can we be more confident?</a:t>
                </a:r>
              </a:p>
            </p:txBody>
          </p:sp>
        </mc:Choice>
        <mc:Fallback xmlns="">
          <p:sp>
            <p:nvSpPr>
              <p:cNvPr id="10" name="Content Placeholder 9">
                <a:extLst>
                  <a:ext uri="{FF2B5EF4-FFF2-40B4-BE49-F238E27FC236}">
                    <a16:creationId xmlns:a16="http://schemas.microsoft.com/office/drawing/2014/main" id="{0D498860-7441-57E3-9EAA-8A658DB29E8D}"/>
                  </a:ext>
                </a:extLst>
              </p:cNvPr>
              <p:cNvSpPr>
                <a:spLocks noGrp="1" noRot="1" noChangeAspect="1" noMove="1" noResize="1" noEditPoints="1" noAdjustHandles="1" noChangeArrowheads="1" noChangeShapeType="1" noTextEdit="1"/>
              </p:cNvSpPr>
              <p:nvPr>
                <p:ph idx="1"/>
              </p:nvPr>
            </p:nvSpPr>
            <p:spPr>
              <a:xfrm>
                <a:off x="649224" y="2438400"/>
                <a:ext cx="5102351" cy="3785419"/>
              </a:xfrm>
              <a:blipFill>
                <a:blip r:embed="rId2"/>
                <a:stretch>
                  <a:fillRect l="-1914" t="-3543" r="-359" b="-3543"/>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0112" y="0"/>
            <a:ext cx="5961888" cy="6858000"/>
          </a:xfrm>
          <a:prstGeom prst="rect">
            <a:avLst/>
          </a:prstGeom>
          <a:solidFill>
            <a:srgbClr val="553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484633"/>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10;&#10;Description automatically generated">
            <a:extLst>
              <a:ext uri="{FF2B5EF4-FFF2-40B4-BE49-F238E27FC236}">
                <a16:creationId xmlns:a16="http://schemas.microsoft.com/office/drawing/2014/main" id="{019BFB7A-2E68-A12D-8DBD-D4816CCC6CEF}"/>
              </a:ext>
            </a:extLst>
          </p:cNvPr>
          <p:cNvPicPr>
            <a:picLocks noChangeAspect="1"/>
          </p:cNvPicPr>
          <p:nvPr/>
        </p:nvPicPr>
        <p:blipFill rotWithShape="1">
          <a:blip r:embed="rId3">
            <a:extLst>
              <a:ext uri="{28A0092B-C50C-407E-A947-70E740481C1C}">
                <a14:useLocalDpi xmlns:a14="http://schemas.microsoft.com/office/drawing/2010/main" val="0"/>
              </a:ext>
            </a:extLst>
          </a:blip>
          <a:srcRect r="15605"/>
          <a:stretch/>
        </p:blipFill>
        <p:spPr>
          <a:xfrm>
            <a:off x="6341618" y="1"/>
            <a:ext cx="6043572" cy="3455183"/>
          </a:xfrm>
          <a:prstGeom prst="rect">
            <a:avLst/>
          </a:prstGeom>
        </p:spPr>
      </p:pic>
      <p:sp>
        <p:nvSpPr>
          <p:cNvPr id="19" name="Rounded Rectangle 9">
            <a:extLst>
              <a:ext uri="{FF2B5EF4-FFF2-40B4-BE49-F238E27FC236}">
                <a16:creationId xmlns:a16="http://schemas.microsoft.com/office/drawing/2014/main" id="{39D6C490-0229-4573-9696-B73E5B3A9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3511296"/>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with medium confidence">
            <a:extLst>
              <a:ext uri="{FF2B5EF4-FFF2-40B4-BE49-F238E27FC236}">
                <a16:creationId xmlns:a16="http://schemas.microsoft.com/office/drawing/2014/main" id="{BE821231-D64F-E726-8D40-D7488AA744A6}"/>
              </a:ext>
            </a:extLst>
          </p:cNvPr>
          <p:cNvPicPr>
            <a:picLocks noChangeAspect="1"/>
          </p:cNvPicPr>
          <p:nvPr/>
        </p:nvPicPr>
        <p:blipFill rotWithShape="1">
          <a:blip r:embed="rId4">
            <a:extLst>
              <a:ext uri="{28A0092B-C50C-407E-A947-70E740481C1C}">
                <a14:useLocalDpi xmlns:a14="http://schemas.microsoft.com/office/drawing/2010/main" val="0"/>
              </a:ext>
            </a:extLst>
          </a:blip>
          <a:srcRect r="14310"/>
          <a:stretch/>
        </p:blipFill>
        <p:spPr>
          <a:xfrm>
            <a:off x="6341618" y="3465018"/>
            <a:ext cx="6043572" cy="3402989"/>
          </a:xfrm>
          <a:prstGeom prst="rect">
            <a:avLst/>
          </a:prstGeom>
          <a:effectLst/>
        </p:spPr>
      </p:pic>
      <p:sp>
        <p:nvSpPr>
          <p:cNvPr id="4" name="Footer Placeholder 3">
            <a:extLst>
              <a:ext uri="{FF2B5EF4-FFF2-40B4-BE49-F238E27FC236}">
                <a16:creationId xmlns:a16="http://schemas.microsoft.com/office/drawing/2014/main" id="{D6A17FB3-3321-45B0-880D-64432325EFE5}"/>
              </a:ext>
            </a:extLst>
          </p:cNvPr>
          <p:cNvSpPr>
            <a:spLocks noGrp="1"/>
          </p:cNvSpPr>
          <p:nvPr>
            <p:ph type="ftr" sz="quarter" idx="11"/>
          </p:nvPr>
        </p:nvSpPr>
        <p:spPr>
          <a:xfrm>
            <a:off x="649224" y="6355080"/>
            <a:ext cx="5102351" cy="365125"/>
          </a:xfrm>
        </p:spPr>
        <p:txBody>
          <a:bodyPr>
            <a:normAutofit/>
          </a:bodyPr>
          <a:lstStyle/>
          <a:p>
            <a:pPr algn="l">
              <a:lnSpc>
                <a:spcPct val="90000"/>
              </a:lnSpc>
              <a:spcAft>
                <a:spcPts val="600"/>
              </a:spcAft>
            </a:pPr>
            <a:r>
              <a:rPr lang="en-US" sz="700"/>
              <a:t>Title | </a:t>
            </a:r>
            <a:r>
              <a:rPr lang="en-US" sz="700">
                <a:sym typeface="Symbol" panose="05050102010706020507" pitchFamily="18" charset="2"/>
              </a:rPr>
              <a:t></a:t>
            </a:r>
            <a:r>
              <a:rPr lang="en-US" sz="700"/>
              <a:t> Author</a:t>
            </a:r>
          </a:p>
          <a:p>
            <a:pPr algn="l">
              <a:lnSpc>
                <a:spcPct val="90000"/>
              </a:lnSpc>
              <a:spcAft>
                <a:spcPts val="600"/>
              </a:spcAft>
            </a:pPr>
            <a:r>
              <a:rPr lang="en-US" sz="700"/>
              <a:t>Year | SAGE Publishing</a:t>
            </a:r>
            <a:endParaRPr lang="en-GB" sz="700"/>
          </a:p>
        </p:txBody>
      </p:sp>
    </p:spTree>
    <p:extLst>
      <p:ext uri="{BB962C8B-B14F-4D97-AF65-F5344CB8AC3E}">
        <p14:creationId xmlns:p14="http://schemas.microsoft.com/office/powerpoint/2010/main" val="355328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anim calcmode="lin" valueType="num">
                                      <p:cBhvr>
                                        <p:cTn id="2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Effect transition="in" filter="fade">
                                      <p:cBhvr>
                                        <p:cTn id="35" dur="1000"/>
                                        <p:tgtEl>
                                          <p:spTgt spid="10">
                                            <p:txEl>
                                              <p:pRg st="4" end="4"/>
                                            </p:txEl>
                                          </p:spTgt>
                                        </p:tgtEl>
                                      </p:cBhvr>
                                    </p:animEffect>
                                    <p:anim calcmode="lin" valueType="num">
                                      <p:cBhvr>
                                        <p:cTn id="36"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B40D0-CED3-D8D1-271F-768E6D2BE826}"/>
              </a:ext>
            </a:extLst>
          </p:cNvPr>
          <p:cNvSpPr>
            <a:spLocks noGrp="1"/>
          </p:cNvSpPr>
          <p:nvPr>
            <p:ph type="title"/>
          </p:nvPr>
        </p:nvSpPr>
        <p:spPr/>
        <p:txBody>
          <a:bodyPr/>
          <a:lstStyle/>
          <a:p>
            <a:r>
              <a:rPr lang="en-GB" dirty="0"/>
              <a:t>χ2: Chi-squared: Example 2</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509A467-5AEE-6AE6-043E-4CE426E9F509}"/>
                  </a:ext>
                </a:extLst>
              </p:cNvPr>
              <p:cNvSpPr>
                <a:spLocks noGrp="1"/>
              </p:cNvSpPr>
              <p:nvPr>
                <p:ph idx="1"/>
              </p:nvPr>
            </p:nvSpPr>
            <p:spPr/>
            <p:txBody>
              <a:bodyPr>
                <a:noAutofit/>
              </a:bodyPr>
              <a:lstStyle/>
              <a:p>
                <a:r>
                  <a:rPr lang="en-GB" sz="3200" dirty="0">
                    <a:effectLst/>
                    <a:ea typeface="Calibri" panose="020F0502020204030204" pitchFamily="34" charset="0"/>
                    <a:cs typeface="Calibri" panose="020F0502020204030204" pitchFamily="34" charset="0"/>
                  </a:rPr>
                  <a:t>To fully interpret these results: “At the 95% confidence level, we conclude that there is no relationship between Aggregate Internet Access and Internet Censorship Efforts. We fail to reject the null hypothesis meaning that the relationship (</a:t>
                </a:r>
                <a14:m>
                  <m:oMath xmlns:m="http://schemas.openxmlformats.org/officeDocument/2006/math">
                    <m:r>
                      <a:rPr lang="en-GB" sz="3200" i="1">
                        <a:effectLst/>
                        <a:latin typeface="Cambria Math" panose="02040503050406030204" pitchFamily="18" charset="0"/>
                        <a:ea typeface="Calibri" panose="020F0502020204030204" pitchFamily="34" charset="0"/>
                        <a:cs typeface="Calibri" panose="020F0502020204030204" pitchFamily="34" charset="0"/>
                      </a:rPr>
                      <m:t>𝜆</m:t>
                    </m:r>
                  </m:oMath>
                </a14:m>
                <a:r>
                  <a:rPr lang="en-GB" sz="3200" dirty="0">
                    <a:effectLst/>
                    <a:ea typeface="Calibri" panose="020F0502020204030204" pitchFamily="34" charset="0"/>
                    <a:cs typeface="Calibri" panose="020F0502020204030204" pitchFamily="34" charset="0"/>
                  </a:rPr>
                  <a:t>=0.074) only exists in the sample and not in the population from which it was drawn.” </a:t>
                </a:r>
              </a:p>
              <a:p>
                <a:endParaRPr lang="en-GB" sz="3200" dirty="0">
                  <a:effectLst/>
                  <a:ea typeface="Calibri" panose="020F0502020204030204" pitchFamily="34" charset="0"/>
                  <a:cs typeface="Calibri" panose="020F0502020204030204" pitchFamily="34" charset="0"/>
                </a:endParaRPr>
              </a:p>
              <a:p>
                <a:r>
                  <a:rPr lang="en-GB" sz="3200" i="1" dirty="0">
                    <a:effectLst/>
                    <a:ea typeface="Calibri" panose="020F0502020204030204" pitchFamily="34" charset="0"/>
                    <a:cs typeface="Calibri" panose="020F0502020204030204" pitchFamily="34" charset="0"/>
                  </a:rPr>
                  <a:t>Note: although we include the level of confidence, there is no need to report either the test statistic or critical value. </a:t>
                </a:r>
                <a:endParaRPr lang="en-US" sz="3200" i="1" dirty="0">
                  <a:effectLst/>
                  <a:ea typeface="Calibri" panose="020F0502020204030204" pitchFamily="34" charset="0"/>
                  <a:cs typeface="Calibri" panose="020F0502020204030204" pitchFamily="34" charset="0"/>
                </a:endParaRPr>
              </a:p>
              <a:p>
                <a:endParaRPr lang="en-US" sz="4400" dirty="0"/>
              </a:p>
            </p:txBody>
          </p:sp>
        </mc:Choice>
        <mc:Fallback xmlns="">
          <p:sp>
            <p:nvSpPr>
              <p:cNvPr id="3" name="Content Placeholder 2">
                <a:extLst>
                  <a:ext uri="{FF2B5EF4-FFF2-40B4-BE49-F238E27FC236}">
                    <a16:creationId xmlns:a16="http://schemas.microsoft.com/office/drawing/2014/main" id="{2509A467-5AEE-6AE6-043E-4CE426E9F509}"/>
                  </a:ext>
                </a:extLst>
              </p:cNvPr>
              <p:cNvSpPr>
                <a:spLocks noGrp="1" noRot="1" noChangeAspect="1" noMove="1" noResize="1" noEditPoints="1" noAdjustHandles="1" noChangeArrowheads="1" noChangeShapeType="1" noTextEdit="1"/>
              </p:cNvSpPr>
              <p:nvPr>
                <p:ph idx="1"/>
              </p:nvPr>
            </p:nvSpPr>
            <p:spPr>
              <a:blipFill>
                <a:blip r:embed="rId2"/>
                <a:stretch>
                  <a:fillRect l="-1333" t="-2941" r="-1913" b="-3361"/>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E0DC6A66-E623-A151-EBD4-B5CCAE3A174D}"/>
              </a:ext>
            </a:extLst>
          </p:cNvPr>
          <p:cNvSpPr>
            <a:spLocks noGrp="1"/>
          </p:cNvSpPr>
          <p:nvPr>
            <p:ph type="ftr" sz="quarter" idx="11"/>
          </p:nvPr>
        </p:nvSpPr>
        <p:spPr/>
        <p:txBody>
          <a:bodyPr/>
          <a:lstStyle/>
          <a:p>
            <a:r>
              <a:rPr lang="en-US"/>
              <a:t>Title |  Author | Year | SAGE Publishing</a:t>
            </a:r>
            <a:endParaRPr lang="en-GB" dirty="0"/>
          </a:p>
        </p:txBody>
      </p:sp>
    </p:spTree>
    <p:extLst>
      <p:ext uri="{BB962C8B-B14F-4D97-AF65-F5344CB8AC3E}">
        <p14:creationId xmlns:p14="http://schemas.microsoft.com/office/powerpoint/2010/main" val="478281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95CBC-BA6C-4CE2-BD93-6D0556602DBA}"/>
              </a:ext>
            </a:extLst>
          </p:cNvPr>
          <p:cNvSpPr>
            <a:spLocks noGrp="1"/>
          </p:cNvSpPr>
          <p:nvPr>
            <p:ph type="title"/>
          </p:nvPr>
        </p:nvSpPr>
        <p:spPr>
          <a:xfrm>
            <a:off x="422787" y="365125"/>
            <a:ext cx="11434915" cy="1325563"/>
          </a:xfrm>
        </p:spPr>
        <p:txBody>
          <a:bodyPr>
            <a:normAutofit/>
          </a:bodyPr>
          <a:lstStyle/>
          <a:p>
            <a:r>
              <a:rPr lang="en-GB" sz="3600" dirty="0">
                <a:latin typeface="Cambria" panose="02040503050406030204" pitchFamily="18" charset="0"/>
                <a:ea typeface="Cambria" panose="02040503050406030204" pitchFamily="18" charset="0"/>
              </a:rPr>
              <a:t>Classical Hypothesis Testing: </a:t>
            </a:r>
            <a:r>
              <a:rPr lang="en-GB" sz="3600" b="1" dirty="0">
                <a:solidFill>
                  <a:srgbClr val="00B050"/>
                </a:solidFill>
                <a:effectLst/>
                <a:latin typeface="Cambria" panose="02040503050406030204" pitchFamily="18" charset="0"/>
                <a:ea typeface="Cambria" panose="02040503050406030204" pitchFamily="18" charset="0"/>
                <a:cs typeface="Times New Roman" panose="02020603050405020304" pitchFamily="18" charset="0"/>
              </a:rPr>
              <a:t>Statistical</a:t>
            </a:r>
            <a:r>
              <a:rPr lang="en-GB" sz="3600" b="1" dirty="0">
                <a:effectLst/>
                <a:latin typeface="Cambria" panose="02040503050406030204" pitchFamily="18" charset="0"/>
                <a:ea typeface="Cambria" panose="02040503050406030204" pitchFamily="18" charset="0"/>
                <a:cs typeface="Times New Roman" panose="02020603050405020304" pitchFamily="18" charset="0"/>
              </a:rPr>
              <a:t> significance </a:t>
            </a:r>
            <a:endParaRPr lang="en-GB" sz="3600" dirty="0">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E702BC-1FE8-4B22-9687-A79EB56393B0}"/>
                  </a:ext>
                </a:extLst>
              </p:cNvPr>
              <p:cNvSpPr>
                <a:spLocks noGrp="1"/>
              </p:cNvSpPr>
              <p:nvPr>
                <p:ph idx="1"/>
              </p:nvPr>
            </p:nvSpPr>
            <p:spPr>
              <a:xfrm>
                <a:off x="245807" y="1799303"/>
                <a:ext cx="11611896" cy="4621162"/>
              </a:xfrm>
            </p:spPr>
            <p:txBody>
              <a:bodyPr>
                <a:noAutofit/>
              </a:bodyPr>
              <a:lstStyle/>
              <a:p>
                <a:pPr marL="342900" marR="0" lvl="0" indent="-342900" algn="just">
                  <a:spcBef>
                    <a:spcPts val="0"/>
                  </a:spcBef>
                  <a:spcAft>
                    <a:spcPts val="0"/>
                  </a:spcAft>
                  <a:buFont typeface="Symbol" panose="05050102010706020507" pitchFamily="18" charset="2"/>
                  <a:buChar char=""/>
                </a:pPr>
                <a:r>
                  <a:rPr lang="en-GB" sz="3200" dirty="0">
                    <a:effectLst/>
                    <a:latin typeface="Cambria" panose="02040503050406030204" pitchFamily="18" charset="0"/>
                    <a:ea typeface="Cambria" panose="02040503050406030204" pitchFamily="18" charset="0"/>
                    <a:cs typeface="Times New Roman" panose="02020603050405020304" pitchFamily="18" charset="0"/>
                  </a:rPr>
                  <a:t>One: the Null Hypothesis</a:t>
                </a:r>
              </a:p>
              <a:p>
                <a:pPr marL="800100" lvl="1" indent="-342900" algn="just">
                  <a:spcBef>
                    <a:spcPts val="0"/>
                  </a:spcBef>
                  <a:buFont typeface="Symbol" panose="05050102010706020507" pitchFamily="18" charset="2"/>
                  <a:buChar char=""/>
                </a:pPr>
                <a:r>
                  <a:rPr lang="en-GB" dirty="0">
                    <a:effectLst/>
                    <a:latin typeface="Cambria" panose="02040503050406030204" pitchFamily="18" charset="0"/>
                    <a:ea typeface="Cambria" panose="02040503050406030204" pitchFamily="18" charset="0"/>
                  </a:rPr>
                  <a:t>The condition that the expected relationship in your hypothesis does not exist (</a:t>
                </a:r>
                <a14:m>
                  <m:oMath xmlns:m="http://schemas.openxmlformats.org/officeDocument/2006/math">
                    <m:sSub>
                      <m:sSubPr>
                        <m:ctrlPr>
                          <a:rPr lang="en-US" i="1">
                            <a:effectLst/>
                            <a:latin typeface="Cambria Math" panose="02040503050406030204" pitchFamily="18" charset="0"/>
                          </a:rPr>
                        </m:ctrlPr>
                      </m:sSubPr>
                      <m:e>
                        <m:r>
                          <a:rPr lang="en-GB" i="1">
                            <a:effectLst/>
                            <a:latin typeface="Cambria Math" panose="02040503050406030204" pitchFamily="18" charset="0"/>
                            <a:ea typeface="Calibri" panose="020F0502020204030204" pitchFamily="34" charset="0"/>
                            <a:cs typeface="Calibri" panose="020F0502020204030204" pitchFamily="34" charset="0"/>
                          </a:rPr>
                          <m:t>𝐻</m:t>
                        </m:r>
                      </m:e>
                      <m:sub>
                        <m:r>
                          <a:rPr lang="en-GB" i="1">
                            <a:effectLst/>
                            <a:latin typeface="Cambria Math" panose="02040503050406030204" pitchFamily="18" charset="0"/>
                            <a:ea typeface="Calibri" panose="020F0502020204030204" pitchFamily="34" charset="0"/>
                            <a:cs typeface="Calibri" panose="020F0502020204030204" pitchFamily="34" charset="0"/>
                          </a:rPr>
                          <m:t>0</m:t>
                        </m:r>
                      </m:sub>
                    </m:sSub>
                  </m:oMath>
                </a14:m>
                <a:r>
                  <a:rPr lang="en-GB" dirty="0">
                    <a:effectLst/>
                    <a:latin typeface="Cambria" panose="02040503050406030204" pitchFamily="18" charset="0"/>
                    <a:ea typeface="Cambria" panose="02040503050406030204" pitchFamily="18" charset="0"/>
                  </a:rPr>
                  <a:t>).</a:t>
                </a:r>
                <a:endParaRPr lang="en-GB" dirty="0">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GB" sz="3200" dirty="0">
                    <a:effectLst/>
                    <a:latin typeface="Cambria" panose="02040503050406030204" pitchFamily="18" charset="0"/>
                    <a:ea typeface="Cambria" panose="02040503050406030204" pitchFamily="18" charset="0"/>
                    <a:cs typeface="Times New Roman" panose="02020603050405020304" pitchFamily="18" charset="0"/>
                  </a:rPr>
                  <a:t>Two, the Alternative Hypothesis</a:t>
                </a:r>
              </a:p>
              <a:p>
                <a:pPr marL="800100" lvl="1" indent="-342900" algn="just">
                  <a:spcBef>
                    <a:spcPts val="0"/>
                  </a:spcBef>
                  <a:buFont typeface="Symbol" panose="05050102010706020507" pitchFamily="18" charset="2"/>
                  <a:buChar char=""/>
                </a:pPr>
                <a:r>
                  <a:rPr lang="en-GB" dirty="0">
                    <a:effectLst/>
                    <a:latin typeface="Cambria" panose="02040503050406030204" pitchFamily="18" charset="0"/>
                    <a:ea typeface="Cambria" panose="02040503050406030204" pitchFamily="18" charset="0"/>
                  </a:rPr>
                  <a:t>Your research hypothesis (often written as: </a:t>
                </a:r>
                <a14:m>
                  <m:oMath xmlns:m="http://schemas.openxmlformats.org/officeDocument/2006/math">
                    <m:sSub>
                      <m:sSubPr>
                        <m:ctrlPr>
                          <a:rPr lang="en-US" i="1">
                            <a:effectLst/>
                            <a:latin typeface="Cambria Math" panose="02040503050406030204" pitchFamily="18" charset="0"/>
                          </a:rPr>
                        </m:ctrlPr>
                      </m:sSubPr>
                      <m:e>
                        <m:r>
                          <a:rPr lang="en-GB" i="1">
                            <a:effectLst/>
                            <a:latin typeface="Cambria Math" panose="02040503050406030204" pitchFamily="18" charset="0"/>
                            <a:ea typeface="Calibri" panose="020F0502020204030204" pitchFamily="34" charset="0"/>
                            <a:cs typeface="Calibri" panose="020F0502020204030204" pitchFamily="34" charset="0"/>
                          </a:rPr>
                          <m:t>𝐻</m:t>
                        </m:r>
                      </m:e>
                      <m:sub>
                        <m:r>
                          <a:rPr lang="en-GB" i="1">
                            <a:effectLst/>
                            <a:latin typeface="Cambria Math" panose="02040503050406030204" pitchFamily="18" charset="0"/>
                            <a:ea typeface="Calibri" panose="020F0502020204030204" pitchFamily="34" charset="0"/>
                            <a:cs typeface="Calibri" panose="020F0502020204030204" pitchFamily="34" charset="0"/>
                          </a:rPr>
                          <m:t>1</m:t>
                        </m:r>
                      </m:sub>
                    </m:sSub>
                    <m:r>
                      <a:rPr lang="en-GB" i="1">
                        <a:effectLst/>
                        <a:latin typeface="Cambria Math" panose="02040503050406030204" pitchFamily="18" charset="0"/>
                        <a:ea typeface="Calibri" panose="020F0502020204030204" pitchFamily="34" charset="0"/>
                        <a:cs typeface="Calibri" panose="020F0502020204030204" pitchFamily="34" charset="0"/>
                      </a:rPr>
                      <m:t> </m:t>
                    </m:r>
                  </m:oMath>
                </a14:m>
                <a:r>
                  <a:rPr lang="en-GB" dirty="0">
                    <a:effectLst/>
                    <a:latin typeface="Cambria" panose="02040503050406030204" pitchFamily="18" charset="0"/>
                    <a:ea typeface="Cambria" panose="02040503050406030204" pitchFamily="18" charset="0"/>
                  </a:rPr>
                  <a:t>or </a:t>
                </a:r>
                <a14:m>
                  <m:oMath xmlns:m="http://schemas.openxmlformats.org/officeDocument/2006/math">
                    <m:sSub>
                      <m:sSubPr>
                        <m:ctrlPr>
                          <a:rPr lang="en-US" i="1">
                            <a:effectLst/>
                            <a:latin typeface="Cambria Math" panose="02040503050406030204" pitchFamily="18" charset="0"/>
                          </a:rPr>
                        </m:ctrlPr>
                      </m:sSubPr>
                      <m:e>
                        <m:r>
                          <a:rPr lang="en-GB" i="1">
                            <a:effectLst/>
                            <a:latin typeface="Cambria Math" panose="02040503050406030204" pitchFamily="18" charset="0"/>
                            <a:ea typeface="Calibri" panose="020F0502020204030204" pitchFamily="34" charset="0"/>
                            <a:cs typeface="Calibri" panose="020F0502020204030204" pitchFamily="34" charset="0"/>
                          </a:rPr>
                          <m:t>𝐻</m:t>
                        </m:r>
                      </m:e>
                      <m:sub>
                        <m:r>
                          <a:rPr lang="en-GB" i="1">
                            <a:effectLst/>
                            <a:latin typeface="Cambria Math" panose="02040503050406030204" pitchFamily="18" charset="0"/>
                            <a:ea typeface="Calibri" panose="020F0502020204030204" pitchFamily="34" charset="0"/>
                            <a:cs typeface="Calibri" panose="020F0502020204030204" pitchFamily="34" charset="0"/>
                          </a:rPr>
                          <m:t>𝑎</m:t>
                        </m:r>
                      </m:sub>
                    </m:sSub>
                  </m:oMath>
                </a14:m>
                <a:r>
                  <a:rPr lang="en-GB" dirty="0">
                    <a:effectLst/>
                    <a:latin typeface="Cambria" panose="02040503050406030204" pitchFamily="18" charset="0"/>
                    <a:ea typeface="Cambria" panose="02040503050406030204" pitchFamily="18" charset="0"/>
                  </a:rPr>
                  <a:t>).</a:t>
                </a:r>
              </a:p>
              <a:p>
                <a:pPr marL="342900" marR="0" lvl="0" indent="-342900" algn="just">
                  <a:spcBef>
                    <a:spcPts val="0"/>
                  </a:spcBef>
                  <a:spcAft>
                    <a:spcPts val="0"/>
                  </a:spcAft>
                  <a:buFont typeface="Symbol" panose="05050102010706020507" pitchFamily="18" charset="2"/>
                  <a:buChar char=""/>
                </a:pPr>
                <a:r>
                  <a:rPr lang="en-GB" sz="3200" dirty="0">
                    <a:latin typeface="Cambria" panose="02040503050406030204" pitchFamily="18" charset="0"/>
                    <a:ea typeface="Cambria" panose="02040503050406030204" pitchFamily="18" charset="0"/>
                    <a:cs typeface="Times New Roman" panose="02020603050405020304" pitchFamily="18" charset="0"/>
                  </a:rPr>
                  <a:t>Three, a Test Statistic </a:t>
                </a:r>
              </a:p>
              <a:p>
                <a:pPr marL="800100" lvl="1" indent="-342900" algn="just">
                  <a:spcBef>
                    <a:spcPts val="0"/>
                  </a:spcBef>
                  <a:buFont typeface="Symbol" panose="05050102010706020507" pitchFamily="18" charset="2"/>
                  <a:buChar char=""/>
                </a:pPr>
                <a:r>
                  <a:rPr lang="en-GB" dirty="0">
                    <a:latin typeface="Cambria" panose="02040503050406030204" pitchFamily="18" charset="0"/>
                    <a:ea typeface="Cambria" panose="02040503050406030204" pitchFamily="18" charset="0"/>
                    <a:cs typeface="Times New Roman" panose="02020603050405020304" pitchFamily="18" charset="0"/>
                  </a:rPr>
                  <a:t>A </a:t>
                </a:r>
                <a:r>
                  <a:rPr lang="en-GB" dirty="0">
                    <a:effectLst/>
                    <a:latin typeface="Cambria" panose="02040503050406030204" pitchFamily="18" charset="0"/>
                    <a:ea typeface="Cambria" panose="02040503050406030204" pitchFamily="18" charset="0"/>
                  </a:rPr>
                  <a:t>value of how much our result - calculated from our sample data - deviates from chance. </a:t>
                </a:r>
              </a:p>
              <a:p>
                <a:pPr marL="342900" indent="-342900" algn="just">
                  <a:spcBef>
                    <a:spcPts val="0"/>
                  </a:spcBef>
                  <a:buFont typeface="Symbol" panose="05050102010706020507" pitchFamily="18" charset="2"/>
                  <a:buChar char=""/>
                </a:pPr>
                <a:r>
                  <a:rPr lang="en-GB" sz="3200" dirty="0">
                    <a:latin typeface="Cambria" panose="02040503050406030204" pitchFamily="18" charset="0"/>
                    <a:ea typeface="Cambria" panose="02040503050406030204" pitchFamily="18" charset="0"/>
                    <a:cs typeface="Times New Roman" panose="02020603050405020304" pitchFamily="18" charset="0"/>
                  </a:rPr>
                  <a:t>Four, a Critical or Rejection Region</a:t>
                </a:r>
              </a:p>
              <a:p>
                <a:pPr marL="800100" lvl="1" indent="-342900" algn="just">
                  <a:spcBef>
                    <a:spcPts val="0"/>
                  </a:spcBef>
                  <a:buFont typeface="Symbol" panose="05050102010706020507" pitchFamily="18" charset="2"/>
                  <a:buChar char=""/>
                </a:pPr>
                <a:r>
                  <a:rPr lang="en-GB" dirty="0">
                    <a:effectLst/>
                    <a:latin typeface="Cambria" panose="02040503050406030204" pitchFamily="18" charset="0"/>
                    <a:ea typeface="Cambria" panose="02040503050406030204" pitchFamily="18" charset="0"/>
                    <a:cs typeface="Times New Roman" panose="02020603050405020304" pitchFamily="18" charset="0"/>
                  </a:rPr>
                  <a:t>A value defines the region for rejecting or failing to reject the test statistic. </a:t>
                </a:r>
                <a:r>
                  <a:rPr lang="en-GB" dirty="0">
                    <a:effectLst/>
                    <a:latin typeface="Cambria" panose="02040503050406030204" pitchFamily="18" charset="0"/>
                    <a:ea typeface="Cambria" panose="02040503050406030204" pitchFamily="18" charset="0"/>
                  </a:rPr>
                  <a:t>Depends on our level of confidence and the degrees of freedom.</a:t>
                </a:r>
                <a:endParaRPr lang="en-GB" dirty="0">
                  <a:effectLst/>
                  <a:latin typeface="Cambria" panose="02040503050406030204" pitchFamily="18" charset="0"/>
                  <a:ea typeface="Cambria" panose="02040503050406030204" pitchFamily="18" charset="0"/>
                  <a:cs typeface="Times New Roman" panose="02020603050405020304" pitchFamily="18" charset="0"/>
                </a:endParaRPr>
              </a:p>
              <a:p>
                <a:pPr marL="342900" indent="-342900" algn="just">
                  <a:spcBef>
                    <a:spcPts val="0"/>
                  </a:spcBef>
                  <a:buFont typeface="Symbol" panose="05050102010706020507" pitchFamily="18" charset="2"/>
                  <a:buChar char=""/>
                </a:pPr>
                <a:r>
                  <a:rPr lang="en-GB" sz="3200" dirty="0">
                    <a:latin typeface="Cambria" panose="02040503050406030204" pitchFamily="18" charset="0"/>
                    <a:ea typeface="Cambria" panose="02040503050406030204" pitchFamily="18" charset="0"/>
                    <a:cs typeface="Times New Roman" panose="02020603050405020304" pitchFamily="18" charset="0"/>
                  </a:rPr>
                  <a:t>Five, Interpretation</a:t>
                </a:r>
              </a:p>
              <a:p>
                <a:pPr marL="800100" lvl="1" indent="-342900" algn="just">
                  <a:spcBef>
                    <a:spcPts val="0"/>
                  </a:spcBef>
                  <a:buFont typeface="Symbol" panose="05050102010706020507" pitchFamily="18" charset="2"/>
                  <a:buChar char=""/>
                </a:pPr>
                <a:r>
                  <a:rPr lang="en-GB" dirty="0">
                    <a:latin typeface="Cambria" panose="02040503050406030204" pitchFamily="18" charset="0"/>
                    <a:ea typeface="Cambria" panose="02040503050406030204" pitchFamily="18" charset="0"/>
                    <a:cs typeface="Times New Roman" panose="02020603050405020304" pitchFamily="18" charset="0"/>
                  </a:rPr>
                  <a:t>Here we make a final determination of statistical significance. </a:t>
                </a:r>
                <a:endParaRPr lang="en-US" dirty="0">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3E702BC-1FE8-4B22-9687-A79EB56393B0}"/>
                  </a:ext>
                </a:extLst>
              </p:cNvPr>
              <p:cNvSpPr>
                <a:spLocks noGrp="1" noRot="1" noChangeAspect="1" noMove="1" noResize="1" noEditPoints="1" noAdjustHandles="1" noChangeArrowheads="1" noChangeShapeType="1" noTextEdit="1"/>
              </p:cNvSpPr>
              <p:nvPr>
                <p:ph idx="1"/>
              </p:nvPr>
            </p:nvSpPr>
            <p:spPr>
              <a:xfrm>
                <a:off x="245807" y="1799303"/>
                <a:ext cx="11611896" cy="4621162"/>
              </a:xfrm>
              <a:blipFill>
                <a:blip r:embed="rId2"/>
                <a:stretch>
                  <a:fillRect l="-1365" t="-3034" r="-840" b="-9631"/>
                </a:stretch>
              </a:blipFill>
            </p:spPr>
            <p:txBody>
              <a:bodyPr/>
              <a:lstStyle/>
              <a:p>
                <a:r>
                  <a:rPr lang="en-US">
                    <a:noFill/>
                  </a:rPr>
                  <a:t> </a:t>
                </a:r>
              </a:p>
            </p:txBody>
          </p:sp>
        </mc:Fallback>
      </mc:AlternateContent>
    </p:spTree>
    <p:extLst>
      <p:ext uri="{BB962C8B-B14F-4D97-AF65-F5344CB8AC3E}">
        <p14:creationId xmlns:p14="http://schemas.microsoft.com/office/powerpoint/2010/main" val="3407058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95CBC-BA6C-4CE2-BD93-6D0556602DBA}"/>
              </a:ext>
            </a:extLst>
          </p:cNvPr>
          <p:cNvSpPr>
            <a:spLocks noGrp="1"/>
          </p:cNvSpPr>
          <p:nvPr>
            <p:ph type="title"/>
          </p:nvPr>
        </p:nvSpPr>
        <p:spPr/>
        <p:txBody>
          <a:bodyPr/>
          <a:lstStyle/>
          <a:p>
            <a:r>
              <a:rPr lang="en-GB" dirty="0">
                <a:latin typeface="Cambria" panose="02040503050406030204" pitchFamily="18" charset="0"/>
                <a:ea typeface="Cambria" panose="02040503050406030204" pitchFamily="18" charset="0"/>
              </a:rPr>
              <a:t>χ2: Chi-squared: </a:t>
            </a:r>
            <a:r>
              <a:rPr lang="en-GB" sz="4400" b="1"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Three, a Test Statistic </a:t>
            </a:r>
            <a:endParaRPr lang="en-GB" b="1" dirty="0">
              <a:solidFill>
                <a:schemeClr val="accent2"/>
              </a:solidFill>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E702BC-1FE8-4B22-9687-A79EB56393B0}"/>
                  </a:ext>
                </a:extLst>
              </p:cNvPr>
              <p:cNvSpPr>
                <a:spLocks noGrp="1"/>
              </p:cNvSpPr>
              <p:nvPr>
                <p:ph idx="1"/>
              </p:nvPr>
            </p:nvSpPr>
            <p:spPr>
              <a:xfrm>
                <a:off x="838199" y="1825625"/>
                <a:ext cx="10872019" cy="4351338"/>
              </a:xfrm>
            </p:spPr>
            <p:txBody>
              <a:bodyPr>
                <a:noAutofit/>
              </a:bodyPr>
              <a:lstStyle/>
              <a:p>
                <a:pPr marL="342900" indent="-342900">
                  <a:spcBef>
                    <a:spcPts val="0"/>
                  </a:spcBef>
                  <a:buFont typeface="Symbol" panose="05050102010706020507" pitchFamily="18" charset="2"/>
                  <a:buChar char=""/>
                </a:pPr>
                <a:r>
                  <a:rPr lang="en-GB" sz="3200" dirty="0">
                    <a:effectLst/>
                    <a:latin typeface="Cambria" panose="02040503050406030204" pitchFamily="18" charset="0"/>
                    <a:ea typeface="Cambria" panose="02040503050406030204" pitchFamily="18" charset="0"/>
                  </a:rPr>
                  <a:t>The</a:t>
                </a:r>
                <a:r>
                  <a:rPr lang="en-GB" sz="3200" b="1" dirty="0">
                    <a:effectLst/>
                    <a:latin typeface="Cambria" panose="02040503050406030204" pitchFamily="18" charset="0"/>
                    <a:ea typeface="Cambria" panose="02040503050406030204" pitchFamily="18" charset="0"/>
                  </a:rPr>
                  <a:t> χ</a:t>
                </a:r>
                <a:r>
                  <a:rPr lang="en-GB" sz="3200" b="1" baseline="30000" dirty="0">
                    <a:effectLst/>
                    <a:latin typeface="Cambria" panose="02040503050406030204" pitchFamily="18" charset="0"/>
                    <a:ea typeface="Cambria" panose="02040503050406030204" pitchFamily="18" charset="0"/>
                  </a:rPr>
                  <a:t>2</a:t>
                </a:r>
                <a:r>
                  <a:rPr lang="en-GB" sz="3200" dirty="0">
                    <a:effectLst/>
                    <a:latin typeface="Cambria" panose="02040503050406030204" pitchFamily="18" charset="0"/>
                    <a:ea typeface="Cambria" panose="02040503050406030204" pitchFamily="18" charset="0"/>
                  </a:rPr>
                  <a:t> </a:t>
                </a:r>
                <a:r>
                  <a:rPr lang="en-GB" sz="3200" b="1" dirty="0">
                    <a:effectLst/>
                    <a:latin typeface="Cambria" panose="02040503050406030204" pitchFamily="18" charset="0"/>
                    <a:ea typeface="Cambria" panose="02040503050406030204" pitchFamily="18" charset="0"/>
                  </a:rPr>
                  <a:t>test statistic </a:t>
                </a:r>
                <a:r>
                  <a:rPr lang="en-GB" sz="3200" dirty="0">
                    <a:effectLst/>
                    <a:latin typeface="Cambria" panose="02040503050406030204" pitchFamily="18" charset="0"/>
                    <a:ea typeface="Cambria" panose="02040503050406030204" pitchFamily="18" charset="0"/>
                  </a:rPr>
                  <a:t>allows us to make </a:t>
                </a:r>
                <a:r>
                  <a:rPr lang="en-GB" sz="3200" b="1" dirty="0">
                    <a:solidFill>
                      <a:srgbClr val="00B050"/>
                    </a:solidFill>
                    <a:effectLst/>
                    <a:latin typeface="Cambria" panose="02040503050406030204" pitchFamily="18" charset="0"/>
                    <a:ea typeface="Cambria" panose="02040503050406030204" pitchFamily="18" charset="0"/>
                  </a:rPr>
                  <a:t>inferential claims </a:t>
                </a:r>
                <a:r>
                  <a:rPr lang="en-GB" sz="3200" dirty="0">
                    <a:effectLst/>
                    <a:latin typeface="Cambria" panose="02040503050406030204" pitchFamily="18" charset="0"/>
                    <a:ea typeface="Cambria" panose="02040503050406030204" pitchFamily="18" charset="0"/>
                  </a:rPr>
                  <a:t>about the performance of single variables and relationships among </a:t>
                </a:r>
                <a:r>
                  <a:rPr lang="en-GB" sz="3200" b="1" dirty="0">
                    <a:solidFill>
                      <a:schemeClr val="accent2">
                        <a:lumMod val="75000"/>
                      </a:schemeClr>
                    </a:solidFill>
                    <a:effectLst/>
                    <a:latin typeface="Cambria" panose="02040503050406030204" pitchFamily="18" charset="0"/>
                    <a:ea typeface="Cambria" panose="02040503050406030204" pitchFamily="18" charset="0"/>
                  </a:rPr>
                  <a:t>nominal- and ordinal-level data.</a:t>
                </a:r>
              </a:p>
              <a:p>
                <a:pPr marL="342900" indent="-342900" algn="just">
                  <a:spcBef>
                    <a:spcPts val="0"/>
                  </a:spcBef>
                  <a:buFont typeface="Symbol" panose="05050102010706020507" pitchFamily="18" charset="2"/>
                  <a:buChar char=""/>
                </a:pPr>
                <a:endParaRPr lang="en-GB" sz="2400" b="1" dirty="0">
                  <a:solidFill>
                    <a:schemeClr val="accent2">
                      <a:lumMod val="75000"/>
                    </a:schemeClr>
                  </a:solidFill>
                  <a:latin typeface="Cambria" panose="02040503050406030204" pitchFamily="18" charset="0"/>
                  <a:ea typeface="Cambria" panose="02040503050406030204" pitchFamily="18" charset="0"/>
                  <a:cs typeface="Times New Roman" panose="02020603050405020304" pitchFamily="18" charset="0"/>
                </a:endParaRPr>
              </a:p>
              <a:p>
                <a:pPr marL="342900" indent="-342900" algn="just">
                  <a:spcBef>
                    <a:spcPts val="0"/>
                  </a:spcBef>
                  <a:buFont typeface="Symbol" panose="05050102010706020507" pitchFamily="18" charset="2"/>
                  <a:buChar char=""/>
                </a:pPr>
                <a14:m>
                  <m:oMath xmlns:m="http://schemas.openxmlformats.org/officeDocument/2006/math">
                    <m:sSup>
                      <m:sSupPr>
                        <m:ctrlPr>
                          <a:rPr lang="en-GB" sz="5400" i="1" smtClean="0">
                            <a:effectLst/>
                            <a:latin typeface="Cambria Math" panose="02040503050406030204" pitchFamily="18" charset="0"/>
                            <a:cs typeface="Times New Roman" panose="02020603050405020304" pitchFamily="18" charset="0"/>
                          </a:rPr>
                        </m:ctrlPr>
                      </m:sSupPr>
                      <m:e>
                        <m:r>
                          <a:rPr lang="en-GB" sz="5400" i="1" smtClean="0">
                            <a:effectLst/>
                            <a:latin typeface="Cambria Math" panose="02040503050406030204" pitchFamily="18" charset="0"/>
                            <a:ea typeface="Cambria Math" panose="02040503050406030204" pitchFamily="18" charset="0"/>
                            <a:cs typeface="Times New Roman" panose="02020603050405020304" pitchFamily="18" charset="0"/>
                          </a:rPr>
                          <m:t>𝜒</m:t>
                        </m:r>
                      </m:e>
                      <m:sup>
                        <m:r>
                          <a:rPr lang="en-US" sz="5400" b="0" i="1" smtClean="0">
                            <a:effectLst/>
                            <a:latin typeface="Cambria Math" panose="02040503050406030204" pitchFamily="18" charset="0"/>
                            <a:cs typeface="Times New Roman" panose="02020603050405020304" pitchFamily="18" charset="0"/>
                          </a:rPr>
                          <m:t>2</m:t>
                        </m:r>
                      </m:sup>
                    </m:sSup>
                    <m:r>
                      <a:rPr lang="en-US" sz="5400" b="0" i="1" smtClean="0">
                        <a:effectLst/>
                        <a:latin typeface="Cambria Math" panose="02040503050406030204" pitchFamily="18" charset="0"/>
                        <a:cs typeface="Times New Roman" panose="02020603050405020304" pitchFamily="18" charset="0"/>
                      </a:rPr>
                      <m:t>=</m:t>
                    </m:r>
                    <m:nary>
                      <m:naryPr>
                        <m:chr m:val="∑"/>
                        <m:subHide m:val="on"/>
                        <m:supHide m:val="on"/>
                        <m:ctrlPr>
                          <a:rPr lang="en-US" sz="5400" b="0" i="1" smtClean="0">
                            <a:effectLst/>
                            <a:latin typeface="Cambria Math" panose="02040503050406030204" pitchFamily="18" charset="0"/>
                            <a:cs typeface="Times New Roman" panose="02020603050405020304" pitchFamily="18" charset="0"/>
                          </a:rPr>
                        </m:ctrlPr>
                      </m:naryPr>
                      <m:sub/>
                      <m:sup/>
                      <m:e>
                        <m:f>
                          <m:fPr>
                            <m:ctrlPr>
                              <a:rPr lang="en-US" sz="5400" b="0" i="1" smtClean="0">
                                <a:effectLst/>
                                <a:latin typeface="Cambria Math" panose="02040503050406030204" pitchFamily="18" charset="0"/>
                                <a:cs typeface="Times New Roman" panose="02020603050405020304" pitchFamily="18" charset="0"/>
                              </a:rPr>
                            </m:ctrlPr>
                          </m:fPr>
                          <m:num>
                            <m:sSup>
                              <m:sSupPr>
                                <m:ctrlPr>
                                  <a:rPr lang="en-US" sz="5400" b="0" i="1" smtClean="0">
                                    <a:effectLst/>
                                    <a:latin typeface="Cambria Math" panose="02040503050406030204" pitchFamily="18" charset="0"/>
                                    <a:cs typeface="Times New Roman" panose="02020603050405020304" pitchFamily="18" charset="0"/>
                                  </a:rPr>
                                </m:ctrlPr>
                              </m:sSupPr>
                              <m:e>
                                <m:d>
                                  <m:dPr>
                                    <m:ctrlPr>
                                      <a:rPr lang="en-US" sz="5400" i="1">
                                        <a:latin typeface="Cambria Math" panose="02040503050406030204" pitchFamily="18" charset="0"/>
                                        <a:cs typeface="Times New Roman" panose="02020603050405020304" pitchFamily="18" charset="0"/>
                                      </a:rPr>
                                    </m:ctrlPr>
                                  </m:dPr>
                                  <m:e>
                                    <m:r>
                                      <a:rPr lang="en-US" sz="5400" i="1">
                                        <a:latin typeface="Cambria Math" panose="02040503050406030204" pitchFamily="18" charset="0"/>
                                        <a:cs typeface="Times New Roman" panose="02020603050405020304" pitchFamily="18" charset="0"/>
                                      </a:rPr>
                                      <m:t>𝑜𝑏𝑠𝑒𝑟𝑣𝑒𝑑</m:t>
                                    </m:r>
                                    <m:r>
                                      <a:rPr lang="en-US" sz="5400" i="1">
                                        <a:latin typeface="Cambria Math" panose="02040503050406030204" pitchFamily="18" charset="0"/>
                                        <a:cs typeface="Times New Roman" panose="02020603050405020304" pitchFamily="18" charset="0"/>
                                      </a:rPr>
                                      <m:t> −</m:t>
                                    </m:r>
                                    <m:r>
                                      <a:rPr lang="en-US" sz="5400" i="1">
                                        <a:latin typeface="Cambria Math" panose="02040503050406030204" pitchFamily="18" charset="0"/>
                                        <a:cs typeface="Times New Roman" panose="02020603050405020304" pitchFamily="18" charset="0"/>
                                      </a:rPr>
                                      <m:t>𝑒𝑥𝑝𝑒𝑐𝑡𝑒𝑑</m:t>
                                    </m:r>
                                  </m:e>
                                </m:d>
                              </m:e>
                              <m:sup>
                                <m:r>
                                  <a:rPr lang="en-US" sz="5400" b="0" i="1" smtClean="0">
                                    <a:effectLst/>
                                    <a:latin typeface="Cambria Math" panose="02040503050406030204" pitchFamily="18" charset="0"/>
                                    <a:cs typeface="Times New Roman" panose="02020603050405020304" pitchFamily="18" charset="0"/>
                                  </a:rPr>
                                  <m:t>2</m:t>
                                </m:r>
                              </m:sup>
                            </m:sSup>
                          </m:num>
                          <m:den>
                            <m:r>
                              <a:rPr lang="en-US" sz="5400" b="0" i="1" smtClean="0">
                                <a:effectLst/>
                                <a:latin typeface="Cambria Math" panose="02040503050406030204" pitchFamily="18" charset="0"/>
                                <a:cs typeface="Times New Roman" panose="02020603050405020304" pitchFamily="18" charset="0"/>
                              </a:rPr>
                              <m:t>𝑒𝑥𝑝𝑒𝑐𝑡𝑒𝑑</m:t>
                            </m:r>
                          </m:den>
                        </m:f>
                      </m:e>
                    </m:nary>
                  </m:oMath>
                </a14:m>
                <a:endParaRPr lang="en-US" sz="5400" dirty="0">
                  <a:effectLst/>
                  <a:latin typeface="Cambria" panose="02040503050406030204" pitchFamily="18" charset="0"/>
                  <a:ea typeface="Cambria" panose="02040503050406030204" pitchFamily="18" charset="0"/>
                  <a:cs typeface="Times New Roman" panose="02020603050405020304" pitchFamily="18" charset="0"/>
                </a:endParaRPr>
              </a:p>
              <a:p>
                <a:pPr marL="342900" indent="-342900" algn="just">
                  <a:spcBef>
                    <a:spcPts val="0"/>
                  </a:spcBef>
                  <a:buFont typeface="Symbol" panose="05050102010706020507" pitchFamily="18" charset="2"/>
                  <a:buChar char=""/>
                </a:pPr>
                <a:endParaRPr lang="en-GB" sz="2400" dirty="0">
                  <a:effectLst/>
                  <a:latin typeface="Cambria" panose="02040503050406030204" pitchFamily="18" charset="0"/>
                  <a:ea typeface="Cambria" panose="02040503050406030204" pitchFamily="18" charset="0"/>
                  <a:cs typeface="Times New Roman" panose="02020603050405020304" pitchFamily="18" charset="0"/>
                </a:endParaRPr>
              </a:p>
              <a:p>
                <a:pPr marL="342900" indent="-342900">
                  <a:spcBef>
                    <a:spcPts val="0"/>
                  </a:spcBef>
                  <a:buFont typeface="Symbol" panose="05050102010706020507" pitchFamily="18" charset="2"/>
                  <a:buChar char=""/>
                </a:pPr>
                <a:r>
                  <a:rPr lang="en-GB" dirty="0">
                    <a:effectLst/>
                    <a:latin typeface="Cambria" panose="02040503050406030204" pitchFamily="18" charset="0"/>
                    <a:ea typeface="Cambria" panose="02040503050406030204" pitchFamily="18" charset="0"/>
                    <a:cs typeface="Times New Roman" panose="02020603050405020304" pitchFamily="18" charset="0"/>
                  </a:rPr>
                  <a:t>This creates a χ</a:t>
                </a:r>
                <a:r>
                  <a:rPr lang="en-GB" baseline="30000" dirty="0">
                    <a:effectLst/>
                    <a:latin typeface="Cambria" panose="02040503050406030204" pitchFamily="18" charset="0"/>
                    <a:ea typeface="Cambria" panose="02040503050406030204" pitchFamily="18" charset="0"/>
                    <a:cs typeface="Times New Roman" panose="02020603050405020304" pitchFamily="18" charset="0"/>
                  </a:rPr>
                  <a:t>2  </a:t>
                </a:r>
                <a:r>
                  <a:rPr lang="en-GB" b="1" dirty="0">
                    <a:effectLst/>
                    <a:latin typeface="Cambria" panose="02040503050406030204" pitchFamily="18" charset="0"/>
                    <a:ea typeface="Cambria" panose="02040503050406030204" pitchFamily="18" charset="0"/>
                    <a:cs typeface="Times New Roman" panose="02020603050405020304" pitchFamily="18" charset="0"/>
                  </a:rPr>
                  <a:t>sample-s</a:t>
                </a:r>
                <a:r>
                  <a:rPr lang="en-GB" b="1" dirty="0">
                    <a:latin typeface="Cambria" panose="02040503050406030204" pitchFamily="18" charset="0"/>
                    <a:ea typeface="Cambria" panose="02040503050406030204" pitchFamily="18" charset="0"/>
                    <a:cs typeface="Times New Roman" panose="02020603050405020304" pitchFamily="18" charset="0"/>
                  </a:rPr>
                  <a:t>pecific t</a:t>
                </a:r>
                <a:r>
                  <a:rPr lang="en-GB" b="1" dirty="0">
                    <a:effectLst/>
                    <a:latin typeface="Cambria" panose="02040503050406030204" pitchFamily="18" charset="0"/>
                    <a:ea typeface="Cambria" panose="02040503050406030204" pitchFamily="18" charset="0"/>
                    <a:cs typeface="Times New Roman" panose="02020603050405020304" pitchFamily="18" charset="0"/>
                  </a:rPr>
                  <a:t>est statistic </a:t>
                </a:r>
                <a:r>
                  <a:rPr lang="en-GB" dirty="0">
                    <a:effectLst/>
                    <a:latin typeface="Cambria" panose="02040503050406030204" pitchFamily="18" charset="0"/>
                    <a:ea typeface="Cambria" panose="02040503050406030204" pitchFamily="18" charset="0"/>
                    <a:cs typeface="Times New Roman" panose="02020603050405020304" pitchFamily="18" charset="0"/>
                  </a:rPr>
                  <a:t>for what we observe in the data.</a:t>
                </a:r>
                <a:endParaRPr lang="en-GB" sz="7200" dirty="0">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3E702BC-1FE8-4B22-9687-A79EB56393B0}"/>
                  </a:ext>
                </a:extLst>
              </p:cNvPr>
              <p:cNvSpPr>
                <a:spLocks noGrp="1" noRot="1" noChangeAspect="1" noMove="1" noResize="1" noEditPoints="1" noAdjustHandles="1" noChangeArrowheads="1" noChangeShapeType="1" noTextEdit="1"/>
              </p:cNvSpPr>
              <p:nvPr>
                <p:ph idx="1"/>
              </p:nvPr>
            </p:nvSpPr>
            <p:spPr>
              <a:xfrm>
                <a:off x="838199" y="1825625"/>
                <a:ext cx="10872019" cy="4351338"/>
              </a:xfrm>
              <a:blipFill>
                <a:blip r:embed="rId2"/>
                <a:stretch>
                  <a:fillRect l="-1457" t="-3221" r="-1682"/>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D6A17FB3-3321-45B0-880D-64432325EFE5}"/>
              </a:ext>
            </a:extLst>
          </p:cNvPr>
          <p:cNvSpPr>
            <a:spLocks noGrp="1"/>
          </p:cNvSpPr>
          <p:nvPr>
            <p:ph type="ftr" sz="quarter" idx="11"/>
          </p:nvPr>
        </p:nvSpPr>
        <p:spPr/>
        <p:txBody>
          <a:bodyPr/>
          <a:lstStyle/>
          <a:p>
            <a:r>
              <a:rPr lang="en-US" dirty="0"/>
              <a:t>Title | </a:t>
            </a:r>
            <a:r>
              <a:rPr lang="en-US" dirty="0">
                <a:sym typeface="Symbol" panose="05050102010706020507" pitchFamily="18" charset="2"/>
              </a:rPr>
              <a:t></a:t>
            </a:r>
            <a:r>
              <a:rPr lang="en-US" dirty="0"/>
              <a:t> Author</a:t>
            </a:r>
          </a:p>
          <a:p>
            <a:r>
              <a:rPr lang="en-US" dirty="0"/>
              <a:t>Year | SAGE Publishing</a:t>
            </a:r>
            <a:endParaRPr lang="en-GB" dirty="0"/>
          </a:p>
        </p:txBody>
      </p:sp>
    </p:spTree>
    <p:extLst>
      <p:ext uri="{BB962C8B-B14F-4D97-AF65-F5344CB8AC3E}">
        <p14:creationId xmlns:p14="http://schemas.microsoft.com/office/powerpoint/2010/main" val="3129243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95CBC-BA6C-4CE2-BD93-6D0556602DBA}"/>
              </a:ext>
            </a:extLst>
          </p:cNvPr>
          <p:cNvSpPr>
            <a:spLocks noGrp="1"/>
          </p:cNvSpPr>
          <p:nvPr>
            <p:ph type="title"/>
          </p:nvPr>
        </p:nvSpPr>
        <p:spPr>
          <a:xfrm>
            <a:off x="474405" y="410368"/>
            <a:ext cx="11599606" cy="1325563"/>
          </a:xfrm>
        </p:spPr>
        <p:txBody>
          <a:bodyPr>
            <a:normAutofit/>
          </a:bodyPr>
          <a:lstStyle/>
          <a:p>
            <a:r>
              <a:rPr lang="en-GB" sz="4000" dirty="0">
                <a:latin typeface="Cambria" panose="02040503050406030204" pitchFamily="18" charset="0"/>
                <a:ea typeface="Cambria" panose="02040503050406030204" pitchFamily="18" charset="0"/>
              </a:rPr>
              <a:t>χ2: Chi-squared: </a:t>
            </a:r>
            <a:r>
              <a:rPr lang="en-GB" sz="4000" b="1" dirty="0">
                <a:solidFill>
                  <a:schemeClr val="accent2"/>
                </a:solidFill>
                <a:latin typeface="Cambria" panose="02040503050406030204" pitchFamily="18" charset="0"/>
                <a:ea typeface="Cambria" panose="02040503050406030204" pitchFamily="18" charset="0"/>
              </a:rPr>
              <a:t>Four, Critical or Rejection Region </a:t>
            </a:r>
          </a:p>
        </p:txBody>
      </p:sp>
      <p:sp>
        <p:nvSpPr>
          <p:cNvPr id="3" name="Content Placeholder 2">
            <a:extLst>
              <a:ext uri="{FF2B5EF4-FFF2-40B4-BE49-F238E27FC236}">
                <a16:creationId xmlns:a16="http://schemas.microsoft.com/office/drawing/2014/main" id="{E3E702BC-1FE8-4B22-9687-A79EB56393B0}"/>
              </a:ext>
            </a:extLst>
          </p:cNvPr>
          <p:cNvSpPr>
            <a:spLocks noGrp="1"/>
          </p:cNvSpPr>
          <p:nvPr>
            <p:ph idx="1"/>
          </p:nvPr>
        </p:nvSpPr>
        <p:spPr>
          <a:xfrm>
            <a:off x="838199" y="1825625"/>
            <a:ext cx="10872019" cy="4351338"/>
          </a:xfrm>
        </p:spPr>
        <p:txBody>
          <a:bodyPr>
            <a:noAutofit/>
          </a:bodyPr>
          <a:lstStyle/>
          <a:p>
            <a:pPr marL="342900" indent="-342900">
              <a:spcBef>
                <a:spcPts val="0"/>
              </a:spcBef>
              <a:buFont typeface="Symbol" panose="05050102010706020507" pitchFamily="18" charset="2"/>
              <a:buChar char=""/>
            </a:pPr>
            <a:r>
              <a:rPr lang="en-GB" sz="3200" dirty="0">
                <a:latin typeface="Cambria" panose="02040503050406030204" pitchFamily="18" charset="0"/>
                <a:ea typeface="Cambria" panose="02040503050406030204" pitchFamily="18" charset="0"/>
              </a:rPr>
              <a:t>We compare our </a:t>
            </a:r>
            <a:r>
              <a:rPr lang="en-GB" sz="3200" dirty="0">
                <a:effectLst/>
                <a:latin typeface="Cambria" panose="02040503050406030204" pitchFamily="18" charset="0"/>
                <a:ea typeface="Cambria" panose="02040503050406030204" pitchFamily="18" charset="0"/>
                <a:cs typeface="Times New Roman" panose="02020603050405020304" pitchFamily="18" charset="0"/>
              </a:rPr>
              <a:t>χ</a:t>
            </a:r>
            <a:r>
              <a:rPr lang="en-GB" sz="3200" baseline="30000" dirty="0">
                <a:effectLst/>
                <a:latin typeface="Cambria" panose="02040503050406030204" pitchFamily="18" charset="0"/>
                <a:ea typeface="Cambria" panose="02040503050406030204" pitchFamily="18" charset="0"/>
                <a:cs typeface="Times New Roman" panose="02020603050405020304" pitchFamily="18" charset="0"/>
              </a:rPr>
              <a:t>2  </a:t>
            </a:r>
            <a:r>
              <a:rPr lang="en-GB" sz="3200" b="1" dirty="0">
                <a:effectLst/>
                <a:latin typeface="Cambria" panose="02040503050406030204" pitchFamily="18" charset="0"/>
                <a:ea typeface="Cambria" panose="02040503050406030204" pitchFamily="18" charset="0"/>
                <a:cs typeface="Times New Roman" panose="02020603050405020304" pitchFamily="18" charset="0"/>
              </a:rPr>
              <a:t>sample-s</a:t>
            </a:r>
            <a:r>
              <a:rPr lang="en-GB" sz="3200" b="1" dirty="0">
                <a:latin typeface="Cambria" panose="02040503050406030204" pitchFamily="18" charset="0"/>
                <a:ea typeface="Cambria" panose="02040503050406030204" pitchFamily="18" charset="0"/>
                <a:cs typeface="Times New Roman" panose="02020603050405020304" pitchFamily="18" charset="0"/>
              </a:rPr>
              <a:t>pecific t</a:t>
            </a:r>
            <a:r>
              <a:rPr lang="en-GB" sz="3200" b="1" dirty="0">
                <a:effectLst/>
                <a:latin typeface="Cambria" panose="02040503050406030204" pitchFamily="18" charset="0"/>
                <a:ea typeface="Cambria" panose="02040503050406030204" pitchFamily="18" charset="0"/>
                <a:cs typeface="Times New Roman" panose="02020603050405020304" pitchFamily="18" charset="0"/>
              </a:rPr>
              <a:t>est statistic </a:t>
            </a:r>
            <a:r>
              <a:rPr lang="en-GB" sz="3200" i="1" dirty="0">
                <a:effectLst/>
                <a:latin typeface="Cambria" panose="02040503050406030204" pitchFamily="18" charset="0"/>
                <a:ea typeface="Cambria" panose="02040503050406030204" pitchFamily="18" charset="0"/>
                <a:cs typeface="Times New Roman" panose="02020603050405020304" pitchFamily="18" charset="0"/>
              </a:rPr>
              <a:t>[above] </a:t>
            </a:r>
            <a:r>
              <a:rPr lang="en-GB" sz="3200" dirty="0">
                <a:effectLst/>
                <a:latin typeface="Cambria" panose="02040503050406030204" pitchFamily="18" charset="0"/>
                <a:ea typeface="Cambria" panose="02040503050406030204" pitchFamily="18" charset="0"/>
                <a:cs typeface="Times New Roman" panose="02020603050405020304" pitchFamily="18" charset="0"/>
              </a:rPr>
              <a:t>to </a:t>
            </a:r>
            <a:r>
              <a:rPr lang="en-GB" sz="3200" dirty="0">
                <a:effectLst/>
                <a:latin typeface="Cambria" panose="02040503050406030204" pitchFamily="18" charset="0"/>
                <a:ea typeface="Cambria" panose="02040503050406030204" pitchFamily="18" charset="0"/>
              </a:rPr>
              <a:t>the </a:t>
            </a:r>
            <a:r>
              <a:rPr lang="en-GB" sz="3200" b="1" dirty="0">
                <a:solidFill>
                  <a:srgbClr val="C00000"/>
                </a:solidFill>
                <a:effectLst/>
                <a:latin typeface="Cambria" panose="02040503050406030204" pitchFamily="18" charset="0"/>
                <a:ea typeface="Cambria" panose="02040503050406030204" pitchFamily="18" charset="0"/>
              </a:rPr>
              <a:t>critical value </a:t>
            </a:r>
            <a:r>
              <a:rPr lang="en-GB" sz="3200" dirty="0">
                <a:effectLst/>
                <a:latin typeface="Cambria" panose="02040503050406030204" pitchFamily="18" charset="0"/>
                <a:ea typeface="Cambria" panose="02040503050406030204" pitchFamily="18" charset="0"/>
              </a:rPr>
              <a:t>of a χ</a:t>
            </a:r>
            <a:r>
              <a:rPr lang="en-GB" sz="3200" baseline="30000" dirty="0">
                <a:effectLst/>
                <a:latin typeface="Cambria" panose="02040503050406030204" pitchFamily="18" charset="0"/>
                <a:ea typeface="Cambria" panose="02040503050406030204" pitchFamily="18" charset="0"/>
              </a:rPr>
              <a:t>2</a:t>
            </a:r>
            <a:r>
              <a:rPr lang="en-GB" sz="3200" dirty="0">
                <a:effectLst/>
                <a:latin typeface="Cambria" panose="02040503050406030204" pitchFamily="18" charset="0"/>
                <a:ea typeface="Cambria" panose="02040503050406030204" pitchFamily="18" charset="0"/>
              </a:rPr>
              <a:t> distribution, specified by </a:t>
            </a:r>
            <a:r>
              <a:rPr lang="en-GB" sz="3200" b="1" dirty="0">
                <a:effectLst/>
                <a:latin typeface="Cambria" panose="02040503050406030204" pitchFamily="18" charset="0"/>
                <a:ea typeface="Cambria" panose="02040503050406030204" pitchFamily="18" charset="0"/>
              </a:rPr>
              <a:t>degrees of freedom </a:t>
            </a:r>
            <a:r>
              <a:rPr lang="en-GB" sz="3200" dirty="0">
                <a:effectLst/>
                <a:latin typeface="Cambria" panose="02040503050406030204" pitchFamily="18" charset="0"/>
                <a:ea typeface="Cambria" panose="02040503050406030204" pitchFamily="18" charset="0"/>
              </a:rPr>
              <a:t>and how </a:t>
            </a:r>
            <a:r>
              <a:rPr lang="en-GB" sz="3200" b="1" dirty="0">
                <a:effectLst/>
                <a:latin typeface="Cambria" panose="02040503050406030204" pitchFamily="18" charset="0"/>
                <a:ea typeface="Cambria" panose="02040503050406030204" pitchFamily="18" charset="0"/>
              </a:rPr>
              <a:t>confident </a:t>
            </a:r>
            <a:r>
              <a:rPr lang="en-GB" sz="3200" dirty="0">
                <a:effectLst/>
                <a:latin typeface="Cambria" panose="02040503050406030204" pitchFamily="18" charset="0"/>
                <a:ea typeface="Cambria" panose="02040503050406030204" pitchFamily="18" charset="0"/>
              </a:rPr>
              <a:t>we want to be</a:t>
            </a:r>
            <a:r>
              <a:rPr lang="en-GB" sz="3200" dirty="0">
                <a:effectLst/>
                <a:latin typeface="Cambria" panose="02040503050406030204" pitchFamily="18" charset="0"/>
                <a:ea typeface="Cambria" panose="02040503050406030204" pitchFamily="18" charset="0"/>
                <a:cs typeface="Times New Roman" panose="02020603050405020304" pitchFamily="18" charset="0"/>
              </a:rPr>
              <a:t>. </a:t>
            </a:r>
          </a:p>
          <a:p>
            <a:pPr marL="800100" lvl="1" indent="-342900" algn="just">
              <a:spcBef>
                <a:spcPts val="0"/>
              </a:spcBef>
              <a:buFont typeface="Symbol" panose="05050102010706020507" pitchFamily="18" charset="2"/>
              <a:buChar char=""/>
            </a:pPr>
            <a:r>
              <a:rPr lang="en-GB" sz="2800" dirty="0">
                <a:effectLst/>
                <a:latin typeface="Cambria" panose="02040503050406030204" pitchFamily="18" charset="0"/>
                <a:ea typeface="Cambria" panose="02040503050406030204" pitchFamily="18" charset="0"/>
                <a:cs typeface="Times New Roman" panose="02020603050405020304" pitchFamily="18" charset="0"/>
              </a:rPr>
              <a:t>The </a:t>
            </a:r>
            <a:r>
              <a:rPr lang="en-GB" sz="2800" b="1" dirty="0">
                <a:effectLst/>
                <a:latin typeface="Cambria" panose="02040503050406030204" pitchFamily="18" charset="0"/>
                <a:ea typeface="Cambria" panose="02040503050406030204" pitchFamily="18" charset="0"/>
                <a:cs typeface="Times New Roman" panose="02020603050405020304" pitchFamily="18" charset="0"/>
              </a:rPr>
              <a:t>degrees of freedom </a:t>
            </a:r>
            <a:r>
              <a:rPr lang="en-GB" sz="2800" dirty="0">
                <a:effectLst/>
                <a:latin typeface="Cambria" panose="02040503050406030204" pitchFamily="18" charset="0"/>
                <a:ea typeface="Cambria" panose="02040503050406030204" pitchFamily="18" charset="0"/>
                <a:cs typeface="Times New Roman" panose="02020603050405020304" pitchFamily="18" charset="0"/>
              </a:rPr>
              <a:t>- often written ‘</a:t>
            </a:r>
            <a:r>
              <a:rPr lang="en-GB" sz="2800" dirty="0" err="1">
                <a:effectLst/>
                <a:latin typeface="Cambria" panose="02040503050406030204" pitchFamily="18" charset="0"/>
                <a:ea typeface="Cambria" panose="02040503050406030204" pitchFamily="18" charset="0"/>
                <a:cs typeface="Times New Roman" panose="02020603050405020304" pitchFamily="18" charset="0"/>
              </a:rPr>
              <a:t>df</a:t>
            </a:r>
            <a:r>
              <a:rPr lang="en-GB" sz="2800" dirty="0">
                <a:effectLst/>
                <a:latin typeface="Cambria" panose="02040503050406030204" pitchFamily="18" charset="0"/>
                <a:ea typeface="Cambria" panose="02040503050406030204" pitchFamily="18" charset="0"/>
                <a:cs typeface="Times New Roman" panose="02020603050405020304" pitchFamily="18" charset="0"/>
              </a:rPr>
              <a:t>’- refer to the number of columns and rows in the cross-tab. </a:t>
            </a:r>
          </a:p>
          <a:p>
            <a:pPr marL="1257300" lvl="2" indent="-342900" algn="just">
              <a:spcBef>
                <a:spcPts val="0"/>
              </a:spcBef>
              <a:buFont typeface="Symbol" panose="05050102010706020507" pitchFamily="18" charset="2"/>
              <a:buChar char=""/>
            </a:pPr>
            <a:r>
              <a:rPr lang="en-GB" sz="2800" b="1" dirty="0" err="1">
                <a:effectLst/>
                <a:latin typeface="Cambria" panose="02040503050406030204" pitchFamily="18" charset="0"/>
                <a:ea typeface="Cambria" panose="02040503050406030204" pitchFamily="18" charset="0"/>
                <a:cs typeface="Times New Roman" panose="02020603050405020304" pitchFamily="18" charset="0"/>
              </a:rPr>
              <a:t>df</a:t>
            </a:r>
            <a:r>
              <a:rPr lang="en-GB" sz="2800" b="1" dirty="0">
                <a:effectLst/>
                <a:latin typeface="Cambria" panose="02040503050406030204" pitchFamily="18" charset="0"/>
                <a:ea typeface="Cambria" panose="02040503050406030204" pitchFamily="18" charset="0"/>
                <a:cs typeface="Times New Roman" panose="02020603050405020304" pitchFamily="18" charset="0"/>
              </a:rPr>
              <a:t> = (# of columns - 1)*(# of rows - 1)</a:t>
            </a:r>
          </a:p>
          <a:p>
            <a:pPr marL="800100" lvl="1" indent="-342900" algn="just">
              <a:spcBef>
                <a:spcPts val="0"/>
              </a:spcBef>
              <a:buFont typeface="Symbol" panose="05050102010706020507" pitchFamily="18" charset="2"/>
              <a:buChar char=""/>
            </a:pPr>
            <a:endParaRPr lang="en-GB" sz="2800" dirty="0">
              <a:effectLst/>
              <a:latin typeface="Cambria" panose="02040503050406030204" pitchFamily="18" charset="0"/>
              <a:ea typeface="Cambria" panose="02040503050406030204" pitchFamily="18" charset="0"/>
              <a:cs typeface="Times New Roman" panose="02020603050405020304" pitchFamily="18" charset="0"/>
            </a:endParaRPr>
          </a:p>
          <a:p>
            <a:pPr marL="800100" lvl="1" indent="-342900" algn="just">
              <a:spcBef>
                <a:spcPts val="0"/>
              </a:spcBef>
              <a:buFont typeface="Symbol" panose="05050102010706020507" pitchFamily="18" charset="2"/>
              <a:buChar char=""/>
            </a:pPr>
            <a:r>
              <a:rPr lang="en-GB" sz="2800" dirty="0">
                <a:effectLst/>
                <a:latin typeface="Cambria" panose="02040503050406030204" pitchFamily="18" charset="0"/>
                <a:ea typeface="Cambria" panose="02040503050406030204" pitchFamily="18" charset="0"/>
                <a:cs typeface="Times New Roman" panose="02020603050405020304" pitchFamily="18" charset="0"/>
              </a:rPr>
              <a:t>Our </a:t>
            </a:r>
            <a:r>
              <a:rPr lang="en-GB" sz="2800" b="1" dirty="0">
                <a:effectLst/>
                <a:latin typeface="Cambria" panose="02040503050406030204" pitchFamily="18" charset="0"/>
                <a:ea typeface="Cambria" panose="02040503050406030204" pitchFamily="18" charset="0"/>
                <a:cs typeface="Times New Roman" panose="02020603050405020304" pitchFamily="18" charset="0"/>
              </a:rPr>
              <a:t>level of confidence </a:t>
            </a:r>
            <a:r>
              <a:rPr lang="en-GB" sz="2800" dirty="0">
                <a:effectLst/>
                <a:latin typeface="Cambria" panose="02040503050406030204" pitchFamily="18" charset="0"/>
                <a:ea typeface="Cambria" panose="02040503050406030204" pitchFamily="18" charset="0"/>
                <a:cs typeface="Times New Roman" panose="02020603050405020304" pitchFamily="18" charset="0"/>
              </a:rPr>
              <a:t>is represented by alpha (α). </a:t>
            </a:r>
          </a:p>
          <a:p>
            <a:pPr marL="1257300" lvl="2" indent="-342900" algn="just">
              <a:spcBef>
                <a:spcPts val="0"/>
              </a:spcBef>
              <a:buFont typeface="Symbol" panose="05050102010706020507" pitchFamily="18" charset="2"/>
              <a:buChar char=""/>
            </a:pPr>
            <a:r>
              <a:rPr lang="en-GB" sz="2800" dirty="0">
                <a:effectLst/>
                <a:latin typeface="Cambria" panose="02040503050406030204" pitchFamily="18" charset="0"/>
                <a:ea typeface="Cambria" panose="02040503050406030204" pitchFamily="18" charset="0"/>
                <a:cs typeface="Times New Roman" panose="02020603050405020304" pitchFamily="18" charset="0"/>
              </a:rPr>
              <a:t>Alpha – often called a ‘significance level’ - is used to identify the critical values of sampling distributions.</a:t>
            </a:r>
          </a:p>
          <a:p>
            <a:pPr marL="800100" lvl="1" indent="-342900" algn="just">
              <a:spcBef>
                <a:spcPts val="0"/>
              </a:spcBef>
              <a:buFont typeface="Symbol" panose="05050102010706020507" pitchFamily="18" charset="2"/>
              <a:buChar char=""/>
            </a:pPr>
            <a:endParaRPr lang="en-GB" sz="3200" dirty="0">
              <a:effectLst/>
              <a:latin typeface="Cambria" panose="02040503050406030204" pitchFamily="18" charset="0"/>
              <a:ea typeface="Cambria" panose="02040503050406030204" pitchFamily="18" charset="0"/>
              <a:cs typeface="Times New Roman" panose="02020603050405020304" pitchFamily="18" charset="0"/>
            </a:endParaRPr>
          </a:p>
          <a:p>
            <a:pPr marL="342900" indent="-342900">
              <a:spcBef>
                <a:spcPts val="0"/>
              </a:spcBef>
              <a:buFont typeface="Symbol" panose="05050102010706020507" pitchFamily="18" charset="2"/>
              <a:buChar char=""/>
            </a:pPr>
            <a:endParaRPr lang="en-GB" sz="72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6A17FB3-3321-45B0-880D-64432325EFE5}"/>
              </a:ext>
            </a:extLst>
          </p:cNvPr>
          <p:cNvSpPr>
            <a:spLocks noGrp="1"/>
          </p:cNvSpPr>
          <p:nvPr>
            <p:ph type="ftr" sz="quarter" idx="11"/>
          </p:nvPr>
        </p:nvSpPr>
        <p:spPr/>
        <p:txBody>
          <a:bodyPr/>
          <a:lstStyle/>
          <a:p>
            <a:r>
              <a:rPr lang="en-US" dirty="0"/>
              <a:t>Title | </a:t>
            </a:r>
            <a:r>
              <a:rPr lang="en-US" dirty="0">
                <a:sym typeface="Symbol" panose="05050102010706020507" pitchFamily="18" charset="2"/>
              </a:rPr>
              <a:t></a:t>
            </a:r>
            <a:r>
              <a:rPr lang="en-US" dirty="0"/>
              <a:t> Author</a:t>
            </a:r>
          </a:p>
          <a:p>
            <a:r>
              <a:rPr lang="en-US" dirty="0"/>
              <a:t>Year | SAGE Publishing</a:t>
            </a:r>
            <a:endParaRPr lang="en-GB" dirty="0"/>
          </a:p>
        </p:txBody>
      </p:sp>
    </p:spTree>
    <p:extLst>
      <p:ext uri="{BB962C8B-B14F-4D97-AF65-F5344CB8AC3E}">
        <p14:creationId xmlns:p14="http://schemas.microsoft.com/office/powerpoint/2010/main" val="31279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diagram&#10;&#10;Description automatically generated">
            <a:extLst>
              <a:ext uri="{FF2B5EF4-FFF2-40B4-BE49-F238E27FC236}">
                <a16:creationId xmlns:a16="http://schemas.microsoft.com/office/drawing/2014/main" id="{CDCED782-527F-E868-439B-B2651F7284E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1028"/>
          <a:stretch/>
        </p:blipFill>
        <p:spPr bwMode="auto">
          <a:xfrm>
            <a:off x="4321814" y="1507634"/>
            <a:ext cx="7984633" cy="4878418"/>
          </a:xfrm>
          <a:prstGeom prst="rect">
            <a:avLst/>
          </a:prstGeom>
          <a:extLst>
            <a:ext uri="{53640926-AAD7-44D8-BBD7-CCE9431645EC}">
              <a14:shadowObscured xmlns:a14="http://schemas.microsoft.com/office/drawing/2010/main"/>
            </a:ext>
          </a:extLst>
        </p:spPr>
      </p:pic>
      <p:graphicFrame>
        <p:nvGraphicFramePr>
          <p:cNvPr id="3" name="Content Placeholder 4">
            <a:extLst>
              <a:ext uri="{FF2B5EF4-FFF2-40B4-BE49-F238E27FC236}">
                <a16:creationId xmlns:a16="http://schemas.microsoft.com/office/drawing/2014/main" id="{9D400B3D-E708-38FA-404B-094BC64EE115}"/>
              </a:ext>
            </a:extLst>
          </p:cNvPr>
          <p:cNvGraphicFramePr>
            <a:graphicFrameLocks/>
          </p:cNvGraphicFramePr>
          <p:nvPr/>
        </p:nvGraphicFramePr>
        <p:xfrm>
          <a:off x="127819" y="1471493"/>
          <a:ext cx="4095672" cy="5151120"/>
        </p:xfrm>
        <a:graphic>
          <a:graphicData uri="http://schemas.openxmlformats.org/drawingml/2006/table">
            <a:tbl>
              <a:tblPr firstRow="1" firstCol="1" bandRow="1">
                <a:tableStyleId>{5C22544A-7EE6-4342-B048-85BDC9FD1C3A}</a:tableStyleId>
              </a:tblPr>
              <a:tblGrid>
                <a:gridCol w="784045">
                  <a:extLst>
                    <a:ext uri="{9D8B030D-6E8A-4147-A177-3AD203B41FA5}">
                      <a16:colId xmlns:a16="http://schemas.microsoft.com/office/drawing/2014/main" val="4061874558"/>
                    </a:ext>
                  </a:extLst>
                </a:gridCol>
                <a:gridCol w="644806">
                  <a:extLst>
                    <a:ext uri="{9D8B030D-6E8A-4147-A177-3AD203B41FA5}">
                      <a16:colId xmlns:a16="http://schemas.microsoft.com/office/drawing/2014/main" val="3011725201"/>
                    </a:ext>
                  </a:extLst>
                </a:gridCol>
                <a:gridCol w="654126">
                  <a:extLst>
                    <a:ext uri="{9D8B030D-6E8A-4147-A177-3AD203B41FA5}">
                      <a16:colId xmlns:a16="http://schemas.microsoft.com/office/drawing/2014/main" val="3695968767"/>
                    </a:ext>
                  </a:extLst>
                </a:gridCol>
                <a:gridCol w="654126">
                  <a:extLst>
                    <a:ext uri="{9D8B030D-6E8A-4147-A177-3AD203B41FA5}">
                      <a16:colId xmlns:a16="http://schemas.microsoft.com/office/drawing/2014/main" val="1936554522"/>
                    </a:ext>
                  </a:extLst>
                </a:gridCol>
                <a:gridCol w="704443">
                  <a:extLst>
                    <a:ext uri="{9D8B030D-6E8A-4147-A177-3AD203B41FA5}">
                      <a16:colId xmlns:a16="http://schemas.microsoft.com/office/drawing/2014/main" val="2015531030"/>
                    </a:ext>
                  </a:extLst>
                </a:gridCol>
                <a:gridCol w="654126">
                  <a:extLst>
                    <a:ext uri="{9D8B030D-6E8A-4147-A177-3AD203B41FA5}">
                      <a16:colId xmlns:a16="http://schemas.microsoft.com/office/drawing/2014/main" val="3548660443"/>
                    </a:ext>
                  </a:extLst>
                </a:gridCol>
              </a:tblGrid>
              <a:tr h="177288">
                <a:tc>
                  <a:txBody>
                    <a:bodyPr/>
                    <a:lstStyle/>
                    <a:p>
                      <a:endParaRPr lang="en-US" sz="1300">
                        <a:effectLst/>
                        <a:latin typeface="Calibri" panose="020F0502020204030204" pitchFamily="34" charset="0"/>
                        <a:cs typeface="Times New Roman" panose="02020603050405020304" pitchFamily="18" charset="0"/>
                      </a:endParaRPr>
                    </a:p>
                  </a:txBody>
                  <a:tcPr marL="79552" marR="79552" marT="0" marB="0"/>
                </a:tc>
                <a:tc gridSpan="5">
                  <a:txBody>
                    <a:bodyPr/>
                    <a:lstStyle/>
                    <a:p>
                      <a:pPr marL="0" marR="0" algn="ctr">
                        <a:spcBef>
                          <a:spcPts val="0"/>
                        </a:spcBef>
                        <a:spcAft>
                          <a:spcPts val="0"/>
                        </a:spcAft>
                      </a:pPr>
                      <a:r>
                        <a:rPr lang="en-US" sz="1300">
                          <a:effectLst/>
                        </a:rPr>
                        <a:t>Alpha: Significance Level</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80955547"/>
                  </a:ext>
                </a:extLst>
              </a:tr>
              <a:tr h="320262">
                <a:tc>
                  <a:txBody>
                    <a:bodyPr/>
                    <a:lstStyle/>
                    <a:p>
                      <a:pPr marL="0" marR="0" algn="ctr">
                        <a:spcBef>
                          <a:spcPts val="0"/>
                        </a:spcBef>
                        <a:spcAft>
                          <a:spcPts val="0"/>
                        </a:spcAft>
                      </a:pPr>
                      <a:r>
                        <a:rPr lang="en-US" sz="1300">
                          <a:effectLst/>
                        </a:rPr>
                        <a:t>Degrees of Freedom</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0.10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0.05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0.025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0.01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0.001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832171833"/>
                  </a:ext>
                </a:extLst>
              </a:tr>
              <a:tr h="177288">
                <a:tc>
                  <a:txBody>
                    <a:bodyPr/>
                    <a:lstStyle/>
                    <a:p>
                      <a:pPr marL="0" marR="0" algn="ctr">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gridSpan="5">
                  <a:txBody>
                    <a:bodyPr/>
                    <a:lstStyle/>
                    <a:p>
                      <a:pPr marL="0" marR="0" algn="ctr">
                        <a:spcBef>
                          <a:spcPts val="0"/>
                        </a:spcBef>
                        <a:spcAft>
                          <a:spcPts val="0"/>
                        </a:spcAft>
                      </a:pPr>
                      <a:r>
                        <a:rPr lang="en-US" sz="1300">
                          <a:effectLst/>
                        </a:rPr>
                        <a:t>Critical Values of χ</a:t>
                      </a:r>
                      <a:r>
                        <a:rPr lang="en-US" sz="1300" baseline="30000">
                          <a:effectLst/>
                        </a:rPr>
                        <a:t>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95110113"/>
                  </a:ext>
                </a:extLst>
              </a:tr>
              <a:tr h="177288">
                <a:tc>
                  <a:txBody>
                    <a:bodyPr/>
                    <a:lstStyle/>
                    <a:p>
                      <a:pPr marL="0" marR="0" algn="ctr">
                        <a:spcBef>
                          <a:spcPts val="0"/>
                        </a:spcBef>
                        <a:spcAft>
                          <a:spcPts val="0"/>
                        </a:spcAft>
                      </a:pPr>
                      <a:r>
                        <a:rPr lang="en-US" sz="1300">
                          <a:effectLst/>
                        </a:rPr>
                        <a:t>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2.71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3.84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5.02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6.64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10.83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1323590850"/>
                  </a:ext>
                </a:extLst>
              </a:tr>
              <a:tr h="177288">
                <a:tc>
                  <a:txBody>
                    <a:bodyPr/>
                    <a:lstStyle/>
                    <a:p>
                      <a:pPr marL="0" marR="0" algn="ctr">
                        <a:spcBef>
                          <a:spcPts val="0"/>
                        </a:spcBef>
                        <a:spcAft>
                          <a:spcPts val="0"/>
                        </a:spcAft>
                      </a:pPr>
                      <a:r>
                        <a:rPr lang="en-US" sz="1300">
                          <a:effectLst/>
                        </a:rPr>
                        <a:t>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4.61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5.99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7.38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9.21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13.82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376913996"/>
                  </a:ext>
                </a:extLst>
              </a:tr>
              <a:tr h="177288">
                <a:tc>
                  <a:txBody>
                    <a:bodyPr/>
                    <a:lstStyle/>
                    <a:p>
                      <a:pPr marL="0" marR="0" algn="ctr">
                        <a:spcBef>
                          <a:spcPts val="0"/>
                        </a:spcBef>
                        <a:spcAft>
                          <a:spcPts val="0"/>
                        </a:spcAft>
                      </a:pPr>
                      <a:r>
                        <a:rPr lang="en-US" sz="1300">
                          <a:effectLst/>
                        </a:rPr>
                        <a:t>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6.25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7.82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9.35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11.35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16.27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257172843"/>
                  </a:ext>
                </a:extLst>
              </a:tr>
              <a:tr h="177288">
                <a:tc>
                  <a:txBody>
                    <a:bodyPr/>
                    <a:lstStyle/>
                    <a:p>
                      <a:pPr marL="0" marR="0" algn="ctr">
                        <a:spcBef>
                          <a:spcPts val="0"/>
                        </a:spcBef>
                        <a:spcAft>
                          <a:spcPts val="0"/>
                        </a:spcAft>
                      </a:pPr>
                      <a:r>
                        <a:rPr lang="en-US" sz="1300" dirty="0">
                          <a:effectLst/>
                        </a:rPr>
                        <a:t>4</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7.78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9.49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11.14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13.28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18.47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2440170890"/>
                  </a:ext>
                </a:extLst>
              </a:tr>
              <a:tr h="177288">
                <a:tc>
                  <a:txBody>
                    <a:bodyPr/>
                    <a:lstStyle/>
                    <a:p>
                      <a:pPr marL="0" marR="0" algn="ctr">
                        <a:spcBef>
                          <a:spcPts val="0"/>
                        </a:spcBef>
                        <a:spcAft>
                          <a:spcPts val="0"/>
                        </a:spcAft>
                      </a:pPr>
                      <a:r>
                        <a:rPr lang="en-US" sz="1300">
                          <a:effectLst/>
                        </a:rPr>
                        <a:t>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9.24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11.07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12.83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15.09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20.52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2688349865"/>
                  </a:ext>
                </a:extLst>
              </a:tr>
              <a:tr h="177288">
                <a:tc>
                  <a:txBody>
                    <a:bodyPr/>
                    <a:lstStyle/>
                    <a:p>
                      <a:pPr marL="0" marR="0" algn="ctr">
                        <a:spcBef>
                          <a:spcPts val="0"/>
                        </a:spcBef>
                        <a:spcAft>
                          <a:spcPts val="0"/>
                        </a:spcAft>
                      </a:pPr>
                      <a:r>
                        <a:rPr lang="en-US" sz="1300">
                          <a:effectLst/>
                        </a:rPr>
                        <a:t>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10.65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12.59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14.45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16.81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22.46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2211046170"/>
                  </a:ext>
                </a:extLst>
              </a:tr>
              <a:tr h="177288">
                <a:tc>
                  <a:txBody>
                    <a:bodyPr/>
                    <a:lstStyle/>
                    <a:p>
                      <a:pPr marL="0" marR="0" algn="ctr">
                        <a:spcBef>
                          <a:spcPts val="0"/>
                        </a:spcBef>
                        <a:spcAft>
                          <a:spcPts val="0"/>
                        </a:spcAft>
                      </a:pPr>
                      <a:r>
                        <a:rPr lang="en-US" sz="1300">
                          <a:effectLst/>
                        </a:rPr>
                        <a:t>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12.02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14.07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16.01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18.48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24.32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407946531"/>
                  </a:ext>
                </a:extLst>
              </a:tr>
              <a:tr h="177288">
                <a:tc>
                  <a:txBody>
                    <a:bodyPr/>
                    <a:lstStyle/>
                    <a:p>
                      <a:pPr marL="0" marR="0" algn="ctr">
                        <a:spcBef>
                          <a:spcPts val="0"/>
                        </a:spcBef>
                        <a:spcAft>
                          <a:spcPts val="0"/>
                        </a:spcAft>
                      </a:pPr>
                      <a:r>
                        <a:rPr lang="en-US" sz="1300">
                          <a:effectLst/>
                        </a:rPr>
                        <a:t>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13.36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15.51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17.54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20.09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26.13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144041867"/>
                  </a:ext>
                </a:extLst>
              </a:tr>
              <a:tr h="177288">
                <a:tc>
                  <a:txBody>
                    <a:bodyPr/>
                    <a:lstStyle/>
                    <a:p>
                      <a:pPr marL="0" marR="0" algn="ctr">
                        <a:spcBef>
                          <a:spcPts val="0"/>
                        </a:spcBef>
                        <a:spcAft>
                          <a:spcPts val="0"/>
                        </a:spcAft>
                      </a:pPr>
                      <a:r>
                        <a:rPr lang="en-US" sz="1300">
                          <a:effectLst/>
                        </a:rPr>
                        <a:t>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14.68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16.92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19.02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21.67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27.88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818942506"/>
                  </a:ext>
                </a:extLst>
              </a:tr>
              <a:tr h="177288">
                <a:tc>
                  <a:txBody>
                    <a:bodyPr/>
                    <a:lstStyle/>
                    <a:p>
                      <a:pPr marL="0" marR="0" algn="ctr">
                        <a:spcBef>
                          <a:spcPts val="0"/>
                        </a:spcBef>
                        <a:spcAft>
                          <a:spcPts val="0"/>
                        </a:spcAft>
                      </a:pPr>
                      <a:r>
                        <a:rPr lang="en-US" sz="1300">
                          <a:effectLst/>
                        </a:rPr>
                        <a:t>10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15.99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18.31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20.48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23.21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29.59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396648827"/>
                  </a:ext>
                </a:extLst>
              </a:tr>
              <a:tr h="177288">
                <a:tc>
                  <a:txBody>
                    <a:bodyPr/>
                    <a:lstStyle/>
                    <a:p>
                      <a:pPr marL="0" marR="0" algn="ctr">
                        <a:spcBef>
                          <a:spcPts val="0"/>
                        </a:spcBef>
                        <a:spcAft>
                          <a:spcPts val="0"/>
                        </a:spcAft>
                      </a:pPr>
                      <a:r>
                        <a:rPr lang="en-US" sz="1300">
                          <a:effectLst/>
                        </a:rPr>
                        <a:t>11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17.28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19.68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21.92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24.73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31.26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1080250426"/>
                  </a:ext>
                </a:extLst>
              </a:tr>
              <a:tr h="177288">
                <a:tc>
                  <a:txBody>
                    <a:bodyPr/>
                    <a:lstStyle/>
                    <a:p>
                      <a:pPr marL="0" marR="0" algn="ctr">
                        <a:spcBef>
                          <a:spcPts val="0"/>
                        </a:spcBef>
                        <a:spcAft>
                          <a:spcPts val="0"/>
                        </a:spcAft>
                      </a:pPr>
                      <a:r>
                        <a:rPr lang="en-US" sz="1300">
                          <a:effectLst/>
                        </a:rPr>
                        <a:t>12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18.55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21.03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23.34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26.22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32.91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940045966"/>
                  </a:ext>
                </a:extLst>
              </a:tr>
              <a:tr h="177288">
                <a:tc>
                  <a:txBody>
                    <a:bodyPr/>
                    <a:lstStyle/>
                    <a:p>
                      <a:pPr marL="0" marR="0" algn="ctr">
                        <a:spcBef>
                          <a:spcPts val="0"/>
                        </a:spcBef>
                        <a:spcAft>
                          <a:spcPts val="0"/>
                        </a:spcAft>
                      </a:pPr>
                      <a:r>
                        <a:rPr lang="en-US" sz="1300">
                          <a:effectLst/>
                        </a:rPr>
                        <a:t>13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19.81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22.36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24.74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27.69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34.53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2916212905"/>
                  </a:ext>
                </a:extLst>
              </a:tr>
              <a:tr h="177288">
                <a:tc>
                  <a:txBody>
                    <a:bodyPr/>
                    <a:lstStyle/>
                    <a:p>
                      <a:pPr marL="0" marR="0" algn="ctr">
                        <a:spcBef>
                          <a:spcPts val="0"/>
                        </a:spcBef>
                        <a:spcAft>
                          <a:spcPts val="0"/>
                        </a:spcAft>
                      </a:pPr>
                      <a:r>
                        <a:rPr lang="en-US" sz="1300">
                          <a:effectLst/>
                        </a:rPr>
                        <a:t>14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21.06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23.69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26.12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29.14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36.12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419553868"/>
                  </a:ext>
                </a:extLst>
              </a:tr>
              <a:tr h="177288">
                <a:tc>
                  <a:txBody>
                    <a:bodyPr/>
                    <a:lstStyle/>
                    <a:p>
                      <a:pPr marL="0" marR="0" algn="ctr">
                        <a:spcBef>
                          <a:spcPts val="0"/>
                        </a:spcBef>
                        <a:spcAft>
                          <a:spcPts val="0"/>
                        </a:spcAft>
                      </a:pPr>
                      <a:r>
                        <a:rPr lang="en-US" sz="1300">
                          <a:effectLst/>
                        </a:rPr>
                        <a:t>15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22.31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25.00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27.49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30.58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37.70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003691227"/>
                  </a:ext>
                </a:extLst>
              </a:tr>
              <a:tr h="177288">
                <a:tc>
                  <a:txBody>
                    <a:bodyPr/>
                    <a:lstStyle/>
                    <a:p>
                      <a:pPr marL="0" marR="0" algn="ctr">
                        <a:spcBef>
                          <a:spcPts val="0"/>
                        </a:spcBef>
                        <a:spcAft>
                          <a:spcPts val="0"/>
                        </a:spcAft>
                      </a:pPr>
                      <a:r>
                        <a:rPr lang="en-US" sz="1300">
                          <a:effectLst/>
                        </a:rPr>
                        <a:t>16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23.54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26.30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28.85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32.00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dirty="0">
                          <a:effectLst/>
                        </a:rPr>
                        <a:t>39.25</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838044003"/>
                  </a:ext>
                </a:extLst>
              </a:tr>
              <a:tr h="177288">
                <a:tc>
                  <a:txBody>
                    <a:bodyPr/>
                    <a:lstStyle/>
                    <a:p>
                      <a:pPr marL="0" marR="0" algn="ctr">
                        <a:spcBef>
                          <a:spcPts val="0"/>
                        </a:spcBef>
                        <a:spcAft>
                          <a:spcPts val="0"/>
                        </a:spcAft>
                      </a:pPr>
                      <a:r>
                        <a:rPr lang="en-US" sz="1300">
                          <a:effectLst/>
                        </a:rPr>
                        <a:t>17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24.77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27.59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30.19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33.41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40.79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016135865"/>
                  </a:ext>
                </a:extLst>
              </a:tr>
              <a:tr h="177288">
                <a:tc>
                  <a:txBody>
                    <a:bodyPr/>
                    <a:lstStyle/>
                    <a:p>
                      <a:pPr marL="0" marR="0" algn="ctr">
                        <a:spcBef>
                          <a:spcPts val="0"/>
                        </a:spcBef>
                        <a:spcAft>
                          <a:spcPts val="0"/>
                        </a:spcAft>
                      </a:pPr>
                      <a:r>
                        <a:rPr lang="en-US" sz="1300">
                          <a:effectLst/>
                        </a:rPr>
                        <a:t>18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25.99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28.87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31.53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34.81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42.31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628808041"/>
                  </a:ext>
                </a:extLst>
              </a:tr>
              <a:tr h="177288">
                <a:tc>
                  <a:txBody>
                    <a:bodyPr/>
                    <a:lstStyle/>
                    <a:p>
                      <a:pPr marL="0" marR="0" algn="ctr">
                        <a:spcBef>
                          <a:spcPts val="0"/>
                        </a:spcBef>
                        <a:spcAft>
                          <a:spcPts val="0"/>
                        </a:spcAft>
                      </a:pPr>
                      <a:r>
                        <a:rPr lang="en-US" sz="1300">
                          <a:effectLst/>
                        </a:rPr>
                        <a:t>19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27.20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30.14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32.85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36.19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43.82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13087024"/>
                  </a:ext>
                </a:extLst>
              </a:tr>
              <a:tr h="177288">
                <a:tc>
                  <a:txBody>
                    <a:bodyPr/>
                    <a:lstStyle/>
                    <a:p>
                      <a:pPr marL="0" marR="0" algn="ctr">
                        <a:spcBef>
                          <a:spcPts val="0"/>
                        </a:spcBef>
                        <a:spcAft>
                          <a:spcPts val="0"/>
                        </a:spcAft>
                      </a:pPr>
                      <a:r>
                        <a:rPr lang="en-US" sz="1300">
                          <a:effectLst/>
                        </a:rPr>
                        <a:t>20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28.41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31.41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34.17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a:effectLst/>
                        </a:rPr>
                        <a:t>37.57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tc>
                  <a:txBody>
                    <a:bodyPr/>
                    <a:lstStyle/>
                    <a:p>
                      <a:pPr marL="0" marR="0" algn="ctr">
                        <a:spcBef>
                          <a:spcPts val="0"/>
                        </a:spcBef>
                        <a:spcAft>
                          <a:spcPts val="0"/>
                        </a:spcAft>
                      </a:pPr>
                      <a:r>
                        <a:rPr lang="en-US" sz="1300" dirty="0">
                          <a:effectLst/>
                        </a:rPr>
                        <a:t>45.32</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79552" marR="79552" marT="0" marB="0"/>
                </a:tc>
                <a:extLst>
                  <a:ext uri="{0D108BD9-81ED-4DB2-BD59-A6C34878D82A}">
                    <a16:rowId xmlns:a16="http://schemas.microsoft.com/office/drawing/2014/main" val="3071959130"/>
                  </a:ext>
                </a:extLst>
              </a:tr>
            </a:tbl>
          </a:graphicData>
        </a:graphic>
      </p:graphicFrame>
      <p:sp>
        <p:nvSpPr>
          <p:cNvPr id="2" name="Title 1">
            <a:extLst>
              <a:ext uri="{FF2B5EF4-FFF2-40B4-BE49-F238E27FC236}">
                <a16:creationId xmlns:a16="http://schemas.microsoft.com/office/drawing/2014/main" id="{38F95CBC-BA6C-4CE2-BD93-6D0556602DBA}"/>
              </a:ext>
            </a:extLst>
          </p:cNvPr>
          <p:cNvSpPr>
            <a:spLocks noGrp="1"/>
          </p:cNvSpPr>
          <p:nvPr>
            <p:ph type="title"/>
          </p:nvPr>
        </p:nvSpPr>
        <p:spPr>
          <a:xfrm>
            <a:off x="-1" y="78658"/>
            <a:ext cx="11867535" cy="1248697"/>
          </a:xfrm>
        </p:spPr>
        <p:txBody>
          <a:bodyPr vert="horz" lIns="91440" tIns="45720" rIns="91440" bIns="45720" rtlCol="0" anchor="b">
            <a:normAutofit fontScale="90000"/>
          </a:bodyPr>
          <a:lstStyle/>
          <a:p>
            <a:pPr algn="ctr"/>
            <a:r>
              <a:rPr lang="en-US" kern="1200" dirty="0">
                <a:solidFill>
                  <a:schemeClr val="accent1"/>
                </a:solidFill>
                <a:latin typeface="Cambria" panose="02040503050406030204" pitchFamily="18" charset="0"/>
                <a:ea typeface="Cambria" panose="02040503050406030204" pitchFamily="18" charset="0"/>
              </a:rPr>
              <a:t>χ2: Chi-squared: </a:t>
            </a:r>
            <a:br>
              <a:rPr lang="en-US" kern="1200" dirty="0">
                <a:solidFill>
                  <a:schemeClr val="accent1"/>
                </a:solidFill>
                <a:latin typeface="Cambria" panose="02040503050406030204" pitchFamily="18" charset="0"/>
                <a:ea typeface="Cambria" panose="02040503050406030204" pitchFamily="18" charset="0"/>
              </a:rPr>
            </a:br>
            <a:r>
              <a:rPr lang="en-GB" b="1" dirty="0">
                <a:solidFill>
                  <a:schemeClr val="accent2"/>
                </a:solidFill>
                <a:latin typeface="Cambria" panose="02040503050406030204" pitchFamily="18" charset="0"/>
                <a:ea typeface="Cambria" panose="02040503050406030204" pitchFamily="18" charset="0"/>
              </a:rPr>
              <a:t>Critical or Rejection Region</a:t>
            </a:r>
            <a:endParaRPr lang="en-US" kern="1200" dirty="0">
              <a:solidFill>
                <a:schemeClr val="accent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62413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676401" y="152401"/>
            <a:ext cx="7770813" cy="1096963"/>
          </a:xfrm>
        </p:spPr>
        <p:txBody>
          <a:bodyPr>
            <a:normAutofit/>
          </a:bodyPr>
          <a:lstStyle/>
          <a:p>
            <a:pPr eaLnBrk="1" hangingPunct="1">
              <a:defRPr/>
            </a:pPr>
            <a:r>
              <a:rPr lang="en-US" sz="4000" b="1" dirty="0">
                <a:latin typeface="Cambria" panose="02040503050406030204" pitchFamily="18" charset="0"/>
                <a:ea typeface="Cambria" panose="02040503050406030204" pitchFamily="18" charset="0"/>
              </a:rPr>
              <a:t>χ2 Example</a:t>
            </a:r>
          </a:p>
        </p:txBody>
      </p:sp>
      <p:sp>
        <p:nvSpPr>
          <p:cNvPr id="67587" name="Rectangle 3"/>
          <p:cNvSpPr>
            <a:spLocks noGrp="1" noChangeArrowheads="1"/>
          </p:cNvSpPr>
          <p:nvPr>
            <p:ph type="body" sz="half" idx="1"/>
          </p:nvPr>
        </p:nvSpPr>
        <p:spPr>
          <a:xfrm>
            <a:off x="1524000" y="1524000"/>
            <a:ext cx="9144000" cy="2286000"/>
          </a:xfrm>
        </p:spPr>
        <p:txBody>
          <a:bodyPr/>
          <a:lstStyle/>
          <a:p>
            <a:pPr eaLnBrk="1" hangingPunct="1"/>
            <a:r>
              <a:rPr lang="en-US" sz="2400" dirty="0">
                <a:latin typeface="Cambria" panose="02040503050406030204" pitchFamily="18" charset="0"/>
                <a:ea typeface="Cambria" panose="02040503050406030204" pitchFamily="18" charset="0"/>
              </a:rPr>
              <a:t>Measure of Association: Gamma (γ): 0.3584 </a:t>
            </a:r>
          </a:p>
          <a:p>
            <a:pPr lvl="1" eaLnBrk="1" hangingPunct="1"/>
            <a:r>
              <a:rPr lang="en-US" i="1" dirty="0">
                <a:latin typeface="Cambria" panose="02040503050406030204" pitchFamily="18" charset="0"/>
                <a:ea typeface="Cambria" panose="02040503050406030204" pitchFamily="18" charset="0"/>
              </a:rPr>
              <a:t>Why gamma (γ)?</a:t>
            </a:r>
            <a:endParaRPr lang="en-US" dirty="0">
              <a:latin typeface="Cambria" panose="02040503050406030204" pitchFamily="18" charset="0"/>
              <a:ea typeface="Cambria" panose="02040503050406030204" pitchFamily="18" charset="0"/>
            </a:endParaRPr>
          </a:p>
          <a:p>
            <a:pPr eaLnBrk="1" hangingPunct="1"/>
            <a:r>
              <a:rPr lang="en-US" sz="2400" b="1" dirty="0">
                <a:latin typeface="Cambria" panose="02040503050406030204" pitchFamily="18" charset="0"/>
                <a:ea typeface="Cambria" panose="02040503050406030204" pitchFamily="18" charset="0"/>
              </a:rPr>
              <a:t>ONE: </a:t>
            </a:r>
            <a:r>
              <a:rPr lang="en-US" sz="2400" dirty="0">
                <a:latin typeface="Cambria" panose="02040503050406030204" pitchFamily="18" charset="0"/>
                <a:ea typeface="Cambria" panose="02040503050406030204" pitchFamily="18" charset="0"/>
              </a:rPr>
              <a:t>H</a:t>
            </a:r>
            <a:r>
              <a:rPr lang="en-US" sz="2400" baseline="-25000" dirty="0">
                <a:latin typeface="Cambria" panose="02040503050406030204" pitchFamily="18" charset="0"/>
                <a:ea typeface="Cambria" panose="02040503050406030204" pitchFamily="18" charset="0"/>
              </a:rPr>
              <a:t>0</a:t>
            </a:r>
            <a:r>
              <a:rPr lang="en-US" sz="2400" dirty="0">
                <a:latin typeface="Cambria" panose="02040503050406030204" pitchFamily="18" charset="0"/>
                <a:ea typeface="Cambria" panose="02040503050406030204" pitchFamily="18" charset="0"/>
              </a:rPr>
              <a:t>: Economic development is not related to nation size</a:t>
            </a:r>
          </a:p>
          <a:p>
            <a:pPr eaLnBrk="1" hangingPunct="1"/>
            <a:r>
              <a:rPr lang="en-US" sz="2400" b="1" dirty="0">
                <a:latin typeface="Cambria" panose="02040503050406030204" pitchFamily="18" charset="0"/>
                <a:ea typeface="Cambria" panose="02040503050406030204" pitchFamily="18" charset="0"/>
              </a:rPr>
              <a:t>TWO: </a:t>
            </a:r>
            <a:r>
              <a:rPr lang="en-US" sz="2400" dirty="0">
                <a:latin typeface="Cambria" panose="02040503050406030204" pitchFamily="18" charset="0"/>
                <a:ea typeface="Cambria" panose="02040503050406030204" pitchFamily="18" charset="0"/>
              </a:rPr>
              <a:t>H</a:t>
            </a:r>
            <a:r>
              <a:rPr lang="en-US" sz="2400" baseline="-25000" dirty="0">
                <a:latin typeface="Cambria" panose="02040503050406030204" pitchFamily="18" charset="0"/>
                <a:ea typeface="Cambria" panose="02040503050406030204" pitchFamily="18" charset="0"/>
              </a:rPr>
              <a:t>a</a:t>
            </a:r>
            <a:r>
              <a:rPr lang="en-US" sz="2400" dirty="0">
                <a:latin typeface="Cambria" panose="02040503050406030204" pitchFamily="18" charset="0"/>
                <a:ea typeface="Cambria" panose="02040503050406030204" pitchFamily="18" charset="0"/>
              </a:rPr>
              <a:t>: As nation size increases, so does economic development</a:t>
            </a:r>
          </a:p>
          <a:p>
            <a:pPr eaLnBrk="1" hangingPunct="1"/>
            <a:r>
              <a:rPr lang="en-US" sz="2400" i="1" dirty="0">
                <a:latin typeface="Cambria" panose="02040503050406030204" pitchFamily="18" charset="0"/>
                <a:ea typeface="Cambria" panose="02040503050406030204" pitchFamily="18" charset="0"/>
              </a:rPr>
              <a:t>Cross-tab</a:t>
            </a:r>
            <a:r>
              <a:rPr lang="en-US" sz="2400" dirty="0">
                <a:latin typeface="Cambria" panose="02040503050406030204" pitchFamily="18" charset="0"/>
                <a:ea typeface="Cambria" panose="02040503050406030204" pitchFamily="18" charset="0"/>
              </a:rPr>
              <a:t>:</a:t>
            </a:r>
          </a:p>
        </p:txBody>
      </p:sp>
      <p:graphicFrame>
        <p:nvGraphicFramePr>
          <p:cNvPr id="67654" name="Group 70"/>
          <p:cNvGraphicFramePr>
            <a:graphicFrameLocks noGrp="1"/>
          </p:cNvGraphicFramePr>
          <p:nvPr>
            <p:ph sz="half" idx="2"/>
          </p:nvPr>
        </p:nvGraphicFramePr>
        <p:xfrm>
          <a:off x="1356852" y="3810001"/>
          <a:ext cx="9311148" cy="2728452"/>
        </p:xfrm>
        <a:graphic>
          <a:graphicData uri="http://schemas.openxmlformats.org/drawingml/2006/table">
            <a:tbl>
              <a:tblPr/>
              <a:tblGrid>
                <a:gridCol w="1832774">
                  <a:extLst>
                    <a:ext uri="{9D8B030D-6E8A-4147-A177-3AD203B41FA5}">
                      <a16:colId xmlns:a16="http://schemas.microsoft.com/office/drawing/2014/main" val="20000"/>
                    </a:ext>
                  </a:extLst>
                </a:gridCol>
                <a:gridCol w="1047300">
                  <a:extLst>
                    <a:ext uri="{9D8B030D-6E8A-4147-A177-3AD203B41FA5}">
                      <a16:colId xmlns:a16="http://schemas.microsoft.com/office/drawing/2014/main" val="20001"/>
                    </a:ext>
                  </a:extLst>
                </a:gridCol>
                <a:gridCol w="1570949">
                  <a:extLst>
                    <a:ext uri="{9D8B030D-6E8A-4147-A177-3AD203B41FA5}">
                      <a16:colId xmlns:a16="http://schemas.microsoft.com/office/drawing/2014/main" val="20002"/>
                    </a:ext>
                  </a:extLst>
                </a:gridCol>
                <a:gridCol w="2094599">
                  <a:extLst>
                    <a:ext uri="{9D8B030D-6E8A-4147-A177-3AD203B41FA5}">
                      <a16:colId xmlns:a16="http://schemas.microsoft.com/office/drawing/2014/main" val="20003"/>
                    </a:ext>
                  </a:extLst>
                </a:gridCol>
                <a:gridCol w="1745499">
                  <a:extLst>
                    <a:ext uri="{9D8B030D-6E8A-4147-A177-3AD203B41FA5}">
                      <a16:colId xmlns:a16="http://schemas.microsoft.com/office/drawing/2014/main" val="20004"/>
                    </a:ext>
                  </a:extLst>
                </a:gridCol>
                <a:gridCol w="1020027">
                  <a:extLst>
                    <a:ext uri="{9D8B030D-6E8A-4147-A177-3AD203B41FA5}">
                      <a16:colId xmlns:a16="http://schemas.microsoft.com/office/drawing/2014/main" val="20005"/>
                    </a:ext>
                  </a:extLst>
                </a:gridCol>
              </a:tblGrid>
              <a:tr h="39011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a:ln>
                          <a:noFill/>
                        </a:ln>
                        <a:solidFill>
                          <a:schemeClr val="tx1"/>
                        </a:solidFill>
                        <a:effectLst/>
                        <a:latin typeface="Cambria" panose="02040503050406030204" pitchFamily="18" charset="0"/>
                        <a:ea typeface="Cambria" panose="02040503050406030204"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Size of Country by Population (in millions)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a:ln>
                          <a:noFill/>
                        </a:ln>
                        <a:solidFill>
                          <a:schemeClr val="tx1"/>
                        </a:solidFill>
                        <a:effectLst/>
                        <a:latin typeface="Cambria" panose="02040503050406030204" pitchFamily="18" charset="0"/>
                        <a:ea typeface="Cambria" panose="02040503050406030204"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55317">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a:ln>
                          <a:noFill/>
                        </a:ln>
                        <a:solidFill>
                          <a:schemeClr val="tx1"/>
                        </a:solidFill>
                        <a:effectLst/>
                        <a:latin typeface="Cambria" panose="02040503050406030204" pitchFamily="18" charset="0"/>
                        <a:ea typeface="Cambria" panose="02040503050406030204" pitchFamily="18"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a:ln>
                          <a:noFill/>
                        </a:ln>
                        <a:solidFill>
                          <a:schemeClr val="tx1"/>
                        </a:solidFill>
                        <a:effectLst/>
                        <a:latin typeface="Cambria" panose="02040503050406030204" pitchFamily="18" charset="0"/>
                        <a:ea typeface="Cambria" panose="02040503050406030204"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Small: &lt;1m</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Moderate: 1-29m</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Large: 30+m</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a:ln>
                            <a:noFill/>
                          </a:ln>
                          <a:solidFill>
                            <a:schemeClr val="tx1"/>
                          </a:solidFill>
                          <a:effectLst/>
                          <a:latin typeface="Cambria" panose="02040503050406030204" pitchFamily="18" charset="0"/>
                          <a:ea typeface="Cambria" panose="02040503050406030204" pitchFamily="18" charset="0"/>
                        </a:rPr>
                        <a:t>Total</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7500">
                <a:tc row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Economic Development</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a:ln>
                            <a:noFill/>
                          </a:ln>
                          <a:solidFill>
                            <a:schemeClr val="tx1"/>
                          </a:solidFill>
                          <a:effectLst/>
                          <a:latin typeface="Cambria" panose="02040503050406030204" pitchFamily="18" charset="0"/>
                          <a:ea typeface="Cambria" panose="02040503050406030204" pitchFamily="18" charset="0"/>
                        </a:rPr>
                        <a:t>Least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a:ln>
                            <a:noFill/>
                          </a:ln>
                          <a:solidFill>
                            <a:schemeClr val="tx1"/>
                          </a:solidFill>
                          <a:effectLst/>
                          <a:latin typeface="Cambria" panose="02040503050406030204" pitchFamily="18" charset="0"/>
                          <a:ea typeface="Cambria" panose="02040503050406030204" pitchFamily="18" charset="0"/>
                        </a:rPr>
                        <a:t>22</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1883">
                <a:tc v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a:ln>
                            <a:noFill/>
                          </a:ln>
                          <a:solidFill>
                            <a:schemeClr val="tx1"/>
                          </a:solidFill>
                          <a:effectLst/>
                          <a:latin typeface="Cambria" panose="02040503050406030204" pitchFamily="18" charset="0"/>
                          <a:ea typeface="Cambria" panose="02040503050406030204" pitchFamily="18" charset="0"/>
                        </a:rPr>
                        <a:t>Middle</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a:ln>
                          <a:noFill/>
                        </a:ln>
                        <a:solidFill>
                          <a:schemeClr val="tx1"/>
                        </a:solidFill>
                        <a:effectLst/>
                        <a:latin typeface="Cambria" panose="02040503050406030204" pitchFamily="18" charset="0"/>
                        <a:ea typeface="Cambria" panose="02040503050406030204"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a:ln>
                          <a:noFill/>
                        </a:ln>
                        <a:solidFill>
                          <a:schemeClr val="tx1"/>
                        </a:solidFill>
                        <a:effectLst/>
                        <a:latin typeface="Cambria" panose="02040503050406030204" pitchFamily="18" charset="0"/>
                        <a:ea typeface="Cambria" panose="02040503050406030204"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a:ln>
                          <a:noFill/>
                        </a:ln>
                        <a:solidFill>
                          <a:schemeClr val="tx1"/>
                        </a:solidFill>
                        <a:effectLst/>
                        <a:latin typeface="Cambria" panose="02040503050406030204" pitchFamily="18" charset="0"/>
                        <a:ea typeface="Cambria" panose="02040503050406030204"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a:ln>
                            <a:noFill/>
                          </a:ln>
                          <a:solidFill>
                            <a:schemeClr val="tx1"/>
                          </a:solidFill>
                          <a:effectLst/>
                          <a:latin typeface="Cambria" panose="02040503050406030204" pitchFamily="18" charset="0"/>
                          <a:ea typeface="Cambria" panose="02040503050406030204" pitchFamily="18" charset="0"/>
                        </a:rPr>
                        <a:t>54</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9126">
                <a:tc v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a:ln>
                            <a:noFill/>
                          </a:ln>
                          <a:solidFill>
                            <a:schemeClr val="tx1"/>
                          </a:solidFill>
                          <a:effectLst/>
                          <a:latin typeface="Cambria" panose="02040503050406030204" pitchFamily="18" charset="0"/>
                          <a:ea typeface="Cambria" panose="02040503050406030204" pitchFamily="18" charset="0"/>
                        </a:rPr>
                        <a:t>Most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a:ln>
                          <a:noFill/>
                        </a:ln>
                        <a:solidFill>
                          <a:schemeClr val="tx1"/>
                        </a:solidFill>
                        <a:effectLst/>
                        <a:latin typeface="Cambria" panose="02040503050406030204" pitchFamily="18" charset="0"/>
                        <a:ea typeface="Cambria" panose="02040503050406030204"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a:ln>
                          <a:noFill/>
                        </a:ln>
                        <a:solidFill>
                          <a:schemeClr val="tx1"/>
                        </a:solidFill>
                        <a:effectLst/>
                        <a:latin typeface="Cambria" panose="02040503050406030204" pitchFamily="18" charset="0"/>
                        <a:ea typeface="Cambria" panose="02040503050406030204"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a:ln>
                            <a:noFill/>
                          </a:ln>
                          <a:solidFill>
                            <a:schemeClr val="tx1"/>
                          </a:solidFill>
                          <a:effectLst/>
                          <a:latin typeface="Cambria" panose="02040503050406030204" pitchFamily="18" charset="0"/>
                          <a:ea typeface="Cambria" panose="02040503050406030204" pitchFamily="18" charset="0"/>
                        </a:rPr>
                        <a:t>30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4511">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a:ln>
                          <a:noFill/>
                        </a:ln>
                        <a:solidFill>
                          <a:schemeClr val="tx1"/>
                        </a:solidFill>
                        <a:effectLst/>
                        <a:latin typeface="Cambria" panose="02040503050406030204" pitchFamily="18" charset="0"/>
                        <a:ea typeface="Cambria" panose="02040503050406030204" pitchFamily="18"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a:ln>
                            <a:noFill/>
                          </a:ln>
                          <a:solidFill>
                            <a:schemeClr val="tx1"/>
                          </a:solidFill>
                          <a:effectLst/>
                          <a:latin typeface="Cambria" panose="02040503050406030204" pitchFamily="18" charset="0"/>
                          <a:ea typeface="Cambria" panose="02040503050406030204" pitchFamily="18" charset="0"/>
                        </a:rPr>
                        <a:t>Total</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a:ln>
                            <a:noFill/>
                          </a:ln>
                          <a:solidFill>
                            <a:schemeClr val="tx1"/>
                          </a:solidFill>
                          <a:effectLst/>
                          <a:latin typeface="Cambria" panose="02040503050406030204" pitchFamily="18" charset="0"/>
                          <a:ea typeface="Cambria" panose="02040503050406030204" pitchFamily="18" charset="0"/>
                        </a:rPr>
                        <a:t>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71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a:ln>
                            <a:noFill/>
                          </a:ln>
                          <a:solidFill>
                            <a:schemeClr val="tx1"/>
                          </a:solidFill>
                          <a:effectLst/>
                          <a:latin typeface="Cambria" panose="02040503050406030204" pitchFamily="18" charset="0"/>
                          <a:ea typeface="Cambria" panose="02040503050406030204" pitchFamily="18" charset="0"/>
                        </a:rPr>
                        <a:t>27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106</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5" name="Group 70"/>
          <p:cNvGraphicFramePr>
            <a:graphicFrameLocks/>
          </p:cNvGraphicFramePr>
          <p:nvPr/>
        </p:nvGraphicFramePr>
        <p:xfrm>
          <a:off x="1356852" y="4212204"/>
          <a:ext cx="9311147" cy="2326249"/>
        </p:xfrm>
        <a:graphic>
          <a:graphicData uri="http://schemas.openxmlformats.org/drawingml/2006/table">
            <a:tbl>
              <a:tblPr/>
              <a:tblGrid>
                <a:gridCol w="1832774">
                  <a:extLst>
                    <a:ext uri="{9D8B030D-6E8A-4147-A177-3AD203B41FA5}">
                      <a16:colId xmlns:a16="http://schemas.microsoft.com/office/drawing/2014/main" val="20000"/>
                    </a:ext>
                  </a:extLst>
                </a:gridCol>
                <a:gridCol w="1047300">
                  <a:extLst>
                    <a:ext uri="{9D8B030D-6E8A-4147-A177-3AD203B41FA5}">
                      <a16:colId xmlns:a16="http://schemas.microsoft.com/office/drawing/2014/main" val="20001"/>
                    </a:ext>
                  </a:extLst>
                </a:gridCol>
                <a:gridCol w="1570949">
                  <a:extLst>
                    <a:ext uri="{9D8B030D-6E8A-4147-A177-3AD203B41FA5}">
                      <a16:colId xmlns:a16="http://schemas.microsoft.com/office/drawing/2014/main" val="20002"/>
                    </a:ext>
                  </a:extLst>
                </a:gridCol>
                <a:gridCol w="2094599">
                  <a:extLst>
                    <a:ext uri="{9D8B030D-6E8A-4147-A177-3AD203B41FA5}">
                      <a16:colId xmlns:a16="http://schemas.microsoft.com/office/drawing/2014/main" val="20003"/>
                    </a:ext>
                  </a:extLst>
                </a:gridCol>
                <a:gridCol w="1745499">
                  <a:extLst>
                    <a:ext uri="{9D8B030D-6E8A-4147-A177-3AD203B41FA5}">
                      <a16:colId xmlns:a16="http://schemas.microsoft.com/office/drawing/2014/main" val="20004"/>
                    </a:ext>
                  </a:extLst>
                </a:gridCol>
                <a:gridCol w="1020026">
                  <a:extLst>
                    <a:ext uri="{9D8B030D-6E8A-4147-A177-3AD203B41FA5}">
                      <a16:colId xmlns:a16="http://schemas.microsoft.com/office/drawing/2014/main" val="20005"/>
                    </a:ext>
                  </a:extLst>
                </a:gridCol>
              </a:tblGrid>
              <a:tr h="628477">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r>
                        <a:rPr kumimoji="0" lang="en-US" sz="2000" b="1" i="0" u="none" strike="noStrike" cap="none" normalizeH="0" baseline="0" dirty="0">
                          <a:ln>
                            <a:noFill/>
                          </a:ln>
                          <a:solidFill>
                            <a:srgbClr val="92D050"/>
                          </a:solidFill>
                          <a:effectLst/>
                          <a:latin typeface="Garamond" pitchFamily="18" charset="0"/>
                        </a:rPr>
                        <a:t>OBSERVED</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dirty="0">
                        <a:ln>
                          <a:noFill/>
                        </a:ln>
                        <a:solidFill>
                          <a:srgbClr val="FFC000"/>
                        </a:solidFill>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dirty="0">
                        <a:ln>
                          <a:noFill/>
                        </a:ln>
                        <a:solidFill>
                          <a:srgbClr val="FFC000"/>
                        </a:solidFill>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dirty="0">
                        <a:ln>
                          <a:noFill/>
                        </a:ln>
                        <a:solidFill>
                          <a:srgbClr val="FFC000"/>
                        </a:solidFill>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dirty="0">
                        <a:ln>
                          <a:noFill/>
                        </a:ln>
                        <a:solidFill>
                          <a:srgbClr val="FFC000"/>
                        </a:solidFill>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dirty="0">
                        <a:ln>
                          <a:noFill/>
                        </a:ln>
                        <a:solidFill>
                          <a:srgbClr val="FFC000"/>
                        </a:solidFill>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2420">
                <a:tc rowSpan="3">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dirty="0">
                        <a:ln>
                          <a:noFill/>
                        </a:ln>
                        <a:solidFill>
                          <a:srgbClr val="FFC000"/>
                        </a:solidFill>
                        <a:effectLst/>
                        <a:latin typeface="Garamond" pitchFamily="18"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dirty="0">
                        <a:ln>
                          <a:noFill/>
                        </a:ln>
                        <a:solidFill>
                          <a:srgbClr val="FFC000"/>
                        </a:solidFill>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a:ln>
                            <a:noFill/>
                          </a:ln>
                          <a:solidFill>
                            <a:srgbClr val="92D050"/>
                          </a:solidFill>
                          <a:effectLst/>
                          <a:latin typeface="Garamond" pitchFamily="18" charset="0"/>
                        </a:rPr>
                        <a:t>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a:ln>
                            <a:noFill/>
                          </a:ln>
                          <a:solidFill>
                            <a:srgbClr val="92D050"/>
                          </a:solidFill>
                          <a:effectLst/>
                          <a:latin typeface="Garamond" pitchFamily="18" charset="0"/>
                        </a:rPr>
                        <a:t>18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a:ln>
                            <a:noFill/>
                          </a:ln>
                          <a:solidFill>
                            <a:srgbClr val="92D050"/>
                          </a:solidFill>
                          <a:effectLst/>
                          <a:latin typeface="Garamond" pitchFamily="18"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dirty="0">
                        <a:ln>
                          <a:noFill/>
                        </a:ln>
                        <a:solidFill>
                          <a:srgbClr val="FFC000"/>
                        </a:solidFill>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3328">
                <a:tc v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dirty="0">
                        <a:ln>
                          <a:noFill/>
                        </a:ln>
                        <a:solidFill>
                          <a:srgbClr val="FFC000"/>
                        </a:solidFill>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a:ln>
                            <a:noFill/>
                          </a:ln>
                          <a:solidFill>
                            <a:srgbClr val="92D050"/>
                          </a:solidFill>
                          <a:effectLst/>
                          <a:latin typeface="Garamond" pitchFamily="18" charset="0"/>
                        </a:rPr>
                        <a:t>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a:ln>
                            <a:noFill/>
                          </a:ln>
                          <a:solidFill>
                            <a:srgbClr val="92D050"/>
                          </a:solidFill>
                          <a:effectLst/>
                          <a:latin typeface="Garamond" pitchFamily="18" charset="0"/>
                        </a:rPr>
                        <a:t>35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a:ln>
                            <a:noFill/>
                          </a:ln>
                          <a:solidFill>
                            <a:srgbClr val="92D050"/>
                          </a:solidFill>
                          <a:effectLst/>
                          <a:latin typeface="Garamond" pitchFamily="18" charset="0"/>
                        </a:rPr>
                        <a:t>16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dirty="0">
                        <a:ln>
                          <a:noFill/>
                        </a:ln>
                        <a:solidFill>
                          <a:srgbClr val="FFC000"/>
                        </a:solidFill>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5050">
                <a:tc v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dirty="0">
                        <a:ln>
                          <a:noFill/>
                        </a:ln>
                        <a:solidFill>
                          <a:srgbClr val="FFC000"/>
                        </a:solidFill>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a:ln>
                            <a:noFill/>
                          </a:ln>
                          <a:solidFill>
                            <a:srgbClr val="92D050"/>
                          </a:solidFill>
                          <a:effectLst/>
                          <a:latin typeface="Garamond" pitchFamily="18" charset="0"/>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a:ln>
                            <a:noFill/>
                          </a:ln>
                          <a:solidFill>
                            <a:srgbClr val="92D050"/>
                          </a:solidFill>
                          <a:effectLst/>
                          <a:latin typeface="Garamond" pitchFamily="18" charset="0"/>
                        </a:rPr>
                        <a:t>18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a:ln>
                            <a:noFill/>
                          </a:ln>
                          <a:solidFill>
                            <a:srgbClr val="92D050"/>
                          </a:solidFill>
                          <a:effectLst/>
                          <a:latin typeface="Garamond" pitchFamily="18" charset="0"/>
                        </a:rPr>
                        <a:t>10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dirty="0">
                        <a:ln>
                          <a:noFill/>
                        </a:ln>
                        <a:solidFill>
                          <a:srgbClr val="FFC000"/>
                        </a:solidFill>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6974">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dirty="0">
                        <a:ln>
                          <a:noFill/>
                        </a:ln>
                        <a:solidFill>
                          <a:srgbClr val="FFC000"/>
                        </a:solidFill>
                        <a:effectLst/>
                        <a:latin typeface="Garamond" pitchFamily="18"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dirty="0">
                        <a:ln>
                          <a:noFill/>
                        </a:ln>
                        <a:solidFill>
                          <a:srgbClr val="FFC000"/>
                        </a:solidFill>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a:ln>
                          <a:noFill/>
                        </a:ln>
                        <a:solidFill>
                          <a:srgbClr val="FFC000"/>
                        </a:solidFill>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a:ln>
                          <a:noFill/>
                        </a:ln>
                        <a:solidFill>
                          <a:srgbClr val="FFC000"/>
                        </a:solidFill>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dirty="0">
                        <a:ln>
                          <a:noFill/>
                        </a:ln>
                        <a:solidFill>
                          <a:srgbClr val="FFC000"/>
                        </a:solidFill>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dirty="0">
                        <a:ln>
                          <a:noFill/>
                        </a:ln>
                        <a:solidFill>
                          <a:srgbClr val="FFC000"/>
                        </a:solidFill>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61456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dissolve">
                                      <p:cBhvr>
                                        <p:cTn id="7" dur="500"/>
                                        <p:tgtEl>
                                          <p:spTgt spid="675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dissolve">
                                      <p:cBhvr>
                                        <p:cTn id="12" dur="500"/>
                                        <p:tgtEl>
                                          <p:spTgt spid="675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7587">
                                            <p:txEl>
                                              <p:pRg st="2" end="2"/>
                                            </p:txEl>
                                          </p:spTgt>
                                        </p:tgtEl>
                                        <p:attrNameLst>
                                          <p:attrName>style.visibility</p:attrName>
                                        </p:attrNameLst>
                                      </p:cBhvr>
                                      <p:to>
                                        <p:strVal val="visible"/>
                                      </p:to>
                                    </p:set>
                                    <p:animEffect transition="in" filter="dissolve">
                                      <p:cBhvr>
                                        <p:cTn id="17" dur="500"/>
                                        <p:tgtEl>
                                          <p:spTgt spid="67587">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67587">
                                            <p:txEl>
                                              <p:pRg st="3" end="3"/>
                                            </p:txEl>
                                          </p:spTgt>
                                        </p:tgtEl>
                                        <p:attrNameLst>
                                          <p:attrName>style.visibility</p:attrName>
                                        </p:attrNameLst>
                                      </p:cBhvr>
                                      <p:to>
                                        <p:strVal val="visible"/>
                                      </p:to>
                                    </p:set>
                                    <p:animEffect transition="in" filter="dissolve">
                                      <p:cBhvr>
                                        <p:cTn id="20" dur="500"/>
                                        <p:tgtEl>
                                          <p:spTgt spid="67587">
                                            <p:txEl>
                                              <p:pRg st="3" end="3"/>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67587">
                                            <p:txEl>
                                              <p:pRg st="4" end="4"/>
                                            </p:txEl>
                                          </p:spTgt>
                                        </p:tgtEl>
                                        <p:attrNameLst>
                                          <p:attrName>style.visibility</p:attrName>
                                        </p:attrNameLst>
                                      </p:cBhvr>
                                      <p:to>
                                        <p:strVal val="visible"/>
                                      </p:to>
                                    </p:set>
                                    <p:animEffect transition="in" filter="dissolve">
                                      <p:cBhvr>
                                        <p:cTn id="23" dur="500"/>
                                        <p:tgtEl>
                                          <p:spTgt spid="67587">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676401" y="152401"/>
            <a:ext cx="8531225" cy="1143000"/>
          </a:xfrm>
        </p:spPr>
        <p:txBody>
          <a:bodyPr>
            <a:normAutofit/>
          </a:bodyPr>
          <a:lstStyle/>
          <a:p>
            <a:pPr eaLnBrk="1" hangingPunct="1">
              <a:defRPr/>
            </a:pPr>
            <a:r>
              <a:rPr lang="en-US" sz="4000" b="1" dirty="0">
                <a:latin typeface="Cambria" panose="02040503050406030204" pitchFamily="18" charset="0"/>
                <a:ea typeface="Cambria" panose="02040503050406030204" pitchFamily="18" charset="0"/>
              </a:rPr>
              <a:t>χ2 Example 2 Continued</a:t>
            </a:r>
          </a:p>
        </p:txBody>
      </p:sp>
      <p:sp>
        <p:nvSpPr>
          <p:cNvPr id="21507" name="Rectangle 3"/>
          <p:cNvSpPr>
            <a:spLocks noGrp="1" noChangeArrowheads="1"/>
          </p:cNvSpPr>
          <p:nvPr>
            <p:ph type="body" sz="half" idx="1"/>
          </p:nvPr>
        </p:nvSpPr>
        <p:spPr>
          <a:xfrm>
            <a:off x="1081549" y="1524000"/>
            <a:ext cx="10471354" cy="2362200"/>
          </a:xfrm>
        </p:spPr>
        <p:txBody>
          <a:bodyPr>
            <a:normAutofit/>
          </a:bodyPr>
          <a:lstStyle/>
          <a:p>
            <a:pPr eaLnBrk="1" hangingPunct="1">
              <a:lnSpc>
                <a:spcPct val="90000"/>
              </a:lnSpc>
            </a:pPr>
            <a:r>
              <a:rPr lang="en-US" sz="2400" b="1" dirty="0">
                <a:latin typeface="Cambria" panose="02040503050406030204" pitchFamily="18" charset="0"/>
                <a:ea typeface="Cambria" panose="02040503050406030204" pitchFamily="18" charset="0"/>
              </a:rPr>
              <a:t>THREE: </a:t>
            </a:r>
            <a:r>
              <a:rPr lang="en-US" sz="2400" dirty="0">
                <a:latin typeface="Cambria" panose="02040503050406030204" pitchFamily="18" charset="0"/>
                <a:ea typeface="Cambria" panose="02040503050406030204" pitchFamily="18" charset="0"/>
              </a:rPr>
              <a:t>Test statistic  </a:t>
            </a:r>
          </a:p>
          <a:p>
            <a:pPr eaLnBrk="1" hangingPunct="1">
              <a:lnSpc>
                <a:spcPct val="90000"/>
              </a:lnSpc>
            </a:pPr>
            <a:r>
              <a:rPr lang="en-US" sz="2400" b="1" dirty="0">
                <a:latin typeface="Cambria" panose="02040503050406030204" pitchFamily="18" charset="0"/>
                <a:ea typeface="Cambria" panose="02040503050406030204" pitchFamily="18" charset="0"/>
              </a:rPr>
              <a:t>FOUR:</a:t>
            </a:r>
            <a:r>
              <a:rPr lang="en-US" sz="2400" dirty="0">
                <a:latin typeface="Cambria" panose="02040503050406030204" pitchFamily="18" charset="0"/>
                <a:ea typeface="Cambria" panose="02040503050406030204" pitchFamily="18" charset="0"/>
              </a:rPr>
              <a:t> Critical value: Chi-2 </a:t>
            </a:r>
          </a:p>
          <a:p>
            <a:pPr eaLnBrk="1" hangingPunct="1">
              <a:lnSpc>
                <a:spcPct val="90000"/>
              </a:lnSpc>
            </a:pPr>
            <a:r>
              <a:rPr lang="en-US" sz="2400" b="1" dirty="0">
                <a:latin typeface="Cambria" panose="02040503050406030204" pitchFamily="18" charset="0"/>
                <a:ea typeface="Cambria" panose="02040503050406030204" pitchFamily="18" charset="0"/>
              </a:rPr>
              <a:t>FIVE: </a:t>
            </a:r>
            <a:r>
              <a:rPr lang="en-US" sz="2400" dirty="0">
                <a:latin typeface="Cambria" panose="02040503050406030204" pitchFamily="18" charset="0"/>
                <a:ea typeface="Cambria" panose="02040503050406030204" pitchFamily="18" charset="0"/>
              </a:rPr>
              <a:t>“At the 95% confidence level, we conclude that there is no relationship between the size of a country - as measured by population - and economic development.” We fail to reject the null hypothesis of no relationship. The relationship (γ=0.3584) </a:t>
            </a:r>
            <a:r>
              <a:rPr lang="en-US" sz="2400" dirty="0">
                <a:solidFill>
                  <a:srgbClr val="FFC000"/>
                </a:solidFill>
                <a:latin typeface="Cambria" panose="02040503050406030204" pitchFamily="18" charset="0"/>
                <a:ea typeface="Cambria" panose="02040503050406030204" pitchFamily="18" charset="0"/>
              </a:rPr>
              <a:t>only exists in the sample</a:t>
            </a:r>
            <a:r>
              <a:rPr lang="en-US" sz="2400" dirty="0">
                <a:latin typeface="Cambria" panose="02040503050406030204" pitchFamily="18" charset="0"/>
                <a:ea typeface="Cambria" panose="02040503050406030204" pitchFamily="18" charset="0"/>
              </a:rPr>
              <a:t>.</a:t>
            </a:r>
          </a:p>
        </p:txBody>
      </p:sp>
      <p:graphicFrame>
        <p:nvGraphicFramePr>
          <p:cNvPr id="89143" name="Group 55"/>
          <p:cNvGraphicFramePr>
            <a:graphicFrameLocks noGrp="1"/>
          </p:cNvGraphicFramePr>
          <p:nvPr>
            <p:ph sz="half" idx="2"/>
          </p:nvPr>
        </p:nvGraphicFramePr>
        <p:xfrm>
          <a:off x="1981200" y="3938589"/>
          <a:ext cx="8229600" cy="2385855"/>
        </p:xfrm>
        <a:graphic>
          <a:graphicData uri="http://schemas.openxmlformats.org/drawingml/2006/table">
            <a:tbl>
              <a:tblPr/>
              <a:tblGrid>
                <a:gridCol w="1676400">
                  <a:extLst>
                    <a:ext uri="{9D8B030D-6E8A-4147-A177-3AD203B41FA5}">
                      <a16:colId xmlns:a16="http://schemas.microsoft.com/office/drawing/2014/main" val="20000"/>
                    </a:ext>
                  </a:extLst>
                </a:gridCol>
                <a:gridCol w="946150">
                  <a:extLst>
                    <a:ext uri="{9D8B030D-6E8A-4147-A177-3AD203B41FA5}">
                      <a16:colId xmlns:a16="http://schemas.microsoft.com/office/drawing/2014/main" val="20001"/>
                    </a:ext>
                  </a:extLst>
                </a:gridCol>
                <a:gridCol w="1227138">
                  <a:extLst>
                    <a:ext uri="{9D8B030D-6E8A-4147-A177-3AD203B41FA5}">
                      <a16:colId xmlns:a16="http://schemas.microsoft.com/office/drawing/2014/main" val="20002"/>
                    </a:ext>
                  </a:extLst>
                </a:gridCol>
                <a:gridCol w="1733550">
                  <a:extLst>
                    <a:ext uri="{9D8B030D-6E8A-4147-A177-3AD203B41FA5}">
                      <a16:colId xmlns:a16="http://schemas.microsoft.com/office/drawing/2014/main" val="20003"/>
                    </a:ext>
                  </a:extLst>
                </a:gridCol>
                <a:gridCol w="1503362">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tblGrid>
              <a:tr h="365729">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dirty="0">
                        <a:ln>
                          <a:noFill/>
                        </a:ln>
                        <a:solidFill>
                          <a:schemeClr val="tx1"/>
                        </a:solidFill>
                        <a:effectLst/>
                        <a:latin typeface="Garamond" pitchFamily="18"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a:ln>
                          <a:noFill/>
                        </a:ln>
                        <a:solidFill>
                          <a:schemeClr val="tx1"/>
                        </a:solidFill>
                        <a:effectLst/>
                        <a:latin typeface="Garamond" pitchFamily="18"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a:ln>
                            <a:noFill/>
                          </a:ln>
                          <a:solidFill>
                            <a:schemeClr val="tx1"/>
                          </a:solidFill>
                          <a:effectLst/>
                          <a:latin typeface="Garamond" pitchFamily="18" charset="0"/>
                        </a:rPr>
                        <a:t>Size of Country by Population (in millions)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a:ln>
                          <a:noFill/>
                        </a:ln>
                        <a:solidFill>
                          <a:schemeClr val="tx1"/>
                        </a:solidFill>
                        <a:effectLst/>
                        <a:latin typeface="Garamond" pitchFamily="18"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729">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r>
                        <a:rPr kumimoji="0" lang="en-US" sz="2000" b="1" i="0" u="none" strike="noStrike" cap="none" normalizeH="0" baseline="0" dirty="0">
                          <a:ln>
                            <a:noFill/>
                          </a:ln>
                          <a:solidFill>
                            <a:srgbClr val="92D050"/>
                          </a:solidFill>
                          <a:effectLst/>
                          <a:latin typeface="Garamond" pitchFamily="18" charset="0"/>
                        </a:rPr>
                        <a:t>OBSERVED</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a:ln>
                          <a:noFill/>
                        </a:ln>
                        <a:solidFill>
                          <a:schemeClr val="tx1"/>
                        </a:solidFill>
                        <a:effectLst/>
                        <a:latin typeface="Garamond" pitchFamily="18"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a:ln>
                            <a:noFill/>
                          </a:ln>
                          <a:solidFill>
                            <a:schemeClr val="tx1"/>
                          </a:solidFill>
                          <a:effectLst/>
                          <a:latin typeface="Garamond" pitchFamily="18" charset="0"/>
                        </a:rPr>
                        <a:t>Small: &lt;1m</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a:ln>
                            <a:noFill/>
                          </a:ln>
                          <a:solidFill>
                            <a:schemeClr val="tx1"/>
                          </a:solidFill>
                          <a:effectLst/>
                          <a:latin typeface="Garamond" pitchFamily="18" charset="0"/>
                        </a:rPr>
                        <a:t>Moderate: 1-29m</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a:ln>
                            <a:noFill/>
                          </a:ln>
                          <a:solidFill>
                            <a:schemeClr val="tx1"/>
                          </a:solidFill>
                          <a:effectLst/>
                          <a:latin typeface="Garamond" pitchFamily="18" charset="0"/>
                        </a:rPr>
                        <a:t>Large: 30+m</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a:ln>
                            <a:noFill/>
                          </a:ln>
                          <a:solidFill>
                            <a:schemeClr val="tx1"/>
                          </a:solidFill>
                          <a:effectLst/>
                          <a:latin typeface="Garamond" pitchFamily="18" charset="0"/>
                        </a:rPr>
                        <a:t>Total</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2514">
                <a:tc row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dirty="0">
                          <a:ln>
                            <a:noFill/>
                          </a:ln>
                          <a:solidFill>
                            <a:schemeClr val="tx1"/>
                          </a:solidFill>
                          <a:effectLst/>
                          <a:latin typeface="Garamond" pitchFamily="18" charset="0"/>
                        </a:rPr>
                        <a:t>Economic Development</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dirty="0">
                        <a:ln>
                          <a:noFill/>
                        </a:ln>
                        <a:solidFill>
                          <a:schemeClr val="tx1"/>
                        </a:solidFill>
                        <a:effectLst/>
                        <a:latin typeface="Garamond" pitchFamily="18"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a:ln>
                            <a:noFill/>
                          </a:ln>
                          <a:solidFill>
                            <a:schemeClr val="tx1"/>
                          </a:solidFill>
                          <a:effectLst/>
                          <a:latin typeface="Garamond" pitchFamily="18" charset="0"/>
                        </a:rPr>
                        <a:t>Least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a:ln>
                            <a:noFill/>
                          </a:ln>
                          <a:solidFill>
                            <a:srgbClr val="92D050"/>
                          </a:solidFill>
                          <a:effectLst/>
                          <a:latin typeface="Garamond" pitchFamily="18" charset="0"/>
                        </a:rPr>
                        <a:t>3</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a:ln>
                            <a:noFill/>
                          </a:ln>
                          <a:solidFill>
                            <a:srgbClr val="92D050"/>
                          </a:solidFill>
                          <a:effectLst/>
                          <a:latin typeface="Garamond" pitchFamily="18" charset="0"/>
                        </a:rPr>
                        <a:t>18</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a:ln>
                            <a:noFill/>
                          </a:ln>
                          <a:solidFill>
                            <a:srgbClr val="92D050"/>
                          </a:solidFill>
                          <a:effectLst/>
                          <a:latin typeface="Garamond" pitchFamily="18" charset="0"/>
                        </a:rPr>
                        <a:t>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a:ln>
                            <a:noFill/>
                          </a:ln>
                          <a:solidFill>
                            <a:schemeClr val="tx1"/>
                          </a:solidFill>
                          <a:effectLst/>
                          <a:latin typeface="Garamond" pitchFamily="18" charset="0"/>
                        </a:rPr>
                        <a:t>22</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4735">
                <a:tc v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a:ln>
                            <a:noFill/>
                          </a:ln>
                          <a:solidFill>
                            <a:schemeClr val="tx1"/>
                          </a:solidFill>
                          <a:effectLst/>
                          <a:latin typeface="Garamond" pitchFamily="18" charset="0"/>
                        </a:rPr>
                        <a:t>Middle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a:ln>
                            <a:noFill/>
                          </a:ln>
                          <a:solidFill>
                            <a:srgbClr val="92D050"/>
                          </a:solidFill>
                          <a:effectLst/>
                          <a:latin typeface="Garamond" pitchFamily="18" charset="0"/>
                        </a:rPr>
                        <a:t>3</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a:ln>
                            <a:noFill/>
                          </a:ln>
                          <a:solidFill>
                            <a:srgbClr val="92D050"/>
                          </a:solidFill>
                          <a:effectLst/>
                          <a:latin typeface="Garamond" pitchFamily="18" charset="0"/>
                        </a:rPr>
                        <a:t>35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a:ln>
                            <a:noFill/>
                          </a:ln>
                          <a:solidFill>
                            <a:srgbClr val="92D050"/>
                          </a:solidFill>
                          <a:effectLst/>
                          <a:latin typeface="Garamond" pitchFamily="18" charset="0"/>
                        </a:rPr>
                        <a:t>16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a:ln>
                            <a:noFill/>
                          </a:ln>
                          <a:solidFill>
                            <a:schemeClr val="tx1"/>
                          </a:solidFill>
                          <a:effectLst/>
                          <a:latin typeface="Garamond" pitchFamily="18" charset="0"/>
                        </a:rPr>
                        <a:t>54</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2514">
                <a:tc v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a:ln>
                            <a:noFill/>
                          </a:ln>
                          <a:solidFill>
                            <a:schemeClr val="tx1"/>
                          </a:solidFill>
                          <a:effectLst/>
                          <a:latin typeface="Garamond" pitchFamily="18" charset="0"/>
                        </a:rPr>
                        <a:t>Most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a:ln>
                            <a:noFill/>
                          </a:ln>
                          <a:solidFill>
                            <a:srgbClr val="92D050"/>
                          </a:solidFill>
                          <a:effectLst/>
                          <a:latin typeface="Garamond" pitchFamily="18" charset="0"/>
                        </a:rPr>
                        <a:t>2</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a:ln>
                            <a:noFill/>
                          </a:ln>
                          <a:solidFill>
                            <a:srgbClr val="92D050"/>
                          </a:solidFill>
                          <a:effectLst/>
                          <a:latin typeface="Garamond" pitchFamily="18" charset="0"/>
                        </a:rPr>
                        <a:t>18</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a:ln>
                            <a:noFill/>
                          </a:ln>
                          <a:solidFill>
                            <a:srgbClr val="92D050"/>
                          </a:solidFill>
                          <a:effectLst/>
                          <a:latin typeface="Garamond" pitchFamily="18" charset="0"/>
                        </a:rPr>
                        <a:t>10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a:ln>
                            <a:noFill/>
                          </a:ln>
                          <a:solidFill>
                            <a:schemeClr val="tx1"/>
                          </a:solidFill>
                          <a:effectLst/>
                          <a:latin typeface="Garamond" pitchFamily="18" charset="0"/>
                        </a:rPr>
                        <a:t>30</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729">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a:ln>
                          <a:noFill/>
                        </a:ln>
                        <a:solidFill>
                          <a:schemeClr val="tx1"/>
                        </a:solidFill>
                        <a:effectLst/>
                        <a:latin typeface="Garamond" pitchFamily="18"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a:ln>
                            <a:noFill/>
                          </a:ln>
                          <a:solidFill>
                            <a:schemeClr val="tx1"/>
                          </a:solidFill>
                          <a:effectLst/>
                          <a:latin typeface="Garamond" pitchFamily="18" charset="0"/>
                        </a:rPr>
                        <a:t>Total</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a:ln>
                            <a:noFill/>
                          </a:ln>
                          <a:solidFill>
                            <a:schemeClr val="tx1"/>
                          </a:solidFill>
                          <a:effectLst/>
                          <a:latin typeface="Garamond" pitchFamily="18" charset="0"/>
                        </a:rPr>
                        <a:t>8</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a:ln>
                            <a:noFill/>
                          </a:ln>
                          <a:solidFill>
                            <a:schemeClr val="tx1"/>
                          </a:solidFill>
                          <a:effectLst/>
                          <a:latin typeface="Garamond" pitchFamily="18" charset="0"/>
                        </a:rPr>
                        <a:t>71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a:ln>
                            <a:noFill/>
                          </a:ln>
                          <a:solidFill>
                            <a:schemeClr val="tx1"/>
                          </a:solidFill>
                          <a:effectLst/>
                          <a:latin typeface="Garamond" pitchFamily="18" charset="0"/>
                        </a:rPr>
                        <a:t>27</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a:ln>
                            <a:noFill/>
                          </a:ln>
                          <a:solidFill>
                            <a:schemeClr val="tx1"/>
                          </a:solidFill>
                          <a:effectLst/>
                          <a:latin typeface="Garamond" pitchFamily="18" charset="0"/>
                        </a:rPr>
                        <a:t>106</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 name="Rectangle 3"/>
          <p:cNvSpPr txBox="1">
            <a:spLocks noChangeArrowheads="1"/>
          </p:cNvSpPr>
          <p:nvPr/>
        </p:nvSpPr>
        <p:spPr bwMode="auto">
          <a:xfrm>
            <a:off x="3991898" y="1523843"/>
            <a:ext cx="5329084" cy="1066800"/>
          </a:xfrm>
          <a:prstGeom prst="rect">
            <a:avLst/>
          </a:prstGeom>
          <a:noFill/>
          <a:ln w="9525">
            <a:noFill/>
            <a:miter lim="800000"/>
            <a:headEnd/>
            <a:tailEnd/>
          </a:ln>
        </p:spPr>
        <p:txBody>
          <a:bodyPr/>
          <a:lstStyle/>
          <a:p>
            <a:pPr marL="319088" indent="-319088">
              <a:lnSpc>
                <a:spcPct val="90000"/>
              </a:lnSpc>
              <a:spcBef>
                <a:spcPts val="700"/>
              </a:spcBef>
              <a:buClr>
                <a:schemeClr val="accent2"/>
              </a:buClr>
              <a:buSzPct val="60000"/>
              <a:defRPr/>
            </a:pPr>
            <a:r>
              <a:rPr lang="en-US" sz="2400" dirty="0">
                <a:latin typeface="Cambria" panose="02040503050406030204" pitchFamily="18" charset="0"/>
                <a:ea typeface="Cambria" panose="02040503050406030204" pitchFamily="18" charset="0"/>
              </a:rPr>
              <a:t>  = 7.216 </a:t>
            </a:r>
          </a:p>
          <a:p>
            <a:pPr marL="319088" indent="-319088">
              <a:lnSpc>
                <a:spcPct val="90000"/>
              </a:lnSpc>
              <a:spcBef>
                <a:spcPts val="700"/>
              </a:spcBef>
              <a:buClr>
                <a:schemeClr val="accent2"/>
              </a:buClr>
              <a:buSzPct val="60000"/>
              <a:defRPr/>
            </a:pPr>
            <a:r>
              <a:rPr lang="en-US" sz="2400" dirty="0">
                <a:latin typeface="Cambria" panose="02040503050406030204" pitchFamily="18" charset="0"/>
                <a:ea typeface="Cambria" panose="02040503050406030204" pitchFamily="18" charset="0"/>
              </a:rPr>
              <a:t>		= </a:t>
            </a:r>
            <a:r>
              <a:rPr lang="en-GB" sz="2400" dirty="0">
                <a:latin typeface="Cambria" panose="02040503050406030204" pitchFamily="18" charset="0"/>
                <a:ea typeface="Cambria" panose="02040503050406030204" pitchFamily="18" charset="0"/>
              </a:rPr>
              <a:t>[α=0.05; </a:t>
            </a:r>
            <a:r>
              <a:rPr lang="en-GB" sz="2400" dirty="0" err="1">
                <a:latin typeface="Cambria" panose="02040503050406030204" pitchFamily="18" charset="0"/>
                <a:ea typeface="Cambria" panose="02040503050406030204" pitchFamily="18" charset="0"/>
              </a:rPr>
              <a:t>df</a:t>
            </a:r>
            <a:r>
              <a:rPr lang="en-GB" sz="2400" dirty="0">
                <a:latin typeface="Cambria" panose="02040503050406030204" pitchFamily="18" charset="0"/>
                <a:ea typeface="Cambria" panose="02040503050406030204" pitchFamily="18" charset="0"/>
              </a:rPr>
              <a:t>=4]: </a:t>
            </a:r>
            <a:r>
              <a:rPr lang="en-US" sz="2400" dirty="0">
                <a:latin typeface="Cambria" panose="02040503050406030204" pitchFamily="18" charset="0"/>
                <a:ea typeface="Cambria" panose="02040503050406030204" pitchFamily="18" charset="0"/>
              </a:rPr>
              <a:t>9.488</a:t>
            </a:r>
          </a:p>
          <a:p>
            <a:pPr marL="319088" indent="-319088">
              <a:lnSpc>
                <a:spcPct val="90000"/>
              </a:lnSpc>
              <a:spcBef>
                <a:spcPts val="700"/>
              </a:spcBef>
              <a:buClr>
                <a:schemeClr val="accent2"/>
              </a:buClr>
              <a:buSzPct val="60000"/>
              <a:buFont typeface="Wingdings" pitchFamily="2" charset="2"/>
              <a:buChar char=""/>
              <a:defRPr/>
            </a:pPr>
            <a:endParaRPr lang="en-US" sz="2400" dirty="0">
              <a:latin typeface="Cambria" panose="02040503050406030204" pitchFamily="18" charset="0"/>
              <a:ea typeface="Cambria" panose="02040503050406030204" pitchFamily="18" charset="0"/>
            </a:endParaRPr>
          </a:p>
        </p:txBody>
      </p:sp>
      <p:graphicFrame>
        <p:nvGraphicFramePr>
          <p:cNvPr id="6" name="Group 55"/>
          <p:cNvGraphicFramePr>
            <a:graphicFrameLocks/>
          </p:cNvGraphicFramePr>
          <p:nvPr/>
        </p:nvGraphicFramePr>
        <p:xfrm>
          <a:off x="1981200" y="3924964"/>
          <a:ext cx="8229600" cy="2399637"/>
        </p:xfrm>
        <a:graphic>
          <a:graphicData uri="http://schemas.openxmlformats.org/drawingml/2006/table">
            <a:tbl>
              <a:tblPr/>
              <a:tblGrid>
                <a:gridCol w="1676400">
                  <a:extLst>
                    <a:ext uri="{9D8B030D-6E8A-4147-A177-3AD203B41FA5}">
                      <a16:colId xmlns:a16="http://schemas.microsoft.com/office/drawing/2014/main" val="20000"/>
                    </a:ext>
                  </a:extLst>
                </a:gridCol>
                <a:gridCol w="946150">
                  <a:extLst>
                    <a:ext uri="{9D8B030D-6E8A-4147-A177-3AD203B41FA5}">
                      <a16:colId xmlns:a16="http://schemas.microsoft.com/office/drawing/2014/main" val="20001"/>
                    </a:ext>
                  </a:extLst>
                </a:gridCol>
                <a:gridCol w="1227138">
                  <a:extLst>
                    <a:ext uri="{9D8B030D-6E8A-4147-A177-3AD203B41FA5}">
                      <a16:colId xmlns:a16="http://schemas.microsoft.com/office/drawing/2014/main" val="20002"/>
                    </a:ext>
                  </a:extLst>
                </a:gridCol>
                <a:gridCol w="1733550">
                  <a:extLst>
                    <a:ext uri="{9D8B030D-6E8A-4147-A177-3AD203B41FA5}">
                      <a16:colId xmlns:a16="http://schemas.microsoft.com/office/drawing/2014/main" val="20003"/>
                    </a:ext>
                  </a:extLst>
                </a:gridCol>
                <a:gridCol w="1503362">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tblGrid>
              <a:tr h="3657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a:ln>
                            <a:noFill/>
                          </a:ln>
                          <a:solidFill>
                            <a:srgbClr val="FFC000"/>
                          </a:solidFill>
                          <a:effectLst/>
                          <a:latin typeface="Garamond" pitchFamily="18" charset="0"/>
                        </a:rPr>
                        <a:t>EXPECTED</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1" i="0" u="none" strike="noStrike" cap="none" normalizeH="0" baseline="0" dirty="0">
                        <a:ln>
                          <a:noFill/>
                        </a:ln>
                        <a:solidFill>
                          <a:srgbClr val="FFC000"/>
                        </a:solidFill>
                        <a:effectLst/>
                        <a:latin typeface="Garamond"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1" i="0" u="none" strike="noStrike" cap="none" normalizeH="0" baseline="0" dirty="0">
                        <a:ln>
                          <a:noFill/>
                        </a:ln>
                        <a:solidFill>
                          <a:srgbClr val="FFC000"/>
                        </a:solidFill>
                        <a:effectLst/>
                        <a:latin typeface="Garamond"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1" i="0" u="none" strike="noStrike" cap="none" normalizeH="0" baseline="0">
                        <a:ln>
                          <a:noFill/>
                        </a:ln>
                        <a:solidFill>
                          <a:srgbClr val="FFC000"/>
                        </a:solidFill>
                        <a:effectLst/>
                        <a:latin typeface="Garamond"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7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1" i="0" u="none" strike="noStrike" cap="none" normalizeH="0" baseline="0" dirty="0">
                        <a:ln>
                          <a:noFill/>
                        </a:ln>
                        <a:solidFill>
                          <a:srgbClr val="FFC000"/>
                        </a:solidFill>
                        <a:effectLst/>
                        <a:latin typeface="Garamond" pitchFamily="18"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1" i="0" u="none" strike="noStrike" cap="none" normalizeH="0" baseline="0" dirty="0">
                        <a:ln>
                          <a:noFill/>
                        </a:ln>
                        <a:solidFill>
                          <a:srgbClr val="FFC000"/>
                        </a:solidFill>
                        <a:effectLst/>
                        <a:latin typeface="Garamond"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1" i="0" u="none" strike="noStrike" cap="none" normalizeH="0" baseline="0" dirty="0">
                        <a:ln>
                          <a:noFill/>
                        </a:ln>
                        <a:solidFill>
                          <a:srgbClr val="FFC000"/>
                        </a:solidFill>
                        <a:effectLst/>
                        <a:latin typeface="Garamond"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1" i="0" u="none" strike="noStrike" cap="none" normalizeH="0" baseline="0" dirty="0">
                        <a:ln>
                          <a:noFill/>
                        </a:ln>
                        <a:solidFill>
                          <a:srgbClr val="FFC000"/>
                        </a:solidFill>
                        <a:effectLst/>
                        <a:latin typeface="Garamond"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1" i="0" u="none" strike="noStrike" cap="none" normalizeH="0" baseline="0" dirty="0">
                        <a:ln>
                          <a:noFill/>
                        </a:ln>
                        <a:solidFill>
                          <a:srgbClr val="FFC000"/>
                        </a:solidFill>
                        <a:effectLst/>
                        <a:latin typeface="Garamond"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1" i="0" u="none" strike="noStrike" cap="none" normalizeH="0" baseline="0" dirty="0">
                        <a:ln>
                          <a:noFill/>
                        </a:ln>
                        <a:solidFill>
                          <a:srgbClr val="FFC000"/>
                        </a:solidFill>
                        <a:effectLst/>
                        <a:latin typeface="Garamond"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38">
                <a:tc rowSpan="3">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1" i="0" u="none" strike="noStrike" cap="none" normalizeH="0" baseline="0" dirty="0">
                        <a:ln>
                          <a:noFill/>
                        </a:ln>
                        <a:solidFill>
                          <a:srgbClr val="FFC000"/>
                        </a:solidFill>
                        <a:effectLst/>
                        <a:latin typeface="Garamond" pitchFamily="18"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1" i="0" u="none" strike="noStrike" cap="none" normalizeH="0" baseline="0" dirty="0">
                        <a:ln>
                          <a:noFill/>
                        </a:ln>
                        <a:solidFill>
                          <a:srgbClr val="FFC000"/>
                        </a:solidFill>
                        <a:effectLst/>
                        <a:latin typeface="Garamond"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a:ln>
                            <a:noFill/>
                          </a:ln>
                          <a:solidFill>
                            <a:srgbClr val="FFC000"/>
                          </a:solidFill>
                          <a:effectLst/>
                          <a:latin typeface="Garamond" pitchFamily="18" charset="0"/>
                        </a:rPr>
                        <a:t>1.7</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a:ln>
                            <a:noFill/>
                          </a:ln>
                          <a:solidFill>
                            <a:srgbClr val="FFC000"/>
                          </a:solidFill>
                          <a:effectLst/>
                          <a:latin typeface="Garamond" pitchFamily="18" charset="0"/>
                        </a:rPr>
                        <a:t>14.7</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a:ln>
                            <a:noFill/>
                          </a:ln>
                          <a:solidFill>
                            <a:srgbClr val="FFC000"/>
                          </a:solidFill>
                          <a:effectLst/>
                          <a:latin typeface="Garamond" pitchFamily="18" charset="0"/>
                        </a:rPr>
                        <a:t>5.6</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1" i="0" u="none" strike="noStrike" cap="none" normalizeH="0" baseline="0" dirty="0">
                        <a:ln>
                          <a:noFill/>
                        </a:ln>
                        <a:solidFill>
                          <a:srgbClr val="FFC000"/>
                        </a:solidFill>
                        <a:effectLst/>
                        <a:latin typeface="Garamond"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0740">
                <a:tc v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1" i="0" u="none" strike="noStrike" cap="none" normalizeH="0" baseline="0" dirty="0">
                        <a:ln>
                          <a:noFill/>
                        </a:ln>
                        <a:solidFill>
                          <a:srgbClr val="FFC000"/>
                        </a:solidFill>
                        <a:effectLst/>
                        <a:latin typeface="Garamond"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a:ln>
                            <a:noFill/>
                          </a:ln>
                          <a:solidFill>
                            <a:srgbClr val="FFC000"/>
                          </a:solidFill>
                          <a:effectLst/>
                          <a:latin typeface="Garamond" pitchFamily="18" charset="0"/>
                        </a:rPr>
                        <a:t>4.1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a:ln>
                            <a:noFill/>
                          </a:ln>
                          <a:solidFill>
                            <a:srgbClr val="FFC000"/>
                          </a:solidFill>
                          <a:effectLst/>
                          <a:latin typeface="Garamond" pitchFamily="18" charset="0"/>
                        </a:rPr>
                        <a:t>36.2</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a:ln>
                            <a:noFill/>
                          </a:ln>
                          <a:solidFill>
                            <a:srgbClr val="FFC000"/>
                          </a:solidFill>
                          <a:effectLst/>
                          <a:latin typeface="Garamond" pitchFamily="18" charset="0"/>
                        </a:rPr>
                        <a:t>13.8</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1" i="0" u="none" strike="noStrike" cap="none" normalizeH="0" baseline="0" dirty="0">
                        <a:ln>
                          <a:noFill/>
                        </a:ln>
                        <a:solidFill>
                          <a:srgbClr val="FFC000"/>
                        </a:solidFill>
                        <a:effectLst/>
                        <a:latin typeface="Garamond"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8497">
                <a:tc v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1" i="0" u="none" strike="noStrike" cap="none" normalizeH="0" baseline="0" dirty="0">
                        <a:ln>
                          <a:noFill/>
                        </a:ln>
                        <a:solidFill>
                          <a:srgbClr val="FFC000"/>
                        </a:solidFill>
                        <a:effectLst/>
                        <a:latin typeface="Garamond"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a:ln>
                            <a:noFill/>
                          </a:ln>
                          <a:solidFill>
                            <a:srgbClr val="FFC000"/>
                          </a:solidFill>
                          <a:effectLst/>
                          <a:latin typeface="Garamond" pitchFamily="18" charset="0"/>
                        </a:rPr>
                        <a:t>2.3</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a:ln>
                            <a:noFill/>
                          </a:ln>
                          <a:solidFill>
                            <a:srgbClr val="FFC000"/>
                          </a:solidFill>
                          <a:effectLst/>
                          <a:latin typeface="Garamond" pitchFamily="18" charset="0"/>
                        </a:rPr>
                        <a:t>20.1</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a:ln>
                            <a:noFill/>
                          </a:ln>
                          <a:solidFill>
                            <a:srgbClr val="FFC000"/>
                          </a:solidFill>
                          <a:effectLst/>
                          <a:latin typeface="Garamond" pitchFamily="18" charset="0"/>
                        </a:rPr>
                        <a:t>7.6</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1" i="0" u="none" strike="noStrike" cap="none" normalizeH="0" baseline="0" dirty="0">
                        <a:ln>
                          <a:noFill/>
                        </a:ln>
                        <a:solidFill>
                          <a:srgbClr val="FFC000"/>
                        </a:solidFill>
                        <a:effectLst/>
                        <a:latin typeface="Garamond"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7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1" i="0" u="none" strike="noStrike" cap="none" normalizeH="0" baseline="0">
                        <a:ln>
                          <a:noFill/>
                        </a:ln>
                        <a:solidFill>
                          <a:srgbClr val="92D050"/>
                        </a:solidFill>
                        <a:effectLst/>
                        <a:latin typeface="Garamond" pitchFamily="18"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1" i="0" u="none" strike="noStrike" cap="none" normalizeH="0" baseline="0" dirty="0">
                        <a:ln>
                          <a:noFill/>
                        </a:ln>
                        <a:solidFill>
                          <a:srgbClr val="92D050"/>
                        </a:solidFill>
                        <a:effectLst/>
                        <a:latin typeface="Garamond"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1" i="0" u="none" strike="noStrike" cap="none" normalizeH="0" baseline="0" dirty="0">
                        <a:ln>
                          <a:noFill/>
                        </a:ln>
                        <a:solidFill>
                          <a:srgbClr val="92D050"/>
                        </a:solidFill>
                        <a:effectLst/>
                        <a:latin typeface="Garamond"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1" i="0" u="none" strike="noStrike" cap="none" normalizeH="0" baseline="0" dirty="0">
                        <a:ln>
                          <a:noFill/>
                        </a:ln>
                        <a:solidFill>
                          <a:srgbClr val="92D050"/>
                        </a:solidFill>
                        <a:effectLst/>
                        <a:latin typeface="Garamond"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1" i="0" u="none" strike="noStrike" cap="none" normalizeH="0" baseline="0" dirty="0">
                        <a:ln>
                          <a:noFill/>
                        </a:ln>
                        <a:solidFill>
                          <a:srgbClr val="92D050"/>
                        </a:solidFill>
                        <a:effectLst/>
                        <a:latin typeface="Garamond"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1" i="0" u="none" strike="noStrike" cap="none" normalizeH="0" baseline="0" dirty="0">
                        <a:ln>
                          <a:noFill/>
                        </a:ln>
                        <a:solidFill>
                          <a:srgbClr val="92D050"/>
                        </a:solidFill>
                        <a:effectLst/>
                        <a:latin typeface="Garamond"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66564" name="Object 4"/>
          <p:cNvGraphicFramePr>
            <a:graphicFrameLocks noChangeAspect="1"/>
          </p:cNvGraphicFramePr>
          <p:nvPr/>
        </p:nvGraphicFramePr>
        <p:xfrm>
          <a:off x="6400800" y="1031876"/>
          <a:ext cx="4038600" cy="873125"/>
        </p:xfrm>
        <a:graphic>
          <a:graphicData uri="http://schemas.openxmlformats.org/presentationml/2006/ole">
            <mc:AlternateContent xmlns:mc="http://schemas.openxmlformats.org/markup-compatibility/2006">
              <mc:Choice xmlns:v="urn:schemas-microsoft-com:vml" Requires="v">
                <p:oleObj name="Equation" r:id="rId2" imgW="2057400" imgH="444500" progId="Equation.3">
                  <p:embed/>
                </p:oleObj>
              </mc:Choice>
              <mc:Fallback>
                <p:oleObj name="Equation" r:id="rId2" imgW="2057400" imgH="444500" progId="Equation.3">
                  <p:embed/>
                  <p:pic>
                    <p:nvPicPr>
                      <p:cNvPr id="66564"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031876"/>
                        <a:ext cx="403860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Content Placeholder 6" descr="xdist.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33538"/>
            <a:ext cx="1600200" cy="92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7025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20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6564"/>
                                        </p:tgtEl>
                                        <p:attrNameLst>
                                          <p:attrName>style.visibility</p:attrName>
                                        </p:attrNameLst>
                                      </p:cBhvr>
                                      <p:to>
                                        <p:strVal val="visible"/>
                                      </p:to>
                                    </p:set>
                                    <p:animEffect transition="in" filter="fade">
                                      <p:cBhvr>
                                        <p:cTn id="12" dur="2000"/>
                                        <p:tgtEl>
                                          <p:spTgt spid="665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2000"/>
                                        <p:tgtEl>
                                          <p:spTgt spid="5">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1507">
                                            <p:txEl>
                                              <p:pRg st="1" end="1"/>
                                            </p:txEl>
                                          </p:spTgt>
                                        </p:tgtEl>
                                        <p:attrNameLst>
                                          <p:attrName>style.visibility</p:attrName>
                                        </p:attrNameLst>
                                      </p:cBhvr>
                                      <p:to>
                                        <p:strVal val="visible"/>
                                      </p:to>
                                    </p:set>
                                    <p:animEffect transition="in" filter="fade">
                                      <p:cBhvr>
                                        <p:cTn id="27" dur="2000"/>
                                        <p:tgtEl>
                                          <p:spTgt spid="21507">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2000"/>
                                        <p:tgtEl>
                                          <p:spTgt spid="5">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507">
                                            <p:txEl>
                                              <p:pRg st="2" end="2"/>
                                            </p:txEl>
                                          </p:spTgt>
                                        </p:tgtEl>
                                        <p:attrNameLst>
                                          <p:attrName>style.visibility</p:attrName>
                                        </p:attrNameLst>
                                      </p:cBhvr>
                                      <p:to>
                                        <p:strVal val="visible"/>
                                      </p:to>
                                    </p:set>
                                    <p:animEffect transition="in" filter="fade">
                                      <p:cBhvr>
                                        <p:cTn id="42" dur="2000"/>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95CBC-BA6C-4CE2-BD93-6D0556602DBA}"/>
              </a:ext>
            </a:extLst>
          </p:cNvPr>
          <p:cNvSpPr>
            <a:spLocks noGrp="1"/>
          </p:cNvSpPr>
          <p:nvPr>
            <p:ph type="title"/>
          </p:nvPr>
        </p:nvSpPr>
        <p:spPr/>
        <p:txBody>
          <a:bodyPr/>
          <a:lstStyle/>
          <a:p>
            <a:r>
              <a:rPr lang="en-GB" dirty="0"/>
              <a:t>Descriptive and Inferential Statistics</a:t>
            </a:r>
          </a:p>
        </p:txBody>
      </p:sp>
      <p:sp>
        <p:nvSpPr>
          <p:cNvPr id="3" name="Content Placeholder 2">
            <a:extLst>
              <a:ext uri="{FF2B5EF4-FFF2-40B4-BE49-F238E27FC236}">
                <a16:creationId xmlns:a16="http://schemas.microsoft.com/office/drawing/2014/main" id="{E3E702BC-1FE8-4B22-9687-A79EB56393B0}"/>
              </a:ext>
            </a:extLst>
          </p:cNvPr>
          <p:cNvSpPr>
            <a:spLocks noGrp="1"/>
          </p:cNvSpPr>
          <p:nvPr>
            <p:ph idx="1"/>
          </p:nvPr>
        </p:nvSpPr>
        <p:spPr>
          <a:xfrm>
            <a:off x="838200" y="1825625"/>
            <a:ext cx="10720754" cy="4351338"/>
          </a:xfrm>
        </p:spPr>
        <p:txBody>
          <a:bodyPr>
            <a:noAutofit/>
          </a:bodyPr>
          <a:lstStyle/>
          <a:p>
            <a:pPr marL="0" marR="0" indent="182880" algn="just">
              <a:spcBef>
                <a:spcPts val="0"/>
              </a:spcBef>
              <a:spcAft>
                <a:spcPts val="0"/>
              </a:spcAft>
            </a:pPr>
            <a:r>
              <a:rPr lang="en-GB" sz="3200" dirty="0">
                <a:effectLst/>
                <a:ea typeface="Calibri" panose="020F0502020204030204" pitchFamily="34" charset="0"/>
                <a:cs typeface="Times New Roman" panose="02020603050405020304" pitchFamily="18" charset="0"/>
              </a:rPr>
              <a:t>We now have the ability to ask - and answer - 4 big questions with statistics. </a:t>
            </a:r>
            <a:endParaRPr lang="en-US" sz="3200" dirty="0">
              <a:effectLst/>
              <a:ea typeface="Calibri" panose="020F0502020204030204" pitchFamily="34" charset="0"/>
              <a:cs typeface="Times New Roman" panose="02020603050405020304" pitchFamily="18" charset="0"/>
            </a:endParaRPr>
          </a:p>
          <a:p>
            <a:pPr marL="0" marR="0" indent="182880" algn="just">
              <a:spcBef>
                <a:spcPts val="0"/>
              </a:spcBef>
              <a:spcAft>
                <a:spcPts val="0"/>
              </a:spcAft>
            </a:pPr>
            <a:endParaRPr lang="en-US" sz="3200" dirty="0">
              <a:effectLst/>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GB" sz="3200" dirty="0">
                <a:effectLst/>
                <a:ea typeface="Calibri" panose="020F0502020204030204" pitchFamily="34" charset="0"/>
                <a:cs typeface="Times New Roman" panose="02020603050405020304" pitchFamily="18" charset="0"/>
              </a:rPr>
              <a:t>Is there a relationship between the Independent Variable and Dependent Variable?</a:t>
            </a:r>
            <a:endParaRPr lang="en-US" sz="3200" dirty="0">
              <a:effectLst/>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GB" sz="3200" dirty="0">
                <a:effectLst/>
                <a:ea typeface="Calibri" panose="020F0502020204030204" pitchFamily="34" charset="0"/>
                <a:cs typeface="Times New Roman" panose="02020603050405020304" pitchFamily="18" charset="0"/>
              </a:rPr>
              <a:t>How strong is the relationship?</a:t>
            </a:r>
            <a:endParaRPr lang="en-US" sz="3200" dirty="0">
              <a:effectLst/>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GB" sz="3200" dirty="0">
                <a:effectLst/>
                <a:ea typeface="Calibri" panose="020F0502020204030204" pitchFamily="34" charset="0"/>
                <a:cs typeface="Times New Roman" panose="02020603050405020304" pitchFamily="18" charset="0"/>
              </a:rPr>
              <a:t>What is direction of relationship?</a:t>
            </a:r>
            <a:endParaRPr lang="en-US" sz="3200" dirty="0">
              <a:effectLst/>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GB" sz="3200" dirty="0">
                <a:effectLst/>
                <a:ea typeface="Calibri" panose="020F0502020204030204" pitchFamily="34" charset="0"/>
                <a:cs typeface="Times New Roman" panose="02020603050405020304" pitchFamily="18" charset="0"/>
              </a:rPr>
              <a:t>Is the relationship statistically significant?</a:t>
            </a:r>
          </a:p>
          <a:p>
            <a:pPr marL="0" indent="0">
              <a:buNone/>
            </a:pPr>
            <a:r>
              <a:rPr lang="en-US" sz="3200" dirty="0">
                <a:solidFill>
                  <a:schemeClr val="accent2"/>
                </a:solidFill>
              </a:rPr>
              <a:t>Please be careful not to confuse Statistical Significance (4) </a:t>
            </a:r>
            <a:r>
              <a:rPr lang="en-US" sz="3200" i="1" dirty="0">
                <a:solidFill>
                  <a:schemeClr val="accent2"/>
                </a:solidFill>
              </a:rPr>
              <a:t>and</a:t>
            </a:r>
            <a:r>
              <a:rPr lang="en-US" sz="3200" dirty="0">
                <a:solidFill>
                  <a:schemeClr val="accent2"/>
                </a:solidFill>
              </a:rPr>
              <a:t> Substantive Significance (1, 2 , and 3)</a:t>
            </a:r>
            <a:r>
              <a:rPr lang="en-GB" sz="3200" dirty="0">
                <a:effectLst/>
                <a:ea typeface="Calibri" panose="020F0502020204030204" pitchFamily="34" charset="0"/>
                <a:cs typeface="Times New Roman" panose="02020603050405020304" pitchFamily="18" charset="0"/>
              </a:rPr>
              <a:t> </a:t>
            </a:r>
            <a:endParaRPr lang="en-US" sz="3200" dirty="0">
              <a:effectLst/>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6A17FB3-3321-45B0-880D-64432325EFE5}"/>
              </a:ext>
            </a:extLst>
          </p:cNvPr>
          <p:cNvSpPr>
            <a:spLocks noGrp="1"/>
          </p:cNvSpPr>
          <p:nvPr>
            <p:ph type="ftr" sz="quarter" idx="11"/>
          </p:nvPr>
        </p:nvSpPr>
        <p:spPr/>
        <p:txBody>
          <a:bodyPr/>
          <a:lstStyle/>
          <a:p>
            <a:r>
              <a:rPr lang="en-US" dirty="0"/>
              <a:t>Title | </a:t>
            </a:r>
            <a:r>
              <a:rPr lang="en-US" dirty="0">
                <a:sym typeface="Symbol" panose="05050102010706020507" pitchFamily="18" charset="2"/>
              </a:rPr>
              <a:t></a:t>
            </a:r>
            <a:r>
              <a:rPr lang="en-US" dirty="0"/>
              <a:t> Author</a:t>
            </a:r>
          </a:p>
          <a:p>
            <a:r>
              <a:rPr lang="en-US" dirty="0"/>
              <a:t>Year | SAGE Publishing</a:t>
            </a:r>
            <a:endParaRPr lang="en-GB" dirty="0"/>
          </a:p>
        </p:txBody>
      </p:sp>
    </p:spTree>
    <p:extLst>
      <p:ext uri="{BB962C8B-B14F-4D97-AF65-F5344CB8AC3E}">
        <p14:creationId xmlns:p14="http://schemas.microsoft.com/office/powerpoint/2010/main" val="123432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circle(in)">
                                      <p:cBhvr>
                                        <p:cTn id="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95CBC-BA6C-4CE2-BD93-6D0556602DBA}"/>
              </a:ext>
            </a:extLst>
          </p:cNvPr>
          <p:cNvSpPr>
            <a:spLocks noGrp="1"/>
          </p:cNvSpPr>
          <p:nvPr>
            <p:ph type="title"/>
          </p:nvPr>
        </p:nvSpPr>
        <p:spPr/>
        <p:txBody>
          <a:bodyPr/>
          <a:lstStyle/>
          <a:p>
            <a:r>
              <a:rPr lang="en-GB" dirty="0"/>
              <a:t>The Logic of Inference</a:t>
            </a:r>
          </a:p>
        </p:txBody>
      </p:sp>
      <p:sp>
        <p:nvSpPr>
          <p:cNvPr id="3" name="Content Placeholder 2">
            <a:extLst>
              <a:ext uri="{FF2B5EF4-FFF2-40B4-BE49-F238E27FC236}">
                <a16:creationId xmlns:a16="http://schemas.microsoft.com/office/drawing/2014/main" id="{E3E702BC-1FE8-4B22-9687-A79EB56393B0}"/>
              </a:ext>
            </a:extLst>
          </p:cNvPr>
          <p:cNvSpPr>
            <a:spLocks noGrp="1"/>
          </p:cNvSpPr>
          <p:nvPr>
            <p:ph idx="1"/>
          </p:nvPr>
        </p:nvSpPr>
        <p:spPr>
          <a:xfrm>
            <a:off x="838200" y="1825625"/>
            <a:ext cx="9770806" cy="4351338"/>
          </a:xfrm>
        </p:spPr>
        <p:txBody>
          <a:bodyPr>
            <a:noAutofit/>
          </a:bodyPr>
          <a:lstStyle/>
          <a:p>
            <a:pPr marL="342900" indent="-342900" algn="just">
              <a:spcBef>
                <a:spcPts val="0"/>
              </a:spcBef>
              <a:buFont typeface="Symbol" panose="05050102010706020507" pitchFamily="18" charset="2"/>
              <a:buChar char=""/>
            </a:pPr>
            <a:r>
              <a:rPr lang="en-GB" sz="3200" b="1" dirty="0">
                <a:solidFill>
                  <a:schemeClr val="accent2"/>
                </a:solidFill>
                <a:effectLst/>
                <a:ea typeface="Calibri" panose="020F0502020204030204" pitchFamily="34" charset="0"/>
                <a:cs typeface="Times New Roman" panose="02020603050405020304" pitchFamily="18" charset="0"/>
              </a:rPr>
              <a:t>Substantive</a:t>
            </a:r>
            <a:r>
              <a:rPr lang="en-GB" sz="3200" b="1" dirty="0">
                <a:effectLst/>
                <a:ea typeface="Calibri" panose="020F0502020204030204" pitchFamily="34" charset="0"/>
                <a:cs typeface="Times New Roman" panose="02020603050405020304" pitchFamily="18" charset="0"/>
              </a:rPr>
              <a:t> significance</a:t>
            </a:r>
            <a:r>
              <a:rPr lang="en-GB" sz="3200" dirty="0">
                <a:effectLst/>
                <a:ea typeface="Calibri" panose="020F0502020204030204" pitchFamily="34" charset="0"/>
                <a:cs typeface="Times New Roman" panose="02020603050405020304" pitchFamily="18" charset="0"/>
              </a:rPr>
              <a:t> </a:t>
            </a:r>
            <a:r>
              <a:rPr lang="en-GB" sz="3200" kern="1200" dirty="0">
                <a:effectLst/>
                <a:ea typeface="Times New Roman" panose="02020603050405020304" pitchFamily="18" charset="0"/>
                <a:cs typeface="Times New Roman" panose="02020603050405020304" pitchFamily="18" charset="0"/>
              </a:rPr>
              <a:t>is the extent to which that two variables are associated. </a:t>
            </a:r>
          </a:p>
          <a:p>
            <a:pPr marL="800100" lvl="1" indent="-342900" algn="just">
              <a:spcBef>
                <a:spcPts val="0"/>
              </a:spcBef>
              <a:buFont typeface="Symbol" panose="05050102010706020507" pitchFamily="18" charset="2"/>
              <a:buChar char=""/>
            </a:pPr>
            <a:r>
              <a:rPr lang="en-GB" sz="3200" dirty="0">
                <a:solidFill>
                  <a:schemeClr val="accent1"/>
                </a:solidFill>
                <a:ea typeface="Calibri" panose="020F0502020204030204" pitchFamily="34" charset="0"/>
                <a:cs typeface="Times New Roman" panose="02020603050405020304" pitchFamily="18" charset="0"/>
              </a:rPr>
              <a:t>Descriptive Statistics</a:t>
            </a:r>
          </a:p>
          <a:p>
            <a:pPr marL="800100" lvl="1" indent="-342900" algn="just">
              <a:spcBef>
                <a:spcPts val="0"/>
              </a:spcBef>
              <a:buFont typeface="Symbol" panose="05050102010706020507" pitchFamily="18" charset="2"/>
              <a:buChar char=""/>
            </a:pPr>
            <a:endParaRPr lang="en-GB" sz="3200" dirty="0">
              <a:solidFill>
                <a:schemeClr val="accent1"/>
              </a:solidFill>
              <a:effectLst/>
              <a:ea typeface="Calibri" panose="020F0502020204030204" pitchFamily="34" charset="0"/>
              <a:cs typeface="Times New Roman" panose="02020603050405020304" pitchFamily="18" charset="0"/>
            </a:endParaRPr>
          </a:p>
          <a:p>
            <a:pPr marL="342900" indent="-342900" algn="just">
              <a:spcBef>
                <a:spcPts val="0"/>
              </a:spcBef>
              <a:buFont typeface="Symbol" panose="05050102010706020507" pitchFamily="18" charset="2"/>
              <a:buChar char=""/>
            </a:pPr>
            <a:r>
              <a:rPr lang="en-GB" sz="3200" b="1" dirty="0">
                <a:solidFill>
                  <a:srgbClr val="00B050"/>
                </a:solidFill>
                <a:effectLst/>
                <a:ea typeface="Calibri" panose="020F0502020204030204" pitchFamily="34" charset="0"/>
                <a:cs typeface="Times New Roman" panose="02020603050405020304" pitchFamily="18" charset="0"/>
              </a:rPr>
              <a:t>Statistical</a:t>
            </a:r>
            <a:r>
              <a:rPr lang="en-GB" sz="3200" b="1" dirty="0">
                <a:effectLst/>
                <a:ea typeface="Calibri" panose="020F0502020204030204" pitchFamily="34" charset="0"/>
                <a:cs typeface="Times New Roman" panose="02020603050405020304" pitchFamily="18" charset="0"/>
              </a:rPr>
              <a:t> significance </a:t>
            </a:r>
            <a:r>
              <a:rPr lang="en-GB" sz="3200" dirty="0">
                <a:effectLst/>
                <a:ea typeface="Calibri" panose="020F0502020204030204" pitchFamily="34" charset="0"/>
                <a:cs typeface="Times New Roman" panose="02020603050405020304" pitchFamily="18" charset="0"/>
              </a:rPr>
              <a:t>tells us whether this substantiveness can be inferred to the population from which the sample was drawn. That is, whether we can have confidence that the result is ‘real’ and not just chance. </a:t>
            </a:r>
          </a:p>
          <a:p>
            <a:pPr marL="800100" lvl="1" indent="-342900" algn="just">
              <a:spcBef>
                <a:spcPts val="0"/>
              </a:spcBef>
              <a:buFont typeface="Symbol" panose="05050102010706020507" pitchFamily="18" charset="2"/>
              <a:buChar char=""/>
            </a:pPr>
            <a:r>
              <a:rPr lang="en-GB" sz="3200" dirty="0">
                <a:solidFill>
                  <a:schemeClr val="accent1"/>
                </a:solidFill>
                <a:ea typeface="Calibri" panose="020F0502020204030204" pitchFamily="34" charset="0"/>
                <a:cs typeface="Times New Roman" panose="02020603050405020304" pitchFamily="18" charset="0"/>
              </a:rPr>
              <a:t>Inferential Statistics</a:t>
            </a:r>
            <a:endParaRPr lang="en-US" sz="3200" dirty="0">
              <a:solidFill>
                <a:schemeClr val="accent1"/>
              </a:solidFill>
              <a:effectLst/>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6A17FB3-3321-45B0-880D-64432325EFE5}"/>
              </a:ext>
            </a:extLst>
          </p:cNvPr>
          <p:cNvSpPr>
            <a:spLocks noGrp="1"/>
          </p:cNvSpPr>
          <p:nvPr>
            <p:ph type="ftr" sz="quarter" idx="11"/>
          </p:nvPr>
        </p:nvSpPr>
        <p:spPr/>
        <p:txBody>
          <a:bodyPr/>
          <a:lstStyle/>
          <a:p>
            <a:r>
              <a:rPr lang="en-US" dirty="0"/>
              <a:t>Title | </a:t>
            </a:r>
            <a:r>
              <a:rPr lang="en-US" dirty="0">
                <a:sym typeface="Symbol" panose="05050102010706020507" pitchFamily="18" charset="2"/>
              </a:rPr>
              <a:t></a:t>
            </a:r>
            <a:r>
              <a:rPr lang="en-US" dirty="0"/>
              <a:t> Author</a:t>
            </a:r>
          </a:p>
          <a:p>
            <a:r>
              <a:rPr lang="en-US" dirty="0"/>
              <a:t>Year | SAGE Publishing</a:t>
            </a:r>
            <a:endParaRPr lang="en-GB" dirty="0"/>
          </a:p>
        </p:txBody>
      </p:sp>
    </p:spTree>
    <p:extLst>
      <p:ext uri="{BB962C8B-B14F-4D97-AF65-F5344CB8AC3E}">
        <p14:creationId xmlns:p14="http://schemas.microsoft.com/office/powerpoint/2010/main" val="2947071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95CBC-BA6C-4CE2-BD93-6D0556602DBA}"/>
              </a:ext>
            </a:extLst>
          </p:cNvPr>
          <p:cNvSpPr>
            <a:spLocks noGrp="1"/>
          </p:cNvSpPr>
          <p:nvPr>
            <p:ph type="title"/>
          </p:nvPr>
        </p:nvSpPr>
        <p:spPr/>
        <p:txBody>
          <a:bodyPr/>
          <a:lstStyle/>
          <a:p>
            <a:r>
              <a:rPr lang="en-GB" dirty="0"/>
              <a:t>Samples and Population</a:t>
            </a:r>
          </a:p>
        </p:txBody>
      </p:sp>
      <p:sp>
        <p:nvSpPr>
          <p:cNvPr id="3" name="Content Placeholder 2">
            <a:extLst>
              <a:ext uri="{FF2B5EF4-FFF2-40B4-BE49-F238E27FC236}">
                <a16:creationId xmlns:a16="http://schemas.microsoft.com/office/drawing/2014/main" id="{E3E702BC-1FE8-4B22-9687-A79EB56393B0}"/>
              </a:ext>
            </a:extLst>
          </p:cNvPr>
          <p:cNvSpPr>
            <a:spLocks noGrp="1"/>
          </p:cNvSpPr>
          <p:nvPr>
            <p:ph idx="1"/>
          </p:nvPr>
        </p:nvSpPr>
        <p:spPr>
          <a:xfrm>
            <a:off x="838200" y="1825625"/>
            <a:ext cx="10144432" cy="4351338"/>
          </a:xfrm>
        </p:spPr>
        <p:txBody>
          <a:bodyPr>
            <a:normAutofit/>
          </a:bodyPr>
          <a:lstStyle/>
          <a:p>
            <a:pPr marL="342900" marR="0" lvl="0" indent="-342900" algn="just">
              <a:spcBef>
                <a:spcPts val="0"/>
              </a:spcBef>
              <a:spcAft>
                <a:spcPts val="0"/>
              </a:spcAft>
              <a:buFont typeface="Symbol" panose="05050102010706020507" pitchFamily="18" charset="2"/>
              <a:buChar char=""/>
            </a:pPr>
            <a:r>
              <a:rPr lang="en-GB" sz="3600" dirty="0">
                <a:effectLst/>
                <a:ea typeface="Calibri" panose="020F0502020204030204" pitchFamily="34" charset="0"/>
                <a:cs typeface="Times New Roman" panose="02020603050405020304" pitchFamily="18" charset="0"/>
              </a:rPr>
              <a:t>A </a:t>
            </a:r>
            <a:r>
              <a:rPr lang="en-GB" sz="3600" b="1" dirty="0">
                <a:effectLst/>
                <a:ea typeface="Calibri" panose="020F0502020204030204" pitchFamily="34" charset="0"/>
                <a:cs typeface="Times New Roman" panose="02020603050405020304" pitchFamily="18" charset="0"/>
              </a:rPr>
              <a:t>population </a:t>
            </a:r>
            <a:r>
              <a:rPr lang="en-GB" sz="3600" dirty="0">
                <a:effectLst/>
                <a:ea typeface="Calibri" panose="020F0502020204030204" pitchFamily="34" charset="0"/>
                <a:cs typeface="Times New Roman" panose="02020603050405020304" pitchFamily="18" charset="0"/>
              </a:rPr>
              <a:t>is the entire set of your unit of analysis that you wish to draw conclusions about. </a:t>
            </a:r>
          </a:p>
          <a:p>
            <a:pPr marL="342900" marR="0" lvl="0" indent="-342900" algn="just">
              <a:spcBef>
                <a:spcPts val="0"/>
              </a:spcBef>
              <a:spcAft>
                <a:spcPts val="0"/>
              </a:spcAft>
              <a:buFont typeface="Symbol" panose="05050102010706020507" pitchFamily="18" charset="2"/>
              <a:buChar char=""/>
            </a:pPr>
            <a:r>
              <a:rPr lang="en-GB" sz="3600" dirty="0">
                <a:effectLst/>
                <a:ea typeface="Calibri" panose="020F0502020204030204" pitchFamily="34" charset="0"/>
                <a:cs typeface="Times New Roman" panose="02020603050405020304" pitchFamily="18" charset="0"/>
              </a:rPr>
              <a:t>A </a:t>
            </a:r>
            <a:r>
              <a:rPr lang="en-GB" sz="3600" b="1" dirty="0">
                <a:effectLst/>
                <a:ea typeface="Calibri" panose="020F0502020204030204" pitchFamily="34" charset="0"/>
                <a:cs typeface="Times New Roman" panose="02020603050405020304" pitchFamily="18" charset="0"/>
              </a:rPr>
              <a:t>sample </a:t>
            </a:r>
            <a:r>
              <a:rPr lang="en-GB" sz="3600" dirty="0">
                <a:effectLst/>
                <a:ea typeface="Calibri" panose="020F0502020204030204" pitchFamily="34" charset="0"/>
                <a:cs typeface="Times New Roman" panose="02020603050405020304" pitchFamily="18" charset="0"/>
              </a:rPr>
              <a:t>is a subset of units in the population of interest. </a:t>
            </a:r>
          </a:p>
          <a:p>
            <a:pPr marL="800100" lvl="1" indent="-342900" algn="just">
              <a:spcBef>
                <a:spcPts val="0"/>
              </a:spcBef>
              <a:buFont typeface="Symbol" panose="05050102010706020507" pitchFamily="18" charset="2"/>
              <a:buChar char=""/>
            </a:pPr>
            <a:r>
              <a:rPr lang="en-GB" sz="3200" dirty="0">
                <a:effectLst/>
                <a:ea typeface="Calibri" panose="020F0502020204030204" pitchFamily="34" charset="0"/>
                <a:cs typeface="Times New Roman" panose="02020603050405020304" pitchFamily="18" charset="0"/>
              </a:rPr>
              <a:t>A </a:t>
            </a:r>
            <a:r>
              <a:rPr lang="en-GB" sz="3200" b="1" dirty="0">
                <a:effectLst/>
                <a:ea typeface="Calibri" panose="020F0502020204030204" pitchFamily="34" charset="0"/>
                <a:cs typeface="Times New Roman" panose="02020603050405020304" pitchFamily="18" charset="0"/>
              </a:rPr>
              <a:t>parameter</a:t>
            </a:r>
            <a:r>
              <a:rPr lang="en-GB" sz="3200" dirty="0">
                <a:effectLst/>
                <a:ea typeface="Calibri" panose="020F0502020204030204" pitchFamily="34" charset="0"/>
                <a:cs typeface="Times New Roman" panose="02020603050405020304" pitchFamily="18" charset="0"/>
              </a:rPr>
              <a:t> is a descriptive characteristic of a population </a:t>
            </a:r>
          </a:p>
          <a:p>
            <a:pPr marL="800100" lvl="1" indent="-342900" algn="just">
              <a:spcBef>
                <a:spcPts val="0"/>
              </a:spcBef>
              <a:buFont typeface="Symbol" panose="05050102010706020507" pitchFamily="18" charset="2"/>
              <a:buChar char=""/>
            </a:pPr>
            <a:r>
              <a:rPr lang="en-GB" sz="3200" dirty="0">
                <a:ea typeface="Calibri" panose="020F0502020204030204" pitchFamily="34" charset="0"/>
                <a:cs typeface="Times New Roman" panose="02020603050405020304" pitchFamily="18" charset="0"/>
              </a:rPr>
              <a:t>A </a:t>
            </a:r>
            <a:r>
              <a:rPr lang="en-GB" sz="3200" b="1" dirty="0">
                <a:effectLst/>
                <a:ea typeface="Calibri" panose="020F0502020204030204" pitchFamily="34" charset="0"/>
                <a:cs typeface="Times New Roman" panose="02020603050405020304" pitchFamily="18" charset="0"/>
              </a:rPr>
              <a:t>statistic </a:t>
            </a:r>
            <a:r>
              <a:rPr lang="en-GB" sz="3200" dirty="0">
                <a:effectLst/>
                <a:ea typeface="Calibri" panose="020F0502020204030204" pitchFamily="34" charset="0"/>
                <a:cs typeface="Times New Roman" panose="02020603050405020304" pitchFamily="18" charset="0"/>
              </a:rPr>
              <a:t>refers to the estimate of a parameter from sample data. </a:t>
            </a:r>
            <a:endParaRPr lang="en-US" sz="3200" dirty="0">
              <a:effectLst/>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6A17FB3-3321-45B0-880D-64432325EFE5}"/>
              </a:ext>
            </a:extLst>
          </p:cNvPr>
          <p:cNvSpPr>
            <a:spLocks noGrp="1"/>
          </p:cNvSpPr>
          <p:nvPr>
            <p:ph type="ftr" sz="quarter" idx="11"/>
          </p:nvPr>
        </p:nvSpPr>
        <p:spPr/>
        <p:txBody>
          <a:bodyPr/>
          <a:lstStyle/>
          <a:p>
            <a:r>
              <a:rPr lang="en-US" dirty="0"/>
              <a:t>Title | </a:t>
            </a:r>
            <a:r>
              <a:rPr lang="en-US" dirty="0">
                <a:sym typeface="Symbol" panose="05050102010706020507" pitchFamily="18" charset="2"/>
              </a:rPr>
              <a:t></a:t>
            </a:r>
            <a:r>
              <a:rPr lang="en-US" dirty="0"/>
              <a:t> Author</a:t>
            </a:r>
          </a:p>
          <a:p>
            <a:r>
              <a:rPr lang="en-US" dirty="0"/>
              <a:t>Year | SAGE Publishing</a:t>
            </a:r>
            <a:endParaRPr lang="en-GB" dirty="0"/>
          </a:p>
        </p:txBody>
      </p:sp>
    </p:spTree>
    <p:extLst>
      <p:ext uri="{BB962C8B-B14F-4D97-AF65-F5344CB8AC3E}">
        <p14:creationId xmlns:p14="http://schemas.microsoft.com/office/powerpoint/2010/main" val="1510877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95CBC-BA6C-4CE2-BD93-6D0556602DBA}"/>
              </a:ext>
            </a:extLst>
          </p:cNvPr>
          <p:cNvSpPr>
            <a:spLocks noGrp="1"/>
          </p:cNvSpPr>
          <p:nvPr>
            <p:ph type="title"/>
          </p:nvPr>
        </p:nvSpPr>
        <p:spPr/>
        <p:txBody>
          <a:bodyPr/>
          <a:lstStyle/>
          <a:p>
            <a:r>
              <a:rPr lang="en-GB" dirty="0"/>
              <a:t>Randomization</a:t>
            </a:r>
          </a:p>
        </p:txBody>
      </p:sp>
      <p:sp>
        <p:nvSpPr>
          <p:cNvPr id="3" name="Content Placeholder 2">
            <a:extLst>
              <a:ext uri="{FF2B5EF4-FFF2-40B4-BE49-F238E27FC236}">
                <a16:creationId xmlns:a16="http://schemas.microsoft.com/office/drawing/2014/main" id="{E3E702BC-1FE8-4B22-9687-A79EB56393B0}"/>
              </a:ext>
            </a:extLst>
          </p:cNvPr>
          <p:cNvSpPr>
            <a:spLocks noGrp="1"/>
          </p:cNvSpPr>
          <p:nvPr>
            <p:ph idx="1"/>
          </p:nvPr>
        </p:nvSpPr>
        <p:spPr>
          <a:xfrm>
            <a:off x="838200" y="1825625"/>
            <a:ext cx="10409903" cy="4351338"/>
          </a:xfrm>
        </p:spPr>
        <p:txBody>
          <a:bodyPr>
            <a:noAutofit/>
          </a:bodyPr>
          <a:lstStyle/>
          <a:p>
            <a:pPr marL="342900" marR="0" lvl="0" indent="-342900" algn="just">
              <a:spcBef>
                <a:spcPts val="0"/>
              </a:spcBef>
              <a:spcAft>
                <a:spcPts val="0"/>
              </a:spcAft>
              <a:buFont typeface="Symbol" panose="05050102010706020507" pitchFamily="18" charset="2"/>
              <a:buChar char=""/>
            </a:pPr>
            <a:r>
              <a:rPr lang="en-GB" sz="3600" dirty="0">
                <a:effectLst/>
                <a:ea typeface="Calibri" panose="020F0502020204030204" pitchFamily="34" charset="0"/>
                <a:cs typeface="Times New Roman" panose="02020603050405020304" pitchFamily="18" charset="0"/>
              </a:rPr>
              <a:t>Randomization is the selection of units of analysis on the basis of chance and not design. </a:t>
            </a:r>
          </a:p>
          <a:p>
            <a:pPr marL="342900" marR="0" lvl="0" indent="-342900" algn="just">
              <a:spcBef>
                <a:spcPts val="0"/>
              </a:spcBef>
              <a:spcAft>
                <a:spcPts val="0"/>
              </a:spcAft>
              <a:buFont typeface="Symbol" panose="05050102010706020507" pitchFamily="18" charset="2"/>
              <a:buChar char=""/>
            </a:pPr>
            <a:r>
              <a:rPr lang="en-GB" sz="3600" dirty="0">
                <a:effectLst/>
                <a:ea typeface="Calibri" panose="020F0502020204030204" pitchFamily="34" charset="0"/>
                <a:cs typeface="Times New Roman" panose="02020603050405020304" pitchFamily="18" charset="0"/>
              </a:rPr>
              <a:t>If we draw observations at random from any population, as number of observations increases, our sample statistics closes in on the population parameter. </a:t>
            </a:r>
          </a:p>
          <a:p>
            <a:pPr marL="342900" indent="-342900" algn="just">
              <a:spcBef>
                <a:spcPts val="0"/>
              </a:spcBef>
              <a:buFont typeface="Symbol" panose="05050102010706020507" pitchFamily="18" charset="2"/>
              <a:buChar char=""/>
            </a:pPr>
            <a:r>
              <a:rPr lang="en-GB" sz="3600" dirty="0">
                <a:effectLst/>
                <a:ea typeface="Calibri" panose="020F0502020204030204" pitchFamily="34" charset="0"/>
                <a:cs typeface="Times New Roman" panose="02020603050405020304" pitchFamily="18" charset="0"/>
              </a:rPr>
              <a:t>No randomization, no inference, no generalization.</a:t>
            </a:r>
            <a:endParaRPr lang="en-US" sz="3600" dirty="0">
              <a:effectLst/>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6A17FB3-3321-45B0-880D-64432325EFE5}"/>
              </a:ext>
            </a:extLst>
          </p:cNvPr>
          <p:cNvSpPr>
            <a:spLocks noGrp="1"/>
          </p:cNvSpPr>
          <p:nvPr>
            <p:ph type="ftr" sz="quarter" idx="11"/>
          </p:nvPr>
        </p:nvSpPr>
        <p:spPr/>
        <p:txBody>
          <a:bodyPr/>
          <a:lstStyle/>
          <a:p>
            <a:r>
              <a:rPr lang="en-US" dirty="0"/>
              <a:t>Title | </a:t>
            </a:r>
            <a:r>
              <a:rPr lang="en-US" dirty="0">
                <a:sym typeface="Symbol" panose="05050102010706020507" pitchFamily="18" charset="2"/>
              </a:rPr>
              <a:t></a:t>
            </a:r>
            <a:r>
              <a:rPr lang="en-US" dirty="0"/>
              <a:t> Author</a:t>
            </a:r>
          </a:p>
          <a:p>
            <a:r>
              <a:rPr lang="en-US" dirty="0"/>
              <a:t>Year | SAGE Publishing</a:t>
            </a:r>
            <a:endParaRPr lang="en-GB" dirty="0"/>
          </a:p>
        </p:txBody>
      </p:sp>
    </p:spTree>
    <p:extLst>
      <p:ext uri="{BB962C8B-B14F-4D97-AF65-F5344CB8AC3E}">
        <p14:creationId xmlns:p14="http://schemas.microsoft.com/office/powerpoint/2010/main" val="2562411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95CBC-BA6C-4CE2-BD93-6D0556602DBA}"/>
              </a:ext>
            </a:extLst>
          </p:cNvPr>
          <p:cNvSpPr>
            <a:spLocks noGrp="1"/>
          </p:cNvSpPr>
          <p:nvPr>
            <p:ph type="title"/>
          </p:nvPr>
        </p:nvSpPr>
        <p:spPr/>
        <p:txBody>
          <a:bodyPr/>
          <a:lstStyle/>
          <a:p>
            <a:r>
              <a:rPr lang="en-GB" dirty="0"/>
              <a:t>Classical Hypothesis Testing</a:t>
            </a:r>
          </a:p>
        </p:txBody>
      </p:sp>
      <p:sp>
        <p:nvSpPr>
          <p:cNvPr id="3" name="Content Placeholder 2">
            <a:extLst>
              <a:ext uri="{FF2B5EF4-FFF2-40B4-BE49-F238E27FC236}">
                <a16:creationId xmlns:a16="http://schemas.microsoft.com/office/drawing/2014/main" id="{E3E702BC-1FE8-4B22-9687-A79EB56393B0}"/>
              </a:ext>
            </a:extLst>
          </p:cNvPr>
          <p:cNvSpPr>
            <a:spLocks noGrp="1"/>
          </p:cNvSpPr>
          <p:nvPr>
            <p:ph idx="1"/>
          </p:nvPr>
        </p:nvSpPr>
        <p:spPr>
          <a:xfrm>
            <a:off x="838200" y="1825625"/>
            <a:ext cx="10720754" cy="4351338"/>
          </a:xfrm>
        </p:spPr>
        <p:txBody>
          <a:bodyPr>
            <a:noAutofit/>
          </a:bodyPr>
          <a:lstStyle/>
          <a:p>
            <a:pPr marL="342900" marR="0" lvl="0" indent="-342900" algn="just">
              <a:spcBef>
                <a:spcPts val="0"/>
              </a:spcBef>
              <a:spcAft>
                <a:spcPts val="0"/>
              </a:spcAft>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Also known as ‘significance testing’ as it is a process to establish statistical significance.</a:t>
            </a:r>
          </a:p>
          <a:p>
            <a:pPr marL="342900" marR="0" lvl="0" indent="-342900" algn="just">
              <a:spcBef>
                <a:spcPts val="0"/>
              </a:spcBef>
              <a:spcAft>
                <a:spcPts val="0"/>
              </a:spcAft>
              <a:buFont typeface="Symbol" panose="05050102010706020507" pitchFamily="18" charset="2"/>
              <a:buChar char=""/>
            </a:pPr>
            <a:endParaRPr lang="en-GB" dirty="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If we cannot reject the null hypothesis of no relationship, whatever result we have found in the data in the sample is not sufficiently different from chance. And thus, not statistically significant.  </a:t>
            </a:r>
            <a:endParaRPr lang="en-US" dirty="0">
              <a:effectLst/>
              <a:ea typeface="Calibri" panose="020F0502020204030204" pitchFamily="34" charset="0"/>
              <a:cs typeface="Times New Roman" panose="02020603050405020304" pitchFamily="18" charset="0"/>
            </a:endParaRPr>
          </a:p>
          <a:p>
            <a:pPr marL="228600" marR="0" indent="0" algn="just">
              <a:spcBef>
                <a:spcPts val="0"/>
              </a:spcBef>
              <a:spcAft>
                <a:spcPts val="0"/>
              </a:spcAft>
            </a:pPr>
            <a:endParaRPr lang="en-US" dirty="0">
              <a:effectLst/>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If we are able to reject the null hypothesis of no relationship, we are left with the alternative, our research hypothesis. And we have therefore found a statistically significant result in our data in the sample.</a:t>
            </a:r>
          </a:p>
        </p:txBody>
      </p:sp>
      <p:sp>
        <p:nvSpPr>
          <p:cNvPr id="4" name="Footer Placeholder 3">
            <a:extLst>
              <a:ext uri="{FF2B5EF4-FFF2-40B4-BE49-F238E27FC236}">
                <a16:creationId xmlns:a16="http://schemas.microsoft.com/office/drawing/2014/main" id="{D6A17FB3-3321-45B0-880D-64432325EFE5}"/>
              </a:ext>
            </a:extLst>
          </p:cNvPr>
          <p:cNvSpPr>
            <a:spLocks noGrp="1"/>
          </p:cNvSpPr>
          <p:nvPr>
            <p:ph type="ftr" sz="quarter" idx="11"/>
          </p:nvPr>
        </p:nvSpPr>
        <p:spPr/>
        <p:txBody>
          <a:bodyPr/>
          <a:lstStyle/>
          <a:p>
            <a:r>
              <a:rPr lang="en-US" dirty="0"/>
              <a:t>Title | </a:t>
            </a:r>
            <a:r>
              <a:rPr lang="en-US" dirty="0">
                <a:sym typeface="Symbol" panose="05050102010706020507" pitchFamily="18" charset="2"/>
              </a:rPr>
              <a:t></a:t>
            </a:r>
            <a:r>
              <a:rPr lang="en-US" dirty="0"/>
              <a:t> Author</a:t>
            </a:r>
          </a:p>
          <a:p>
            <a:r>
              <a:rPr lang="en-US" dirty="0"/>
              <a:t>Year | SAGE Publishing</a:t>
            </a:r>
            <a:endParaRPr lang="en-GB" dirty="0"/>
          </a:p>
        </p:txBody>
      </p:sp>
    </p:spTree>
    <p:extLst>
      <p:ext uri="{BB962C8B-B14F-4D97-AF65-F5344CB8AC3E}">
        <p14:creationId xmlns:p14="http://schemas.microsoft.com/office/powerpoint/2010/main" val="1087070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95CBC-BA6C-4CE2-BD93-6D0556602DBA}"/>
              </a:ext>
            </a:extLst>
          </p:cNvPr>
          <p:cNvSpPr>
            <a:spLocks noGrp="1"/>
          </p:cNvSpPr>
          <p:nvPr>
            <p:ph type="title"/>
          </p:nvPr>
        </p:nvSpPr>
        <p:spPr/>
        <p:txBody>
          <a:bodyPr/>
          <a:lstStyle/>
          <a:p>
            <a:r>
              <a:rPr lang="en-GB" dirty="0"/>
              <a:t>Classical Hypothesis Testing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E702BC-1FE8-4B22-9687-A79EB56393B0}"/>
                  </a:ext>
                </a:extLst>
              </p:cNvPr>
              <p:cNvSpPr>
                <a:spLocks noGrp="1"/>
              </p:cNvSpPr>
              <p:nvPr>
                <p:ph idx="1"/>
              </p:nvPr>
            </p:nvSpPr>
            <p:spPr>
              <a:xfrm>
                <a:off x="838200" y="1825625"/>
                <a:ext cx="10720754" cy="4351338"/>
              </a:xfrm>
            </p:spPr>
            <p:txBody>
              <a:bodyPr>
                <a:noAutofit/>
              </a:bodyPr>
              <a:lstStyle/>
              <a:p>
                <a:pPr marL="342900" marR="0" lvl="0" indent="-342900" algn="just">
                  <a:spcBef>
                    <a:spcPts val="0"/>
                  </a:spcBef>
                  <a:spcAft>
                    <a:spcPts val="0"/>
                  </a:spcAft>
                  <a:buFont typeface="Symbol" panose="05050102010706020507" pitchFamily="18" charset="2"/>
                  <a:buChar char=""/>
                </a:pPr>
                <a:r>
                  <a:rPr lang="en-GB" sz="3200" dirty="0">
                    <a:effectLst/>
                    <a:ea typeface="Calibri" panose="020F0502020204030204" pitchFamily="34" charset="0"/>
                    <a:cs typeface="Times New Roman" panose="02020603050405020304" pitchFamily="18" charset="0"/>
                  </a:rPr>
                  <a:t>One: the Null Hypothesis</a:t>
                </a:r>
              </a:p>
              <a:p>
                <a:pPr marL="800100" lvl="1" indent="-342900" algn="just">
                  <a:spcBef>
                    <a:spcPts val="0"/>
                  </a:spcBef>
                  <a:buFont typeface="Symbol" panose="05050102010706020507" pitchFamily="18" charset="2"/>
                  <a:buChar char=""/>
                </a:pPr>
                <a:r>
                  <a:rPr lang="en-GB" dirty="0">
                    <a:effectLst/>
                    <a:ea typeface="Calibri" panose="020F0502020204030204" pitchFamily="34" charset="0"/>
                  </a:rPr>
                  <a:t>The condition that the expected relationship in your hypothesis does not exist (</a:t>
                </a:r>
                <a14:m>
                  <m:oMath xmlns:m="http://schemas.openxmlformats.org/officeDocument/2006/math">
                    <m:sSub>
                      <m:sSubPr>
                        <m:ctrlPr>
                          <a:rPr lang="en-US" i="1">
                            <a:effectLst/>
                            <a:latin typeface="Cambria Math" panose="02040503050406030204" pitchFamily="18" charset="0"/>
                          </a:rPr>
                        </m:ctrlPr>
                      </m:sSubPr>
                      <m:e>
                        <m:r>
                          <a:rPr lang="en-GB" i="1">
                            <a:effectLst/>
                            <a:latin typeface="Cambria Math" panose="02040503050406030204" pitchFamily="18" charset="0"/>
                            <a:ea typeface="Calibri" panose="020F0502020204030204" pitchFamily="34" charset="0"/>
                            <a:cs typeface="Calibri" panose="020F0502020204030204" pitchFamily="34" charset="0"/>
                          </a:rPr>
                          <m:t>𝐻</m:t>
                        </m:r>
                      </m:e>
                      <m:sub>
                        <m:r>
                          <a:rPr lang="en-GB" i="1">
                            <a:effectLst/>
                            <a:latin typeface="Cambria Math" panose="02040503050406030204" pitchFamily="18" charset="0"/>
                            <a:ea typeface="Calibri" panose="020F0502020204030204" pitchFamily="34" charset="0"/>
                            <a:cs typeface="Calibri" panose="020F0502020204030204" pitchFamily="34" charset="0"/>
                          </a:rPr>
                          <m:t>0</m:t>
                        </m:r>
                      </m:sub>
                    </m:sSub>
                  </m:oMath>
                </a14:m>
                <a:r>
                  <a:rPr lang="en-GB" dirty="0">
                    <a:effectLst/>
                    <a:ea typeface="Calibri" panose="020F0502020204030204" pitchFamily="34" charset="0"/>
                  </a:rPr>
                  <a:t>).</a:t>
                </a:r>
                <a:endParaRPr lang="en-GB" dirty="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GB" sz="3200" dirty="0">
                    <a:effectLst/>
                    <a:ea typeface="Calibri" panose="020F0502020204030204" pitchFamily="34" charset="0"/>
                    <a:cs typeface="Times New Roman" panose="02020603050405020304" pitchFamily="18" charset="0"/>
                  </a:rPr>
                  <a:t>Two, the Alternative Hypothesis</a:t>
                </a:r>
              </a:p>
              <a:p>
                <a:pPr marL="800100" lvl="1" indent="-342900" algn="just">
                  <a:spcBef>
                    <a:spcPts val="0"/>
                  </a:spcBef>
                  <a:buFont typeface="Symbol" panose="05050102010706020507" pitchFamily="18" charset="2"/>
                  <a:buChar char=""/>
                </a:pPr>
                <a:r>
                  <a:rPr lang="en-GB" dirty="0">
                    <a:effectLst/>
                    <a:ea typeface="Calibri" panose="020F0502020204030204" pitchFamily="34" charset="0"/>
                  </a:rPr>
                  <a:t>Your research hypothesis (often written as: </a:t>
                </a:r>
                <a14:m>
                  <m:oMath xmlns:m="http://schemas.openxmlformats.org/officeDocument/2006/math">
                    <m:sSub>
                      <m:sSubPr>
                        <m:ctrlPr>
                          <a:rPr lang="en-US" i="1">
                            <a:effectLst/>
                            <a:latin typeface="Cambria Math" panose="02040503050406030204" pitchFamily="18" charset="0"/>
                          </a:rPr>
                        </m:ctrlPr>
                      </m:sSubPr>
                      <m:e>
                        <m:r>
                          <a:rPr lang="en-GB" i="1">
                            <a:effectLst/>
                            <a:latin typeface="Cambria Math" panose="02040503050406030204" pitchFamily="18" charset="0"/>
                            <a:ea typeface="Calibri" panose="020F0502020204030204" pitchFamily="34" charset="0"/>
                            <a:cs typeface="Calibri" panose="020F0502020204030204" pitchFamily="34" charset="0"/>
                          </a:rPr>
                          <m:t>𝐻</m:t>
                        </m:r>
                      </m:e>
                      <m:sub>
                        <m:r>
                          <a:rPr lang="en-GB" i="1">
                            <a:effectLst/>
                            <a:latin typeface="Cambria Math" panose="02040503050406030204" pitchFamily="18" charset="0"/>
                            <a:ea typeface="Calibri" panose="020F0502020204030204" pitchFamily="34" charset="0"/>
                            <a:cs typeface="Calibri" panose="020F0502020204030204" pitchFamily="34" charset="0"/>
                          </a:rPr>
                          <m:t>1</m:t>
                        </m:r>
                      </m:sub>
                    </m:sSub>
                    <m:r>
                      <a:rPr lang="en-GB" i="1">
                        <a:effectLst/>
                        <a:latin typeface="Cambria Math" panose="02040503050406030204" pitchFamily="18" charset="0"/>
                        <a:ea typeface="Calibri" panose="020F0502020204030204" pitchFamily="34" charset="0"/>
                        <a:cs typeface="Calibri" panose="020F0502020204030204" pitchFamily="34" charset="0"/>
                      </a:rPr>
                      <m:t> </m:t>
                    </m:r>
                  </m:oMath>
                </a14:m>
                <a:r>
                  <a:rPr lang="en-GB" dirty="0">
                    <a:effectLst/>
                    <a:ea typeface="Calibri" panose="020F0502020204030204" pitchFamily="34" charset="0"/>
                  </a:rPr>
                  <a:t>or </a:t>
                </a:r>
                <a14:m>
                  <m:oMath xmlns:m="http://schemas.openxmlformats.org/officeDocument/2006/math">
                    <m:sSub>
                      <m:sSubPr>
                        <m:ctrlPr>
                          <a:rPr lang="en-US" i="1">
                            <a:effectLst/>
                            <a:latin typeface="Cambria Math" panose="02040503050406030204" pitchFamily="18" charset="0"/>
                          </a:rPr>
                        </m:ctrlPr>
                      </m:sSubPr>
                      <m:e>
                        <m:r>
                          <a:rPr lang="en-GB" i="1">
                            <a:effectLst/>
                            <a:latin typeface="Cambria Math" panose="02040503050406030204" pitchFamily="18" charset="0"/>
                            <a:ea typeface="Calibri" panose="020F0502020204030204" pitchFamily="34" charset="0"/>
                            <a:cs typeface="Calibri" panose="020F0502020204030204" pitchFamily="34" charset="0"/>
                          </a:rPr>
                          <m:t>𝐻</m:t>
                        </m:r>
                      </m:e>
                      <m:sub>
                        <m:r>
                          <a:rPr lang="en-GB" i="1">
                            <a:effectLst/>
                            <a:latin typeface="Cambria Math" panose="02040503050406030204" pitchFamily="18" charset="0"/>
                            <a:ea typeface="Calibri" panose="020F0502020204030204" pitchFamily="34" charset="0"/>
                            <a:cs typeface="Calibri" panose="020F0502020204030204" pitchFamily="34" charset="0"/>
                          </a:rPr>
                          <m:t>𝑎</m:t>
                        </m:r>
                      </m:sub>
                    </m:sSub>
                  </m:oMath>
                </a14:m>
                <a:r>
                  <a:rPr lang="en-GB" dirty="0">
                    <a:effectLst/>
                    <a:ea typeface="Calibri" panose="020F0502020204030204" pitchFamily="34" charset="0"/>
                  </a:rPr>
                  <a:t>).</a:t>
                </a:r>
              </a:p>
              <a:p>
                <a:pPr marL="342900" marR="0" lvl="0" indent="-342900" algn="just">
                  <a:spcBef>
                    <a:spcPts val="0"/>
                  </a:spcBef>
                  <a:spcAft>
                    <a:spcPts val="0"/>
                  </a:spcAft>
                  <a:buFont typeface="Symbol" panose="05050102010706020507" pitchFamily="18" charset="2"/>
                  <a:buChar char=""/>
                </a:pPr>
                <a:r>
                  <a:rPr lang="en-GB" sz="3200" dirty="0">
                    <a:ea typeface="Calibri" panose="020F0502020204030204" pitchFamily="34" charset="0"/>
                    <a:cs typeface="Times New Roman" panose="02020603050405020304" pitchFamily="18" charset="0"/>
                  </a:rPr>
                  <a:t>Three, a Test Statistic </a:t>
                </a:r>
              </a:p>
              <a:p>
                <a:pPr marL="800100" lvl="1" indent="-342900" algn="just">
                  <a:spcBef>
                    <a:spcPts val="0"/>
                  </a:spcBef>
                  <a:buFont typeface="Symbol" panose="05050102010706020507" pitchFamily="18" charset="2"/>
                  <a:buChar char=""/>
                </a:pPr>
                <a:r>
                  <a:rPr lang="en-GB" dirty="0">
                    <a:ea typeface="Calibri" panose="020F0502020204030204" pitchFamily="34" charset="0"/>
                    <a:cs typeface="Times New Roman" panose="02020603050405020304" pitchFamily="18" charset="0"/>
                  </a:rPr>
                  <a:t>A </a:t>
                </a:r>
                <a:r>
                  <a:rPr lang="en-GB" dirty="0">
                    <a:effectLst/>
                    <a:ea typeface="Calibri" panose="020F0502020204030204" pitchFamily="34" charset="0"/>
                  </a:rPr>
                  <a:t>value of how much our result - calculated from our sample data - deviates from chance. </a:t>
                </a:r>
              </a:p>
              <a:p>
                <a:pPr marL="342900" indent="-342900" algn="just">
                  <a:spcBef>
                    <a:spcPts val="0"/>
                  </a:spcBef>
                  <a:buFont typeface="Symbol" panose="05050102010706020507" pitchFamily="18" charset="2"/>
                  <a:buChar char=""/>
                </a:pPr>
                <a:r>
                  <a:rPr lang="en-GB" sz="3200" dirty="0">
                    <a:ea typeface="Calibri" panose="020F0502020204030204" pitchFamily="34" charset="0"/>
                    <a:cs typeface="Times New Roman" panose="02020603050405020304" pitchFamily="18" charset="0"/>
                  </a:rPr>
                  <a:t>Four, a Critical or Rejection Region</a:t>
                </a:r>
              </a:p>
              <a:p>
                <a:pPr marL="800100" lvl="1" indent="-342900" algn="just">
                  <a:spcBef>
                    <a:spcPts val="0"/>
                  </a:spcBef>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A value defines the region for rejecting or failing to reject the test statistic. </a:t>
                </a:r>
                <a:r>
                  <a:rPr lang="en-GB" dirty="0">
                    <a:effectLst/>
                    <a:ea typeface="Calibri" panose="020F0502020204030204" pitchFamily="34" charset="0"/>
                  </a:rPr>
                  <a:t>Depends on our level of confidence and the degrees of freedom.</a:t>
                </a:r>
                <a:endParaRPr lang="en-GB" dirty="0">
                  <a:effectLst/>
                  <a:ea typeface="Calibri" panose="020F0502020204030204" pitchFamily="34" charset="0"/>
                  <a:cs typeface="Times New Roman" panose="02020603050405020304" pitchFamily="18" charset="0"/>
                </a:endParaRPr>
              </a:p>
              <a:p>
                <a:pPr marL="342900" indent="-342900" algn="just">
                  <a:spcBef>
                    <a:spcPts val="0"/>
                  </a:spcBef>
                  <a:buFont typeface="Symbol" panose="05050102010706020507" pitchFamily="18" charset="2"/>
                  <a:buChar char=""/>
                </a:pPr>
                <a:r>
                  <a:rPr lang="en-GB" sz="3200" dirty="0">
                    <a:ea typeface="Calibri" panose="020F0502020204030204" pitchFamily="34" charset="0"/>
                    <a:cs typeface="Times New Roman" panose="02020603050405020304" pitchFamily="18" charset="0"/>
                  </a:rPr>
                  <a:t>Five, Interpretation</a:t>
                </a:r>
              </a:p>
              <a:p>
                <a:pPr marL="800100" lvl="1" indent="-342900" algn="just">
                  <a:spcBef>
                    <a:spcPts val="0"/>
                  </a:spcBef>
                  <a:buFont typeface="Symbol" panose="05050102010706020507" pitchFamily="18" charset="2"/>
                  <a:buChar char=""/>
                </a:pPr>
                <a:r>
                  <a:rPr lang="en-GB" dirty="0">
                    <a:ea typeface="Calibri" panose="020F0502020204030204" pitchFamily="34" charset="0"/>
                    <a:cs typeface="Times New Roman" panose="02020603050405020304" pitchFamily="18" charset="0"/>
                  </a:rPr>
                  <a:t>Here we make a final determination of statistical significance. </a:t>
                </a:r>
                <a:endParaRPr lang="en-US" dirty="0">
                  <a:effectLst/>
                  <a:ea typeface="Calibri" panose="020F0502020204030204" pitchFamily="34"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3E702BC-1FE8-4B22-9687-A79EB56393B0}"/>
                  </a:ext>
                </a:extLst>
              </p:cNvPr>
              <p:cNvSpPr>
                <a:spLocks noGrp="1" noRot="1" noChangeAspect="1" noMove="1" noResize="1" noEditPoints="1" noAdjustHandles="1" noChangeArrowheads="1" noChangeShapeType="1" noTextEdit="1"/>
              </p:cNvSpPr>
              <p:nvPr>
                <p:ph idx="1"/>
              </p:nvPr>
            </p:nvSpPr>
            <p:spPr>
              <a:xfrm>
                <a:off x="838200" y="1825625"/>
                <a:ext cx="10720754" cy="4351338"/>
              </a:xfrm>
              <a:blipFill>
                <a:blip r:embed="rId2"/>
                <a:stretch>
                  <a:fillRect l="-1536" t="-3221" r="-910" b="-16387"/>
                </a:stretch>
              </a:blipFill>
            </p:spPr>
            <p:txBody>
              <a:bodyPr/>
              <a:lstStyle/>
              <a:p>
                <a:r>
                  <a:rPr lang="en-US">
                    <a:noFill/>
                  </a:rPr>
                  <a:t> </a:t>
                </a:r>
              </a:p>
            </p:txBody>
          </p:sp>
        </mc:Fallback>
      </mc:AlternateContent>
    </p:spTree>
    <p:extLst>
      <p:ext uri="{BB962C8B-B14F-4D97-AF65-F5344CB8AC3E}">
        <p14:creationId xmlns:p14="http://schemas.microsoft.com/office/powerpoint/2010/main" val="3907376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95CBC-BA6C-4CE2-BD93-6D0556602DBA}"/>
              </a:ext>
            </a:extLst>
          </p:cNvPr>
          <p:cNvSpPr>
            <a:spLocks noGrp="1"/>
          </p:cNvSpPr>
          <p:nvPr>
            <p:ph type="title"/>
          </p:nvPr>
        </p:nvSpPr>
        <p:spPr/>
        <p:txBody>
          <a:bodyPr/>
          <a:lstStyle/>
          <a:p>
            <a:r>
              <a:rPr lang="en-GB" dirty="0"/>
              <a:t>χ2: Chi-squared: A Test for Independence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E702BC-1FE8-4B22-9687-A79EB56393B0}"/>
                  </a:ext>
                </a:extLst>
              </p:cNvPr>
              <p:cNvSpPr>
                <a:spLocks noGrp="1"/>
              </p:cNvSpPr>
              <p:nvPr>
                <p:ph idx="1"/>
              </p:nvPr>
            </p:nvSpPr>
            <p:spPr>
              <a:xfrm>
                <a:off x="838199" y="1825625"/>
                <a:ext cx="10872019" cy="4351338"/>
              </a:xfrm>
            </p:spPr>
            <p:txBody>
              <a:bodyPr>
                <a:noAutofit/>
              </a:bodyPr>
              <a:lstStyle/>
              <a:p>
                <a:pPr marL="342900" indent="-342900">
                  <a:spcBef>
                    <a:spcPts val="0"/>
                  </a:spcBef>
                  <a:buFont typeface="Symbol" panose="05050102010706020507" pitchFamily="18" charset="2"/>
                  <a:buChar char=""/>
                </a:pPr>
                <a:r>
                  <a:rPr lang="en-GB" sz="3200" dirty="0">
                    <a:effectLst/>
                    <a:ea typeface="Calibri" panose="020F0502020204030204" pitchFamily="34" charset="0"/>
                  </a:rPr>
                  <a:t>The</a:t>
                </a:r>
                <a:r>
                  <a:rPr lang="en-GB" sz="3200" b="1" dirty="0">
                    <a:effectLst/>
                    <a:ea typeface="Calibri" panose="020F0502020204030204" pitchFamily="34" charset="0"/>
                  </a:rPr>
                  <a:t> χ</a:t>
                </a:r>
                <a:r>
                  <a:rPr lang="en-GB" sz="3200" b="1" baseline="30000" dirty="0">
                    <a:effectLst/>
                    <a:ea typeface="Calibri" panose="020F0502020204030204" pitchFamily="34" charset="0"/>
                  </a:rPr>
                  <a:t>2</a:t>
                </a:r>
                <a:r>
                  <a:rPr lang="en-GB" sz="3200" dirty="0">
                    <a:effectLst/>
                    <a:ea typeface="Calibri" panose="020F0502020204030204" pitchFamily="34" charset="0"/>
                  </a:rPr>
                  <a:t> </a:t>
                </a:r>
                <a:r>
                  <a:rPr lang="en-GB" sz="3200" b="1" dirty="0">
                    <a:effectLst/>
                    <a:ea typeface="Calibri" panose="020F0502020204030204" pitchFamily="34" charset="0"/>
                  </a:rPr>
                  <a:t>test statistic </a:t>
                </a:r>
                <a:r>
                  <a:rPr lang="en-GB" sz="3200" dirty="0">
                    <a:effectLst/>
                    <a:ea typeface="Calibri" panose="020F0502020204030204" pitchFamily="34" charset="0"/>
                  </a:rPr>
                  <a:t>allows us to make </a:t>
                </a:r>
                <a:r>
                  <a:rPr lang="en-GB" sz="3200" b="1" dirty="0">
                    <a:solidFill>
                      <a:srgbClr val="00B050"/>
                    </a:solidFill>
                    <a:effectLst/>
                    <a:ea typeface="Calibri" panose="020F0502020204030204" pitchFamily="34" charset="0"/>
                  </a:rPr>
                  <a:t>inferential claims </a:t>
                </a:r>
                <a:r>
                  <a:rPr lang="en-GB" sz="3200" dirty="0">
                    <a:effectLst/>
                    <a:ea typeface="Calibri" panose="020F0502020204030204" pitchFamily="34" charset="0"/>
                  </a:rPr>
                  <a:t>about the performance of single variables and relationships among </a:t>
                </a:r>
                <a:r>
                  <a:rPr lang="en-GB" sz="3200" b="1" dirty="0">
                    <a:solidFill>
                      <a:schemeClr val="accent2">
                        <a:lumMod val="75000"/>
                      </a:schemeClr>
                    </a:solidFill>
                    <a:effectLst/>
                    <a:ea typeface="Calibri" panose="020F0502020204030204" pitchFamily="34" charset="0"/>
                  </a:rPr>
                  <a:t>nominal- and ordinal-level data.</a:t>
                </a:r>
              </a:p>
              <a:p>
                <a:pPr marL="342900" indent="-342900" algn="just">
                  <a:spcBef>
                    <a:spcPts val="0"/>
                  </a:spcBef>
                  <a:buFont typeface="Symbol" panose="05050102010706020507" pitchFamily="18" charset="2"/>
                  <a:buChar char=""/>
                </a:pPr>
                <a:endParaRPr lang="en-GB" sz="2400" b="1" dirty="0">
                  <a:solidFill>
                    <a:schemeClr val="accent2">
                      <a:lumMod val="75000"/>
                    </a:schemeClr>
                  </a:solidFill>
                  <a:ea typeface="Calibri" panose="020F0502020204030204" pitchFamily="34" charset="0"/>
                  <a:cs typeface="Times New Roman" panose="02020603050405020304" pitchFamily="18" charset="0"/>
                </a:endParaRPr>
              </a:p>
              <a:p>
                <a:pPr marL="342900" indent="-342900" algn="just">
                  <a:spcBef>
                    <a:spcPts val="0"/>
                  </a:spcBef>
                  <a:buFont typeface="Symbol" panose="05050102010706020507" pitchFamily="18" charset="2"/>
                  <a:buChar char=""/>
                </a:pPr>
                <a14:m>
                  <m:oMath xmlns:m="http://schemas.openxmlformats.org/officeDocument/2006/math">
                    <m:sSup>
                      <m:sSupPr>
                        <m:ctrlPr>
                          <a:rPr lang="en-GB" sz="5400" i="1" smtClean="0">
                            <a:effectLst/>
                            <a:latin typeface="Cambria Math" panose="02040503050406030204" pitchFamily="18" charset="0"/>
                            <a:cs typeface="Times New Roman" panose="02020603050405020304" pitchFamily="18" charset="0"/>
                          </a:rPr>
                        </m:ctrlPr>
                      </m:sSupPr>
                      <m:e>
                        <m:r>
                          <a:rPr lang="en-GB" sz="5400" i="1" smtClean="0">
                            <a:effectLst/>
                            <a:latin typeface="Cambria Math" panose="02040503050406030204" pitchFamily="18" charset="0"/>
                            <a:ea typeface="Cambria Math" panose="02040503050406030204" pitchFamily="18" charset="0"/>
                            <a:cs typeface="Times New Roman" panose="02020603050405020304" pitchFamily="18" charset="0"/>
                          </a:rPr>
                          <m:t>𝜒</m:t>
                        </m:r>
                      </m:e>
                      <m:sup>
                        <m:r>
                          <a:rPr lang="en-US" sz="5400" b="0" i="1" smtClean="0">
                            <a:effectLst/>
                            <a:latin typeface="Cambria Math" panose="02040503050406030204" pitchFamily="18" charset="0"/>
                            <a:cs typeface="Times New Roman" panose="02020603050405020304" pitchFamily="18" charset="0"/>
                          </a:rPr>
                          <m:t>2</m:t>
                        </m:r>
                      </m:sup>
                    </m:sSup>
                    <m:r>
                      <a:rPr lang="en-US" sz="5400" b="0" i="1" smtClean="0">
                        <a:effectLst/>
                        <a:latin typeface="Cambria Math" panose="02040503050406030204" pitchFamily="18" charset="0"/>
                        <a:cs typeface="Times New Roman" panose="02020603050405020304" pitchFamily="18" charset="0"/>
                      </a:rPr>
                      <m:t>=</m:t>
                    </m:r>
                    <m:nary>
                      <m:naryPr>
                        <m:chr m:val="∑"/>
                        <m:subHide m:val="on"/>
                        <m:supHide m:val="on"/>
                        <m:ctrlPr>
                          <a:rPr lang="en-US" sz="5400" b="0" i="1" smtClean="0">
                            <a:effectLst/>
                            <a:latin typeface="Cambria Math" panose="02040503050406030204" pitchFamily="18" charset="0"/>
                            <a:cs typeface="Times New Roman" panose="02020603050405020304" pitchFamily="18" charset="0"/>
                          </a:rPr>
                        </m:ctrlPr>
                      </m:naryPr>
                      <m:sub/>
                      <m:sup/>
                      <m:e>
                        <m:f>
                          <m:fPr>
                            <m:ctrlPr>
                              <a:rPr lang="en-US" sz="5400" b="0" i="1" smtClean="0">
                                <a:effectLst/>
                                <a:latin typeface="Cambria Math" panose="02040503050406030204" pitchFamily="18" charset="0"/>
                                <a:cs typeface="Times New Roman" panose="02020603050405020304" pitchFamily="18" charset="0"/>
                              </a:rPr>
                            </m:ctrlPr>
                          </m:fPr>
                          <m:num>
                            <m:sSup>
                              <m:sSupPr>
                                <m:ctrlPr>
                                  <a:rPr lang="en-US" sz="5400" b="0" i="1" smtClean="0">
                                    <a:effectLst/>
                                    <a:latin typeface="Cambria Math" panose="02040503050406030204" pitchFamily="18" charset="0"/>
                                    <a:cs typeface="Times New Roman" panose="02020603050405020304" pitchFamily="18" charset="0"/>
                                  </a:rPr>
                                </m:ctrlPr>
                              </m:sSupPr>
                              <m:e>
                                <m:d>
                                  <m:dPr>
                                    <m:ctrlPr>
                                      <a:rPr lang="en-US" sz="5400" i="1">
                                        <a:latin typeface="Cambria Math" panose="02040503050406030204" pitchFamily="18" charset="0"/>
                                        <a:cs typeface="Times New Roman" panose="02020603050405020304" pitchFamily="18" charset="0"/>
                                      </a:rPr>
                                    </m:ctrlPr>
                                  </m:dPr>
                                  <m:e>
                                    <m:r>
                                      <a:rPr lang="en-US" sz="5400" i="1">
                                        <a:latin typeface="Cambria Math" panose="02040503050406030204" pitchFamily="18" charset="0"/>
                                        <a:cs typeface="Times New Roman" panose="02020603050405020304" pitchFamily="18" charset="0"/>
                                      </a:rPr>
                                      <m:t>𝑜𝑏𝑠𝑒𝑟𝑣𝑒𝑑</m:t>
                                    </m:r>
                                    <m:r>
                                      <a:rPr lang="en-US" sz="5400" i="1">
                                        <a:latin typeface="Cambria Math" panose="02040503050406030204" pitchFamily="18" charset="0"/>
                                        <a:cs typeface="Times New Roman" panose="02020603050405020304" pitchFamily="18" charset="0"/>
                                      </a:rPr>
                                      <m:t> −</m:t>
                                    </m:r>
                                    <m:r>
                                      <a:rPr lang="en-US" sz="5400" i="1">
                                        <a:latin typeface="Cambria Math" panose="02040503050406030204" pitchFamily="18" charset="0"/>
                                        <a:cs typeface="Times New Roman" panose="02020603050405020304" pitchFamily="18" charset="0"/>
                                      </a:rPr>
                                      <m:t>𝑒𝑥𝑝𝑒𝑐𝑡𝑒𝑑</m:t>
                                    </m:r>
                                  </m:e>
                                </m:d>
                              </m:e>
                              <m:sup>
                                <m:r>
                                  <a:rPr lang="en-US" sz="5400" b="0" i="1" smtClean="0">
                                    <a:effectLst/>
                                    <a:latin typeface="Cambria Math" panose="02040503050406030204" pitchFamily="18" charset="0"/>
                                    <a:cs typeface="Times New Roman" panose="02020603050405020304" pitchFamily="18" charset="0"/>
                                  </a:rPr>
                                  <m:t>2</m:t>
                                </m:r>
                              </m:sup>
                            </m:sSup>
                          </m:num>
                          <m:den>
                            <m:r>
                              <a:rPr lang="en-US" sz="5400" b="0" i="1" smtClean="0">
                                <a:effectLst/>
                                <a:latin typeface="Cambria Math" panose="02040503050406030204" pitchFamily="18" charset="0"/>
                                <a:cs typeface="Times New Roman" panose="02020603050405020304" pitchFamily="18" charset="0"/>
                              </a:rPr>
                              <m:t>𝑒𝑥𝑝𝑒𝑐𝑡𝑒𝑑</m:t>
                            </m:r>
                          </m:den>
                        </m:f>
                      </m:e>
                    </m:nary>
                  </m:oMath>
                </a14:m>
                <a:endParaRPr lang="en-US" sz="5400" dirty="0">
                  <a:effectLst/>
                  <a:ea typeface="Calibri" panose="020F0502020204030204" pitchFamily="34" charset="0"/>
                  <a:cs typeface="Times New Roman" panose="02020603050405020304" pitchFamily="18" charset="0"/>
                </a:endParaRPr>
              </a:p>
              <a:p>
                <a:pPr marL="342900" indent="-342900" algn="just">
                  <a:spcBef>
                    <a:spcPts val="0"/>
                  </a:spcBef>
                  <a:buFont typeface="Symbol" panose="05050102010706020507" pitchFamily="18" charset="2"/>
                  <a:buChar char=""/>
                </a:pPr>
                <a:endParaRPr lang="en-GB" sz="2400" dirty="0">
                  <a:effectLst/>
                  <a:ea typeface="Calibri" panose="020F0502020204030204" pitchFamily="34" charset="0"/>
                  <a:cs typeface="Times New Roman" panose="02020603050405020304" pitchFamily="18" charset="0"/>
                </a:endParaRPr>
              </a:p>
              <a:p>
                <a:pPr marL="342900" indent="-342900">
                  <a:spcBef>
                    <a:spcPts val="0"/>
                  </a:spcBef>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This creates a χ</a:t>
                </a:r>
                <a:r>
                  <a:rPr lang="en-GB" baseline="30000" dirty="0">
                    <a:effectLst/>
                    <a:ea typeface="Calibri" panose="020F0502020204030204" pitchFamily="34" charset="0"/>
                    <a:cs typeface="Times New Roman" panose="02020603050405020304" pitchFamily="18" charset="0"/>
                  </a:rPr>
                  <a:t>2  </a:t>
                </a:r>
                <a:r>
                  <a:rPr lang="en-GB" b="1" dirty="0">
                    <a:effectLst/>
                    <a:ea typeface="Calibri" panose="020F0502020204030204" pitchFamily="34" charset="0"/>
                    <a:cs typeface="Times New Roman" panose="02020603050405020304" pitchFamily="18" charset="0"/>
                  </a:rPr>
                  <a:t>sample-s</a:t>
                </a:r>
                <a:r>
                  <a:rPr lang="en-GB" b="1" dirty="0">
                    <a:ea typeface="Calibri" panose="020F0502020204030204" pitchFamily="34" charset="0"/>
                    <a:cs typeface="Times New Roman" panose="02020603050405020304" pitchFamily="18" charset="0"/>
                  </a:rPr>
                  <a:t>pecific t</a:t>
                </a:r>
                <a:r>
                  <a:rPr lang="en-GB" b="1" dirty="0">
                    <a:effectLst/>
                    <a:ea typeface="Calibri" panose="020F0502020204030204" pitchFamily="34" charset="0"/>
                    <a:cs typeface="Times New Roman" panose="02020603050405020304" pitchFamily="18" charset="0"/>
                  </a:rPr>
                  <a:t>est statistic </a:t>
                </a:r>
                <a:r>
                  <a:rPr lang="en-GB" dirty="0">
                    <a:effectLst/>
                    <a:ea typeface="Calibri" panose="020F0502020204030204" pitchFamily="34" charset="0"/>
                    <a:cs typeface="Times New Roman" panose="02020603050405020304" pitchFamily="18" charset="0"/>
                  </a:rPr>
                  <a:t>for what we observe in the data.</a:t>
                </a:r>
                <a:endParaRPr lang="en-GB" sz="7200" dirty="0">
                  <a:effectLst/>
                  <a:ea typeface="Calibri" panose="020F0502020204030204" pitchFamily="34"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3E702BC-1FE8-4B22-9687-A79EB56393B0}"/>
                  </a:ext>
                </a:extLst>
              </p:cNvPr>
              <p:cNvSpPr>
                <a:spLocks noGrp="1" noRot="1" noChangeAspect="1" noMove="1" noResize="1" noEditPoints="1" noAdjustHandles="1" noChangeArrowheads="1" noChangeShapeType="1" noTextEdit="1"/>
              </p:cNvSpPr>
              <p:nvPr>
                <p:ph idx="1"/>
              </p:nvPr>
            </p:nvSpPr>
            <p:spPr>
              <a:xfrm>
                <a:off x="838199" y="1825625"/>
                <a:ext cx="10872019" cy="4351338"/>
              </a:xfrm>
              <a:blipFill>
                <a:blip r:embed="rId2"/>
                <a:stretch>
                  <a:fillRect l="-1457" t="-3221" r="-1682"/>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D6A17FB3-3321-45B0-880D-64432325EFE5}"/>
              </a:ext>
            </a:extLst>
          </p:cNvPr>
          <p:cNvSpPr>
            <a:spLocks noGrp="1"/>
          </p:cNvSpPr>
          <p:nvPr>
            <p:ph type="ftr" sz="quarter" idx="11"/>
          </p:nvPr>
        </p:nvSpPr>
        <p:spPr/>
        <p:txBody>
          <a:bodyPr/>
          <a:lstStyle/>
          <a:p>
            <a:r>
              <a:rPr lang="en-US" dirty="0"/>
              <a:t>Title | </a:t>
            </a:r>
            <a:r>
              <a:rPr lang="en-US" dirty="0">
                <a:sym typeface="Symbol" panose="05050102010706020507" pitchFamily="18" charset="2"/>
              </a:rPr>
              <a:t></a:t>
            </a:r>
            <a:r>
              <a:rPr lang="en-US" dirty="0"/>
              <a:t> Author</a:t>
            </a:r>
          </a:p>
          <a:p>
            <a:r>
              <a:rPr lang="en-US" dirty="0"/>
              <a:t>Year | SAGE Publishing</a:t>
            </a:r>
            <a:endParaRPr lang="en-GB" dirty="0"/>
          </a:p>
        </p:txBody>
      </p:sp>
    </p:spTree>
    <p:extLst>
      <p:ext uri="{BB962C8B-B14F-4D97-AF65-F5344CB8AC3E}">
        <p14:creationId xmlns:p14="http://schemas.microsoft.com/office/powerpoint/2010/main" val="1137457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st xmlns="60f17f7a-2bae-41ec-b25f-3cbd5b1fab1c">A template for authors to create PPT decks</Test>
    <Category xmlns="60f17f7a-2bae-41ec-b25f-3cbd5b1fab1c">Template</Categor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0381C8C7F96984CBC391382C5888313" ma:contentTypeVersion="8" ma:contentTypeDescription="Create a new document." ma:contentTypeScope="" ma:versionID="897b9334ef07e240c33636aa32f95c3a">
  <xsd:schema xmlns:xsd="http://www.w3.org/2001/XMLSchema" xmlns:xs="http://www.w3.org/2001/XMLSchema" xmlns:p="http://schemas.microsoft.com/office/2006/metadata/properties" xmlns:ns2="60f17f7a-2bae-41ec-b25f-3cbd5b1fab1c" xmlns:ns3="3d228d34-b089-48ac-a65a-4fd6545ee7de" targetNamespace="http://schemas.microsoft.com/office/2006/metadata/properties" ma:root="true" ma:fieldsID="2c4d820d3794db66e3e912be2cd8a3de" ns2:_="" ns3:_="">
    <xsd:import namespace="60f17f7a-2bae-41ec-b25f-3cbd5b1fab1c"/>
    <xsd:import namespace="3d228d34-b089-48ac-a65a-4fd6545ee7de"/>
    <xsd:element name="properties">
      <xsd:complexType>
        <xsd:sequence>
          <xsd:element name="documentManagement">
            <xsd:complexType>
              <xsd:all>
                <xsd:element ref="ns2:MediaServiceMetadata" minOccurs="0"/>
                <xsd:element ref="ns2:MediaServiceFastMetadata" minOccurs="0"/>
                <xsd:element ref="ns2:Test" minOccurs="0"/>
                <xsd:element ref="ns2:Category"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f17f7a-2bae-41ec-b25f-3cbd5b1fab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Test" ma:index="10" nillable="true" ma:displayName="Description" ma:format="Dropdown" ma:internalName="Test">
      <xsd:simpleType>
        <xsd:restriction base="dms:Note">
          <xsd:maxLength value="255"/>
        </xsd:restriction>
      </xsd:simpleType>
    </xsd:element>
    <xsd:element name="Category" ma:index="11" nillable="true" ma:displayName="Category" ma:format="Dropdown" ma:internalName="Category">
      <xsd:simpleType>
        <xsd:restriction base="dms:Text">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d228d34-b089-48ac-a65a-4fd6545ee7d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A5713B-6BBA-4723-BB0D-65300729C9C0}">
  <ds:schemaRefs>
    <ds:schemaRef ds:uri="http://schemas.microsoft.com/office/2006/metadata/properties"/>
    <ds:schemaRef ds:uri="http://schemas.microsoft.com/office/infopath/2007/PartnerControls"/>
    <ds:schemaRef ds:uri="60f17f7a-2bae-41ec-b25f-3cbd5b1fab1c"/>
  </ds:schemaRefs>
</ds:datastoreItem>
</file>

<file path=customXml/itemProps2.xml><?xml version="1.0" encoding="utf-8"?>
<ds:datastoreItem xmlns:ds="http://schemas.openxmlformats.org/officeDocument/2006/customXml" ds:itemID="{504FC1BE-7F30-4314-8275-B162923622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f17f7a-2bae-41ec-b25f-3cbd5b1fab1c"/>
    <ds:schemaRef ds:uri="3d228d34-b089-48ac-a65a-4fd6545ee7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DAAAEC-DF27-48DC-89A0-17676F34F1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645</TotalTime>
  <Words>3715</Words>
  <Application>Microsoft Office PowerPoint</Application>
  <PresentationFormat>Widescreen</PresentationFormat>
  <Paragraphs>1332</Paragraphs>
  <Slides>39</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9" baseType="lpstr">
      <vt:lpstr>Arial</vt:lpstr>
      <vt:lpstr>Calibri</vt:lpstr>
      <vt:lpstr>Cambria</vt:lpstr>
      <vt:lpstr>Cambria Math</vt:lpstr>
      <vt:lpstr>Courier New</vt:lpstr>
      <vt:lpstr>Garamond</vt:lpstr>
      <vt:lpstr>Symbol</vt:lpstr>
      <vt:lpstr>Wingdings</vt:lpstr>
      <vt:lpstr>Office Theme</vt:lpstr>
      <vt:lpstr>Equation</vt:lpstr>
      <vt:lpstr>Research Methods Prof. Matthew Loveless   Inferential Statistics:  Nominal- &amp; Ordinal-level Variables</vt:lpstr>
      <vt:lpstr>Outline</vt:lpstr>
      <vt:lpstr>The Logic of Inference</vt:lpstr>
      <vt:lpstr>The Logic of Inference</vt:lpstr>
      <vt:lpstr>Samples and Population</vt:lpstr>
      <vt:lpstr>Randomization</vt:lpstr>
      <vt:lpstr>Classical Hypothesis Testing</vt:lpstr>
      <vt:lpstr>Classical Hypothesis Testing</vt:lpstr>
      <vt:lpstr>χ2: Chi-squared: A Test for Independence </vt:lpstr>
      <vt:lpstr>χ2: Chi-squared: A Test for Independence </vt:lpstr>
      <vt:lpstr>χ2: Chi-squared: A Test for Independence </vt:lpstr>
      <vt:lpstr>χ2:  A Test for Independence: Critical Values </vt:lpstr>
      <vt:lpstr>χ2: Chi-squared:  A Test for Independence </vt:lpstr>
      <vt:lpstr>χ2: Chi-squared: A Test for Independence </vt:lpstr>
      <vt:lpstr>Classical Hypothesis Testing</vt:lpstr>
      <vt:lpstr>χ2: Chi-squared: Example</vt:lpstr>
      <vt:lpstr>χ2: Chi-squared: Example</vt:lpstr>
      <vt:lpstr>χ2: Chi-squared: Example</vt:lpstr>
      <vt:lpstr>χ2:  A Test for Independence </vt:lpstr>
      <vt:lpstr>χ2: Chi-squared: Example</vt:lpstr>
      <vt:lpstr>χ2:  A Test for Independence </vt:lpstr>
      <vt:lpstr>χ2: A Test for Independence: Example</vt:lpstr>
      <vt:lpstr>χ2:  A Test for Independence </vt:lpstr>
      <vt:lpstr>χ2: A Test for Independence: Example</vt:lpstr>
      <vt:lpstr>χ2: Chi-squared: Example </vt:lpstr>
      <vt:lpstr>χ2: Chi-squared: Example 2</vt:lpstr>
      <vt:lpstr>χ2: Chi-squared: Example 2</vt:lpstr>
      <vt:lpstr>χ2: Chi-squared: Example 2</vt:lpstr>
      <vt:lpstr>χ2: Chi-squared: Example 2</vt:lpstr>
      <vt:lpstr>χ2:  A Test for Independence </vt:lpstr>
      <vt:lpstr>χ2: Chi-squared: Example 2</vt:lpstr>
      <vt:lpstr>χ2: Chi-squared: Example 2</vt:lpstr>
      <vt:lpstr>Classical Hypothesis Testing: Statistical significance </vt:lpstr>
      <vt:lpstr>χ2: Chi-squared: Three, a Test Statistic </vt:lpstr>
      <vt:lpstr>χ2: Chi-squared: Four, Critical or Rejection Region </vt:lpstr>
      <vt:lpstr>χ2: Chi-squared:  Critical or Rejection Region</vt:lpstr>
      <vt:lpstr>χ2 Example</vt:lpstr>
      <vt:lpstr>χ2 Example 2 Continued</vt:lpstr>
      <vt:lpstr>Descriptive and Inferential Statistics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Day of Class slide in Chapter 1</dc:title>
  <dc:creator>Judi Burger</dc:creator>
  <cp:lastModifiedBy>Paul Matthew Loveless</cp:lastModifiedBy>
  <cp:revision>99</cp:revision>
  <dcterms:created xsi:type="dcterms:W3CDTF">2021-01-19T14:50:48Z</dcterms:created>
  <dcterms:modified xsi:type="dcterms:W3CDTF">2023-09-13T08:23:25Z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0x01010020381C8C7F96984CBC391382C5888313</vt:lpwstr>
  </property>
</Properties>
</file>