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7"/>
  </p:notesMasterIdLst>
  <p:sldIdLst>
    <p:sldId id="277" r:id="rId5"/>
    <p:sldId id="393" r:id="rId6"/>
    <p:sldId id="423" r:id="rId7"/>
    <p:sldId id="291" r:id="rId8"/>
    <p:sldId id="365" r:id="rId9"/>
    <p:sldId id="403" r:id="rId10"/>
    <p:sldId id="417" r:id="rId11"/>
    <p:sldId id="414" r:id="rId12"/>
    <p:sldId id="428" r:id="rId13"/>
    <p:sldId id="418" r:id="rId14"/>
    <p:sldId id="420" r:id="rId15"/>
    <p:sldId id="421" r:id="rId16"/>
    <p:sldId id="425" r:id="rId17"/>
    <p:sldId id="427" r:id="rId18"/>
    <p:sldId id="426" r:id="rId19"/>
    <p:sldId id="313" r:id="rId20"/>
    <p:sldId id="312" r:id="rId21"/>
    <p:sldId id="430" r:id="rId22"/>
    <p:sldId id="433" r:id="rId23"/>
    <p:sldId id="432" r:id="rId24"/>
    <p:sldId id="435" r:id="rId25"/>
    <p:sldId id="43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Maher" initials="AM" lastIdx="2" clrIdx="0">
    <p:extLst>
      <p:ext uri="{19B8F6BF-5375-455C-9EA6-DF929625EA0E}">
        <p15:presenceInfo xmlns:p15="http://schemas.microsoft.com/office/powerpoint/2012/main" userId="S::Amy.maher@sagepub.co.uk::2fa573f4-5c65-424c-bf05-9385b84de99c" providerId="AD"/>
      </p:ext>
    </p:extLst>
  </p:cmAuthor>
  <p:cmAuthor id="2" name="Judi Burger" initials="JB" lastIdx="4" clrIdx="1">
    <p:extLst>
      <p:ext uri="{19B8F6BF-5375-455C-9EA6-DF929625EA0E}">
        <p15:presenceInfo xmlns:p15="http://schemas.microsoft.com/office/powerpoint/2012/main" userId="S::judi.burger@sagepub.co.uk::952d5f56-0e6b-468f-a574-b50126b16652" providerId="AD"/>
      </p:ext>
    </p:extLst>
  </p:cmAuthor>
  <p:cmAuthor id="3" name="Donna Goddard" initials="DG" lastIdx="3" clrIdx="2">
    <p:extLst>
      <p:ext uri="{19B8F6BF-5375-455C-9EA6-DF929625EA0E}">
        <p15:presenceInfo xmlns:p15="http://schemas.microsoft.com/office/powerpoint/2012/main" userId="S::donna.goddard@sagepub.co.uk::62acb357-9b99-42de-bbc9-efa962a9f5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909" autoAdjust="0"/>
  </p:normalViewPr>
  <p:slideViewPr>
    <p:cSldViewPr snapToGrid="0">
      <p:cViewPr varScale="1">
        <p:scale>
          <a:sx n="78" d="100"/>
          <a:sy n="78" d="100"/>
        </p:scale>
        <p:origin x="317"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1B15A8-09DD-443B-A3BC-D662273257A0}" type="datetimeFigureOut">
              <a:rPr lang="en-GB" smtClean="0"/>
              <a:t>13/10/2023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00566-87A0-4F4C-8A5B-6D7C7918ED24}" type="slidenum">
              <a:rPr lang="en-GB" smtClean="0"/>
              <a:t>‹#›</a:t>
            </a:fld>
            <a:endParaRPr lang="en-GB"/>
          </a:p>
        </p:txBody>
      </p:sp>
    </p:spTree>
    <p:extLst>
      <p:ext uri="{BB962C8B-B14F-4D97-AF65-F5344CB8AC3E}">
        <p14:creationId xmlns:p14="http://schemas.microsoft.com/office/powerpoint/2010/main" val="2582614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6E226595-18FD-4975-9E2F-D03A0BCE86A4}" type="slidenum">
              <a:rPr lang="en-US" smtClean="0">
                <a:latin typeface="Arial" charset="0"/>
              </a:rPr>
              <a:pPr/>
              <a:t>1</a:t>
            </a:fld>
            <a:endParaRPr lang="en-US">
              <a:latin typeface="Arial" charset="0"/>
            </a:endParaRPr>
          </a:p>
        </p:txBody>
      </p:sp>
    </p:spTree>
    <p:extLst>
      <p:ext uri="{BB962C8B-B14F-4D97-AF65-F5344CB8AC3E}">
        <p14:creationId xmlns:p14="http://schemas.microsoft.com/office/powerpoint/2010/main" val="472056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14</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861758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2</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309852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3</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1114677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5417F1B-6EFC-41B0-B01B-890FCCC2BB24}" type="slidenum">
              <a:rPr lang="en-US" smtClean="0">
                <a:latin typeface="Arial" charset="0"/>
              </a:rPr>
              <a:pPr/>
              <a:t>5</a:t>
            </a:fld>
            <a:endParaRPr 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6</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4029055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7</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3999843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9</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2111197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10</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1967062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12</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1890017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D76E5-3A70-4C6F-9B0B-9DCC4FB6FB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C71E9EB-3962-4FFA-BA72-6785D9CD3C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B17C9AE-5220-4B01-8821-32606D4ED420}"/>
              </a:ext>
            </a:extLst>
          </p:cNvPr>
          <p:cNvSpPr>
            <a:spLocks noGrp="1"/>
          </p:cNvSpPr>
          <p:nvPr>
            <p:ph type="dt" sz="half" idx="10"/>
          </p:nvPr>
        </p:nvSpPr>
        <p:spPr/>
        <p:txBody>
          <a:bodyPr/>
          <a:lstStyle/>
          <a:p>
            <a:fld id="{8EE7C3D0-20D4-4DB2-AEEF-D3D6B20E81E5}" type="datetime1">
              <a:rPr lang="en-GB" smtClean="0"/>
              <a:t>13/10/2023</a:t>
            </a:fld>
            <a:endParaRPr lang="en-GB" dirty="0"/>
          </a:p>
        </p:txBody>
      </p:sp>
      <p:sp>
        <p:nvSpPr>
          <p:cNvPr id="5" name="Footer Placeholder 4">
            <a:extLst>
              <a:ext uri="{FF2B5EF4-FFF2-40B4-BE49-F238E27FC236}">
                <a16:creationId xmlns:a16="http://schemas.microsoft.com/office/drawing/2014/main" id="{A6EB08EA-E65E-4622-BBFB-BE226C07BE86}"/>
              </a:ext>
            </a:extLst>
          </p:cNvPr>
          <p:cNvSpPr>
            <a:spLocks noGrp="1"/>
          </p:cNvSpPr>
          <p:nvPr>
            <p:ph type="ftr" sz="quarter" idx="11"/>
          </p:nvPr>
        </p:nvSpPr>
        <p:spPr/>
        <p:txBody>
          <a:body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5B77F743-3B81-4934-8ACD-E248CCC60BFC}"/>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750849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5B77F-743A-499A-9E5F-93354822A1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3EFBBD-2477-4ED4-9A81-78BA17B0B2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DEF6E4-45B4-4908-9699-0F4E8D91760B}"/>
              </a:ext>
            </a:extLst>
          </p:cNvPr>
          <p:cNvSpPr>
            <a:spLocks noGrp="1"/>
          </p:cNvSpPr>
          <p:nvPr>
            <p:ph type="dt" sz="half" idx="10"/>
          </p:nvPr>
        </p:nvSpPr>
        <p:spPr/>
        <p:txBody>
          <a:bodyPr/>
          <a:lstStyle/>
          <a:p>
            <a:fld id="{E8E7C338-C2C5-4FC8-B56A-BB3364800AEB}" type="datetime1">
              <a:rPr lang="en-GB" smtClean="0"/>
              <a:t>13/10/2023</a:t>
            </a:fld>
            <a:endParaRPr lang="en-GB" dirty="0"/>
          </a:p>
        </p:txBody>
      </p:sp>
      <p:sp>
        <p:nvSpPr>
          <p:cNvPr id="5" name="Footer Placeholder 4">
            <a:extLst>
              <a:ext uri="{FF2B5EF4-FFF2-40B4-BE49-F238E27FC236}">
                <a16:creationId xmlns:a16="http://schemas.microsoft.com/office/drawing/2014/main" id="{4DCF9C61-EE1E-4976-A772-B96C0B9CCA03}"/>
              </a:ext>
            </a:extLst>
          </p:cNvPr>
          <p:cNvSpPr>
            <a:spLocks noGrp="1"/>
          </p:cNvSpPr>
          <p:nvPr>
            <p:ph type="ftr" sz="quarter" idx="11"/>
          </p:nvPr>
        </p:nvSpPr>
        <p:spPr/>
        <p:txBody>
          <a:body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D725474D-AB78-476D-9B12-C73BFCCC448C}"/>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2714101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68D223-E91B-4911-A019-2735BA49B97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3A3A5F-A082-4DA9-A935-AD25A223C1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397980-CF02-4797-9C0F-B9A599E8448C}"/>
              </a:ext>
            </a:extLst>
          </p:cNvPr>
          <p:cNvSpPr>
            <a:spLocks noGrp="1"/>
          </p:cNvSpPr>
          <p:nvPr>
            <p:ph type="dt" sz="half" idx="10"/>
          </p:nvPr>
        </p:nvSpPr>
        <p:spPr/>
        <p:txBody>
          <a:bodyPr/>
          <a:lstStyle/>
          <a:p>
            <a:fld id="{19F3FAAD-A4EB-4151-AB33-C60F3D6EEB08}" type="datetime1">
              <a:rPr lang="en-GB" smtClean="0"/>
              <a:t>13/10/2023</a:t>
            </a:fld>
            <a:endParaRPr lang="en-GB" dirty="0"/>
          </a:p>
        </p:txBody>
      </p:sp>
      <p:sp>
        <p:nvSpPr>
          <p:cNvPr id="5" name="Footer Placeholder 4">
            <a:extLst>
              <a:ext uri="{FF2B5EF4-FFF2-40B4-BE49-F238E27FC236}">
                <a16:creationId xmlns:a16="http://schemas.microsoft.com/office/drawing/2014/main" id="{8716E039-0910-43E1-882B-3DD94B602A35}"/>
              </a:ext>
            </a:extLst>
          </p:cNvPr>
          <p:cNvSpPr>
            <a:spLocks noGrp="1"/>
          </p:cNvSpPr>
          <p:nvPr>
            <p:ph type="ftr" sz="quarter" idx="11"/>
          </p:nvPr>
        </p:nvSpPr>
        <p:spPr/>
        <p:txBody>
          <a:body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5D47227E-780D-41D1-97D6-9CA6D0CA5564}"/>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303175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normAutofit/>
          </a:bodyPr>
          <a:lstStyle/>
          <a:p>
            <a:pPr lvl="0"/>
            <a:endParaRPr lang="en-US" noProof="0"/>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E8371DD-E7EA-4017-9DE5-AC4DA1F238EE}" type="slidenum">
              <a:rPr lang="en-US"/>
              <a:pPr>
                <a:defRPr/>
              </a:pPr>
              <a:t>‹#›</a:t>
            </a:fld>
            <a:endParaRPr lang="en-US"/>
          </a:p>
        </p:txBody>
      </p:sp>
    </p:spTree>
    <p:extLst>
      <p:ext uri="{BB962C8B-B14F-4D97-AF65-F5344CB8AC3E}">
        <p14:creationId xmlns:p14="http://schemas.microsoft.com/office/powerpoint/2010/main" val="17131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E9FAC-C687-43D1-8376-65FC8D52FC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6452B6-5CE9-4934-AAF1-3796D233CE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1BE32B-B717-44B8-A285-774255281D1B}"/>
              </a:ext>
            </a:extLst>
          </p:cNvPr>
          <p:cNvSpPr>
            <a:spLocks noGrp="1"/>
          </p:cNvSpPr>
          <p:nvPr>
            <p:ph type="dt" sz="half" idx="10"/>
          </p:nvPr>
        </p:nvSpPr>
        <p:spPr/>
        <p:txBody>
          <a:bodyPr/>
          <a:lstStyle/>
          <a:p>
            <a:fld id="{008F250D-BDD8-4C98-B546-07BB258A1BD6}" type="datetime1">
              <a:rPr lang="en-GB" smtClean="0"/>
              <a:t>13/10/2023</a:t>
            </a:fld>
            <a:endParaRPr lang="en-GB" dirty="0"/>
          </a:p>
        </p:txBody>
      </p:sp>
      <p:sp>
        <p:nvSpPr>
          <p:cNvPr id="5" name="Footer Placeholder 4">
            <a:extLst>
              <a:ext uri="{FF2B5EF4-FFF2-40B4-BE49-F238E27FC236}">
                <a16:creationId xmlns:a16="http://schemas.microsoft.com/office/drawing/2014/main" id="{EDEB9B95-3688-45CD-B1BF-3AB7F375FB68}"/>
              </a:ext>
            </a:extLst>
          </p:cNvPr>
          <p:cNvSpPr>
            <a:spLocks noGrp="1"/>
          </p:cNvSpPr>
          <p:nvPr>
            <p:ph type="ftr" sz="quarter" idx="11"/>
          </p:nvPr>
        </p:nvSpPr>
        <p:spPr/>
        <p:txBody>
          <a:body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8283E302-5D34-46C8-887C-DF67ED02B4EB}"/>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117816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4B94D-F44C-4082-995B-8CD0EE9DBD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B11613-4D55-438A-9BB5-467D2D77B9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F142A3-9551-4801-B2F1-40B12BC838B9}"/>
              </a:ext>
            </a:extLst>
          </p:cNvPr>
          <p:cNvSpPr>
            <a:spLocks noGrp="1"/>
          </p:cNvSpPr>
          <p:nvPr>
            <p:ph type="dt" sz="half" idx="10"/>
          </p:nvPr>
        </p:nvSpPr>
        <p:spPr/>
        <p:txBody>
          <a:bodyPr/>
          <a:lstStyle/>
          <a:p>
            <a:fld id="{BB24A8F4-8F99-4055-8937-69BDB8A523D2}" type="datetime1">
              <a:rPr lang="en-GB" smtClean="0"/>
              <a:t>13/10/2023</a:t>
            </a:fld>
            <a:endParaRPr lang="en-GB" dirty="0"/>
          </a:p>
        </p:txBody>
      </p:sp>
      <p:sp>
        <p:nvSpPr>
          <p:cNvPr id="5" name="Footer Placeholder 4">
            <a:extLst>
              <a:ext uri="{FF2B5EF4-FFF2-40B4-BE49-F238E27FC236}">
                <a16:creationId xmlns:a16="http://schemas.microsoft.com/office/drawing/2014/main" id="{9EA9DE35-7157-4D32-BDDB-02FCD1DBCC56}"/>
              </a:ext>
            </a:extLst>
          </p:cNvPr>
          <p:cNvSpPr>
            <a:spLocks noGrp="1"/>
          </p:cNvSpPr>
          <p:nvPr>
            <p:ph type="ftr" sz="quarter" idx="11"/>
          </p:nvPr>
        </p:nvSpPr>
        <p:spPr/>
        <p:txBody>
          <a:body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EBB28E60-3685-4BEF-8E99-FE3A669E64BB}"/>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422677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D4F25-DC51-4ADF-8F2B-EAD5EFCFFF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867404-F469-4A09-A794-356AC71B76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6357162-0595-4A89-8663-6B9E8F890B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00391CC-DB2E-48B2-8FBE-171D9267F006}"/>
              </a:ext>
            </a:extLst>
          </p:cNvPr>
          <p:cNvSpPr>
            <a:spLocks noGrp="1"/>
          </p:cNvSpPr>
          <p:nvPr>
            <p:ph type="dt" sz="half" idx="10"/>
          </p:nvPr>
        </p:nvSpPr>
        <p:spPr/>
        <p:txBody>
          <a:bodyPr/>
          <a:lstStyle/>
          <a:p>
            <a:fld id="{8D9CE881-6CAA-4074-8C2D-7DB4B055FABF}" type="datetime1">
              <a:rPr lang="en-GB" smtClean="0"/>
              <a:t>13/10/2023</a:t>
            </a:fld>
            <a:endParaRPr lang="en-GB" dirty="0"/>
          </a:p>
        </p:txBody>
      </p:sp>
      <p:sp>
        <p:nvSpPr>
          <p:cNvPr id="6" name="Footer Placeholder 5">
            <a:extLst>
              <a:ext uri="{FF2B5EF4-FFF2-40B4-BE49-F238E27FC236}">
                <a16:creationId xmlns:a16="http://schemas.microsoft.com/office/drawing/2014/main" id="{F3270FB7-2DB9-41FA-A285-E8141E4DCE6F}"/>
              </a:ext>
            </a:extLst>
          </p:cNvPr>
          <p:cNvSpPr>
            <a:spLocks noGrp="1"/>
          </p:cNvSpPr>
          <p:nvPr>
            <p:ph type="ftr" sz="quarter" idx="11"/>
          </p:nvPr>
        </p:nvSpPr>
        <p:spPr/>
        <p:txBody>
          <a:bodyPr/>
          <a:lstStyle/>
          <a:p>
            <a:r>
              <a:rPr lang="en-US"/>
              <a:t>Title |  Author | Year | SAGE Publishing</a:t>
            </a:r>
            <a:endParaRPr lang="en-GB" dirty="0"/>
          </a:p>
        </p:txBody>
      </p:sp>
      <p:sp>
        <p:nvSpPr>
          <p:cNvPr id="7" name="Slide Number Placeholder 6">
            <a:extLst>
              <a:ext uri="{FF2B5EF4-FFF2-40B4-BE49-F238E27FC236}">
                <a16:creationId xmlns:a16="http://schemas.microsoft.com/office/drawing/2014/main" id="{44A98EA8-D851-4AC5-B5DB-BE01EE0F124E}"/>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1976248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EF332-C696-40E6-B2E5-B6BE5FD6F82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A709C5-CD65-4A6B-8DBE-DCC62B8E8D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41F211-51D7-4397-901C-BCB3EBDFAE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ABF111-4A71-4E57-85B1-FC17584138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F90FBE-7F65-4DE6-9176-3A37C8CBF9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42293E9-D03E-4D9D-893B-87F4DB19B9AB}"/>
              </a:ext>
            </a:extLst>
          </p:cNvPr>
          <p:cNvSpPr>
            <a:spLocks noGrp="1"/>
          </p:cNvSpPr>
          <p:nvPr>
            <p:ph type="dt" sz="half" idx="10"/>
          </p:nvPr>
        </p:nvSpPr>
        <p:spPr/>
        <p:txBody>
          <a:bodyPr/>
          <a:lstStyle/>
          <a:p>
            <a:fld id="{C54AA708-7C1E-41C3-86FB-055B297EFF61}" type="datetime1">
              <a:rPr lang="en-GB" smtClean="0"/>
              <a:t>13/10/2023</a:t>
            </a:fld>
            <a:endParaRPr lang="en-GB" dirty="0"/>
          </a:p>
        </p:txBody>
      </p:sp>
      <p:sp>
        <p:nvSpPr>
          <p:cNvPr id="8" name="Footer Placeholder 7">
            <a:extLst>
              <a:ext uri="{FF2B5EF4-FFF2-40B4-BE49-F238E27FC236}">
                <a16:creationId xmlns:a16="http://schemas.microsoft.com/office/drawing/2014/main" id="{52A39E4A-EAF2-4DBA-A663-357B5C69A215}"/>
              </a:ext>
            </a:extLst>
          </p:cNvPr>
          <p:cNvSpPr>
            <a:spLocks noGrp="1"/>
          </p:cNvSpPr>
          <p:nvPr>
            <p:ph type="ftr" sz="quarter" idx="11"/>
          </p:nvPr>
        </p:nvSpPr>
        <p:spPr/>
        <p:txBody>
          <a:bodyPr/>
          <a:lstStyle/>
          <a:p>
            <a:r>
              <a:rPr lang="en-US"/>
              <a:t>Title |  Author | Year | SAGE Publishing</a:t>
            </a:r>
            <a:endParaRPr lang="en-GB" dirty="0"/>
          </a:p>
        </p:txBody>
      </p:sp>
      <p:sp>
        <p:nvSpPr>
          <p:cNvPr id="9" name="Slide Number Placeholder 8">
            <a:extLst>
              <a:ext uri="{FF2B5EF4-FFF2-40B4-BE49-F238E27FC236}">
                <a16:creationId xmlns:a16="http://schemas.microsoft.com/office/drawing/2014/main" id="{CCD4A36F-2427-404C-A1AD-3140F1B31B17}"/>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3095201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0718A-E711-4A2B-93F1-2C702F79DAD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7733170-EC33-4151-A9F1-A153BF86D844}"/>
              </a:ext>
            </a:extLst>
          </p:cNvPr>
          <p:cNvSpPr>
            <a:spLocks noGrp="1"/>
          </p:cNvSpPr>
          <p:nvPr>
            <p:ph type="dt" sz="half" idx="10"/>
          </p:nvPr>
        </p:nvSpPr>
        <p:spPr/>
        <p:txBody>
          <a:bodyPr/>
          <a:lstStyle/>
          <a:p>
            <a:fld id="{53F53A34-40B7-4F68-8BB3-524E42686892}" type="datetime1">
              <a:rPr lang="en-GB" smtClean="0"/>
              <a:t>13/10/2023</a:t>
            </a:fld>
            <a:endParaRPr lang="en-GB" dirty="0"/>
          </a:p>
        </p:txBody>
      </p:sp>
      <p:sp>
        <p:nvSpPr>
          <p:cNvPr id="4" name="Footer Placeholder 3">
            <a:extLst>
              <a:ext uri="{FF2B5EF4-FFF2-40B4-BE49-F238E27FC236}">
                <a16:creationId xmlns:a16="http://schemas.microsoft.com/office/drawing/2014/main" id="{CDA43A04-2CBC-438A-97A9-70D9C2B4660C}"/>
              </a:ext>
            </a:extLst>
          </p:cNvPr>
          <p:cNvSpPr>
            <a:spLocks noGrp="1"/>
          </p:cNvSpPr>
          <p:nvPr>
            <p:ph type="ftr" sz="quarter" idx="11"/>
          </p:nvPr>
        </p:nvSpPr>
        <p:spPr/>
        <p:txBody>
          <a:bodyPr/>
          <a:lstStyle/>
          <a:p>
            <a:r>
              <a:rPr lang="en-US"/>
              <a:t>Title |  Author | Year | SAGE Publishing</a:t>
            </a:r>
            <a:endParaRPr lang="en-GB" dirty="0"/>
          </a:p>
        </p:txBody>
      </p:sp>
      <p:sp>
        <p:nvSpPr>
          <p:cNvPr id="5" name="Slide Number Placeholder 4">
            <a:extLst>
              <a:ext uri="{FF2B5EF4-FFF2-40B4-BE49-F238E27FC236}">
                <a16:creationId xmlns:a16="http://schemas.microsoft.com/office/drawing/2014/main" id="{4FFABCA9-3C36-4BC3-A65A-CA98B4573E75}"/>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617292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444827-AE83-480A-9955-5FE51900AA40}"/>
              </a:ext>
            </a:extLst>
          </p:cNvPr>
          <p:cNvSpPr>
            <a:spLocks noGrp="1"/>
          </p:cNvSpPr>
          <p:nvPr>
            <p:ph type="dt" sz="half" idx="10"/>
          </p:nvPr>
        </p:nvSpPr>
        <p:spPr/>
        <p:txBody>
          <a:bodyPr/>
          <a:lstStyle/>
          <a:p>
            <a:fld id="{485B69C0-3DEA-4AE7-A71E-5B7EFF4A004C}" type="datetime1">
              <a:rPr lang="en-GB" smtClean="0"/>
              <a:t>13/10/2023</a:t>
            </a:fld>
            <a:endParaRPr lang="en-GB" dirty="0"/>
          </a:p>
        </p:txBody>
      </p:sp>
      <p:sp>
        <p:nvSpPr>
          <p:cNvPr id="3" name="Footer Placeholder 2">
            <a:extLst>
              <a:ext uri="{FF2B5EF4-FFF2-40B4-BE49-F238E27FC236}">
                <a16:creationId xmlns:a16="http://schemas.microsoft.com/office/drawing/2014/main" id="{2D6BF75A-2C2B-425D-849B-3C37A7AF6EB8}"/>
              </a:ext>
            </a:extLst>
          </p:cNvPr>
          <p:cNvSpPr>
            <a:spLocks noGrp="1"/>
          </p:cNvSpPr>
          <p:nvPr>
            <p:ph type="ftr" sz="quarter" idx="11"/>
          </p:nvPr>
        </p:nvSpPr>
        <p:spPr/>
        <p:txBody>
          <a:bodyPr/>
          <a:lstStyle/>
          <a:p>
            <a:r>
              <a:rPr lang="en-US"/>
              <a:t>Title |  Author | Year | SAGE Publishing</a:t>
            </a:r>
            <a:endParaRPr lang="en-GB" dirty="0"/>
          </a:p>
        </p:txBody>
      </p:sp>
      <p:sp>
        <p:nvSpPr>
          <p:cNvPr id="4" name="Slide Number Placeholder 3">
            <a:extLst>
              <a:ext uri="{FF2B5EF4-FFF2-40B4-BE49-F238E27FC236}">
                <a16:creationId xmlns:a16="http://schemas.microsoft.com/office/drawing/2014/main" id="{CC84F570-FE32-4D70-89AD-9159BB9EE318}"/>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1862781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C686B-8071-4C26-8690-34C56671B5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940EB49-51FD-4BF5-8417-6D73B7715C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3C80C4-E90C-4AA2-8128-4C3A8213A7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E6C9D3-95C6-4C1E-865C-4211F47BC62B}"/>
              </a:ext>
            </a:extLst>
          </p:cNvPr>
          <p:cNvSpPr>
            <a:spLocks noGrp="1"/>
          </p:cNvSpPr>
          <p:nvPr>
            <p:ph type="dt" sz="half" idx="10"/>
          </p:nvPr>
        </p:nvSpPr>
        <p:spPr/>
        <p:txBody>
          <a:bodyPr/>
          <a:lstStyle/>
          <a:p>
            <a:fld id="{0089D302-0900-4F0F-8FDF-6FE3CBBFCC9C}" type="datetime1">
              <a:rPr lang="en-GB" smtClean="0"/>
              <a:t>13/10/2023</a:t>
            </a:fld>
            <a:endParaRPr lang="en-GB" dirty="0"/>
          </a:p>
        </p:txBody>
      </p:sp>
      <p:sp>
        <p:nvSpPr>
          <p:cNvPr id="6" name="Footer Placeholder 5">
            <a:extLst>
              <a:ext uri="{FF2B5EF4-FFF2-40B4-BE49-F238E27FC236}">
                <a16:creationId xmlns:a16="http://schemas.microsoft.com/office/drawing/2014/main" id="{56685DF9-3CD0-4CD2-B8FC-825158FBC898}"/>
              </a:ext>
            </a:extLst>
          </p:cNvPr>
          <p:cNvSpPr>
            <a:spLocks noGrp="1"/>
          </p:cNvSpPr>
          <p:nvPr>
            <p:ph type="ftr" sz="quarter" idx="11"/>
          </p:nvPr>
        </p:nvSpPr>
        <p:spPr/>
        <p:txBody>
          <a:bodyPr/>
          <a:lstStyle/>
          <a:p>
            <a:r>
              <a:rPr lang="en-US"/>
              <a:t>Title |  Author | Year | SAGE Publishing</a:t>
            </a:r>
            <a:endParaRPr lang="en-GB" dirty="0"/>
          </a:p>
        </p:txBody>
      </p:sp>
      <p:sp>
        <p:nvSpPr>
          <p:cNvPr id="7" name="Slide Number Placeholder 6">
            <a:extLst>
              <a:ext uri="{FF2B5EF4-FFF2-40B4-BE49-F238E27FC236}">
                <a16:creationId xmlns:a16="http://schemas.microsoft.com/office/drawing/2014/main" id="{247D6F2C-966A-4C2C-A7D5-497C12A180F2}"/>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187274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AADA-3AD3-46D3-957E-6FF19D4812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F09F47-018F-4587-A13F-E6E79C7223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6C2D7BF7-3F50-438C-B60E-E87D8F3C3C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9C942F-EB46-475B-A547-D6A7BEE31E62}"/>
              </a:ext>
            </a:extLst>
          </p:cNvPr>
          <p:cNvSpPr>
            <a:spLocks noGrp="1"/>
          </p:cNvSpPr>
          <p:nvPr>
            <p:ph type="dt" sz="half" idx="10"/>
          </p:nvPr>
        </p:nvSpPr>
        <p:spPr/>
        <p:txBody>
          <a:bodyPr/>
          <a:lstStyle/>
          <a:p>
            <a:fld id="{63F094EB-FB02-4A51-BD63-44D13C9B56F7}" type="datetime1">
              <a:rPr lang="en-GB" smtClean="0"/>
              <a:t>13/10/2023</a:t>
            </a:fld>
            <a:endParaRPr lang="en-GB" dirty="0"/>
          </a:p>
        </p:txBody>
      </p:sp>
      <p:sp>
        <p:nvSpPr>
          <p:cNvPr id="6" name="Footer Placeholder 5">
            <a:extLst>
              <a:ext uri="{FF2B5EF4-FFF2-40B4-BE49-F238E27FC236}">
                <a16:creationId xmlns:a16="http://schemas.microsoft.com/office/drawing/2014/main" id="{5E961410-FEDB-4DB3-813F-898897B40115}"/>
              </a:ext>
            </a:extLst>
          </p:cNvPr>
          <p:cNvSpPr>
            <a:spLocks noGrp="1"/>
          </p:cNvSpPr>
          <p:nvPr>
            <p:ph type="ftr" sz="quarter" idx="11"/>
          </p:nvPr>
        </p:nvSpPr>
        <p:spPr/>
        <p:txBody>
          <a:bodyPr/>
          <a:lstStyle/>
          <a:p>
            <a:r>
              <a:rPr lang="en-US"/>
              <a:t>Title |  Author | Year | SAGE Publishing</a:t>
            </a:r>
            <a:endParaRPr lang="en-GB" dirty="0"/>
          </a:p>
        </p:txBody>
      </p:sp>
      <p:sp>
        <p:nvSpPr>
          <p:cNvPr id="7" name="Slide Number Placeholder 6">
            <a:extLst>
              <a:ext uri="{FF2B5EF4-FFF2-40B4-BE49-F238E27FC236}">
                <a16:creationId xmlns:a16="http://schemas.microsoft.com/office/drawing/2014/main" id="{2A0E4491-C9B6-4443-937E-6650F145C84E}"/>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99679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BC8397-76DB-4048-84CB-941CABCFF5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3184AB-A9FE-4E7F-A5BD-E7912805C7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95D287-EFDB-431F-8CDD-F9A63A862E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774F3-6692-4C48-A605-44053A2C3449}" type="datetime1">
              <a:rPr lang="en-GB" smtClean="0"/>
              <a:t>13/10/2023</a:t>
            </a:fld>
            <a:endParaRPr lang="en-GB" dirty="0"/>
          </a:p>
        </p:txBody>
      </p:sp>
      <p:sp>
        <p:nvSpPr>
          <p:cNvPr id="5" name="Footer Placeholder 4">
            <a:extLst>
              <a:ext uri="{FF2B5EF4-FFF2-40B4-BE49-F238E27FC236}">
                <a16:creationId xmlns:a16="http://schemas.microsoft.com/office/drawing/2014/main" id="{991A93CE-8B7F-4A35-9703-16225A8736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CD2462F4-EAC8-4C6D-883A-F22E23D301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88AE8-CBB5-4822-9795-6A8E2D4AB364}" type="slidenum">
              <a:rPr lang="en-GB" smtClean="0"/>
              <a:t>‹#›</a:t>
            </a:fld>
            <a:endParaRPr lang="en-GB" dirty="0"/>
          </a:p>
        </p:txBody>
      </p:sp>
    </p:spTree>
    <p:extLst>
      <p:ext uri="{BB962C8B-B14F-4D97-AF65-F5344CB8AC3E}">
        <p14:creationId xmlns:p14="http://schemas.microsoft.com/office/powerpoint/2010/main" val="2005825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170039" y="116632"/>
            <a:ext cx="9566787" cy="6588968"/>
          </a:xfrm>
        </p:spPr>
        <p:txBody>
          <a:bodyPr>
            <a:noAutofit/>
          </a:bodyPr>
          <a:lstStyle/>
          <a:p>
            <a:pPr>
              <a:defRPr/>
            </a:pPr>
            <a:br>
              <a:rPr lang="en-GB" sz="4000" b="1" dirty="0">
                <a:effectLst>
                  <a:outerShdw blurRad="38100" dist="38100" dir="2700000" algn="tl">
                    <a:srgbClr val="000000">
                      <a:alpha val="43137"/>
                    </a:srgbClr>
                  </a:outerShdw>
                </a:effectLst>
              </a:rPr>
            </a:br>
            <a:r>
              <a:rPr lang="en-GB" sz="4000" b="1" dirty="0">
                <a:effectLst>
                  <a:outerShdw blurRad="38100" dist="38100" dir="2700000" algn="tl">
                    <a:srgbClr val="000000">
                      <a:alpha val="43137"/>
                    </a:srgbClr>
                  </a:outerShdw>
                </a:effectLst>
              </a:rPr>
              <a:t>Research Methods</a:t>
            </a:r>
            <a:br>
              <a:rPr lang="en-GB" sz="4000" dirty="0">
                <a:effectLst>
                  <a:outerShdw blurRad="38100" dist="38100" dir="2700000" algn="tl">
                    <a:srgbClr val="000000">
                      <a:alpha val="43137"/>
                    </a:srgbClr>
                  </a:outerShdw>
                </a:effectLst>
              </a:rPr>
            </a:br>
            <a:r>
              <a:rPr lang="en-GB" sz="3200" b="1" dirty="0">
                <a:solidFill>
                  <a:schemeClr val="accent1"/>
                </a:solidFill>
                <a:latin typeface="Cambria" panose="02040503050406030204" pitchFamily="18" charset="0"/>
                <a:ea typeface="Cambria" panose="02040503050406030204" pitchFamily="18" charset="0"/>
              </a:rPr>
              <a:t>Prof. Matthew Loveless</a:t>
            </a:r>
            <a:r>
              <a:rPr lang="en-GB" sz="3200" b="1" dirty="0">
                <a:solidFill>
                  <a:schemeClr val="tx2"/>
                </a:solidFill>
              </a:rPr>
              <a:t> </a:t>
            </a:r>
            <a:br>
              <a:rPr lang="en-GB" sz="4000" b="1" dirty="0"/>
            </a:br>
            <a:br>
              <a:rPr lang="en-GB" sz="3200" i="1" dirty="0"/>
            </a:br>
            <a:r>
              <a:rPr lang="en-GB" sz="4800" b="1" i="1" dirty="0"/>
              <a:t>Inferential Statistics</a:t>
            </a:r>
            <a:r>
              <a:rPr lang="en-GB" sz="4800" dirty="0"/>
              <a:t>: </a:t>
            </a:r>
            <a:br>
              <a:rPr lang="en-GB" sz="4800" dirty="0"/>
            </a:br>
            <a:r>
              <a:rPr lang="en-GB" sz="4800" dirty="0"/>
              <a:t>Nominal- &amp; Ordinal-level Variables</a:t>
            </a:r>
            <a:br>
              <a:rPr lang="en-GB" sz="4800" i="1" dirty="0"/>
            </a:br>
            <a:r>
              <a:rPr lang="en-GB" sz="4800" i="1" dirty="0"/>
              <a:t>Seminar</a:t>
            </a:r>
            <a:br>
              <a:rPr lang="en-GB" sz="3200" dirty="0"/>
            </a:br>
            <a:br>
              <a:rPr lang="en-GB" sz="4000" b="1" dirty="0"/>
            </a:br>
            <a:br>
              <a:rPr lang="en-GB" sz="2800" i="1" dirty="0"/>
            </a:br>
            <a:r>
              <a:rPr lang="en-GB" sz="2800" b="1" dirty="0"/>
              <a:t>University of Bologna</a:t>
            </a:r>
            <a:br>
              <a:rPr lang="en-GB" sz="2800" b="1"/>
            </a:br>
            <a:r>
              <a:rPr lang="en-GB" sz="2800" b="1"/>
              <a:t>Autumn </a:t>
            </a:r>
            <a:r>
              <a:rPr lang="en-GB" sz="2800" b="1" dirty="0"/>
              <a:t>2023</a:t>
            </a:r>
            <a:endParaRPr lang="en-US" sz="3600" b="1" dirty="0"/>
          </a:p>
        </p:txBody>
      </p:sp>
    </p:spTree>
    <p:extLst>
      <p:ext uri="{BB962C8B-B14F-4D97-AF65-F5344CB8AC3E}">
        <p14:creationId xmlns:p14="http://schemas.microsoft.com/office/powerpoint/2010/main" val="1684241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924232" y="116632"/>
            <a:ext cx="10291456" cy="1440160"/>
          </a:xfrm>
        </p:spPr>
        <p:txBody>
          <a:bodyPr/>
          <a:lstStyle/>
          <a:p>
            <a:pPr eaLnBrk="1" hangingPunct="1"/>
            <a:r>
              <a:rPr lang="en-US" sz="4000" kern="1200" dirty="0">
                <a:solidFill>
                  <a:schemeClr val="accent1"/>
                </a:solidFill>
                <a:latin typeface="Cambria" panose="02040503050406030204" pitchFamily="18" charset="0"/>
                <a:ea typeface="Cambria" panose="02040503050406030204" pitchFamily="18" charset="0"/>
              </a:rPr>
              <a:t>χ2: EXAMPLE: Steps One and Two</a:t>
            </a:r>
            <a:endParaRPr lang="en-US" altLang="en-US" sz="4000" dirty="0"/>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280073E9-DC6A-84B3-7A9F-0171991D7CCA}"/>
                  </a:ext>
                </a:extLst>
              </p:cNvPr>
              <p:cNvSpPr>
                <a:spLocks noGrp="1"/>
              </p:cNvSpPr>
              <p:nvPr>
                <p:ph idx="1"/>
              </p:nvPr>
            </p:nvSpPr>
            <p:spPr>
              <a:xfrm>
                <a:off x="838200" y="1825625"/>
                <a:ext cx="10515600" cy="4351338"/>
              </a:xfrm>
            </p:spPr>
            <p:txBody>
              <a:bodyPr>
                <a:normAutofit/>
              </a:bodyPr>
              <a:lstStyle/>
              <a:p>
                <a:pPr marL="342900" marR="0" lvl="0" indent="-342900" algn="just">
                  <a:spcBef>
                    <a:spcPts val="0"/>
                  </a:spcBef>
                  <a:spcAft>
                    <a:spcPts val="0"/>
                  </a:spcAft>
                  <a:buFont typeface="Symbol" panose="05050102010706020507" pitchFamily="18" charset="2"/>
                  <a:buChar char=""/>
                </a:pPr>
                <a:r>
                  <a:rPr lang="en-GB" sz="3200" dirty="0">
                    <a:effectLst/>
                    <a:ea typeface="Calibri" panose="020F0502020204030204" pitchFamily="34" charset="0"/>
                    <a:cs typeface="Times New Roman" panose="02020603050405020304" pitchFamily="18" charset="0"/>
                  </a:rPr>
                  <a:t>One: the Null Hypothesis</a:t>
                </a:r>
              </a:p>
              <a:p>
                <a:pPr marL="800100" lvl="1" indent="-342900" algn="just">
                  <a:spcBef>
                    <a:spcPts val="0"/>
                  </a:spcBef>
                  <a:buFont typeface="Symbol" panose="05050102010706020507" pitchFamily="18" charset="2"/>
                  <a:buChar char=""/>
                </a:pPr>
                <a:r>
                  <a:rPr lang="en-GB" dirty="0">
                    <a:effectLst/>
                    <a:ea typeface="Calibri" panose="020F0502020204030204" pitchFamily="34" charset="0"/>
                  </a:rPr>
                  <a:t>The condition that the expected relationship in your hypothesis does not exist (</a:t>
                </a:r>
                <a14:m>
                  <m:oMath xmlns:m="http://schemas.openxmlformats.org/officeDocument/2006/math">
                    <m:sSub>
                      <m:sSubPr>
                        <m:ctrlPr>
                          <a:rPr lang="en-US" i="1">
                            <a:effectLst/>
                            <a:latin typeface="Cambria Math" panose="02040503050406030204" pitchFamily="18" charset="0"/>
                          </a:rPr>
                        </m:ctrlPr>
                      </m:sSubPr>
                      <m:e>
                        <m:r>
                          <a:rPr lang="en-GB" i="1">
                            <a:effectLst/>
                            <a:latin typeface="Cambria Math" panose="02040503050406030204" pitchFamily="18" charset="0"/>
                            <a:ea typeface="Calibri" panose="020F0502020204030204" pitchFamily="34" charset="0"/>
                            <a:cs typeface="Calibri" panose="020F0502020204030204" pitchFamily="34" charset="0"/>
                          </a:rPr>
                          <m:t>𝐻</m:t>
                        </m:r>
                      </m:e>
                      <m:sub>
                        <m:r>
                          <a:rPr lang="en-GB" i="1">
                            <a:effectLst/>
                            <a:latin typeface="Cambria Math" panose="02040503050406030204" pitchFamily="18" charset="0"/>
                            <a:ea typeface="Calibri" panose="020F0502020204030204" pitchFamily="34" charset="0"/>
                            <a:cs typeface="Calibri" panose="020F0502020204030204" pitchFamily="34" charset="0"/>
                          </a:rPr>
                          <m:t>0</m:t>
                        </m:r>
                      </m:sub>
                    </m:sSub>
                  </m:oMath>
                </a14:m>
                <a:r>
                  <a:rPr lang="en-GB" dirty="0">
                    <a:effectLst/>
                    <a:ea typeface="Calibri" panose="020F0502020204030204" pitchFamily="34" charset="0"/>
                  </a:rPr>
                  <a:t>).</a:t>
                </a:r>
              </a:p>
              <a:p>
                <a:pPr marL="800100" lvl="1" indent="-342900" algn="just">
                  <a:spcBef>
                    <a:spcPts val="0"/>
                  </a:spcBef>
                  <a:buFont typeface="Symbol" panose="05050102010706020507" pitchFamily="18" charset="2"/>
                  <a:buChar char=""/>
                </a:pPr>
                <a:r>
                  <a:rPr lang="en-GB" sz="3200" dirty="0">
                    <a:solidFill>
                      <a:schemeClr val="accent1"/>
                    </a:solidFill>
                    <a:ea typeface="Calibri" panose="020F0502020204030204" pitchFamily="34" charset="0"/>
                    <a:cs typeface="Times New Roman" panose="02020603050405020304" pitchFamily="18" charset="0"/>
                  </a:rPr>
                  <a:t>There is no relationship between individuals’ level of political interest and their level of internet use</a:t>
                </a:r>
              </a:p>
              <a:p>
                <a:pPr marL="342900" marR="0" lvl="0" indent="-342900" algn="just">
                  <a:spcBef>
                    <a:spcPts val="0"/>
                  </a:spcBef>
                  <a:spcAft>
                    <a:spcPts val="0"/>
                  </a:spcAft>
                  <a:buFont typeface="Symbol" panose="05050102010706020507" pitchFamily="18" charset="2"/>
                  <a:buChar char=""/>
                </a:pPr>
                <a:r>
                  <a:rPr lang="en-GB" sz="3200" dirty="0">
                    <a:effectLst/>
                    <a:ea typeface="Calibri" panose="020F0502020204030204" pitchFamily="34" charset="0"/>
                    <a:cs typeface="Times New Roman" panose="02020603050405020304" pitchFamily="18" charset="0"/>
                  </a:rPr>
                  <a:t>Two, the Alternative Hypothesis</a:t>
                </a:r>
              </a:p>
              <a:p>
                <a:pPr marL="800100" lvl="1" indent="-342900" algn="just">
                  <a:spcBef>
                    <a:spcPts val="0"/>
                  </a:spcBef>
                  <a:buFont typeface="Symbol" panose="05050102010706020507" pitchFamily="18" charset="2"/>
                  <a:buChar char=""/>
                </a:pPr>
                <a:r>
                  <a:rPr lang="en-GB" dirty="0">
                    <a:effectLst/>
                    <a:ea typeface="Calibri" panose="020F0502020204030204" pitchFamily="34" charset="0"/>
                  </a:rPr>
                  <a:t>Your research hypothesis (often written as: </a:t>
                </a:r>
                <a14:m>
                  <m:oMath xmlns:m="http://schemas.openxmlformats.org/officeDocument/2006/math">
                    <m:sSub>
                      <m:sSubPr>
                        <m:ctrlPr>
                          <a:rPr lang="en-US" i="1">
                            <a:effectLst/>
                            <a:latin typeface="Cambria Math" panose="02040503050406030204" pitchFamily="18" charset="0"/>
                          </a:rPr>
                        </m:ctrlPr>
                      </m:sSubPr>
                      <m:e>
                        <m:r>
                          <a:rPr lang="en-GB" i="1">
                            <a:effectLst/>
                            <a:latin typeface="Cambria Math" panose="02040503050406030204" pitchFamily="18" charset="0"/>
                            <a:ea typeface="Calibri" panose="020F0502020204030204" pitchFamily="34" charset="0"/>
                            <a:cs typeface="Calibri" panose="020F0502020204030204" pitchFamily="34" charset="0"/>
                          </a:rPr>
                          <m:t>𝐻</m:t>
                        </m:r>
                      </m:e>
                      <m:sub>
                        <m:r>
                          <a:rPr lang="en-GB" i="1">
                            <a:effectLst/>
                            <a:latin typeface="Cambria Math" panose="02040503050406030204" pitchFamily="18" charset="0"/>
                            <a:ea typeface="Calibri" panose="020F0502020204030204" pitchFamily="34" charset="0"/>
                            <a:cs typeface="Calibri" panose="020F0502020204030204" pitchFamily="34" charset="0"/>
                          </a:rPr>
                          <m:t>1</m:t>
                        </m:r>
                      </m:sub>
                    </m:sSub>
                    <m:r>
                      <a:rPr lang="en-GB" i="1">
                        <a:effectLst/>
                        <a:latin typeface="Cambria Math" panose="02040503050406030204" pitchFamily="18" charset="0"/>
                        <a:ea typeface="Calibri" panose="020F0502020204030204" pitchFamily="34" charset="0"/>
                        <a:cs typeface="Calibri" panose="020F0502020204030204" pitchFamily="34" charset="0"/>
                      </a:rPr>
                      <m:t> </m:t>
                    </m:r>
                  </m:oMath>
                </a14:m>
                <a:r>
                  <a:rPr lang="en-GB" dirty="0">
                    <a:effectLst/>
                    <a:ea typeface="Calibri" panose="020F0502020204030204" pitchFamily="34" charset="0"/>
                  </a:rPr>
                  <a:t>or </a:t>
                </a:r>
                <a14:m>
                  <m:oMath xmlns:m="http://schemas.openxmlformats.org/officeDocument/2006/math">
                    <m:sSub>
                      <m:sSubPr>
                        <m:ctrlPr>
                          <a:rPr lang="en-US" i="1">
                            <a:effectLst/>
                            <a:latin typeface="Cambria Math" panose="02040503050406030204" pitchFamily="18" charset="0"/>
                          </a:rPr>
                        </m:ctrlPr>
                      </m:sSubPr>
                      <m:e>
                        <m:r>
                          <a:rPr lang="en-GB" i="1">
                            <a:effectLst/>
                            <a:latin typeface="Cambria Math" panose="02040503050406030204" pitchFamily="18" charset="0"/>
                            <a:ea typeface="Calibri" panose="020F0502020204030204" pitchFamily="34" charset="0"/>
                            <a:cs typeface="Calibri" panose="020F0502020204030204" pitchFamily="34" charset="0"/>
                          </a:rPr>
                          <m:t>𝐻</m:t>
                        </m:r>
                      </m:e>
                      <m:sub>
                        <m:r>
                          <a:rPr lang="en-GB" i="1">
                            <a:effectLst/>
                            <a:latin typeface="Cambria Math" panose="02040503050406030204" pitchFamily="18" charset="0"/>
                            <a:ea typeface="Calibri" panose="020F0502020204030204" pitchFamily="34" charset="0"/>
                            <a:cs typeface="Calibri" panose="020F0502020204030204" pitchFamily="34" charset="0"/>
                          </a:rPr>
                          <m:t>𝑎</m:t>
                        </m:r>
                      </m:sub>
                    </m:sSub>
                  </m:oMath>
                </a14:m>
                <a:r>
                  <a:rPr lang="en-GB" dirty="0">
                    <a:effectLst/>
                    <a:ea typeface="Calibri" panose="020F0502020204030204" pitchFamily="34" charset="0"/>
                  </a:rPr>
                  <a:t>).</a:t>
                </a:r>
              </a:p>
              <a:p>
                <a:pPr marL="800100" lvl="1" indent="-342900" algn="just">
                  <a:spcBef>
                    <a:spcPts val="0"/>
                  </a:spcBef>
                  <a:buFont typeface="Symbol" panose="05050102010706020507" pitchFamily="18" charset="2"/>
                  <a:buChar char=""/>
                </a:pPr>
                <a:r>
                  <a:rPr lang="en-GB" sz="3200" dirty="0">
                    <a:solidFill>
                      <a:schemeClr val="accent1"/>
                    </a:solidFill>
                    <a:ea typeface="Calibri" panose="020F0502020204030204" pitchFamily="34" charset="0"/>
                    <a:cs typeface="Times New Roman" panose="02020603050405020304" pitchFamily="18" charset="0"/>
                  </a:rPr>
                  <a:t>There is a relationship between individuals’ level of political interest and their level of internet use</a:t>
                </a:r>
              </a:p>
              <a:p>
                <a:pPr marL="800100" lvl="1" indent="-342900" algn="just">
                  <a:spcBef>
                    <a:spcPts val="0"/>
                  </a:spcBef>
                  <a:buFont typeface="Symbol" panose="05050102010706020507" pitchFamily="18" charset="2"/>
                  <a:buChar char=""/>
                </a:pPr>
                <a:endParaRPr lang="en-GB" dirty="0">
                  <a:effectLst/>
                  <a:ea typeface="Calibri" panose="020F0502020204030204" pitchFamily="34" charset="0"/>
                </a:endParaRPr>
              </a:p>
            </p:txBody>
          </p:sp>
        </mc:Choice>
        <mc:Fallback xmlns="">
          <p:sp>
            <p:nvSpPr>
              <p:cNvPr id="4" name="Content Placeholder 2">
                <a:extLst>
                  <a:ext uri="{FF2B5EF4-FFF2-40B4-BE49-F238E27FC236}">
                    <a16:creationId xmlns:a16="http://schemas.microsoft.com/office/drawing/2014/main" id="{280073E9-DC6A-84B3-7A9F-0171991D7CCA}"/>
                  </a:ext>
                </a:extLst>
              </p:cNvPr>
              <p:cNvSpPr>
                <a:spLocks noGrp="1" noRot="1" noChangeAspect="1" noMove="1" noResize="1" noEditPoints="1" noAdjustHandles="1" noChangeArrowheads="1" noChangeShapeType="1" noTextEdit="1"/>
              </p:cNvSpPr>
              <p:nvPr>
                <p:ph idx="1"/>
              </p:nvPr>
            </p:nvSpPr>
            <p:spPr>
              <a:xfrm>
                <a:off x="838200" y="1825625"/>
                <a:ext cx="10515600" cy="4351338"/>
              </a:xfrm>
              <a:blipFill>
                <a:blip r:embed="rId3"/>
                <a:stretch>
                  <a:fillRect l="-1565" t="-3641" r="-1449"/>
                </a:stretch>
              </a:blipFill>
            </p:spPr>
            <p:txBody>
              <a:bodyPr/>
              <a:lstStyle/>
              <a:p>
                <a:r>
                  <a:rPr lang="en-US">
                    <a:noFill/>
                  </a:rPr>
                  <a:t> </a:t>
                </a:r>
              </a:p>
            </p:txBody>
          </p:sp>
        </mc:Fallback>
      </mc:AlternateContent>
    </p:spTree>
    <p:extLst>
      <p:ext uri="{BB962C8B-B14F-4D97-AF65-F5344CB8AC3E}">
        <p14:creationId xmlns:p14="http://schemas.microsoft.com/office/powerpoint/2010/main" val="3694310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95CBC-BA6C-4CE2-BD93-6D0556602DBA}"/>
              </a:ext>
            </a:extLst>
          </p:cNvPr>
          <p:cNvSpPr>
            <a:spLocks noGrp="1"/>
          </p:cNvSpPr>
          <p:nvPr>
            <p:ph type="title"/>
          </p:nvPr>
        </p:nvSpPr>
        <p:spPr/>
        <p:txBody>
          <a:bodyPr/>
          <a:lstStyle/>
          <a:p>
            <a:r>
              <a:rPr lang="en-GB" dirty="0">
                <a:solidFill>
                  <a:schemeClr val="accent1"/>
                </a:solidFill>
                <a:latin typeface="Cambria" panose="02040503050406030204" pitchFamily="18" charset="0"/>
                <a:ea typeface="Cambria" panose="02040503050406030204" pitchFamily="18" charset="0"/>
              </a:rPr>
              <a:t>χ2: EXAMPLE: </a:t>
            </a:r>
            <a:r>
              <a:rPr lang="en-GB" dirty="0">
                <a:solidFill>
                  <a:schemeClr val="accent1"/>
                </a:solidFill>
                <a:latin typeface="Cambria" panose="02040503050406030204" pitchFamily="18" charset="0"/>
                <a:ea typeface="Cambria" panose="02040503050406030204" pitchFamily="18" charset="0"/>
                <a:cs typeface="Times New Roman" panose="02020603050405020304" pitchFamily="18" charset="0"/>
              </a:rPr>
              <a:t>Step Three - Test Statistic</a:t>
            </a:r>
            <a:endParaRPr lang="en-GB" b="1" dirty="0">
              <a:solidFill>
                <a:schemeClr val="accent2"/>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3E702BC-1FE8-4B22-9687-A79EB56393B0}"/>
                  </a:ext>
                </a:extLst>
              </p:cNvPr>
              <p:cNvSpPr>
                <a:spLocks noGrp="1"/>
              </p:cNvSpPr>
              <p:nvPr>
                <p:ph idx="1"/>
              </p:nvPr>
            </p:nvSpPr>
            <p:spPr>
              <a:xfrm>
                <a:off x="838199" y="1825625"/>
                <a:ext cx="10872019" cy="4351338"/>
              </a:xfrm>
            </p:spPr>
            <p:txBody>
              <a:bodyPr>
                <a:noAutofit/>
              </a:bodyPr>
              <a:lstStyle/>
              <a:p>
                <a:pPr marL="342900" indent="-342900" algn="just">
                  <a:spcBef>
                    <a:spcPts val="0"/>
                  </a:spcBef>
                  <a:buFont typeface="Symbol" panose="05050102010706020507" pitchFamily="18" charset="2"/>
                  <a:buChar char=""/>
                </a:pPr>
                <a14:m>
                  <m:oMath xmlns:m="http://schemas.openxmlformats.org/officeDocument/2006/math">
                    <m:sSup>
                      <m:sSupPr>
                        <m:ctrlPr>
                          <a:rPr lang="en-GB" sz="4800" i="1" smtClean="0">
                            <a:effectLst/>
                            <a:latin typeface="Cambria Math" panose="02040503050406030204" pitchFamily="18" charset="0"/>
                            <a:cs typeface="Times New Roman" panose="02020603050405020304" pitchFamily="18" charset="0"/>
                          </a:rPr>
                        </m:ctrlPr>
                      </m:sSupPr>
                      <m:e>
                        <m:r>
                          <a:rPr lang="en-GB" sz="4800" i="1" smtClean="0">
                            <a:effectLst/>
                            <a:latin typeface="Cambria Math" panose="02040503050406030204" pitchFamily="18" charset="0"/>
                            <a:ea typeface="Cambria Math" panose="02040503050406030204" pitchFamily="18" charset="0"/>
                            <a:cs typeface="Times New Roman" panose="02020603050405020304" pitchFamily="18" charset="0"/>
                          </a:rPr>
                          <m:t>𝜒</m:t>
                        </m:r>
                      </m:e>
                      <m:sup>
                        <m:r>
                          <a:rPr lang="en-US" sz="4800" b="0" i="1" smtClean="0">
                            <a:effectLst/>
                            <a:latin typeface="Cambria Math" panose="02040503050406030204" pitchFamily="18" charset="0"/>
                            <a:cs typeface="Times New Roman" panose="02020603050405020304" pitchFamily="18" charset="0"/>
                          </a:rPr>
                          <m:t>2</m:t>
                        </m:r>
                      </m:sup>
                    </m:sSup>
                    <m:r>
                      <a:rPr lang="en-US" sz="4800" b="0" i="1" smtClean="0">
                        <a:effectLst/>
                        <a:latin typeface="Cambria Math" panose="02040503050406030204" pitchFamily="18" charset="0"/>
                        <a:cs typeface="Times New Roman" panose="02020603050405020304" pitchFamily="18" charset="0"/>
                      </a:rPr>
                      <m:t>=</m:t>
                    </m:r>
                    <m:nary>
                      <m:naryPr>
                        <m:chr m:val="∑"/>
                        <m:subHide m:val="on"/>
                        <m:supHide m:val="on"/>
                        <m:ctrlPr>
                          <a:rPr lang="en-US" sz="4800" b="0" i="1" smtClean="0">
                            <a:effectLst/>
                            <a:latin typeface="Cambria Math" panose="02040503050406030204" pitchFamily="18" charset="0"/>
                            <a:cs typeface="Times New Roman" panose="02020603050405020304" pitchFamily="18" charset="0"/>
                          </a:rPr>
                        </m:ctrlPr>
                      </m:naryPr>
                      <m:sub/>
                      <m:sup/>
                      <m:e>
                        <m:f>
                          <m:fPr>
                            <m:ctrlPr>
                              <a:rPr lang="en-US" sz="4800" b="0" i="1" smtClean="0">
                                <a:effectLst/>
                                <a:latin typeface="Cambria Math" panose="02040503050406030204" pitchFamily="18" charset="0"/>
                                <a:cs typeface="Times New Roman" panose="02020603050405020304" pitchFamily="18" charset="0"/>
                              </a:rPr>
                            </m:ctrlPr>
                          </m:fPr>
                          <m:num>
                            <m:sSup>
                              <m:sSupPr>
                                <m:ctrlPr>
                                  <a:rPr lang="en-US" sz="4800" b="0" i="1" smtClean="0">
                                    <a:effectLst/>
                                    <a:latin typeface="Cambria Math" panose="02040503050406030204" pitchFamily="18" charset="0"/>
                                    <a:cs typeface="Times New Roman" panose="02020603050405020304" pitchFamily="18" charset="0"/>
                                  </a:rPr>
                                </m:ctrlPr>
                              </m:sSupPr>
                              <m:e>
                                <m:d>
                                  <m:dPr>
                                    <m:ctrlPr>
                                      <a:rPr lang="en-US" sz="4800" i="1">
                                        <a:latin typeface="Cambria Math" panose="02040503050406030204" pitchFamily="18" charset="0"/>
                                        <a:cs typeface="Times New Roman" panose="02020603050405020304" pitchFamily="18" charset="0"/>
                                      </a:rPr>
                                    </m:ctrlPr>
                                  </m:dPr>
                                  <m:e>
                                    <m:r>
                                      <a:rPr lang="en-US" sz="4800" i="1">
                                        <a:latin typeface="Cambria Math" panose="02040503050406030204" pitchFamily="18" charset="0"/>
                                        <a:cs typeface="Times New Roman" panose="02020603050405020304" pitchFamily="18" charset="0"/>
                                      </a:rPr>
                                      <m:t>𝑜𝑏𝑠𝑒𝑟𝑣𝑒𝑑</m:t>
                                    </m:r>
                                    <m:r>
                                      <a:rPr lang="en-US" sz="4800" i="1">
                                        <a:latin typeface="Cambria Math" panose="02040503050406030204" pitchFamily="18" charset="0"/>
                                        <a:cs typeface="Times New Roman" panose="02020603050405020304" pitchFamily="18" charset="0"/>
                                      </a:rPr>
                                      <m:t> −</m:t>
                                    </m:r>
                                    <m:r>
                                      <a:rPr lang="en-US" sz="4800" i="1">
                                        <a:latin typeface="Cambria Math" panose="02040503050406030204" pitchFamily="18" charset="0"/>
                                        <a:cs typeface="Times New Roman" panose="02020603050405020304" pitchFamily="18" charset="0"/>
                                      </a:rPr>
                                      <m:t>𝑒𝑥𝑝𝑒𝑐𝑡𝑒𝑑</m:t>
                                    </m:r>
                                  </m:e>
                                </m:d>
                              </m:e>
                              <m:sup>
                                <m:r>
                                  <a:rPr lang="en-US" sz="4800" b="0" i="1" smtClean="0">
                                    <a:effectLst/>
                                    <a:latin typeface="Cambria Math" panose="02040503050406030204" pitchFamily="18" charset="0"/>
                                    <a:cs typeface="Times New Roman" panose="02020603050405020304" pitchFamily="18" charset="0"/>
                                  </a:rPr>
                                  <m:t>2</m:t>
                                </m:r>
                              </m:sup>
                            </m:sSup>
                          </m:num>
                          <m:den>
                            <m:r>
                              <a:rPr lang="en-US" sz="4800" b="0" i="1" smtClean="0">
                                <a:effectLst/>
                                <a:latin typeface="Cambria Math" panose="02040503050406030204" pitchFamily="18" charset="0"/>
                                <a:cs typeface="Times New Roman" panose="02020603050405020304" pitchFamily="18" charset="0"/>
                              </a:rPr>
                              <m:t>𝑒𝑥𝑝𝑒𝑐𝑡𝑒𝑑</m:t>
                            </m:r>
                          </m:den>
                        </m:f>
                      </m:e>
                    </m:nary>
                  </m:oMath>
                </a14:m>
                <a:endParaRPr lang="en-US" sz="4800" dirty="0">
                  <a:effectLst/>
                  <a:ea typeface="Calibri" panose="020F0502020204030204" pitchFamily="34" charset="0"/>
                  <a:cs typeface="Times New Roman" panose="02020603050405020304" pitchFamily="18" charset="0"/>
                </a:endParaRPr>
              </a:p>
              <a:p>
                <a:pPr marL="342900" indent="-342900" algn="just">
                  <a:spcBef>
                    <a:spcPts val="0"/>
                  </a:spcBef>
                  <a:buFont typeface="Symbol" panose="05050102010706020507" pitchFamily="18" charset="2"/>
                  <a:buChar char=""/>
                </a:pPr>
                <a:endParaRPr lang="en-GB" sz="3200" dirty="0">
                  <a:effectLst/>
                  <a:ea typeface="Calibri" panose="020F0502020204030204" pitchFamily="34" charset="0"/>
                  <a:cs typeface="Times New Roman" panose="02020603050405020304" pitchFamily="18" charset="0"/>
                </a:endParaRPr>
              </a:p>
              <a:p>
                <a:pPr marL="342900" indent="-342900">
                  <a:spcBef>
                    <a:spcPts val="0"/>
                  </a:spcBef>
                  <a:buFont typeface="Symbol" panose="05050102010706020507" pitchFamily="18" charset="2"/>
                  <a:buChar char=""/>
                </a:pPr>
                <a:r>
                  <a:rPr lang="en-GB" sz="3600" dirty="0">
                    <a:effectLst/>
                    <a:ea typeface="Calibri" panose="020F0502020204030204" pitchFamily="34" charset="0"/>
                    <a:cs typeface="Times New Roman" panose="02020603050405020304" pitchFamily="18" charset="0"/>
                  </a:rPr>
                  <a:t>This creates a χ</a:t>
                </a:r>
                <a:r>
                  <a:rPr lang="en-GB" sz="3600" baseline="30000" dirty="0">
                    <a:effectLst/>
                    <a:ea typeface="Calibri" panose="020F0502020204030204" pitchFamily="34" charset="0"/>
                    <a:cs typeface="Times New Roman" panose="02020603050405020304" pitchFamily="18" charset="0"/>
                  </a:rPr>
                  <a:t>2  </a:t>
                </a:r>
                <a:r>
                  <a:rPr lang="en-GB" sz="3600" b="1" dirty="0">
                    <a:solidFill>
                      <a:schemeClr val="accent1"/>
                    </a:solidFill>
                    <a:effectLst/>
                    <a:ea typeface="Calibri" panose="020F0502020204030204" pitchFamily="34" charset="0"/>
                    <a:cs typeface="Times New Roman" panose="02020603050405020304" pitchFamily="18" charset="0"/>
                  </a:rPr>
                  <a:t>sample-s</a:t>
                </a:r>
                <a:r>
                  <a:rPr lang="en-GB" sz="3600" b="1" dirty="0">
                    <a:solidFill>
                      <a:schemeClr val="accent1"/>
                    </a:solidFill>
                    <a:ea typeface="Calibri" panose="020F0502020204030204" pitchFamily="34" charset="0"/>
                    <a:cs typeface="Times New Roman" panose="02020603050405020304" pitchFamily="18" charset="0"/>
                  </a:rPr>
                  <a:t>pecific t</a:t>
                </a:r>
                <a:r>
                  <a:rPr lang="en-GB" sz="3600" b="1" dirty="0">
                    <a:solidFill>
                      <a:schemeClr val="accent1"/>
                    </a:solidFill>
                    <a:effectLst/>
                    <a:ea typeface="Calibri" panose="020F0502020204030204" pitchFamily="34" charset="0"/>
                    <a:cs typeface="Times New Roman" panose="02020603050405020304" pitchFamily="18" charset="0"/>
                  </a:rPr>
                  <a:t>est statistic </a:t>
                </a:r>
                <a:r>
                  <a:rPr lang="en-GB" sz="3600" dirty="0">
                    <a:effectLst/>
                    <a:ea typeface="Calibri" panose="020F0502020204030204" pitchFamily="34" charset="0"/>
                    <a:cs typeface="Times New Roman" panose="02020603050405020304" pitchFamily="18" charset="0"/>
                  </a:rPr>
                  <a:t>for what we observe (</a:t>
                </a:r>
                <a:r>
                  <a:rPr lang="en-GB" sz="3600" i="1" dirty="0">
                    <a:effectLst/>
                    <a:ea typeface="Calibri" panose="020F0502020204030204" pitchFamily="34" charset="0"/>
                    <a:cs typeface="Times New Roman" panose="02020603050405020304" pitchFamily="18" charset="0"/>
                  </a:rPr>
                  <a:t>here</a:t>
                </a:r>
                <a:r>
                  <a:rPr lang="en-GB" sz="3600" dirty="0">
                    <a:effectLst/>
                    <a:ea typeface="Calibri" panose="020F0502020204030204" pitchFamily="34" charset="0"/>
                    <a:cs typeface="Times New Roman" panose="02020603050405020304" pitchFamily="18" charset="0"/>
                  </a:rPr>
                  <a:t>: gamma= -0.18).</a:t>
                </a:r>
                <a:endParaRPr lang="en-GB" sz="3600" b="1" dirty="0">
                  <a:solidFill>
                    <a:schemeClr val="accent2"/>
                  </a:solidFill>
                  <a:latin typeface="Courier New" panose="02070309020205020404" pitchFamily="49" charset="0"/>
                  <a:cs typeface="Times New Roman" panose="02020603050405020304" pitchFamily="18" charset="0"/>
                </a:endParaRPr>
              </a:p>
              <a:p>
                <a:pPr marL="0" indent="0">
                  <a:spcBef>
                    <a:spcPts val="0"/>
                  </a:spcBef>
                  <a:buNone/>
                </a:pPr>
                <a:endParaRPr lang="en-US" sz="4000" b="1" dirty="0">
                  <a:solidFill>
                    <a:schemeClr val="accent2"/>
                  </a:solidFill>
                  <a:latin typeface="Courier New" panose="02070309020205020404" pitchFamily="49" charset="0"/>
                  <a:cs typeface="Courier New" panose="02070309020205020404" pitchFamily="49" charset="0"/>
                </a:endParaRPr>
              </a:p>
              <a:p>
                <a:pPr marL="0" indent="0">
                  <a:spcBef>
                    <a:spcPts val="0"/>
                  </a:spcBef>
                  <a:buNone/>
                </a:pPr>
                <a:r>
                  <a:rPr lang="en-US" sz="4000" b="1" dirty="0">
                    <a:solidFill>
                      <a:schemeClr val="accent2"/>
                    </a:solidFill>
                    <a:latin typeface="Courier New" panose="02070309020205020404" pitchFamily="49" charset="0"/>
                    <a:cs typeface="Courier New" panose="02070309020205020404" pitchFamily="49" charset="0"/>
                  </a:rPr>
                  <a:t>tab</a:t>
                </a:r>
                <a:r>
                  <a:rPr lang="en-US" sz="4000" b="1" dirty="0">
                    <a:latin typeface="Courier New" panose="02070309020205020404" pitchFamily="49" charset="0"/>
                    <a:cs typeface="Courier New" panose="02070309020205020404" pitchFamily="49" charset="0"/>
                  </a:rPr>
                  <a:t> </a:t>
                </a:r>
                <a:r>
                  <a:rPr lang="en-US" sz="4000" b="1" dirty="0" err="1">
                    <a:latin typeface="Courier New" panose="02070309020205020404" pitchFamily="49" charset="0"/>
                    <a:cs typeface="Courier New" panose="02070309020205020404" pitchFamily="49" charset="0"/>
                  </a:rPr>
                  <a:t>netusoft</a:t>
                </a:r>
                <a:r>
                  <a:rPr lang="en-US" sz="4000" b="1" dirty="0">
                    <a:latin typeface="Courier New" panose="02070309020205020404" pitchFamily="49" charset="0"/>
                    <a:cs typeface="Courier New" panose="02070309020205020404" pitchFamily="49" charset="0"/>
                  </a:rPr>
                  <a:t> </a:t>
                </a:r>
                <a:r>
                  <a:rPr lang="en-US" sz="4000" b="1" dirty="0" err="1">
                    <a:latin typeface="Courier New" panose="02070309020205020404" pitchFamily="49" charset="0"/>
                    <a:cs typeface="Courier New" panose="02070309020205020404" pitchFamily="49" charset="0"/>
                  </a:rPr>
                  <a:t>polintr</a:t>
                </a:r>
                <a:r>
                  <a:rPr lang="en-US" sz="4000" b="1" dirty="0">
                    <a:solidFill>
                      <a:schemeClr val="accent2"/>
                    </a:solidFill>
                    <a:latin typeface="Courier New" panose="02070309020205020404" pitchFamily="49" charset="0"/>
                    <a:cs typeface="Courier New" panose="02070309020205020404" pitchFamily="49" charset="0"/>
                  </a:rPr>
                  <a:t>, gamma chi2</a:t>
                </a:r>
              </a:p>
              <a:p>
                <a:pPr marL="0" indent="0">
                  <a:buNone/>
                </a:pPr>
                <a:endParaRPr lang="en-GB" sz="4000" b="1" dirty="0">
                  <a:solidFill>
                    <a:schemeClr val="accent2"/>
                  </a:solidFill>
                  <a:latin typeface="Courier New" panose="02070309020205020404" pitchFamily="49" charset="0"/>
                  <a:cs typeface="Courier New" panose="02070309020205020404" pitchFamily="49" charset="0"/>
                </a:endParaRPr>
              </a:p>
              <a:p>
                <a:pPr marL="0" indent="0">
                  <a:buNone/>
                </a:pPr>
                <a:endParaRPr lang="en-GB" sz="4000" b="1" dirty="0">
                  <a:solidFill>
                    <a:schemeClr val="accent2"/>
                  </a:solidFill>
                  <a:latin typeface="Courier New" panose="02070309020205020404" pitchFamily="49" charset="0"/>
                  <a:cs typeface="Courier New" panose="02070309020205020404" pitchFamily="49" charset="0"/>
                </a:endParaRPr>
              </a:p>
              <a:p>
                <a:pPr marL="0" indent="0">
                  <a:buNone/>
                </a:pPr>
                <a:endParaRPr lang="en-US" sz="4000" b="1" dirty="0">
                  <a:solidFill>
                    <a:schemeClr val="accent2"/>
                  </a:solidFill>
                  <a:latin typeface="Courier New" panose="02070309020205020404" pitchFamily="49" charset="0"/>
                  <a:cs typeface="Courier New" panose="02070309020205020404" pitchFamily="49" charset="0"/>
                </a:endParaRPr>
              </a:p>
            </p:txBody>
          </p:sp>
        </mc:Choice>
        <mc:Fallback xmlns="">
          <p:sp>
            <p:nvSpPr>
              <p:cNvPr id="3" name="Content Placeholder 2">
                <a:extLst>
                  <a:ext uri="{FF2B5EF4-FFF2-40B4-BE49-F238E27FC236}">
                    <a16:creationId xmlns:a16="http://schemas.microsoft.com/office/drawing/2014/main" id="{E3E702BC-1FE8-4B22-9687-A79EB56393B0}"/>
                  </a:ext>
                </a:extLst>
              </p:cNvPr>
              <p:cNvSpPr>
                <a:spLocks noGrp="1" noRot="1" noChangeAspect="1" noMove="1" noResize="1" noEditPoints="1" noAdjustHandles="1" noChangeArrowheads="1" noChangeShapeType="1" noTextEdit="1"/>
              </p:cNvSpPr>
              <p:nvPr>
                <p:ph idx="1"/>
              </p:nvPr>
            </p:nvSpPr>
            <p:spPr>
              <a:xfrm>
                <a:off x="838199" y="1825625"/>
                <a:ext cx="10872019" cy="4351338"/>
              </a:xfrm>
              <a:blipFill>
                <a:blip r:embed="rId2"/>
                <a:stretch>
                  <a:fillRect l="-1962" r="-224"/>
                </a:stretch>
              </a:blipFill>
            </p:spPr>
            <p:txBody>
              <a:bodyPr/>
              <a:lstStyle/>
              <a:p>
                <a:r>
                  <a:rPr lang="en-US">
                    <a:noFill/>
                  </a:rPr>
                  <a:t> </a:t>
                </a:r>
              </a:p>
            </p:txBody>
          </p:sp>
        </mc:Fallback>
      </mc:AlternateContent>
    </p:spTree>
    <p:extLst>
      <p:ext uri="{BB962C8B-B14F-4D97-AF65-F5344CB8AC3E}">
        <p14:creationId xmlns:p14="http://schemas.microsoft.com/office/powerpoint/2010/main" val="2233358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924232" y="116632"/>
            <a:ext cx="10291456" cy="1440160"/>
          </a:xfrm>
        </p:spPr>
        <p:txBody>
          <a:bodyPr/>
          <a:lstStyle/>
          <a:p>
            <a:pPr eaLnBrk="1" hangingPunct="1"/>
            <a:r>
              <a:rPr lang="en-GB" sz="4000" dirty="0">
                <a:solidFill>
                  <a:schemeClr val="accent1"/>
                </a:solidFill>
                <a:latin typeface="Cambria" panose="02040503050406030204" pitchFamily="18" charset="0"/>
                <a:ea typeface="Cambria" panose="02040503050406030204" pitchFamily="18" charset="0"/>
              </a:rPr>
              <a:t>χ2: EXAMPLE: </a:t>
            </a:r>
            <a:r>
              <a:rPr lang="en-GB" sz="4000" dirty="0">
                <a:solidFill>
                  <a:schemeClr val="accent1"/>
                </a:solidFill>
                <a:latin typeface="Cambria" panose="02040503050406030204" pitchFamily="18" charset="0"/>
                <a:ea typeface="Cambria" panose="02040503050406030204" pitchFamily="18" charset="0"/>
                <a:cs typeface="Times New Roman" panose="02020603050405020304" pitchFamily="18" charset="0"/>
              </a:rPr>
              <a:t>Step Three - Test Statistic </a:t>
            </a:r>
            <a:endParaRPr lang="en-US" altLang="en-US" sz="4000" dirty="0">
              <a:solidFill>
                <a:schemeClr val="accent1"/>
              </a:solidFill>
              <a:latin typeface="Cambria" panose="02040503050406030204" pitchFamily="18" charset="0"/>
              <a:ea typeface="Cambria" panose="02040503050406030204" pitchFamily="18" charset="0"/>
            </a:endParaRPr>
          </a:p>
        </p:txBody>
      </p:sp>
      <p:sp>
        <p:nvSpPr>
          <p:cNvPr id="4" name="Content Placeholder 2">
            <a:extLst>
              <a:ext uri="{FF2B5EF4-FFF2-40B4-BE49-F238E27FC236}">
                <a16:creationId xmlns:a16="http://schemas.microsoft.com/office/drawing/2014/main" id="{280073E9-DC6A-84B3-7A9F-0171991D7CCA}"/>
              </a:ext>
            </a:extLst>
          </p:cNvPr>
          <p:cNvSpPr>
            <a:spLocks noGrp="1"/>
          </p:cNvSpPr>
          <p:nvPr>
            <p:ph idx="1"/>
          </p:nvPr>
        </p:nvSpPr>
        <p:spPr>
          <a:xfrm>
            <a:off x="688258" y="1425677"/>
            <a:ext cx="10579509" cy="5230761"/>
          </a:xfrm>
        </p:spPr>
        <p:txBody>
          <a:bodyPr>
            <a:normAutofit fontScale="92500" lnSpcReduction="10000"/>
          </a:bodyPr>
          <a:lstStyle/>
          <a:p>
            <a:pPr marL="0" indent="0">
              <a:buNone/>
            </a:pPr>
            <a:r>
              <a:rPr lang="en-US" sz="3500" b="1" dirty="0">
                <a:solidFill>
                  <a:schemeClr val="accent2"/>
                </a:solidFill>
                <a:latin typeface="Courier New" panose="02070309020205020404" pitchFamily="49" charset="0"/>
                <a:cs typeface="Courier New" panose="02070309020205020404" pitchFamily="49" charset="0"/>
              </a:rPr>
              <a:t>tab</a:t>
            </a:r>
            <a:r>
              <a:rPr lang="en-US" sz="3500" b="1" dirty="0">
                <a:latin typeface="Courier New" panose="02070309020205020404" pitchFamily="49" charset="0"/>
                <a:cs typeface="Courier New" panose="02070309020205020404" pitchFamily="49" charset="0"/>
              </a:rPr>
              <a:t> </a:t>
            </a:r>
            <a:r>
              <a:rPr lang="en-US" sz="3500" b="1" dirty="0" err="1">
                <a:latin typeface="Courier New" panose="02070309020205020404" pitchFamily="49" charset="0"/>
                <a:cs typeface="Courier New" panose="02070309020205020404" pitchFamily="49" charset="0"/>
              </a:rPr>
              <a:t>netusoft</a:t>
            </a:r>
            <a:r>
              <a:rPr lang="en-US" sz="3500" b="1" dirty="0">
                <a:latin typeface="Courier New" panose="02070309020205020404" pitchFamily="49" charset="0"/>
                <a:cs typeface="Courier New" panose="02070309020205020404" pitchFamily="49" charset="0"/>
              </a:rPr>
              <a:t> </a:t>
            </a:r>
            <a:r>
              <a:rPr lang="en-US" sz="3500" b="1" dirty="0" err="1">
                <a:latin typeface="Courier New" panose="02070309020205020404" pitchFamily="49" charset="0"/>
                <a:cs typeface="Courier New" panose="02070309020205020404" pitchFamily="49" charset="0"/>
              </a:rPr>
              <a:t>polintr</a:t>
            </a:r>
            <a:r>
              <a:rPr lang="en-US" sz="3500" b="1" dirty="0">
                <a:solidFill>
                  <a:schemeClr val="accent2"/>
                </a:solidFill>
                <a:latin typeface="Courier New" panose="02070309020205020404" pitchFamily="49" charset="0"/>
                <a:cs typeface="Courier New" panose="02070309020205020404" pitchFamily="49" charset="0"/>
              </a:rPr>
              <a:t>, gamma chi2</a:t>
            </a:r>
          </a:p>
          <a:p>
            <a:pPr marL="0" indent="0">
              <a:buNone/>
            </a:pPr>
            <a:endParaRPr lang="en-US" sz="1600" b="1" dirty="0">
              <a:latin typeface="Courier New" panose="02070309020205020404" pitchFamily="49" charset="0"/>
              <a:cs typeface="Courier New" panose="02070309020205020404" pitchFamily="49" charset="0"/>
            </a:endParaRPr>
          </a:p>
          <a:p>
            <a:pPr marL="0" indent="0">
              <a:buNone/>
            </a:pPr>
            <a:r>
              <a:rPr lang="en-GB" sz="1600" b="1" dirty="0">
                <a:latin typeface="Courier New" panose="02070309020205020404" pitchFamily="49" charset="0"/>
                <a:cs typeface="Courier New" panose="02070309020205020404" pitchFamily="49" charset="0"/>
              </a:rPr>
              <a:t> Internet use, how |             Political Interest</a:t>
            </a:r>
          </a:p>
          <a:p>
            <a:pPr marL="0" indent="0">
              <a:buNone/>
            </a:pPr>
            <a:r>
              <a:rPr lang="en-GB" sz="1600" b="1" dirty="0">
                <a:latin typeface="Courier New" panose="02070309020205020404" pitchFamily="49" charset="0"/>
                <a:cs typeface="Courier New" panose="02070309020205020404" pitchFamily="49" charset="0"/>
              </a:rPr>
              <a:t>             often | Not at al  Hardly In  Quite Int  Very </a:t>
            </a:r>
            <a:r>
              <a:rPr lang="en-GB" sz="1600" b="1" dirty="0" err="1">
                <a:latin typeface="Courier New" panose="02070309020205020404" pitchFamily="49" charset="0"/>
                <a:cs typeface="Courier New" panose="02070309020205020404" pitchFamily="49" charset="0"/>
              </a:rPr>
              <a:t>Inte</a:t>
            </a:r>
            <a:r>
              <a:rPr lang="en-GB" sz="1600" b="1" dirty="0">
                <a:latin typeface="Courier New" panose="02070309020205020404" pitchFamily="49" charset="0"/>
                <a:cs typeface="Courier New" panose="02070309020205020404" pitchFamily="49" charset="0"/>
              </a:rPr>
              <a:t> |     Total</a:t>
            </a:r>
          </a:p>
          <a:p>
            <a:pPr marL="0" indent="0">
              <a:buNone/>
            </a:pPr>
            <a:r>
              <a:rPr lang="en-GB" sz="1600" b="1" dirty="0">
                <a:latin typeface="Courier New" panose="02070309020205020404" pitchFamily="49" charset="0"/>
                <a:cs typeface="Courier New" panose="02070309020205020404" pitchFamily="49" charset="0"/>
              </a:rPr>
              <a:t>-------------------+--------------------------------------------+----------</a:t>
            </a:r>
          </a:p>
          <a:p>
            <a:pPr marL="0" indent="0">
              <a:buNone/>
            </a:pPr>
            <a:r>
              <a:rPr lang="en-GB" sz="1600" b="1" dirty="0">
                <a:latin typeface="Courier New" panose="02070309020205020404" pitchFamily="49" charset="0"/>
                <a:cs typeface="Courier New" panose="02070309020205020404" pitchFamily="49" charset="0"/>
              </a:rPr>
              <a:t>             Never |     2,027      2,207      1,618        510 |     6,362 </a:t>
            </a:r>
          </a:p>
          <a:p>
            <a:pPr marL="0" indent="0">
              <a:buNone/>
            </a:pPr>
            <a:r>
              <a:rPr lang="en-GB" sz="1600" b="1" dirty="0">
                <a:latin typeface="Courier New" panose="02070309020205020404" pitchFamily="49" charset="0"/>
                <a:cs typeface="Courier New" panose="02070309020205020404" pitchFamily="49" charset="0"/>
              </a:rPr>
              <a:t> Only occasionally |       483        891        564        161 |     2,099 </a:t>
            </a:r>
          </a:p>
          <a:p>
            <a:pPr marL="0" indent="0">
              <a:buNone/>
            </a:pPr>
            <a:r>
              <a:rPr lang="en-GB" sz="1600" b="1" dirty="0">
                <a:latin typeface="Courier New" panose="02070309020205020404" pitchFamily="49" charset="0"/>
                <a:cs typeface="Courier New" panose="02070309020205020404" pitchFamily="49" charset="0"/>
              </a:rPr>
              <a:t>A few times a week |       390        897        682        184 |     2,153 </a:t>
            </a:r>
          </a:p>
          <a:p>
            <a:pPr marL="0" indent="0">
              <a:buNone/>
            </a:pPr>
            <a:r>
              <a:rPr lang="en-GB" sz="1600" b="1" dirty="0">
                <a:latin typeface="Courier New" panose="02070309020205020404" pitchFamily="49" charset="0"/>
                <a:cs typeface="Courier New" panose="02070309020205020404" pitchFamily="49" charset="0"/>
              </a:rPr>
              <a:t>         Most days |       643      1,277      1,046        278 |     3,244 </a:t>
            </a:r>
          </a:p>
          <a:p>
            <a:pPr marL="0" indent="0">
              <a:buNone/>
            </a:pPr>
            <a:r>
              <a:rPr lang="en-GB" sz="1600" b="1" dirty="0">
                <a:latin typeface="Courier New" panose="02070309020205020404" pitchFamily="49" charset="0"/>
                <a:cs typeface="Courier New" panose="02070309020205020404" pitchFamily="49" charset="0"/>
              </a:rPr>
              <a:t>         Every day |     3,838      7,874      7,578      2,767 |    22,057 </a:t>
            </a:r>
          </a:p>
          <a:p>
            <a:pPr marL="0" indent="0">
              <a:buNone/>
            </a:pPr>
            <a:r>
              <a:rPr lang="en-GB" sz="1600" b="1" dirty="0">
                <a:latin typeface="Courier New" panose="02070309020205020404" pitchFamily="49" charset="0"/>
                <a:cs typeface="Courier New" panose="02070309020205020404" pitchFamily="49" charset="0"/>
              </a:rPr>
              <a:t>-------------------+--------------------------------------------+----------</a:t>
            </a:r>
          </a:p>
          <a:p>
            <a:pPr marL="0" indent="0">
              <a:buNone/>
            </a:pPr>
            <a:r>
              <a:rPr lang="en-GB" sz="1600" b="1" dirty="0">
                <a:latin typeface="Courier New" panose="02070309020205020404" pitchFamily="49" charset="0"/>
                <a:cs typeface="Courier New" panose="02070309020205020404" pitchFamily="49" charset="0"/>
              </a:rPr>
              <a:t>             Total |     7,381     13,146     11,488      3,900 |    35,915 </a:t>
            </a:r>
          </a:p>
          <a:p>
            <a:pPr marL="0" indent="0">
              <a:buNone/>
            </a:pPr>
            <a:endParaRPr lang="en-US" sz="1600" b="1" dirty="0">
              <a:latin typeface="Courier New" panose="02070309020205020404" pitchFamily="49" charset="0"/>
              <a:cs typeface="Courier New" panose="02070309020205020404" pitchFamily="49" charset="0"/>
            </a:endParaRPr>
          </a:p>
          <a:p>
            <a:pPr marL="0" indent="0">
              <a:buNone/>
            </a:pPr>
            <a:r>
              <a:rPr lang="en-US" sz="2600" b="1" dirty="0">
                <a:latin typeface="Courier New" panose="02070309020205020404" pitchFamily="49" charset="0"/>
                <a:cs typeface="Courier New" panose="02070309020205020404" pitchFamily="49" charset="0"/>
              </a:rPr>
              <a:t>     Pearson chi2(12) = 860.9397   </a:t>
            </a:r>
            <a:r>
              <a:rPr lang="en-US" sz="2600" b="1" dirty="0" err="1">
                <a:latin typeface="Courier New" panose="02070309020205020404" pitchFamily="49" charset="0"/>
                <a:cs typeface="Courier New" panose="02070309020205020404" pitchFamily="49" charset="0"/>
              </a:rPr>
              <a:t>Pr</a:t>
            </a:r>
            <a:r>
              <a:rPr lang="en-US" sz="2600" b="1" dirty="0">
                <a:latin typeface="Courier New" panose="02070309020205020404" pitchFamily="49" charset="0"/>
                <a:cs typeface="Courier New" panose="02070309020205020404" pitchFamily="49" charset="0"/>
              </a:rPr>
              <a:t> = 0.000</a:t>
            </a:r>
          </a:p>
          <a:p>
            <a:pPr marL="0" indent="0">
              <a:buNone/>
            </a:pPr>
            <a:r>
              <a:rPr lang="en-US" sz="2600" b="1" dirty="0">
                <a:latin typeface="Courier New" panose="02070309020205020404" pitchFamily="49" charset="0"/>
                <a:cs typeface="Courier New" panose="02070309020205020404" pitchFamily="49" charset="0"/>
              </a:rPr>
              <a:t>                gamma =   0.1819  ASE = 0.007</a:t>
            </a:r>
          </a:p>
        </p:txBody>
      </p:sp>
      <p:sp>
        <p:nvSpPr>
          <p:cNvPr id="5" name="Oval 4">
            <a:extLst>
              <a:ext uri="{FF2B5EF4-FFF2-40B4-BE49-F238E27FC236}">
                <a16:creationId xmlns:a16="http://schemas.microsoft.com/office/drawing/2014/main" id="{19780DC3-670B-477D-7E6B-CE3CCCD18B07}"/>
              </a:ext>
            </a:extLst>
          </p:cNvPr>
          <p:cNvSpPr/>
          <p:nvPr/>
        </p:nvSpPr>
        <p:spPr>
          <a:xfrm>
            <a:off x="4955687" y="5569944"/>
            <a:ext cx="1779640" cy="59323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35FED6E8-1B71-FF3B-32E5-E403747FFB4A}"/>
              </a:ext>
            </a:extLst>
          </p:cNvPr>
          <p:cNvSpPr/>
          <p:nvPr/>
        </p:nvSpPr>
        <p:spPr>
          <a:xfrm>
            <a:off x="7108721" y="5432323"/>
            <a:ext cx="2059869" cy="743954"/>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795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D2B0-9EEF-D78F-3CB4-02DCE31709AC}"/>
              </a:ext>
            </a:extLst>
          </p:cNvPr>
          <p:cNvSpPr>
            <a:spLocks noGrp="1"/>
          </p:cNvSpPr>
          <p:nvPr>
            <p:ph type="title"/>
          </p:nvPr>
        </p:nvSpPr>
        <p:spPr/>
        <p:txBody>
          <a:bodyPr/>
          <a:lstStyle/>
          <a:p>
            <a:r>
              <a:rPr lang="en-GB" sz="4400" dirty="0">
                <a:solidFill>
                  <a:schemeClr val="accent1"/>
                </a:solidFill>
                <a:latin typeface="Cambria" panose="02040503050406030204" pitchFamily="18" charset="0"/>
                <a:ea typeface="Cambria" panose="02040503050406030204" pitchFamily="18" charset="0"/>
              </a:rPr>
              <a:t>χ2: EXAMPLE: </a:t>
            </a:r>
            <a:r>
              <a:rPr lang="en-GB" sz="4400" dirty="0">
                <a:solidFill>
                  <a:schemeClr val="accent1"/>
                </a:solidFill>
                <a:latin typeface="Cambria" panose="02040503050406030204" pitchFamily="18" charset="0"/>
                <a:ea typeface="Cambria" panose="02040503050406030204" pitchFamily="18" charset="0"/>
                <a:cs typeface="Times New Roman" panose="02020603050405020304" pitchFamily="18" charset="0"/>
              </a:rPr>
              <a:t>CHI2</a:t>
            </a:r>
            <a:r>
              <a:rPr lang="en-GB" dirty="0">
                <a:solidFill>
                  <a:schemeClr val="accent1"/>
                </a:solidFill>
                <a:latin typeface="Cambria" panose="02040503050406030204" pitchFamily="18" charset="0"/>
                <a:ea typeface="Cambria" panose="02040503050406030204" pitchFamily="18" charset="0"/>
                <a:cs typeface="Times New Roman" panose="02020603050405020304" pitchFamily="18" charset="0"/>
              </a:rPr>
              <a:t> by hand</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333AA66-208E-46AD-3CF0-549549DB4F8E}"/>
                  </a:ext>
                </a:extLst>
              </p:cNvPr>
              <p:cNvSpPr>
                <a:spLocks noGrp="1"/>
              </p:cNvSpPr>
              <p:nvPr>
                <p:ph idx="1"/>
              </p:nvPr>
            </p:nvSpPr>
            <p:spPr/>
            <p:txBody>
              <a:bodyPr/>
              <a:lstStyle/>
              <a:p>
                <a:pPr marL="0" indent="0">
                  <a:buNone/>
                </a:pPr>
                <a:r>
                  <a:rPr lang="en-US" sz="3200" dirty="0">
                    <a:latin typeface="Cambria" panose="02040503050406030204" pitchFamily="18" charset="0"/>
                    <a:ea typeface="Cambria" panose="02040503050406030204" pitchFamily="18" charset="0"/>
                    <a:cs typeface="Courier New" panose="02070309020205020404" pitchFamily="49" charset="0"/>
                  </a:rPr>
                  <a:t>NOTE: If you wanted t</a:t>
                </a:r>
                <a:r>
                  <a:rPr lang="en-GB" sz="3600" dirty="0">
                    <a:latin typeface="Cambria" panose="02040503050406030204" pitchFamily="18" charset="0"/>
                    <a:ea typeface="Cambria" panose="02040503050406030204" pitchFamily="18" charset="0"/>
                    <a:cs typeface="Courier New" panose="02070309020205020404" pitchFamily="49" charset="0"/>
                  </a:rPr>
                  <a:t>o calculate chi2 by hand: </a:t>
                </a:r>
                <a:endParaRPr lang="en-GB" sz="3600" dirty="0">
                  <a:solidFill>
                    <a:schemeClr val="accent2"/>
                  </a:solidFill>
                  <a:latin typeface="Cambria" panose="02040503050406030204" pitchFamily="18" charset="0"/>
                  <a:ea typeface="Cambria" panose="02040503050406030204" pitchFamily="18" charset="0"/>
                  <a:cs typeface="Courier New" panose="02070309020205020404" pitchFamily="49" charset="0"/>
                </a:endParaRPr>
              </a:p>
              <a:p>
                <a:pPr marL="0" indent="0">
                  <a:buNone/>
                </a:pPr>
                <a:r>
                  <a:rPr lang="en-US" sz="2800" b="1" dirty="0">
                    <a:solidFill>
                      <a:schemeClr val="accent2"/>
                    </a:solidFill>
                    <a:latin typeface="Courier New" panose="02070309020205020404" pitchFamily="49" charset="0"/>
                    <a:cs typeface="Courier New" panose="02070309020205020404" pitchFamily="49" charset="0"/>
                  </a:rPr>
                  <a:t>tab</a:t>
                </a:r>
                <a:r>
                  <a:rPr lang="en-US" sz="2800" b="1"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netusoft</a:t>
                </a:r>
                <a:r>
                  <a:rPr lang="en-US" sz="2800" b="1"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polintr</a:t>
                </a:r>
                <a:r>
                  <a:rPr lang="en-US" sz="2800" b="1" dirty="0">
                    <a:solidFill>
                      <a:schemeClr val="accent2"/>
                    </a:solidFill>
                    <a:latin typeface="Courier New" panose="02070309020205020404" pitchFamily="49" charset="0"/>
                    <a:cs typeface="Courier New" panose="02070309020205020404" pitchFamily="49" charset="0"/>
                  </a:rPr>
                  <a:t>, expected</a:t>
                </a:r>
              </a:p>
              <a:p>
                <a:endParaRPr lang="en-US" sz="4400" dirty="0"/>
              </a:p>
              <a:p>
                <a14:m>
                  <m:oMath xmlns:m="http://schemas.openxmlformats.org/officeDocument/2006/math">
                    <m:sSup>
                      <m:sSupPr>
                        <m:ctrlPr>
                          <a:rPr lang="en-GB" sz="4400" i="1" smtClean="0">
                            <a:effectLst/>
                            <a:latin typeface="Cambria Math" panose="02040503050406030204" pitchFamily="18" charset="0"/>
                            <a:cs typeface="Times New Roman" panose="02020603050405020304" pitchFamily="18" charset="0"/>
                          </a:rPr>
                        </m:ctrlPr>
                      </m:sSupPr>
                      <m:e>
                        <m:r>
                          <a:rPr lang="en-GB" sz="4400" i="1" smtClean="0">
                            <a:effectLst/>
                            <a:latin typeface="Cambria Math" panose="02040503050406030204" pitchFamily="18" charset="0"/>
                            <a:ea typeface="Cambria Math" panose="02040503050406030204" pitchFamily="18" charset="0"/>
                            <a:cs typeface="Times New Roman" panose="02020603050405020304" pitchFamily="18" charset="0"/>
                          </a:rPr>
                          <m:t>𝜒</m:t>
                        </m:r>
                      </m:e>
                      <m:sup>
                        <m:r>
                          <a:rPr lang="en-US" sz="4400" b="0" i="1" smtClean="0">
                            <a:effectLst/>
                            <a:latin typeface="Cambria Math" panose="02040503050406030204" pitchFamily="18" charset="0"/>
                            <a:cs typeface="Times New Roman" panose="02020603050405020304" pitchFamily="18" charset="0"/>
                          </a:rPr>
                          <m:t>2</m:t>
                        </m:r>
                      </m:sup>
                    </m:sSup>
                    <m:r>
                      <a:rPr lang="en-US" sz="4400" b="0" i="1" smtClean="0">
                        <a:effectLst/>
                        <a:latin typeface="Cambria Math" panose="02040503050406030204" pitchFamily="18" charset="0"/>
                        <a:cs typeface="Times New Roman" panose="02020603050405020304" pitchFamily="18" charset="0"/>
                      </a:rPr>
                      <m:t>=</m:t>
                    </m:r>
                    <m:nary>
                      <m:naryPr>
                        <m:chr m:val="∑"/>
                        <m:subHide m:val="on"/>
                        <m:supHide m:val="on"/>
                        <m:ctrlPr>
                          <a:rPr lang="en-US" sz="4400" b="0" i="1" smtClean="0">
                            <a:effectLst/>
                            <a:latin typeface="Cambria Math" panose="02040503050406030204" pitchFamily="18" charset="0"/>
                            <a:cs typeface="Times New Roman" panose="02020603050405020304" pitchFamily="18" charset="0"/>
                          </a:rPr>
                        </m:ctrlPr>
                      </m:naryPr>
                      <m:sub/>
                      <m:sup/>
                      <m:e>
                        <m:f>
                          <m:fPr>
                            <m:ctrlPr>
                              <a:rPr lang="en-US" sz="4400" b="0" i="1" smtClean="0">
                                <a:effectLst/>
                                <a:latin typeface="Cambria Math" panose="02040503050406030204" pitchFamily="18" charset="0"/>
                                <a:cs typeface="Times New Roman" panose="02020603050405020304" pitchFamily="18" charset="0"/>
                              </a:rPr>
                            </m:ctrlPr>
                          </m:fPr>
                          <m:num>
                            <m:sSup>
                              <m:sSupPr>
                                <m:ctrlPr>
                                  <a:rPr lang="en-US" sz="4400" b="0" i="1" smtClean="0">
                                    <a:effectLst/>
                                    <a:latin typeface="Cambria Math" panose="02040503050406030204" pitchFamily="18" charset="0"/>
                                    <a:cs typeface="Times New Roman" panose="02020603050405020304" pitchFamily="18" charset="0"/>
                                  </a:rPr>
                                </m:ctrlPr>
                              </m:sSupPr>
                              <m:e>
                                <m:d>
                                  <m:dPr>
                                    <m:ctrlPr>
                                      <a:rPr lang="en-US" sz="4400" i="1">
                                        <a:latin typeface="Cambria Math" panose="02040503050406030204" pitchFamily="18" charset="0"/>
                                        <a:cs typeface="Times New Roman" panose="02020603050405020304" pitchFamily="18" charset="0"/>
                                      </a:rPr>
                                    </m:ctrlPr>
                                  </m:dPr>
                                  <m:e>
                                    <m:r>
                                      <a:rPr lang="en-US" sz="4400" i="1">
                                        <a:latin typeface="Cambria Math" panose="02040503050406030204" pitchFamily="18" charset="0"/>
                                        <a:cs typeface="Times New Roman" panose="02020603050405020304" pitchFamily="18" charset="0"/>
                                      </a:rPr>
                                      <m:t>𝑜𝑏𝑠𝑒𝑟𝑣𝑒𝑑</m:t>
                                    </m:r>
                                    <m:r>
                                      <a:rPr lang="en-US" sz="4400" i="1">
                                        <a:latin typeface="Cambria Math" panose="02040503050406030204" pitchFamily="18" charset="0"/>
                                        <a:cs typeface="Times New Roman" panose="02020603050405020304" pitchFamily="18" charset="0"/>
                                      </a:rPr>
                                      <m:t> −</m:t>
                                    </m:r>
                                    <m:r>
                                      <a:rPr lang="en-US" sz="4400" i="1">
                                        <a:latin typeface="Cambria Math" panose="02040503050406030204" pitchFamily="18" charset="0"/>
                                        <a:cs typeface="Times New Roman" panose="02020603050405020304" pitchFamily="18" charset="0"/>
                                      </a:rPr>
                                      <m:t>𝑒𝑥𝑝𝑒𝑐𝑡𝑒𝑑</m:t>
                                    </m:r>
                                  </m:e>
                                </m:d>
                              </m:e>
                              <m:sup>
                                <m:r>
                                  <a:rPr lang="en-US" sz="4400" b="0" i="1" smtClean="0">
                                    <a:effectLst/>
                                    <a:latin typeface="Cambria Math" panose="02040503050406030204" pitchFamily="18" charset="0"/>
                                    <a:cs typeface="Times New Roman" panose="02020603050405020304" pitchFamily="18" charset="0"/>
                                  </a:rPr>
                                  <m:t>2</m:t>
                                </m:r>
                              </m:sup>
                            </m:sSup>
                          </m:num>
                          <m:den>
                            <m:r>
                              <a:rPr lang="en-US" sz="4400" b="0" i="1" smtClean="0">
                                <a:effectLst/>
                                <a:latin typeface="Cambria Math" panose="02040503050406030204" pitchFamily="18" charset="0"/>
                                <a:cs typeface="Times New Roman" panose="02020603050405020304" pitchFamily="18" charset="0"/>
                              </a:rPr>
                              <m:t>𝑒𝑥𝑝𝑒𝑐𝑡𝑒𝑑</m:t>
                            </m:r>
                          </m:den>
                        </m:f>
                      </m:e>
                    </m:nary>
                  </m:oMath>
                </a14:m>
                <a:endParaRPr lang="en-US" sz="4400" dirty="0">
                  <a:effectLst/>
                  <a:ea typeface="Calibri" panose="020F0502020204030204" pitchFamily="34" charset="0"/>
                  <a:cs typeface="Times New Roman" panose="02020603050405020304" pitchFamily="18" charset="0"/>
                </a:endParaRPr>
              </a:p>
              <a:p>
                <a:endParaRPr lang="en-US" dirty="0"/>
              </a:p>
            </p:txBody>
          </p:sp>
        </mc:Choice>
        <mc:Fallback xmlns="">
          <p:sp>
            <p:nvSpPr>
              <p:cNvPr id="3" name="Content Placeholder 2">
                <a:extLst>
                  <a:ext uri="{FF2B5EF4-FFF2-40B4-BE49-F238E27FC236}">
                    <a16:creationId xmlns:a16="http://schemas.microsoft.com/office/drawing/2014/main" id="{A333AA66-208E-46AD-3CF0-549549DB4F8E}"/>
                  </a:ext>
                </a:extLst>
              </p:cNvPr>
              <p:cNvSpPr>
                <a:spLocks noGrp="1" noRot="1" noChangeAspect="1" noMove="1" noResize="1" noEditPoints="1" noAdjustHandles="1" noChangeArrowheads="1" noChangeShapeType="1" noTextEdit="1"/>
              </p:cNvSpPr>
              <p:nvPr>
                <p:ph idx="1"/>
              </p:nvPr>
            </p:nvSpPr>
            <p:spPr>
              <a:blipFill>
                <a:blip r:embed="rId2"/>
                <a:stretch>
                  <a:fillRect l="-1507" t="-3361"/>
                </a:stretch>
              </a:blipFill>
            </p:spPr>
            <p:txBody>
              <a:bodyPr/>
              <a:lstStyle/>
              <a:p>
                <a:r>
                  <a:rPr lang="en-US">
                    <a:noFill/>
                  </a:rPr>
                  <a:t> </a:t>
                </a:r>
              </a:p>
            </p:txBody>
          </p:sp>
        </mc:Fallback>
      </mc:AlternateContent>
    </p:spTree>
    <p:extLst>
      <p:ext uri="{BB962C8B-B14F-4D97-AF65-F5344CB8AC3E}">
        <p14:creationId xmlns:p14="http://schemas.microsoft.com/office/powerpoint/2010/main" val="855729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924232" y="116632"/>
            <a:ext cx="10291456" cy="1440160"/>
          </a:xfrm>
        </p:spPr>
        <p:txBody>
          <a:bodyPr/>
          <a:lstStyle/>
          <a:p>
            <a:pPr eaLnBrk="1" hangingPunct="1"/>
            <a:r>
              <a:rPr lang="en-GB" sz="4000" dirty="0">
                <a:solidFill>
                  <a:schemeClr val="accent1"/>
                </a:solidFill>
                <a:latin typeface="Cambria" panose="02040503050406030204" pitchFamily="18" charset="0"/>
                <a:ea typeface="Cambria" panose="02040503050406030204" pitchFamily="18" charset="0"/>
              </a:rPr>
              <a:t>χ2: EXAMPLE: </a:t>
            </a:r>
            <a:r>
              <a:rPr lang="en-GB" sz="4000" dirty="0">
                <a:solidFill>
                  <a:schemeClr val="accent1"/>
                </a:solidFill>
                <a:latin typeface="Cambria" panose="02040503050406030204" pitchFamily="18" charset="0"/>
                <a:ea typeface="Cambria" panose="02040503050406030204" pitchFamily="18" charset="0"/>
                <a:cs typeface="Times New Roman" panose="02020603050405020304" pitchFamily="18" charset="0"/>
              </a:rPr>
              <a:t>Step Three - Test Statistic </a:t>
            </a:r>
            <a:endParaRPr lang="en-US" altLang="en-US" sz="4000" dirty="0">
              <a:solidFill>
                <a:schemeClr val="accent1"/>
              </a:solidFill>
              <a:latin typeface="Cambria" panose="02040503050406030204" pitchFamily="18" charset="0"/>
              <a:ea typeface="Cambria" panose="02040503050406030204" pitchFamily="18" charset="0"/>
            </a:endParaRPr>
          </a:p>
        </p:txBody>
      </p:sp>
      <p:sp>
        <p:nvSpPr>
          <p:cNvPr id="4" name="Content Placeholder 2">
            <a:extLst>
              <a:ext uri="{FF2B5EF4-FFF2-40B4-BE49-F238E27FC236}">
                <a16:creationId xmlns:a16="http://schemas.microsoft.com/office/drawing/2014/main" id="{280073E9-DC6A-84B3-7A9F-0171991D7CCA}"/>
              </a:ext>
            </a:extLst>
          </p:cNvPr>
          <p:cNvSpPr>
            <a:spLocks noGrp="1"/>
          </p:cNvSpPr>
          <p:nvPr>
            <p:ph idx="1"/>
          </p:nvPr>
        </p:nvSpPr>
        <p:spPr>
          <a:xfrm>
            <a:off x="698091" y="1556792"/>
            <a:ext cx="11002296" cy="4961995"/>
          </a:xfrm>
        </p:spPr>
        <p:txBody>
          <a:bodyPr>
            <a:normAutofit fontScale="92500" lnSpcReduction="10000"/>
          </a:bodyPr>
          <a:lstStyle/>
          <a:p>
            <a:pPr marL="0" indent="0">
              <a:buNone/>
            </a:pPr>
            <a:endParaRPr lang="en-US" sz="1600" b="1" dirty="0">
              <a:latin typeface="Courier New" panose="02070309020205020404" pitchFamily="49" charset="0"/>
              <a:cs typeface="Courier New" panose="02070309020205020404" pitchFamily="49" charset="0"/>
            </a:endParaRPr>
          </a:p>
          <a:p>
            <a:pPr marL="0" indent="0">
              <a:buNone/>
            </a:pPr>
            <a:r>
              <a:rPr lang="en-US" sz="2600" b="1" dirty="0">
                <a:latin typeface="Courier New" panose="02070309020205020404" pitchFamily="49" charset="0"/>
                <a:cs typeface="Courier New" panose="02070309020205020404" pitchFamily="49" charset="0"/>
              </a:rPr>
              <a:t>     Pearson chi2(12) = 860.9397   </a:t>
            </a:r>
            <a:r>
              <a:rPr lang="en-US" sz="2600" b="1" dirty="0" err="1">
                <a:latin typeface="Courier New" panose="02070309020205020404" pitchFamily="49" charset="0"/>
                <a:cs typeface="Courier New" panose="02070309020205020404" pitchFamily="49" charset="0"/>
              </a:rPr>
              <a:t>Pr</a:t>
            </a:r>
            <a:r>
              <a:rPr lang="en-US" sz="2600" b="1" dirty="0">
                <a:latin typeface="Courier New" panose="02070309020205020404" pitchFamily="49" charset="0"/>
                <a:cs typeface="Courier New" panose="02070309020205020404" pitchFamily="49" charset="0"/>
              </a:rPr>
              <a:t> = 0.000</a:t>
            </a:r>
          </a:p>
          <a:p>
            <a:pPr marL="0" indent="0">
              <a:buNone/>
            </a:pPr>
            <a:r>
              <a:rPr lang="en-US" sz="2600" b="1" dirty="0">
                <a:latin typeface="Courier New" panose="02070309020205020404" pitchFamily="49" charset="0"/>
                <a:cs typeface="Courier New" panose="02070309020205020404" pitchFamily="49" charset="0"/>
              </a:rPr>
              <a:t>                gamma =  -0.1819  ASE = 0.007</a:t>
            </a:r>
          </a:p>
          <a:p>
            <a:pPr marL="0" indent="0">
              <a:buNone/>
            </a:pPr>
            <a:endParaRPr lang="en-US" sz="2600" b="1" dirty="0">
              <a:latin typeface="Courier New" panose="02070309020205020404" pitchFamily="49" charset="0"/>
              <a:cs typeface="Courier New" panose="02070309020205020404" pitchFamily="49" charset="0"/>
            </a:endParaRPr>
          </a:p>
          <a:p>
            <a:pPr marL="0" indent="0">
              <a:buNone/>
            </a:pPr>
            <a:r>
              <a:rPr lang="en-US" sz="2600" b="1" dirty="0" err="1">
                <a:latin typeface="Courier New" panose="02070309020205020404" pitchFamily="49" charset="0"/>
                <a:cs typeface="Courier New" panose="02070309020205020404" pitchFamily="49" charset="0"/>
              </a:rPr>
              <a:t>Pr</a:t>
            </a:r>
            <a:r>
              <a:rPr lang="en-US" sz="2600" b="1" dirty="0">
                <a:latin typeface="Courier New" panose="02070309020205020404" pitchFamily="49" charset="0"/>
                <a:cs typeface="Courier New" panose="02070309020205020404" pitchFamily="49" charset="0"/>
              </a:rPr>
              <a:t> = 0.001 is 99.9%</a:t>
            </a:r>
          </a:p>
          <a:p>
            <a:pPr marL="0" indent="0">
              <a:buNone/>
            </a:pPr>
            <a:r>
              <a:rPr lang="en-US" sz="2600" b="1" dirty="0" err="1">
                <a:latin typeface="Courier New" panose="02070309020205020404" pitchFamily="49" charset="0"/>
                <a:cs typeface="Courier New" panose="02070309020205020404" pitchFamily="49" charset="0"/>
              </a:rPr>
              <a:t>Pr</a:t>
            </a:r>
            <a:r>
              <a:rPr lang="en-US" sz="2600" b="1" dirty="0">
                <a:latin typeface="Courier New" panose="02070309020205020404" pitchFamily="49" charset="0"/>
                <a:cs typeface="Courier New" panose="02070309020205020404" pitchFamily="49" charset="0"/>
              </a:rPr>
              <a:t> = 0.01 is 99%</a:t>
            </a:r>
          </a:p>
          <a:p>
            <a:pPr marL="0" indent="0">
              <a:buNone/>
            </a:pPr>
            <a:r>
              <a:rPr lang="en-US" sz="2600" b="1" dirty="0" err="1">
                <a:latin typeface="Courier New" panose="02070309020205020404" pitchFamily="49" charset="0"/>
                <a:cs typeface="Courier New" panose="02070309020205020404" pitchFamily="49" charset="0"/>
              </a:rPr>
              <a:t>Pr</a:t>
            </a:r>
            <a:r>
              <a:rPr lang="en-US" sz="2600" b="1" dirty="0">
                <a:latin typeface="Courier New" panose="02070309020205020404" pitchFamily="49" charset="0"/>
                <a:cs typeface="Courier New" panose="02070309020205020404" pitchFamily="49" charset="0"/>
              </a:rPr>
              <a:t> = 0.05 is 95%</a:t>
            </a:r>
          </a:p>
          <a:p>
            <a:pPr marL="0" indent="0">
              <a:buNone/>
            </a:pPr>
            <a:endParaRPr lang="en-US" sz="2600" b="1" dirty="0">
              <a:latin typeface="Courier New" panose="02070309020205020404" pitchFamily="49" charset="0"/>
              <a:cs typeface="Courier New" panose="02070309020205020404" pitchFamily="49" charset="0"/>
            </a:endParaRPr>
          </a:p>
          <a:p>
            <a:pPr marL="0" indent="0">
              <a:buNone/>
            </a:pPr>
            <a:endParaRPr lang="en-US" sz="2600" b="1" dirty="0">
              <a:latin typeface="Courier New" panose="02070309020205020404" pitchFamily="49" charset="0"/>
              <a:cs typeface="Courier New" panose="02070309020205020404" pitchFamily="49" charset="0"/>
            </a:endParaRPr>
          </a:p>
          <a:p>
            <a:pPr marL="0" indent="0">
              <a:buNone/>
            </a:pPr>
            <a:endParaRPr lang="en-US" sz="2600" b="1" dirty="0">
              <a:latin typeface="Courier New" panose="02070309020205020404" pitchFamily="49" charset="0"/>
              <a:cs typeface="Courier New" panose="02070309020205020404" pitchFamily="49" charset="0"/>
            </a:endParaRPr>
          </a:p>
          <a:p>
            <a:pPr marL="0" indent="0">
              <a:buNone/>
            </a:pPr>
            <a:r>
              <a:rPr lang="en-US" sz="3000" b="1" dirty="0">
                <a:latin typeface="Courier New" panose="02070309020205020404" pitchFamily="49" charset="0"/>
                <a:cs typeface="Courier New" panose="02070309020205020404" pitchFamily="49" charset="0"/>
              </a:rPr>
              <a:t>Here, our result (</a:t>
            </a:r>
            <a:r>
              <a:rPr lang="el-GR" sz="3000" b="1" dirty="0">
                <a:latin typeface="Courier New" panose="02070309020205020404" pitchFamily="49" charset="0"/>
                <a:cs typeface="Courier New" panose="02070309020205020404" pitchFamily="49" charset="0"/>
              </a:rPr>
              <a:t>γ</a:t>
            </a:r>
            <a:r>
              <a:rPr lang="en-US" sz="3000" b="1" dirty="0">
                <a:latin typeface="Courier New" panose="02070309020205020404" pitchFamily="49" charset="0"/>
                <a:cs typeface="Courier New" panose="02070309020205020404" pitchFamily="49" charset="0"/>
              </a:rPr>
              <a:t> </a:t>
            </a:r>
            <a:r>
              <a:rPr lang="en-GB" sz="3000" b="1" dirty="0">
                <a:latin typeface="Courier New" panose="02070309020205020404" pitchFamily="49" charset="0"/>
                <a:ea typeface="Calibri" panose="020F0502020204030204" pitchFamily="34" charset="0"/>
                <a:cs typeface="Courier New" panose="02070309020205020404" pitchFamily="49" charset="0"/>
              </a:rPr>
              <a:t>= -0.18) </a:t>
            </a:r>
            <a:r>
              <a:rPr lang="en-US" sz="3000" b="1" dirty="0">
                <a:latin typeface="Courier New" panose="02070309020205020404" pitchFamily="49" charset="0"/>
                <a:cs typeface="Courier New" panose="02070309020205020404" pitchFamily="49" charset="0"/>
              </a:rPr>
              <a:t>is statistically significant at 99.9%</a:t>
            </a:r>
          </a:p>
        </p:txBody>
      </p:sp>
      <p:sp>
        <p:nvSpPr>
          <p:cNvPr id="2" name="Oval 1">
            <a:extLst>
              <a:ext uri="{FF2B5EF4-FFF2-40B4-BE49-F238E27FC236}">
                <a16:creationId xmlns:a16="http://schemas.microsoft.com/office/drawing/2014/main" id="{35FED6E8-1B71-FF3B-32E5-E403747FFB4A}"/>
              </a:ext>
            </a:extLst>
          </p:cNvPr>
          <p:cNvSpPr/>
          <p:nvPr/>
        </p:nvSpPr>
        <p:spPr>
          <a:xfrm>
            <a:off x="7079224" y="1652977"/>
            <a:ext cx="2059869" cy="743954"/>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E052018-25B2-19CE-AE2C-92D0F5263E8D}"/>
              </a:ext>
            </a:extLst>
          </p:cNvPr>
          <p:cNvSpPr txBox="1"/>
          <p:nvPr/>
        </p:nvSpPr>
        <p:spPr>
          <a:xfrm>
            <a:off x="5230760" y="2996952"/>
            <a:ext cx="2694040" cy="2677656"/>
          </a:xfrm>
          <a:prstGeom prst="rect">
            <a:avLst/>
          </a:prstGeom>
          <a:noFill/>
        </p:spPr>
        <p:txBody>
          <a:bodyPr wrap="square" rtlCol="0">
            <a:spAutoFit/>
          </a:bodyPr>
          <a:lstStyle/>
          <a:p>
            <a:r>
              <a:rPr lang="en-US" sz="2800" b="1" dirty="0" err="1">
                <a:latin typeface="Courier New" panose="02070309020205020404" pitchFamily="49" charset="0"/>
                <a:cs typeface="Courier New" panose="02070309020205020404" pitchFamily="49" charset="0"/>
              </a:rPr>
              <a:t>Pr</a:t>
            </a:r>
            <a:r>
              <a:rPr lang="en-US" sz="2800" b="1" dirty="0">
                <a:latin typeface="Courier New" panose="02070309020205020404" pitchFamily="49" charset="0"/>
                <a:cs typeface="Courier New" panose="02070309020205020404" pitchFamily="49" charset="0"/>
              </a:rPr>
              <a:t> = 0.03</a:t>
            </a:r>
          </a:p>
          <a:p>
            <a:r>
              <a:rPr lang="en-US" sz="2800" b="1" dirty="0" err="1">
                <a:latin typeface="Courier New" panose="02070309020205020404" pitchFamily="49" charset="0"/>
                <a:cs typeface="Courier New" panose="02070309020205020404" pitchFamily="49" charset="0"/>
              </a:rPr>
              <a:t>Pr</a:t>
            </a:r>
            <a:r>
              <a:rPr lang="en-US" sz="2800" b="1" dirty="0">
                <a:latin typeface="Courier New" panose="02070309020205020404" pitchFamily="49" charset="0"/>
                <a:cs typeface="Courier New" panose="02070309020205020404" pitchFamily="49" charset="0"/>
              </a:rPr>
              <a:t> = 0.22</a:t>
            </a:r>
          </a:p>
          <a:p>
            <a:r>
              <a:rPr lang="en-US" sz="2800" b="1" dirty="0" err="1">
                <a:latin typeface="Courier New" panose="02070309020205020404" pitchFamily="49" charset="0"/>
                <a:cs typeface="Courier New" panose="02070309020205020404" pitchFamily="49" charset="0"/>
              </a:rPr>
              <a:t>Pr</a:t>
            </a:r>
            <a:r>
              <a:rPr lang="en-US" sz="2800" b="1" dirty="0">
                <a:latin typeface="Courier New" panose="02070309020205020404" pitchFamily="49" charset="0"/>
                <a:cs typeface="Courier New" panose="02070309020205020404" pitchFamily="49" charset="0"/>
              </a:rPr>
              <a:t> = 0.006</a:t>
            </a:r>
          </a:p>
          <a:p>
            <a:r>
              <a:rPr lang="en-US" sz="2800" b="1" dirty="0" err="1">
                <a:latin typeface="Courier New" panose="02070309020205020404" pitchFamily="49" charset="0"/>
                <a:cs typeface="Courier New" panose="02070309020205020404" pitchFamily="49" charset="0"/>
              </a:rPr>
              <a:t>Pr</a:t>
            </a:r>
            <a:r>
              <a:rPr lang="en-US" sz="2800" b="1" dirty="0">
                <a:latin typeface="Courier New" panose="02070309020205020404" pitchFamily="49" charset="0"/>
                <a:cs typeface="Courier New" panose="02070309020205020404" pitchFamily="49" charset="0"/>
              </a:rPr>
              <a:t> = 0.001</a:t>
            </a:r>
          </a:p>
          <a:p>
            <a:r>
              <a:rPr lang="en-US" sz="2800" b="1" dirty="0" err="1">
                <a:latin typeface="Courier New" panose="02070309020205020404" pitchFamily="49" charset="0"/>
                <a:cs typeface="Courier New" panose="02070309020205020404" pitchFamily="49" charset="0"/>
              </a:rPr>
              <a:t>Pr</a:t>
            </a:r>
            <a:r>
              <a:rPr lang="en-US" sz="2800" b="1" dirty="0">
                <a:latin typeface="Courier New" panose="02070309020205020404" pitchFamily="49" charset="0"/>
                <a:cs typeface="Courier New" panose="02070309020205020404" pitchFamily="49" charset="0"/>
              </a:rPr>
              <a:t> = 0.017</a:t>
            </a:r>
          </a:p>
          <a:p>
            <a:r>
              <a:rPr lang="en-US" sz="2800" b="1" dirty="0" err="1">
                <a:latin typeface="Courier New" panose="02070309020205020404" pitchFamily="49" charset="0"/>
                <a:cs typeface="Courier New" panose="02070309020205020404" pitchFamily="49" charset="0"/>
              </a:rPr>
              <a:t>Pr</a:t>
            </a:r>
            <a:r>
              <a:rPr lang="en-US" sz="2800" b="1" dirty="0">
                <a:latin typeface="Courier New" panose="02070309020205020404" pitchFamily="49" charset="0"/>
                <a:cs typeface="Courier New" panose="02070309020205020404" pitchFamily="49" charset="0"/>
              </a:rPr>
              <a:t> = 0.08 </a:t>
            </a:r>
          </a:p>
        </p:txBody>
      </p:sp>
      <p:sp>
        <p:nvSpPr>
          <p:cNvPr id="6" name="TextBox 5">
            <a:extLst>
              <a:ext uri="{FF2B5EF4-FFF2-40B4-BE49-F238E27FC236}">
                <a16:creationId xmlns:a16="http://schemas.microsoft.com/office/drawing/2014/main" id="{BC9143EA-53EA-D5D7-6046-B078059D0012}"/>
              </a:ext>
            </a:extLst>
          </p:cNvPr>
          <p:cNvSpPr txBox="1"/>
          <p:nvPr/>
        </p:nvSpPr>
        <p:spPr>
          <a:xfrm>
            <a:off x="7728152" y="2996952"/>
            <a:ext cx="4552337" cy="2677656"/>
          </a:xfrm>
          <a:prstGeom prst="rect">
            <a:avLst/>
          </a:prstGeom>
          <a:noFill/>
        </p:spPr>
        <p:txBody>
          <a:bodyPr wrap="square" rtlCol="0">
            <a:spAutoFit/>
          </a:bodyPr>
          <a:lstStyle/>
          <a:p>
            <a:r>
              <a:rPr lang="en-US" sz="2800" b="1" dirty="0">
                <a:latin typeface="Courier New" panose="02070309020205020404" pitchFamily="49" charset="0"/>
                <a:cs typeface="Courier New" panose="02070309020205020404" pitchFamily="49" charset="0"/>
              </a:rPr>
              <a:t>0.05 or 95%</a:t>
            </a:r>
          </a:p>
          <a:p>
            <a:r>
              <a:rPr lang="en-US" sz="2800" b="1" dirty="0">
                <a:latin typeface="Courier New" panose="02070309020205020404" pitchFamily="49" charset="0"/>
                <a:cs typeface="Courier New" panose="02070309020205020404" pitchFamily="49" charset="0"/>
              </a:rPr>
              <a:t>&gt;0.05, not stat sig.  </a:t>
            </a:r>
          </a:p>
          <a:p>
            <a:r>
              <a:rPr lang="en-US" sz="2800" b="1" dirty="0">
                <a:latin typeface="Courier New" panose="02070309020205020404" pitchFamily="49" charset="0"/>
                <a:cs typeface="Courier New" panose="02070309020205020404" pitchFamily="49" charset="0"/>
              </a:rPr>
              <a:t>0.01 or 99%</a:t>
            </a:r>
          </a:p>
          <a:p>
            <a:r>
              <a:rPr lang="en-US" sz="2800" b="1" dirty="0">
                <a:latin typeface="Courier New" panose="02070309020205020404" pitchFamily="49" charset="0"/>
                <a:cs typeface="Courier New" panose="02070309020205020404" pitchFamily="49" charset="0"/>
              </a:rPr>
              <a:t>0.001 or 99.9%</a:t>
            </a:r>
          </a:p>
          <a:p>
            <a:r>
              <a:rPr lang="en-US" sz="2800" b="1" dirty="0">
                <a:latin typeface="Courier New" panose="02070309020205020404" pitchFamily="49" charset="0"/>
                <a:cs typeface="Courier New" panose="02070309020205020404" pitchFamily="49" charset="0"/>
              </a:rPr>
              <a:t>0.05 or 95%</a:t>
            </a:r>
          </a:p>
          <a:p>
            <a:r>
              <a:rPr lang="en-US" sz="2800" b="1" dirty="0">
                <a:latin typeface="Courier New" panose="02070309020205020404" pitchFamily="49" charset="0"/>
                <a:cs typeface="Courier New" panose="02070309020205020404" pitchFamily="49" charset="0"/>
              </a:rPr>
              <a:t>&gt;0.05, not stat sig.  </a:t>
            </a:r>
          </a:p>
        </p:txBody>
      </p:sp>
      <p:pic>
        <p:nvPicPr>
          <p:cNvPr id="7" name="Picture 6" descr="Text&#10;&#10;Description automatically generated with medium confidence">
            <a:extLst>
              <a:ext uri="{FF2B5EF4-FFF2-40B4-BE49-F238E27FC236}">
                <a16:creationId xmlns:a16="http://schemas.microsoft.com/office/drawing/2014/main" id="{9347EC46-D6A8-7D1E-AC86-45CF88CA19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5565" y="2172437"/>
            <a:ext cx="6477000" cy="2905125"/>
          </a:xfrm>
          <a:prstGeom prst="rect">
            <a:avLst/>
          </a:prstGeom>
        </p:spPr>
      </p:pic>
    </p:spTree>
    <p:extLst>
      <p:ext uri="{BB962C8B-B14F-4D97-AF65-F5344CB8AC3E}">
        <p14:creationId xmlns:p14="http://schemas.microsoft.com/office/powerpoint/2010/main" val="14447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fade">
                                      <p:cBhvr>
                                        <p:cTn id="28" dur="1000"/>
                                        <p:tgtEl>
                                          <p:spTgt spid="6">
                                            <p:txEl>
                                              <p:pRg st="1" end="1"/>
                                            </p:txEl>
                                          </p:spTgt>
                                        </p:tgtEl>
                                      </p:cBhvr>
                                    </p:animEffect>
                                    <p:anim calcmode="lin" valueType="num">
                                      <p:cBhvr>
                                        <p:cTn id="29"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fade">
                                      <p:cBhvr>
                                        <p:cTn id="42" dur="1000"/>
                                        <p:tgtEl>
                                          <p:spTgt spid="6">
                                            <p:txEl>
                                              <p:pRg st="2" end="2"/>
                                            </p:txEl>
                                          </p:spTgt>
                                        </p:tgtEl>
                                      </p:cBhvr>
                                    </p:animEffect>
                                    <p:anim calcmode="lin" valueType="num">
                                      <p:cBhvr>
                                        <p:cTn id="4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Effect transition="in" filter="fade">
                                      <p:cBhvr>
                                        <p:cTn id="49" dur="1000"/>
                                        <p:tgtEl>
                                          <p:spTgt spid="3">
                                            <p:txEl>
                                              <p:pRg st="3" end="3"/>
                                            </p:txEl>
                                          </p:spTgt>
                                        </p:tgtEl>
                                      </p:cBhvr>
                                    </p:animEffect>
                                    <p:anim calcmode="lin" valueType="num">
                                      <p:cBhvr>
                                        <p:cTn id="5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
                                            <p:txEl>
                                              <p:pRg st="3" end="3"/>
                                            </p:txEl>
                                          </p:spTgt>
                                        </p:tgtEl>
                                        <p:attrNameLst>
                                          <p:attrName>style.visibility</p:attrName>
                                        </p:attrNameLst>
                                      </p:cBhvr>
                                      <p:to>
                                        <p:strVal val="visible"/>
                                      </p:to>
                                    </p:set>
                                    <p:animEffect transition="in" filter="fade">
                                      <p:cBhvr>
                                        <p:cTn id="56" dur="1000"/>
                                        <p:tgtEl>
                                          <p:spTgt spid="6">
                                            <p:txEl>
                                              <p:pRg st="3" end="3"/>
                                            </p:txEl>
                                          </p:spTgt>
                                        </p:tgtEl>
                                      </p:cBhvr>
                                    </p:animEffect>
                                    <p:anim calcmode="lin" valueType="num">
                                      <p:cBhvr>
                                        <p:cTn id="5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4" end="4"/>
                                            </p:txEl>
                                          </p:spTgt>
                                        </p:tgtEl>
                                        <p:attrNameLst>
                                          <p:attrName>style.visibility</p:attrName>
                                        </p:attrNameLst>
                                      </p:cBhvr>
                                      <p:to>
                                        <p:strVal val="visible"/>
                                      </p:to>
                                    </p:set>
                                    <p:animEffect transition="in" filter="fade">
                                      <p:cBhvr>
                                        <p:cTn id="63" dur="1000"/>
                                        <p:tgtEl>
                                          <p:spTgt spid="3">
                                            <p:txEl>
                                              <p:pRg st="4" end="4"/>
                                            </p:txEl>
                                          </p:spTgt>
                                        </p:tgtEl>
                                      </p:cBhvr>
                                    </p:animEffect>
                                    <p:anim calcmode="lin" valueType="num">
                                      <p:cBhvr>
                                        <p:cTn id="6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6">
                                            <p:txEl>
                                              <p:pRg st="4" end="4"/>
                                            </p:txEl>
                                          </p:spTgt>
                                        </p:tgtEl>
                                        <p:attrNameLst>
                                          <p:attrName>style.visibility</p:attrName>
                                        </p:attrNameLst>
                                      </p:cBhvr>
                                      <p:to>
                                        <p:strVal val="visible"/>
                                      </p:to>
                                    </p:set>
                                    <p:animEffect transition="in" filter="fade">
                                      <p:cBhvr>
                                        <p:cTn id="70" dur="1000"/>
                                        <p:tgtEl>
                                          <p:spTgt spid="6">
                                            <p:txEl>
                                              <p:pRg st="4" end="4"/>
                                            </p:txEl>
                                          </p:spTgt>
                                        </p:tgtEl>
                                      </p:cBhvr>
                                    </p:animEffect>
                                    <p:anim calcmode="lin" valueType="num">
                                      <p:cBhvr>
                                        <p:cTn id="71"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5" end="5"/>
                                            </p:txEl>
                                          </p:spTgt>
                                        </p:tgtEl>
                                        <p:attrNameLst>
                                          <p:attrName>style.visibility</p:attrName>
                                        </p:attrNameLst>
                                      </p:cBhvr>
                                      <p:to>
                                        <p:strVal val="visible"/>
                                      </p:to>
                                    </p:set>
                                    <p:animEffect transition="in" filter="fade">
                                      <p:cBhvr>
                                        <p:cTn id="77" dur="1000"/>
                                        <p:tgtEl>
                                          <p:spTgt spid="3">
                                            <p:txEl>
                                              <p:pRg st="5" end="5"/>
                                            </p:txEl>
                                          </p:spTgt>
                                        </p:tgtEl>
                                      </p:cBhvr>
                                    </p:animEffect>
                                    <p:anim calcmode="lin" valueType="num">
                                      <p:cBhvr>
                                        <p:cTn id="7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6">
                                            <p:txEl>
                                              <p:pRg st="5" end="5"/>
                                            </p:txEl>
                                          </p:spTgt>
                                        </p:tgtEl>
                                        <p:attrNameLst>
                                          <p:attrName>style.visibility</p:attrName>
                                        </p:attrNameLst>
                                      </p:cBhvr>
                                      <p:to>
                                        <p:strVal val="visible"/>
                                      </p:to>
                                    </p:set>
                                    <p:animEffect transition="in" filter="fade">
                                      <p:cBhvr>
                                        <p:cTn id="84" dur="1000"/>
                                        <p:tgtEl>
                                          <p:spTgt spid="6">
                                            <p:txEl>
                                              <p:pRg st="5" end="5"/>
                                            </p:txEl>
                                          </p:spTgt>
                                        </p:tgtEl>
                                      </p:cBhvr>
                                    </p:animEffect>
                                    <p:anim calcmode="lin" valueType="num">
                                      <p:cBhvr>
                                        <p:cTn id="85"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86"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fade">
                                      <p:cBhvr>
                                        <p:cTn id="91" dur="1000"/>
                                        <p:tgtEl>
                                          <p:spTgt spid="7"/>
                                        </p:tgtEl>
                                      </p:cBhvr>
                                    </p:animEffect>
                                    <p:anim calcmode="lin" valueType="num">
                                      <p:cBhvr>
                                        <p:cTn id="92" dur="1000" fill="hold"/>
                                        <p:tgtEl>
                                          <p:spTgt spid="7"/>
                                        </p:tgtEl>
                                        <p:attrNameLst>
                                          <p:attrName>ppt_x</p:attrName>
                                        </p:attrNameLst>
                                      </p:cBhvr>
                                      <p:tavLst>
                                        <p:tav tm="0">
                                          <p:val>
                                            <p:strVal val="#ppt_x"/>
                                          </p:val>
                                        </p:tav>
                                        <p:tav tm="100000">
                                          <p:val>
                                            <p:strVal val="#ppt_x"/>
                                          </p:val>
                                        </p:tav>
                                      </p:tavLst>
                                    </p:anim>
                                    <p:anim calcmode="lin" valueType="num">
                                      <p:cBhvr>
                                        <p:cTn id="9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9" presetClass="exit" presetSubtype="0" fill="hold" nodeType="clickEffect">
                                  <p:stCondLst>
                                    <p:cond delay="0"/>
                                  </p:stCondLst>
                                  <p:childTnLst>
                                    <p:animEffect transition="out" filter="dissolve">
                                      <p:cBhvr>
                                        <p:cTn id="97" dur="500"/>
                                        <p:tgtEl>
                                          <p:spTgt spid="7"/>
                                        </p:tgtEl>
                                      </p:cBhvr>
                                    </p:animEffect>
                                    <p:set>
                                      <p:cBhvr>
                                        <p:cTn id="98" dur="1" fill="hold">
                                          <p:stCondLst>
                                            <p:cond delay="499"/>
                                          </p:stCondLst>
                                        </p:cTn>
                                        <p:tgtEl>
                                          <p:spTgt spid="7"/>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nodeType="clickEffect">
                                  <p:stCondLst>
                                    <p:cond delay="0"/>
                                  </p:stCondLst>
                                  <p:childTnLst>
                                    <p:set>
                                      <p:cBhvr>
                                        <p:cTn id="102" dur="1" fill="hold">
                                          <p:stCondLst>
                                            <p:cond delay="0"/>
                                          </p:stCondLst>
                                        </p:cTn>
                                        <p:tgtEl>
                                          <p:spTgt spid="4">
                                            <p:txEl>
                                              <p:pRg st="10" end="10"/>
                                            </p:txEl>
                                          </p:spTgt>
                                        </p:tgtEl>
                                        <p:attrNameLst>
                                          <p:attrName>style.visibility</p:attrName>
                                        </p:attrNameLst>
                                      </p:cBhvr>
                                      <p:to>
                                        <p:strVal val="visible"/>
                                      </p:to>
                                    </p:set>
                                    <p:animEffect transition="in" filter="fade">
                                      <p:cBhvr>
                                        <p:cTn id="103" dur="1000"/>
                                        <p:tgtEl>
                                          <p:spTgt spid="4">
                                            <p:txEl>
                                              <p:pRg st="10" end="10"/>
                                            </p:txEl>
                                          </p:spTgt>
                                        </p:tgtEl>
                                      </p:cBhvr>
                                    </p:animEffect>
                                    <p:anim calcmode="lin" valueType="num">
                                      <p:cBhvr>
                                        <p:cTn id="104"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105"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95CBC-BA6C-4CE2-BD93-6D0556602DBA}"/>
              </a:ext>
            </a:extLst>
          </p:cNvPr>
          <p:cNvSpPr>
            <a:spLocks noGrp="1"/>
          </p:cNvSpPr>
          <p:nvPr>
            <p:ph type="title"/>
          </p:nvPr>
        </p:nvSpPr>
        <p:spPr/>
        <p:txBody>
          <a:bodyPr/>
          <a:lstStyle/>
          <a:p>
            <a:r>
              <a:rPr lang="en-GB" dirty="0"/>
              <a:t>Classical Hypothesis Testing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3E702BC-1FE8-4B22-9687-A79EB56393B0}"/>
                  </a:ext>
                </a:extLst>
              </p:cNvPr>
              <p:cNvSpPr>
                <a:spLocks noGrp="1"/>
              </p:cNvSpPr>
              <p:nvPr>
                <p:ph idx="1"/>
              </p:nvPr>
            </p:nvSpPr>
            <p:spPr>
              <a:xfrm>
                <a:off x="838200" y="1825625"/>
                <a:ext cx="10720754" cy="4351338"/>
              </a:xfrm>
            </p:spPr>
            <p:txBody>
              <a:bodyPr>
                <a:noAutofit/>
              </a:bodyPr>
              <a:lstStyle/>
              <a:p>
                <a:pPr marL="342900" marR="0" lvl="0" indent="-342900" algn="just">
                  <a:spcBef>
                    <a:spcPts val="0"/>
                  </a:spcBef>
                  <a:spcAft>
                    <a:spcPts val="0"/>
                  </a:spcAft>
                  <a:buFont typeface="Symbol" panose="05050102010706020507" pitchFamily="18" charset="2"/>
                  <a:buChar char=""/>
                </a:pPr>
                <a:r>
                  <a:rPr lang="en-GB" sz="3200" dirty="0">
                    <a:effectLst/>
                    <a:ea typeface="Calibri" panose="020F0502020204030204" pitchFamily="34" charset="0"/>
                    <a:cs typeface="Times New Roman" panose="02020603050405020304" pitchFamily="18" charset="0"/>
                  </a:rPr>
                  <a:t>One: the Null Hypothesis</a:t>
                </a:r>
              </a:p>
              <a:p>
                <a:pPr marL="800100" lvl="1" indent="-342900" algn="just">
                  <a:spcBef>
                    <a:spcPts val="0"/>
                  </a:spcBef>
                  <a:buFont typeface="Symbol" panose="05050102010706020507" pitchFamily="18" charset="2"/>
                  <a:buChar char=""/>
                </a:pPr>
                <a:r>
                  <a:rPr lang="en-GB" dirty="0">
                    <a:effectLst/>
                    <a:ea typeface="Calibri" panose="020F0502020204030204" pitchFamily="34" charset="0"/>
                  </a:rPr>
                  <a:t>The condition that the expected relationship in your hypothesis does not exist (</a:t>
                </a:r>
                <a14:m>
                  <m:oMath xmlns:m="http://schemas.openxmlformats.org/officeDocument/2006/math">
                    <m:sSub>
                      <m:sSubPr>
                        <m:ctrlPr>
                          <a:rPr lang="en-US" i="1">
                            <a:effectLst/>
                            <a:latin typeface="Cambria Math" panose="02040503050406030204" pitchFamily="18" charset="0"/>
                          </a:rPr>
                        </m:ctrlPr>
                      </m:sSubPr>
                      <m:e>
                        <m:r>
                          <a:rPr lang="en-GB" i="1">
                            <a:effectLst/>
                            <a:latin typeface="Cambria Math" panose="02040503050406030204" pitchFamily="18" charset="0"/>
                            <a:ea typeface="Calibri" panose="020F0502020204030204" pitchFamily="34" charset="0"/>
                            <a:cs typeface="Calibri" panose="020F0502020204030204" pitchFamily="34" charset="0"/>
                          </a:rPr>
                          <m:t>𝐻</m:t>
                        </m:r>
                      </m:e>
                      <m:sub>
                        <m:r>
                          <a:rPr lang="en-GB" i="1">
                            <a:effectLst/>
                            <a:latin typeface="Cambria Math" panose="02040503050406030204" pitchFamily="18" charset="0"/>
                            <a:ea typeface="Calibri" panose="020F0502020204030204" pitchFamily="34" charset="0"/>
                            <a:cs typeface="Calibri" panose="020F0502020204030204" pitchFamily="34" charset="0"/>
                          </a:rPr>
                          <m:t>0</m:t>
                        </m:r>
                      </m:sub>
                    </m:sSub>
                  </m:oMath>
                </a14:m>
                <a:r>
                  <a:rPr lang="en-GB" dirty="0">
                    <a:effectLst/>
                    <a:ea typeface="Calibri" panose="020F0502020204030204" pitchFamily="34" charset="0"/>
                  </a:rPr>
                  <a:t>).</a:t>
                </a:r>
                <a:endParaRPr lang="en-GB" dirty="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GB" sz="3200" dirty="0">
                    <a:effectLst/>
                    <a:ea typeface="Calibri" panose="020F0502020204030204" pitchFamily="34" charset="0"/>
                    <a:cs typeface="Times New Roman" panose="02020603050405020304" pitchFamily="18" charset="0"/>
                  </a:rPr>
                  <a:t>Two, the Alternative Hypothesis</a:t>
                </a:r>
              </a:p>
              <a:p>
                <a:pPr marL="800100" lvl="1" indent="-342900" algn="just">
                  <a:spcBef>
                    <a:spcPts val="0"/>
                  </a:spcBef>
                  <a:buFont typeface="Symbol" panose="05050102010706020507" pitchFamily="18" charset="2"/>
                  <a:buChar char=""/>
                </a:pPr>
                <a:r>
                  <a:rPr lang="en-GB" dirty="0">
                    <a:effectLst/>
                    <a:ea typeface="Calibri" panose="020F0502020204030204" pitchFamily="34" charset="0"/>
                  </a:rPr>
                  <a:t>Your research hypothesis (often written as: </a:t>
                </a:r>
                <a14:m>
                  <m:oMath xmlns:m="http://schemas.openxmlformats.org/officeDocument/2006/math">
                    <m:sSub>
                      <m:sSubPr>
                        <m:ctrlPr>
                          <a:rPr lang="en-US" i="1">
                            <a:effectLst/>
                            <a:latin typeface="Cambria Math" panose="02040503050406030204" pitchFamily="18" charset="0"/>
                          </a:rPr>
                        </m:ctrlPr>
                      </m:sSubPr>
                      <m:e>
                        <m:r>
                          <a:rPr lang="en-GB" i="1">
                            <a:effectLst/>
                            <a:latin typeface="Cambria Math" panose="02040503050406030204" pitchFamily="18" charset="0"/>
                            <a:ea typeface="Calibri" panose="020F0502020204030204" pitchFamily="34" charset="0"/>
                            <a:cs typeface="Calibri" panose="020F0502020204030204" pitchFamily="34" charset="0"/>
                          </a:rPr>
                          <m:t>𝐻</m:t>
                        </m:r>
                      </m:e>
                      <m:sub>
                        <m:r>
                          <a:rPr lang="en-GB" i="1">
                            <a:effectLst/>
                            <a:latin typeface="Cambria Math" panose="02040503050406030204" pitchFamily="18" charset="0"/>
                            <a:ea typeface="Calibri" panose="020F0502020204030204" pitchFamily="34" charset="0"/>
                            <a:cs typeface="Calibri" panose="020F0502020204030204" pitchFamily="34" charset="0"/>
                          </a:rPr>
                          <m:t>1</m:t>
                        </m:r>
                      </m:sub>
                    </m:sSub>
                    <m:r>
                      <a:rPr lang="en-GB" i="1">
                        <a:effectLst/>
                        <a:latin typeface="Cambria Math" panose="02040503050406030204" pitchFamily="18" charset="0"/>
                        <a:ea typeface="Calibri" panose="020F0502020204030204" pitchFamily="34" charset="0"/>
                        <a:cs typeface="Calibri" panose="020F0502020204030204" pitchFamily="34" charset="0"/>
                      </a:rPr>
                      <m:t> </m:t>
                    </m:r>
                  </m:oMath>
                </a14:m>
                <a:r>
                  <a:rPr lang="en-GB" dirty="0">
                    <a:effectLst/>
                    <a:ea typeface="Calibri" panose="020F0502020204030204" pitchFamily="34" charset="0"/>
                  </a:rPr>
                  <a:t>or </a:t>
                </a:r>
                <a14:m>
                  <m:oMath xmlns:m="http://schemas.openxmlformats.org/officeDocument/2006/math">
                    <m:sSub>
                      <m:sSubPr>
                        <m:ctrlPr>
                          <a:rPr lang="en-US" i="1">
                            <a:effectLst/>
                            <a:latin typeface="Cambria Math" panose="02040503050406030204" pitchFamily="18" charset="0"/>
                          </a:rPr>
                        </m:ctrlPr>
                      </m:sSubPr>
                      <m:e>
                        <m:r>
                          <a:rPr lang="en-GB" i="1">
                            <a:effectLst/>
                            <a:latin typeface="Cambria Math" panose="02040503050406030204" pitchFamily="18" charset="0"/>
                            <a:ea typeface="Calibri" panose="020F0502020204030204" pitchFamily="34" charset="0"/>
                            <a:cs typeface="Calibri" panose="020F0502020204030204" pitchFamily="34" charset="0"/>
                          </a:rPr>
                          <m:t>𝐻</m:t>
                        </m:r>
                      </m:e>
                      <m:sub>
                        <m:r>
                          <a:rPr lang="en-GB" i="1">
                            <a:effectLst/>
                            <a:latin typeface="Cambria Math" panose="02040503050406030204" pitchFamily="18" charset="0"/>
                            <a:ea typeface="Calibri" panose="020F0502020204030204" pitchFamily="34" charset="0"/>
                            <a:cs typeface="Calibri" panose="020F0502020204030204" pitchFamily="34" charset="0"/>
                          </a:rPr>
                          <m:t>𝑎</m:t>
                        </m:r>
                      </m:sub>
                    </m:sSub>
                  </m:oMath>
                </a14:m>
                <a:r>
                  <a:rPr lang="en-GB" dirty="0">
                    <a:effectLst/>
                    <a:ea typeface="Calibri" panose="020F0502020204030204" pitchFamily="34" charset="0"/>
                  </a:rPr>
                  <a:t>).</a:t>
                </a:r>
              </a:p>
              <a:p>
                <a:pPr marL="342900" marR="0" lvl="0" indent="-342900" algn="just">
                  <a:spcBef>
                    <a:spcPts val="0"/>
                  </a:spcBef>
                  <a:spcAft>
                    <a:spcPts val="0"/>
                  </a:spcAft>
                  <a:buFont typeface="Symbol" panose="05050102010706020507" pitchFamily="18" charset="2"/>
                  <a:buChar char=""/>
                </a:pPr>
                <a:r>
                  <a:rPr lang="en-GB" sz="3200" dirty="0">
                    <a:ea typeface="Calibri" panose="020F0502020204030204" pitchFamily="34" charset="0"/>
                    <a:cs typeface="Times New Roman" panose="02020603050405020304" pitchFamily="18" charset="0"/>
                  </a:rPr>
                  <a:t>Three, a Test Statistic </a:t>
                </a:r>
              </a:p>
              <a:p>
                <a:pPr marL="800100" lvl="1" indent="-342900" algn="just">
                  <a:spcBef>
                    <a:spcPts val="0"/>
                  </a:spcBef>
                  <a:buFont typeface="Symbol" panose="05050102010706020507" pitchFamily="18" charset="2"/>
                  <a:buChar char=""/>
                </a:pPr>
                <a:r>
                  <a:rPr lang="en-GB" dirty="0">
                    <a:ea typeface="Calibri" panose="020F0502020204030204" pitchFamily="34" charset="0"/>
                    <a:cs typeface="Times New Roman" panose="02020603050405020304" pitchFamily="18" charset="0"/>
                  </a:rPr>
                  <a:t>A </a:t>
                </a:r>
                <a:r>
                  <a:rPr lang="en-GB" dirty="0">
                    <a:effectLst/>
                    <a:ea typeface="Calibri" panose="020F0502020204030204" pitchFamily="34" charset="0"/>
                  </a:rPr>
                  <a:t>value of how much our result - calculated from our sample data - deviates from chance. </a:t>
                </a:r>
              </a:p>
              <a:p>
                <a:pPr marL="342900" indent="-342900" algn="just">
                  <a:spcBef>
                    <a:spcPts val="0"/>
                  </a:spcBef>
                  <a:buFont typeface="Symbol" panose="05050102010706020507" pitchFamily="18" charset="2"/>
                  <a:buChar char=""/>
                </a:pPr>
                <a:r>
                  <a:rPr lang="en-GB" sz="3200" dirty="0">
                    <a:ea typeface="Calibri" panose="020F0502020204030204" pitchFamily="34" charset="0"/>
                    <a:cs typeface="Times New Roman" panose="02020603050405020304" pitchFamily="18" charset="0"/>
                  </a:rPr>
                  <a:t>Four, a Critical or Rejection Region</a:t>
                </a:r>
              </a:p>
              <a:p>
                <a:pPr marL="800100" lvl="1" indent="-342900" algn="just">
                  <a:spcBef>
                    <a:spcPts val="0"/>
                  </a:spcBef>
                  <a:buFont typeface="Symbol" panose="05050102010706020507" pitchFamily="18" charset="2"/>
                  <a:buChar char=""/>
                </a:pPr>
                <a:r>
                  <a:rPr lang="en-GB" dirty="0">
                    <a:effectLst/>
                    <a:ea typeface="Calibri" panose="020F0502020204030204" pitchFamily="34" charset="0"/>
                    <a:cs typeface="Times New Roman" panose="02020603050405020304" pitchFamily="18" charset="0"/>
                  </a:rPr>
                  <a:t>A value defines the region for rejecting or failing to reject the test statistic. It depends </a:t>
                </a:r>
                <a:r>
                  <a:rPr lang="en-GB" dirty="0">
                    <a:effectLst/>
                    <a:ea typeface="Calibri" panose="020F0502020204030204" pitchFamily="34" charset="0"/>
                  </a:rPr>
                  <a:t>on our level of confidence and the degrees of freedom.</a:t>
                </a:r>
                <a:endParaRPr lang="en-GB" dirty="0">
                  <a:effectLst/>
                  <a:ea typeface="Calibri" panose="020F0502020204030204" pitchFamily="34" charset="0"/>
                  <a:cs typeface="Times New Roman" panose="02020603050405020304" pitchFamily="18" charset="0"/>
                </a:endParaRPr>
              </a:p>
              <a:p>
                <a:pPr marL="342900" indent="-342900" algn="just">
                  <a:spcBef>
                    <a:spcPts val="0"/>
                  </a:spcBef>
                  <a:buFont typeface="Symbol" panose="05050102010706020507" pitchFamily="18" charset="2"/>
                  <a:buChar char=""/>
                </a:pPr>
                <a:r>
                  <a:rPr lang="en-GB" sz="3200" dirty="0">
                    <a:ea typeface="Calibri" panose="020F0502020204030204" pitchFamily="34" charset="0"/>
                    <a:cs typeface="Times New Roman" panose="02020603050405020304" pitchFamily="18" charset="0"/>
                  </a:rPr>
                  <a:t>Five, Interpretation</a:t>
                </a:r>
              </a:p>
              <a:p>
                <a:pPr marL="800100" lvl="1" indent="-342900" algn="just">
                  <a:spcBef>
                    <a:spcPts val="0"/>
                  </a:spcBef>
                  <a:buFont typeface="Symbol" panose="05050102010706020507" pitchFamily="18" charset="2"/>
                  <a:buChar char=""/>
                </a:pPr>
                <a:r>
                  <a:rPr lang="en-GB" dirty="0">
                    <a:ea typeface="Calibri" panose="020F0502020204030204" pitchFamily="34" charset="0"/>
                    <a:cs typeface="Times New Roman" panose="02020603050405020304" pitchFamily="18" charset="0"/>
                  </a:rPr>
                  <a:t>Here we make a final determination of statistical significance. </a:t>
                </a:r>
                <a:endParaRPr lang="en-US" dirty="0">
                  <a:effectLst/>
                  <a:ea typeface="Calibri" panose="020F0502020204030204" pitchFamily="34" charset="0"/>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E3E702BC-1FE8-4B22-9687-A79EB56393B0}"/>
                  </a:ext>
                </a:extLst>
              </p:cNvPr>
              <p:cNvSpPr>
                <a:spLocks noGrp="1" noRot="1" noChangeAspect="1" noMove="1" noResize="1" noEditPoints="1" noAdjustHandles="1" noChangeArrowheads="1" noChangeShapeType="1" noTextEdit="1"/>
              </p:cNvSpPr>
              <p:nvPr>
                <p:ph idx="1"/>
              </p:nvPr>
            </p:nvSpPr>
            <p:spPr>
              <a:xfrm>
                <a:off x="838200" y="1825625"/>
                <a:ext cx="10720754" cy="4351338"/>
              </a:xfrm>
              <a:blipFill>
                <a:blip r:embed="rId2"/>
                <a:stretch>
                  <a:fillRect l="-1536" t="-3221" r="-910" b="-16387"/>
                </a:stretch>
              </a:blipFill>
            </p:spPr>
            <p:txBody>
              <a:bodyPr/>
              <a:lstStyle/>
              <a:p>
                <a:r>
                  <a:rPr lang="en-GB">
                    <a:noFill/>
                  </a:rPr>
                  <a:t> </a:t>
                </a:r>
              </a:p>
            </p:txBody>
          </p:sp>
        </mc:Fallback>
      </mc:AlternateContent>
    </p:spTree>
    <p:extLst>
      <p:ext uri="{BB962C8B-B14F-4D97-AF65-F5344CB8AC3E}">
        <p14:creationId xmlns:p14="http://schemas.microsoft.com/office/powerpoint/2010/main" val="3907376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95CBC-BA6C-4CE2-BD93-6D0556602DBA}"/>
              </a:ext>
            </a:extLst>
          </p:cNvPr>
          <p:cNvSpPr>
            <a:spLocks noGrp="1"/>
          </p:cNvSpPr>
          <p:nvPr>
            <p:ph type="title"/>
          </p:nvPr>
        </p:nvSpPr>
        <p:spPr>
          <a:xfrm>
            <a:off x="336884" y="811777"/>
            <a:ext cx="4035527" cy="4962524"/>
          </a:xfrm>
        </p:spPr>
        <p:txBody>
          <a:bodyPr vert="horz" lIns="91440" tIns="45720" rIns="91440" bIns="45720" rtlCol="0" anchor="ctr">
            <a:normAutofit/>
          </a:bodyPr>
          <a:lstStyle/>
          <a:p>
            <a:pPr algn="ctr"/>
            <a:r>
              <a:rPr lang="en-US" kern="1200" dirty="0">
                <a:solidFill>
                  <a:srgbClr val="FFFFFF"/>
                </a:solidFill>
                <a:latin typeface="+mj-lt"/>
                <a:ea typeface="+mj-ea"/>
                <a:cs typeface="+mj-cs"/>
              </a:rPr>
              <a:t>χ2: </a:t>
            </a:r>
            <a:br>
              <a:rPr lang="en-US" kern="1200" dirty="0">
                <a:solidFill>
                  <a:srgbClr val="FFFFFF"/>
                </a:solidFill>
                <a:latin typeface="+mj-lt"/>
                <a:ea typeface="+mj-ea"/>
                <a:cs typeface="+mj-cs"/>
              </a:rPr>
            </a:br>
            <a:r>
              <a:rPr lang="en-US" kern="1200" dirty="0">
                <a:solidFill>
                  <a:srgbClr val="FFFFFF"/>
                </a:solidFill>
                <a:latin typeface="+mj-lt"/>
                <a:ea typeface="+mj-ea"/>
                <a:cs typeface="+mj-cs"/>
              </a:rPr>
              <a:t>A Test for Independence </a:t>
            </a:r>
          </a:p>
        </p:txBody>
      </p:sp>
      <p:sp>
        <p:nvSpPr>
          <p:cNvPr id="6" name="Content Placeholder 5">
            <a:extLst>
              <a:ext uri="{FF2B5EF4-FFF2-40B4-BE49-F238E27FC236}">
                <a16:creationId xmlns:a16="http://schemas.microsoft.com/office/drawing/2014/main" id="{996B14EA-818E-3C79-B2DB-69A7FF7FF445}"/>
              </a:ext>
            </a:extLst>
          </p:cNvPr>
          <p:cNvSpPr>
            <a:spLocks noGrp="1"/>
          </p:cNvSpPr>
          <p:nvPr>
            <p:ph idx="1"/>
          </p:nvPr>
        </p:nvSpPr>
        <p:spPr/>
        <p:txBody>
          <a:bodyPr/>
          <a:lstStyle/>
          <a:p>
            <a:endParaRPr lang="en-US" dirty="0"/>
          </a:p>
        </p:txBody>
      </p:sp>
      <p:sp>
        <p:nvSpPr>
          <p:cNvPr id="8" name="Title 1">
            <a:extLst>
              <a:ext uri="{FF2B5EF4-FFF2-40B4-BE49-F238E27FC236}">
                <a16:creationId xmlns:a16="http://schemas.microsoft.com/office/drawing/2014/main" id="{9AE26EE6-72AA-39F3-9513-F06995F35443}"/>
              </a:ext>
            </a:extLst>
          </p:cNvPr>
          <p:cNvSpPr txBox="1">
            <a:spLocks/>
          </p:cNvSpPr>
          <p:nvPr/>
        </p:nvSpPr>
        <p:spPr>
          <a:xfrm>
            <a:off x="336884" y="811777"/>
            <a:ext cx="4035527" cy="49625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rgbClr val="FFFFFF"/>
                </a:solidFill>
              </a:rPr>
              <a:t>χ2: </a:t>
            </a:r>
            <a:br>
              <a:rPr lang="en-US" dirty="0">
                <a:solidFill>
                  <a:srgbClr val="FFFFFF"/>
                </a:solidFill>
              </a:rPr>
            </a:br>
            <a:r>
              <a:rPr lang="en-US" dirty="0">
                <a:solidFill>
                  <a:srgbClr val="FFFFFF"/>
                </a:solidFill>
              </a:rPr>
              <a:t>A Test for Independence </a:t>
            </a:r>
          </a:p>
          <a:p>
            <a:pPr algn="ctr"/>
            <a:endParaRPr lang="en-US" dirty="0">
              <a:solidFill>
                <a:srgbClr val="FFFFFF"/>
              </a:solidFill>
            </a:endParaRPr>
          </a:p>
          <a:p>
            <a:pPr algn="ctr"/>
            <a:r>
              <a:rPr lang="en-GB" sz="3600" i="1" dirty="0">
                <a:solidFill>
                  <a:srgbClr val="FFFFFF"/>
                </a:solidFill>
              </a:rPr>
              <a:t>Step 4:</a:t>
            </a:r>
          </a:p>
          <a:p>
            <a:pPr algn="ctr"/>
            <a:r>
              <a:rPr lang="en-GB" sz="3600" dirty="0">
                <a:solidFill>
                  <a:srgbClr val="FFFFFF"/>
                </a:solidFill>
              </a:rPr>
              <a:t>χ2 Critical Value [α=0.05; </a:t>
            </a:r>
            <a:r>
              <a:rPr lang="en-GB" sz="3600" dirty="0" err="1">
                <a:solidFill>
                  <a:srgbClr val="FFFFFF"/>
                </a:solidFill>
              </a:rPr>
              <a:t>df</a:t>
            </a:r>
            <a:r>
              <a:rPr lang="en-GB" sz="3600" dirty="0">
                <a:solidFill>
                  <a:srgbClr val="FFFFFF"/>
                </a:solidFill>
              </a:rPr>
              <a:t>=12]: 21.03</a:t>
            </a:r>
            <a:endParaRPr lang="en-US" sz="3600" dirty="0">
              <a:solidFill>
                <a:srgbClr val="FFFFFF"/>
              </a:solidFill>
            </a:endParaRPr>
          </a:p>
        </p:txBody>
      </p:sp>
      <p:graphicFrame>
        <p:nvGraphicFramePr>
          <p:cNvPr id="11" name="Content Placeholder 4">
            <a:extLst>
              <a:ext uri="{FF2B5EF4-FFF2-40B4-BE49-F238E27FC236}">
                <a16:creationId xmlns:a16="http://schemas.microsoft.com/office/drawing/2014/main" id="{546578B0-38E4-6B91-BA00-B59EFFE509E1}"/>
              </a:ext>
            </a:extLst>
          </p:cNvPr>
          <p:cNvGraphicFramePr>
            <a:graphicFrameLocks/>
          </p:cNvGraphicFramePr>
          <p:nvPr/>
        </p:nvGraphicFramePr>
        <p:xfrm>
          <a:off x="5336770" y="311449"/>
          <a:ext cx="6251171" cy="6111569"/>
        </p:xfrm>
        <a:graphic>
          <a:graphicData uri="http://schemas.openxmlformats.org/drawingml/2006/table">
            <a:tbl>
              <a:tblPr firstRow="1" firstCol="1" bandRow="1">
                <a:tableStyleId>{5C22544A-7EE6-4342-B048-85BDC9FD1C3A}</a:tableStyleId>
              </a:tblPr>
              <a:tblGrid>
                <a:gridCol w="1182452">
                  <a:extLst>
                    <a:ext uri="{9D8B030D-6E8A-4147-A177-3AD203B41FA5}">
                      <a16:colId xmlns:a16="http://schemas.microsoft.com/office/drawing/2014/main" val="4061874558"/>
                    </a:ext>
                  </a:extLst>
                </a:gridCol>
                <a:gridCol w="998384">
                  <a:extLst>
                    <a:ext uri="{9D8B030D-6E8A-4147-A177-3AD203B41FA5}">
                      <a16:colId xmlns:a16="http://schemas.microsoft.com/office/drawing/2014/main" val="3011725201"/>
                    </a:ext>
                  </a:extLst>
                </a:gridCol>
                <a:gridCol w="998384">
                  <a:extLst>
                    <a:ext uri="{9D8B030D-6E8A-4147-A177-3AD203B41FA5}">
                      <a16:colId xmlns:a16="http://schemas.microsoft.com/office/drawing/2014/main" val="3695968767"/>
                    </a:ext>
                  </a:extLst>
                </a:gridCol>
                <a:gridCol w="998384">
                  <a:extLst>
                    <a:ext uri="{9D8B030D-6E8A-4147-A177-3AD203B41FA5}">
                      <a16:colId xmlns:a16="http://schemas.microsoft.com/office/drawing/2014/main" val="1936554522"/>
                    </a:ext>
                  </a:extLst>
                </a:gridCol>
                <a:gridCol w="1075183">
                  <a:extLst>
                    <a:ext uri="{9D8B030D-6E8A-4147-A177-3AD203B41FA5}">
                      <a16:colId xmlns:a16="http://schemas.microsoft.com/office/drawing/2014/main" val="2015531030"/>
                    </a:ext>
                  </a:extLst>
                </a:gridCol>
                <a:gridCol w="998384">
                  <a:extLst>
                    <a:ext uri="{9D8B030D-6E8A-4147-A177-3AD203B41FA5}">
                      <a16:colId xmlns:a16="http://schemas.microsoft.com/office/drawing/2014/main" val="3548660443"/>
                    </a:ext>
                  </a:extLst>
                </a:gridCol>
              </a:tblGrid>
              <a:tr h="256719">
                <a:tc>
                  <a:txBody>
                    <a:bodyPr/>
                    <a:lstStyle/>
                    <a:p>
                      <a:endParaRPr lang="en-US" sz="1300">
                        <a:effectLst/>
                        <a:latin typeface="Calibri" panose="020F0502020204030204" pitchFamily="34" charset="0"/>
                        <a:cs typeface="Times New Roman" panose="02020603050405020304" pitchFamily="18" charset="0"/>
                      </a:endParaRPr>
                    </a:p>
                  </a:txBody>
                  <a:tcPr marL="79552" marR="79552" marT="0" marB="0"/>
                </a:tc>
                <a:tc gridSpan="5">
                  <a:txBody>
                    <a:bodyPr/>
                    <a:lstStyle/>
                    <a:p>
                      <a:pPr marL="0" marR="0" algn="ctr">
                        <a:spcBef>
                          <a:spcPts val="0"/>
                        </a:spcBef>
                        <a:spcAft>
                          <a:spcPts val="0"/>
                        </a:spcAft>
                      </a:pPr>
                      <a:r>
                        <a:rPr lang="en-US" sz="1300">
                          <a:effectLst/>
                        </a:rPr>
                        <a:t>Alpha: Significance Level</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80955547"/>
                  </a:ext>
                </a:extLst>
              </a:tr>
              <a:tr h="463751">
                <a:tc>
                  <a:txBody>
                    <a:bodyPr/>
                    <a:lstStyle/>
                    <a:p>
                      <a:pPr marL="0" marR="0" algn="ctr">
                        <a:spcBef>
                          <a:spcPts val="0"/>
                        </a:spcBef>
                        <a:spcAft>
                          <a:spcPts val="0"/>
                        </a:spcAft>
                      </a:pPr>
                      <a:r>
                        <a:rPr lang="en-US" sz="1300">
                          <a:effectLst/>
                        </a:rPr>
                        <a:t>Degrees of Freedom</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0.10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0.05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0.025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0.01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0.001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832171833"/>
                  </a:ext>
                </a:extLst>
              </a:tr>
              <a:tr h="256719">
                <a:tc>
                  <a:txBody>
                    <a:bodyPr/>
                    <a:lstStyle/>
                    <a:p>
                      <a:pPr marL="0" marR="0" algn="ctr">
                        <a:spcBef>
                          <a:spcPts val="0"/>
                        </a:spcBef>
                        <a:spcAft>
                          <a:spcPts val="0"/>
                        </a:spcAft>
                      </a:pPr>
                      <a:r>
                        <a:rPr lang="en-US" sz="1300">
                          <a:effectLst/>
                        </a:rPr>
                        <a:t>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gridSpan="5">
                  <a:txBody>
                    <a:bodyPr/>
                    <a:lstStyle/>
                    <a:p>
                      <a:pPr marL="0" marR="0" algn="ctr">
                        <a:spcBef>
                          <a:spcPts val="0"/>
                        </a:spcBef>
                        <a:spcAft>
                          <a:spcPts val="0"/>
                        </a:spcAft>
                      </a:pPr>
                      <a:r>
                        <a:rPr lang="en-US" sz="1300">
                          <a:effectLst/>
                        </a:rPr>
                        <a:t>Critical Values of χ</a:t>
                      </a:r>
                      <a:r>
                        <a:rPr lang="en-US" sz="1300" baseline="30000">
                          <a:effectLst/>
                        </a:rPr>
                        <a:t>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95110113"/>
                  </a:ext>
                </a:extLst>
              </a:tr>
              <a:tr h="256719">
                <a:tc>
                  <a:txBody>
                    <a:bodyPr/>
                    <a:lstStyle/>
                    <a:p>
                      <a:pPr marL="0" marR="0" algn="ctr">
                        <a:spcBef>
                          <a:spcPts val="0"/>
                        </a:spcBef>
                        <a:spcAft>
                          <a:spcPts val="0"/>
                        </a:spcAft>
                      </a:pPr>
                      <a:r>
                        <a:rPr lang="en-US" sz="1300">
                          <a:effectLst/>
                        </a:rPr>
                        <a:t>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2.71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3.84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5.02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6.64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10.83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1323590850"/>
                  </a:ext>
                </a:extLst>
              </a:tr>
              <a:tr h="256719">
                <a:tc>
                  <a:txBody>
                    <a:bodyPr/>
                    <a:lstStyle/>
                    <a:p>
                      <a:pPr marL="0" marR="0" algn="ctr">
                        <a:spcBef>
                          <a:spcPts val="0"/>
                        </a:spcBef>
                        <a:spcAft>
                          <a:spcPts val="0"/>
                        </a:spcAft>
                      </a:pPr>
                      <a:r>
                        <a:rPr lang="en-US" sz="1300">
                          <a:effectLst/>
                        </a:rPr>
                        <a:t>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4.61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5.99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7.38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9.21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13.82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376913996"/>
                  </a:ext>
                </a:extLst>
              </a:tr>
              <a:tr h="256719">
                <a:tc>
                  <a:txBody>
                    <a:bodyPr/>
                    <a:lstStyle/>
                    <a:p>
                      <a:pPr marL="0" marR="0" algn="ctr">
                        <a:spcBef>
                          <a:spcPts val="0"/>
                        </a:spcBef>
                        <a:spcAft>
                          <a:spcPts val="0"/>
                        </a:spcAft>
                      </a:pPr>
                      <a:r>
                        <a:rPr lang="en-US" sz="1300">
                          <a:effectLst/>
                        </a:rPr>
                        <a:t>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6.25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7.82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9.35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11.35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16.27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257172843"/>
                  </a:ext>
                </a:extLst>
              </a:tr>
              <a:tr h="256719">
                <a:tc>
                  <a:txBody>
                    <a:bodyPr/>
                    <a:lstStyle/>
                    <a:p>
                      <a:pPr marL="0" marR="0" algn="ctr">
                        <a:spcBef>
                          <a:spcPts val="0"/>
                        </a:spcBef>
                        <a:spcAft>
                          <a:spcPts val="0"/>
                        </a:spcAft>
                      </a:pPr>
                      <a:r>
                        <a:rPr lang="en-US" sz="1300">
                          <a:effectLst/>
                        </a:rPr>
                        <a:t>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7.78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9.49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11.14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13.28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18.47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2440170890"/>
                  </a:ext>
                </a:extLst>
              </a:tr>
              <a:tr h="256719">
                <a:tc>
                  <a:txBody>
                    <a:bodyPr/>
                    <a:lstStyle/>
                    <a:p>
                      <a:pPr marL="0" marR="0" algn="ctr">
                        <a:spcBef>
                          <a:spcPts val="0"/>
                        </a:spcBef>
                        <a:spcAft>
                          <a:spcPts val="0"/>
                        </a:spcAft>
                      </a:pPr>
                      <a:r>
                        <a:rPr lang="en-US" sz="1300">
                          <a:effectLst/>
                        </a:rPr>
                        <a:t>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9.24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11.07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12.83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15.09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20.52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2688349865"/>
                  </a:ext>
                </a:extLst>
              </a:tr>
              <a:tr h="256719">
                <a:tc>
                  <a:txBody>
                    <a:bodyPr/>
                    <a:lstStyle/>
                    <a:p>
                      <a:pPr marL="0" marR="0" algn="ctr">
                        <a:spcBef>
                          <a:spcPts val="0"/>
                        </a:spcBef>
                        <a:spcAft>
                          <a:spcPts val="0"/>
                        </a:spcAft>
                      </a:pPr>
                      <a:r>
                        <a:rPr lang="en-US" sz="1300">
                          <a:effectLst/>
                        </a:rPr>
                        <a:t>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10.65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12.59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14.45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16.81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22.46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2211046170"/>
                  </a:ext>
                </a:extLst>
              </a:tr>
              <a:tr h="256719">
                <a:tc>
                  <a:txBody>
                    <a:bodyPr/>
                    <a:lstStyle/>
                    <a:p>
                      <a:pPr marL="0" marR="0" algn="ctr">
                        <a:spcBef>
                          <a:spcPts val="0"/>
                        </a:spcBef>
                        <a:spcAft>
                          <a:spcPts val="0"/>
                        </a:spcAft>
                      </a:pPr>
                      <a:r>
                        <a:rPr lang="en-US" sz="1300">
                          <a:effectLst/>
                        </a:rPr>
                        <a:t>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12.02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14.07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16.01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18.48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24.32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407946531"/>
                  </a:ext>
                </a:extLst>
              </a:tr>
              <a:tr h="256719">
                <a:tc>
                  <a:txBody>
                    <a:bodyPr/>
                    <a:lstStyle/>
                    <a:p>
                      <a:pPr marL="0" marR="0" algn="ctr">
                        <a:spcBef>
                          <a:spcPts val="0"/>
                        </a:spcBef>
                        <a:spcAft>
                          <a:spcPts val="0"/>
                        </a:spcAft>
                      </a:pPr>
                      <a:r>
                        <a:rPr lang="en-US" sz="1300">
                          <a:effectLst/>
                        </a:rPr>
                        <a:t>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13.36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15.51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17.54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20.09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26.13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144041867"/>
                  </a:ext>
                </a:extLst>
              </a:tr>
              <a:tr h="256719">
                <a:tc>
                  <a:txBody>
                    <a:bodyPr/>
                    <a:lstStyle/>
                    <a:p>
                      <a:pPr marL="0" marR="0" algn="ctr">
                        <a:spcBef>
                          <a:spcPts val="0"/>
                        </a:spcBef>
                        <a:spcAft>
                          <a:spcPts val="0"/>
                        </a:spcAft>
                      </a:pPr>
                      <a:r>
                        <a:rPr lang="en-US" sz="1300">
                          <a:effectLst/>
                        </a:rPr>
                        <a:t>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14.68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16.92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19.02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21.67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27.88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818942506"/>
                  </a:ext>
                </a:extLst>
              </a:tr>
              <a:tr h="256719">
                <a:tc>
                  <a:txBody>
                    <a:bodyPr/>
                    <a:lstStyle/>
                    <a:p>
                      <a:pPr marL="0" marR="0" algn="ctr">
                        <a:spcBef>
                          <a:spcPts val="0"/>
                        </a:spcBef>
                        <a:spcAft>
                          <a:spcPts val="0"/>
                        </a:spcAft>
                      </a:pPr>
                      <a:r>
                        <a:rPr lang="en-US" sz="1300">
                          <a:effectLst/>
                        </a:rPr>
                        <a:t>10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15.99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18.31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20.48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23.21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29.59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396648827"/>
                  </a:ext>
                </a:extLst>
              </a:tr>
              <a:tr h="256719">
                <a:tc>
                  <a:txBody>
                    <a:bodyPr/>
                    <a:lstStyle/>
                    <a:p>
                      <a:pPr marL="0" marR="0" algn="ctr">
                        <a:spcBef>
                          <a:spcPts val="0"/>
                        </a:spcBef>
                        <a:spcAft>
                          <a:spcPts val="0"/>
                        </a:spcAft>
                      </a:pPr>
                      <a:r>
                        <a:rPr lang="en-US" sz="1300">
                          <a:effectLst/>
                        </a:rPr>
                        <a:t>11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17.28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19.68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21.92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24.73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31.26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1080250426"/>
                  </a:ext>
                </a:extLst>
              </a:tr>
              <a:tr h="256719">
                <a:tc>
                  <a:txBody>
                    <a:bodyPr/>
                    <a:lstStyle/>
                    <a:p>
                      <a:pPr marL="0" marR="0" algn="ctr">
                        <a:spcBef>
                          <a:spcPts val="0"/>
                        </a:spcBef>
                        <a:spcAft>
                          <a:spcPts val="0"/>
                        </a:spcAft>
                      </a:pPr>
                      <a:r>
                        <a:rPr lang="en-US" sz="1300">
                          <a:effectLst/>
                        </a:rPr>
                        <a:t>12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18.55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dirty="0">
                          <a:effectLst/>
                        </a:rPr>
                        <a:t>21.03</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23.34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26.22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32.91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940045966"/>
                  </a:ext>
                </a:extLst>
              </a:tr>
              <a:tr h="256719">
                <a:tc>
                  <a:txBody>
                    <a:bodyPr/>
                    <a:lstStyle/>
                    <a:p>
                      <a:pPr marL="0" marR="0" algn="ctr">
                        <a:spcBef>
                          <a:spcPts val="0"/>
                        </a:spcBef>
                        <a:spcAft>
                          <a:spcPts val="0"/>
                        </a:spcAft>
                      </a:pPr>
                      <a:r>
                        <a:rPr lang="en-US" sz="1300">
                          <a:effectLst/>
                        </a:rPr>
                        <a:t>13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19.81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22.36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24.74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27.69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34.53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2916212905"/>
                  </a:ext>
                </a:extLst>
              </a:tr>
              <a:tr h="256719">
                <a:tc>
                  <a:txBody>
                    <a:bodyPr/>
                    <a:lstStyle/>
                    <a:p>
                      <a:pPr marL="0" marR="0" algn="ctr">
                        <a:spcBef>
                          <a:spcPts val="0"/>
                        </a:spcBef>
                        <a:spcAft>
                          <a:spcPts val="0"/>
                        </a:spcAft>
                      </a:pPr>
                      <a:r>
                        <a:rPr lang="en-US" sz="1300">
                          <a:effectLst/>
                        </a:rPr>
                        <a:t>14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21.06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23.69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26.12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29.14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36.12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419553868"/>
                  </a:ext>
                </a:extLst>
              </a:tr>
              <a:tr h="256719">
                <a:tc>
                  <a:txBody>
                    <a:bodyPr/>
                    <a:lstStyle/>
                    <a:p>
                      <a:pPr marL="0" marR="0" algn="ctr">
                        <a:spcBef>
                          <a:spcPts val="0"/>
                        </a:spcBef>
                        <a:spcAft>
                          <a:spcPts val="0"/>
                        </a:spcAft>
                      </a:pPr>
                      <a:r>
                        <a:rPr lang="en-US" sz="1300">
                          <a:effectLst/>
                        </a:rPr>
                        <a:t>15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22.31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25.00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27.49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30.58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37.70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003691227"/>
                  </a:ext>
                </a:extLst>
              </a:tr>
              <a:tr h="256719">
                <a:tc>
                  <a:txBody>
                    <a:bodyPr/>
                    <a:lstStyle/>
                    <a:p>
                      <a:pPr marL="0" marR="0" algn="ctr">
                        <a:spcBef>
                          <a:spcPts val="0"/>
                        </a:spcBef>
                        <a:spcAft>
                          <a:spcPts val="0"/>
                        </a:spcAft>
                      </a:pPr>
                      <a:r>
                        <a:rPr lang="en-US" sz="1300">
                          <a:effectLst/>
                        </a:rPr>
                        <a:t>16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23.54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26.30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28.85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32.00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39.25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838044003"/>
                  </a:ext>
                </a:extLst>
              </a:tr>
              <a:tr h="256719">
                <a:tc>
                  <a:txBody>
                    <a:bodyPr/>
                    <a:lstStyle/>
                    <a:p>
                      <a:pPr marL="0" marR="0" algn="ctr">
                        <a:spcBef>
                          <a:spcPts val="0"/>
                        </a:spcBef>
                        <a:spcAft>
                          <a:spcPts val="0"/>
                        </a:spcAft>
                      </a:pPr>
                      <a:r>
                        <a:rPr lang="en-US" sz="1300">
                          <a:effectLst/>
                        </a:rPr>
                        <a:t>17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24.77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27.59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30.19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33.41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40.79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016135865"/>
                  </a:ext>
                </a:extLst>
              </a:tr>
              <a:tr h="256719">
                <a:tc>
                  <a:txBody>
                    <a:bodyPr/>
                    <a:lstStyle/>
                    <a:p>
                      <a:pPr marL="0" marR="0" algn="ctr">
                        <a:spcBef>
                          <a:spcPts val="0"/>
                        </a:spcBef>
                        <a:spcAft>
                          <a:spcPts val="0"/>
                        </a:spcAft>
                      </a:pPr>
                      <a:r>
                        <a:rPr lang="en-US" sz="1300">
                          <a:effectLst/>
                        </a:rPr>
                        <a:t>18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25.99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28.87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31.53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34.81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42.31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628808041"/>
                  </a:ext>
                </a:extLst>
              </a:tr>
              <a:tr h="256719">
                <a:tc>
                  <a:txBody>
                    <a:bodyPr/>
                    <a:lstStyle/>
                    <a:p>
                      <a:pPr marL="0" marR="0" algn="ctr">
                        <a:spcBef>
                          <a:spcPts val="0"/>
                        </a:spcBef>
                        <a:spcAft>
                          <a:spcPts val="0"/>
                        </a:spcAft>
                      </a:pPr>
                      <a:r>
                        <a:rPr lang="en-US" sz="1300">
                          <a:effectLst/>
                        </a:rPr>
                        <a:t>19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27.20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30.14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32.85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36.19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43.82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13087024"/>
                  </a:ext>
                </a:extLst>
              </a:tr>
              <a:tr h="256719">
                <a:tc>
                  <a:txBody>
                    <a:bodyPr/>
                    <a:lstStyle/>
                    <a:p>
                      <a:pPr marL="0" marR="0" algn="ctr">
                        <a:spcBef>
                          <a:spcPts val="0"/>
                        </a:spcBef>
                        <a:spcAft>
                          <a:spcPts val="0"/>
                        </a:spcAft>
                      </a:pPr>
                      <a:r>
                        <a:rPr lang="en-US" sz="1300">
                          <a:effectLst/>
                        </a:rPr>
                        <a:t>20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28.41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31.41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34.17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37.57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dirty="0">
                          <a:effectLst/>
                        </a:rPr>
                        <a:t>45.32</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071959130"/>
                  </a:ext>
                </a:extLst>
              </a:tr>
            </a:tbl>
          </a:graphicData>
        </a:graphic>
      </p:graphicFrame>
      <p:sp>
        <p:nvSpPr>
          <p:cNvPr id="12" name="Oval 11">
            <a:extLst>
              <a:ext uri="{FF2B5EF4-FFF2-40B4-BE49-F238E27FC236}">
                <a16:creationId xmlns:a16="http://schemas.microsoft.com/office/drawing/2014/main" id="{06DBE805-36D9-47B4-83EB-16B4827F00E2}"/>
              </a:ext>
            </a:extLst>
          </p:cNvPr>
          <p:cNvSpPr/>
          <p:nvPr/>
        </p:nvSpPr>
        <p:spPr>
          <a:xfrm>
            <a:off x="10704784" y="4031219"/>
            <a:ext cx="698176" cy="34827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7193740A-40B6-1D70-F2C5-EA16B32989D3}"/>
              </a:ext>
            </a:extLst>
          </p:cNvPr>
          <p:cNvSpPr/>
          <p:nvPr/>
        </p:nvSpPr>
        <p:spPr>
          <a:xfrm>
            <a:off x="10897094" y="934065"/>
            <a:ext cx="380512" cy="2979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20DE7D1F-60B0-658C-F4A3-53C9FEA8A923}"/>
              </a:ext>
            </a:extLst>
          </p:cNvPr>
          <p:cNvSpPr/>
          <p:nvPr/>
        </p:nvSpPr>
        <p:spPr>
          <a:xfrm>
            <a:off x="6361471" y="4100310"/>
            <a:ext cx="4143752" cy="1865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2BCE2F4F-15E5-B00E-91E5-A0D81972CD0E}"/>
              </a:ext>
            </a:extLst>
          </p:cNvPr>
          <p:cNvSpPr txBox="1">
            <a:spLocks/>
          </p:cNvSpPr>
          <p:nvPr/>
        </p:nvSpPr>
        <p:spPr>
          <a:xfrm>
            <a:off x="489284" y="964177"/>
            <a:ext cx="4035527" cy="49625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solidFill>
                  <a:srgbClr val="FFFFFF"/>
                </a:solidFill>
              </a:rPr>
              <a:t>χ2: </a:t>
            </a:r>
            <a:br>
              <a:rPr lang="en-US">
                <a:solidFill>
                  <a:srgbClr val="FFFFFF"/>
                </a:solidFill>
              </a:rPr>
            </a:br>
            <a:r>
              <a:rPr lang="en-US">
                <a:solidFill>
                  <a:srgbClr val="FFFFFF"/>
                </a:solidFill>
              </a:rPr>
              <a:t>A Test for Independence </a:t>
            </a:r>
            <a:endParaRPr lang="en-US" dirty="0">
              <a:solidFill>
                <a:srgbClr val="FFFFFF"/>
              </a:solidFill>
            </a:endParaRPr>
          </a:p>
        </p:txBody>
      </p:sp>
      <p:sp>
        <p:nvSpPr>
          <p:cNvPr id="10" name="Rectangle 9">
            <a:extLst>
              <a:ext uri="{FF2B5EF4-FFF2-40B4-BE49-F238E27FC236}">
                <a16:creationId xmlns:a16="http://schemas.microsoft.com/office/drawing/2014/main" id="{1E0453E0-9C87-A202-E6F9-30B6D3B8E9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489284" y="4638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BC7273AB-2443-3364-AF97-72043BB45B07}"/>
              </a:ext>
            </a:extLst>
          </p:cNvPr>
          <p:cNvSpPr txBox="1">
            <a:spLocks/>
          </p:cNvSpPr>
          <p:nvPr/>
        </p:nvSpPr>
        <p:spPr>
          <a:xfrm>
            <a:off x="489284" y="964177"/>
            <a:ext cx="4035527" cy="49625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latin typeface="Cambria" panose="02040503050406030204" pitchFamily="18" charset="0"/>
                <a:ea typeface="Cambria" panose="02040503050406030204" pitchFamily="18" charset="0"/>
              </a:rPr>
              <a:t>χ2: EXAMPLE: </a:t>
            </a:r>
            <a:r>
              <a:rPr lang="en-GB" dirty="0">
                <a:solidFill>
                  <a:schemeClr val="bg1"/>
                </a:solidFill>
                <a:latin typeface="Cambria" panose="02040503050406030204" pitchFamily="18" charset="0"/>
                <a:ea typeface="Cambria" panose="02040503050406030204" pitchFamily="18" charset="0"/>
                <a:cs typeface="Times New Roman" panose="02020603050405020304" pitchFamily="18" charset="0"/>
              </a:rPr>
              <a:t>Step Four –</a:t>
            </a:r>
          </a:p>
          <a:p>
            <a:pPr algn="ctr"/>
            <a:r>
              <a:rPr lang="en-GB" dirty="0">
                <a:solidFill>
                  <a:schemeClr val="bg1"/>
                </a:solidFill>
                <a:latin typeface="Cambria" panose="02040503050406030204" pitchFamily="18" charset="0"/>
                <a:ea typeface="Cambria" panose="02040503050406030204" pitchFamily="18" charset="0"/>
                <a:cs typeface="Times New Roman" panose="02020603050405020304" pitchFamily="18" charset="0"/>
              </a:rPr>
              <a:t>Critical Value </a:t>
            </a:r>
          </a:p>
          <a:p>
            <a:pPr algn="ctr"/>
            <a:endParaRPr lang="en-GB" sz="3600" dirty="0">
              <a:solidFill>
                <a:srgbClr val="FFFFFF"/>
              </a:solidFill>
            </a:endParaRPr>
          </a:p>
          <a:p>
            <a:pPr algn="ctr"/>
            <a:r>
              <a:rPr lang="en-GB" sz="3600" dirty="0">
                <a:solidFill>
                  <a:srgbClr val="FFFFFF"/>
                </a:solidFill>
              </a:rPr>
              <a:t>[α=0.001; </a:t>
            </a:r>
            <a:r>
              <a:rPr lang="en-GB" sz="3600" dirty="0" err="1">
                <a:solidFill>
                  <a:srgbClr val="FFFFFF"/>
                </a:solidFill>
              </a:rPr>
              <a:t>df</a:t>
            </a:r>
            <a:r>
              <a:rPr lang="en-GB" sz="3600" dirty="0">
                <a:solidFill>
                  <a:srgbClr val="FFFFFF"/>
                </a:solidFill>
              </a:rPr>
              <a:t>=12]: 32.91</a:t>
            </a:r>
            <a:endParaRPr lang="en-US" sz="3600" dirty="0">
              <a:solidFill>
                <a:srgbClr val="FFFFFF"/>
              </a:solidFill>
            </a:endParaRPr>
          </a:p>
        </p:txBody>
      </p:sp>
    </p:spTree>
    <p:extLst>
      <p:ext uri="{BB962C8B-B14F-4D97-AF65-F5344CB8AC3E}">
        <p14:creationId xmlns:p14="http://schemas.microsoft.com/office/powerpoint/2010/main" val="81699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5">
                                            <p:txEl>
                                              <p:pRg st="3" end="3"/>
                                            </p:txEl>
                                          </p:spTgt>
                                        </p:tgtEl>
                                        <p:attrNameLst>
                                          <p:attrName>style.visibility</p:attrName>
                                        </p:attrNameLst>
                                      </p:cBhvr>
                                      <p:to>
                                        <p:strVal val="visible"/>
                                      </p:to>
                                    </p:set>
                                    <p:animEffect transition="in" filter="fade">
                                      <p:cBhvr>
                                        <p:cTn id="24" dur="1000"/>
                                        <p:tgtEl>
                                          <p:spTgt spid="15">
                                            <p:txEl>
                                              <p:pRg st="3" end="3"/>
                                            </p:txEl>
                                          </p:spTgt>
                                        </p:tgtEl>
                                      </p:cBhvr>
                                    </p:animEffect>
                                    <p:anim calcmode="lin" valueType="num">
                                      <p:cBhvr>
                                        <p:cTn id="25" dur="10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40D0-CED3-D8D1-271F-768E6D2BE826}"/>
              </a:ext>
            </a:extLst>
          </p:cNvPr>
          <p:cNvSpPr>
            <a:spLocks noGrp="1"/>
          </p:cNvSpPr>
          <p:nvPr>
            <p:ph type="title"/>
          </p:nvPr>
        </p:nvSpPr>
        <p:spPr/>
        <p:txBody>
          <a:bodyPr/>
          <a:lstStyle/>
          <a:p>
            <a:r>
              <a:rPr lang="en-GB" dirty="0">
                <a:solidFill>
                  <a:schemeClr val="accent1"/>
                </a:solidFill>
                <a:latin typeface="Cambria" panose="02040503050406030204" pitchFamily="18" charset="0"/>
                <a:ea typeface="Cambria" panose="02040503050406030204" pitchFamily="18" charset="0"/>
              </a:rPr>
              <a:t>χ2: EXAMPLE: </a:t>
            </a:r>
            <a:r>
              <a:rPr lang="en-GB" dirty="0">
                <a:solidFill>
                  <a:schemeClr val="accent1"/>
                </a:solidFill>
                <a:latin typeface="Cambria" panose="02040503050406030204" pitchFamily="18" charset="0"/>
                <a:ea typeface="Cambria" panose="02040503050406030204" pitchFamily="18" charset="0"/>
                <a:cs typeface="Times New Roman" panose="02020603050405020304" pitchFamily="18" charset="0"/>
              </a:rPr>
              <a:t>Step Five - Interpret</a:t>
            </a: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509A467-5AEE-6AE6-043E-4CE426E9F509}"/>
                  </a:ext>
                </a:extLst>
              </p:cNvPr>
              <p:cNvSpPr>
                <a:spLocks noGrp="1"/>
              </p:cNvSpPr>
              <p:nvPr>
                <p:ph idx="1"/>
              </p:nvPr>
            </p:nvSpPr>
            <p:spPr/>
            <p:txBody>
              <a:bodyPr>
                <a:noAutofit/>
              </a:bodyPr>
              <a:lstStyle/>
              <a:p>
                <a:r>
                  <a:rPr lang="en-GB" dirty="0">
                    <a:latin typeface="Cambria" panose="02040503050406030204" pitchFamily="18" charset="0"/>
                    <a:ea typeface="Cambria" panose="02040503050406030204" pitchFamily="18" charset="0"/>
                  </a:rPr>
                  <a:t>χ2 Test Statistic = </a:t>
                </a:r>
                <a:r>
                  <a:rPr lang="en-US" dirty="0">
                    <a:latin typeface="Cambria" panose="02040503050406030204" pitchFamily="18" charset="0"/>
                    <a:ea typeface="Cambria" panose="02040503050406030204" pitchFamily="18" charset="0"/>
                    <a:cs typeface="Courier New" panose="02070309020205020404" pitchFamily="49" charset="0"/>
                  </a:rPr>
                  <a:t>860.94</a:t>
                </a:r>
                <a:endParaRPr lang="en-GB" dirty="0">
                  <a:latin typeface="Cambria" panose="02040503050406030204" pitchFamily="18" charset="0"/>
                  <a:ea typeface="Cambria" panose="02040503050406030204" pitchFamily="18" charset="0"/>
                </a:endParaRPr>
              </a:p>
              <a:p>
                <a:r>
                  <a:rPr lang="en-GB" dirty="0">
                    <a:latin typeface="Cambria" panose="02040503050406030204" pitchFamily="18" charset="0"/>
                    <a:ea typeface="Cambria" panose="02040503050406030204" pitchFamily="18" charset="0"/>
                  </a:rPr>
                  <a:t>χ2 Critical Value [α=0.001; </a:t>
                </a:r>
                <a:r>
                  <a:rPr lang="en-GB" dirty="0" err="1">
                    <a:latin typeface="Cambria" panose="02040503050406030204" pitchFamily="18" charset="0"/>
                    <a:ea typeface="Cambria" panose="02040503050406030204" pitchFamily="18" charset="0"/>
                  </a:rPr>
                  <a:t>df</a:t>
                </a:r>
                <a:r>
                  <a:rPr lang="en-GB" dirty="0">
                    <a:latin typeface="Cambria" panose="02040503050406030204" pitchFamily="18" charset="0"/>
                    <a:ea typeface="Cambria" panose="02040503050406030204" pitchFamily="18" charset="0"/>
                  </a:rPr>
                  <a:t>=12]: 32.91</a:t>
                </a:r>
              </a:p>
              <a:p>
                <a:r>
                  <a:rPr lang="en-GB" dirty="0">
                    <a:solidFill>
                      <a:schemeClr val="tx1"/>
                    </a:solidFill>
                    <a:effectLst/>
                    <a:latin typeface="Cambria" panose="02040503050406030204" pitchFamily="18" charset="0"/>
                    <a:ea typeface="Cambria" panose="02040503050406030204" pitchFamily="18" charset="0"/>
                    <a:cs typeface="Calibri" panose="020F0502020204030204" pitchFamily="34" charset="0"/>
                  </a:rPr>
                  <a:t>To fully interpret these results: “At the 99.9% confidence level</a:t>
                </a:r>
                <a:r>
                  <a:rPr lang="en-GB" dirty="0">
                    <a:solidFill>
                      <a:schemeClr val="tx1"/>
                    </a:solidFill>
                    <a:latin typeface="Cambria" panose="02040503050406030204" pitchFamily="18" charset="0"/>
                    <a:ea typeface="Cambria" panose="02040503050406030204" pitchFamily="18" charset="0"/>
                    <a:cs typeface="Calibri" panose="020F0502020204030204" pitchFamily="34" charset="0"/>
                  </a:rPr>
                  <a:t>, we reject the null hypothesis which means </a:t>
                </a:r>
                <a:r>
                  <a:rPr lang="en-GB" dirty="0">
                    <a:solidFill>
                      <a:schemeClr val="tx1"/>
                    </a:solidFill>
                    <a:effectLst/>
                    <a:latin typeface="Cambria" panose="02040503050406030204" pitchFamily="18" charset="0"/>
                    <a:ea typeface="Cambria" panose="02040503050406030204" pitchFamily="18" charset="0"/>
                    <a:cs typeface="Calibri" panose="020F0502020204030204" pitchFamily="34" charset="0"/>
                  </a:rPr>
                  <a:t>there is a relationship between </a:t>
                </a:r>
                <a:r>
                  <a:rPr lang="en-GB" dirty="0">
                    <a:solidFill>
                      <a:schemeClr val="tx1"/>
                    </a:solidFill>
                    <a:latin typeface="Cambria" panose="02040503050406030204" pitchFamily="18" charset="0"/>
                    <a:ea typeface="Cambria" panose="02040503050406030204" pitchFamily="18" charset="0"/>
                    <a:cs typeface="Times New Roman" panose="02020603050405020304" pitchFamily="18" charset="0"/>
                  </a:rPr>
                  <a:t>individuals’ level of political interest and their level of internet use; and that t</a:t>
                </a:r>
                <a:r>
                  <a:rPr lang="en-GB" dirty="0">
                    <a:latin typeface="Cambria" panose="02040503050406030204" pitchFamily="18" charset="0"/>
                    <a:ea typeface="Cambria" panose="02040503050406030204" pitchFamily="18" charset="0"/>
                    <a:cs typeface="Calibri" panose="020F0502020204030204" pitchFamily="34" charset="0"/>
                  </a:rPr>
                  <a:t>his relationship exists in the population from which the sample was drawn</a:t>
                </a:r>
                <a:r>
                  <a:rPr lang="en-GB" dirty="0">
                    <a:solidFill>
                      <a:schemeClr val="tx1"/>
                    </a:solidFill>
                    <a:latin typeface="Cambria" panose="02040503050406030204" pitchFamily="18" charset="0"/>
                    <a:ea typeface="Cambria" panose="02040503050406030204" pitchFamily="18" charset="0"/>
                    <a:cs typeface="Times New Roman" panose="02020603050405020304" pitchFamily="18" charset="0"/>
                  </a:rPr>
                  <a:t>. </a:t>
                </a:r>
                <a:r>
                  <a:rPr lang="en-GB" dirty="0">
                    <a:solidFill>
                      <a:schemeClr val="tx1"/>
                    </a:solidFill>
                    <a:effectLst/>
                    <a:latin typeface="Cambria" panose="02040503050406030204" pitchFamily="18" charset="0"/>
                    <a:ea typeface="Cambria" panose="02040503050406030204" pitchFamily="18" charset="0"/>
                    <a:cs typeface="Calibri" panose="020F0502020204030204" pitchFamily="34" charset="0"/>
                  </a:rPr>
                  <a:t>The negative relationship of </a:t>
                </a:r>
                <a14:m>
                  <m:oMath xmlns:m="http://schemas.openxmlformats.org/officeDocument/2006/math">
                    <m:r>
                      <a:rPr lang="en-US" b="0" i="0" smtClean="0">
                        <a:solidFill>
                          <a:schemeClr val="tx1"/>
                        </a:solidFill>
                        <a:effectLst/>
                        <a:latin typeface="Cambria Math" panose="02040503050406030204" pitchFamily="18" charset="0"/>
                        <a:ea typeface="Calibri" panose="020F0502020204030204" pitchFamily="34" charset="0"/>
                        <a:cs typeface="Courier New" panose="02070309020205020404" pitchFamily="49" charset="0"/>
                      </a:rPr>
                      <m:t>(</m:t>
                    </m:r>
                    <m:r>
                      <m:rPr>
                        <m:sty m:val="p"/>
                      </m:rPr>
                      <a:rPr lang="el-GR" b="0" i="1" smtClean="0">
                        <a:solidFill>
                          <a:schemeClr val="tx1"/>
                        </a:solidFill>
                        <a:effectLst/>
                        <a:latin typeface="Cambria Math" panose="02040503050406030204" pitchFamily="18" charset="0"/>
                        <a:ea typeface="Calibri" panose="020F0502020204030204" pitchFamily="34" charset="0"/>
                        <a:cs typeface="Courier New" panose="02070309020205020404" pitchFamily="49" charset="0"/>
                      </a:rPr>
                      <m:t>γ</m:t>
                    </m:r>
                  </m:oMath>
                </a14:m>
                <a:r>
                  <a:rPr lang="en-GB" dirty="0">
                    <a:solidFill>
                      <a:schemeClr val="tx1"/>
                    </a:solidFill>
                    <a:latin typeface="Cambria" panose="02040503050406030204" pitchFamily="18" charset="0"/>
                    <a:ea typeface="Cambria" panose="02040503050406030204" pitchFamily="18" charset="0"/>
                    <a:cs typeface="Times New Roman" panose="02020603050405020304" pitchFamily="18" charset="0"/>
                  </a:rPr>
                  <a:t> = 0.18) tells us that as interest increases, so does internet usage (and vice versa). </a:t>
                </a:r>
                <a:endParaRPr lang="en-GB" dirty="0">
                  <a:solidFill>
                    <a:schemeClr val="tx1"/>
                  </a:solidFill>
                  <a:effectLst/>
                  <a:latin typeface="Cambria" panose="02040503050406030204" pitchFamily="18" charset="0"/>
                  <a:ea typeface="Cambria" panose="02040503050406030204" pitchFamily="18" charset="0"/>
                  <a:cs typeface="Calibri" panose="020F0502020204030204" pitchFamily="34" charset="0"/>
                </a:endParaRPr>
              </a:p>
              <a:p>
                <a:r>
                  <a:rPr lang="en-GB" i="1" dirty="0">
                    <a:effectLst/>
                    <a:latin typeface="Cambria" panose="02040503050406030204" pitchFamily="18" charset="0"/>
                    <a:ea typeface="Cambria" panose="02040503050406030204" pitchFamily="18" charset="0"/>
                    <a:cs typeface="Calibri" panose="020F0502020204030204" pitchFamily="34" charset="0"/>
                  </a:rPr>
                  <a:t>Note: although we include the level of confidence, there is no need to report either the test statistic or critical value. </a:t>
                </a:r>
                <a:endParaRPr lang="en-US" i="1" dirty="0">
                  <a:effectLst/>
                  <a:latin typeface="Cambria" panose="02040503050406030204" pitchFamily="18" charset="0"/>
                  <a:ea typeface="Cambria" panose="02040503050406030204" pitchFamily="18" charset="0"/>
                  <a:cs typeface="Calibri" panose="020F0502020204030204" pitchFamily="34" charset="0"/>
                </a:endParaRPr>
              </a:p>
              <a:p>
                <a:endParaRPr lang="en-US" sz="4000" dirty="0">
                  <a:latin typeface="Cambria" panose="02040503050406030204" pitchFamily="18" charset="0"/>
                  <a:ea typeface="Cambria" panose="02040503050406030204" pitchFamily="18" charset="0"/>
                </a:endParaRPr>
              </a:p>
            </p:txBody>
          </p:sp>
        </mc:Choice>
        <mc:Fallback>
          <p:sp>
            <p:nvSpPr>
              <p:cNvPr id="3" name="Content Placeholder 2">
                <a:extLst>
                  <a:ext uri="{FF2B5EF4-FFF2-40B4-BE49-F238E27FC236}">
                    <a16:creationId xmlns:a16="http://schemas.microsoft.com/office/drawing/2014/main" id="{2509A467-5AEE-6AE6-043E-4CE426E9F509}"/>
                  </a:ext>
                </a:extLst>
              </p:cNvPr>
              <p:cNvSpPr>
                <a:spLocks noGrp="1" noRot="1" noChangeAspect="1" noMove="1" noResize="1" noEditPoints="1" noAdjustHandles="1" noChangeArrowheads="1" noChangeShapeType="1" noTextEdit="1"/>
              </p:cNvSpPr>
              <p:nvPr>
                <p:ph idx="1"/>
              </p:nvPr>
            </p:nvSpPr>
            <p:spPr>
              <a:blipFill>
                <a:blip r:embed="rId2"/>
                <a:stretch>
                  <a:fillRect l="-1043" t="-2381" r="-986" b="-11765"/>
                </a:stretch>
              </a:blipFill>
            </p:spPr>
            <p:txBody>
              <a:bodyPr/>
              <a:lstStyle/>
              <a:p>
                <a:r>
                  <a:rPr lang="en-US">
                    <a:noFill/>
                  </a:rPr>
                  <a:t> </a:t>
                </a:r>
              </a:p>
            </p:txBody>
          </p:sp>
        </mc:Fallback>
      </mc:AlternateContent>
    </p:spTree>
    <p:extLst>
      <p:ext uri="{BB962C8B-B14F-4D97-AF65-F5344CB8AC3E}">
        <p14:creationId xmlns:p14="http://schemas.microsoft.com/office/powerpoint/2010/main" val="381364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40D0-CED3-D8D1-271F-768E6D2BE826}"/>
              </a:ext>
            </a:extLst>
          </p:cNvPr>
          <p:cNvSpPr>
            <a:spLocks noGrp="1"/>
          </p:cNvSpPr>
          <p:nvPr>
            <p:ph type="title"/>
          </p:nvPr>
        </p:nvSpPr>
        <p:spPr/>
        <p:txBody>
          <a:bodyPr/>
          <a:lstStyle/>
          <a:p>
            <a:r>
              <a:rPr lang="en-GB" dirty="0">
                <a:solidFill>
                  <a:schemeClr val="accent1"/>
                </a:solidFill>
                <a:latin typeface="Cambria" panose="02040503050406030204" pitchFamily="18" charset="0"/>
                <a:ea typeface="Cambria" panose="02040503050406030204" pitchFamily="18" charset="0"/>
              </a:rPr>
              <a:t>χ2: EXAMPLE 2</a:t>
            </a:r>
            <a:endParaRPr lang="en-US" dirty="0"/>
          </a:p>
        </p:txBody>
      </p:sp>
      <p:sp>
        <p:nvSpPr>
          <p:cNvPr id="3" name="Content Placeholder 2">
            <a:extLst>
              <a:ext uri="{FF2B5EF4-FFF2-40B4-BE49-F238E27FC236}">
                <a16:creationId xmlns:a16="http://schemas.microsoft.com/office/drawing/2014/main" id="{2509A467-5AEE-6AE6-043E-4CE426E9F509}"/>
              </a:ext>
            </a:extLst>
          </p:cNvPr>
          <p:cNvSpPr>
            <a:spLocks noGrp="1"/>
          </p:cNvSpPr>
          <p:nvPr>
            <p:ph idx="1"/>
          </p:nvPr>
        </p:nvSpPr>
        <p:spPr/>
        <p:txBody>
          <a:bodyPr>
            <a:noAutofit/>
          </a:bodyPr>
          <a:lstStyle/>
          <a:p>
            <a:r>
              <a:rPr lang="en-US" sz="3600" dirty="0">
                <a:latin typeface="Cambria" panose="02040503050406030204" pitchFamily="18" charset="0"/>
                <a:ea typeface="Cambria" panose="02040503050406030204" pitchFamily="18" charset="0"/>
              </a:rPr>
              <a:t>Are there gendered differences in the level of political interest?</a:t>
            </a:r>
          </a:p>
          <a:p>
            <a:pPr marL="0" indent="0">
              <a:buNone/>
            </a:pPr>
            <a:r>
              <a:rPr lang="en-GB" sz="1800" b="1" dirty="0">
                <a:solidFill>
                  <a:schemeClr val="accent2"/>
                </a:solidFill>
                <a:latin typeface="Courier New" panose="02070309020205020404" pitchFamily="49" charset="0"/>
                <a:ea typeface="Cambria" panose="02040503050406030204" pitchFamily="18" charset="0"/>
                <a:cs typeface="Courier New" panose="02070309020205020404" pitchFamily="49" charset="0"/>
              </a:rPr>
              <a:t>lambda </a:t>
            </a:r>
            <a:r>
              <a:rPr lang="en-GB" sz="1800" b="1" dirty="0" err="1">
                <a:latin typeface="Courier New" panose="02070309020205020404" pitchFamily="49" charset="0"/>
                <a:ea typeface="Cambria" panose="02040503050406030204" pitchFamily="18" charset="0"/>
                <a:cs typeface="Courier New" panose="02070309020205020404" pitchFamily="49" charset="0"/>
              </a:rPr>
              <a:t>PolInt</a:t>
            </a:r>
            <a:r>
              <a:rPr lang="en-GB" sz="1800" b="1" dirty="0">
                <a:latin typeface="Courier New" panose="02070309020205020404" pitchFamily="49" charset="0"/>
                <a:ea typeface="Cambria" panose="02040503050406030204" pitchFamily="18" charset="0"/>
                <a:cs typeface="Courier New" panose="02070309020205020404" pitchFamily="49" charset="0"/>
              </a:rPr>
              <a:t> Gender</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                      |     Gender: Male</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   Political Interest |    Female       Male |     Total</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Not at all Interested |     4,668      2,721 |     7,389 </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    Hardly Interested |     7,436      5,716 |    13,152 </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     Quite Interested |     5,430      6,069 |    11,499 </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      Very Interested |     1,461      2,440 |     3,901 </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                Total |    18,995     16,946 |    35,941 </a:t>
            </a:r>
          </a:p>
          <a:p>
            <a:pPr marL="0" indent="0">
              <a:buNone/>
            </a:pPr>
            <a:r>
              <a:rPr lang="en-GB" sz="1600" b="1" dirty="0" err="1">
                <a:latin typeface="Courier New" panose="02070309020205020404" pitchFamily="49" charset="0"/>
                <a:ea typeface="Cambria" panose="02040503050406030204" pitchFamily="18" charset="0"/>
                <a:cs typeface="Courier New" panose="02070309020205020404" pitchFamily="49" charset="0"/>
              </a:rPr>
              <a:t>lambda_a</a:t>
            </a:r>
            <a:r>
              <a:rPr lang="en-GB" sz="1600" b="1" dirty="0">
                <a:latin typeface="Courier New" panose="02070309020205020404" pitchFamily="49" charset="0"/>
                <a:ea typeface="Cambria" panose="02040503050406030204" pitchFamily="18" charset="0"/>
                <a:cs typeface="Courier New" panose="02070309020205020404" pitchFamily="49" charset="0"/>
              </a:rPr>
              <a:t>    0.0155</a:t>
            </a:r>
          </a:p>
        </p:txBody>
      </p:sp>
      <p:sp>
        <p:nvSpPr>
          <p:cNvPr id="4" name="Oval 3">
            <a:extLst>
              <a:ext uri="{FF2B5EF4-FFF2-40B4-BE49-F238E27FC236}">
                <a16:creationId xmlns:a16="http://schemas.microsoft.com/office/drawing/2014/main" id="{4FFA7091-3F53-C1A9-D8E5-762D49BFB225}"/>
              </a:ext>
            </a:extLst>
          </p:cNvPr>
          <p:cNvSpPr/>
          <p:nvPr/>
        </p:nvSpPr>
        <p:spPr>
          <a:xfrm>
            <a:off x="2131054" y="6311900"/>
            <a:ext cx="1280739" cy="5461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357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40D0-CED3-D8D1-271F-768E6D2BE826}"/>
              </a:ext>
            </a:extLst>
          </p:cNvPr>
          <p:cNvSpPr>
            <a:spLocks noGrp="1"/>
          </p:cNvSpPr>
          <p:nvPr>
            <p:ph type="title"/>
          </p:nvPr>
        </p:nvSpPr>
        <p:spPr/>
        <p:txBody>
          <a:bodyPr/>
          <a:lstStyle/>
          <a:p>
            <a:r>
              <a:rPr lang="en-GB" dirty="0">
                <a:solidFill>
                  <a:schemeClr val="accent1"/>
                </a:solidFill>
                <a:latin typeface="Cambria" panose="02040503050406030204" pitchFamily="18" charset="0"/>
                <a:ea typeface="Cambria" panose="02040503050406030204" pitchFamily="18" charset="0"/>
              </a:rPr>
              <a:t>χ2: EXAMPLE 2</a:t>
            </a:r>
            <a:endParaRPr lang="en-US" dirty="0"/>
          </a:p>
        </p:txBody>
      </p:sp>
      <p:sp>
        <p:nvSpPr>
          <p:cNvPr id="3" name="Content Placeholder 2">
            <a:extLst>
              <a:ext uri="{FF2B5EF4-FFF2-40B4-BE49-F238E27FC236}">
                <a16:creationId xmlns:a16="http://schemas.microsoft.com/office/drawing/2014/main" id="{2509A467-5AEE-6AE6-043E-4CE426E9F509}"/>
              </a:ext>
            </a:extLst>
          </p:cNvPr>
          <p:cNvSpPr>
            <a:spLocks noGrp="1"/>
          </p:cNvSpPr>
          <p:nvPr>
            <p:ph idx="1"/>
          </p:nvPr>
        </p:nvSpPr>
        <p:spPr/>
        <p:txBody>
          <a:bodyPr>
            <a:noAutofit/>
          </a:bodyPr>
          <a:lstStyle/>
          <a:p>
            <a:r>
              <a:rPr lang="en-US" sz="4000" dirty="0">
                <a:latin typeface="Cambria" panose="02040503050406030204" pitchFamily="18" charset="0"/>
                <a:ea typeface="Cambria" panose="02040503050406030204" pitchFamily="18" charset="0"/>
              </a:rPr>
              <a:t>Are there gendered differences in the level of political interest?</a:t>
            </a:r>
          </a:p>
          <a:p>
            <a:r>
              <a:rPr lang="en-GB" sz="3200" dirty="0">
                <a:latin typeface="Cambria" panose="02040503050406030204" pitchFamily="18" charset="0"/>
                <a:ea typeface="Cambria" panose="02040503050406030204" pitchFamily="18" charset="0"/>
                <a:cs typeface="Times New Roman" panose="02020603050405020304" pitchFamily="18" charset="0"/>
              </a:rPr>
              <a:t>One: the Null Hypothesis</a:t>
            </a:r>
          </a:p>
          <a:p>
            <a:pPr lvl="1"/>
            <a:r>
              <a:rPr lang="en-US" dirty="0">
                <a:latin typeface="Cambria" panose="02040503050406030204" pitchFamily="18" charset="0"/>
                <a:ea typeface="Cambria" panose="02040503050406030204" pitchFamily="18" charset="0"/>
              </a:rPr>
              <a:t>Gender does not explain any differences in the level of political interest.</a:t>
            </a:r>
            <a:endParaRPr lang="en-GB" dirty="0">
              <a:latin typeface="Cambria" panose="02040503050406030204" pitchFamily="18" charset="0"/>
              <a:ea typeface="Cambria" panose="02040503050406030204" pitchFamily="18" charset="0"/>
              <a:cs typeface="Times New Roman" panose="02020603050405020304" pitchFamily="18" charset="0"/>
            </a:endParaRPr>
          </a:p>
          <a:p>
            <a:r>
              <a:rPr lang="en-GB" sz="3200" dirty="0">
                <a:latin typeface="Cambria" panose="02040503050406030204" pitchFamily="18" charset="0"/>
                <a:ea typeface="Cambria" panose="02040503050406030204" pitchFamily="18" charset="0"/>
                <a:cs typeface="Times New Roman" panose="02020603050405020304" pitchFamily="18" charset="0"/>
              </a:rPr>
              <a:t>Two, the Alternative Hypothesis</a:t>
            </a:r>
          </a:p>
          <a:p>
            <a:pPr lvl="1"/>
            <a:r>
              <a:rPr lang="en-US" dirty="0">
                <a:latin typeface="Cambria" panose="02040503050406030204" pitchFamily="18" charset="0"/>
                <a:ea typeface="Cambria" panose="02040503050406030204" pitchFamily="18" charset="0"/>
              </a:rPr>
              <a:t>Gender does explain some differences in the level of political interest.</a:t>
            </a:r>
            <a:endParaRPr lang="en-GB" dirty="0">
              <a:latin typeface="Cambria" panose="02040503050406030204" pitchFamily="18" charset="0"/>
              <a:ea typeface="Cambria" panose="02040503050406030204" pitchFamily="18" charset="0"/>
              <a:cs typeface="Times New Roman" panose="02020603050405020304" pitchFamily="18" charset="0"/>
            </a:endParaRPr>
          </a:p>
          <a:p>
            <a:endParaRPr lang="en-US" sz="4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5280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71947" y="1474237"/>
            <a:ext cx="11139949" cy="5195123"/>
          </a:xfrm>
          <a:prstGeom prst="rect">
            <a:avLst/>
          </a:prstGeom>
        </p:spPr>
        <p:txBody>
          <a:bodyPr>
            <a:noAutofit/>
          </a:bodyPr>
          <a:lstStyle/>
          <a:p>
            <a:pPr marL="342900" marR="0" lvl="0" indent="-342900" algn="just">
              <a:spcBef>
                <a:spcPts val="0"/>
              </a:spcBef>
              <a:spcAft>
                <a:spcPts val="0"/>
              </a:spcAft>
              <a:buFont typeface="Symbol" panose="05050102010706020507" pitchFamily="18" charset="2"/>
              <a:buChar char=""/>
            </a:pPr>
            <a:endParaRPr lang="en-GB" sz="4000" b="1" dirty="0">
              <a:effectLst/>
              <a:latin typeface="Cambria" panose="02040503050406030204" pitchFamily="18" charset="0"/>
              <a:ea typeface="Cambria" panose="02040503050406030204" pitchFamily="18" charset="0"/>
            </a:endParaRPr>
          </a:p>
          <a:p>
            <a:pPr marL="342900" marR="0" lvl="0" indent="-342900" algn="just">
              <a:spcBef>
                <a:spcPts val="0"/>
              </a:spcBef>
              <a:spcAft>
                <a:spcPts val="0"/>
              </a:spcAft>
              <a:buFont typeface="Symbol" panose="05050102010706020507" pitchFamily="18" charset="2"/>
              <a:buChar char=""/>
            </a:pPr>
            <a:endParaRPr lang="en-GB" sz="4000" b="1" dirty="0">
              <a:latin typeface="Cambria" panose="02040503050406030204" pitchFamily="18" charset="0"/>
              <a:ea typeface="Cambria" panose="02040503050406030204" pitchFamily="18" charset="0"/>
            </a:endParaRPr>
          </a:p>
          <a:p>
            <a:pPr marL="342900" marR="0" lvl="0" indent="-342900" algn="just">
              <a:spcBef>
                <a:spcPts val="0"/>
              </a:spcBef>
              <a:spcAft>
                <a:spcPts val="0"/>
              </a:spcAft>
              <a:buFont typeface="Symbol" panose="05050102010706020507" pitchFamily="18" charset="2"/>
              <a:buChar char=""/>
            </a:pPr>
            <a:r>
              <a:rPr lang="en-GB" sz="4000" dirty="0">
                <a:latin typeface="Cambria" panose="02040503050406030204" pitchFamily="18" charset="0"/>
                <a:ea typeface="Cambria" panose="02040503050406030204" pitchFamily="18" charset="0"/>
              </a:rPr>
              <a:t>Classical Hypothesis Testing: </a:t>
            </a:r>
            <a:r>
              <a:rPr lang="el-GR" sz="4000" dirty="0">
                <a:latin typeface="Cambria" panose="02040503050406030204" pitchFamily="18" charset="0"/>
                <a:ea typeface="Cambria" panose="02040503050406030204" pitchFamily="18" charset="0"/>
              </a:rPr>
              <a:t>χ2: </a:t>
            </a:r>
            <a:r>
              <a:rPr lang="en-GB" sz="4000" dirty="0">
                <a:latin typeface="Cambria" panose="02040503050406030204" pitchFamily="18" charset="0"/>
                <a:ea typeface="Cambria" panose="02040503050406030204" pitchFamily="18" charset="0"/>
              </a:rPr>
              <a:t>Chi-squared</a:t>
            </a:r>
          </a:p>
          <a:p>
            <a:pPr marL="342900" marR="0" lvl="0" indent="-342900" algn="just">
              <a:spcBef>
                <a:spcPts val="0"/>
              </a:spcBef>
              <a:spcAft>
                <a:spcPts val="0"/>
              </a:spcAft>
              <a:buFont typeface="Symbol" panose="05050102010706020507" pitchFamily="18" charset="2"/>
              <a:buChar char=""/>
            </a:pPr>
            <a:endParaRPr lang="en-GB" sz="4000" b="1" dirty="0">
              <a:latin typeface="Cambria" panose="02040503050406030204" pitchFamily="18" charset="0"/>
              <a:ea typeface="Cambria" panose="02040503050406030204" pitchFamily="18" charset="0"/>
            </a:endParaRPr>
          </a:p>
          <a:p>
            <a:pPr marL="342900" marR="0" lvl="0" indent="-342900" algn="just">
              <a:spcBef>
                <a:spcPts val="0"/>
              </a:spcBef>
              <a:spcAft>
                <a:spcPts val="0"/>
              </a:spcAft>
              <a:buFont typeface="Symbol" panose="05050102010706020507" pitchFamily="18" charset="2"/>
              <a:buChar char=""/>
            </a:pPr>
            <a:endParaRPr lang="en-GB" sz="4000" b="1" dirty="0">
              <a:latin typeface="Cambria" panose="02040503050406030204" pitchFamily="18" charset="0"/>
              <a:ea typeface="Cambria" panose="02040503050406030204" pitchFamily="18" charset="0"/>
            </a:endParaRPr>
          </a:p>
        </p:txBody>
      </p:sp>
      <p:sp>
        <p:nvSpPr>
          <p:cNvPr id="11266" name="Rectangle 2"/>
          <p:cNvSpPr>
            <a:spLocks noGrp="1" noRot="1" noChangeArrowheads="1"/>
          </p:cNvSpPr>
          <p:nvPr>
            <p:ph type="title"/>
          </p:nvPr>
        </p:nvSpPr>
        <p:spPr>
          <a:xfrm>
            <a:off x="1328738" y="116632"/>
            <a:ext cx="9886950" cy="1440160"/>
          </a:xfrm>
        </p:spPr>
        <p:txBody>
          <a:bodyPr/>
          <a:lstStyle/>
          <a:p>
            <a:pPr eaLnBrk="1" hangingPunct="1"/>
            <a:r>
              <a:rPr lang="en-US" altLang="en-US" sz="4000" dirty="0">
                <a:latin typeface="Cambria" panose="02040503050406030204" pitchFamily="18" charset="0"/>
                <a:ea typeface="Cambria" panose="02040503050406030204" pitchFamily="18" charset="0"/>
              </a:rPr>
              <a:t>Outline</a:t>
            </a:r>
          </a:p>
        </p:txBody>
      </p:sp>
    </p:spTree>
    <p:extLst>
      <p:ext uri="{BB962C8B-B14F-4D97-AF65-F5344CB8AC3E}">
        <p14:creationId xmlns:p14="http://schemas.microsoft.com/office/powerpoint/2010/main" val="3590652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40D0-CED3-D8D1-271F-768E6D2BE826}"/>
              </a:ext>
            </a:extLst>
          </p:cNvPr>
          <p:cNvSpPr>
            <a:spLocks noGrp="1"/>
          </p:cNvSpPr>
          <p:nvPr>
            <p:ph type="title"/>
          </p:nvPr>
        </p:nvSpPr>
        <p:spPr/>
        <p:txBody>
          <a:bodyPr/>
          <a:lstStyle/>
          <a:p>
            <a:r>
              <a:rPr lang="en-GB" dirty="0">
                <a:solidFill>
                  <a:schemeClr val="accent1"/>
                </a:solidFill>
                <a:latin typeface="Cambria" panose="02040503050406030204" pitchFamily="18" charset="0"/>
                <a:ea typeface="Cambria" panose="02040503050406030204" pitchFamily="18" charset="0"/>
              </a:rPr>
              <a:t>χ2: EXAMPLE 2</a:t>
            </a:r>
            <a:endParaRPr lang="en-US" dirty="0"/>
          </a:p>
        </p:txBody>
      </p:sp>
      <p:sp>
        <p:nvSpPr>
          <p:cNvPr id="3" name="Content Placeholder 2">
            <a:extLst>
              <a:ext uri="{FF2B5EF4-FFF2-40B4-BE49-F238E27FC236}">
                <a16:creationId xmlns:a16="http://schemas.microsoft.com/office/drawing/2014/main" id="{2509A467-5AEE-6AE6-043E-4CE426E9F509}"/>
              </a:ext>
            </a:extLst>
          </p:cNvPr>
          <p:cNvSpPr>
            <a:spLocks noGrp="1"/>
          </p:cNvSpPr>
          <p:nvPr>
            <p:ph idx="1"/>
          </p:nvPr>
        </p:nvSpPr>
        <p:spPr/>
        <p:txBody>
          <a:bodyPr>
            <a:noAutofit/>
          </a:bodyPr>
          <a:lstStyle/>
          <a:p>
            <a:r>
              <a:rPr lang="en-GB" sz="3200" dirty="0">
                <a:latin typeface="Cambria" panose="02040503050406030204" pitchFamily="18" charset="0"/>
                <a:ea typeface="Cambria" panose="02040503050406030204" pitchFamily="18" charset="0"/>
                <a:cs typeface="Times New Roman" panose="02020603050405020304" pitchFamily="18" charset="0"/>
              </a:rPr>
              <a:t>Three: a Test Statistic</a:t>
            </a:r>
            <a:endParaRPr lang="en-GB" sz="2800" dirty="0">
              <a:latin typeface="Cambria" panose="02040503050406030204" pitchFamily="18" charset="0"/>
              <a:ea typeface="Cambria" panose="02040503050406030204" pitchFamily="18" charset="0"/>
              <a:cs typeface="Times New Roman" panose="02020603050405020304" pitchFamily="18" charset="0"/>
            </a:endParaRPr>
          </a:p>
          <a:p>
            <a:pPr marL="0" indent="0">
              <a:buNone/>
            </a:pPr>
            <a:r>
              <a:rPr lang="en-GB" sz="1600" b="1" dirty="0">
                <a:solidFill>
                  <a:schemeClr val="accent2"/>
                </a:solidFill>
                <a:latin typeface="Courier New" panose="02070309020205020404" pitchFamily="49" charset="0"/>
                <a:ea typeface="Cambria" panose="02040503050406030204" pitchFamily="18" charset="0"/>
                <a:cs typeface="Courier New" panose="02070309020205020404" pitchFamily="49" charset="0"/>
              </a:rPr>
              <a:t>tab </a:t>
            </a:r>
            <a:r>
              <a:rPr lang="en-GB" sz="1600" b="1" dirty="0" err="1">
                <a:latin typeface="Courier New" panose="02070309020205020404" pitchFamily="49" charset="0"/>
                <a:ea typeface="Cambria" panose="02040503050406030204" pitchFamily="18" charset="0"/>
                <a:cs typeface="Courier New" panose="02070309020205020404" pitchFamily="49" charset="0"/>
              </a:rPr>
              <a:t>PolInt</a:t>
            </a:r>
            <a:r>
              <a:rPr lang="en-GB" sz="1600" b="1" dirty="0">
                <a:latin typeface="Courier New" panose="02070309020205020404" pitchFamily="49" charset="0"/>
                <a:ea typeface="Cambria" panose="02040503050406030204" pitchFamily="18" charset="0"/>
                <a:cs typeface="Courier New" panose="02070309020205020404" pitchFamily="49" charset="0"/>
              </a:rPr>
              <a:t> Gender</a:t>
            </a:r>
            <a:r>
              <a:rPr lang="en-GB" sz="1600" b="1" dirty="0">
                <a:solidFill>
                  <a:schemeClr val="accent2"/>
                </a:solidFill>
                <a:latin typeface="Courier New" panose="02070309020205020404" pitchFamily="49" charset="0"/>
                <a:ea typeface="Cambria" panose="02040503050406030204" pitchFamily="18" charset="0"/>
                <a:cs typeface="Courier New" panose="02070309020205020404" pitchFamily="49" charset="0"/>
              </a:rPr>
              <a:t>, chi2</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                      |     Gender: Male</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   Political Interest |    Female       Male |     Total</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Not at all Interested |     4,668      2,721 |     7,389 </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    Hardly Interested |     7,436      5,716 |    13,152 </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     Quite Interested |     5,430      6,069 |    11,499 </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      Very Interested |     1,461      2,440 |     3,901 </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a:t>
            </a: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                Total |    18,995     16,946 |    35,941 </a:t>
            </a:r>
          </a:p>
          <a:p>
            <a:pPr marL="0" indent="0">
              <a:buNone/>
            </a:pPr>
            <a:endParaRPr lang="en-GB" sz="1600" b="1" dirty="0">
              <a:latin typeface="Courier New" panose="02070309020205020404" pitchFamily="49" charset="0"/>
              <a:ea typeface="Cambria" panose="02040503050406030204" pitchFamily="18" charset="0"/>
              <a:cs typeface="Courier New" panose="02070309020205020404" pitchFamily="49" charset="0"/>
            </a:endParaRPr>
          </a:p>
          <a:p>
            <a:pPr marL="0" indent="0">
              <a:buNone/>
            </a:pPr>
            <a:r>
              <a:rPr lang="en-GB" sz="1600" b="1" dirty="0">
                <a:latin typeface="Courier New" panose="02070309020205020404" pitchFamily="49" charset="0"/>
                <a:ea typeface="Cambria" panose="02040503050406030204" pitchFamily="18" charset="0"/>
                <a:cs typeface="Courier New" panose="02070309020205020404" pitchFamily="49" charset="0"/>
              </a:rPr>
              <a:t>          Pearson chi2(3) = 905.3023   </a:t>
            </a:r>
            <a:r>
              <a:rPr lang="en-GB" sz="1600" b="1" dirty="0" err="1">
                <a:latin typeface="Courier New" panose="02070309020205020404" pitchFamily="49" charset="0"/>
                <a:ea typeface="Cambria" panose="02040503050406030204" pitchFamily="18" charset="0"/>
                <a:cs typeface="Courier New" panose="02070309020205020404" pitchFamily="49" charset="0"/>
              </a:rPr>
              <a:t>Pr</a:t>
            </a:r>
            <a:r>
              <a:rPr lang="en-GB" sz="1600" b="1" dirty="0">
                <a:latin typeface="Courier New" panose="02070309020205020404" pitchFamily="49" charset="0"/>
                <a:ea typeface="Cambria" panose="02040503050406030204" pitchFamily="18" charset="0"/>
                <a:cs typeface="Courier New" panose="02070309020205020404" pitchFamily="49" charset="0"/>
              </a:rPr>
              <a:t> = 0.000</a:t>
            </a:r>
          </a:p>
        </p:txBody>
      </p:sp>
      <p:sp>
        <p:nvSpPr>
          <p:cNvPr id="4" name="Oval 3">
            <a:extLst>
              <a:ext uri="{FF2B5EF4-FFF2-40B4-BE49-F238E27FC236}">
                <a16:creationId xmlns:a16="http://schemas.microsoft.com/office/drawing/2014/main" id="{A18A2621-CFAA-A4BD-DE91-742F4B06B8A9}"/>
              </a:ext>
            </a:extLst>
          </p:cNvPr>
          <p:cNvSpPr/>
          <p:nvPr/>
        </p:nvSpPr>
        <p:spPr>
          <a:xfrm>
            <a:off x="4136836" y="6120274"/>
            <a:ext cx="1280739" cy="48982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6C0EC183-5C74-1637-354C-C64F50914454}"/>
              </a:ext>
            </a:extLst>
          </p:cNvPr>
          <p:cNvSpPr/>
          <p:nvPr/>
        </p:nvSpPr>
        <p:spPr>
          <a:xfrm>
            <a:off x="5702714" y="6098305"/>
            <a:ext cx="1280739" cy="5461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505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95CBC-BA6C-4CE2-BD93-6D0556602DBA}"/>
              </a:ext>
            </a:extLst>
          </p:cNvPr>
          <p:cNvSpPr>
            <a:spLocks noGrp="1"/>
          </p:cNvSpPr>
          <p:nvPr>
            <p:ph type="title"/>
          </p:nvPr>
        </p:nvSpPr>
        <p:spPr>
          <a:xfrm>
            <a:off x="336884" y="811777"/>
            <a:ext cx="4035527" cy="4962524"/>
          </a:xfrm>
        </p:spPr>
        <p:txBody>
          <a:bodyPr vert="horz" lIns="91440" tIns="45720" rIns="91440" bIns="45720" rtlCol="0" anchor="ctr">
            <a:normAutofit/>
          </a:bodyPr>
          <a:lstStyle/>
          <a:p>
            <a:pPr algn="ctr"/>
            <a:r>
              <a:rPr lang="en-US" kern="1200" dirty="0">
                <a:solidFill>
                  <a:srgbClr val="FFFFFF"/>
                </a:solidFill>
                <a:latin typeface="+mj-lt"/>
                <a:ea typeface="+mj-ea"/>
                <a:cs typeface="+mj-cs"/>
              </a:rPr>
              <a:t>χ2: </a:t>
            </a:r>
            <a:br>
              <a:rPr lang="en-US" kern="1200" dirty="0">
                <a:solidFill>
                  <a:srgbClr val="FFFFFF"/>
                </a:solidFill>
                <a:latin typeface="+mj-lt"/>
                <a:ea typeface="+mj-ea"/>
                <a:cs typeface="+mj-cs"/>
              </a:rPr>
            </a:br>
            <a:r>
              <a:rPr lang="en-US" kern="1200" dirty="0">
                <a:solidFill>
                  <a:srgbClr val="FFFFFF"/>
                </a:solidFill>
                <a:latin typeface="+mj-lt"/>
                <a:ea typeface="+mj-ea"/>
                <a:cs typeface="+mj-cs"/>
              </a:rPr>
              <a:t>A Test for Independence </a:t>
            </a:r>
          </a:p>
        </p:txBody>
      </p:sp>
      <p:sp>
        <p:nvSpPr>
          <p:cNvPr id="6" name="Content Placeholder 5">
            <a:extLst>
              <a:ext uri="{FF2B5EF4-FFF2-40B4-BE49-F238E27FC236}">
                <a16:creationId xmlns:a16="http://schemas.microsoft.com/office/drawing/2014/main" id="{996B14EA-818E-3C79-B2DB-69A7FF7FF445}"/>
              </a:ext>
            </a:extLst>
          </p:cNvPr>
          <p:cNvSpPr>
            <a:spLocks noGrp="1"/>
          </p:cNvSpPr>
          <p:nvPr>
            <p:ph idx="1"/>
          </p:nvPr>
        </p:nvSpPr>
        <p:spPr/>
        <p:txBody>
          <a:bodyPr/>
          <a:lstStyle/>
          <a:p>
            <a:endParaRPr lang="en-US" dirty="0"/>
          </a:p>
        </p:txBody>
      </p:sp>
      <p:sp>
        <p:nvSpPr>
          <p:cNvPr id="8" name="Title 1">
            <a:extLst>
              <a:ext uri="{FF2B5EF4-FFF2-40B4-BE49-F238E27FC236}">
                <a16:creationId xmlns:a16="http://schemas.microsoft.com/office/drawing/2014/main" id="{9AE26EE6-72AA-39F3-9513-F06995F35443}"/>
              </a:ext>
            </a:extLst>
          </p:cNvPr>
          <p:cNvSpPr txBox="1">
            <a:spLocks/>
          </p:cNvSpPr>
          <p:nvPr/>
        </p:nvSpPr>
        <p:spPr>
          <a:xfrm>
            <a:off x="336884" y="811777"/>
            <a:ext cx="4035527" cy="49625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rgbClr val="FFFFFF"/>
                </a:solidFill>
              </a:rPr>
              <a:t>χ2: </a:t>
            </a:r>
            <a:br>
              <a:rPr lang="en-US" dirty="0">
                <a:solidFill>
                  <a:srgbClr val="FFFFFF"/>
                </a:solidFill>
              </a:rPr>
            </a:br>
            <a:r>
              <a:rPr lang="en-US" dirty="0">
                <a:solidFill>
                  <a:srgbClr val="FFFFFF"/>
                </a:solidFill>
              </a:rPr>
              <a:t>A Test for Independence </a:t>
            </a:r>
          </a:p>
          <a:p>
            <a:pPr algn="ctr"/>
            <a:endParaRPr lang="en-US" dirty="0">
              <a:solidFill>
                <a:srgbClr val="FFFFFF"/>
              </a:solidFill>
            </a:endParaRPr>
          </a:p>
          <a:p>
            <a:pPr algn="ctr"/>
            <a:r>
              <a:rPr lang="en-GB" sz="3600" i="1" dirty="0">
                <a:solidFill>
                  <a:srgbClr val="FFFFFF"/>
                </a:solidFill>
              </a:rPr>
              <a:t>Step 4:</a:t>
            </a:r>
          </a:p>
          <a:p>
            <a:pPr algn="ctr"/>
            <a:r>
              <a:rPr lang="en-GB" sz="3600" dirty="0">
                <a:solidFill>
                  <a:srgbClr val="FFFFFF"/>
                </a:solidFill>
              </a:rPr>
              <a:t>χ2 Critical Value [α=0.05; </a:t>
            </a:r>
            <a:r>
              <a:rPr lang="en-GB" sz="3600" dirty="0" err="1">
                <a:solidFill>
                  <a:srgbClr val="FFFFFF"/>
                </a:solidFill>
              </a:rPr>
              <a:t>df</a:t>
            </a:r>
            <a:r>
              <a:rPr lang="en-GB" sz="3600" dirty="0">
                <a:solidFill>
                  <a:srgbClr val="FFFFFF"/>
                </a:solidFill>
              </a:rPr>
              <a:t>=12]: 21.03</a:t>
            </a:r>
            <a:endParaRPr lang="en-US" sz="3600" dirty="0">
              <a:solidFill>
                <a:srgbClr val="FFFFFF"/>
              </a:solidFill>
            </a:endParaRPr>
          </a:p>
        </p:txBody>
      </p:sp>
      <p:graphicFrame>
        <p:nvGraphicFramePr>
          <p:cNvPr id="11" name="Content Placeholder 4">
            <a:extLst>
              <a:ext uri="{FF2B5EF4-FFF2-40B4-BE49-F238E27FC236}">
                <a16:creationId xmlns:a16="http://schemas.microsoft.com/office/drawing/2014/main" id="{546578B0-38E4-6B91-BA00-B59EFFE509E1}"/>
              </a:ext>
            </a:extLst>
          </p:cNvPr>
          <p:cNvGraphicFramePr>
            <a:graphicFrameLocks/>
          </p:cNvGraphicFramePr>
          <p:nvPr/>
        </p:nvGraphicFramePr>
        <p:xfrm>
          <a:off x="5336770" y="311449"/>
          <a:ext cx="6251171" cy="6111569"/>
        </p:xfrm>
        <a:graphic>
          <a:graphicData uri="http://schemas.openxmlformats.org/drawingml/2006/table">
            <a:tbl>
              <a:tblPr firstRow="1" firstCol="1" bandRow="1">
                <a:tableStyleId>{5C22544A-7EE6-4342-B048-85BDC9FD1C3A}</a:tableStyleId>
              </a:tblPr>
              <a:tblGrid>
                <a:gridCol w="1182452">
                  <a:extLst>
                    <a:ext uri="{9D8B030D-6E8A-4147-A177-3AD203B41FA5}">
                      <a16:colId xmlns:a16="http://schemas.microsoft.com/office/drawing/2014/main" val="4061874558"/>
                    </a:ext>
                  </a:extLst>
                </a:gridCol>
                <a:gridCol w="998384">
                  <a:extLst>
                    <a:ext uri="{9D8B030D-6E8A-4147-A177-3AD203B41FA5}">
                      <a16:colId xmlns:a16="http://schemas.microsoft.com/office/drawing/2014/main" val="3011725201"/>
                    </a:ext>
                  </a:extLst>
                </a:gridCol>
                <a:gridCol w="998384">
                  <a:extLst>
                    <a:ext uri="{9D8B030D-6E8A-4147-A177-3AD203B41FA5}">
                      <a16:colId xmlns:a16="http://schemas.microsoft.com/office/drawing/2014/main" val="3695968767"/>
                    </a:ext>
                  </a:extLst>
                </a:gridCol>
                <a:gridCol w="998384">
                  <a:extLst>
                    <a:ext uri="{9D8B030D-6E8A-4147-A177-3AD203B41FA5}">
                      <a16:colId xmlns:a16="http://schemas.microsoft.com/office/drawing/2014/main" val="1936554522"/>
                    </a:ext>
                  </a:extLst>
                </a:gridCol>
                <a:gridCol w="1075183">
                  <a:extLst>
                    <a:ext uri="{9D8B030D-6E8A-4147-A177-3AD203B41FA5}">
                      <a16:colId xmlns:a16="http://schemas.microsoft.com/office/drawing/2014/main" val="2015531030"/>
                    </a:ext>
                  </a:extLst>
                </a:gridCol>
                <a:gridCol w="998384">
                  <a:extLst>
                    <a:ext uri="{9D8B030D-6E8A-4147-A177-3AD203B41FA5}">
                      <a16:colId xmlns:a16="http://schemas.microsoft.com/office/drawing/2014/main" val="3548660443"/>
                    </a:ext>
                  </a:extLst>
                </a:gridCol>
              </a:tblGrid>
              <a:tr h="256719">
                <a:tc>
                  <a:txBody>
                    <a:bodyPr/>
                    <a:lstStyle/>
                    <a:p>
                      <a:endParaRPr lang="en-US" sz="1300">
                        <a:effectLst/>
                        <a:latin typeface="Calibri" panose="020F0502020204030204" pitchFamily="34" charset="0"/>
                        <a:cs typeface="Times New Roman" panose="02020603050405020304" pitchFamily="18" charset="0"/>
                      </a:endParaRPr>
                    </a:p>
                  </a:txBody>
                  <a:tcPr marL="79552" marR="79552" marT="0" marB="0"/>
                </a:tc>
                <a:tc gridSpan="5">
                  <a:txBody>
                    <a:bodyPr/>
                    <a:lstStyle/>
                    <a:p>
                      <a:pPr marL="0" marR="0" algn="ctr">
                        <a:spcBef>
                          <a:spcPts val="0"/>
                        </a:spcBef>
                        <a:spcAft>
                          <a:spcPts val="0"/>
                        </a:spcAft>
                      </a:pPr>
                      <a:r>
                        <a:rPr lang="en-US" sz="1300">
                          <a:effectLst/>
                        </a:rPr>
                        <a:t>Alpha: Significance Level</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80955547"/>
                  </a:ext>
                </a:extLst>
              </a:tr>
              <a:tr h="463751">
                <a:tc>
                  <a:txBody>
                    <a:bodyPr/>
                    <a:lstStyle/>
                    <a:p>
                      <a:pPr marL="0" marR="0" algn="ctr">
                        <a:spcBef>
                          <a:spcPts val="0"/>
                        </a:spcBef>
                        <a:spcAft>
                          <a:spcPts val="0"/>
                        </a:spcAft>
                      </a:pPr>
                      <a:r>
                        <a:rPr lang="en-US" sz="1300">
                          <a:effectLst/>
                        </a:rPr>
                        <a:t>Degrees of Freedom</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0.10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0.05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0.025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0.01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0.001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832171833"/>
                  </a:ext>
                </a:extLst>
              </a:tr>
              <a:tr h="256719">
                <a:tc>
                  <a:txBody>
                    <a:bodyPr/>
                    <a:lstStyle/>
                    <a:p>
                      <a:pPr marL="0" marR="0" algn="ctr">
                        <a:spcBef>
                          <a:spcPts val="0"/>
                        </a:spcBef>
                        <a:spcAft>
                          <a:spcPts val="0"/>
                        </a:spcAft>
                      </a:pPr>
                      <a:r>
                        <a:rPr lang="en-US" sz="1300">
                          <a:effectLst/>
                        </a:rPr>
                        <a:t>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gridSpan="5">
                  <a:txBody>
                    <a:bodyPr/>
                    <a:lstStyle/>
                    <a:p>
                      <a:pPr marL="0" marR="0" algn="ctr">
                        <a:spcBef>
                          <a:spcPts val="0"/>
                        </a:spcBef>
                        <a:spcAft>
                          <a:spcPts val="0"/>
                        </a:spcAft>
                      </a:pPr>
                      <a:r>
                        <a:rPr lang="en-US" sz="1300">
                          <a:effectLst/>
                        </a:rPr>
                        <a:t>Critical Values of χ</a:t>
                      </a:r>
                      <a:r>
                        <a:rPr lang="en-US" sz="1300" baseline="30000">
                          <a:effectLst/>
                        </a:rPr>
                        <a:t>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95110113"/>
                  </a:ext>
                </a:extLst>
              </a:tr>
              <a:tr h="256719">
                <a:tc>
                  <a:txBody>
                    <a:bodyPr/>
                    <a:lstStyle/>
                    <a:p>
                      <a:pPr marL="0" marR="0" algn="ctr">
                        <a:spcBef>
                          <a:spcPts val="0"/>
                        </a:spcBef>
                        <a:spcAft>
                          <a:spcPts val="0"/>
                        </a:spcAft>
                      </a:pPr>
                      <a:r>
                        <a:rPr lang="en-US" sz="1300">
                          <a:effectLst/>
                        </a:rPr>
                        <a:t>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2.71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3.84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5.02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6.64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10.83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1323590850"/>
                  </a:ext>
                </a:extLst>
              </a:tr>
              <a:tr h="256719">
                <a:tc>
                  <a:txBody>
                    <a:bodyPr/>
                    <a:lstStyle/>
                    <a:p>
                      <a:pPr marL="0" marR="0" algn="ctr">
                        <a:spcBef>
                          <a:spcPts val="0"/>
                        </a:spcBef>
                        <a:spcAft>
                          <a:spcPts val="0"/>
                        </a:spcAft>
                      </a:pPr>
                      <a:r>
                        <a:rPr lang="en-US" sz="1300">
                          <a:effectLst/>
                        </a:rPr>
                        <a:t>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4.61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5.99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7.38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9.21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13.82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376913996"/>
                  </a:ext>
                </a:extLst>
              </a:tr>
              <a:tr h="256719">
                <a:tc>
                  <a:txBody>
                    <a:bodyPr/>
                    <a:lstStyle/>
                    <a:p>
                      <a:pPr marL="0" marR="0" algn="ctr">
                        <a:spcBef>
                          <a:spcPts val="0"/>
                        </a:spcBef>
                        <a:spcAft>
                          <a:spcPts val="0"/>
                        </a:spcAft>
                      </a:pPr>
                      <a:r>
                        <a:rPr lang="en-US" sz="1300">
                          <a:effectLst/>
                        </a:rPr>
                        <a:t>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6.25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7.82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9.35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11.35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16.27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257172843"/>
                  </a:ext>
                </a:extLst>
              </a:tr>
              <a:tr h="256719">
                <a:tc>
                  <a:txBody>
                    <a:bodyPr/>
                    <a:lstStyle/>
                    <a:p>
                      <a:pPr marL="0" marR="0" algn="ctr">
                        <a:spcBef>
                          <a:spcPts val="0"/>
                        </a:spcBef>
                        <a:spcAft>
                          <a:spcPts val="0"/>
                        </a:spcAft>
                      </a:pPr>
                      <a:r>
                        <a:rPr lang="en-US" sz="1300">
                          <a:effectLst/>
                        </a:rPr>
                        <a:t>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7.78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9.49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11.14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13.28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18.47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2440170890"/>
                  </a:ext>
                </a:extLst>
              </a:tr>
              <a:tr h="256719">
                <a:tc>
                  <a:txBody>
                    <a:bodyPr/>
                    <a:lstStyle/>
                    <a:p>
                      <a:pPr marL="0" marR="0" algn="ctr">
                        <a:spcBef>
                          <a:spcPts val="0"/>
                        </a:spcBef>
                        <a:spcAft>
                          <a:spcPts val="0"/>
                        </a:spcAft>
                      </a:pPr>
                      <a:r>
                        <a:rPr lang="en-US" sz="1300">
                          <a:effectLst/>
                        </a:rPr>
                        <a:t>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9.24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11.07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12.83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15.09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20.52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2688349865"/>
                  </a:ext>
                </a:extLst>
              </a:tr>
              <a:tr h="256719">
                <a:tc>
                  <a:txBody>
                    <a:bodyPr/>
                    <a:lstStyle/>
                    <a:p>
                      <a:pPr marL="0" marR="0" algn="ctr">
                        <a:spcBef>
                          <a:spcPts val="0"/>
                        </a:spcBef>
                        <a:spcAft>
                          <a:spcPts val="0"/>
                        </a:spcAft>
                      </a:pPr>
                      <a:r>
                        <a:rPr lang="en-US" sz="1300">
                          <a:effectLst/>
                        </a:rPr>
                        <a:t>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10.65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12.59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14.45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16.81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22.46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2211046170"/>
                  </a:ext>
                </a:extLst>
              </a:tr>
              <a:tr h="256719">
                <a:tc>
                  <a:txBody>
                    <a:bodyPr/>
                    <a:lstStyle/>
                    <a:p>
                      <a:pPr marL="0" marR="0" algn="ctr">
                        <a:spcBef>
                          <a:spcPts val="0"/>
                        </a:spcBef>
                        <a:spcAft>
                          <a:spcPts val="0"/>
                        </a:spcAft>
                      </a:pPr>
                      <a:r>
                        <a:rPr lang="en-US" sz="1300">
                          <a:effectLst/>
                        </a:rPr>
                        <a:t>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12.02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14.07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16.01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18.48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24.32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407946531"/>
                  </a:ext>
                </a:extLst>
              </a:tr>
              <a:tr h="256719">
                <a:tc>
                  <a:txBody>
                    <a:bodyPr/>
                    <a:lstStyle/>
                    <a:p>
                      <a:pPr marL="0" marR="0" algn="ctr">
                        <a:spcBef>
                          <a:spcPts val="0"/>
                        </a:spcBef>
                        <a:spcAft>
                          <a:spcPts val="0"/>
                        </a:spcAft>
                      </a:pPr>
                      <a:r>
                        <a:rPr lang="en-US" sz="1300">
                          <a:effectLst/>
                        </a:rPr>
                        <a:t>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13.36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15.51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17.54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20.09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26.13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144041867"/>
                  </a:ext>
                </a:extLst>
              </a:tr>
              <a:tr h="256719">
                <a:tc>
                  <a:txBody>
                    <a:bodyPr/>
                    <a:lstStyle/>
                    <a:p>
                      <a:pPr marL="0" marR="0" algn="ctr">
                        <a:spcBef>
                          <a:spcPts val="0"/>
                        </a:spcBef>
                        <a:spcAft>
                          <a:spcPts val="0"/>
                        </a:spcAft>
                      </a:pPr>
                      <a:r>
                        <a:rPr lang="en-US" sz="1300">
                          <a:effectLst/>
                        </a:rPr>
                        <a:t>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14.68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16.92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19.02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21.67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27.88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818942506"/>
                  </a:ext>
                </a:extLst>
              </a:tr>
              <a:tr h="256719">
                <a:tc>
                  <a:txBody>
                    <a:bodyPr/>
                    <a:lstStyle/>
                    <a:p>
                      <a:pPr marL="0" marR="0" algn="ctr">
                        <a:spcBef>
                          <a:spcPts val="0"/>
                        </a:spcBef>
                        <a:spcAft>
                          <a:spcPts val="0"/>
                        </a:spcAft>
                      </a:pPr>
                      <a:r>
                        <a:rPr lang="en-US" sz="1300">
                          <a:effectLst/>
                        </a:rPr>
                        <a:t>10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15.99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18.31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20.48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23.21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29.59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396648827"/>
                  </a:ext>
                </a:extLst>
              </a:tr>
              <a:tr h="256719">
                <a:tc>
                  <a:txBody>
                    <a:bodyPr/>
                    <a:lstStyle/>
                    <a:p>
                      <a:pPr marL="0" marR="0" algn="ctr">
                        <a:spcBef>
                          <a:spcPts val="0"/>
                        </a:spcBef>
                        <a:spcAft>
                          <a:spcPts val="0"/>
                        </a:spcAft>
                      </a:pPr>
                      <a:r>
                        <a:rPr lang="en-US" sz="1300">
                          <a:effectLst/>
                        </a:rPr>
                        <a:t>11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17.28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19.68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21.92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24.73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31.26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1080250426"/>
                  </a:ext>
                </a:extLst>
              </a:tr>
              <a:tr h="256719">
                <a:tc>
                  <a:txBody>
                    <a:bodyPr/>
                    <a:lstStyle/>
                    <a:p>
                      <a:pPr marL="0" marR="0" algn="ctr">
                        <a:spcBef>
                          <a:spcPts val="0"/>
                        </a:spcBef>
                        <a:spcAft>
                          <a:spcPts val="0"/>
                        </a:spcAft>
                      </a:pPr>
                      <a:r>
                        <a:rPr lang="en-US" sz="1300">
                          <a:effectLst/>
                        </a:rPr>
                        <a:t>12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18.55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dirty="0">
                          <a:effectLst/>
                        </a:rPr>
                        <a:t>21.03</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23.34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26.22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32.91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940045966"/>
                  </a:ext>
                </a:extLst>
              </a:tr>
              <a:tr h="256719">
                <a:tc>
                  <a:txBody>
                    <a:bodyPr/>
                    <a:lstStyle/>
                    <a:p>
                      <a:pPr marL="0" marR="0" algn="ctr">
                        <a:spcBef>
                          <a:spcPts val="0"/>
                        </a:spcBef>
                        <a:spcAft>
                          <a:spcPts val="0"/>
                        </a:spcAft>
                      </a:pPr>
                      <a:r>
                        <a:rPr lang="en-US" sz="1300">
                          <a:effectLst/>
                        </a:rPr>
                        <a:t>13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19.81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22.36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24.74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27.69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34.53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2916212905"/>
                  </a:ext>
                </a:extLst>
              </a:tr>
              <a:tr h="256719">
                <a:tc>
                  <a:txBody>
                    <a:bodyPr/>
                    <a:lstStyle/>
                    <a:p>
                      <a:pPr marL="0" marR="0" algn="ctr">
                        <a:spcBef>
                          <a:spcPts val="0"/>
                        </a:spcBef>
                        <a:spcAft>
                          <a:spcPts val="0"/>
                        </a:spcAft>
                      </a:pPr>
                      <a:r>
                        <a:rPr lang="en-US" sz="1300">
                          <a:effectLst/>
                        </a:rPr>
                        <a:t>14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21.06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23.69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26.12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29.14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36.12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419553868"/>
                  </a:ext>
                </a:extLst>
              </a:tr>
              <a:tr h="256719">
                <a:tc>
                  <a:txBody>
                    <a:bodyPr/>
                    <a:lstStyle/>
                    <a:p>
                      <a:pPr marL="0" marR="0" algn="ctr">
                        <a:spcBef>
                          <a:spcPts val="0"/>
                        </a:spcBef>
                        <a:spcAft>
                          <a:spcPts val="0"/>
                        </a:spcAft>
                      </a:pPr>
                      <a:r>
                        <a:rPr lang="en-US" sz="1300">
                          <a:effectLst/>
                        </a:rPr>
                        <a:t>15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22.31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25.00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27.49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30.58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37.70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003691227"/>
                  </a:ext>
                </a:extLst>
              </a:tr>
              <a:tr h="256719">
                <a:tc>
                  <a:txBody>
                    <a:bodyPr/>
                    <a:lstStyle/>
                    <a:p>
                      <a:pPr marL="0" marR="0" algn="ctr">
                        <a:spcBef>
                          <a:spcPts val="0"/>
                        </a:spcBef>
                        <a:spcAft>
                          <a:spcPts val="0"/>
                        </a:spcAft>
                      </a:pPr>
                      <a:r>
                        <a:rPr lang="en-US" sz="1300">
                          <a:effectLst/>
                        </a:rPr>
                        <a:t>16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23.54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26.30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28.85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32.00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39.25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838044003"/>
                  </a:ext>
                </a:extLst>
              </a:tr>
              <a:tr h="256719">
                <a:tc>
                  <a:txBody>
                    <a:bodyPr/>
                    <a:lstStyle/>
                    <a:p>
                      <a:pPr marL="0" marR="0" algn="ctr">
                        <a:spcBef>
                          <a:spcPts val="0"/>
                        </a:spcBef>
                        <a:spcAft>
                          <a:spcPts val="0"/>
                        </a:spcAft>
                      </a:pPr>
                      <a:r>
                        <a:rPr lang="en-US" sz="1300">
                          <a:effectLst/>
                        </a:rPr>
                        <a:t>17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24.77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27.59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30.19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33.41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40.79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016135865"/>
                  </a:ext>
                </a:extLst>
              </a:tr>
              <a:tr h="256719">
                <a:tc>
                  <a:txBody>
                    <a:bodyPr/>
                    <a:lstStyle/>
                    <a:p>
                      <a:pPr marL="0" marR="0" algn="ctr">
                        <a:spcBef>
                          <a:spcPts val="0"/>
                        </a:spcBef>
                        <a:spcAft>
                          <a:spcPts val="0"/>
                        </a:spcAft>
                      </a:pPr>
                      <a:r>
                        <a:rPr lang="en-US" sz="1300">
                          <a:effectLst/>
                        </a:rPr>
                        <a:t>18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25.99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28.87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31.53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34.81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42.31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628808041"/>
                  </a:ext>
                </a:extLst>
              </a:tr>
              <a:tr h="256719">
                <a:tc>
                  <a:txBody>
                    <a:bodyPr/>
                    <a:lstStyle/>
                    <a:p>
                      <a:pPr marL="0" marR="0" algn="ctr">
                        <a:spcBef>
                          <a:spcPts val="0"/>
                        </a:spcBef>
                        <a:spcAft>
                          <a:spcPts val="0"/>
                        </a:spcAft>
                      </a:pPr>
                      <a:r>
                        <a:rPr lang="en-US" sz="1300">
                          <a:effectLst/>
                        </a:rPr>
                        <a:t>19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27.20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30.14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32.85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36.19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43.82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13087024"/>
                  </a:ext>
                </a:extLst>
              </a:tr>
              <a:tr h="256719">
                <a:tc>
                  <a:txBody>
                    <a:bodyPr/>
                    <a:lstStyle/>
                    <a:p>
                      <a:pPr marL="0" marR="0" algn="ctr">
                        <a:spcBef>
                          <a:spcPts val="0"/>
                        </a:spcBef>
                        <a:spcAft>
                          <a:spcPts val="0"/>
                        </a:spcAft>
                      </a:pPr>
                      <a:r>
                        <a:rPr lang="en-US" sz="1300">
                          <a:effectLst/>
                        </a:rPr>
                        <a:t>20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28.41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31.41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34.17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a:effectLst/>
                        </a:rPr>
                        <a:t>37.57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tc>
                  <a:txBody>
                    <a:bodyPr/>
                    <a:lstStyle/>
                    <a:p>
                      <a:pPr marL="0" marR="0" algn="ctr">
                        <a:spcBef>
                          <a:spcPts val="0"/>
                        </a:spcBef>
                        <a:spcAft>
                          <a:spcPts val="0"/>
                        </a:spcAft>
                      </a:pPr>
                      <a:r>
                        <a:rPr lang="en-US" sz="1300" dirty="0">
                          <a:effectLst/>
                        </a:rPr>
                        <a:t>45.32</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9552" marR="79552" marT="0" marB="0"/>
                </a:tc>
                <a:extLst>
                  <a:ext uri="{0D108BD9-81ED-4DB2-BD59-A6C34878D82A}">
                    <a16:rowId xmlns:a16="http://schemas.microsoft.com/office/drawing/2014/main" val="3071959130"/>
                  </a:ext>
                </a:extLst>
              </a:tr>
            </a:tbl>
          </a:graphicData>
        </a:graphic>
      </p:graphicFrame>
      <p:sp>
        <p:nvSpPr>
          <p:cNvPr id="12" name="Oval 11">
            <a:extLst>
              <a:ext uri="{FF2B5EF4-FFF2-40B4-BE49-F238E27FC236}">
                <a16:creationId xmlns:a16="http://schemas.microsoft.com/office/drawing/2014/main" id="{06DBE805-36D9-47B4-83EB-16B4827F00E2}"/>
              </a:ext>
            </a:extLst>
          </p:cNvPr>
          <p:cNvSpPr/>
          <p:nvPr/>
        </p:nvSpPr>
        <p:spPr>
          <a:xfrm>
            <a:off x="10738262" y="1691148"/>
            <a:ext cx="698176" cy="348277"/>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7193740A-40B6-1D70-F2C5-EA16B32989D3}"/>
              </a:ext>
            </a:extLst>
          </p:cNvPr>
          <p:cNvSpPr/>
          <p:nvPr/>
        </p:nvSpPr>
        <p:spPr>
          <a:xfrm>
            <a:off x="10897094" y="934065"/>
            <a:ext cx="380512" cy="7570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20DE7D1F-60B0-658C-F4A3-53C9FEA8A923}"/>
              </a:ext>
            </a:extLst>
          </p:cNvPr>
          <p:cNvSpPr/>
          <p:nvPr/>
        </p:nvSpPr>
        <p:spPr>
          <a:xfrm>
            <a:off x="6361471" y="1848719"/>
            <a:ext cx="4143752" cy="1865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2BCE2F4F-15E5-B00E-91E5-A0D81972CD0E}"/>
              </a:ext>
            </a:extLst>
          </p:cNvPr>
          <p:cNvSpPr txBox="1">
            <a:spLocks/>
          </p:cNvSpPr>
          <p:nvPr/>
        </p:nvSpPr>
        <p:spPr>
          <a:xfrm>
            <a:off x="489284" y="964177"/>
            <a:ext cx="4035527" cy="49625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solidFill>
                  <a:srgbClr val="FFFFFF"/>
                </a:solidFill>
              </a:rPr>
              <a:t>χ2: </a:t>
            </a:r>
            <a:br>
              <a:rPr lang="en-US">
                <a:solidFill>
                  <a:srgbClr val="FFFFFF"/>
                </a:solidFill>
              </a:rPr>
            </a:br>
            <a:r>
              <a:rPr lang="en-US">
                <a:solidFill>
                  <a:srgbClr val="FFFFFF"/>
                </a:solidFill>
              </a:rPr>
              <a:t>A Test for Independence </a:t>
            </a:r>
            <a:endParaRPr lang="en-US" dirty="0">
              <a:solidFill>
                <a:srgbClr val="FFFFFF"/>
              </a:solidFill>
            </a:endParaRPr>
          </a:p>
        </p:txBody>
      </p:sp>
      <p:sp>
        <p:nvSpPr>
          <p:cNvPr id="10" name="Rectangle 9">
            <a:extLst>
              <a:ext uri="{FF2B5EF4-FFF2-40B4-BE49-F238E27FC236}">
                <a16:creationId xmlns:a16="http://schemas.microsoft.com/office/drawing/2014/main" id="{1E0453E0-9C87-A202-E6F9-30B6D3B8E9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489284" y="4638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BC7273AB-2443-3364-AF97-72043BB45B07}"/>
              </a:ext>
            </a:extLst>
          </p:cNvPr>
          <p:cNvSpPr txBox="1">
            <a:spLocks/>
          </p:cNvSpPr>
          <p:nvPr/>
        </p:nvSpPr>
        <p:spPr>
          <a:xfrm>
            <a:off x="489284" y="964177"/>
            <a:ext cx="4035527" cy="49625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latin typeface="Cambria" panose="02040503050406030204" pitchFamily="18" charset="0"/>
                <a:ea typeface="Cambria" panose="02040503050406030204" pitchFamily="18" charset="0"/>
              </a:rPr>
              <a:t>χ2: EXAMPLE: </a:t>
            </a:r>
            <a:r>
              <a:rPr lang="en-GB" dirty="0">
                <a:solidFill>
                  <a:schemeClr val="bg1"/>
                </a:solidFill>
                <a:latin typeface="Cambria" panose="02040503050406030204" pitchFamily="18" charset="0"/>
                <a:ea typeface="Cambria" panose="02040503050406030204" pitchFamily="18" charset="0"/>
                <a:cs typeface="Times New Roman" panose="02020603050405020304" pitchFamily="18" charset="0"/>
              </a:rPr>
              <a:t>Step Four –</a:t>
            </a:r>
          </a:p>
          <a:p>
            <a:pPr algn="ctr"/>
            <a:r>
              <a:rPr lang="en-GB" dirty="0">
                <a:solidFill>
                  <a:schemeClr val="bg1"/>
                </a:solidFill>
                <a:latin typeface="Cambria" panose="02040503050406030204" pitchFamily="18" charset="0"/>
                <a:ea typeface="Cambria" panose="02040503050406030204" pitchFamily="18" charset="0"/>
                <a:cs typeface="Times New Roman" panose="02020603050405020304" pitchFamily="18" charset="0"/>
              </a:rPr>
              <a:t>Critical Value </a:t>
            </a:r>
          </a:p>
          <a:p>
            <a:pPr algn="ctr"/>
            <a:endParaRPr lang="en-GB" sz="3600" dirty="0">
              <a:solidFill>
                <a:srgbClr val="FFFFFF"/>
              </a:solidFill>
            </a:endParaRPr>
          </a:p>
          <a:p>
            <a:pPr algn="ctr"/>
            <a:r>
              <a:rPr lang="en-GB" sz="3600" dirty="0">
                <a:solidFill>
                  <a:srgbClr val="FFFFFF"/>
                </a:solidFill>
              </a:rPr>
              <a:t>[α=0.001; </a:t>
            </a:r>
            <a:r>
              <a:rPr lang="en-GB" sz="3600" dirty="0" err="1">
                <a:solidFill>
                  <a:srgbClr val="FFFFFF"/>
                </a:solidFill>
              </a:rPr>
              <a:t>df</a:t>
            </a:r>
            <a:r>
              <a:rPr lang="en-GB" sz="3600" dirty="0">
                <a:solidFill>
                  <a:srgbClr val="FFFFFF"/>
                </a:solidFill>
              </a:rPr>
              <a:t>=3]: 16.27</a:t>
            </a:r>
            <a:endParaRPr lang="en-US" sz="3600" dirty="0">
              <a:solidFill>
                <a:srgbClr val="FFFFFF"/>
              </a:solidFill>
            </a:endParaRPr>
          </a:p>
        </p:txBody>
      </p:sp>
    </p:spTree>
    <p:extLst>
      <p:ext uri="{BB962C8B-B14F-4D97-AF65-F5344CB8AC3E}">
        <p14:creationId xmlns:p14="http://schemas.microsoft.com/office/powerpoint/2010/main" val="236728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5">
                                            <p:txEl>
                                              <p:pRg st="3" end="3"/>
                                            </p:txEl>
                                          </p:spTgt>
                                        </p:tgtEl>
                                        <p:attrNameLst>
                                          <p:attrName>style.visibility</p:attrName>
                                        </p:attrNameLst>
                                      </p:cBhvr>
                                      <p:to>
                                        <p:strVal val="visible"/>
                                      </p:to>
                                    </p:set>
                                    <p:animEffect transition="in" filter="fade">
                                      <p:cBhvr>
                                        <p:cTn id="24" dur="1000"/>
                                        <p:tgtEl>
                                          <p:spTgt spid="15">
                                            <p:txEl>
                                              <p:pRg st="3" end="3"/>
                                            </p:txEl>
                                          </p:spTgt>
                                        </p:tgtEl>
                                      </p:cBhvr>
                                    </p:animEffect>
                                    <p:anim calcmode="lin" valueType="num">
                                      <p:cBhvr>
                                        <p:cTn id="25" dur="10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40D0-CED3-D8D1-271F-768E6D2BE826}"/>
              </a:ext>
            </a:extLst>
          </p:cNvPr>
          <p:cNvSpPr>
            <a:spLocks noGrp="1"/>
          </p:cNvSpPr>
          <p:nvPr>
            <p:ph type="title"/>
          </p:nvPr>
        </p:nvSpPr>
        <p:spPr/>
        <p:txBody>
          <a:bodyPr/>
          <a:lstStyle/>
          <a:p>
            <a:r>
              <a:rPr lang="en-GB" dirty="0">
                <a:solidFill>
                  <a:schemeClr val="accent1"/>
                </a:solidFill>
                <a:latin typeface="Cambria" panose="02040503050406030204" pitchFamily="18" charset="0"/>
                <a:ea typeface="Cambria" panose="02040503050406030204" pitchFamily="18" charset="0"/>
              </a:rPr>
              <a:t>χ2: EXAMPLE: </a:t>
            </a:r>
            <a:r>
              <a:rPr lang="en-GB" dirty="0">
                <a:solidFill>
                  <a:schemeClr val="accent1"/>
                </a:solidFill>
                <a:latin typeface="Cambria" panose="02040503050406030204" pitchFamily="18" charset="0"/>
                <a:ea typeface="Cambria" panose="02040503050406030204" pitchFamily="18" charset="0"/>
                <a:cs typeface="Times New Roman" panose="02020603050405020304" pitchFamily="18" charset="0"/>
              </a:rPr>
              <a:t>Step Five - Interpret</a:t>
            </a:r>
            <a:endParaRPr lang="en-US" dirty="0"/>
          </a:p>
        </p:txBody>
      </p:sp>
      <p:sp>
        <p:nvSpPr>
          <p:cNvPr id="3" name="Content Placeholder 2">
            <a:extLst>
              <a:ext uri="{FF2B5EF4-FFF2-40B4-BE49-F238E27FC236}">
                <a16:creationId xmlns:a16="http://schemas.microsoft.com/office/drawing/2014/main" id="{2509A467-5AEE-6AE6-043E-4CE426E9F509}"/>
              </a:ext>
            </a:extLst>
          </p:cNvPr>
          <p:cNvSpPr>
            <a:spLocks noGrp="1"/>
          </p:cNvSpPr>
          <p:nvPr>
            <p:ph idx="1"/>
          </p:nvPr>
        </p:nvSpPr>
        <p:spPr/>
        <p:txBody>
          <a:bodyPr>
            <a:noAutofit/>
          </a:bodyPr>
          <a:lstStyle/>
          <a:p>
            <a:r>
              <a:rPr lang="en-GB" dirty="0">
                <a:latin typeface="Cambria" panose="02040503050406030204" pitchFamily="18" charset="0"/>
                <a:ea typeface="Cambria" panose="02040503050406030204" pitchFamily="18" charset="0"/>
              </a:rPr>
              <a:t>χ2 Test Statistic = 905.3023</a:t>
            </a:r>
          </a:p>
          <a:p>
            <a:r>
              <a:rPr lang="en-GB" dirty="0">
                <a:latin typeface="Cambria" panose="02040503050406030204" pitchFamily="18" charset="0"/>
                <a:ea typeface="Cambria" panose="02040503050406030204" pitchFamily="18" charset="0"/>
              </a:rPr>
              <a:t>χ2 Critical Value [α=0.001; </a:t>
            </a:r>
            <a:r>
              <a:rPr lang="en-GB" dirty="0" err="1">
                <a:latin typeface="Cambria" panose="02040503050406030204" pitchFamily="18" charset="0"/>
                <a:ea typeface="Cambria" panose="02040503050406030204" pitchFamily="18" charset="0"/>
              </a:rPr>
              <a:t>df</a:t>
            </a:r>
            <a:r>
              <a:rPr lang="en-GB" dirty="0">
                <a:latin typeface="Cambria" panose="02040503050406030204" pitchFamily="18" charset="0"/>
                <a:ea typeface="Cambria" panose="02040503050406030204" pitchFamily="18" charset="0"/>
              </a:rPr>
              <a:t>=3]: 16.27</a:t>
            </a:r>
          </a:p>
          <a:p>
            <a:r>
              <a:rPr lang="en-GB" dirty="0">
                <a:solidFill>
                  <a:schemeClr val="tx1"/>
                </a:solidFill>
                <a:effectLst/>
                <a:latin typeface="Cambria" panose="02040503050406030204" pitchFamily="18" charset="0"/>
                <a:ea typeface="Cambria" panose="02040503050406030204" pitchFamily="18" charset="0"/>
                <a:cs typeface="Calibri" panose="020F0502020204030204" pitchFamily="34" charset="0"/>
              </a:rPr>
              <a:t>To fully interpret these results: “At the 99.9% confidence level</a:t>
            </a:r>
            <a:r>
              <a:rPr lang="en-GB" dirty="0">
                <a:solidFill>
                  <a:schemeClr val="tx1"/>
                </a:solidFill>
                <a:latin typeface="Cambria" panose="02040503050406030204" pitchFamily="18" charset="0"/>
                <a:ea typeface="Cambria" panose="02040503050406030204" pitchFamily="18" charset="0"/>
                <a:cs typeface="Calibri" panose="020F0502020204030204" pitchFamily="34" charset="0"/>
              </a:rPr>
              <a:t>, we reject the null hypothesis that there is no </a:t>
            </a:r>
            <a:r>
              <a:rPr lang="en-GB" dirty="0">
                <a:solidFill>
                  <a:schemeClr val="tx1"/>
                </a:solidFill>
                <a:effectLst/>
                <a:latin typeface="Cambria" panose="02040503050406030204" pitchFamily="18" charset="0"/>
                <a:ea typeface="Cambria" panose="02040503050406030204" pitchFamily="18" charset="0"/>
                <a:cs typeface="Calibri" panose="020F0502020204030204" pitchFamily="34" charset="0"/>
              </a:rPr>
              <a:t>relationship between gender and political interest. </a:t>
            </a:r>
            <a:r>
              <a:rPr lang="en-GB" dirty="0">
                <a:latin typeface="Cambria" panose="02040503050406030204" pitchFamily="18" charset="0"/>
                <a:ea typeface="Cambria" panose="02040503050406030204" pitchFamily="18" charset="0"/>
                <a:cs typeface="Calibri" panose="020F0502020204030204" pitchFamily="34" charset="0"/>
              </a:rPr>
              <a:t>The observed relationship (</a:t>
            </a:r>
            <a:r>
              <a:rPr lang="el-GR" dirty="0">
                <a:latin typeface="Cambria" panose="02040503050406030204" pitchFamily="18" charset="0"/>
                <a:ea typeface="Cambria" panose="02040503050406030204" pitchFamily="18" charset="0"/>
                <a:cs typeface="Calibri" panose="020F0502020204030204" pitchFamily="34" charset="0"/>
              </a:rPr>
              <a:t>λ</a:t>
            </a:r>
            <a:r>
              <a:rPr lang="en-US" dirty="0">
                <a:latin typeface="Cambria" panose="02040503050406030204" pitchFamily="18" charset="0"/>
                <a:ea typeface="Cambria" panose="02040503050406030204" pitchFamily="18" charset="0"/>
                <a:cs typeface="Calibri" panose="020F0502020204030204" pitchFamily="34" charset="0"/>
              </a:rPr>
              <a:t>=0.0155</a:t>
            </a:r>
            <a:r>
              <a:rPr lang="en-GB" dirty="0">
                <a:latin typeface="Cambria" panose="02040503050406030204" pitchFamily="18" charset="0"/>
                <a:ea typeface="Cambria" panose="02040503050406030204" pitchFamily="18" charset="0"/>
                <a:cs typeface="Calibri" panose="020F0502020204030204" pitchFamily="34" charset="0"/>
              </a:rPr>
              <a:t>)</a:t>
            </a:r>
            <a:r>
              <a:rPr lang="en-GB" dirty="0">
                <a:solidFill>
                  <a:schemeClr val="tx1"/>
                </a:solidFill>
                <a:latin typeface="Cambria" panose="02040503050406030204" pitchFamily="18" charset="0"/>
                <a:ea typeface="Cambria" panose="02040503050406030204" pitchFamily="18" charset="0"/>
                <a:cs typeface="Times New Roman" panose="02020603050405020304" pitchFamily="18" charset="0"/>
              </a:rPr>
              <a:t> </a:t>
            </a:r>
            <a:r>
              <a:rPr lang="en-GB" dirty="0">
                <a:latin typeface="Cambria" panose="02040503050406030204" pitchFamily="18" charset="0"/>
                <a:ea typeface="Cambria" panose="02040503050406030204" pitchFamily="18" charset="0"/>
                <a:cs typeface="Calibri" panose="020F0502020204030204" pitchFamily="34" charset="0"/>
              </a:rPr>
              <a:t>exists in the population from which the sample was drawn</a:t>
            </a:r>
            <a:r>
              <a:rPr lang="en-GB" dirty="0">
                <a:solidFill>
                  <a:schemeClr val="tx1"/>
                </a:solidFill>
                <a:latin typeface="Cambria" panose="02040503050406030204" pitchFamily="18" charset="0"/>
                <a:ea typeface="Cambria" panose="02040503050406030204" pitchFamily="18" charset="0"/>
                <a:cs typeface="Times New Roman" panose="02020603050405020304" pitchFamily="18" charset="0"/>
              </a:rPr>
              <a:t>. This tells us that we reduce our errors in predicting political interest by 1.5% by knowin</a:t>
            </a:r>
            <a:r>
              <a:rPr lang="en-GB" dirty="0">
                <a:latin typeface="Cambria" panose="02040503050406030204" pitchFamily="18" charset="0"/>
                <a:ea typeface="Cambria" panose="02040503050406030204" pitchFamily="18" charset="0"/>
                <a:cs typeface="Times New Roman" panose="02020603050405020304" pitchFamily="18" charset="0"/>
              </a:rPr>
              <a:t>g the gender. </a:t>
            </a:r>
            <a:endParaRPr lang="en-GB" dirty="0">
              <a:solidFill>
                <a:schemeClr val="tx1"/>
              </a:solidFill>
              <a:effectLst/>
              <a:latin typeface="Cambria" panose="02040503050406030204" pitchFamily="18" charset="0"/>
              <a:ea typeface="Cambria" panose="02040503050406030204" pitchFamily="18" charset="0"/>
              <a:cs typeface="Calibri" panose="020F0502020204030204" pitchFamily="34" charset="0"/>
            </a:endParaRPr>
          </a:p>
          <a:p>
            <a:r>
              <a:rPr lang="en-GB" i="1" dirty="0">
                <a:effectLst/>
                <a:latin typeface="Cambria" panose="02040503050406030204" pitchFamily="18" charset="0"/>
                <a:ea typeface="Cambria" panose="02040503050406030204" pitchFamily="18" charset="0"/>
                <a:cs typeface="Calibri" panose="020F0502020204030204" pitchFamily="34" charset="0"/>
              </a:rPr>
              <a:t>Note: although we include the level of confidence, there is no need to report either the test statistic or critical value. </a:t>
            </a:r>
            <a:endParaRPr lang="en-US" i="1" dirty="0">
              <a:effectLst/>
              <a:latin typeface="Cambria" panose="02040503050406030204" pitchFamily="18" charset="0"/>
              <a:ea typeface="Cambria" panose="02040503050406030204" pitchFamily="18" charset="0"/>
              <a:cs typeface="Calibri" panose="020F0502020204030204" pitchFamily="34" charset="0"/>
            </a:endParaRPr>
          </a:p>
          <a:p>
            <a:endParaRPr lang="en-US" sz="4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58092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2000"/>
            <a:lum/>
          </a:blip>
          <a:srcRect/>
          <a:stretch>
            <a:fillRect t="-9000" b="-9000"/>
          </a:stretch>
        </a:blipFill>
        <a:effectLst/>
      </p:bgPr>
    </p:bg>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2831690" y="1474237"/>
            <a:ext cx="9360310" cy="5195123"/>
          </a:xfrm>
          <a:prstGeom prst="rect">
            <a:avLst/>
          </a:prstGeom>
        </p:spPr>
        <p:txBody>
          <a:bodyPr>
            <a:noAutofit/>
          </a:bodyPr>
          <a:lstStyle/>
          <a:p>
            <a:pPr marL="514350" marR="0" lvl="0" indent="-514350" algn="ctr">
              <a:spcBef>
                <a:spcPts val="0"/>
              </a:spcBef>
              <a:spcAft>
                <a:spcPts val="0"/>
              </a:spcAft>
              <a:buAutoNum type="arabicPeriod"/>
            </a:pPr>
            <a:endParaRPr lang="en-GB" sz="6000" dirty="0">
              <a:solidFill>
                <a:srgbClr val="202124"/>
              </a:solidFill>
              <a:latin typeface="Cambria" panose="02040503050406030204" pitchFamily="18" charset="0"/>
              <a:ea typeface="Cambria" panose="02040503050406030204" pitchFamily="18" charset="0"/>
            </a:endParaRPr>
          </a:p>
          <a:p>
            <a:pPr marL="514350" marR="0" lvl="0" indent="-514350" algn="ctr">
              <a:spcBef>
                <a:spcPts val="0"/>
              </a:spcBef>
              <a:spcAft>
                <a:spcPts val="0"/>
              </a:spcAft>
              <a:buAutoNum type="arabicPeriod"/>
            </a:pPr>
            <a:r>
              <a:rPr lang="en-GB" sz="6000" dirty="0">
                <a:solidFill>
                  <a:srgbClr val="202124"/>
                </a:solidFill>
                <a:latin typeface="Cambria" panose="02040503050406030204" pitchFamily="18" charset="0"/>
                <a:ea typeface="Cambria" panose="02040503050406030204" pitchFamily="18" charset="0"/>
              </a:rPr>
              <a:t>W</a:t>
            </a:r>
            <a:r>
              <a:rPr lang="en-GB" sz="6000" i="0" dirty="0">
                <a:solidFill>
                  <a:srgbClr val="202124"/>
                </a:solidFill>
                <a:effectLst/>
                <a:latin typeface="Cambria" panose="02040503050406030204" pitchFamily="18" charset="0"/>
                <a:ea typeface="Cambria" panose="02040503050406030204" pitchFamily="18" charset="0"/>
              </a:rPr>
              <a:t>rite down the problem</a:t>
            </a:r>
          </a:p>
          <a:p>
            <a:pPr marL="514350" marR="0" lvl="0" indent="-514350" algn="ctr">
              <a:spcBef>
                <a:spcPts val="0"/>
              </a:spcBef>
              <a:spcAft>
                <a:spcPts val="0"/>
              </a:spcAft>
              <a:buAutoNum type="arabicPeriod"/>
            </a:pPr>
            <a:r>
              <a:rPr lang="en-GB" sz="6000" i="0" dirty="0">
                <a:solidFill>
                  <a:srgbClr val="202124"/>
                </a:solidFill>
                <a:effectLst/>
                <a:latin typeface="Cambria" panose="02040503050406030204" pitchFamily="18" charset="0"/>
                <a:ea typeface="Cambria" panose="02040503050406030204" pitchFamily="18" charset="0"/>
              </a:rPr>
              <a:t>Think very hard</a:t>
            </a:r>
          </a:p>
          <a:p>
            <a:pPr marL="514350" marR="0" lvl="0" indent="-514350" algn="ctr">
              <a:spcBef>
                <a:spcPts val="0"/>
              </a:spcBef>
              <a:spcAft>
                <a:spcPts val="0"/>
              </a:spcAft>
              <a:buAutoNum type="arabicPeriod"/>
            </a:pPr>
            <a:r>
              <a:rPr lang="en-GB" sz="6000" dirty="0">
                <a:solidFill>
                  <a:srgbClr val="202124"/>
                </a:solidFill>
                <a:latin typeface="Cambria" panose="02040503050406030204" pitchFamily="18" charset="0"/>
                <a:ea typeface="Cambria" panose="02040503050406030204" pitchFamily="18" charset="0"/>
              </a:rPr>
              <a:t>W</a:t>
            </a:r>
            <a:r>
              <a:rPr lang="en-GB" sz="6000" i="0" dirty="0">
                <a:solidFill>
                  <a:srgbClr val="202124"/>
                </a:solidFill>
                <a:effectLst/>
                <a:latin typeface="Cambria" panose="02040503050406030204" pitchFamily="18" charset="0"/>
                <a:ea typeface="Cambria" panose="02040503050406030204" pitchFamily="18" charset="0"/>
              </a:rPr>
              <a:t>rite down the answer</a:t>
            </a:r>
            <a:endParaRPr lang="en-GB" sz="8000" dirty="0">
              <a:latin typeface="Cambria" panose="02040503050406030204" pitchFamily="18" charset="0"/>
              <a:ea typeface="Cambria" panose="02040503050406030204" pitchFamily="18" charset="0"/>
            </a:endParaRPr>
          </a:p>
        </p:txBody>
      </p:sp>
      <p:sp>
        <p:nvSpPr>
          <p:cNvPr id="11266" name="Rectangle 2"/>
          <p:cNvSpPr>
            <a:spLocks noGrp="1" noRot="1" noChangeArrowheads="1"/>
          </p:cNvSpPr>
          <p:nvPr>
            <p:ph type="title"/>
          </p:nvPr>
        </p:nvSpPr>
        <p:spPr>
          <a:xfrm>
            <a:off x="1328738" y="116632"/>
            <a:ext cx="9886950" cy="1440160"/>
          </a:xfrm>
        </p:spPr>
        <p:txBody>
          <a:bodyPr>
            <a:normAutofit/>
          </a:bodyPr>
          <a:lstStyle/>
          <a:p>
            <a:pPr algn="ctr" eaLnBrk="1" hangingPunct="1"/>
            <a:r>
              <a:rPr lang="en-US" altLang="en-US" dirty="0">
                <a:latin typeface="Cambria" panose="02040503050406030204" pitchFamily="18" charset="0"/>
                <a:ea typeface="Cambria" panose="02040503050406030204" pitchFamily="18" charset="0"/>
              </a:rPr>
              <a:t>Feynman Problem Solving Algorithm </a:t>
            </a:r>
          </a:p>
        </p:txBody>
      </p:sp>
    </p:spTree>
    <p:extLst>
      <p:ext uri="{BB962C8B-B14F-4D97-AF65-F5344CB8AC3E}">
        <p14:creationId xmlns:p14="http://schemas.microsoft.com/office/powerpoint/2010/main" val="211315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95CBC-BA6C-4CE2-BD93-6D0556602DBA}"/>
              </a:ext>
            </a:extLst>
          </p:cNvPr>
          <p:cNvSpPr>
            <a:spLocks noGrp="1"/>
          </p:cNvSpPr>
          <p:nvPr>
            <p:ph type="title"/>
          </p:nvPr>
        </p:nvSpPr>
        <p:spPr/>
        <p:txBody>
          <a:bodyPr/>
          <a:lstStyle/>
          <a:p>
            <a:r>
              <a:rPr lang="en-GB" dirty="0">
                <a:latin typeface="Cambria" panose="02040503050406030204" pitchFamily="18" charset="0"/>
                <a:ea typeface="Cambria" panose="02040503050406030204" pitchFamily="18" charset="0"/>
              </a:rPr>
              <a:t>The Logic of Inference</a:t>
            </a:r>
          </a:p>
        </p:txBody>
      </p:sp>
      <p:sp>
        <p:nvSpPr>
          <p:cNvPr id="3" name="Content Placeholder 2">
            <a:extLst>
              <a:ext uri="{FF2B5EF4-FFF2-40B4-BE49-F238E27FC236}">
                <a16:creationId xmlns:a16="http://schemas.microsoft.com/office/drawing/2014/main" id="{E3E702BC-1FE8-4B22-9687-A79EB56393B0}"/>
              </a:ext>
            </a:extLst>
          </p:cNvPr>
          <p:cNvSpPr>
            <a:spLocks noGrp="1"/>
          </p:cNvSpPr>
          <p:nvPr>
            <p:ph idx="1"/>
          </p:nvPr>
        </p:nvSpPr>
        <p:spPr>
          <a:xfrm>
            <a:off x="838200" y="1825625"/>
            <a:ext cx="9770806" cy="4351338"/>
          </a:xfrm>
        </p:spPr>
        <p:txBody>
          <a:bodyPr>
            <a:noAutofit/>
          </a:bodyPr>
          <a:lstStyle/>
          <a:p>
            <a:pPr marL="342900" indent="-342900" algn="just">
              <a:spcBef>
                <a:spcPts val="0"/>
              </a:spcBef>
              <a:buFont typeface="Symbol" panose="05050102010706020507" pitchFamily="18" charset="2"/>
              <a:buChar char=""/>
            </a:pPr>
            <a:r>
              <a:rPr lang="en-GB" sz="3200" b="1" dirty="0">
                <a:solidFill>
                  <a:schemeClr val="accent2"/>
                </a:solidFill>
                <a:effectLst/>
                <a:latin typeface="Cambria" panose="02040503050406030204" pitchFamily="18" charset="0"/>
                <a:ea typeface="Cambria" panose="02040503050406030204" pitchFamily="18" charset="0"/>
                <a:cs typeface="Times New Roman" panose="02020603050405020304" pitchFamily="18" charset="0"/>
              </a:rPr>
              <a:t>Substantive</a:t>
            </a:r>
            <a:r>
              <a:rPr lang="en-GB" sz="3200" b="1" dirty="0">
                <a:effectLst/>
                <a:latin typeface="Cambria" panose="02040503050406030204" pitchFamily="18" charset="0"/>
                <a:ea typeface="Cambria" panose="02040503050406030204" pitchFamily="18" charset="0"/>
                <a:cs typeface="Times New Roman" panose="02020603050405020304" pitchFamily="18" charset="0"/>
              </a:rPr>
              <a:t> significance</a:t>
            </a:r>
            <a:r>
              <a:rPr lang="en-GB" sz="3200" dirty="0">
                <a:effectLst/>
                <a:latin typeface="Cambria" panose="02040503050406030204" pitchFamily="18" charset="0"/>
                <a:ea typeface="Cambria" panose="02040503050406030204" pitchFamily="18" charset="0"/>
                <a:cs typeface="Times New Roman" panose="02020603050405020304" pitchFamily="18" charset="0"/>
              </a:rPr>
              <a:t> </a:t>
            </a:r>
            <a:r>
              <a:rPr lang="en-GB" sz="3200" kern="1200" dirty="0">
                <a:effectLst/>
                <a:latin typeface="Cambria" panose="02040503050406030204" pitchFamily="18" charset="0"/>
                <a:ea typeface="Cambria" panose="02040503050406030204" pitchFamily="18" charset="0"/>
                <a:cs typeface="Times New Roman" panose="02020603050405020304" pitchFamily="18" charset="0"/>
              </a:rPr>
              <a:t>is the extent to which that two variables are associated. </a:t>
            </a:r>
          </a:p>
          <a:p>
            <a:pPr marL="800100" lvl="1" indent="-342900" algn="just">
              <a:spcBef>
                <a:spcPts val="0"/>
              </a:spcBef>
              <a:buFont typeface="Symbol" panose="05050102010706020507" pitchFamily="18" charset="2"/>
              <a:buChar char=""/>
            </a:pPr>
            <a:r>
              <a:rPr lang="en-GB" sz="3200" dirty="0">
                <a:solidFill>
                  <a:schemeClr val="accent1"/>
                </a:solidFill>
                <a:latin typeface="Cambria" panose="02040503050406030204" pitchFamily="18" charset="0"/>
                <a:ea typeface="Cambria" panose="02040503050406030204" pitchFamily="18" charset="0"/>
                <a:cs typeface="Times New Roman" panose="02020603050405020304" pitchFamily="18" charset="0"/>
              </a:rPr>
              <a:t>Descriptive Statistics</a:t>
            </a:r>
          </a:p>
          <a:p>
            <a:pPr marL="800100" lvl="1" indent="-342900" algn="just">
              <a:spcBef>
                <a:spcPts val="0"/>
              </a:spcBef>
              <a:buFont typeface="Symbol" panose="05050102010706020507" pitchFamily="18" charset="2"/>
              <a:buChar char=""/>
            </a:pPr>
            <a:endParaRPr lang="en-GB" sz="3200" dirty="0">
              <a:solidFill>
                <a:schemeClr val="accent1"/>
              </a:solidFill>
              <a:effectLst/>
              <a:latin typeface="Cambria" panose="02040503050406030204" pitchFamily="18" charset="0"/>
              <a:ea typeface="Cambria" panose="02040503050406030204" pitchFamily="18" charset="0"/>
              <a:cs typeface="Times New Roman" panose="02020603050405020304" pitchFamily="18" charset="0"/>
            </a:endParaRPr>
          </a:p>
          <a:p>
            <a:pPr marL="342900" indent="-342900" algn="just">
              <a:spcBef>
                <a:spcPts val="0"/>
              </a:spcBef>
              <a:buFont typeface="Symbol" panose="05050102010706020507" pitchFamily="18" charset="2"/>
              <a:buChar char=""/>
            </a:pPr>
            <a:r>
              <a:rPr lang="en-GB" sz="3200" b="1" dirty="0">
                <a:solidFill>
                  <a:srgbClr val="00B050"/>
                </a:solidFill>
                <a:effectLst/>
                <a:latin typeface="Cambria" panose="02040503050406030204" pitchFamily="18" charset="0"/>
                <a:ea typeface="Cambria" panose="02040503050406030204" pitchFamily="18" charset="0"/>
                <a:cs typeface="Times New Roman" panose="02020603050405020304" pitchFamily="18" charset="0"/>
              </a:rPr>
              <a:t>Statistical</a:t>
            </a:r>
            <a:r>
              <a:rPr lang="en-GB" sz="3200" b="1" dirty="0">
                <a:effectLst/>
                <a:latin typeface="Cambria" panose="02040503050406030204" pitchFamily="18" charset="0"/>
                <a:ea typeface="Cambria" panose="02040503050406030204" pitchFamily="18" charset="0"/>
                <a:cs typeface="Times New Roman" panose="02020603050405020304" pitchFamily="18" charset="0"/>
              </a:rPr>
              <a:t> significance </a:t>
            </a:r>
            <a:r>
              <a:rPr lang="en-GB" sz="3200" dirty="0">
                <a:effectLst/>
                <a:latin typeface="Cambria" panose="02040503050406030204" pitchFamily="18" charset="0"/>
                <a:ea typeface="Cambria" panose="02040503050406030204" pitchFamily="18" charset="0"/>
                <a:cs typeface="Times New Roman" panose="02020603050405020304" pitchFamily="18" charset="0"/>
              </a:rPr>
              <a:t>tells us whether this substantiveness can be inferred to the population from which the sample was drawn. That is, whether we can have confidence that the result is ‘real’ and not just chance. </a:t>
            </a:r>
          </a:p>
          <a:p>
            <a:pPr marL="800100" lvl="1" indent="-342900" algn="just">
              <a:spcBef>
                <a:spcPts val="0"/>
              </a:spcBef>
              <a:buFont typeface="Symbol" panose="05050102010706020507" pitchFamily="18" charset="2"/>
              <a:buChar char=""/>
            </a:pPr>
            <a:r>
              <a:rPr lang="en-GB" sz="3200" dirty="0">
                <a:solidFill>
                  <a:schemeClr val="accent1"/>
                </a:solidFill>
                <a:latin typeface="Cambria" panose="02040503050406030204" pitchFamily="18" charset="0"/>
                <a:ea typeface="Cambria" panose="02040503050406030204" pitchFamily="18" charset="0"/>
                <a:cs typeface="Times New Roman" panose="02020603050405020304" pitchFamily="18" charset="0"/>
              </a:rPr>
              <a:t>Inferential Statistics</a:t>
            </a:r>
            <a:endParaRPr lang="en-US" sz="3200" dirty="0">
              <a:solidFill>
                <a:schemeClr val="accent1"/>
              </a:solidFill>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94707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76749" y="550606"/>
            <a:ext cx="10363199" cy="1417638"/>
          </a:xfrm>
        </p:spPr>
        <p:txBody>
          <a:bodyPr>
            <a:normAutofit/>
          </a:bodyPr>
          <a:lstStyle/>
          <a:p>
            <a:pPr eaLnBrk="1" hangingPunct="1"/>
            <a:r>
              <a:rPr lang="en-US" b="1" dirty="0">
                <a:latin typeface="Cambria" panose="02040503050406030204" pitchFamily="18" charset="0"/>
                <a:ea typeface="Cambria" panose="02040503050406030204" pitchFamily="18" charset="0"/>
              </a:rPr>
              <a:t>Descriptive Statistics: </a:t>
            </a:r>
            <a:r>
              <a:rPr lang="en-US" b="1" i="1" dirty="0">
                <a:latin typeface="Cambria" panose="02040503050406030204" pitchFamily="18" charset="0"/>
                <a:ea typeface="Cambria" panose="02040503050406030204" pitchFamily="18" charset="0"/>
              </a:rPr>
              <a:t>Measures of Association</a:t>
            </a:r>
            <a:r>
              <a:rPr lang="en-US" b="1" dirty="0">
                <a:latin typeface="Cambria" panose="02040503050406030204" pitchFamily="18" charset="0"/>
                <a:ea typeface="Cambria" panose="02040503050406030204" pitchFamily="18" charset="0"/>
              </a:rPr>
              <a:t>: </a:t>
            </a:r>
            <a:r>
              <a:rPr lang="en-GB" b="1" dirty="0">
                <a:solidFill>
                  <a:schemeClr val="accent2"/>
                </a:solidFill>
                <a:effectLst/>
                <a:latin typeface="Cambria" panose="02040503050406030204" pitchFamily="18" charset="0"/>
                <a:ea typeface="Cambria" panose="02040503050406030204" pitchFamily="18" charset="0"/>
                <a:cs typeface="Times New Roman" panose="02020603050405020304" pitchFamily="18" charset="0"/>
              </a:rPr>
              <a:t>Substantive</a:t>
            </a:r>
            <a:r>
              <a:rPr lang="en-GB" b="1" dirty="0">
                <a:effectLst/>
                <a:latin typeface="Cambria" panose="02040503050406030204" pitchFamily="18" charset="0"/>
                <a:ea typeface="Cambria" panose="02040503050406030204" pitchFamily="18" charset="0"/>
                <a:cs typeface="Times New Roman" panose="02020603050405020304" pitchFamily="18" charset="0"/>
              </a:rPr>
              <a:t> significance</a:t>
            </a:r>
            <a:endParaRPr lang="en-US" dirty="0">
              <a:latin typeface="Cambria" panose="02040503050406030204" pitchFamily="18" charset="0"/>
              <a:ea typeface="Cambria" panose="02040503050406030204" pitchFamily="18" charset="0"/>
            </a:endParaRPr>
          </a:p>
        </p:txBody>
      </p:sp>
      <p:graphicFrame>
        <p:nvGraphicFramePr>
          <p:cNvPr id="173059" name="Group 3"/>
          <p:cNvGraphicFramePr>
            <a:graphicFrameLocks noGrp="1"/>
          </p:cNvGraphicFramePr>
          <p:nvPr>
            <p:ph type="tbl" idx="1"/>
            <p:extLst>
              <p:ext uri="{D42A27DB-BD31-4B8C-83A1-F6EECF244321}">
                <p14:modId xmlns:p14="http://schemas.microsoft.com/office/powerpoint/2010/main" val="1753152251"/>
              </p:ext>
            </p:extLst>
          </p:nvPr>
        </p:nvGraphicFramePr>
        <p:xfrm>
          <a:off x="1135628" y="2576053"/>
          <a:ext cx="8912940" cy="3534429"/>
        </p:xfrm>
        <a:graphic>
          <a:graphicData uri="http://schemas.openxmlformats.org/drawingml/2006/table">
            <a:tbl>
              <a:tblPr firstRow="1" firstCol="1">
                <a:tableStyleId>{3C2FFA5D-87B4-456A-9821-1D502468CF0F}</a:tableStyleId>
              </a:tblPr>
              <a:tblGrid>
                <a:gridCol w="3004362">
                  <a:extLst>
                    <a:ext uri="{9D8B030D-6E8A-4147-A177-3AD203B41FA5}">
                      <a16:colId xmlns:a16="http://schemas.microsoft.com/office/drawing/2014/main" val="20000"/>
                    </a:ext>
                  </a:extLst>
                </a:gridCol>
                <a:gridCol w="3352191">
                  <a:extLst>
                    <a:ext uri="{9D8B030D-6E8A-4147-A177-3AD203B41FA5}">
                      <a16:colId xmlns:a16="http://schemas.microsoft.com/office/drawing/2014/main" val="20001"/>
                    </a:ext>
                  </a:extLst>
                </a:gridCol>
                <a:gridCol w="2556387">
                  <a:extLst>
                    <a:ext uri="{9D8B030D-6E8A-4147-A177-3AD203B41FA5}">
                      <a16:colId xmlns:a16="http://schemas.microsoft.com/office/drawing/2014/main" val="20002"/>
                    </a:ext>
                  </a:extLst>
                </a:gridCol>
              </a:tblGrid>
              <a:tr h="685799">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u="none" strike="noStrike" cap="none" normalizeH="0" baseline="0" dirty="0">
                          <a:ln>
                            <a:noFill/>
                          </a:ln>
                          <a:effectLst>
                            <a:outerShdw blurRad="38100" dist="38100" dir="2700000" algn="tl">
                              <a:srgbClr val="000000">
                                <a:alpha val="43137"/>
                              </a:srgbClr>
                            </a:outerShdw>
                          </a:effectLst>
                        </a:rPr>
                        <a:t>Nominal</a:t>
                      </a:r>
                      <a:endParaRPr kumimoji="0" lang="en-US" sz="3200" b="1" i="0" u="none" strike="noStrike" cap="none" normalizeH="0" baseline="0" dirty="0">
                        <a:ln>
                          <a:noFill/>
                        </a:ln>
                        <a:solidFill>
                          <a:schemeClr val="tx1"/>
                        </a:solidFill>
                        <a:effectLst>
                          <a:outerShdw blurRad="38100" dist="38100" dir="2700000" algn="tl">
                            <a:srgbClr val="000000">
                              <a:alpha val="43137"/>
                            </a:srgbClr>
                          </a:outerShdw>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u="none" strike="noStrike" cap="none" normalizeH="0" baseline="0" dirty="0">
                          <a:ln>
                            <a:noFill/>
                          </a:ln>
                          <a:effectLst>
                            <a:outerShdw blurRad="38100" dist="38100" dir="2700000" algn="tl">
                              <a:srgbClr val="000000">
                                <a:alpha val="43137"/>
                              </a:srgbClr>
                            </a:outerShdw>
                          </a:effectLst>
                        </a:rPr>
                        <a:t>Ordinal</a:t>
                      </a:r>
                      <a:endParaRPr kumimoji="0" lang="en-US" sz="3200" b="1" i="0" u="none" strike="noStrike" cap="none" normalizeH="0" baseline="0" dirty="0">
                        <a:ln>
                          <a:noFill/>
                        </a:ln>
                        <a:solidFill>
                          <a:schemeClr val="tx1"/>
                        </a:solidFill>
                        <a:effectLst>
                          <a:outerShdw blurRad="38100" dist="38100" dir="2700000" algn="tl">
                            <a:srgbClr val="000000">
                              <a:alpha val="43137"/>
                            </a:srgbClr>
                          </a:outerShdw>
                        </a:effectLst>
                        <a:latin typeface="+mn-lt"/>
                      </a:endParaRPr>
                    </a:p>
                  </a:txBody>
                  <a:tcPr horzOverflow="overflow"/>
                </a:tc>
                <a:extLst>
                  <a:ext uri="{0D108BD9-81ED-4DB2-BD59-A6C34878D82A}">
                    <a16:rowId xmlns:a16="http://schemas.microsoft.com/office/drawing/2014/main" val="10000"/>
                  </a:ext>
                </a:extLst>
              </a:tr>
              <a:tr h="140829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u="none" strike="noStrike" cap="none" normalizeH="0" baseline="0" dirty="0">
                          <a:ln>
                            <a:noFill/>
                          </a:ln>
                          <a:effectLst/>
                        </a:rPr>
                        <a:t>Nominal </a:t>
                      </a:r>
                      <a:endParaRPr kumimoji="0" lang="en-US" sz="3200" b="1" i="0" u="none" strike="noStrike" cap="none" normalizeH="0" baseline="0" dirty="0">
                        <a:ln>
                          <a:noFill/>
                        </a:ln>
                        <a:solidFill>
                          <a:schemeClr val="tx1"/>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u="sng" strike="noStrike" cap="none" normalizeH="0" baseline="0" dirty="0">
                          <a:ln>
                            <a:noFill/>
                          </a:ln>
                          <a:effectLst/>
                        </a:rPr>
                        <a:t>N x N (2 x 2):</a:t>
                      </a:r>
                      <a:r>
                        <a:rPr kumimoji="0" lang="en-US" sz="2800" u="none" strike="noStrike" cap="none" normalizeH="0" baseline="0" dirty="0">
                          <a:ln>
                            <a:noFill/>
                          </a:ln>
                          <a:effectLst/>
                        </a:rPr>
                        <a:t> </a:t>
                      </a:r>
                      <a:r>
                        <a:rPr kumimoji="0" lang="en-US" sz="2800" b="1" u="none" strike="noStrike" cap="none" normalizeH="0" baseline="0" dirty="0">
                          <a:ln>
                            <a:noFill/>
                          </a:ln>
                          <a:solidFill>
                            <a:srgbClr val="0070C0"/>
                          </a:solidFill>
                          <a:effectLst/>
                        </a:rPr>
                        <a:t>Gamma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u="sng" strike="noStrike" cap="none" normalizeH="0" baseline="0" dirty="0">
                          <a:ln>
                            <a:noFill/>
                          </a:ln>
                          <a:effectLst/>
                        </a:rPr>
                        <a:t>N x N:</a:t>
                      </a:r>
                      <a:r>
                        <a:rPr kumimoji="0" lang="en-US" sz="2800" u="none" strike="noStrike" cap="none" normalizeH="0" baseline="0" dirty="0">
                          <a:ln>
                            <a:noFill/>
                          </a:ln>
                          <a:effectLst/>
                        </a:rPr>
                        <a:t> </a:t>
                      </a:r>
                      <a:r>
                        <a:rPr kumimoji="0" lang="en-US" sz="2800" b="1" u="none" strike="noStrike" cap="none" normalizeH="0" baseline="0" dirty="0">
                          <a:ln>
                            <a:noFill/>
                          </a:ln>
                          <a:solidFill>
                            <a:srgbClr val="0070C0"/>
                          </a:solidFill>
                          <a:effectLst/>
                        </a:rPr>
                        <a:t>Lambda</a:t>
                      </a:r>
                      <a:endParaRPr kumimoji="0" lang="en-US" sz="2800" b="1" i="0" u="none" strike="noStrike" cap="none" normalizeH="0" baseline="0" dirty="0">
                        <a:ln>
                          <a:noFill/>
                        </a:ln>
                        <a:solidFill>
                          <a:srgbClr val="0070C0"/>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0" i="0" u="none" strike="noStrike" cap="none" normalizeH="0" baseline="0" dirty="0">
                        <a:ln>
                          <a:noFill/>
                        </a:ln>
                        <a:solidFill>
                          <a:schemeClr val="tx1"/>
                        </a:solidFill>
                        <a:effectLst/>
                        <a:latin typeface="+mn-lt"/>
                      </a:endParaRPr>
                    </a:p>
                  </a:txBody>
                  <a:tcPr horzOverflow="overflow"/>
                </a:tc>
                <a:extLst>
                  <a:ext uri="{0D108BD9-81ED-4DB2-BD59-A6C34878D82A}">
                    <a16:rowId xmlns:a16="http://schemas.microsoft.com/office/drawing/2014/main" val="10001"/>
                  </a:ext>
                </a:extLst>
              </a:tr>
              <a:tr h="144033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u="none" strike="noStrike" cap="none" normalizeH="0" baseline="0" dirty="0">
                          <a:ln>
                            <a:noFill/>
                          </a:ln>
                          <a:effectLst/>
                        </a:rPr>
                        <a:t>Ordinal </a:t>
                      </a:r>
                      <a:endParaRPr kumimoji="0" lang="en-US" sz="3200" b="1"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u="none" strike="noStrike" cap="none" normalizeH="0" baseline="0" dirty="0">
                          <a:ln>
                            <a:noFill/>
                          </a:ln>
                          <a:solidFill>
                            <a:srgbClr val="0070C0"/>
                          </a:solidFill>
                          <a:effectLst/>
                        </a:rPr>
                        <a:t>Lambda</a:t>
                      </a:r>
                      <a:endParaRPr kumimoji="0" lang="en-US" sz="2800" b="1" i="0" u="none" strike="noStrike" cap="none" normalizeH="0" baseline="0" dirty="0">
                        <a:ln>
                          <a:noFill/>
                        </a:ln>
                        <a:solidFill>
                          <a:srgbClr val="0070C0"/>
                        </a:solidFill>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u="none" strike="noStrike" cap="none" normalizeH="0" baseline="0" dirty="0">
                          <a:ln>
                            <a:noFill/>
                          </a:ln>
                          <a:solidFill>
                            <a:srgbClr val="0070C0"/>
                          </a:solidFill>
                          <a:effectLst/>
                        </a:rPr>
                        <a:t>Gamma</a:t>
                      </a:r>
                      <a:endParaRPr kumimoji="0" lang="en-US" sz="2800" b="0" i="1" u="none" strike="noStrike" cap="none" normalizeH="0" baseline="0" dirty="0">
                        <a:ln>
                          <a:noFill/>
                        </a:ln>
                        <a:solidFill>
                          <a:schemeClr val="tx1"/>
                        </a:solidFill>
                        <a:effectLst/>
                        <a:latin typeface="+mn-lt"/>
                      </a:endParaRPr>
                    </a:p>
                  </a:txBody>
                  <a:tcPr anchor="ctr" horzOverflow="overflow"/>
                </a:tc>
                <a:extLst>
                  <a:ext uri="{0D108BD9-81ED-4DB2-BD59-A6C34878D82A}">
                    <a16:rowId xmlns:a16="http://schemas.microsoft.com/office/drawing/2014/main" val="10002"/>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073019" y="1556792"/>
            <a:ext cx="9939109" cy="5112568"/>
          </a:xfrm>
          <a:prstGeom prst="rect">
            <a:avLst/>
          </a:prstGeom>
        </p:spPr>
        <p:txBody>
          <a:bodyPr>
            <a:noAutofit/>
          </a:bodyPr>
          <a:lstStyle/>
          <a:p>
            <a:pPr marL="45720" indent="0">
              <a:buNone/>
              <a:defRPr/>
            </a:pPr>
            <a:r>
              <a:rPr lang="en-US" sz="4400" dirty="0"/>
              <a:t>“</a:t>
            </a:r>
            <a:r>
              <a:rPr lang="en-US" sz="4400" b="1" dirty="0">
                <a:solidFill>
                  <a:srgbClr val="00B050"/>
                </a:solidFill>
              </a:rPr>
              <a:t>ESS </a:t>
            </a:r>
            <a:r>
              <a:rPr lang="en-US" sz="4400" b="1" dirty="0" err="1">
                <a:solidFill>
                  <a:srgbClr val="00B050"/>
                </a:solidFill>
              </a:rPr>
              <a:t>mini.dta</a:t>
            </a:r>
            <a:r>
              <a:rPr lang="en-US" sz="4400" dirty="0"/>
              <a:t>“</a:t>
            </a:r>
          </a:p>
          <a:p>
            <a:pPr marL="45720" indent="0">
              <a:buNone/>
              <a:defRPr/>
            </a:pPr>
            <a:r>
              <a:rPr lang="en-US" sz="3600" dirty="0"/>
              <a:t>Is the level of people’s political interest associated to their level of internet use?</a:t>
            </a:r>
          </a:p>
          <a:p>
            <a:pPr marL="502920" indent="-457200">
              <a:defRPr/>
            </a:pPr>
            <a:r>
              <a:rPr lang="en-US" sz="3600" dirty="0"/>
              <a:t>Political Interest: </a:t>
            </a:r>
            <a:r>
              <a:rPr lang="en-US" sz="3600" dirty="0" err="1">
                <a:latin typeface="Courier New" panose="02070309020205020404" pitchFamily="49" charset="0"/>
                <a:cs typeface="Courier New" panose="02070309020205020404" pitchFamily="49" charset="0"/>
              </a:rPr>
              <a:t>polintr</a:t>
            </a:r>
            <a:endParaRPr lang="en-US" sz="3600" dirty="0">
              <a:latin typeface="Courier New" panose="02070309020205020404" pitchFamily="49" charset="0"/>
              <a:cs typeface="Courier New" panose="02070309020205020404" pitchFamily="49" charset="0"/>
            </a:endParaRPr>
          </a:p>
          <a:p>
            <a:pPr marL="502920" indent="-457200">
              <a:defRPr/>
            </a:pPr>
            <a:r>
              <a:rPr lang="en-US" sz="3600" dirty="0"/>
              <a:t>Internet use: </a:t>
            </a:r>
            <a:r>
              <a:rPr lang="it-IT" sz="3600" dirty="0" err="1">
                <a:latin typeface="Courier New" panose="02070309020205020404" pitchFamily="49" charset="0"/>
                <a:cs typeface="Courier New" panose="02070309020205020404" pitchFamily="49" charset="0"/>
              </a:rPr>
              <a:t>netusoft</a:t>
            </a:r>
            <a:endParaRPr lang="en-US" sz="3600" dirty="0">
              <a:latin typeface="Courier New" panose="02070309020205020404" pitchFamily="49" charset="0"/>
              <a:cs typeface="Courier New" panose="02070309020205020404" pitchFamily="49" charset="0"/>
            </a:endParaRPr>
          </a:p>
          <a:p>
            <a:pPr marL="45720" indent="0">
              <a:buNone/>
              <a:defRPr/>
            </a:pPr>
            <a:endParaRPr lang="en-US" sz="3600" b="1" dirty="0">
              <a:solidFill>
                <a:schemeClr val="accent2"/>
              </a:solidFill>
              <a:latin typeface="Courier New" panose="02070309020205020404" pitchFamily="49" charset="0"/>
              <a:cs typeface="Courier New" panose="02070309020205020404" pitchFamily="49" charset="0"/>
            </a:endParaRPr>
          </a:p>
          <a:p>
            <a:pPr marL="45720" indent="0">
              <a:buNone/>
              <a:defRPr/>
            </a:pPr>
            <a:r>
              <a:rPr lang="en-US" sz="3600" b="1" dirty="0">
                <a:solidFill>
                  <a:schemeClr val="accent2"/>
                </a:solidFill>
                <a:latin typeface="Courier New" panose="02070309020205020404" pitchFamily="49" charset="0"/>
                <a:cs typeface="Courier New" panose="02070309020205020404" pitchFamily="49" charset="0"/>
              </a:rPr>
              <a:t>codebook</a:t>
            </a:r>
            <a:r>
              <a:rPr lang="en-US" sz="3600" dirty="0">
                <a:latin typeface="Courier New" panose="02070309020205020404" pitchFamily="49" charset="0"/>
                <a:cs typeface="Courier New" panose="02070309020205020404" pitchFamily="49" charset="0"/>
              </a:rPr>
              <a:t> </a:t>
            </a:r>
            <a:r>
              <a:rPr lang="it-IT" sz="3600" dirty="0" err="1">
                <a:latin typeface="Courier New" panose="02070309020205020404" pitchFamily="49" charset="0"/>
                <a:cs typeface="Courier New" panose="02070309020205020404" pitchFamily="49" charset="0"/>
              </a:rPr>
              <a:t>netusoft</a:t>
            </a:r>
            <a:r>
              <a:rPr lang="it-IT" sz="3600" dirty="0">
                <a:latin typeface="Courier New" panose="02070309020205020404" pitchFamily="49" charset="0"/>
                <a:cs typeface="Courier New" panose="02070309020205020404" pitchFamily="49" charset="0"/>
              </a:rPr>
              <a:t> </a:t>
            </a:r>
            <a:r>
              <a:rPr lang="it-IT" sz="3600" dirty="0" err="1">
                <a:latin typeface="Courier New" panose="02070309020205020404" pitchFamily="49" charset="0"/>
                <a:cs typeface="Courier New" panose="02070309020205020404" pitchFamily="49" charset="0"/>
              </a:rPr>
              <a:t>polintr</a:t>
            </a:r>
            <a:r>
              <a:rPr lang="en-US" sz="3600" b="1" dirty="0">
                <a:solidFill>
                  <a:schemeClr val="accent2"/>
                </a:solidFill>
                <a:latin typeface="Courier New" panose="02070309020205020404" pitchFamily="49" charset="0"/>
                <a:cs typeface="Courier New" panose="02070309020205020404" pitchFamily="49" charset="0"/>
              </a:rPr>
              <a:t>, tab(500)</a:t>
            </a:r>
            <a:endParaRPr lang="en-US" sz="3200" b="1" dirty="0">
              <a:solidFill>
                <a:schemeClr val="accent2"/>
              </a:solidFill>
              <a:latin typeface="Courier New" panose="02070309020205020404" pitchFamily="49" charset="0"/>
              <a:cs typeface="Courier New" panose="02070309020205020404" pitchFamily="49" charset="0"/>
            </a:endParaRPr>
          </a:p>
        </p:txBody>
      </p:sp>
      <p:sp>
        <p:nvSpPr>
          <p:cNvPr id="11266" name="Rectangle 2"/>
          <p:cNvSpPr>
            <a:spLocks noGrp="1" noRot="1" noChangeArrowheads="1"/>
          </p:cNvSpPr>
          <p:nvPr>
            <p:ph type="title"/>
          </p:nvPr>
        </p:nvSpPr>
        <p:spPr>
          <a:xfrm>
            <a:off x="924232" y="116632"/>
            <a:ext cx="10291456" cy="1440160"/>
          </a:xfrm>
        </p:spPr>
        <p:txBody>
          <a:bodyPr/>
          <a:lstStyle/>
          <a:p>
            <a:pPr eaLnBrk="1" hangingPunct="1"/>
            <a:r>
              <a:rPr lang="en-US" sz="4000" kern="1200" dirty="0">
                <a:solidFill>
                  <a:schemeClr val="accent1"/>
                </a:solidFill>
                <a:latin typeface="Cambria" panose="02040503050406030204" pitchFamily="18" charset="0"/>
                <a:ea typeface="Cambria" panose="02040503050406030204" pitchFamily="18" charset="0"/>
              </a:rPr>
              <a:t>χ2: Chi-squared: STATA EXAMPLE </a:t>
            </a:r>
            <a:endParaRPr lang="en-US" altLang="en-US" sz="4000" dirty="0"/>
          </a:p>
        </p:txBody>
      </p:sp>
    </p:spTree>
    <p:extLst>
      <p:ext uri="{BB962C8B-B14F-4D97-AF65-F5344CB8AC3E}">
        <p14:creationId xmlns:p14="http://schemas.microsoft.com/office/powerpoint/2010/main" val="1050668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924232" y="116632"/>
            <a:ext cx="10291456" cy="1440160"/>
          </a:xfrm>
        </p:spPr>
        <p:txBody>
          <a:bodyPr/>
          <a:lstStyle/>
          <a:p>
            <a:r>
              <a:rPr lang="en-US" sz="4000" kern="1200" dirty="0">
                <a:solidFill>
                  <a:schemeClr val="accent1"/>
                </a:solidFill>
                <a:latin typeface="Cambria" panose="02040503050406030204" pitchFamily="18" charset="0"/>
                <a:ea typeface="Cambria" panose="02040503050406030204" pitchFamily="18" charset="0"/>
              </a:rPr>
              <a:t>χ2: EXAMPLE: </a:t>
            </a:r>
            <a:r>
              <a:rPr lang="en-GB" sz="4000" dirty="0">
                <a:solidFill>
                  <a:schemeClr val="accent1"/>
                </a:solidFill>
                <a:latin typeface="Cambria" panose="02040503050406030204" pitchFamily="18" charset="0"/>
                <a:ea typeface="Cambria" panose="02040503050406030204" pitchFamily="18" charset="0"/>
                <a:cs typeface="Calibri" panose="020F0502020204030204" pitchFamily="34" charset="0"/>
              </a:rPr>
              <a:t>Substantive Significance</a:t>
            </a:r>
            <a:endParaRPr lang="en-US" altLang="en-US" sz="4000" dirty="0">
              <a:solidFill>
                <a:schemeClr val="accent1"/>
              </a:solidFill>
            </a:endParaRPr>
          </a:p>
        </p:txBody>
      </p:sp>
      <p:sp>
        <p:nvSpPr>
          <p:cNvPr id="4" name="Content Placeholder 2">
            <a:extLst>
              <a:ext uri="{FF2B5EF4-FFF2-40B4-BE49-F238E27FC236}">
                <a16:creationId xmlns:a16="http://schemas.microsoft.com/office/drawing/2014/main" id="{280073E9-DC6A-84B3-7A9F-0171991D7CCA}"/>
              </a:ext>
            </a:extLst>
          </p:cNvPr>
          <p:cNvSpPr>
            <a:spLocks noGrp="1"/>
          </p:cNvSpPr>
          <p:nvPr>
            <p:ph idx="1"/>
          </p:nvPr>
        </p:nvSpPr>
        <p:spPr>
          <a:xfrm>
            <a:off x="560439" y="1386348"/>
            <a:ext cx="11356258" cy="5355020"/>
          </a:xfrm>
        </p:spPr>
        <p:txBody>
          <a:bodyPr>
            <a:normAutofit fontScale="92500" lnSpcReduction="20000"/>
          </a:bodyPr>
          <a:lstStyle/>
          <a:p>
            <a:pPr marL="342900" indent="-342900">
              <a:spcBef>
                <a:spcPts val="0"/>
              </a:spcBef>
              <a:buFont typeface="Symbol" panose="05050102010706020507" pitchFamily="18" charset="2"/>
              <a:buChar char=""/>
            </a:pPr>
            <a:r>
              <a:rPr lang="en-US" sz="3500" b="1" dirty="0">
                <a:solidFill>
                  <a:schemeClr val="accent2"/>
                </a:solidFill>
                <a:latin typeface="Courier New" panose="02070309020205020404" pitchFamily="49" charset="0"/>
                <a:cs typeface="Courier New" panose="02070309020205020404" pitchFamily="49" charset="0"/>
              </a:rPr>
              <a:t>tab</a:t>
            </a:r>
            <a:r>
              <a:rPr lang="en-US" sz="3500" b="1" dirty="0">
                <a:latin typeface="Courier New" panose="02070309020205020404" pitchFamily="49" charset="0"/>
                <a:cs typeface="Courier New" panose="02070309020205020404" pitchFamily="49" charset="0"/>
              </a:rPr>
              <a:t> </a:t>
            </a:r>
            <a:r>
              <a:rPr lang="en-US" sz="3500" b="1" dirty="0" err="1">
                <a:latin typeface="Courier New" panose="02070309020205020404" pitchFamily="49" charset="0"/>
                <a:cs typeface="Courier New" panose="02070309020205020404" pitchFamily="49" charset="0"/>
              </a:rPr>
              <a:t>netusoft</a:t>
            </a:r>
            <a:r>
              <a:rPr lang="en-US" sz="3500" b="1" dirty="0">
                <a:latin typeface="Courier New" panose="02070309020205020404" pitchFamily="49" charset="0"/>
                <a:cs typeface="Courier New" panose="02070309020205020404" pitchFamily="49" charset="0"/>
              </a:rPr>
              <a:t> </a:t>
            </a:r>
            <a:r>
              <a:rPr lang="en-US" sz="3500" b="1" dirty="0" err="1">
                <a:latin typeface="Courier New" panose="02070309020205020404" pitchFamily="49" charset="0"/>
                <a:cs typeface="Courier New" panose="02070309020205020404" pitchFamily="49" charset="0"/>
              </a:rPr>
              <a:t>polintr</a:t>
            </a:r>
            <a:r>
              <a:rPr lang="en-US" sz="3500" b="1" dirty="0">
                <a:solidFill>
                  <a:schemeClr val="accent2"/>
                </a:solidFill>
                <a:latin typeface="Courier New" panose="02070309020205020404" pitchFamily="49" charset="0"/>
                <a:cs typeface="Courier New" panose="02070309020205020404" pitchFamily="49" charset="0"/>
              </a:rPr>
              <a:t>, gamma</a:t>
            </a:r>
          </a:p>
          <a:p>
            <a:pPr marL="0" indent="0">
              <a:buNone/>
            </a:pPr>
            <a:endParaRPr lang="en-US" sz="1900" b="1" dirty="0">
              <a:latin typeface="Courier New" panose="02070309020205020404" pitchFamily="49" charset="0"/>
              <a:cs typeface="Courier New" panose="02070309020205020404" pitchFamily="49" charset="0"/>
            </a:endParaRPr>
          </a:p>
          <a:p>
            <a:pPr marL="0" indent="0">
              <a:buNone/>
            </a:pPr>
            <a:r>
              <a:rPr lang="en-US" sz="1900" b="1" dirty="0">
                <a:latin typeface="Courier New" panose="02070309020205020404" pitchFamily="49" charset="0"/>
                <a:cs typeface="Courier New" panose="02070309020205020404" pitchFamily="49" charset="0"/>
              </a:rPr>
              <a:t> Internet use, how |         How interested in politics</a:t>
            </a:r>
          </a:p>
          <a:p>
            <a:pPr marL="0" indent="0">
              <a:buNone/>
            </a:pPr>
            <a:r>
              <a:rPr lang="en-US" sz="1900" b="1" dirty="0">
                <a:latin typeface="Courier New" panose="02070309020205020404" pitchFamily="49" charset="0"/>
                <a:cs typeface="Courier New" panose="02070309020205020404" pitchFamily="49" charset="0"/>
              </a:rPr>
              <a:t>             often | Very </a:t>
            </a:r>
            <a:r>
              <a:rPr lang="en-US" sz="1900" b="1" dirty="0" err="1">
                <a:latin typeface="Courier New" panose="02070309020205020404" pitchFamily="49" charset="0"/>
                <a:cs typeface="Courier New" panose="02070309020205020404" pitchFamily="49" charset="0"/>
              </a:rPr>
              <a:t>inte</a:t>
            </a:r>
            <a:r>
              <a:rPr lang="en-US" sz="1900" b="1" dirty="0">
                <a:latin typeface="Courier New" panose="02070309020205020404" pitchFamily="49" charset="0"/>
                <a:cs typeface="Courier New" panose="02070309020205020404" pitchFamily="49" charset="0"/>
              </a:rPr>
              <a:t>  Quite int  Hardly in  Not at al |     Total</a:t>
            </a:r>
          </a:p>
          <a:p>
            <a:pPr marL="0" indent="0">
              <a:buNone/>
            </a:pPr>
            <a:r>
              <a:rPr lang="en-US" sz="1900" b="1" dirty="0">
                <a:latin typeface="Courier New" panose="02070309020205020404" pitchFamily="49" charset="0"/>
                <a:cs typeface="Courier New" panose="02070309020205020404" pitchFamily="49" charset="0"/>
              </a:rPr>
              <a:t>-------------------+--------------------------------------------+----------</a:t>
            </a:r>
          </a:p>
          <a:p>
            <a:pPr marL="0" indent="0">
              <a:buNone/>
            </a:pPr>
            <a:r>
              <a:rPr lang="en-US" sz="1900" b="1" dirty="0">
                <a:latin typeface="Courier New" panose="02070309020205020404" pitchFamily="49" charset="0"/>
                <a:cs typeface="Courier New" panose="02070309020205020404" pitchFamily="49" charset="0"/>
              </a:rPr>
              <a:t>             Never |       510      1,618      2,207      2,027 |     6,362 </a:t>
            </a:r>
          </a:p>
          <a:p>
            <a:pPr marL="0" indent="0">
              <a:buNone/>
            </a:pPr>
            <a:r>
              <a:rPr lang="en-US" sz="1900" b="1" dirty="0">
                <a:latin typeface="Courier New" panose="02070309020205020404" pitchFamily="49" charset="0"/>
                <a:cs typeface="Courier New" panose="02070309020205020404" pitchFamily="49" charset="0"/>
              </a:rPr>
              <a:t> Only occasionally |       161        564        891        483 |     2,099 </a:t>
            </a:r>
          </a:p>
          <a:p>
            <a:pPr marL="0" indent="0">
              <a:buNone/>
            </a:pPr>
            <a:r>
              <a:rPr lang="en-US" sz="1900" b="1" dirty="0">
                <a:latin typeface="Courier New" panose="02070309020205020404" pitchFamily="49" charset="0"/>
                <a:cs typeface="Courier New" panose="02070309020205020404" pitchFamily="49" charset="0"/>
              </a:rPr>
              <a:t>A few times a week |       184        682        897        390 |     2,153 </a:t>
            </a:r>
          </a:p>
          <a:p>
            <a:pPr marL="0" indent="0">
              <a:buNone/>
            </a:pPr>
            <a:r>
              <a:rPr lang="en-US" sz="1900" b="1" dirty="0">
                <a:latin typeface="Courier New" panose="02070309020205020404" pitchFamily="49" charset="0"/>
                <a:cs typeface="Courier New" panose="02070309020205020404" pitchFamily="49" charset="0"/>
              </a:rPr>
              <a:t>         Most days |       278      1,046      1,277        643 |     3,244 </a:t>
            </a:r>
          </a:p>
          <a:p>
            <a:pPr marL="0" indent="0">
              <a:buNone/>
            </a:pPr>
            <a:r>
              <a:rPr lang="en-US" sz="1900" b="1" dirty="0">
                <a:latin typeface="Courier New" panose="02070309020205020404" pitchFamily="49" charset="0"/>
                <a:cs typeface="Courier New" panose="02070309020205020404" pitchFamily="49" charset="0"/>
              </a:rPr>
              <a:t>         Every day |     2,767      7,578      7,874      3,838 |    22,057 </a:t>
            </a:r>
          </a:p>
          <a:p>
            <a:pPr marL="0" indent="0">
              <a:buNone/>
            </a:pPr>
            <a:r>
              <a:rPr lang="en-US" sz="1900" b="1" dirty="0">
                <a:latin typeface="Courier New" panose="02070309020205020404" pitchFamily="49" charset="0"/>
                <a:cs typeface="Courier New" panose="02070309020205020404" pitchFamily="49" charset="0"/>
              </a:rPr>
              <a:t>-------------------+--------------------------------------------+----------</a:t>
            </a:r>
          </a:p>
          <a:p>
            <a:pPr marL="0" indent="0">
              <a:buNone/>
            </a:pPr>
            <a:r>
              <a:rPr lang="en-US" sz="1900" b="1" dirty="0">
                <a:latin typeface="Courier New" panose="02070309020205020404" pitchFamily="49" charset="0"/>
                <a:cs typeface="Courier New" panose="02070309020205020404" pitchFamily="49" charset="0"/>
              </a:rPr>
              <a:t>             Total |     3,900     11,488     13,146      7,381 |    35,915 </a:t>
            </a:r>
          </a:p>
          <a:p>
            <a:pPr marL="0" indent="0">
              <a:buNone/>
            </a:pPr>
            <a:endParaRPr lang="en-US" sz="1900" b="1" dirty="0">
              <a:latin typeface="Courier New" panose="02070309020205020404" pitchFamily="49" charset="0"/>
              <a:cs typeface="Courier New" panose="02070309020205020404" pitchFamily="49" charset="0"/>
            </a:endParaRPr>
          </a:p>
          <a:p>
            <a:pPr marL="0" indent="0">
              <a:buNone/>
            </a:pPr>
            <a:endParaRPr lang="en-US" sz="3500" b="1" dirty="0">
              <a:latin typeface="Courier New" panose="02070309020205020404" pitchFamily="49" charset="0"/>
              <a:cs typeface="Courier New" panose="02070309020205020404" pitchFamily="49" charset="0"/>
            </a:endParaRPr>
          </a:p>
          <a:p>
            <a:pPr marL="0" indent="0">
              <a:buNone/>
            </a:pPr>
            <a:r>
              <a:rPr lang="en-US" sz="2600" b="1" dirty="0">
                <a:latin typeface="Courier New" panose="02070309020205020404" pitchFamily="49" charset="0"/>
                <a:cs typeface="Courier New" panose="02070309020205020404" pitchFamily="49" charset="0"/>
              </a:rPr>
              <a:t>              gamma =  -0.1819  ASE = 0.007</a:t>
            </a:r>
          </a:p>
        </p:txBody>
      </p:sp>
      <p:sp>
        <p:nvSpPr>
          <p:cNvPr id="7" name="Oval 6">
            <a:extLst>
              <a:ext uri="{FF2B5EF4-FFF2-40B4-BE49-F238E27FC236}">
                <a16:creationId xmlns:a16="http://schemas.microsoft.com/office/drawing/2014/main" id="{C96E7F05-F888-66E9-6343-224F4DAE6917}"/>
              </a:ext>
            </a:extLst>
          </p:cNvPr>
          <p:cNvSpPr/>
          <p:nvPr/>
        </p:nvSpPr>
        <p:spPr>
          <a:xfrm>
            <a:off x="4454013" y="6051756"/>
            <a:ext cx="1784555" cy="54568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0C84394E-5F53-2147-3A01-C569D496E184}"/>
              </a:ext>
            </a:extLst>
          </p:cNvPr>
          <p:cNvSpPr/>
          <p:nvPr/>
        </p:nvSpPr>
        <p:spPr>
          <a:xfrm>
            <a:off x="4660492" y="6069884"/>
            <a:ext cx="511276" cy="512813"/>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Right 2">
            <a:extLst>
              <a:ext uri="{FF2B5EF4-FFF2-40B4-BE49-F238E27FC236}">
                <a16:creationId xmlns:a16="http://schemas.microsoft.com/office/drawing/2014/main" id="{53E230D4-DCC7-E93B-C550-E77D5998E5B7}"/>
              </a:ext>
            </a:extLst>
          </p:cNvPr>
          <p:cNvSpPr/>
          <p:nvPr/>
        </p:nvSpPr>
        <p:spPr>
          <a:xfrm rot="20647361">
            <a:off x="4266215" y="3672435"/>
            <a:ext cx="4690522" cy="545689"/>
          </a:xfrm>
          <a:prstGeom prst="right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472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E7E6-0D64-BF86-0179-58B1C7CDCAE8}"/>
              </a:ext>
            </a:extLst>
          </p:cNvPr>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RECODE</a:t>
            </a:r>
            <a:r>
              <a:rPr lang="en-US" dirty="0"/>
              <a:t> in STATA: EXAMPLE</a:t>
            </a:r>
          </a:p>
        </p:txBody>
      </p:sp>
      <p:sp>
        <p:nvSpPr>
          <p:cNvPr id="3" name="Content Placeholder 2">
            <a:extLst>
              <a:ext uri="{FF2B5EF4-FFF2-40B4-BE49-F238E27FC236}">
                <a16:creationId xmlns:a16="http://schemas.microsoft.com/office/drawing/2014/main" id="{7F945425-5E60-0A55-1495-873B74464314}"/>
              </a:ext>
            </a:extLst>
          </p:cNvPr>
          <p:cNvSpPr>
            <a:spLocks noGrp="1"/>
          </p:cNvSpPr>
          <p:nvPr>
            <p:ph idx="1"/>
          </p:nvPr>
        </p:nvSpPr>
        <p:spPr/>
        <p:txBody>
          <a:bodyPr>
            <a:normAutofit/>
          </a:bodyPr>
          <a:lstStyle/>
          <a:p>
            <a:pPr marL="45720" indent="0">
              <a:buNone/>
              <a:defRPr/>
            </a:pPr>
            <a:r>
              <a:rPr lang="en-US" sz="3600" dirty="0">
                <a:latin typeface="Cambria" panose="02040503050406030204" pitchFamily="18" charset="0"/>
                <a:ea typeface="Cambria" panose="02040503050406030204" pitchFamily="18" charset="0"/>
                <a:cs typeface="Courier New" panose="02070309020205020404" pitchFamily="49" charset="0"/>
              </a:rPr>
              <a:t>Recode </a:t>
            </a:r>
            <a:r>
              <a:rPr lang="en-US" sz="3600" b="1" dirty="0">
                <a:solidFill>
                  <a:srgbClr val="00B050"/>
                </a:solidFill>
                <a:latin typeface="Courier New" panose="02070309020205020404" pitchFamily="49" charset="0"/>
                <a:ea typeface="Cambria" panose="02040503050406030204" pitchFamily="18" charset="0"/>
                <a:cs typeface="Courier New" panose="02070309020205020404" pitchFamily="49" charset="0"/>
              </a:rPr>
              <a:t>ESS </a:t>
            </a:r>
            <a:r>
              <a:rPr lang="en-US" sz="3600" b="1" dirty="0" err="1">
                <a:solidFill>
                  <a:srgbClr val="00B050"/>
                </a:solidFill>
                <a:latin typeface="Courier New" panose="02070309020205020404" pitchFamily="49" charset="0"/>
                <a:ea typeface="Cambria" panose="02040503050406030204" pitchFamily="18" charset="0"/>
                <a:cs typeface="Courier New" panose="02070309020205020404" pitchFamily="49" charset="0"/>
              </a:rPr>
              <a:t>mini.dta</a:t>
            </a:r>
            <a:endParaRPr lang="en-US" sz="3600" b="1" dirty="0">
              <a:solidFill>
                <a:srgbClr val="00B050"/>
              </a:solidFill>
              <a:latin typeface="Courier New" panose="02070309020205020404" pitchFamily="49" charset="0"/>
              <a:ea typeface="Cambria" panose="02040503050406030204" pitchFamily="18" charset="0"/>
              <a:cs typeface="Courier New" panose="02070309020205020404" pitchFamily="49" charset="0"/>
            </a:endParaRPr>
          </a:p>
          <a:p>
            <a:pPr marL="45720" indent="0">
              <a:buNone/>
              <a:defRPr/>
            </a:pPr>
            <a:r>
              <a:rPr lang="en-GB" b="1" dirty="0">
                <a:solidFill>
                  <a:schemeClr val="accent2"/>
                </a:solidFill>
                <a:latin typeface="Courier New" panose="02070309020205020404" pitchFamily="49" charset="0"/>
                <a:cs typeface="Courier New" panose="02070309020205020404" pitchFamily="49" charset="0"/>
              </a:rPr>
              <a:t>codebook</a:t>
            </a:r>
            <a:r>
              <a:rPr lang="en-GB" b="1" dirty="0">
                <a:latin typeface="Courier New" panose="02070309020205020404" pitchFamily="49" charset="0"/>
                <a:cs typeface="Courier New" panose="02070309020205020404" pitchFamily="49" charset="0"/>
              </a:rPr>
              <a:t> </a:t>
            </a:r>
            <a:r>
              <a:rPr lang="en-GB" b="1" dirty="0" err="1">
                <a:latin typeface="Courier New" panose="02070309020205020404" pitchFamily="49" charset="0"/>
                <a:cs typeface="Courier New" panose="02070309020205020404" pitchFamily="49" charset="0"/>
              </a:rPr>
              <a:t>polintr</a:t>
            </a:r>
            <a:r>
              <a:rPr lang="en-GB" b="1" dirty="0">
                <a:solidFill>
                  <a:schemeClr val="accent2"/>
                </a:solidFill>
                <a:latin typeface="Courier New" panose="02070309020205020404" pitchFamily="49" charset="0"/>
                <a:cs typeface="Courier New" panose="02070309020205020404" pitchFamily="49" charset="0"/>
              </a:rPr>
              <a:t>, tab(</a:t>
            </a:r>
            <a:r>
              <a:rPr lang="en-GB" b="1" dirty="0">
                <a:latin typeface="Courier New" panose="02070309020205020404" pitchFamily="49" charset="0"/>
                <a:cs typeface="Courier New" panose="02070309020205020404" pitchFamily="49" charset="0"/>
              </a:rPr>
              <a:t>40</a:t>
            </a:r>
            <a:r>
              <a:rPr lang="en-GB" b="1" dirty="0">
                <a:solidFill>
                  <a:schemeClr val="accent2"/>
                </a:solidFill>
                <a:latin typeface="Courier New" panose="02070309020205020404" pitchFamily="49" charset="0"/>
                <a:cs typeface="Courier New" panose="02070309020205020404" pitchFamily="49" charset="0"/>
              </a:rPr>
              <a:t>)</a:t>
            </a:r>
          </a:p>
          <a:p>
            <a:pPr marL="45720" indent="0">
              <a:buNone/>
              <a:defRPr/>
            </a:pPr>
            <a:r>
              <a:rPr lang="en-GB" b="1" dirty="0">
                <a:solidFill>
                  <a:schemeClr val="accent2"/>
                </a:solidFill>
                <a:latin typeface="Courier New" panose="02070309020205020404" pitchFamily="49" charset="0"/>
                <a:cs typeface="Courier New" panose="02070309020205020404" pitchFamily="49" charset="0"/>
              </a:rPr>
              <a:t>recode</a:t>
            </a:r>
            <a:r>
              <a:rPr lang="en-GB" b="1" dirty="0">
                <a:latin typeface="Courier New" panose="02070309020205020404" pitchFamily="49" charset="0"/>
                <a:cs typeface="Courier New" panose="02070309020205020404" pitchFamily="49" charset="0"/>
              </a:rPr>
              <a:t> </a:t>
            </a:r>
            <a:r>
              <a:rPr lang="en-GB" b="1" dirty="0" err="1">
                <a:latin typeface="Courier New" panose="02070309020205020404" pitchFamily="49" charset="0"/>
                <a:cs typeface="Courier New" panose="02070309020205020404" pitchFamily="49" charset="0"/>
              </a:rPr>
              <a:t>polintr</a:t>
            </a:r>
            <a:r>
              <a:rPr lang="en-GB" b="1" dirty="0">
                <a:latin typeface="Courier New" panose="02070309020205020404" pitchFamily="49" charset="0"/>
                <a:cs typeface="Courier New" panose="02070309020205020404" pitchFamily="49" charset="0"/>
              </a:rPr>
              <a:t> (4=1) (3=2) (2=3) (1=4)</a:t>
            </a:r>
            <a:r>
              <a:rPr lang="en-GB" b="1" dirty="0">
                <a:solidFill>
                  <a:schemeClr val="accent2"/>
                </a:solidFill>
                <a:latin typeface="Courier New" panose="02070309020205020404" pitchFamily="49" charset="0"/>
                <a:cs typeface="Courier New" panose="02070309020205020404" pitchFamily="49" charset="0"/>
              </a:rPr>
              <a:t>,</a:t>
            </a:r>
            <a:r>
              <a:rPr lang="en-GB" b="1" dirty="0">
                <a:latin typeface="Courier New" panose="02070309020205020404" pitchFamily="49" charset="0"/>
                <a:cs typeface="Courier New" panose="02070309020205020404" pitchFamily="49" charset="0"/>
              </a:rPr>
              <a:t> </a:t>
            </a:r>
            <a:r>
              <a:rPr lang="en-GB" b="1" dirty="0">
                <a:solidFill>
                  <a:schemeClr val="accent2"/>
                </a:solidFill>
                <a:latin typeface="Courier New" panose="02070309020205020404" pitchFamily="49" charset="0"/>
                <a:cs typeface="Courier New" panose="02070309020205020404" pitchFamily="49" charset="0"/>
              </a:rPr>
              <a:t>gen(</a:t>
            </a:r>
            <a:r>
              <a:rPr lang="en-GB" b="1" dirty="0" err="1">
                <a:latin typeface="Courier New" panose="02070309020205020404" pitchFamily="49" charset="0"/>
                <a:cs typeface="Courier New" panose="02070309020205020404" pitchFamily="49" charset="0"/>
              </a:rPr>
              <a:t>PolInt</a:t>
            </a:r>
            <a:r>
              <a:rPr lang="en-GB" b="1" dirty="0">
                <a:solidFill>
                  <a:schemeClr val="accent2"/>
                </a:solidFill>
                <a:latin typeface="Courier New" panose="02070309020205020404" pitchFamily="49" charset="0"/>
                <a:cs typeface="Courier New" panose="02070309020205020404" pitchFamily="49" charset="0"/>
              </a:rPr>
              <a:t>)</a:t>
            </a:r>
          </a:p>
          <a:p>
            <a:pPr marL="45720" indent="0">
              <a:buNone/>
              <a:defRPr/>
            </a:pPr>
            <a:r>
              <a:rPr lang="en-GB" b="1" dirty="0">
                <a:solidFill>
                  <a:schemeClr val="accent2"/>
                </a:solidFill>
                <a:latin typeface="Courier New" panose="02070309020205020404" pitchFamily="49" charset="0"/>
                <a:cs typeface="Courier New" panose="02070309020205020404" pitchFamily="49" charset="0"/>
              </a:rPr>
              <a:t>lab def </a:t>
            </a:r>
            <a:r>
              <a:rPr lang="en-GB" b="1" dirty="0" err="1">
                <a:latin typeface="Courier New" panose="02070309020205020404" pitchFamily="49" charset="0"/>
                <a:cs typeface="Courier New" panose="02070309020205020404" pitchFamily="49" charset="0"/>
              </a:rPr>
              <a:t>ddd</a:t>
            </a:r>
            <a:r>
              <a:rPr lang="en-GB" b="1" dirty="0">
                <a:latin typeface="Courier New" panose="02070309020205020404" pitchFamily="49" charset="0"/>
                <a:cs typeface="Courier New" panose="02070309020205020404" pitchFamily="49" charset="0"/>
              </a:rPr>
              <a:t> 1 "Not at all Interested" 2 "Hardly Interested" 3 "Quite Interested" 4 "Very Interested"</a:t>
            </a:r>
          </a:p>
          <a:p>
            <a:pPr marL="45720" indent="0">
              <a:buNone/>
              <a:defRPr/>
            </a:pPr>
            <a:r>
              <a:rPr lang="en-GB" b="1" dirty="0">
                <a:solidFill>
                  <a:schemeClr val="accent2"/>
                </a:solidFill>
                <a:latin typeface="Courier New" panose="02070309020205020404" pitchFamily="49" charset="0"/>
                <a:cs typeface="Courier New" panose="02070309020205020404" pitchFamily="49" charset="0"/>
              </a:rPr>
              <a:t>lab </a:t>
            </a:r>
            <a:r>
              <a:rPr lang="en-GB" b="1" dirty="0" err="1">
                <a:solidFill>
                  <a:schemeClr val="accent2"/>
                </a:solidFill>
                <a:latin typeface="Courier New" panose="02070309020205020404" pitchFamily="49" charset="0"/>
                <a:cs typeface="Courier New" panose="02070309020205020404" pitchFamily="49" charset="0"/>
              </a:rPr>
              <a:t>val</a:t>
            </a:r>
            <a:r>
              <a:rPr lang="en-GB" b="1" dirty="0">
                <a:solidFill>
                  <a:schemeClr val="accent2"/>
                </a:solidFill>
                <a:latin typeface="Courier New" panose="02070309020205020404" pitchFamily="49" charset="0"/>
                <a:cs typeface="Courier New" panose="02070309020205020404" pitchFamily="49" charset="0"/>
              </a:rPr>
              <a:t> </a:t>
            </a:r>
            <a:r>
              <a:rPr lang="en-GB" b="1" dirty="0" err="1">
                <a:latin typeface="Courier New" panose="02070309020205020404" pitchFamily="49" charset="0"/>
                <a:cs typeface="Courier New" panose="02070309020205020404" pitchFamily="49" charset="0"/>
              </a:rPr>
              <a:t>PolInt</a:t>
            </a:r>
            <a:r>
              <a:rPr lang="en-GB" b="1" dirty="0">
                <a:latin typeface="Courier New" panose="02070309020205020404" pitchFamily="49" charset="0"/>
                <a:cs typeface="Courier New" panose="02070309020205020404" pitchFamily="49" charset="0"/>
              </a:rPr>
              <a:t> </a:t>
            </a:r>
            <a:r>
              <a:rPr lang="en-GB" b="1" dirty="0" err="1">
                <a:latin typeface="Courier New" panose="02070309020205020404" pitchFamily="49" charset="0"/>
                <a:cs typeface="Courier New" panose="02070309020205020404" pitchFamily="49" charset="0"/>
              </a:rPr>
              <a:t>ddd</a:t>
            </a:r>
            <a:endParaRPr lang="en-GB" b="1" dirty="0">
              <a:latin typeface="Courier New" panose="02070309020205020404" pitchFamily="49" charset="0"/>
              <a:cs typeface="Courier New" panose="02070309020205020404" pitchFamily="49" charset="0"/>
            </a:endParaRPr>
          </a:p>
          <a:p>
            <a:pPr marL="45720" indent="0">
              <a:buNone/>
              <a:defRPr/>
            </a:pPr>
            <a:r>
              <a:rPr lang="da-DK" b="1" dirty="0">
                <a:solidFill>
                  <a:schemeClr val="accent2"/>
                </a:solidFill>
                <a:latin typeface="Courier New" panose="02070309020205020404" pitchFamily="49" charset="0"/>
                <a:cs typeface="Courier New" panose="02070309020205020404" pitchFamily="49" charset="0"/>
              </a:rPr>
              <a:t>lab var </a:t>
            </a:r>
            <a:r>
              <a:rPr lang="da-DK" b="1" dirty="0">
                <a:latin typeface="Courier New" panose="02070309020205020404" pitchFamily="49" charset="0"/>
                <a:cs typeface="Courier New" panose="02070309020205020404" pitchFamily="49" charset="0"/>
              </a:rPr>
              <a:t>PolInt "Political Interest"</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54860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924232" y="116632"/>
            <a:ext cx="10291456" cy="1440160"/>
          </a:xfrm>
        </p:spPr>
        <p:txBody>
          <a:bodyPr/>
          <a:lstStyle/>
          <a:p>
            <a:r>
              <a:rPr lang="en-US" sz="4000" kern="1200" dirty="0">
                <a:solidFill>
                  <a:schemeClr val="accent1"/>
                </a:solidFill>
                <a:latin typeface="Cambria" panose="02040503050406030204" pitchFamily="18" charset="0"/>
                <a:ea typeface="Cambria" panose="02040503050406030204" pitchFamily="18" charset="0"/>
              </a:rPr>
              <a:t>χ2: EXAMPLE: </a:t>
            </a:r>
            <a:r>
              <a:rPr lang="en-GB" sz="4000" dirty="0">
                <a:solidFill>
                  <a:schemeClr val="accent1"/>
                </a:solidFill>
                <a:latin typeface="Cambria" panose="02040503050406030204" pitchFamily="18" charset="0"/>
                <a:ea typeface="Cambria" panose="02040503050406030204" pitchFamily="18" charset="0"/>
                <a:cs typeface="Calibri" panose="020F0502020204030204" pitchFamily="34" charset="0"/>
              </a:rPr>
              <a:t>Substantive Significance</a:t>
            </a:r>
            <a:endParaRPr lang="en-US" altLang="en-US" sz="4000" dirty="0">
              <a:solidFill>
                <a:schemeClr val="accent1"/>
              </a:solidFill>
            </a:endParaRPr>
          </a:p>
        </p:txBody>
      </p:sp>
      <p:sp>
        <p:nvSpPr>
          <p:cNvPr id="4" name="Content Placeholder 2">
            <a:extLst>
              <a:ext uri="{FF2B5EF4-FFF2-40B4-BE49-F238E27FC236}">
                <a16:creationId xmlns:a16="http://schemas.microsoft.com/office/drawing/2014/main" id="{280073E9-DC6A-84B3-7A9F-0171991D7CCA}"/>
              </a:ext>
            </a:extLst>
          </p:cNvPr>
          <p:cNvSpPr>
            <a:spLocks noGrp="1"/>
          </p:cNvSpPr>
          <p:nvPr>
            <p:ph idx="1"/>
          </p:nvPr>
        </p:nvSpPr>
        <p:spPr>
          <a:xfrm>
            <a:off x="560439" y="1386348"/>
            <a:ext cx="11356258" cy="5355020"/>
          </a:xfrm>
        </p:spPr>
        <p:txBody>
          <a:bodyPr>
            <a:normAutofit fontScale="85000" lnSpcReduction="20000"/>
          </a:bodyPr>
          <a:lstStyle/>
          <a:p>
            <a:pPr marL="342900" indent="-342900">
              <a:spcBef>
                <a:spcPts val="0"/>
              </a:spcBef>
              <a:buFont typeface="Symbol" panose="05050102010706020507" pitchFamily="18" charset="2"/>
              <a:buChar char=""/>
            </a:pPr>
            <a:r>
              <a:rPr lang="en-US" sz="3500" b="1" dirty="0">
                <a:solidFill>
                  <a:schemeClr val="accent2"/>
                </a:solidFill>
                <a:latin typeface="Courier New" panose="02070309020205020404" pitchFamily="49" charset="0"/>
                <a:cs typeface="Courier New" panose="02070309020205020404" pitchFamily="49" charset="0"/>
              </a:rPr>
              <a:t>tab</a:t>
            </a:r>
            <a:r>
              <a:rPr lang="en-US" sz="3500" b="1" dirty="0">
                <a:latin typeface="Courier New" panose="02070309020205020404" pitchFamily="49" charset="0"/>
                <a:cs typeface="Courier New" panose="02070309020205020404" pitchFamily="49" charset="0"/>
              </a:rPr>
              <a:t> </a:t>
            </a:r>
            <a:r>
              <a:rPr lang="en-US" sz="3500" b="1" dirty="0" err="1">
                <a:latin typeface="Courier New" panose="02070309020205020404" pitchFamily="49" charset="0"/>
                <a:cs typeface="Courier New" panose="02070309020205020404" pitchFamily="49" charset="0"/>
              </a:rPr>
              <a:t>netusoft</a:t>
            </a:r>
            <a:r>
              <a:rPr lang="en-US" sz="3500" b="1" dirty="0">
                <a:latin typeface="Courier New" panose="02070309020205020404" pitchFamily="49" charset="0"/>
                <a:cs typeface="Courier New" panose="02070309020205020404" pitchFamily="49" charset="0"/>
              </a:rPr>
              <a:t> </a:t>
            </a:r>
            <a:r>
              <a:rPr lang="en-US" sz="3500" b="1" dirty="0" err="1">
                <a:latin typeface="Courier New" panose="02070309020205020404" pitchFamily="49" charset="0"/>
                <a:cs typeface="Courier New" panose="02070309020205020404" pitchFamily="49" charset="0"/>
              </a:rPr>
              <a:t>polintr</a:t>
            </a:r>
            <a:r>
              <a:rPr lang="en-US" sz="3500" b="1" dirty="0">
                <a:solidFill>
                  <a:schemeClr val="accent2"/>
                </a:solidFill>
                <a:latin typeface="Courier New" panose="02070309020205020404" pitchFamily="49" charset="0"/>
                <a:cs typeface="Courier New" panose="02070309020205020404" pitchFamily="49" charset="0"/>
              </a:rPr>
              <a:t>, gamma</a:t>
            </a:r>
          </a:p>
          <a:p>
            <a:pPr marL="0" indent="0">
              <a:buNone/>
            </a:pPr>
            <a:endParaRPr lang="en-US" sz="1900" b="1" dirty="0">
              <a:latin typeface="Courier New" panose="02070309020205020404" pitchFamily="49" charset="0"/>
              <a:cs typeface="Courier New" panose="02070309020205020404" pitchFamily="49" charset="0"/>
            </a:endParaRPr>
          </a:p>
          <a:p>
            <a:pPr marL="0" indent="0">
              <a:buNone/>
            </a:pPr>
            <a:endParaRPr lang="en-GB" sz="1900" b="1" dirty="0">
              <a:latin typeface="Courier New" panose="02070309020205020404" pitchFamily="49" charset="0"/>
              <a:cs typeface="Courier New" panose="02070309020205020404" pitchFamily="49" charset="0"/>
            </a:endParaRPr>
          </a:p>
          <a:p>
            <a:pPr marL="0" indent="0">
              <a:buNone/>
            </a:pPr>
            <a:r>
              <a:rPr lang="en-GB" sz="2100" b="1" dirty="0">
                <a:latin typeface="Courier New" panose="02070309020205020404" pitchFamily="49" charset="0"/>
                <a:cs typeface="Courier New" panose="02070309020205020404" pitchFamily="49" charset="0"/>
              </a:rPr>
              <a:t> Internet use, how |             Political Interest</a:t>
            </a:r>
          </a:p>
          <a:p>
            <a:pPr marL="0" indent="0">
              <a:buNone/>
            </a:pPr>
            <a:r>
              <a:rPr lang="en-GB" sz="2100" b="1" dirty="0">
                <a:latin typeface="Courier New" panose="02070309020205020404" pitchFamily="49" charset="0"/>
                <a:cs typeface="Courier New" panose="02070309020205020404" pitchFamily="49" charset="0"/>
              </a:rPr>
              <a:t>             often | Not at al  Hardly In  Quite Int  Very </a:t>
            </a:r>
            <a:r>
              <a:rPr lang="en-GB" sz="2100" b="1" dirty="0" err="1">
                <a:latin typeface="Courier New" panose="02070309020205020404" pitchFamily="49" charset="0"/>
                <a:cs typeface="Courier New" panose="02070309020205020404" pitchFamily="49" charset="0"/>
              </a:rPr>
              <a:t>Inte</a:t>
            </a:r>
            <a:r>
              <a:rPr lang="en-GB" sz="2100" b="1" dirty="0">
                <a:latin typeface="Courier New" panose="02070309020205020404" pitchFamily="49" charset="0"/>
                <a:cs typeface="Courier New" panose="02070309020205020404" pitchFamily="49" charset="0"/>
              </a:rPr>
              <a:t> |     Total</a:t>
            </a:r>
          </a:p>
          <a:p>
            <a:pPr marL="0" indent="0">
              <a:buNone/>
            </a:pPr>
            <a:r>
              <a:rPr lang="en-GB" sz="2100" b="1" dirty="0">
                <a:latin typeface="Courier New" panose="02070309020205020404" pitchFamily="49" charset="0"/>
                <a:cs typeface="Courier New" panose="02070309020205020404" pitchFamily="49" charset="0"/>
              </a:rPr>
              <a:t>-------------------+--------------------------------------------+----------</a:t>
            </a:r>
          </a:p>
          <a:p>
            <a:pPr marL="0" indent="0">
              <a:buNone/>
            </a:pPr>
            <a:r>
              <a:rPr lang="en-GB" sz="2100" b="1" dirty="0">
                <a:latin typeface="Courier New" panose="02070309020205020404" pitchFamily="49" charset="0"/>
                <a:cs typeface="Courier New" panose="02070309020205020404" pitchFamily="49" charset="0"/>
              </a:rPr>
              <a:t>             Never |     2,027      2,207      1,618        510 |     6,362 </a:t>
            </a:r>
          </a:p>
          <a:p>
            <a:pPr marL="0" indent="0">
              <a:buNone/>
            </a:pPr>
            <a:r>
              <a:rPr lang="en-GB" sz="2100" b="1" dirty="0">
                <a:latin typeface="Courier New" panose="02070309020205020404" pitchFamily="49" charset="0"/>
                <a:cs typeface="Courier New" panose="02070309020205020404" pitchFamily="49" charset="0"/>
              </a:rPr>
              <a:t> Only occasionally |       483        891        564        161 |     2,099 </a:t>
            </a:r>
          </a:p>
          <a:p>
            <a:pPr marL="0" indent="0">
              <a:buNone/>
            </a:pPr>
            <a:r>
              <a:rPr lang="en-GB" sz="2100" b="1" dirty="0">
                <a:latin typeface="Courier New" panose="02070309020205020404" pitchFamily="49" charset="0"/>
                <a:cs typeface="Courier New" panose="02070309020205020404" pitchFamily="49" charset="0"/>
              </a:rPr>
              <a:t>A few times a week |       390        897        682        184 |     2,153 </a:t>
            </a:r>
          </a:p>
          <a:p>
            <a:pPr marL="0" indent="0">
              <a:buNone/>
            </a:pPr>
            <a:r>
              <a:rPr lang="en-GB" sz="2100" b="1" dirty="0">
                <a:latin typeface="Courier New" panose="02070309020205020404" pitchFamily="49" charset="0"/>
                <a:cs typeface="Courier New" panose="02070309020205020404" pitchFamily="49" charset="0"/>
              </a:rPr>
              <a:t>         Most days |       643      1,277      1,046        278 |     3,244 </a:t>
            </a:r>
          </a:p>
          <a:p>
            <a:pPr marL="0" indent="0">
              <a:buNone/>
            </a:pPr>
            <a:r>
              <a:rPr lang="en-GB" sz="2100" b="1" dirty="0">
                <a:latin typeface="Courier New" panose="02070309020205020404" pitchFamily="49" charset="0"/>
                <a:cs typeface="Courier New" panose="02070309020205020404" pitchFamily="49" charset="0"/>
              </a:rPr>
              <a:t>         Every day |     3,838      7,874      7,578      2,767 |    22,057 </a:t>
            </a:r>
          </a:p>
          <a:p>
            <a:pPr marL="0" indent="0">
              <a:buNone/>
            </a:pPr>
            <a:r>
              <a:rPr lang="en-GB" sz="2100" b="1" dirty="0">
                <a:latin typeface="Courier New" panose="02070309020205020404" pitchFamily="49" charset="0"/>
                <a:cs typeface="Courier New" panose="02070309020205020404" pitchFamily="49" charset="0"/>
              </a:rPr>
              <a:t>-------------------+--------------------------------------------+----------</a:t>
            </a:r>
          </a:p>
          <a:p>
            <a:pPr marL="0" indent="0">
              <a:buNone/>
            </a:pPr>
            <a:r>
              <a:rPr lang="en-GB" sz="2100" b="1" dirty="0">
                <a:latin typeface="Courier New" panose="02070309020205020404" pitchFamily="49" charset="0"/>
                <a:cs typeface="Courier New" panose="02070309020205020404" pitchFamily="49" charset="0"/>
              </a:rPr>
              <a:t>             Total |     7,381     13,146     11,488      3,900 |    35,915 </a:t>
            </a:r>
          </a:p>
          <a:p>
            <a:pPr marL="0" indent="0">
              <a:buNone/>
            </a:pPr>
            <a:endParaRPr lang="en-US" sz="1900" b="1" dirty="0">
              <a:latin typeface="Courier New" panose="02070309020205020404" pitchFamily="49" charset="0"/>
              <a:cs typeface="Courier New" panose="02070309020205020404" pitchFamily="49" charset="0"/>
            </a:endParaRPr>
          </a:p>
          <a:p>
            <a:pPr marL="0" indent="0">
              <a:buNone/>
            </a:pPr>
            <a:endParaRPr lang="en-US" sz="3500" b="1" dirty="0">
              <a:latin typeface="Courier New" panose="02070309020205020404" pitchFamily="49" charset="0"/>
              <a:cs typeface="Courier New" panose="02070309020205020404" pitchFamily="49" charset="0"/>
            </a:endParaRPr>
          </a:p>
          <a:p>
            <a:pPr marL="0" indent="0">
              <a:buNone/>
            </a:pPr>
            <a:r>
              <a:rPr lang="en-US" sz="2600" b="1" dirty="0">
                <a:latin typeface="Courier New" panose="02070309020205020404" pitchFamily="49" charset="0"/>
                <a:cs typeface="Courier New" panose="02070309020205020404" pitchFamily="49" charset="0"/>
              </a:rPr>
              <a:t>              gamma =   0.1819  ASE = 0.007</a:t>
            </a:r>
          </a:p>
        </p:txBody>
      </p:sp>
      <p:sp>
        <p:nvSpPr>
          <p:cNvPr id="7" name="Oval 6">
            <a:extLst>
              <a:ext uri="{FF2B5EF4-FFF2-40B4-BE49-F238E27FC236}">
                <a16:creationId xmlns:a16="http://schemas.microsoft.com/office/drawing/2014/main" id="{C96E7F05-F888-66E9-6343-224F4DAE6917}"/>
              </a:ext>
            </a:extLst>
          </p:cNvPr>
          <p:cNvSpPr/>
          <p:nvPr/>
        </p:nvSpPr>
        <p:spPr>
          <a:xfrm>
            <a:off x="4306530" y="6218904"/>
            <a:ext cx="1784555" cy="54568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Right 2">
            <a:extLst>
              <a:ext uri="{FF2B5EF4-FFF2-40B4-BE49-F238E27FC236}">
                <a16:creationId xmlns:a16="http://schemas.microsoft.com/office/drawing/2014/main" id="{53E230D4-DCC7-E93B-C550-E77D5998E5B7}"/>
              </a:ext>
            </a:extLst>
          </p:cNvPr>
          <p:cNvSpPr/>
          <p:nvPr/>
        </p:nvSpPr>
        <p:spPr>
          <a:xfrm rot="1004741">
            <a:off x="4238488" y="3778462"/>
            <a:ext cx="4712467" cy="591014"/>
          </a:xfrm>
          <a:prstGeom prst="right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103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0381C8C7F96984CBC391382C5888313" ma:contentTypeVersion="8" ma:contentTypeDescription="Create a new document." ma:contentTypeScope="" ma:versionID="897b9334ef07e240c33636aa32f95c3a">
  <xsd:schema xmlns:xsd="http://www.w3.org/2001/XMLSchema" xmlns:xs="http://www.w3.org/2001/XMLSchema" xmlns:p="http://schemas.microsoft.com/office/2006/metadata/properties" xmlns:ns2="60f17f7a-2bae-41ec-b25f-3cbd5b1fab1c" xmlns:ns3="3d228d34-b089-48ac-a65a-4fd6545ee7de" targetNamespace="http://schemas.microsoft.com/office/2006/metadata/properties" ma:root="true" ma:fieldsID="2c4d820d3794db66e3e912be2cd8a3de" ns2:_="" ns3:_="">
    <xsd:import namespace="60f17f7a-2bae-41ec-b25f-3cbd5b1fab1c"/>
    <xsd:import namespace="3d228d34-b089-48ac-a65a-4fd6545ee7de"/>
    <xsd:element name="properties">
      <xsd:complexType>
        <xsd:sequence>
          <xsd:element name="documentManagement">
            <xsd:complexType>
              <xsd:all>
                <xsd:element ref="ns2:MediaServiceMetadata" minOccurs="0"/>
                <xsd:element ref="ns2:MediaServiceFastMetadata" minOccurs="0"/>
                <xsd:element ref="ns2:Test" minOccurs="0"/>
                <xsd:element ref="ns2:Category"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f17f7a-2bae-41ec-b25f-3cbd5b1fab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Test" ma:index="10" nillable="true" ma:displayName="Description" ma:format="Dropdown" ma:internalName="Test">
      <xsd:simpleType>
        <xsd:restriction base="dms:Note">
          <xsd:maxLength value="255"/>
        </xsd:restriction>
      </xsd:simpleType>
    </xsd:element>
    <xsd:element name="Category" ma:index="11" nillable="true" ma:displayName="Category" ma:format="Dropdown" ma:internalName="Category">
      <xsd:simpleType>
        <xsd:restriction base="dms:Text">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d228d34-b089-48ac-a65a-4fd6545ee7d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est xmlns="60f17f7a-2bae-41ec-b25f-3cbd5b1fab1c">A template for authors to create PPT decks</Test>
    <Category xmlns="60f17f7a-2bae-41ec-b25f-3cbd5b1fab1c">Template</Category>
  </documentManagement>
</p:properties>
</file>

<file path=customXml/itemProps1.xml><?xml version="1.0" encoding="utf-8"?>
<ds:datastoreItem xmlns:ds="http://schemas.openxmlformats.org/officeDocument/2006/customXml" ds:itemID="{D3DAAAEC-DF27-48DC-89A0-17676F34F1AB}">
  <ds:schemaRefs>
    <ds:schemaRef ds:uri="http://schemas.microsoft.com/sharepoint/v3/contenttype/forms"/>
  </ds:schemaRefs>
</ds:datastoreItem>
</file>

<file path=customXml/itemProps2.xml><?xml version="1.0" encoding="utf-8"?>
<ds:datastoreItem xmlns:ds="http://schemas.openxmlformats.org/officeDocument/2006/customXml" ds:itemID="{504FC1BE-7F30-4314-8275-B162923622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f17f7a-2bae-41ec-b25f-3cbd5b1fab1c"/>
    <ds:schemaRef ds:uri="3d228d34-b089-48ac-a65a-4fd6545ee7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A5713B-6BBA-4723-BB0D-65300729C9C0}">
  <ds:schemaRefs>
    <ds:schemaRef ds:uri="http://schemas.microsoft.com/office/2006/metadata/properties"/>
    <ds:schemaRef ds:uri="http://schemas.microsoft.com/office/infopath/2007/PartnerControls"/>
    <ds:schemaRef ds:uri="60f17f7a-2bae-41ec-b25f-3cbd5b1fab1c"/>
  </ds:schemaRefs>
</ds:datastoreItem>
</file>

<file path=docProps/app.xml><?xml version="1.0" encoding="utf-8"?>
<Properties xmlns="http://schemas.openxmlformats.org/officeDocument/2006/extended-properties" xmlns:vt="http://schemas.openxmlformats.org/officeDocument/2006/docPropsVTypes">
  <Template>Office Theme</Template>
  <TotalTime>1293</TotalTime>
  <Words>1789</Words>
  <Application>Microsoft Office PowerPoint</Application>
  <PresentationFormat>Widescreen</PresentationFormat>
  <Paragraphs>473</Paragraphs>
  <Slides>22</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Calibri Light</vt:lpstr>
      <vt:lpstr>Cambria</vt:lpstr>
      <vt:lpstr>Cambria Math</vt:lpstr>
      <vt:lpstr>Courier New</vt:lpstr>
      <vt:lpstr>Symbol</vt:lpstr>
      <vt:lpstr>Wingdings</vt:lpstr>
      <vt:lpstr>Office Theme</vt:lpstr>
      <vt:lpstr> Research Methods Prof. Matthew Loveless   Inferential Statistics:  Nominal- &amp; Ordinal-level Variables Seminar   University of Bologna Autumn 2023</vt:lpstr>
      <vt:lpstr>Outline</vt:lpstr>
      <vt:lpstr>Feynman Problem Solving Algorithm </vt:lpstr>
      <vt:lpstr>The Logic of Inference</vt:lpstr>
      <vt:lpstr>Descriptive Statistics: Measures of Association: Substantive significance</vt:lpstr>
      <vt:lpstr>χ2: Chi-squared: STATA EXAMPLE </vt:lpstr>
      <vt:lpstr>χ2: EXAMPLE: Substantive Significance</vt:lpstr>
      <vt:lpstr>RECODE in STATA: EXAMPLE</vt:lpstr>
      <vt:lpstr>χ2: EXAMPLE: Substantive Significance</vt:lpstr>
      <vt:lpstr>χ2: EXAMPLE: Steps One and Two</vt:lpstr>
      <vt:lpstr>χ2: EXAMPLE: Step Three - Test Statistic</vt:lpstr>
      <vt:lpstr>χ2: EXAMPLE: Step Three - Test Statistic </vt:lpstr>
      <vt:lpstr>χ2: EXAMPLE: CHI2 by hand</vt:lpstr>
      <vt:lpstr>χ2: EXAMPLE: Step Three - Test Statistic </vt:lpstr>
      <vt:lpstr>Classical Hypothesis Testing</vt:lpstr>
      <vt:lpstr>χ2:  A Test for Independence </vt:lpstr>
      <vt:lpstr>χ2: EXAMPLE: Step Five - Interpret</vt:lpstr>
      <vt:lpstr>χ2: EXAMPLE 2</vt:lpstr>
      <vt:lpstr>χ2: EXAMPLE 2</vt:lpstr>
      <vt:lpstr>χ2: EXAMPLE 2</vt:lpstr>
      <vt:lpstr>χ2:  A Test for Independence </vt:lpstr>
      <vt:lpstr>χ2: EXAMPLE: Step Five - Interpret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Day of Class slide in Chapter 1</dc:title>
  <dc:creator>Judi Burger</dc:creator>
  <cp:lastModifiedBy>Paul Matthew Loveless</cp:lastModifiedBy>
  <cp:revision>108</cp:revision>
  <dcterms:created xsi:type="dcterms:W3CDTF">2021-01-19T14:50:48Z</dcterms:created>
  <dcterms:modified xsi:type="dcterms:W3CDTF">2023-10-13T12:07:53Z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0x01010020381C8C7F96984CBC391382C5888313</vt:lpwstr>
  </property>
</Properties>
</file>