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4"/>
  </p:sldMasterIdLst>
  <p:notesMasterIdLst>
    <p:notesMasterId r:id="rId49"/>
  </p:notesMasterIdLst>
  <p:sldIdLst>
    <p:sldId id="310" r:id="rId5"/>
    <p:sldId id="311" r:id="rId6"/>
    <p:sldId id="275" r:id="rId7"/>
    <p:sldId id="276" r:id="rId8"/>
    <p:sldId id="280" r:id="rId9"/>
    <p:sldId id="277" r:id="rId10"/>
    <p:sldId id="410" r:id="rId11"/>
    <p:sldId id="278" r:id="rId12"/>
    <p:sldId id="279" r:id="rId13"/>
    <p:sldId id="353" r:id="rId14"/>
    <p:sldId id="281" r:id="rId15"/>
    <p:sldId id="394" r:id="rId16"/>
    <p:sldId id="393" r:id="rId17"/>
    <p:sldId id="286" r:id="rId18"/>
    <p:sldId id="395" r:id="rId19"/>
    <p:sldId id="396" r:id="rId20"/>
    <p:sldId id="283" r:id="rId21"/>
    <p:sldId id="398" r:id="rId22"/>
    <p:sldId id="397" r:id="rId23"/>
    <p:sldId id="399" r:id="rId24"/>
    <p:sldId id="337" r:id="rId25"/>
    <p:sldId id="293" r:id="rId26"/>
    <p:sldId id="400" r:id="rId27"/>
    <p:sldId id="355" r:id="rId28"/>
    <p:sldId id="296" r:id="rId29"/>
    <p:sldId id="298" r:id="rId30"/>
    <p:sldId id="299" r:id="rId31"/>
    <p:sldId id="409" r:id="rId32"/>
    <p:sldId id="300" r:id="rId33"/>
    <p:sldId id="401" r:id="rId34"/>
    <p:sldId id="301" r:id="rId35"/>
    <p:sldId id="402" r:id="rId36"/>
    <p:sldId id="403" r:id="rId37"/>
    <p:sldId id="407" r:id="rId38"/>
    <p:sldId id="302" r:id="rId39"/>
    <p:sldId id="303" r:id="rId40"/>
    <p:sldId id="304" r:id="rId41"/>
    <p:sldId id="305" r:id="rId42"/>
    <p:sldId id="360" r:id="rId43"/>
    <p:sldId id="404" r:id="rId44"/>
    <p:sldId id="419" r:id="rId45"/>
    <p:sldId id="418" r:id="rId46"/>
    <p:sldId id="421" r:id="rId47"/>
    <p:sldId id="30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Maher" initials="AM" lastIdx="2" clrIdx="0">
    <p:extLst>
      <p:ext uri="{19B8F6BF-5375-455C-9EA6-DF929625EA0E}">
        <p15:presenceInfo xmlns:p15="http://schemas.microsoft.com/office/powerpoint/2012/main" userId="S::Amy.maher@sagepub.co.uk::2fa573f4-5c65-424c-bf05-9385b84de99c" providerId="AD"/>
      </p:ext>
    </p:extLst>
  </p:cmAuthor>
  <p:cmAuthor id="2" name="Judi Burger" initials="JB" lastIdx="4" clrIdx="1">
    <p:extLst>
      <p:ext uri="{19B8F6BF-5375-455C-9EA6-DF929625EA0E}">
        <p15:presenceInfo xmlns:p15="http://schemas.microsoft.com/office/powerpoint/2012/main" userId="S::judi.burger@sagepub.co.uk::952d5f56-0e6b-468f-a574-b50126b16652" providerId="AD"/>
      </p:ext>
    </p:extLst>
  </p:cmAuthor>
  <p:cmAuthor id="3" name="Donna Goddard" initials="DG" lastIdx="3" clrIdx="2">
    <p:extLst>
      <p:ext uri="{19B8F6BF-5375-455C-9EA6-DF929625EA0E}">
        <p15:presenceInfo xmlns:p15="http://schemas.microsoft.com/office/powerpoint/2012/main" userId="S::donna.goddard@sagepub.co.uk::62acb357-9b99-42de-bbc9-efa962a9f5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2" autoAdjust="0"/>
    <p:restoredTop sz="95909" autoAdjust="0"/>
  </p:normalViewPr>
  <p:slideViewPr>
    <p:cSldViewPr snapToGrid="0">
      <p:cViewPr varScale="1">
        <p:scale>
          <a:sx n="44" d="100"/>
          <a:sy n="44" d="100"/>
        </p:scale>
        <p:origin x="77" y="8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35DB3-E739-4F01-A792-9C96C34D4C31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94E51C4-8752-4E5F-8C6B-B9B068E99A7A}">
      <dgm:prSet/>
      <dgm:spPr/>
      <dgm:t>
        <a:bodyPr/>
        <a:lstStyle/>
        <a:p>
          <a:r>
            <a:rPr lang="en-GB">
              <a:latin typeface="Cambria" panose="02040503050406030204" pitchFamily="18" charset="0"/>
              <a:ea typeface="Cambria" panose="02040503050406030204" pitchFamily="18" charset="0"/>
            </a:rPr>
            <a:t>A t-distribution is </a:t>
          </a:r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essentially a z-distribution that adjusts to the number of observations in the sample. </a:t>
          </a:r>
        </a:p>
      </dgm:t>
    </dgm:pt>
    <dgm:pt modelId="{FB3E6D46-D4EE-4372-A286-984C25404309}" type="parTrans" cxnId="{DC341C28-2F88-42CD-AF45-C77CE0D2259F}">
      <dgm:prSet/>
      <dgm:spPr/>
      <dgm:t>
        <a:bodyPr/>
        <a:lstStyle/>
        <a:p>
          <a:endParaRPr lang="en-US"/>
        </a:p>
      </dgm:t>
    </dgm:pt>
    <dgm:pt modelId="{FB03EF25-3765-45DC-A688-9EEB67A7B015}" type="sibTrans" cxnId="{DC341C28-2F88-42CD-AF45-C77CE0D2259F}">
      <dgm:prSet/>
      <dgm:spPr/>
      <dgm:t>
        <a:bodyPr/>
        <a:lstStyle/>
        <a:p>
          <a:endParaRPr lang="en-US"/>
        </a:p>
      </dgm:t>
    </dgm:pt>
    <dgm:pt modelId="{BA65E1A6-B195-4C24-85AC-98649C025CF8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For small samples, the t-distribution ‘flattens out’ making the critical values farther and farther out. </a:t>
          </a:r>
        </a:p>
      </dgm:t>
    </dgm:pt>
    <dgm:pt modelId="{8E8494F4-A2E4-45C3-A8AF-BFBDC07C9C7A}" type="parTrans" cxnId="{70AC01AF-F343-466B-9F17-ECA8CF67093B}">
      <dgm:prSet/>
      <dgm:spPr/>
      <dgm:t>
        <a:bodyPr/>
        <a:lstStyle/>
        <a:p>
          <a:endParaRPr lang="en-US"/>
        </a:p>
      </dgm:t>
    </dgm:pt>
    <dgm:pt modelId="{D8E52631-F8EA-4EDB-ACBD-76C1C8712E3B}" type="sibTrans" cxnId="{70AC01AF-F343-466B-9F17-ECA8CF67093B}">
      <dgm:prSet/>
      <dgm:spPr/>
      <dgm:t>
        <a:bodyPr/>
        <a:lstStyle/>
        <a:p>
          <a:endParaRPr lang="en-US"/>
        </a:p>
      </dgm:t>
    </dgm:pt>
    <dgm:pt modelId="{6457DD12-9AE2-4F4C-A906-897E87E2F190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As sample size increases, the t-distribution is indistinguishable from the Standard Normal z-distribution.</a:t>
          </a:r>
        </a:p>
      </dgm:t>
    </dgm:pt>
    <dgm:pt modelId="{A418B189-B1B3-481A-8F3F-F4FD992F5E89}" type="parTrans" cxnId="{C326C8BF-6D10-4C91-8366-6DC6E02F114E}">
      <dgm:prSet/>
      <dgm:spPr/>
      <dgm:t>
        <a:bodyPr/>
        <a:lstStyle/>
        <a:p>
          <a:endParaRPr lang="en-US"/>
        </a:p>
      </dgm:t>
    </dgm:pt>
    <dgm:pt modelId="{4431A684-F6E0-47FD-93AE-715E457666E4}" type="sibTrans" cxnId="{C326C8BF-6D10-4C91-8366-6DC6E02F114E}">
      <dgm:prSet/>
      <dgm:spPr/>
      <dgm:t>
        <a:bodyPr/>
        <a:lstStyle/>
        <a:p>
          <a:endParaRPr lang="en-US"/>
        </a:p>
      </dgm:t>
    </dgm:pt>
    <dgm:pt modelId="{8D42C825-E571-49F4-A546-C3E6D3849C36}" type="pres">
      <dgm:prSet presAssocID="{DA135DB3-E739-4F01-A792-9C96C34D4C31}" presName="vert0" presStyleCnt="0">
        <dgm:presLayoutVars>
          <dgm:dir/>
          <dgm:animOne val="branch"/>
          <dgm:animLvl val="lvl"/>
        </dgm:presLayoutVars>
      </dgm:prSet>
      <dgm:spPr/>
    </dgm:pt>
    <dgm:pt modelId="{B6B516DE-0969-4098-920B-53BF2F3ECE39}" type="pres">
      <dgm:prSet presAssocID="{094E51C4-8752-4E5F-8C6B-B9B068E99A7A}" presName="thickLine" presStyleLbl="alignNode1" presStyleIdx="0" presStyleCnt="3"/>
      <dgm:spPr/>
    </dgm:pt>
    <dgm:pt modelId="{48EF278A-1867-49D2-8E3C-A3DBF501FE9F}" type="pres">
      <dgm:prSet presAssocID="{094E51C4-8752-4E5F-8C6B-B9B068E99A7A}" presName="horz1" presStyleCnt="0"/>
      <dgm:spPr/>
    </dgm:pt>
    <dgm:pt modelId="{1A63998A-8E0A-4332-B9FD-79EA179B06E0}" type="pres">
      <dgm:prSet presAssocID="{094E51C4-8752-4E5F-8C6B-B9B068E99A7A}" presName="tx1" presStyleLbl="revTx" presStyleIdx="0" presStyleCnt="3"/>
      <dgm:spPr/>
    </dgm:pt>
    <dgm:pt modelId="{A62916AE-6228-4F6E-BE14-C079623D7C2D}" type="pres">
      <dgm:prSet presAssocID="{094E51C4-8752-4E5F-8C6B-B9B068E99A7A}" presName="vert1" presStyleCnt="0"/>
      <dgm:spPr/>
    </dgm:pt>
    <dgm:pt modelId="{A6AA3C73-CDA6-4BC5-8F15-B728800C0C81}" type="pres">
      <dgm:prSet presAssocID="{BA65E1A6-B195-4C24-85AC-98649C025CF8}" presName="thickLine" presStyleLbl="alignNode1" presStyleIdx="1" presStyleCnt="3"/>
      <dgm:spPr/>
    </dgm:pt>
    <dgm:pt modelId="{03C99E89-CD79-41C9-94AB-73B614D9ED5C}" type="pres">
      <dgm:prSet presAssocID="{BA65E1A6-B195-4C24-85AC-98649C025CF8}" presName="horz1" presStyleCnt="0"/>
      <dgm:spPr/>
    </dgm:pt>
    <dgm:pt modelId="{DE553C92-EB73-4AF2-A9B9-A429791B6526}" type="pres">
      <dgm:prSet presAssocID="{BA65E1A6-B195-4C24-85AC-98649C025CF8}" presName="tx1" presStyleLbl="revTx" presStyleIdx="1" presStyleCnt="3"/>
      <dgm:spPr/>
    </dgm:pt>
    <dgm:pt modelId="{674B3B66-1B05-4BB0-B322-9724B81FAD3B}" type="pres">
      <dgm:prSet presAssocID="{BA65E1A6-B195-4C24-85AC-98649C025CF8}" presName="vert1" presStyleCnt="0"/>
      <dgm:spPr/>
    </dgm:pt>
    <dgm:pt modelId="{9387F8FE-5966-467C-AF55-52F1073ED1E8}" type="pres">
      <dgm:prSet presAssocID="{6457DD12-9AE2-4F4C-A906-897E87E2F190}" presName="thickLine" presStyleLbl="alignNode1" presStyleIdx="2" presStyleCnt="3"/>
      <dgm:spPr/>
    </dgm:pt>
    <dgm:pt modelId="{5C95F3DC-A45C-49E9-91F0-35FE0C584178}" type="pres">
      <dgm:prSet presAssocID="{6457DD12-9AE2-4F4C-A906-897E87E2F190}" presName="horz1" presStyleCnt="0"/>
      <dgm:spPr/>
    </dgm:pt>
    <dgm:pt modelId="{3B5CB1D7-8F2F-4401-84A4-EA79D7519A0F}" type="pres">
      <dgm:prSet presAssocID="{6457DD12-9AE2-4F4C-A906-897E87E2F190}" presName="tx1" presStyleLbl="revTx" presStyleIdx="2" presStyleCnt="3"/>
      <dgm:spPr/>
    </dgm:pt>
    <dgm:pt modelId="{4CEC00D5-8C3B-4CC1-B37E-3CCE9B083976}" type="pres">
      <dgm:prSet presAssocID="{6457DD12-9AE2-4F4C-A906-897E87E2F190}" presName="vert1" presStyleCnt="0"/>
      <dgm:spPr/>
    </dgm:pt>
  </dgm:ptLst>
  <dgm:cxnLst>
    <dgm:cxn modelId="{DC341C28-2F88-42CD-AF45-C77CE0D2259F}" srcId="{DA135DB3-E739-4F01-A792-9C96C34D4C31}" destId="{094E51C4-8752-4E5F-8C6B-B9B068E99A7A}" srcOrd="0" destOrd="0" parTransId="{FB3E6D46-D4EE-4372-A286-984C25404309}" sibTransId="{FB03EF25-3765-45DC-A688-9EEB67A7B015}"/>
    <dgm:cxn modelId="{7339D06D-4C0D-498E-BE68-388DD75C2B65}" type="presOf" srcId="{BA65E1A6-B195-4C24-85AC-98649C025CF8}" destId="{DE553C92-EB73-4AF2-A9B9-A429791B6526}" srcOrd="0" destOrd="0" presId="urn:microsoft.com/office/officeart/2008/layout/LinedList"/>
    <dgm:cxn modelId="{C9328786-6806-405D-8B8C-2CEDC1D57535}" type="presOf" srcId="{6457DD12-9AE2-4F4C-A906-897E87E2F190}" destId="{3B5CB1D7-8F2F-4401-84A4-EA79D7519A0F}" srcOrd="0" destOrd="0" presId="urn:microsoft.com/office/officeart/2008/layout/LinedList"/>
    <dgm:cxn modelId="{BB1DF99B-0EFB-4E0B-B348-E53D7BAB374B}" type="presOf" srcId="{094E51C4-8752-4E5F-8C6B-B9B068E99A7A}" destId="{1A63998A-8E0A-4332-B9FD-79EA179B06E0}" srcOrd="0" destOrd="0" presId="urn:microsoft.com/office/officeart/2008/layout/LinedList"/>
    <dgm:cxn modelId="{70AC01AF-F343-466B-9F17-ECA8CF67093B}" srcId="{DA135DB3-E739-4F01-A792-9C96C34D4C31}" destId="{BA65E1A6-B195-4C24-85AC-98649C025CF8}" srcOrd="1" destOrd="0" parTransId="{8E8494F4-A2E4-45C3-A8AF-BFBDC07C9C7A}" sibTransId="{D8E52631-F8EA-4EDB-ACBD-76C1C8712E3B}"/>
    <dgm:cxn modelId="{C326C8BF-6D10-4C91-8366-6DC6E02F114E}" srcId="{DA135DB3-E739-4F01-A792-9C96C34D4C31}" destId="{6457DD12-9AE2-4F4C-A906-897E87E2F190}" srcOrd="2" destOrd="0" parTransId="{A418B189-B1B3-481A-8F3F-F4FD992F5E89}" sibTransId="{4431A684-F6E0-47FD-93AE-715E457666E4}"/>
    <dgm:cxn modelId="{01C61BCE-3EAE-4E49-8000-B339B31BC284}" type="presOf" srcId="{DA135DB3-E739-4F01-A792-9C96C34D4C31}" destId="{8D42C825-E571-49F4-A546-C3E6D3849C36}" srcOrd="0" destOrd="0" presId="urn:microsoft.com/office/officeart/2008/layout/LinedList"/>
    <dgm:cxn modelId="{41BB732C-6F64-4BF8-9EF7-9472B3754760}" type="presParOf" srcId="{8D42C825-E571-49F4-A546-C3E6D3849C36}" destId="{B6B516DE-0969-4098-920B-53BF2F3ECE39}" srcOrd="0" destOrd="0" presId="urn:microsoft.com/office/officeart/2008/layout/LinedList"/>
    <dgm:cxn modelId="{10756ECF-15C3-4D23-9584-9C4D43E26A9D}" type="presParOf" srcId="{8D42C825-E571-49F4-A546-C3E6D3849C36}" destId="{48EF278A-1867-49D2-8E3C-A3DBF501FE9F}" srcOrd="1" destOrd="0" presId="urn:microsoft.com/office/officeart/2008/layout/LinedList"/>
    <dgm:cxn modelId="{C23F03A6-1A35-4FE9-8A26-33B4E617930A}" type="presParOf" srcId="{48EF278A-1867-49D2-8E3C-A3DBF501FE9F}" destId="{1A63998A-8E0A-4332-B9FD-79EA179B06E0}" srcOrd="0" destOrd="0" presId="urn:microsoft.com/office/officeart/2008/layout/LinedList"/>
    <dgm:cxn modelId="{BA46098F-AE8C-4D0C-AB0C-71EABB656E5A}" type="presParOf" srcId="{48EF278A-1867-49D2-8E3C-A3DBF501FE9F}" destId="{A62916AE-6228-4F6E-BE14-C079623D7C2D}" srcOrd="1" destOrd="0" presId="urn:microsoft.com/office/officeart/2008/layout/LinedList"/>
    <dgm:cxn modelId="{4856103E-5A5C-4ABF-9118-209539416BB7}" type="presParOf" srcId="{8D42C825-E571-49F4-A546-C3E6D3849C36}" destId="{A6AA3C73-CDA6-4BC5-8F15-B728800C0C81}" srcOrd="2" destOrd="0" presId="urn:microsoft.com/office/officeart/2008/layout/LinedList"/>
    <dgm:cxn modelId="{EB846741-9D8C-46F7-97C5-DD1ACB597491}" type="presParOf" srcId="{8D42C825-E571-49F4-A546-C3E6D3849C36}" destId="{03C99E89-CD79-41C9-94AB-73B614D9ED5C}" srcOrd="3" destOrd="0" presId="urn:microsoft.com/office/officeart/2008/layout/LinedList"/>
    <dgm:cxn modelId="{A317907E-793B-4500-8746-7E5DF6B660BC}" type="presParOf" srcId="{03C99E89-CD79-41C9-94AB-73B614D9ED5C}" destId="{DE553C92-EB73-4AF2-A9B9-A429791B6526}" srcOrd="0" destOrd="0" presId="urn:microsoft.com/office/officeart/2008/layout/LinedList"/>
    <dgm:cxn modelId="{748038BA-F944-42E3-90FB-B07F498EC32B}" type="presParOf" srcId="{03C99E89-CD79-41C9-94AB-73B614D9ED5C}" destId="{674B3B66-1B05-4BB0-B322-9724B81FAD3B}" srcOrd="1" destOrd="0" presId="urn:microsoft.com/office/officeart/2008/layout/LinedList"/>
    <dgm:cxn modelId="{6F2B0234-1936-4FA7-A60F-196809373F4D}" type="presParOf" srcId="{8D42C825-E571-49F4-A546-C3E6D3849C36}" destId="{9387F8FE-5966-467C-AF55-52F1073ED1E8}" srcOrd="4" destOrd="0" presId="urn:microsoft.com/office/officeart/2008/layout/LinedList"/>
    <dgm:cxn modelId="{018D3C8A-9DF0-4D48-96D9-3612CD5DA150}" type="presParOf" srcId="{8D42C825-E571-49F4-A546-C3E6D3849C36}" destId="{5C95F3DC-A45C-49E9-91F0-35FE0C584178}" srcOrd="5" destOrd="0" presId="urn:microsoft.com/office/officeart/2008/layout/LinedList"/>
    <dgm:cxn modelId="{FDA9C5D2-57E0-4390-9E62-18B965AE872D}" type="presParOf" srcId="{5C95F3DC-A45C-49E9-91F0-35FE0C584178}" destId="{3B5CB1D7-8F2F-4401-84A4-EA79D7519A0F}" srcOrd="0" destOrd="0" presId="urn:microsoft.com/office/officeart/2008/layout/LinedList"/>
    <dgm:cxn modelId="{8630EE3C-035F-42D8-8D1D-52033A58DFAE}" type="presParOf" srcId="{5C95F3DC-A45C-49E9-91F0-35FE0C584178}" destId="{4CEC00D5-8C3B-4CC1-B37E-3CCE9B0839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516DE-0969-4098-920B-53BF2F3ECE39}">
      <dsp:nvSpPr>
        <dsp:cNvPr id="0" name=""/>
        <dsp:cNvSpPr/>
      </dsp:nvSpPr>
      <dsp:spPr>
        <a:xfrm>
          <a:off x="0" y="1943"/>
          <a:ext cx="52780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3998A-8E0A-4332-B9FD-79EA179B06E0}">
      <dsp:nvSpPr>
        <dsp:cNvPr id="0" name=""/>
        <dsp:cNvSpPr/>
      </dsp:nvSpPr>
      <dsp:spPr>
        <a:xfrm>
          <a:off x="0" y="1943"/>
          <a:ext cx="5278066" cy="132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mbria" panose="02040503050406030204" pitchFamily="18" charset="0"/>
              <a:ea typeface="Cambria" panose="02040503050406030204" pitchFamily="18" charset="0"/>
            </a:rPr>
            <a:t>A t-distribution is </a:t>
          </a:r>
          <a:r>
            <a:rPr lang="en-US" sz="2400" kern="1200">
              <a:latin typeface="Cambria" panose="02040503050406030204" pitchFamily="18" charset="0"/>
              <a:ea typeface="Cambria" panose="02040503050406030204" pitchFamily="18" charset="0"/>
            </a:rPr>
            <a:t>essentially a z-distribution that adjusts to the number of observations in the sample. </a:t>
          </a:r>
        </a:p>
      </dsp:txBody>
      <dsp:txXfrm>
        <a:off x="0" y="1943"/>
        <a:ext cx="5278066" cy="1325232"/>
      </dsp:txXfrm>
    </dsp:sp>
    <dsp:sp modelId="{A6AA3C73-CDA6-4BC5-8F15-B728800C0C81}">
      <dsp:nvSpPr>
        <dsp:cNvPr id="0" name=""/>
        <dsp:cNvSpPr/>
      </dsp:nvSpPr>
      <dsp:spPr>
        <a:xfrm>
          <a:off x="0" y="1327176"/>
          <a:ext cx="52780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53C92-EB73-4AF2-A9B9-A429791B6526}">
      <dsp:nvSpPr>
        <dsp:cNvPr id="0" name=""/>
        <dsp:cNvSpPr/>
      </dsp:nvSpPr>
      <dsp:spPr>
        <a:xfrm>
          <a:off x="0" y="1327176"/>
          <a:ext cx="5278066" cy="132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For small samples, the t-distribution ‘flattens out’ making the critical values farther and farther out. </a:t>
          </a:r>
        </a:p>
      </dsp:txBody>
      <dsp:txXfrm>
        <a:off x="0" y="1327176"/>
        <a:ext cx="5278066" cy="1325232"/>
      </dsp:txXfrm>
    </dsp:sp>
    <dsp:sp modelId="{9387F8FE-5966-467C-AF55-52F1073ED1E8}">
      <dsp:nvSpPr>
        <dsp:cNvPr id="0" name=""/>
        <dsp:cNvSpPr/>
      </dsp:nvSpPr>
      <dsp:spPr>
        <a:xfrm>
          <a:off x="0" y="2652408"/>
          <a:ext cx="52780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CB1D7-8F2F-4401-84A4-EA79D7519A0F}">
      <dsp:nvSpPr>
        <dsp:cNvPr id="0" name=""/>
        <dsp:cNvSpPr/>
      </dsp:nvSpPr>
      <dsp:spPr>
        <a:xfrm>
          <a:off x="0" y="2652408"/>
          <a:ext cx="5278066" cy="132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As sample size increases, the t-distribution is indistinguishable from the Standard Normal z-distribution.</a:t>
          </a:r>
        </a:p>
      </dsp:txBody>
      <dsp:txXfrm>
        <a:off x="0" y="2652408"/>
        <a:ext cx="5278066" cy="132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B15A8-09DD-443B-A3BC-D662273257A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00566-87A0-4F4C-8A5B-6D7C7918E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1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76E5-3A70-4C6F-9B0B-9DCC4FB6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1E9EB-3962-4FFA-BA72-6785D9CD3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C9AE-5220-4B01-8821-32606D4E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3D0-20D4-4DB2-AEEF-D3D6B20E81E5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08EA-E65E-4622-BBFB-BE226C07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F743-3B81-4934-8ACD-E248CCC6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84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B77F-743A-499A-9E5F-93354822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EFBBD-2477-4ED4-9A81-78BA17B0B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EF6E4-45B4-4908-9699-0F4E8D91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38-C2C5-4FC8-B56A-BB3364800AEB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F9C61-EE1E-4976-A772-B96C0B9C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474D-AB78-476D-9B12-C73BFCCC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1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8D223-E91B-4911-A019-2735BA49B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3A5F-A082-4DA9-A935-AD25A223C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97980-CF02-4797-9C0F-B9A599E8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AAD-A4EB-4151-AB33-C60F3D6EEB08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E039-0910-43E1-882B-3DD94B60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227E-780D-41D1-97D6-9CA6D0CA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75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9046-EC46-4140-9E16-0BCF000B6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4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85BF1-B3A8-424A-8B43-5ED3F32CC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3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9FAC-C687-43D1-8376-65FC8D52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452B6-5CE9-4934-AAF1-3796D233C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E32B-B717-44B8-A285-77425528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250D-BDD8-4C98-B546-07BB258A1BD6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B9B95-3688-45CD-B1BF-3AB7F375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E302-5D34-46C8-887C-DF67ED02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16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B94D-F44C-4082-995B-8CD0EE9D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11613-4D55-438A-9BB5-467D2D77B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142A3-9551-4801-B2F1-40B12BC8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A8F4-8F99-4055-8937-69BDB8A523D2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9DE35-7157-4D32-BDDB-02FCD1DB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8E60-3685-4BEF-8E99-FE3A669E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7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4F25-DC51-4ADF-8F2B-EAD5EFCF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7404-F469-4A09-A794-356AC71B7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57162-0595-4A89-8663-6B9E8F890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391CC-DB2E-48B2-8FBE-171D9267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881-6CAA-4074-8C2D-7DB4B055FABF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0FB7-2DB9-41FA-A285-E8141E4D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98EA8-D851-4AC5-B5DB-BE01EE0F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2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F332-C696-40E6-B2E5-B6BE5FD6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709C5-CD65-4A6B-8DBE-DCC62B8E8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1F211-51D7-4397-901C-BCB3EBDFA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BF111-4A71-4E57-85B1-FC1758413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90FBE-7F65-4DE6-9176-3A37C8CBF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293E9-D03E-4D9D-893B-87F4DB19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08-7C1E-41C3-86FB-055B297EFF61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39E4A-EAF2-4DBA-A663-357B5C69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4A36F-2427-404C-A1AD-3140F1B3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20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718A-E711-4A2B-93F1-2C702F79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33170-EC33-4151-A9F1-A153BF86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A34-40B7-4F68-8BB3-524E42686892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43A04-2CBC-438A-97A9-70D9C2B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ABCA9-3C36-4BC3-A65A-CA98B457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29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44827-AE83-480A-9955-5FE51900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9C0-3DEA-4AE7-A71E-5B7EFF4A004C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BF75A-2C2B-425D-849B-3C37A7AF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4F570-FE32-4D70-89AD-9159BB9E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8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686B-8071-4C26-8690-34C56671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EB49-51FD-4BF5-8417-6D73B771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C80C4-E90C-4AA2-8128-4C3A8213A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6C9D3-95C6-4C1E-865C-4211F47B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D302-0900-4F0F-8FDF-6FE3CBBFCC9C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85DF9-3CD0-4CD2-B8FC-825158F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D6F2C-966A-4C2C-A7D5-497C12A1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7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AADA-3AD3-46D3-957E-6FF19D48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09F47-018F-4587-A13F-E6E79C722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D7BF7-3F50-438C-B60E-E87D8F3C3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C942F-EB46-475B-A547-D6A7BEE3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4EB-FB02-4A51-BD63-44D13C9B56F7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61410-FEDB-4DB3-813F-898897B4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E4491-C9B6-4443-937E-6650F145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C8397-76DB-4048-84CB-941CABCF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184AB-A9FE-4E7F-A5BD-E7912805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5D287-EFDB-431F-8CDD-F9A63A86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74F3-6692-4C48-A605-44053A2C3449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A93CE-8B7F-4A35-9703-16225A873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462F4-EAC8-4C6D-883A-F22E23D30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2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738A7A-C88C-448F-935B-0264AE6C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632"/>
            <a:ext cx="9144000" cy="1655762"/>
          </a:xfrm>
        </p:spPr>
        <p:txBody>
          <a:bodyPr/>
          <a:lstStyle/>
          <a:p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University of Bologna</a:t>
            </a:r>
            <a:b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400" b="1">
                <a:latin typeface="Cambria" panose="02040503050406030204" pitchFamily="18" charset="0"/>
                <a:ea typeface="Cambria" panose="02040503050406030204" pitchFamily="18" charset="0"/>
              </a:rPr>
              <a:t>Autumn 2023</a:t>
            </a:r>
            <a:endParaRPr lang="en-GB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E9D0FEC-AC78-822C-7BBC-EBB66E84DBB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14168" y="1924141"/>
            <a:ext cx="9144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Research Methods</a:t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4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Prof. Matthew Loveless </a:t>
            </a:r>
            <a:b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GB" sz="44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Inferential Statistics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Interval-level Variables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8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8580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So what?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55049" y="1936376"/>
            <a:ext cx="4809838" cy="4921624"/>
          </a:xfrm>
        </p:spPr>
        <p:txBody>
          <a:bodyPr>
            <a:normAutofit/>
          </a:bodyPr>
          <a:lstStyle/>
          <a:p>
            <a:pPr marL="320040" indent="-320040">
              <a:lnSpc>
                <a:spcPct val="80000"/>
              </a:lnSpc>
              <a:buFont typeface="Wingdings"/>
              <a:buChar char=""/>
              <a:defRPr/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is this important? </a:t>
            </a:r>
          </a:p>
          <a:p>
            <a:pPr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Practically, easy to work with. </a:t>
            </a:r>
          </a:p>
          <a:p>
            <a:pPr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Theoretically,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most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classical statistical tests are based assumptions of normal distribution (~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χ</a:t>
            </a:r>
            <a:r>
              <a:rPr lang="en-GB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Again, three properties that make it wonderful: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40080" lvl="1" indent="-274320">
              <a:lnSpc>
                <a:spcPct val="80000"/>
              </a:lnSpc>
              <a:buFont typeface="Wingdings 2"/>
              <a:buChar char=""/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Symmetric: Mean = Median = Mode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"/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Total area under the curve is 1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"/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Fixed Proportions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11972" y="1420008"/>
            <a:ext cx="7231828" cy="5437991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EX: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The distribution of heights of women aged 18 to 24 in Italy is approximately normally distributed with mean </a:t>
            </a: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165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cm and standard deviation of </a:t>
            </a: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cm. </a:t>
            </a:r>
          </a:p>
          <a:p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From the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68-95-99.7% rule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, it follows that… </a:t>
            </a:r>
          </a:p>
          <a:p>
            <a:pPr lvl="1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68%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of these women are between</a:t>
            </a:r>
            <a:r>
              <a:rPr lang="en-GB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165-6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GB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165+6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cms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171 and 159 </a:t>
            </a:r>
            <a:r>
              <a:rPr lang="en-GB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cms</a:t>
            </a:r>
            <a:r>
              <a:rPr lang="en-GB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lvl="1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95%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of these women are between </a:t>
            </a:r>
            <a:r>
              <a:rPr lang="en-GB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165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-2(</a:t>
            </a:r>
            <a:r>
              <a:rPr lang="en-GB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) and </a:t>
            </a:r>
            <a:r>
              <a:rPr lang="en-GB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165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+2(</a:t>
            </a:r>
            <a:r>
              <a:rPr lang="en-GB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cms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153 and 177 </a:t>
            </a:r>
            <a:r>
              <a:rPr lang="en-GB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cms</a:t>
            </a:r>
            <a:r>
              <a:rPr lang="en-GB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lvl="2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That is, there are likely to be only 2.5% taller than 177 and 2.5% shorter than 153. </a:t>
            </a:r>
          </a:p>
          <a:p>
            <a:pPr lvl="1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And almost all young Italian women (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99.7%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) are between</a:t>
            </a:r>
            <a:r>
              <a:rPr lang="en-GB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147 and 183 </a:t>
            </a:r>
            <a:r>
              <a:rPr lang="en-GB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cms</a:t>
            </a:r>
            <a:r>
              <a:rPr lang="en-GB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lvl="2"/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165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-3(</a:t>
            </a: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) and </a:t>
            </a: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165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+3(</a:t>
            </a: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cms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341" name="Picture 5" descr="distribution_no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4" y="0"/>
            <a:ext cx="25669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7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Standard Normal: Z-Distribution</a:t>
            </a:r>
          </a:p>
        </p:txBody>
      </p:sp>
      <p:pic>
        <p:nvPicPr>
          <p:cNvPr id="7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96E1A1C5-4266-5615-4D6E-966A808A8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82" y="4719341"/>
            <a:ext cx="4057131" cy="207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5625"/>
            <a:ext cx="11125200" cy="435133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special case of the Normal distribution is the Standard Normal (Z-Distribution): 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 mean is set at zero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 "standard unit" is 1, 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called a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</a:t>
            </a:r>
            <a:r>
              <a:rPr lang="en-GB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-score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1257300" lvl="2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Z-scores convert observations into standard units which represent </a:t>
            </a:r>
            <a:r>
              <a:rPr lang="en-GB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distance from the mean in standard deviations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characteristics of Normal Distributions: 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They are symmetric: the mean is the median is the mode. 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total area under the curve is 1. 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areas under the curve have fixed proportions. 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GB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71AC9D-52FA-1846-730E-1D7C046C2B7C}"/>
                  </a:ext>
                </a:extLst>
              </p:cNvPr>
              <p:cNvSpPr txBox="1"/>
              <p:nvPr/>
            </p:nvSpPr>
            <p:spPr>
              <a:xfrm>
                <a:off x="8239760" y="620122"/>
                <a:ext cx="4368520" cy="1167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71AC9D-52FA-1846-730E-1D7C046C2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760" y="620122"/>
                <a:ext cx="4368520" cy="1167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1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21360" y="284480"/>
            <a:ext cx="60960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Z-Distribution</a:t>
            </a:r>
            <a:endParaRPr lang="en-GB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11972" y="1747519"/>
            <a:ext cx="11605708" cy="48260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EX: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The distribution of heights of women aged 18 to 24 in Italy is approx. normally distributed with mean 165 cm and standard deviation of 6 cm. </a:t>
            </a:r>
          </a:p>
          <a:p>
            <a:pPr lvl="1">
              <a:defRPr/>
            </a:pP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</a:rPr>
              <a:t>Recall: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68% of these women are b/t 165-6 and 165+6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cms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171 &amp;159 </a:t>
            </a:r>
            <a:r>
              <a:rPr lang="en-GB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cms</a:t>
            </a:r>
            <a:r>
              <a:rPr lang="en-GB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lvl="2">
              <a:defRPr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Z= (171-165)/6 = 1   That is, 1 z = 1 standard deviation above mean</a:t>
            </a:r>
          </a:p>
          <a:p>
            <a:pPr lvl="2">
              <a:defRPr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Same for (159-165)/6 = -1   1 z below mean</a:t>
            </a:r>
          </a:p>
          <a:p>
            <a:pPr lvl="1">
              <a:defRPr/>
            </a:pP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</a:rPr>
              <a:t>Recall: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95% of these women are b/t 165-2(6) and 165+2(6)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cms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153 &amp;177 </a:t>
            </a:r>
            <a:r>
              <a:rPr lang="en-GB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cms</a:t>
            </a:r>
            <a:r>
              <a:rPr lang="en-GB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2">
              <a:defRPr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Z= (177-165)/6 = 2   That is, 2z, or 2 standard deviations above mean</a:t>
            </a:r>
          </a:p>
          <a:p>
            <a:pPr lvl="2">
              <a:defRPr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Same for (153-165)/6 = -2,  2z below mean</a:t>
            </a:r>
          </a:p>
          <a:p>
            <a:pPr lvl="1">
              <a:defRPr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IOW: instead of solving the 68-95-99.7% rule for every variable, we can simply standardize ALL INTERVAL-LEVEL variables to the Z-distribution. </a:t>
            </a:r>
          </a:p>
        </p:txBody>
      </p:sp>
      <p:pic>
        <p:nvPicPr>
          <p:cNvPr id="14341" name="Picture 5" descr="distribution_no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4" y="0"/>
            <a:ext cx="25669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93932-76C2-E814-9775-1D41126FAF6E}"/>
                  </a:ext>
                </a:extLst>
              </p:cNvPr>
              <p:cNvSpPr txBox="1"/>
              <p:nvPr/>
            </p:nvSpPr>
            <p:spPr>
              <a:xfrm>
                <a:off x="3911740" y="284480"/>
                <a:ext cx="4368520" cy="1167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93932-76C2-E814-9775-1D41126FA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40" y="284480"/>
                <a:ext cx="4368520" cy="1167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2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Z-Distribution</a:t>
            </a:r>
          </a:p>
        </p:txBody>
      </p:sp>
      <p:pic>
        <p:nvPicPr>
          <p:cNvPr id="7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96E1A1C5-4266-5615-4D6E-966A808A8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82" y="4719341"/>
            <a:ext cx="4057131" cy="207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5625"/>
            <a:ext cx="11709400" cy="4720546"/>
          </a:xfrm>
        </p:spPr>
        <p:txBody>
          <a:bodyPr>
            <a:no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 can convert </a:t>
            </a:r>
            <a:r>
              <a:rPr lang="en-US" b="1" u="sng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any</a:t>
            </a:r>
            <a:r>
              <a:rPr lang="en-US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Normal distribution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Standard Normal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by converting the observed scores to z-scores (these are the “standard units”, hence, “z-scores”)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Thus, </a:t>
            </a:r>
            <a:r>
              <a:rPr lang="en-US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z-scores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simply represent distances from the mean in </a:t>
            </a:r>
            <a:r>
              <a:rPr lang="en-US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standard deviations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We can then compare across </a:t>
            </a:r>
            <a:r>
              <a:rPr lang="en-US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interval level variables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because they are standardized to this curve.</a:t>
            </a:r>
          </a:p>
          <a:p>
            <a:endParaRPr lang="en-US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71AC9D-52FA-1846-730E-1D7C046C2B7C}"/>
                  </a:ext>
                </a:extLst>
              </p:cNvPr>
              <p:cNvSpPr txBox="1"/>
              <p:nvPr/>
            </p:nvSpPr>
            <p:spPr>
              <a:xfrm>
                <a:off x="7010400" y="311829"/>
                <a:ext cx="4368520" cy="1167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71AC9D-52FA-1846-730E-1D7C046C2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11829"/>
                <a:ext cx="4368520" cy="1167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0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  <a:t>Utility of the </a:t>
            </a:r>
            <a:b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  <a:t>Z-Distribution</a:t>
            </a:r>
          </a:p>
        </p:txBody>
      </p:sp>
      <p:sp>
        <p:nvSpPr>
          <p:cNvPr id="1036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03E16CB-3BE5-095A-7A65-56B31980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5644320" cy="3386399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1.96 z-score creates a critical value for 95% confidence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latin typeface="+mn-lt"/>
                <a:ea typeface="+mn-ea"/>
                <a:cs typeface="+mn-cs"/>
              </a:rPr>
              <a:t>Title | </a:t>
            </a:r>
            <a:r>
              <a:rPr lang="en-US" sz="700" kern="1200"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>
                <a:latin typeface="+mn-lt"/>
                <a:ea typeface="+mn-ea"/>
                <a:cs typeface="+mn-cs"/>
              </a:rPr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699BC32-3883-383F-1E79-F32638992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20" y="92916"/>
            <a:ext cx="5731510" cy="6985000"/>
          </a:xfrm>
          <a:prstGeom prst="rect">
            <a:avLst/>
          </a:prstGeom>
        </p:spPr>
      </p:pic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C5113911-F013-BD61-1CFB-9AD212D3A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r="-1" b="16767"/>
          <a:stretch/>
        </p:blipFill>
        <p:spPr bwMode="auto">
          <a:xfrm>
            <a:off x="214926" y="3860800"/>
            <a:ext cx="5572586" cy="294142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2BCB2EA-9605-C919-B374-A54264E22139}"/>
              </a:ext>
            </a:extLst>
          </p:cNvPr>
          <p:cNvSpPr/>
          <p:nvPr/>
        </p:nvSpPr>
        <p:spPr>
          <a:xfrm>
            <a:off x="9950824" y="4500366"/>
            <a:ext cx="677731" cy="3594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FADDF776-A018-9CC5-B02C-03B66632EC4E}"/>
              </a:ext>
            </a:extLst>
          </p:cNvPr>
          <p:cNvSpPr/>
          <p:nvPr/>
        </p:nvSpPr>
        <p:spPr>
          <a:xfrm rot="16200000">
            <a:off x="8200072" y="3250247"/>
            <a:ext cx="436880" cy="28936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D3F2782-B5F0-7AC4-19CA-0B52C0998346}"/>
              </a:ext>
            </a:extLst>
          </p:cNvPr>
          <p:cNvSpPr/>
          <p:nvPr/>
        </p:nvSpPr>
        <p:spPr>
          <a:xfrm>
            <a:off x="10109200" y="1747520"/>
            <a:ext cx="335840" cy="27209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  <a:t>Utility of the </a:t>
            </a:r>
            <a:b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  <a:t>Z-Distribution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03E16CB-3BE5-095A-7A65-56B31980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167"/>
            <a:ext cx="5819724" cy="3386399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2.575 z-score creates a critical value for 99% confidence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041E8DF-3E4C-698A-AF8B-DDDE5FDA2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 r="-1" b="2725"/>
          <a:stretch/>
        </p:blipFill>
        <p:spPr>
          <a:xfrm>
            <a:off x="83146" y="3722468"/>
            <a:ext cx="5474247" cy="28895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latin typeface="+mn-lt"/>
                <a:ea typeface="+mn-ea"/>
                <a:cs typeface="+mn-cs"/>
              </a:rPr>
              <a:t>Title | </a:t>
            </a:r>
            <a:r>
              <a:rPr lang="en-US" sz="700" kern="1200"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>
                <a:latin typeface="+mn-lt"/>
                <a:ea typeface="+mn-ea"/>
                <a:cs typeface="+mn-cs"/>
              </a:rPr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699BC32-3883-383F-1E79-F32638992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20" y="92916"/>
            <a:ext cx="5731510" cy="6985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2BCB2EA-9605-C919-B374-A54264E22139}"/>
              </a:ext>
            </a:extLst>
          </p:cNvPr>
          <p:cNvSpPr/>
          <p:nvPr/>
        </p:nvSpPr>
        <p:spPr>
          <a:xfrm>
            <a:off x="10489304" y="5414766"/>
            <a:ext cx="1081920" cy="3594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FADDF776-A018-9CC5-B02C-03B66632EC4E}"/>
              </a:ext>
            </a:extLst>
          </p:cNvPr>
          <p:cNvSpPr/>
          <p:nvPr/>
        </p:nvSpPr>
        <p:spPr>
          <a:xfrm rot="16200000">
            <a:off x="8512045" y="3822195"/>
            <a:ext cx="436880" cy="35176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D3F2782-B5F0-7AC4-19CA-0B52C0998346}"/>
              </a:ext>
            </a:extLst>
          </p:cNvPr>
          <p:cNvSpPr/>
          <p:nvPr/>
        </p:nvSpPr>
        <p:spPr>
          <a:xfrm>
            <a:off x="10871200" y="1747520"/>
            <a:ext cx="335840" cy="36672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  <a:t>Utility of the </a:t>
            </a:r>
            <a:b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  <a:t>Z-Distribution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03E16CB-3BE5-095A-7A65-56B31980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5810504" cy="3386399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3.291 z-score creates a critical value for 99.9% confidence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F1C04D9D-12C5-39AE-B596-800727BAF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 r="-1" b="2230"/>
          <a:stretch/>
        </p:blipFill>
        <p:spPr>
          <a:xfrm>
            <a:off x="167520" y="3891457"/>
            <a:ext cx="5156954" cy="27220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Title | </a:t>
            </a:r>
            <a:r>
              <a:rPr lang="en-US" sz="700" kern="1200" dirty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699BC32-3883-383F-1E79-F32638992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20" y="92916"/>
            <a:ext cx="5731510" cy="6985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2BCB2EA-9605-C919-B374-A54264E22139}"/>
              </a:ext>
            </a:extLst>
          </p:cNvPr>
          <p:cNvSpPr/>
          <p:nvPr/>
        </p:nvSpPr>
        <p:spPr>
          <a:xfrm>
            <a:off x="11515464" y="6491726"/>
            <a:ext cx="677731" cy="3594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FADDF776-A018-9CC5-B02C-03B66632EC4E}"/>
              </a:ext>
            </a:extLst>
          </p:cNvPr>
          <p:cNvSpPr/>
          <p:nvPr/>
        </p:nvSpPr>
        <p:spPr>
          <a:xfrm rot="16200000">
            <a:off x="9025126" y="4386074"/>
            <a:ext cx="436880" cy="45438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D3F2782-B5F0-7AC4-19CA-0B52C0998346}"/>
              </a:ext>
            </a:extLst>
          </p:cNvPr>
          <p:cNvSpPr/>
          <p:nvPr/>
        </p:nvSpPr>
        <p:spPr>
          <a:xfrm>
            <a:off x="11673840" y="1747520"/>
            <a:ext cx="335840" cy="47442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Utility of Z-Distribution: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20754" cy="4486275"/>
          </a:xfrm>
        </p:spPr>
        <p:txBody>
          <a:bodyPr>
            <a:no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If we want to be </a:t>
            </a:r>
            <a:r>
              <a:rPr lang="en-GB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95% confident 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(α=0.05) in our results, a z-score of 1.96 is associated with 95% of expected outcomes, outside of which would be equal to or above 95% confidence. 	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i.e.:</a:t>
            </a:r>
            <a:r>
              <a:rPr lang="en-GB" sz="20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1.96 is a critical value defining the 95% rejection region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If we want to be </a:t>
            </a:r>
            <a:r>
              <a:rPr lang="en-GB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99% confident 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(α=0.01) in our results, a z-score of 2.575 is associated with 99% of expected outcomes, outside of which would be equal to or above 99% confidence. 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i.e.:</a:t>
            </a:r>
            <a:r>
              <a:rPr lang="en-GB" sz="20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2.575 is a critical value defining the 99% rejection region</a:t>
            </a:r>
            <a:endParaRPr lang="en-US" sz="2400" b="1" dirty="0">
              <a:solidFill>
                <a:schemeClr val="accent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And, of course, if we want to be </a:t>
            </a:r>
            <a:r>
              <a:rPr lang="en-GB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99.9% confident 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(α=0.001) in our results, a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z-score of 3.291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is associated with 99.9% of expected outcomes, outside of which would be equal to or above 99.9% confidence.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i.e.:</a:t>
            </a:r>
            <a:r>
              <a:rPr lang="en-GB" sz="20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3.291 is a critical value defining the 99.9% rejection region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14400" lvl="2" indent="0" algn="just">
              <a:spcBef>
                <a:spcPts val="0"/>
              </a:spcBef>
              <a:buNone/>
            </a:pPr>
            <a:endParaRPr lang="en-GB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16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Utility of Z-Distribution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754" cy="435133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Determine the expected probability of different outcomes. 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 can determine the percentage of observations that fall to the right of the mean, or outside 2 standard deviations, or between the mean and one standard deviation. 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Similarly, using the area under the curve as the expected probability, we can also determine the probability of various outcomes – or even the likelihood of the occurrence of a single event.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0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  <a:t>Utility of the </a:t>
            </a:r>
            <a:b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600">
                <a:latin typeface="Cambria" panose="02040503050406030204" pitchFamily="18" charset="0"/>
                <a:ea typeface="Cambria" panose="02040503050406030204" pitchFamily="18" charset="0"/>
              </a:rPr>
              <a:t>Z-Distribution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03E16CB-3BE5-095A-7A65-56B31980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5810504" cy="3386399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All z-scores correspond to probabilities of outcomes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Z-score: 0.45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Z-score: 1.6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Z-score: 2.17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Title | </a:t>
            </a:r>
            <a:r>
              <a:rPr lang="en-US" sz="700" kern="1200" dirty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699BC32-3883-383F-1E79-F32638992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44" y="0"/>
            <a:ext cx="6904355" cy="84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1615440"/>
            <a:ext cx="10734040" cy="4561523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Inferential statistics</a:t>
            </a:r>
            <a:endParaRPr lang="en-GB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Standard Normal Distribution: Z-Distribution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The Central Limit Theorem </a:t>
            </a:r>
            <a:endParaRPr lang="en-GB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Inferential statistics for interval-level variables: Student’s t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Classical Hypothesis Testing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Confidence Intervals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Point Estimates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Difference of Means test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73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754" cy="435133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Central Limit Theorem (CLT) states that as sample size increases, the sampling distribution of sample means approaches Normal with a mean the same as the mean of the population and a standard deviation equal to the standard deviation of the population divided by the square root of n (the sample size). This is true even if the population distribution is not distributed normally. </a:t>
            </a:r>
          </a:p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i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IOW:</a:t>
            </a:r>
            <a:r>
              <a:rPr lang="en-GB" sz="320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 matter what the distribution of the population looks like, the sampling distribution will be distributed normally, as long as your sample size is big enough. </a:t>
            </a:r>
          </a:p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3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34720" y="152400"/>
            <a:ext cx="1084072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Univariate Inferential Statistics: </a:t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Confidence Intervals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416560" y="1447800"/>
            <a:ext cx="11267440" cy="5410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We use the CLT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to make 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point estimates 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to construct </a:t>
            </a:r>
            <a:r>
              <a:rPr lang="en-US" alt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confidence intervals 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for population parameters from sample data.  </a:t>
            </a:r>
            <a:endParaRPr lang="en-US" alt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Confidence Interval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is a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range of values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around a point estimate that expresses the probability that the interval contains the population parameter between the upper and lower limits of the interval.</a:t>
            </a:r>
          </a:p>
          <a:p>
            <a:pPr lvl="2"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It has 2 parts: the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sample statistic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and the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margin of error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(associated with a </a:t>
            </a:r>
            <a:r>
              <a:rPr lang="en-US" sz="28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 of confidence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20040" indent="-320040">
              <a:lnSpc>
                <a:spcPct val="80000"/>
              </a:lnSpc>
              <a:buFont typeface="Wingdings"/>
              <a:buChar char=""/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40080" lvl="1" indent="-274320">
              <a:lnSpc>
                <a:spcPct val="80000"/>
              </a:lnSpc>
              <a:buNone/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40080" lvl="1" indent="-274320">
              <a:lnSpc>
                <a:spcPct val="80000"/>
              </a:lnSpc>
              <a:buNone/>
              <a:defRPr/>
            </a:pP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20040" indent="-320040">
              <a:lnSpc>
                <a:spcPct val="80000"/>
              </a:lnSpc>
              <a:buFont typeface="Wingdings"/>
              <a:buChar char=""/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There is a 95% or 99% or 99.9% chance that the confidence interval contains the true population mean. </a:t>
            </a:r>
          </a:p>
          <a:p>
            <a:pPr marL="320040" indent="-320040">
              <a:lnSpc>
                <a:spcPct val="80000"/>
              </a:lnSpc>
              <a:buNone/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20040" indent="-320040">
              <a:lnSpc>
                <a:spcPct val="80000"/>
              </a:lnSpc>
              <a:buNone/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24001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51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719867"/>
              </p:ext>
            </p:extLst>
          </p:nvPr>
        </p:nvGraphicFramePr>
        <p:xfrm>
          <a:off x="1071880" y="5060950"/>
          <a:ext cx="8229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05200" imgH="241300" progId="Equation.3">
                  <p:embed/>
                </p:oleObj>
              </mc:Choice>
              <mc:Fallback>
                <p:oleObj name="Equation" r:id="rId2" imgW="3505200" imgH="241300" progId="Equation.3">
                  <p:embed/>
                  <p:pic>
                    <p:nvPicPr>
                      <p:cNvPr id="1751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880" y="5060950"/>
                        <a:ext cx="82296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51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65472"/>
              </p:ext>
            </p:extLst>
          </p:nvPr>
        </p:nvGraphicFramePr>
        <p:xfrm>
          <a:off x="10220960" y="4795520"/>
          <a:ext cx="15367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418918" progId="Equation.3">
                  <p:embed/>
                </p:oleObj>
              </mc:Choice>
              <mc:Fallback>
                <p:oleObj name="Equation" r:id="rId4" imgW="672808" imgH="418918" progId="Equation.3">
                  <p:embed/>
                  <p:pic>
                    <p:nvPicPr>
                      <p:cNvPr id="1751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0960" y="4795520"/>
                        <a:ext cx="15367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859973" y="4688840"/>
            <a:ext cx="2483427" cy="1143000"/>
          </a:xfrm>
          <a:prstGeom prst="ellipse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526280" y="4658360"/>
            <a:ext cx="4800600" cy="1219200"/>
          </a:xfrm>
          <a:prstGeom prst="ellipse">
            <a:avLst/>
          </a:prstGeom>
          <a:solidFill>
            <a:srgbClr val="92D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4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Confidence Intervals: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20754" cy="4351338"/>
              </a:xfrm>
            </p:spPr>
            <p:txBody>
              <a:bodyPr>
                <a:noAutofit/>
              </a:bodyPr>
              <a:lstStyle/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‘Ethnic Fractionalization’ has 61 observations with a (sample) mean of 0.46 and a (sample) standard deviation of 0.25.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1.96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0.25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61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1.96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0.032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0.063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=0.397 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𝑎𝑛𝑑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0.523</m:t>
                      </m:r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We interpret the result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as, ‘there is a 95% chance that the confidence interval 0.397 and 0.523 contains the true population mean.’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20754" cy="4351338"/>
              </a:xfrm>
              <a:blipFill>
                <a:blip r:embed="rId2"/>
                <a:stretch>
                  <a:fillRect l="-910" t="-1961" r="-910" b="-5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Title |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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Author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Year | SAGE Publishing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Confidence Intervals: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C51CA-DDCB-E091-7081-D4E4E12DDB2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1760" y="1598613"/>
            <a:ext cx="3926840" cy="3623628"/>
          </a:xfrm>
        </p:spPr>
        <p:txBody>
          <a:bodyPr>
            <a:normAutofit/>
          </a:bodyPr>
          <a:lstStyle/>
          <a:p>
            <a:pPr marL="0" indent="182880">
              <a:spcBef>
                <a:spcPts val="0"/>
              </a:spcBef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If we have a larger sample, the CI will become smaller.</a:t>
            </a:r>
          </a:p>
          <a:p>
            <a:pPr marL="457200" lvl="1" indent="182880">
              <a:spcBef>
                <a:spcPts val="0"/>
              </a:spcBef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And vice versa.</a:t>
            </a:r>
          </a:p>
          <a:p>
            <a:pPr marL="457200" lvl="1" indent="182880">
              <a:spcBef>
                <a:spcPts val="0"/>
              </a:spcBef>
            </a:pP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182880">
              <a:spcBef>
                <a:spcPts val="0"/>
              </a:spcBef>
            </a:pP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642360" y="1584882"/>
            <a:ext cx="3926840" cy="3373197"/>
          </a:xfrm>
        </p:spPr>
        <p:txBody>
          <a:bodyPr>
            <a:noAutofit/>
          </a:bodyPr>
          <a:lstStyle/>
          <a:p>
            <a:pPr marL="0" indent="182880">
              <a:spcBef>
                <a:spcPts val="0"/>
              </a:spcBef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If the standard deviation is larger, the CI will become larger.</a:t>
            </a:r>
          </a:p>
          <a:p>
            <a:pPr marL="914400" lvl="2" indent="182880" algn="just">
              <a:spcBef>
                <a:spcPts val="0"/>
              </a:spcBef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And vice versa.</a:t>
            </a:r>
          </a:p>
          <a:p>
            <a:pPr marL="0" marR="0" indent="182880"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93A49-133B-963D-B659-F2945978914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7467600" y="1598613"/>
            <a:ext cx="4114800" cy="4527552"/>
          </a:xfrm>
        </p:spPr>
        <p:txBody>
          <a:bodyPr>
            <a:normAutofit/>
          </a:bodyPr>
          <a:lstStyle/>
          <a:p>
            <a:pPr marL="0" indent="182880">
              <a:spcBef>
                <a:spcPts val="0"/>
              </a:spcBef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If we increase our level of confidence, the CI wil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 get larger.</a:t>
            </a:r>
          </a:p>
          <a:p>
            <a:pPr marL="914400" lvl="2" indent="182880" algn="just">
              <a:spcBef>
                <a:spcPts val="0"/>
              </a:spcBef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And vice versa.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Title |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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Author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Year | SAGE Publishing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DF7EA47F-42AB-44C8-E889-50F465259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129223"/>
              </p:ext>
            </p:extLst>
          </p:nvPr>
        </p:nvGraphicFramePr>
        <p:xfrm>
          <a:off x="927765" y="4643040"/>
          <a:ext cx="10336469" cy="63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05200" imgH="241300" progId="Equation.3">
                  <p:embed/>
                </p:oleObj>
              </mc:Choice>
              <mc:Fallback>
                <p:oleObj name="Equation" r:id="rId2" imgW="3505200" imgH="241300" progId="Equation.3">
                  <p:embed/>
                  <p:pic>
                    <p:nvPicPr>
                      <p:cNvPr id="1751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765" y="4643040"/>
                        <a:ext cx="10336469" cy="630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3AF20086-EFB0-3275-B03E-584A16596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373902"/>
              </p:ext>
            </p:extLst>
          </p:nvPr>
        </p:nvGraphicFramePr>
        <p:xfrm>
          <a:off x="9410928" y="5440362"/>
          <a:ext cx="185330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418918" progId="Equation.3">
                  <p:embed/>
                </p:oleObj>
              </mc:Choice>
              <mc:Fallback>
                <p:oleObj name="Equation" r:id="rId4" imgW="672808" imgH="418918" progId="Equation.3">
                  <p:embed/>
                  <p:pic>
                    <p:nvPicPr>
                      <p:cNvPr id="1751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0928" y="5440362"/>
                        <a:ext cx="185330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8D59F466-2CD4-2E1F-0A8F-F414EC3355DA}"/>
              </a:ext>
            </a:extLst>
          </p:cNvPr>
          <p:cNvSpPr/>
          <p:nvPr/>
        </p:nvSpPr>
        <p:spPr>
          <a:xfrm>
            <a:off x="10276840" y="5304631"/>
            <a:ext cx="1305560" cy="84296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1C6469-161E-F01A-10BB-ADEC4B5FE9A0}"/>
              </a:ext>
            </a:extLst>
          </p:cNvPr>
          <p:cNvSpPr/>
          <p:nvPr/>
        </p:nvSpPr>
        <p:spPr>
          <a:xfrm>
            <a:off x="10309860" y="6011862"/>
            <a:ext cx="1305560" cy="84296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607B1A-35A0-C2B7-CB34-EDA465391A8C}"/>
              </a:ext>
            </a:extLst>
          </p:cNvPr>
          <p:cNvSpPr/>
          <p:nvPr/>
        </p:nvSpPr>
        <p:spPr>
          <a:xfrm>
            <a:off x="5443218" y="4536598"/>
            <a:ext cx="3710941" cy="84296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5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GB" sz="4000">
                <a:latin typeface="Cambria" panose="02040503050406030204" pitchFamily="18" charset="0"/>
                <a:ea typeface="Cambria" panose="02040503050406030204" pitchFamily="18" charset="0"/>
              </a:rPr>
              <a:t>Student’s 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DE186FD-BD46-E3D4-1C1C-F6AEAA3EC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 b="1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Title | </a:t>
            </a:r>
            <a:r>
              <a:rPr lang="en-US" sz="700">
                <a:sym typeface="Symbol" panose="05050102010706020507" pitchFamily="18" charset="2"/>
              </a:rPr>
              <a:t></a:t>
            </a:r>
            <a:r>
              <a:rPr lang="en-US" sz="700"/>
              <a:t> Author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Year | SAGE Publishing</a:t>
            </a:r>
            <a:endParaRPr lang="en-GB" sz="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A32B8125-A6E2-6A2D-F7BE-74EE0195E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1" b="1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C7B4BFB-E0B0-FF71-AF0B-43A74F299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322018"/>
              </p:ext>
            </p:extLst>
          </p:nvPr>
        </p:nvGraphicFramePr>
        <p:xfrm>
          <a:off x="590719" y="2330505"/>
          <a:ext cx="5278066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55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Student’s 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754" cy="4351338"/>
          </a:xfrm>
        </p:spPr>
        <p:txBody>
          <a:bodyPr>
            <a:noAutofit/>
          </a:bodyPr>
          <a:lstStyle/>
          <a:p>
            <a:pPr marL="0" indent="182880" algn="just">
              <a:spcBef>
                <a:spcPts val="0"/>
              </a:spcBef>
            </a:pP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 t-value e</a:t>
            </a:r>
            <a:r>
              <a:rPr lang="en-GB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ssentially</a:t>
            </a:r>
            <a:r>
              <a:rPr lang="en-GB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adjusts z-scores for smaller samples and takes into account the use of the use of the sample standard deviation.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18288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It 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is specified by degrees of freedom and a confidence level and define the critical or rejection region. </a:t>
            </a:r>
          </a:p>
          <a:p>
            <a:pPr marL="457200" lvl="1" indent="182880" algn="just">
              <a:spcBef>
                <a:spcPts val="0"/>
              </a:spcBef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Remember, z-scores only needed level of confidence as the shape is standardized (i.e.: without regard for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df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)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marR="0" indent="182880" algn="just">
              <a:spcBef>
                <a:spcPts val="0"/>
              </a:spcBef>
              <a:spcAft>
                <a:spcPts val="0"/>
              </a:spcAft>
            </a:pPr>
            <a:endParaRPr lang="en-GB" sz="3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99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5C58ECC0-B63D-FB05-6959-85E289AADB9E}"/>
              </a:ext>
            </a:extLst>
          </p:cNvPr>
          <p:cNvSpPr/>
          <p:nvPr/>
        </p:nvSpPr>
        <p:spPr>
          <a:xfrm>
            <a:off x="9987280" y="5709920"/>
            <a:ext cx="863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8160"/>
            <a:ext cx="4795520" cy="580136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182880">
              <a:spcBef>
                <a:spcPts val="0"/>
              </a:spcBef>
              <a:spcAft>
                <a:spcPts val="0"/>
              </a:spcAft>
            </a:pPr>
            <a:br>
              <a:rPr lang="en-US" sz="2800" b="1" kern="1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800" kern="1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Student’s t: </a:t>
            </a:r>
            <a:br>
              <a:rPr lang="en-US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Critical Values</a:t>
            </a:r>
            <a:br>
              <a:rPr lang="en-US" sz="28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8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α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=0.05 for 95% confidence </a:t>
            </a:r>
            <a:b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α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=0.01 for 99% confidence</a:t>
            </a:r>
            <a:b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α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=0.001 for 99.9% confidence</a:t>
            </a:r>
            <a:b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26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6210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Title | </a:t>
            </a: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Author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DB3CB9-D5CA-9409-776E-157D1B0D2CB2}"/>
              </a:ext>
            </a:extLst>
          </p:cNvPr>
          <p:cNvSpPr/>
          <p:nvPr/>
        </p:nvSpPr>
        <p:spPr>
          <a:xfrm>
            <a:off x="8808720" y="5994400"/>
            <a:ext cx="863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3D6D6A-2AE8-9484-F965-07E48A1F49EB}"/>
              </a:ext>
            </a:extLst>
          </p:cNvPr>
          <p:cNvSpPr/>
          <p:nvPr/>
        </p:nvSpPr>
        <p:spPr>
          <a:xfrm>
            <a:off x="9987280" y="5994400"/>
            <a:ext cx="863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87756DB7-5ADE-1CF7-DDD4-9361CDCD9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/>
          <a:stretch/>
        </p:blipFill>
        <p:spPr bwMode="auto">
          <a:xfrm>
            <a:off x="4462694" y="136525"/>
            <a:ext cx="7412564" cy="658494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1E01213-E4F1-2B14-67DC-53F668E23ED4}"/>
              </a:ext>
            </a:extLst>
          </p:cNvPr>
          <p:cNvSpPr/>
          <p:nvPr/>
        </p:nvSpPr>
        <p:spPr>
          <a:xfrm>
            <a:off x="11145520" y="5923280"/>
            <a:ext cx="863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B41F57-BD3C-BDBE-4B33-A013E1C34532}"/>
              </a:ext>
            </a:extLst>
          </p:cNvPr>
          <p:cNvSpPr/>
          <p:nvPr/>
        </p:nvSpPr>
        <p:spPr>
          <a:xfrm>
            <a:off x="8808720" y="5882640"/>
            <a:ext cx="863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CA5325-D50F-6CC4-81EB-59C12A9724B2}"/>
              </a:ext>
            </a:extLst>
          </p:cNvPr>
          <p:cNvSpPr/>
          <p:nvPr/>
        </p:nvSpPr>
        <p:spPr>
          <a:xfrm>
            <a:off x="9987280" y="5882640"/>
            <a:ext cx="863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7E4DEB-CA97-29BF-91BC-F7CC46C1EAF7}"/>
              </a:ext>
            </a:extLst>
          </p:cNvPr>
          <p:cNvSpPr/>
          <p:nvPr/>
        </p:nvSpPr>
        <p:spPr>
          <a:xfrm>
            <a:off x="11165840" y="-101600"/>
            <a:ext cx="863600" cy="609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20C1EE-CC60-BE55-3E75-7578BE489D7F}"/>
              </a:ext>
            </a:extLst>
          </p:cNvPr>
          <p:cNvSpPr/>
          <p:nvPr/>
        </p:nvSpPr>
        <p:spPr>
          <a:xfrm>
            <a:off x="10007600" y="-91440"/>
            <a:ext cx="863600" cy="609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6789B7-8E67-2165-1FE4-9FD8DF093400}"/>
              </a:ext>
            </a:extLst>
          </p:cNvPr>
          <p:cNvSpPr/>
          <p:nvPr/>
        </p:nvSpPr>
        <p:spPr>
          <a:xfrm>
            <a:off x="8829040" y="-101600"/>
            <a:ext cx="863600" cy="609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9463C7-4C8F-1E22-E5AD-AE018B75EDDB}"/>
              </a:ext>
            </a:extLst>
          </p:cNvPr>
          <p:cNvSpPr/>
          <p:nvPr/>
        </p:nvSpPr>
        <p:spPr>
          <a:xfrm>
            <a:off x="4693920" y="5772784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8" grpId="0" animBg="1"/>
      <p:bldP spid="7" grpId="0" animBg="1"/>
      <p:bldP spid="6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Student’s 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754" cy="4351338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Inferential statistics for interval-level variables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Updating Confidence Intervals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GB" sz="3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Classical Hypothesis Testing</a:t>
            </a:r>
          </a:p>
          <a:p>
            <a:pPr marL="1257300" lvl="2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Point Estimates</a:t>
            </a:r>
          </a:p>
          <a:p>
            <a:pPr marL="1257300" lvl="2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Difference of Means test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GB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GB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98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Student’s t: Confidence Interval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153" y="1781908"/>
                <a:ext cx="11265877" cy="4466492"/>
              </a:xfrm>
            </p:spPr>
            <p:txBody>
              <a:bodyPr>
                <a:noAutofit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.=</m:t>
                      </m:r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𝑆𝑎𝑚𝑝𝑙𝑒</m:t>
                      </m:r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𝑆𝑡𝑎𝑡𝑖𝑠𝑡𝑖𝑐</m:t>
                      </m:r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𝑣𝑎𝑙𝑢𝑒</m:t>
                              </m:r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𝑐𝑜𝑛𝑓𝑖𝑑𝑒𝑛𝑐𝑒</m:t>
                              </m:r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𝑙𝑒𝑣𝑒𝑙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</m:oMath>
                  </m:oMathPara>
                </a14:m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𝑖𝑛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𝑤h𝑖𝑐h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= 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Recall: ‘Ethnic Fractionalization’. ‘Ethnic Fractionalization’ has 61 observations with a (sample) mean of 0.46 and a (sample) standard deviation of 0.25. </a:t>
                </a:r>
              </a:p>
              <a:p>
                <a:pPr marL="457200" lvl="1" indent="182880" algn="just">
                  <a:spcBef>
                    <a:spcPts val="0"/>
                  </a:spcBef>
                </a:pPr>
                <a:r>
                  <a:rPr lang="en-GB" sz="28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RECALL: ‘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There is a 95% chance that the confidence interval </a:t>
                </a:r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0.397 and 0.523 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contains the true population mean.’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153" y="1781908"/>
                <a:ext cx="11265877" cy="4466492"/>
              </a:xfrm>
              <a:blipFill>
                <a:blip r:embed="rId2"/>
                <a:stretch>
                  <a:fillRect l="-1082" r="-1136" b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03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Inferential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754" cy="4351338"/>
          </a:xfrm>
        </p:spPr>
        <p:txBody>
          <a:bodyPr>
            <a:no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Inferential Statistics </a:t>
            </a:r>
            <a:r>
              <a:rPr lang="en-GB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involves making informed guesses about population values – or parameters - from a sample by estimating the probability that the result we observe in the sample could be due to chance.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If the resulting statistic – i.e.: </a:t>
            </a:r>
            <a:r>
              <a:rPr lang="en-GB" sz="2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ubstantive</a:t>
            </a:r>
            <a:r>
              <a:rPr lang="en-GB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significance 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is unlikely due to chance, we infer that it exists in the population (i.e.: </a:t>
            </a:r>
            <a:r>
              <a:rPr lang="en-GB" sz="2800" b="1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statistical</a:t>
            </a:r>
            <a:r>
              <a:rPr lang="en-GB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significance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Why?</a:t>
            </a:r>
            <a:endParaRPr lang="en-GB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188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5C58ECC0-B63D-FB05-6959-85E289AADB9E}"/>
              </a:ext>
            </a:extLst>
          </p:cNvPr>
          <p:cNvSpPr/>
          <p:nvPr/>
        </p:nvSpPr>
        <p:spPr>
          <a:xfrm>
            <a:off x="9987280" y="5709920"/>
            <a:ext cx="863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493520"/>
            <a:ext cx="3474720" cy="302100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Student’s t: Critical Values</a:t>
            </a:r>
            <a:br>
              <a:rPr lang="en-US" kern="1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kern="1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kern="1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df</a:t>
            </a:r>
            <a:r>
              <a:rPr lang="en-US" kern="1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confidence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6210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Title | </a:t>
            </a: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Author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87756DB7-5ADE-1CF7-DDD4-9361CDCD9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/>
          <a:stretch/>
        </p:blipFill>
        <p:spPr bwMode="auto">
          <a:xfrm>
            <a:off x="4462694" y="-36195"/>
            <a:ext cx="7412564" cy="658494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9463C7-4C8F-1E22-E5AD-AE018B75EDDB}"/>
              </a:ext>
            </a:extLst>
          </p:cNvPr>
          <p:cNvSpPr/>
          <p:nvPr/>
        </p:nvSpPr>
        <p:spPr>
          <a:xfrm>
            <a:off x="8950960" y="5110480"/>
            <a:ext cx="660400" cy="4184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BEE96C41-955A-A60C-5500-9F5312EF2297}"/>
              </a:ext>
            </a:extLst>
          </p:cNvPr>
          <p:cNvSpPr/>
          <p:nvPr/>
        </p:nvSpPr>
        <p:spPr>
          <a:xfrm rot="10800000">
            <a:off x="8859520" y="254000"/>
            <a:ext cx="789432" cy="4785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AFD0C19-661D-DF7F-006B-F052BF443A0F}"/>
              </a:ext>
            </a:extLst>
          </p:cNvPr>
          <p:cNvSpPr/>
          <p:nvPr/>
        </p:nvSpPr>
        <p:spPr>
          <a:xfrm>
            <a:off x="5364480" y="5181600"/>
            <a:ext cx="3515360" cy="286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Student’s t: Confidence Interval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83E11D-D7B6-4A15-D685-0C035C57616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257800" cy="4667250"/>
              </a:xfrm>
            </p:spPr>
            <p:txBody>
              <a:bodyPr>
                <a:normAutofit lnSpcReduction="10000"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2.000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0.25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61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2.000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0.032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 0.064</m:t>
                      </m:r>
                    </m:oMath>
                  </m:oMathPara>
                </a14:m>
                <a:endPara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95%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=0.396 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0.524</m:t>
                    </m:r>
                  </m:oMath>
                </a14:m>
                <a:r>
                  <a:rPr lang="en-GB" sz="2400" b="1" i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There is a 95% chance that the confidence interval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0.396 and 0.524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contains the true population mean.’</a:t>
                </a:r>
              </a:p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Changes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of smaller sample?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83E11D-D7B6-4A15-D685-0C035C576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257800" cy="4667250"/>
              </a:xfrm>
              <a:blipFill>
                <a:blip r:embed="rId2"/>
                <a:stretch>
                  <a:fillRect l="-1856" r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510047F-CD50-13C4-FE41-4D0560A0AFF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2.064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0.25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510047F-CD50-13C4-FE41-4D0560A0A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5B235D-27C7-911D-A05E-7411DBD334FA}"/>
              </a:ext>
            </a:extLst>
          </p:cNvPr>
          <p:cNvSpPr/>
          <p:nvPr/>
        </p:nvSpPr>
        <p:spPr>
          <a:xfrm>
            <a:off x="8869680" y="1991360"/>
            <a:ext cx="1056640" cy="5181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C36FE5-B813-3AC0-7289-F7387D14E075}"/>
              </a:ext>
            </a:extLst>
          </p:cNvPr>
          <p:cNvSpPr/>
          <p:nvPr/>
        </p:nvSpPr>
        <p:spPr>
          <a:xfrm>
            <a:off x="9966960" y="2253615"/>
            <a:ext cx="1056640" cy="5181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5C58ECC0-B63D-FB05-6959-85E289AADB9E}"/>
              </a:ext>
            </a:extLst>
          </p:cNvPr>
          <p:cNvSpPr/>
          <p:nvPr/>
        </p:nvSpPr>
        <p:spPr>
          <a:xfrm>
            <a:off x="9987280" y="5709920"/>
            <a:ext cx="863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493520"/>
            <a:ext cx="3474720" cy="302100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Student’s t: Critical Values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6210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Title | </a:t>
            </a: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Author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87756DB7-5ADE-1CF7-DDD4-9361CDCD9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/>
          <a:stretch/>
        </p:blipFill>
        <p:spPr bwMode="auto">
          <a:xfrm>
            <a:off x="4462694" y="-36195"/>
            <a:ext cx="7412564" cy="658494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9463C7-4C8F-1E22-E5AD-AE018B75EDDB}"/>
              </a:ext>
            </a:extLst>
          </p:cNvPr>
          <p:cNvSpPr/>
          <p:nvPr/>
        </p:nvSpPr>
        <p:spPr>
          <a:xfrm>
            <a:off x="8950960" y="3820160"/>
            <a:ext cx="660400" cy="4184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BEE96C41-955A-A60C-5500-9F5312EF2297}"/>
              </a:ext>
            </a:extLst>
          </p:cNvPr>
          <p:cNvSpPr/>
          <p:nvPr/>
        </p:nvSpPr>
        <p:spPr>
          <a:xfrm rot="10800000">
            <a:off x="8859520" y="254000"/>
            <a:ext cx="789432" cy="36474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AFD0C19-661D-DF7F-006B-F052BF443A0F}"/>
              </a:ext>
            </a:extLst>
          </p:cNvPr>
          <p:cNvSpPr/>
          <p:nvPr/>
        </p:nvSpPr>
        <p:spPr>
          <a:xfrm>
            <a:off x="5364480" y="3921760"/>
            <a:ext cx="3515360" cy="286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Student’s t: Confidence Interval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83E11D-D7B6-4A15-D685-0C035C57616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257800" cy="4667250"/>
              </a:xfrm>
            </p:spPr>
            <p:txBody>
              <a:bodyPr>
                <a:normAutofit lnSpcReduction="10000"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2.000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0.25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61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2.000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0.032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 0.064</m:t>
                      </m:r>
                    </m:oMath>
                  </m:oMathPara>
                </a14:m>
                <a:endPara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95%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=0.396 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0.524</m:t>
                    </m:r>
                  </m:oMath>
                </a14:m>
                <a:r>
                  <a:rPr lang="en-GB" sz="2400" b="1" i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There is a 95% chance that the confidence interval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0.396 and 0.524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contains the true population mean.’</a:t>
                </a:r>
              </a:p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Changes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of smaller sample?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83E11D-D7B6-4A15-D685-0C035C576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257800" cy="4667250"/>
              </a:xfrm>
              <a:blipFill>
                <a:blip r:embed="rId2"/>
                <a:stretch>
                  <a:fillRect l="-1856" r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510047F-CD50-13C4-FE41-4D0560A0AFF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2.064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0.25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2.064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0.05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b="1" i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=0.46± 0.103</m:t>
                      </m:r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b="1" i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95%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=0.357 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𝑎𝑛𝑑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0.563</m:t>
                      </m:r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There is a 95% chance that the confidence interval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0.357 and 0.563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contains the true population mean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510047F-CD50-13C4-FE41-4D0560A0A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5B235D-27C7-911D-A05E-7411DBD334FA}"/>
              </a:ext>
            </a:extLst>
          </p:cNvPr>
          <p:cNvSpPr/>
          <p:nvPr/>
        </p:nvSpPr>
        <p:spPr>
          <a:xfrm>
            <a:off x="8869680" y="1991360"/>
            <a:ext cx="1056640" cy="5181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C36FE5-B813-3AC0-7289-F7387D14E075}"/>
              </a:ext>
            </a:extLst>
          </p:cNvPr>
          <p:cNvSpPr/>
          <p:nvPr/>
        </p:nvSpPr>
        <p:spPr>
          <a:xfrm>
            <a:off x="9966960" y="2253615"/>
            <a:ext cx="1056640" cy="5181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3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Student’s t: Point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754" cy="4351338"/>
          </a:xfrm>
        </p:spPr>
        <p:txBody>
          <a:bodyPr>
            <a:no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Sometimes we can use Student’s t to evaluate whether a number is another number. 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That is, we can determine how likely two different numbers are different only because of chance (e.g.: different sampling methods, mismeasurement, error) or if they really represent different numbers.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 use 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Student’s t and </a:t>
            </a:r>
            <a:r>
              <a:rPr lang="en-GB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Classical Hypothesis Test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ing</a:t>
            </a:r>
            <a:endParaRPr lang="en-GB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Title |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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Author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Year | SAGE Publishing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83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Classical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20754" cy="4351338"/>
              </a:xfrm>
            </p:spPr>
            <p:txBody>
              <a:bodyPr>
                <a:noAutofit/>
              </a:bodyPr>
              <a:lstStyle/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One: the Null Hypothesis</a:t>
                </a:r>
              </a:p>
              <a:p>
                <a:pPr marL="800100" lvl="1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</a:pPr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 condition that the expected relationship in your hypothesis does not exist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).</a:t>
                </a:r>
                <a:endParaRPr lang="en-GB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Two, the Alternative Hypothesis</a:t>
                </a:r>
              </a:p>
              <a:p>
                <a:pPr marL="800100" lvl="1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</a:pPr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Your research hypothesis (often written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).</a:t>
                </a: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Three, a Test Statistic </a:t>
                </a:r>
              </a:p>
              <a:p>
                <a:pPr marL="800100" lvl="1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</a:pPr>
                <a:r>
                  <a:rPr lang="en-GB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value of how much our result - calculated from our sample data - deviates from chance.</a:t>
                </a:r>
              </a:p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</a:pPr>
                <a:r>
                  <a:rPr lang="en-GB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Four, a Critical or Rejection Region</a:t>
                </a:r>
              </a:p>
              <a:p>
                <a:pPr marL="800100" lvl="1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</a:pPr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value defines the region for rejecting or failing to reject the test statistic. </a:t>
                </a:r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Depends on our level of confidence and the degrees of freedom.</a:t>
                </a:r>
                <a:endParaRPr lang="en-GB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</a:pPr>
                <a:r>
                  <a:rPr lang="en-GB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Five, Interpretation</a:t>
                </a:r>
              </a:p>
              <a:p>
                <a:pPr marL="800100" lvl="1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</a:pPr>
                <a:r>
                  <a:rPr lang="en-GB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Here we make a final determination of statistical significance. </a:t>
                </a:r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</a:pPr>
                <a:endParaRPr lang="en-GB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20754" cy="4351338"/>
              </a:xfrm>
              <a:blipFill>
                <a:blip r:embed="rId2"/>
                <a:stretch>
                  <a:fillRect l="-1536" t="-3221" r="-910" b="-16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376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Student’s t: Classical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20754" cy="4351338"/>
              </a:xfrm>
            </p:spPr>
            <p:txBody>
              <a:bodyPr>
                <a:noAutofit/>
              </a:bodyPr>
              <a:lstStyle/>
              <a:p>
                <a:pPr marL="0" marR="0" lvl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he global average of the level of e-governance’ ‘about half’ or 50%? </a:t>
                </a:r>
              </a:p>
              <a:p>
                <a:pPr marL="0" marR="0" lvl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 sample of 63 observations tells us that the mean is 0.617 with a standard deviation of 0.188. </a:t>
                </a:r>
              </a:p>
              <a:p>
                <a:pPr marL="0" marR="0" lvl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spcBef>
                    <a:spcPts val="0"/>
                  </a:spcBef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ONE: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Null Hypothesis: H</a:t>
                </a:r>
                <a:r>
                  <a:rPr lang="en-US" sz="2400" baseline="-2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μ = 0.500 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TWO: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Alternative Hypothesis H</a:t>
                </a:r>
                <a:r>
                  <a:rPr lang="en-US" sz="2400" baseline="-2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μ ≠ 0.500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THREE: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Test statistic: The test statistic for Students’ t is called the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t-test statistic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or simply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t-statistic: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885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4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statistic</m:t>
                      </m:r>
                      <m:r>
                        <a:rPr lang="en-US" sz="24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en-US" sz="240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− </m:t>
                          </m:r>
                          <m:r>
                            <m:rPr>
                              <m:sty m:val="p"/>
                            </m:rPr>
                            <a:rPr lang="en-US" sz="240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x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s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n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885950" algn="l"/>
                  </a:tabLst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en-GB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20754" cy="4351338"/>
              </a:xfrm>
              <a:blipFill>
                <a:blip r:embed="rId2"/>
                <a:stretch>
                  <a:fillRect l="-910" t="-1961" r="-910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Title |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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Author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Year | SAGE Publishing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05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Student’s t: Classical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595120"/>
                <a:ext cx="11277600" cy="4761230"/>
              </a:xfrm>
            </p:spPr>
            <p:txBody>
              <a:bodyPr>
                <a:noAutofit/>
              </a:bodyPr>
              <a:lstStyle/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Therefore, for our E-Governance example: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𝑠𝑡𝑎𝑡𝑖𝑠𝑡𝑖𝑐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617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− 0.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500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0.188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63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885950" algn="l"/>
                  </a:tabLst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1885950" algn="l"/>
                  </a:tabLst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FOUR: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Critical Value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α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=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0.05;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=62]: 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2.000. 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FIVE: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Interpretation and conclusion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Is 4.222 larger than 2.000? </a:t>
                </a:r>
              </a:p>
              <a:p>
                <a:pPr marL="457200" lvl="1" indent="0" algn="just">
                  <a:spcBef>
                    <a:spcPts val="0"/>
                  </a:spcBef>
                </a:pPr>
                <a:r>
                  <a:rPr lang="en-GB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With 95% confidence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α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=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0.05;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df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=62]</a:t>
                </a:r>
                <a:r>
                  <a:rPr lang="en-GB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we reject the null hypothesis that </a:t>
                </a:r>
                <a:r>
                  <a:rPr lang="en-US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μ = 0.500.</a:t>
                </a:r>
              </a:p>
              <a:p>
                <a:pPr marL="457200" lvl="1" indent="0" algn="just">
                  <a:spcBef>
                    <a:spcPts val="0"/>
                  </a:spcBef>
                </a:pPr>
                <a:r>
                  <a:rPr lang="en-GB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With 99% confidence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α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=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0.01;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df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=62]: 2.66</a:t>
                </a:r>
                <a:r>
                  <a:rPr lang="en-GB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we reject the null hypothesis that </a:t>
                </a:r>
                <a:r>
                  <a:rPr lang="en-US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μ = 0.500. </a:t>
                </a:r>
              </a:p>
              <a:p>
                <a:pPr marL="457200" lvl="1" indent="0" algn="just">
                  <a:spcBef>
                    <a:spcPts val="0"/>
                  </a:spcBef>
                </a:pPr>
                <a:r>
                  <a:rPr lang="en-GB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With 99.9% confidence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α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=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0.001;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df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=62]: 3.66</a:t>
                </a:r>
                <a:r>
                  <a:rPr lang="en-GB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we reject the null hypothesis that </a:t>
                </a:r>
                <a:r>
                  <a:rPr lang="en-US" sz="2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μ = 0.500. </a:t>
                </a:r>
                <a:endParaRPr lang="en-GB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595120"/>
                <a:ext cx="11277600" cy="4761230"/>
              </a:xfrm>
              <a:blipFill>
                <a:blip r:embed="rId2"/>
                <a:stretch>
                  <a:fillRect l="-703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Title |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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Author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Year | SAGE Publishing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739496-B10F-5972-A8DD-E10CCE303B04}"/>
                  </a:ext>
                </a:extLst>
              </p:cNvPr>
              <p:cNvSpPr txBox="1"/>
              <p:nvPr/>
            </p:nvSpPr>
            <p:spPr>
              <a:xfrm>
                <a:off x="5852651" y="2022226"/>
                <a:ext cx="4923504" cy="157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885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𝑡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𝑠𝑡𝑎𝑡𝑖𝑠𝑡𝑖𝑐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0.1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17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0.024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885950" algn="l"/>
                  </a:tabLst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  <a:tabLst>
                    <a:tab pos="1885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𝑡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𝑠𝑡𝑎𝑡𝑖𝑠𝑡𝑖𝑐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=4.222</m:t>
                      </m:r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739496-B10F-5972-A8DD-E10CCE303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651" y="2022226"/>
                <a:ext cx="4923504" cy="1577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601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Student’s t: Difference of Means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20754" cy="4351338"/>
              </a:xfrm>
            </p:spPr>
            <p:txBody>
              <a:bodyPr>
                <a:noAutofit/>
              </a:bodyPr>
              <a:lstStyle/>
              <a:p>
                <a:pPr marL="0" marR="0" indent="1828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difference of means</a:t>
                </a:r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t-test</a:t>
                </a:r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determines whether the difference between two means is zero (or not). </a:t>
                </a:r>
              </a:p>
              <a:p>
                <a:pPr marL="457200" lvl="1" indent="182880" algn="just">
                  <a:spcBef>
                    <a:spcPts val="0"/>
                  </a:spcBef>
                </a:pPr>
                <a:r>
                  <a:rPr lang="en-GB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We can </a:t>
                </a:r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show whether two different groups have a different mean of the same variable - or whether a single variable, separated by another variable, produces significantly different means. </a:t>
                </a:r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𝑠𝑡𝑎𝑡𝑖𝑠𝑡𝑖𝑐</m:t>
                          </m:r>
                        </m:e>
                        <m:sub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𝐷𝑖𝑓𝑓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𝑜𝑓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𝑀𝑒𝑎𝑛𝑠</m:t>
                          </m:r>
                        </m:sub>
                      </m:sSub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  <m:sub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𝐷𝑖𝑓𝑓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𝐷𝑖𝑓𝑓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GB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𝑑𝑓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− 2</m:t>
                      </m:r>
                    </m:oMath>
                  </m:oMathPara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20754" cy="4351338"/>
              </a:xfrm>
              <a:blipFill>
                <a:blip r:embed="rId2"/>
                <a:stretch>
                  <a:fillRect l="-1195" t="-2381" r="-1195" b="-10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032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69" y="335280"/>
            <a:ext cx="11059262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Student’s t: Difference of Means Test 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</a:rPr>
              <a:t>Example</a:t>
            </a:r>
            <a:endParaRPr lang="en-GB" i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895" y="1839558"/>
            <a:ext cx="10745096" cy="212642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Do democracies have different levels of GDP than non-democracies?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ONE: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aseline="-25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8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difference</a:t>
            </a:r>
            <a:r>
              <a:rPr lang="en-US" sz="280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between the means is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zero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(µ1 - µ2 = 0)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TWO: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aseline="-25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8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difference</a:t>
            </a:r>
            <a:r>
              <a:rPr lang="en-US" sz="280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not zero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(µ1 - µ2 ≠ 0)</a:t>
            </a:r>
            <a:endParaRPr lang="en-US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9671" name="Group 3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4147394"/>
              </p:ext>
            </p:extLst>
          </p:nvPr>
        </p:nvGraphicFramePr>
        <p:xfrm>
          <a:off x="1277772" y="4108525"/>
          <a:ext cx="9845041" cy="2189480"/>
        </p:xfrm>
        <a:graphic>
          <a:graphicData uri="http://schemas.openxmlformats.org/drawingml/2006/table">
            <a:tbl>
              <a:tblPr/>
              <a:tblGrid>
                <a:gridCol w="294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8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1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 (gdp_1000)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Standard Deviation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Democracy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Non-democracy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28800" y="1524000"/>
            <a:ext cx="812215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Sampling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754" cy="435133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sampling distribution is a summary of the probabilities of outcomes, also called, a probability density function or probability density curve. </a:t>
            </a:r>
            <a:r>
              <a:rPr lang="en-GB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the nature of the outcomes change, so does the shape of distribution of probabilities. </a:t>
            </a:r>
          </a:p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For interval-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level variables, t</a:t>
            </a:r>
            <a:r>
              <a:rPr lang="en-GB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 resultant curve has characteristics that enable us to connect what we know – sample statistics – to what we want to know - population parameters. </a:t>
            </a:r>
            <a:endParaRPr lang="en-GB" sz="4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4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69" y="264160"/>
            <a:ext cx="11059262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Student’s t: Difference of Means Test 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</a:rPr>
              <a:t>Example</a:t>
            </a:r>
            <a:endParaRPr lang="en-GB" i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28800" y="1524000"/>
            <a:ext cx="812215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0E023-62EB-ABD4-EE81-C1A23670F5A1}"/>
              </a:ext>
            </a:extLst>
          </p:cNvPr>
          <p:cNvSpPr txBox="1">
            <a:spLocks/>
          </p:cNvSpPr>
          <p:nvPr/>
        </p:nvSpPr>
        <p:spPr>
          <a:xfrm>
            <a:off x="566369" y="1524000"/>
            <a:ext cx="11239551" cy="506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THREE: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 calculate the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test statistic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 need: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observed difference between the sub-sample means: 7.56-6.05 =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2.51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Standard Error of the Difference: √((5.37/√(56))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+ (2.04/√(56))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=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0.768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T-test statistic: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of the difference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2.51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/0.768 =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3.27</a:t>
            </a:r>
          </a:p>
          <a:p>
            <a:pPr lvl="2">
              <a:lnSpc>
                <a:spcPct val="80000"/>
              </a:lnSpc>
              <a:defRPr/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FOUR: Critical value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df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(n</a:t>
            </a:r>
            <a:r>
              <a:rPr lang="en-US" sz="2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+ n</a:t>
            </a:r>
            <a:r>
              <a:rPr lang="en-US" sz="2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– 2) = 56+56-2= 110; 95% conf. (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Courier New"/>
              </a:rPr>
              <a:t>α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Courier New"/>
              </a:rPr>
              <a:t>=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0.05)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Critical Value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[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  <a:cs typeface="Courier New"/>
              </a:rPr>
              <a:t>α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Courier New"/>
              </a:rPr>
              <a:t>=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0.05;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df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=110]: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1.984</a:t>
            </a:r>
          </a:p>
          <a:p>
            <a:pPr>
              <a:lnSpc>
                <a:spcPct val="80000"/>
              </a:lnSpc>
              <a:defRPr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FIVE: Interpretation: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At 95% confidence, we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reject the null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99% confidence [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  <a:cs typeface="Courier New"/>
              </a:rPr>
              <a:t>α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ourier New"/>
              </a:rPr>
              <a:t>=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0.01;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=110]: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2.61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99.9% confidence [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  <a:cs typeface="Courier New"/>
              </a:rPr>
              <a:t>α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ourier New"/>
              </a:rPr>
              <a:t>=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0.001;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=110]: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3.39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E811131-294B-7606-B76C-A3900B0A7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89255"/>
              </p:ext>
            </p:extLst>
          </p:nvPr>
        </p:nvGraphicFramePr>
        <p:xfrm>
          <a:off x="6990080" y="1176098"/>
          <a:ext cx="5067559" cy="108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482600" progId="Equation.3">
                  <p:embed/>
                </p:oleObj>
              </mc:Choice>
              <mc:Fallback>
                <p:oleObj name="Equation" r:id="rId2" imgW="2197100" imgH="482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080" y="1176098"/>
                        <a:ext cx="5067559" cy="1083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F19537B1-E672-B0BD-AC5C-C9B203D2623C}"/>
              </a:ext>
            </a:extLst>
          </p:cNvPr>
          <p:cNvSpPr/>
          <p:nvPr/>
        </p:nvSpPr>
        <p:spPr>
          <a:xfrm>
            <a:off x="8809548" y="2967914"/>
            <a:ext cx="968926" cy="745565"/>
          </a:xfrm>
          <a:prstGeom prst="ellipse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FE02D6-076F-B539-6F89-9EFBB5F9A43B}"/>
              </a:ext>
            </a:extLst>
          </p:cNvPr>
          <p:cNvSpPr/>
          <p:nvPr/>
        </p:nvSpPr>
        <p:spPr>
          <a:xfrm>
            <a:off x="6418639" y="4192820"/>
            <a:ext cx="1259605" cy="745565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1EA1C7-C836-5397-252A-51E418C4A927}"/>
              </a:ext>
            </a:extLst>
          </p:cNvPr>
          <p:cNvSpPr/>
          <p:nvPr/>
        </p:nvSpPr>
        <p:spPr>
          <a:xfrm>
            <a:off x="5982622" y="5545179"/>
            <a:ext cx="1065820" cy="745565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D5EBA3-DC33-605C-37A8-218DADF1D6CD}"/>
              </a:ext>
            </a:extLst>
          </p:cNvPr>
          <p:cNvSpPr/>
          <p:nvPr/>
        </p:nvSpPr>
        <p:spPr>
          <a:xfrm>
            <a:off x="6751320" y="5979160"/>
            <a:ext cx="838200" cy="762000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E01A340B-FCCF-17C6-C5D8-021372FD53C7}"/>
              </a:ext>
            </a:extLst>
          </p:cNvPr>
          <p:cNvSpPr/>
          <p:nvPr/>
        </p:nvSpPr>
        <p:spPr>
          <a:xfrm rot="2257430">
            <a:off x="6822238" y="5955123"/>
            <a:ext cx="756921" cy="789754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Point Estimates: Using Student’s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077" y="1540565"/>
                <a:ext cx="11350487" cy="4952310"/>
              </a:xfrm>
            </p:spPr>
            <p:txBody>
              <a:bodyPr>
                <a:noAutofit/>
              </a:bodyPr>
              <a:lstStyle/>
              <a:p>
                <a:pPr marL="0" marR="0" lvl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he global average of the level of e-governance’ ‘about half’ or 50%? </a:t>
                </a:r>
              </a:p>
              <a:p>
                <a:pPr marL="0" marR="0" lvl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 Quality of Governance dataset actually has a sample of 193 observations which tell us that the mean is 0.549 with a standard deviation of 0.213.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</a:pPr>
                <a:endPara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ONE: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Null Hypothesis: H</a:t>
                </a:r>
                <a:r>
                  <a:rPr lang="en-US" sz="2400" baseline="-2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μ = 0.500 </a:t>
                </a:r>
                <a:endPara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TWO: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Alternative Hypothesis H</a:t>
                </a:r>
                <a:r>
                  <a:rPr lang="en-US" sz="2400" baseline="-2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μ ≠ 0.500</a:t>
                </a:r>
                <a:endPara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THREE: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Test statistic: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t-test statistic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or simply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t-statistic: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</m:t>
                    </m:r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statistic</m:t>
                    </m:r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x</m:t>
                            </m:r>
                          </m:e>
                        </m:acc>
                        <m:r>
                          <a:rPr lang="en-US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s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n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𝑠𝑡𝑎𝑡𝑖𝑠𝑡𝑖𝑐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549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− 0.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500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0.</m:t>
                                </m:r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213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193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den>
                    </m:f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=3.21</m:t>
                    </m:r>
                  </m:oMath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885950" algn="l"/>
                  </a:tabLs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FOUR: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Critical Value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α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=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0.05;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=192]: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GB" sz="4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885950" algn="l"/>
                  </a:tabLst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en-GB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077" y="1540565"/>
                <a:ext cx="11350487" cy="4952310"/>
              </a:xfrm>
              <a:blipFill>
                <a:blip r:embed="rId2"/>
                <a:stretch>
                  <a:fillRect l="-806" t="-1724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2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5C58ECC0-B63D-FB05-6959-85E289AADB9E}"/>
              </a:ext>
            </a:extLst>
          </p:cNvPr>
          <p:cNvSpPr/>
          <p:nvPr/>
        </p:nvSpPr>
        <p:spPr>
          <a:xfrm>
            <a:off x="9987280" y="5709920"/>
            <a:ext cx="863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493520"/>
            <a:ext cx="3474720" cy="302100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Student’s t: Critical Values</a:t>
            </a:r>
            <a:br>
              <a:rPr lang="en-US" kern="1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kern="1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kern="1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df</a:t>
            </a:r>
            <a:r>
              <a:rPr lang="en-US" kern="1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confidence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6210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Title | </a:t>
            </a: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Author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87756DB7-5ADE-1CF7-DDD4-9361CDCD9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/>
          <a:stretch/>
        </p:blipFill>
        <p:spPr bwMode="auto">
          <a:xfrm>
            <a:off x="4462694" y="-71365"/>
            <a:ext cx="7412564" cy="658494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9463C7-4C8F-1E22-E5AD-AE018B75EDDB}"/>
              </a:ext>
            </a:extLst>
          </p:cNvPr>
          <p:cNvSpPr/>
          <p:nvPr/>
        </p:nvSpPr>
        <p:spPr>
          <a:xfrm>
            <a:off x="8933375" y="5374253"/>
            <a:ext cx="660400" cy="4184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BEE96C41-955A-A60C-5500-9F5312EF2297}"/>
              </a:ext>
            </a:extLst>
          </p:cNvPr>
          <p:cNvSpPr/>
          <p:nvPr/>
        </p:nvSpPr>
        <p:spPr>
          <a:xfrm rot="10800000">
            <a:off x="8859520" y="254000"/>
            <a:ext cx="789432" cy="5001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AFD0C19-661D-DF7F-006B-F052BF443A0F}"/>
              </a:ext>
            </a:extLst>
          </p:cNvPr>
          <p:cNvSpPr/>
          <p:nvPr/>
        </p:nvSpPr>
        <p:spPr>
          <a:xfrm>
            <a:off x="5364480" y="5462955"/>
            <a:ext cx="3515360" cy="286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Point Estimates: Using Student’s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077" y="1540565"/>
                <a:ext cx="11350487" cy="4952310"/>
              </a:xfrm>
            </p:spPr>
            <p:txBody>
              <a:bodyPr>
                <a:noAutofit/>
              </a:bodyPr>
              <a:lstStyle/>
              <a:p>
                <a:pPr marL="0" marR="0" lvl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t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he global average of the level of e-governance’ ‘about half’ or 50%? </a:t>
                </a:r>
              </a:p>
              <a:p>
                <a:pPr marL="0" marR="0" lvl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 Quality of Governance dataset actually has a sample of 193 observations which tell us that the mean is 0.549 with a standard deviation of 0.213.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</a:pPr>
                <a:endPara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ONE: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Null Hypothesis: H</a:t>
                </a:r>
                <a:r>
                  <a:rPr lang="en-US" sz="2400" baseline="-2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μ = 0.500 </a:t>
                </a:r>
                <a:endPara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TWO: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Alternative Hypothesis H</a:t>
                </a:r>
                <a:r>
                  <a:rPr lang="en-US" sz="2400" baseline="-2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μ ≠ 0.500</a:t>
                </a:r>
                <a:endPara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THREE: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Test statistic: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t-test statistic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or simply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t-statistic: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</m:t>
                    </m:r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statistic</m:t>
                    </m:r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x</m:t>
                            </m:r>
                          </m:e>
                        </m:acc>
                        <m:r>
                          <a:rPr lang="en-US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s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n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𝑠𝑡𝑎𝑡𝑖𝑠𝑡𝑖𝑐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549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− 0.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500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0.</m:t>
                                </m:r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213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193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den>
                    </m:f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=3.21</m:t>
                    </m:r>
                  </m:oMath>
                </a14:m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885950" algn="l"/>
                  </a:tabLs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FOUR: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Critical Value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α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=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0.05;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=192]: 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1.984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>
                  <a:spcBef>
                    <a:spcPts val="0"/>
                  </a:spcBef>
                  <a:tabLst>
                    <a:tab pos="188595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FIVE: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Interpretation and conclusion.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 algn="just">
                  <a:spcBef>
                    <a:spcPts val="0"/>
                  </a:spcBef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With 95% confidence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α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=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0.05;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df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=192]: 1.98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we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reject the null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hypothesis that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μ = 0.500.</a:t>
                </a:r>
              </a:p>
              <a:p>
                <a:pPr marL="457200" lvl="1" indent="0" algn="just">
                  <a:spcBef>
                    <a:spcPts val="0"/>
                  </a:spcBef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With 99% confidence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α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=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0.01;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df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=192]: 2.63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we </a:t>
                </a:r>
                <a:r>
                  <a:rPr lang="en-GB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reject the null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hypothesis that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μ = 0.500. </a:t>
                </a:r>
              </a:p>
              <a:p>
                <a:pPr marL="457200" lvl="1" indent="0" algn="just">
                  <a:spcBef>
                    <a:spcPts val="0"/>
                  </a:spcBef>
                </a:pP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With 99.9% confidence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α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Courier New"/>
                  </a:rPr>
                  <a:t>=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0.001;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df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=192]: 3.39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we 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fail to reject </a:t>
                </a:r>
                <a:r>
                  <a:rPr lang="en-GB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 null hypothesis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μ = 0.500. </a:t>
                </a:r>
                <a:endParaRPr lang="en-GB" sz="4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885950" algn="l"/>
                  </a:tabLst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en-GB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077" y="1540565"/>
                <a:ext cx="11350487" cy="4952310"/>
              </a:xfrm>
              <a:blipFill>
                <a:blip r:embed="rId2"/>
                <a:stretch>
                  <a:fillRect l="-806" t="-1724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55013E6-2634-001F-82B3-B6B609FB9D8E}"/>
              </a:ext>
            </a:extLst>
          </p:cNvPr>
          <p:cNvSpPr/>
          <p:nvPr/>
        </p:nvSpPr>
        <p:spPr>
          <a:xfrm>
            <a:off x="4426392" y="4081096"/>
            <a:ext cx="968926" cy="745565"/>
          </a:xfrm>
          <a:prstGeom prst="ellipse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Student’s t: One and Two Tailed Tests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9E73000-3096-B756-AB45-DAEE61BE4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0" y="2685468"/>
            <a:ext cx="7000969" cy="358799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56" y="6524399"/>
            <a:ext cx="6594189" cy="27432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</a:rPr>
              <a:t>Title | </a:t>
            </a: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</a:t>
            </a: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</a:rPr>
              <a:t> Author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</a:rPr>
              <a:t>Year | SAGE Publishing</a:t>
            </a:r>
            <a:endParaRPr lang="en-GB" sz="3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413" y="516804"/>
            <a:ext cx="4239403" cy="5916269"/>
          </a:xfrm>
        </p:spPr>
        <p:txBody>
          <a:bodyPr anchor="ctr">
            <a:normAutofit/>
          </a:bodyPr>
          <a:lstStyle/>
          <a:p>
            <a:pPr marL="0" indent="18288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</a:t>
            </a:r>
            <a:r>
              <a:rPr lang="en-GB" sz="2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wo-tailed test is based on the idea of a confidence interval. That is, the test is designed so that the t-statistic can be either positive or negative but must still reach the critical value to be statistically significant. </a:t>
            </a:r>
          </a:p>
          <a:p>
            <a:pPr marL="0" indent="182880">
              <a:spcBef>
                <a:spcPts val="0"/>
              </a:spcBef>
              <a:spcAft>
                <a:spcPts val="600"/>
              </a:spcAft>
            </a:pPr>
            <a:endParaRPr lang="en-GB" sz="2400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182880"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one-tailed test is for directional</a:t>
            </a:r>
            <a:r>
              <a:rPr lang="en-GB" sz="2400" i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hypothesis testing in which the direction of the difference is known or anticipated. That is, one group is expected to have a higher or lower level of something before the testing. </a:t>
            </a:r>
            <a:endParaRPr lang="en-US" sz="2400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18288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5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754" cy="435133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Central Limit Theorem (CLT) states that as sample size increases, the sampling distribution of sample means approaches Normal with a mean the same as the mean of the population and a standard deviation equal to the standard deviation of the population divided by the square root of n (the sample size). This is true even if the population distribution is not distributed normally. </a:t>
            </a:r>
          </a:p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22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63" y="480659"/>
            <a:ext cx="4489617" cy="1504579"/>
          </a:xfrm>
        </p:spPr>
        <p:txBody>
          <a:bodyPr>
            <a:normAutofit fontScale="90000"/>
          </a:bodyPr>
          <a:lstStyle/>
          <a:p>
            <a:br>
              <a:rPr lang="en-GB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Normal Distribution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8AAC8-C249-235A-45A9-F6DE3AF69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3" y="2141253"/>
            <a:ext cx="4247340" cy="412452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family of distributions that have the same general shape. </a:t>
            </a:r>
          </a:p>
          <a:p>
            <a:r>
              <a:rPr lang="en-GB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Most observations are concentrated in the middle and fewer in its tails. </a:t>
            </a:r>
          </a:p>
          <a:p>
            <a:r>
              <a:rPr lang="en-GB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Normal distribution refers to the probabilities associated with interval-level variables. As such, the shape is specified by a </a:t>
            </a:r>
            <a:r>
              <a:rPr lang="en-GB" sz="24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mean</a:t>
            </a:r>
            <a:r>
              <a:rPr lang="en-GB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GB" sz="24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standard deviation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9E4399F2-2F31-3C94-CF05-B9765195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1660884"/>
            <a:ext cx="6596652" cy="33807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Title | </a:t>
            </a:r>
            <a:r>
              <a:rPr lang="en-US" sz="700">
                <a:sym typeface="Symbol" panose="05050102010706020507" pitchFamily="18" charset="2"/>
              </a:rPr>
              <a:t></a:t>
            </a:r>
            <a:r>
              <a:rPr lang="en-US" sz="700"/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Year | SAGE Publishing</a:t>
            </a:r>
            <a:endParaRPr lang="en-GB" sz="700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87A2E29C-9C32-84A5-3595-CB9CB9424F56}"/>
              </a:ext>
            </a:extLst>
          </p:cNvPr>
          <p:cNvSpPr/>
          <p:nvPr/>
        </p:nvSpPr>
        <p:spPr>
          <a:xfrm>
            <a:off x="7663071" y="4693799"/>
            <a:ext cx="1292087" cy="1158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C60931B2-8E4E-0A84-A07F-2BD29A5F9CA4}"/>
              </a:ext>
            </a:extLst>
          </p:cNvPr>
          <p:cNvSpPr/>
          <p:nvPr/>
        </p:nvSpPr>
        <p:spPr>
          <a:xfrm>
            <a:off x="7156174" y="5943040"/>
            <a:ext cx="2305879" cy="3651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C0D1-162A-BBC8-0B1C-61C4269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The Normal Distribution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edificio, sedendo, nero, computer&#10;&#10;Descrizione generata automaticamente">
            <a:extLst>
              <a:ext uri="{FF2B5EF4-FFF2-40B4-BE49-F238E27FC236}">
                <a16:creationId xmlns:a16="http://schemas.microsoft.com/office/drawing/2014/main" id="{18F25961-978F-FDAA-B145-8C48C6B4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9" b="468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636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Normal Distribution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9E4399F2-2F31-3C94-CF05-B9765195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" y="2797629"/>
            <a:ext cx="6579910" cy="33722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56" y="6535157"/>
            <a:ext cx="6594189" cy="27432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</a:rPr>
              <a:t>Title | </a:t>
            </a: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</a:t>
            </a: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</a:rPr>
              <a:t> Author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</a:rPr>
              <a:t>Year | SAGE Publishing</a:t>
            </a:r>
            <a:endParaRPr lang="en-GB" sz="3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8AAC8-C249-235A-45A9-F6DE3AF69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413" y="516804"/>
            <a:ext cx="4239403" cy="5850745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6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Three extremely useful properties</a:t>
            </a:r>
            <a:endParaRPr lang="en-US" sz="3600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indent="18288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They are symmetric. </a:t>
            </a:r>
            <a:r>
              <a:rPr lang="en-GB" sz="2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mean is the median is the mode. The curve is the same on both sides of the centre line. </a:t>
            </a:r>
            <a:endParaRPr lang="en-US" sz="2400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total area under the curve is 1</a:t>
            </a:r>
            <a:r>
              <a:rPr lang="en-GB" sz="2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As a probability distribution, it represents all the probabilities added together. </a:t>
            </a:r>
            <a:endParaRPr lang="en-US" sz="2400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areas under the curve have </a:t>
            </a:r>
            <a:r>
              <a:rPr lang="en-GB" sz="2400" dirty="0">
                <a:solidFill>
                  <a:schemeClr val="accent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fixed proportions</a:t>
            </a:r>
            <a:r>
              <a:rPr lang="en-GB" sz="2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endParaRPr lang="en-US" sz="2400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516804"/>
            <a:ext cx="7002946" cy="162521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68-95-99.7% Rule (</a:t>
            </a:r>
            <a:r>
              <a:rPr lang="en-GB" sz="36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thumb</a:t>
            </a:r>
            <a:r>
              <a:rPr lang="en-GB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91BEB17-7299-EB1E-774B-8E22575ED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89" y="2660287"/>
            <a:ext cx="5835019" cy="36468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56" y="6535157"/>
            <a:ext cx="6594189" cy="27432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</a:rPr>
              <a:t>Title | </a:t>
            </a: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</a:t>
            </a: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</a:rPr>
              <a:t> Author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00">
                <a:solidFill>
                  <a:schemeClr val="tx1">
                    <a:lumMod val="50000"/>
                    <a:lumOff val="50000"/>
                  </a:schemeClr>
                </a:solidFill>
              </a:rPr>
              <a:t>Year | SAGE Publishing</a:t>
            </a:r>
            <a:endParaRPr lang="en-GB" sz="3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416559"/>
            <a:ext cx="4328161" cy="6118597"/>
          </a:xfrm>
        </p:spPr>
        <p:txBody>
          <a:bodyPr anchor="ctr">
            <a:normAutofit fontScale="92500" lnSpcReduction="20000"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Approximately </a:t>
            </a:r>
            <a:r>
              <a:rPr lang="en-GB" dirty="0">
                <a:solidFill>
                  <a:schemeClr val="accent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68% of the observations fall within 1 standard deviation </a:t>
            </a:r>
            <a:r>
              <a:rPr lang="en-GB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 the mean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Approximately </a:t>
            </a:r>
            <a:r>
              <a:rPr lang="en-GB" dirty="0">
                <a:solidFill>
                  <a:schemeClr val="accent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95% of the observations fall within 2 standard deviations </a:t>
            </a:r>
            <a:r>
              <a:rPr lang="en-GB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 the mean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Approximately </a:t>
            </a:r>
            <a:r>
              <a:rPr lang="en-GB" dirty="0">
                <a:solidFill>
                  <a:schemeClr val="accent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99.7% of the observations fall within 3 standard deviations </a:t>
            </a:r>
            <a:r>
              <a:rPr lang="en-GB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 the mean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Remember that the rule applies to ALL normal distributions …and ONLY to normal distributions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81C8C7F96984CBC391382C5888313" ma:contentTypeVersion="8" ma:contentTypeDescription="Create a new document." ma:contentTypeScope="" ma:versionID="897b9334ef07e240c33636aa32f95c3a">
  <xsd:schema xmlns:xsd="http://www.w3.org/2001/XMLSchema" xmlns:xs="http://www.w3.org/2001/XMLSchema" xmlns:p="http://schemas.microsoft.com/office/2006/metadata/properties" xmlns:ns2="60f17f7a-2bae-41ec-b25f-3cbd5b1fab1c" xmlns:ns3="3d228d34-b089-48ac-a65a-4fd6545ee7de" targetNamespace="http://schemas.microsoft.com/office/2006/metadata/properties" ma:root="true" ma:fieldsID="2c4d820d3794db66e3e912be2cd8a3de" ns2:_="" ns3:_="">
    <xsd:import namespace="60f17f7a-2bae-41ec-b25f-3cbd5b1fab1c"/>
    <xsd:import namespace="3d228d34-b089-48ac-a65a-4fd6545ee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st" minOccurs="0"/>
                <xsd:element ref="ns2:Category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17f7a-2bae-41ec-b25f-3cbd5b1fa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st" ma:index="10" nillable="true" ma:displayName="Description" ma:format="Dropdown" ma:internalName="Test">
      <xsd:simpleType>
        <xsd:restriction base="dms:Note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28d34-b089-48ac-a65a-4fd6545ee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60f17f7a-2bae-41ec-b25f-3cbd5b1fab1c">A template for authors to create PPT decks</Test>
    <Category xmlns="60f17f7a-2bae-41ec-b25f-3cbd5b1fab1c">Template</Category>
  </documentManagement>
</p:properties>
</file>

<file path=customXml/itemProps1.xml><?xml version="1.0" encoding="utf-8"?>
<ds:datastoreItem xmlns:ds="http://schemas.openxmlformats.org/officeDocument/2006/customXml" ds:itemID="{D3DAAAEC-DF27-48DC-89A0-17676F34F1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FC1BE-7F30-4314-8275-B16292362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f17f7a-2bae-41ec-b25f-3cbd5b1fab1c"/>
    <ds:schemaRef ds:uri="3d228d34-b089-48ac-a65a-4fd6545ee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A5713B-6BBA-4723-BB0D-65300729C9C0}">
  <ds:schemaRefs>
    <ds:schemaRef ds:uri="http://schemas.microsoft.com/office/2006/metadata/properties"/>
    <ds:schemaRef ds:uri="http://schemas.microsoft.com/office/infopath/2007/PartnerControls"/>
    <ds:schemaRef ds:uri="60f17f7a-2bae-41ec-b25f-3cbd5b1fab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3389</Words>
  <Application>Microsoft Office PowerPoint</Application>
  <PresentationFormat>Widescreen</PresentationFormat>
  <Paragraphs>368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Cambria Math</vt:lpstr>
      <vt:lpstr>Symbol</vt:lpstr>
      <vt:lpstr>Wingdings</vt:lpstr>
      <vt:lpstr>Wingdings 2</vt:lpstr>
      <vt:lpstr>Office Theme</vt:lpstr>
      <vt:lpstr>Equation</vt:lpstr>
      <vt:lpstr>Research Methods Prof. Matthew Loveless   Inferential Statistics:  Interval-level Variables</vt:lpstr>
      <vt:lpstr>Outline</vt:lpstr>
      <vt:lpstr>Inferential Statistics</vt:lpstr>
      <vt:lpstr>Sampling Distributions</vt:lpstr>
      <vt:lpstr>Central Limit Theorem</vt:lpstr>
      <vt:lpstr> The Normal Distribution </vt:lpstr>
      <vt:lpstr>The Normal Distribution </vt:lpstr>
      <vt:lpstr> The Normal Distribution </vt:lpstr>
      <vt:lpstr>The 68-95-99.7% Rule (of thumb)</vt:lpstr>
      <vt:lpstr>So what? </vt:lpstr>
      <vt:lpstr>Standard Normal: Z-Distribution</vt:lpstr>
      <vt:lpstr>Z-Distribution</vt:lpstr>
      <vt:lpstr>Z-Distribution</vt:lpstr>
      <vt:lpstr>Utility of the  Z-Distribution</vt:lpstr>
      <vt:lpstr>Utility of the  Z-Distribution</vt:lpstr>
      <vt:lpstr>Utility of the  Z-Distribution</vt:lpstr>
      <vt:lpstr>Utility of Z-Distribution: Inference</vt:lpstr>
      <vt:lpstr>Utility of Z-Distribution</vt:lpstr>
      <vt:lpstr>Utility of the  Z-Distribution</vt:lpstr>
      <vt:lpstr>Central Limit Theorem</vt:lpstr>
      <vt:lpstr>Univariate Inferential Statistics:  Confidence Intervals</vt:lpstr>
      <vt:lpstr>Confidence Intervals: Example</vt:lpstr>
      <vt:lpstr>Confidence Intervals: Example</vt:lpstr>
      <vt:lpstr>PowerPoint Presentation</vt:lpstr>
      <vt:lpstr>Student’s t</vt:lpstr>
      <vt:lpstr>Student’s t</vt:lpstr>
      <vt:lpstr>  Student’s t:  Critical Values   α=0.05 for 95% confidence  α=0.01 for 99% confidence α=0.001 for 99.9% confidence </vt:lpstr>
      <vt:lpstr>Student’s t</vt:lpstr>
      <vt:lpstr>Student’s t: Confidence Interval Example</vt:lpstr>
      <vt:lpstr>Student’s t: Critical Values  df and confidence</vt:lpstr>
      <vt:lpstr>Student’s t: Confidence Interval Example</vt:lpstr>
      <vt:lpstr>Student’s t: Critical Values</vt:lpstr>
      <vt:lpstr>Student’s t: Confidence Interval Example</vt:lpstr>
      <vt:lpstr>Student’s t: Point Estimation</vt:lpstr>
      <vt:lpstr>Classical Hypothesis Testing</vt:lpstr>
      <vt:lpstr>Student’s t: Classical Hypothesis Testing</vt:lpstr>
      <vt:lpstr>Student’s t: Classical Hypothesis Testing</vt:lpstr>
      <vt:lpstr>Student’s t: Difference of Means Test</vt:lpstr>
      <vt:lpstr>Student’s t: Difference of Means Test Example</vt:lpstr>
      <vt:lpstr>Student’s t: Difference of Means Test Example</vt:lpstr>
      <vt:lpstr>Point Estimates: Using Student’s t</vt:lpstr>
      <vt:lpstr>Student’s t: Critical Values  df and confidence</vt:lpstr>
      <vt:lpstr>Point Estimates: Using Student’s t</vt:lpstr>
      <vt:lpstr>Student’s t: One and Two Tailed Tests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 of Class slide in Chapter 1</dc:title>
  <dc:creator>Judi Burger</dc:creator>
  <cp:lastModifiedBy>Paul Matthew Loveless</cp:lastModifiedBy>
  <cp:revision>115</cp:revision>
  <dcterms:created xsi:type="dcterms:W3CDTF">2021-01-19T14:50:48Z</dcterms:created>
  <dcterms:modified xsi:type="dcterms:W3CDTF">2023-09-13T08:26:33Z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0x01010020381C8C7F96984CBC391382C5888313</vt:lpwstr>
  </property>
</Properties>
</file>