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48" r:id="rId4"/>
  </p:sldMasterIdLst>
  <p:notesMasterIdLst>
    <p:notesMasterId r:id="rId22"/>
  </p:notesMasterIdLst>
  <p:sldIdLst>
    <p:sldId id="310" r:id="rId5"/>
    <p:sldId id="391" r:id="rId6"/>
    <p:sldId id="311" r:id="rId7"/>
    <p:sldId id="276" r:id="rId8"/>
    <p:sldId id="408" r:id="rId9"/>
    <p:sldId id="410" r:id="rId10"/>
    <p:sldId id="411" r:id="rId11"/>
    <p:sldId id="412" r:id="rId12"/>
    <p:sldId id="413" r:id="rId13"/>
    <p:sldId id="414" r:id="rId14"/>
    <p:sldId id="419" r:id="rId15"/>
    <p:sldId id="418" r:id="rId16"/>
    <p:sldId id="421" r:id="rId17"/>
    <p:sldId id="420" r:id="rId18"/>
    <p:sldId id="422" r:id="rId19"/>
    <p:sldId id="423" r:id="rId20"/>
    <p:sldId id="41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 Maher" initials="AM" lastIdx="2" clrIdx="0">
    <p:extLst>
      <p:ext uri="{19B8F6BF-5375-455C-9EA6-DF929625EA0E}">
        <p15:presenceInfo xmlns:p15="http://schemas.microsoft.com/office/powerpoint/2012/main" userId="S::Amy.maher@sagepub.co.uk::2fa573f4-5c65-424c-bf05-9385b84de99c" providerId="AD"/>
      </p:ext>
    </p:extLst>
  </p:cmAuthor>
  <p:cmAuthor id="2" name="Judi Burger" initials="JB" lastIdx="4" clrIdx="1">
    <p:extLst>
      <p:ext uri="{19B8F6BF-5375-455C-9EA6-DF929625EA0E}">
        <p15:presenceInfo xmlns:p15="http://schemas.microsoft.com/office/powerpoint/2012/main" userId="S::judi.burger@sagepub.co.uk::952d5f56-0e6b-468f-a574-b50126b16652" providerId="AD"/>
      </p:ext>
    </p:extLst>
  </p:cmAuthor>
  <p:cmAuthor id="3" name="Donna Goddard" initials="DG" lastIdx="3" clrIdx="2">
    <p:extLst>
      <p:ext uri="{19B8F6BF-5375-455C-9EA6-DF929625EA0E}">
        <p15:presenceInfo xmlns:p15="http://schemas.microsoft.com/office/powerpoint/2012/main" userId="S::donna.goddard@sagepub.co.uk::62acb357-9b99-42de-bbc9-efa962a9f5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2" autoAdjust="0"/>
    <p:restoredTop sz="95909" autoAdjust="0"/>
  </p:normalViewPr>
  <p:slideViewPr>
    <p:cSldViewPr snapToGrid="0">
      <p:cViewPr varScale="1">
        <p:scale>
          <a:sx n="41" d="100"/>
          <a:sy n="41" d="100"/>
        </p:scale>
        <p:origin x="360" y="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B15A8-09DD-443B-A3BC-D662273257A0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00566-87A0-4F4C-8A5B-6D7C7918E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614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D76E5-3A70-4C6F-9B0B-9DCC4FB6FB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71E9EB-3962-4FFA-BA72-6785D9CD3C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7C9AE-5220-4B01-8821-32606D4ED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7C3D0-20D4-4DB2-AEEF-D3D6B20E81E5}" type="datetime1">
              <a:rPr lang="en-GB" smtClean="0"/>
              <a:t>09/10/2023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B08EA-E65E-4622-BBFB-BE226C07B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|  Author | Year | SAGE Publishing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7F743-3B81-4934-8ACD-E248CCC60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8AE8-CBB5-4822-9795-6A8E2D4AB3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084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5B77F-743A-499A-9E5F-93354822A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3EFBBD-2477-4ED4-9A81-78BA17B0B2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EF6E4-45B4-4908-9699-0F4E8D917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C338-C2C5-4FC8-B56A-BB3364800AEB}" type="datetime1">
              <a:rPr lang="en-GB" smtClean="0"/>
              <a:t>09/10/2023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F9C61-EE1E-4976-A772-B96C0B9CC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|  Author | Year | SAGE Publishing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5474D-AB78-476D-9B12-C73BFCCC4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8AE8-CBB5-4822-9795-6A8E2D4AB3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101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68D223-E91B-4911-A019-2735BA49B9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3A3A5F-A082-4DA9-A935-AD25A223C1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97980-CF02-4797-9C0F-B9A599E84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3FAAD-A4EB-4151-AB33-C60F3D6EEB08}" type="datetime1">
              <a:rPr lang="en-GB" smtClean="0"/>
              <a:t>09/10/2023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6E039-0910-43E1-882B-3DD94B602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|  Author | Year | SAGE Publishing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7227E-780D-41D1-97D6-9CA6D0CA5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8AE8-CBB5-4822-9795-6A8E2D4AB3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755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E9FAC-C687-43D1-8376-65FC8D52F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452B6-5CE9-4934-AAF1-3796D233C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BE32B-B717-44B8-A285-774255281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250D-BDD8-4C98-B546-07BB258A1BD6}" type="datetime1">
              <a:rPr lang="en-GB" smtClean="0"/>
              <a:t>09/10/2023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B9B95-3688-45CD-B1BF-3AB7F375F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|  Author | Year | SAGE Publishing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3E302-5D34-46C8-887C-DF67ED02B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8AE8-CBB5-4822-9795-6A8E2D4AB3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816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4B94D-F44C-4082-995B-8CD0EE9DB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11613-4D55-438A-9BB5-467D2D77B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142A3-9551-4801-B2F1-40B12BC83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A8F4-8F99-4055-8937-69BDB8A523D2}" type="datetime1">
              <a:rPr lang="en-GB" smtClean="0"/>
              <a:t>09/10/2023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9DE35-7157-4D32-BDDB-02FCD1DBC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|  Author | Year | SAGE Publishing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28E60-3685-4BEF-8E99-FE3A669E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8AE8-CBB5-4822-9795-6A8E2D4AB3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7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D4F25-DC51-4ADF-8F2B-EAD5EFCFF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67404-F469-4A09-A794-356AC71B76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357162-0595-4A89-8663-6B9E8F890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0391CC-DB2E-48B2-8FBE-171D9267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E881-6CAA-4074-8C2D-7DB4B055FABF}" type="datetime1">
              <a:rPr lang="en-GB" smtClean="0"/>
              <a:t>09/10/2023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270FB7-2DB9-41FA-A285-E8141E4DC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|  Author | Year | SAGE Publishing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A98EA8-D851-4AC5-B5DB-BE01EE0F1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8AE8-CBB5-4822-9795-6A8E2D4AB3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6248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EF332-C696-40E6-B2E5-B6BE5FD6F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A709C5-CD65-4A6B-8DBE-DCC62B8E8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41F211-51D7-4397-901C-BCB3EBDFA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ABF111-4A71-4E57-85B1-FC17584138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F90FBE-7F65-4DE6-9176-3A37C8CBF9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293E9-D03E-4D9D-893B-87F4DB19B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08-7C1E-41C3-86FB-055B297EFF61}" type="datetime1">
              <a:rPr lang="en-GB" smtClean="0"/>
              <a:t>09/10/2023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A39E4A-EAF2-4DBA-A663-357B5C69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|  Author | Year | SAGE Publishing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D4A36F-2427-404C-A1AD-3140F1B31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8AE8-CBB5-4822-9795-6A8E2D4AB3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520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0718A-E711-4A2B-93F1-2C702F79D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733170-EC33-4151-A9F1-A153BF86D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3A34-40B7-4F68-8BB3-524E42686892}" type="datetime1">
              <a:rPr lang="en-GB" smtClean="0"/>
              <a:t>09/10/2023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A43A04-2CBC-438A-97A9-70D9C2B46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|  Author | Year | SAGE Publishing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FABCA9-3C36-4BC3-A65A-CA98B4573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8AE8-CBB5-4822-9795-6A8E2D4AB3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292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444827-AE83-480A-9955-5FE51900A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69C0-3DEA-4AE7-A71E-5B7EFF4A004C}" type="datetime1">
              <a:rPr lang="en-GB" smtClean="0"/>
              <a:t>09/10/2023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6BF75A-2C2B-425D-849B-3C37A7AF6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|  Author | Year | SAGE Publishing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84F570-FE32-4D70-89AD-9159BB9EE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8AE8-CBB5-4822-9795-6A8E2D4AB3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78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C686B-8071-4C26-8690-34C56671B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0EB49-51FD-4BF5-8417-6D73B7715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3C80C4-E90C-4AA2-8128-4C3A8213A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E6C9D3-95C6-4C1E-865C-4211F47BC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D302-0900-4F0F-8FDF-6FE3CBBFCC9C}" type="datetime1">
              <a:rPr lang="en-GB" smtClean="0"/>
              <a:t>09/10/2023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685DF9-3CD0-4CD2-B8FC-825158FBC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|  Author | Year | SAGE Publishing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7D6F2C-966A-4C2C-A7D5-497C12A18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8AE8-CBB5-4822-9795-6A8E2D4AB3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27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DAADA-3AD3-46D3-957E-6FF19D481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F09F47-018F-4587-A13F-E6E79C7223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2D7BF7-3F50-438C-B60E-E87D8F3C3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9C942F-EB46-475B-A547-D6A7BEE31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094EB-FB02-4A51-BD63-44D13C9B56F7}" type="datetime1">
              <a:rPr lang="en-GB" smtClean="0"/>
              <a:t>09/10/2023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61410-FEDB-4DB3-813F-898897B40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|  Author | Year | SAGE Publishing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0E4491-C9B6-4443-937E-6650F145C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8AE8-CBB5-4822-9795-6A8E2D4AB3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7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BC8397-76DB-4048-84CB-941CABCFF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184AB-A9FE-4E7F-A5BD-E7912805C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5D287-EFDB-431F-8CDD-F9A63A862E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774F3-6692-4C48-A605-44053A2C3449}" type="datetime1">
              <a:rPr lang="en-GB" smtClean="0"/>
              <a:t>09/10/2023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A93CE-8B7F-4A35-9703-16225A8736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Title |  Author | Year | SAGE Publishing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462F4-EAC8-4C6D-883A-F22E23D301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88AE8-CBB5-4822-9795-6A8E2D4AB3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82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8738A7A-C88C-448F-935B-0264AE6CDA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94632"/>
            <a:ext cx="9144000" cy="1655762"/>
          </a:xfrm>
        </p:spPr>
        <p:txBody>
          <a:bodyPr/>
          <a:lstStyle/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University of Bologna</a:t>
            </a:r>
            <a:b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2400" b="1">
                <a:latin typeface="Cambria" panose="02040503050406030204" pitchFamily="18" charset="0"/>
                <a:ea typeface="Cambria" panose="02040503050406030204" pitchFamily="18" charset="0"/>
              </a:rPr>
              <a:t>Autumn 2023</a:t>
            </a:r>
            <a:endParaRPr lang="en-GB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7E9D0FEC-AC78-822C-7BBC-EBB66E84DBB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14168" y="1924141"/>
            <a:ext cx="91440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Research Methods</a:t>
            </a:r>
            <a:br>
              <a:rPr lang="en-GB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4400" b="1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Prof. Matthew Loveless </a:t>
            </a:r>
            <a:br>
              <a:rPr lang="en-GB" sz="4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GB" sz="4400" i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4400" b="1" i="1" dirty="0">
                <a:latin typeface="Cambria" panose="02040503050406030204" pitchFamily="18" charset="0"/>
                <a:ea typeface="Cambria" panose="02040503050406030204" pitchFamily="18" charset="0"/>
              </a:rPr>
              <a:t>Inferential Statistics</a:t>
            </a:r>
            <a:r>
              <a:rPr lang="en-GB" sz="4400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br>
              <a:rPr lang="en-GB" sz="4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4400" dirty="0">
                <a:latin typeface="Cambria" panose="02040503050406030204" pitchFamily="18" charset="0"/>
                <a:ea typeface="Cambria" panose="02040503050406030204" pitchFamily="18" charset="0"/>
              </a:rPr>
              <a:t>Interval-level Variables</a:t>
            </a:r>
            <a:endParaRPr lang="en-US" sz="4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481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95CBC-BA6C-4CE2-BD93-6D0556602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Confidence Intervals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702BC-1FE8-4B22-9687-A79EB56393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7134" y="1334530"/>
            <a:ext cx="5772665" cy="4842433"/>
          </a:xfr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55625" algn="ctr"/>
              </a:tabLst>
            </a:pP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Segoe Print" panose="02000600000000000000" pitchFamily="2" charset="0"/>
              </a:rPr>
              <a:t>Confidence Intervals are ways to estimate the population parameter. </a:t>
            </a:r>
          </a:p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What is our best guess from our sample from the Quality of Governance </a:t>
            </a:r>
            <a:r>
              <a:rPr lang="en-US" sz="3600" dirty="0" err="1">
                <a:latin typeface="Cambria" panose="02040503050406030204" pitchFamily="18" charset="0"/>
                <a:ea typeface="Cambria" panose="02040503050406030204" pitchFamily="18" charset="0"/>
              </a:rPr>
              <a:t>datasaet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 about the Gini Index in the population (i.e.: the world)?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55625" algn="ctr"/>
              </a:tabLst>
            </a:pPr>
            <a:endParaRPr lang="en-US" sz="3600" dirty="0">
              <a:effectLst/>
              <a:latin typeface="Cambria" panose="02040503050406030204" pitchFamily="18" charset="0"/>
              <a:ea typeface="Cambria" panose="02040503050406030204" pitchFamily="18" charset="0"/>
              <a:cs typeface="Segoe Print" panose="020006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651206-08AD-44EA-595C-4501BCA76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85254" y="1334530"/>
            <a:ext cx="6480849" cy="4842433"/>
          </a:xfrm>
        </p:spPr>
        <p:txBody>
          <a:bodyPr>
            <a:norm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Gini Index [</a:t>
            </a:r>
            <a:r>
              <a:rPr lang="en-US" dirty="0" err="1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wdi_gini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]</a:t>
            </a:r>
          </a:p>
          <a:p>
            <a:pPr lvl="1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Mean: 38.1</a:t>
            </a:r>
          </a:p>
          <a:p>
            <a:pPr lvl="1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Std. Dev.: 8.1</a:t>
            </a:r>
          </a:p>
          <a:p>
            <a:pPr lvl="1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Number of observations: 121</a:t>
            </a:r>
          </a:p>
          <a:p>
            <a:r>
              <a:rPr lang="it-IT" sz="2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 </a:t>
            </a:r>
            <a:r>
              <a:rPr lang="it-IT" sz="2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means</a:t>
            </a:r>
            <a:r>
              <a:rPr lang="it-IT" sz="2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wdi_gini</a:t>
            </a:r>
            <a:r>
              <a:rPr lang="it-IT" sz="2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2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level</a:t>
            </a:r>
            <a:r>
              <a:rPr lang="it-IT" sz="2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(95)</a:t>
            </a:r>
          </a:p>
          <a:p>
            <a:r>
              <a:rPr lang="it-IT" sz="2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 </a:t>
            </a:r>
            <a:r>
              <a:rPr lang="it-IT" sz="2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means</a:t>
            </a:r>
            <a:r>
              <a:rPr lang="it-IT" sz="2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wdi_gini</a:t>
            </a:r>
            <a:r>
              <a:rPr lang="it-IT" sz="2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2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level</a:t>
            </a:r>
            <a:r>
              <a:rPr lang="it-IT" sz="2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(99)</a:t>
            </a:r>
            <a:endParaRPr lang="en-US" sz="26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2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 </a:t>
            </a:r>
            <a:r>
              <a:rPr lang="it-IT" sz="2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means</a:t>
            </a:r>
            <a:r>
              <a:rPr lang="it-IT" sz="2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wdi_gini</a:t>
            </a:r>
            <a:r>
              <a:rPr lang="it-IT" sz="2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2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level</a:t>
            </a:r>
            <a:r>
              <a:rPr lang="it-IT" sz="2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(99.9)</a:t>
            </a:r>
          </a:p>
          <a:p>
            <a:endParaRPr lang="it-IT" sz="24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There is a 95% chance that the confidence interval 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36.6 and 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39.5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contains the true population mean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A17FB3-3321-45B0-880D-64432325E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Title | </a:t>
            </a:r>
            <a:r>
              <a:rPr lang="en-US" dirty="0">
                <a:sym typeface="Symbol" panose="05050102010706020507" pitchFamily="18" charset="2"/>
              </a:rPr>
              <a:t></a:t>
            </a:r>
            <a:r>
              <a:rPr lang="en-US" dirty="0"/>
              <a:t> Author</a:t>
            </a:r>
          </a:p>
          <a:p>
            <a:r>
              <a:rPr lang="en-US" dirty="0"/>
              <a:t>Year | SAGE Publishing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419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95CBC-BA6C-4CE2-BD93-6D0556602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Point Estimates: Using Student’s 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E702BC-1FE8-4B22-9687-A79EB56393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7077" y="1540565"/>
                <a:ext cx="11350487" cy="4952310"/>
              </a:xfrm>
            </p:spPr>
            <p:txBody>
              <a:bodyPr>
                <a:noAutofit/>
              </a:bodyPr>
              <a:lstStyle/>
              <a:p>
                <a:pPr marL="0" marR="0" lvl="0"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Is t</a:t>
                </a:r>
                <a:r>
                  <a:rPr lang="en-GB" sz="24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he global average of the level of e-governance’ ‘about half’ or 50%? </a:t>
                </a:r>
              </a:p>
              <a:p>
                <a:pPr marL="0" marR="0" lvl="0"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 dirty="0">
                    <a:solidFill>
                      <a:srgbClr val="002060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The Quality of Governance dataset actually has a sample of 193 observations which tell us that the mean is 0.549 with a standard deviation of 0.213.</a:t>
                </a:r>
                <a:r>
                  <a:rPr lang="en-GB" sz="24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  <a:p>
                <a:pPr marL="0" indent="0" algn="just">
                  <a:spcBef>
                    <a:spcPts val="0"/>
                  </a:spcBef>
                </a:pPr>
                <a:endParaRPr lang="en-US" sz="2400" b="1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Bef>
                    <a:spcPts val="0"/>
                  </a:spcBef>
                </a:pPr>
                <a:r>
                  <a:rPr lang="en-US" sz="24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ONE:</a:t>
                </a:r>
                <a:r>
                  <a:rPr lang="en-US" sz="24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Null Hypothesis: H</a:t>
                </a:r>
                <a:r>
                  <a:rPr lang="en-US" sz="2400" baseline="-25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24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: μ = 0.500 </a:t>
                </a:r>
                <a:endParaRPr lang="en-US" sz="2400" b="1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marR="0" indent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TWO:</a:t>
                </a:r>
                <a:r>
                  <a:rPr lang="en-US" sz="24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Alternative Hypothesis H</a:t>
                </a:r>
                <a:r>
                  <a:rPr lang="en-US" sz="2400" baseline="-25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: μ ≠ 0.500</a:t>
                </a:r>
                <a:endParaRPr lang="en-US" sz="2400" b="1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marR="0" indent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THREE:</a:t>
                </a:r>
                <a:r>
                  <a:rPr lang="en-US" sz="24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Test statistic: </a:t>
                </a:r>
                <a:r>
                  <a:rPr lang="en-US" sz="24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t-test statistic</a:t>
                </a:r>
                <a:r>
                  <a:rPr lang="en-US" sz="24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or simply</a:t>
                </a:r>
                <a:r>
                  <a:rPr lang="en-US" sz="24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t-statistic: </a:t>
                </a:r>
                <a:r>
                  <a:rPr lang="en-US" sz="24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t</m:t>
                    </m:r>
                    <m:r>
                      <a:rPr lang="en-US" sz="240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240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statistic</m:t>
                    </m:r>
                    <m:r>
                      <a:rPr lang="en-US" sz="240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= 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400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x</m:t>
                            </m:r>
                          </m:e>
                        </m:acc>
                        <m:r>
                          <a:rPr lang="en-US" sz="2400" i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 − </m:t>
                        </m:r>
                        <m:r>
                          <m:rPr>
                            <m:sty m:val="p"/>
                          </m:rPr>
                          <a:rPr lang="en-US" sz="2400" i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x</m:t>
                        </m:r>
                      </m:num>
                      <m:den>
                        <m:d>
                          <m:d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sz="2400" i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s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 i="0" smtClea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</a:rPr>
                                      <m:t>n</m:t>
                                    </m:r>
                                  </m:e>
                                </m:rad>
                              </m:den>
                            </m:f>
                          </m:e>
                        </m:d>
                      </m:den>
                    </m:f>
                  </m:oMath>
                </a14:m>
                <a:endParaRPr lang="en-US" sz="2400" dirty="0">
                  <a:effectLst/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marR="0" indent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𝑡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𝑠𝑡𝑎𝑡𝑖𝑠𝑡𝑖𝑐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= 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0.</m:t>
                        </m:r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549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 − 0.</m:t>
                        </m:r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500</m:t>
                        </m:r>
                      </m:num>
                      <m:den>
                        <m:d>
                          <m:d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0.</m:t>
                                </m:r>
                                <m:r>
                                  <a:rPr lang="en-US" sz="2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213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400" b="0" i="1" smtClea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</a:rPr>
                                      <m:t>193</m:t>
                                    </m:r>
                                  </m:e>
                                </m:rad>
                              </m:den>
                            </m:f>
                          </m:e>
                        </m:d>
                      </m:den>
                    </m:f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=3.21</m:t>
                    </m:r>
                  </m:oMath>
                </a14:m>
                <a:endParaRPr lang="en-US" sz="2400" dirty="0">
                  <a:effectLst/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>
                  <a:spcBef>
                    <a:spcPts val="0"/>
                  </a:spcBef>
                  <a:tabLst>
                    <a:tab pos="1885950" algn="l"/>
                  </a:tabLst>
                </a:pPr>
                <a:r>
                  <a:rPr lang="en-US" sz="24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FOUR:</a:t>
                </a:r>
                <a:r>
                  <a:rPr lang="en-US" sz="24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Critical Value</a:t>
                </a:r>
                <a:r>
                  <a:rPr lang="en-US" sz="24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[</a:t>
                </a:r>
                <a:r>
                  <a:rPr lang="el-GR" sz="2400" dirty="0">
                    <a:latin typeface="Cambria" panose="02040503050406030204" pitchFamily="18" charset="0"/>
                    <a:ea typeface="Cambria" panose="02040503050406030204" pitchFamily="18" charset="0"/>
                    <a:cs typeface="Courier New"/>
                  </a:rPr>
                  <a:t>α</a:t>
                </a:r>
                <a:r>
                  <a:rPr lang="en-GB" sz="2400" dirty="0">
                    <a:latin typeface="Cambria" panose="02040503050406030204" pitchFamily="18" charset="0"/>
                    <a:ea typeface="Cambria" panose="02040503050406030204" pitchFamily="18" charset="0"/>
                    <a:cs typeface="Courier New"/>
                  </a:rPr>
                  <a:t>=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0.05;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df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=192]: 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…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endParaRPr lang="en-GB" sz="44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  <a:tabLst>
                    <a:tab pos="1885950" algn="l"/>
                  </a:tabLst>
                </a:pPr>
                <a:endParaRPr lang="en-US" sz="2400" dirty="0">
                  <a:effectLst/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endParaRPr lang="en-GB" sz="4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E702BC-1FE8-4B22-9687-A79EB56393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7077" y="1540565"/>
                <a:ext cx="11350487" cy="4952310"/>
              </a:xfrm>
              <a:blipFill>
                <a:blip r:embed="rId2"/>
                <a:stretch>
                  <a:fillRect l="-806" t="-1724" r="-8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229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>
            <a:extLst>
              <a:ext uri="{FF2B5EF4-FFF2-40B4-BE49-F238E27FC236}">
                <a16:creationId xmlns:a16="http://schemas.microsoft.com/office/drawing/2014/main" id="{5C58ECC0-B63D-FB05-6959-85E289AADB9E}"/>
              </a:ext>
            </a:extLst>
          </p:cNvPr>
          <p:cNvSpPr/>
          <p:nvPr/>
        </p:nvSpPr>
        <p:spPr>
          <a:xfrm>
            <a:off x="9987280" y="5709920"/>
            <a:ext cx="863600" cy="609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F95CBC-BA6C-4CE2-BD93-6D0556602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1493520"/>
            <a:ext cx="3474720" cy="3021003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kern="12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Student’s t: Critical Values</a:t>
            </a:r>
            <a:br>
              <a:rPr lang="en-US" kern="12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kern="12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i="1" kern="12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df</a:t>
            </a:r>
            <a:r>
              <a:rPr lang="en-US" kern="12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and confidence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A17FB3-3321-45B0-880D-64432325E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8700" y="6356350"/>
            <a:ext cx="62103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70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t>Title | </a:t>
            </a:r>
            <a:r>
              <a:rPr lang="en-US" sz="70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  <a:sym typeface="Symbol" panose="05050102010706020507" pitchFamily="18" charset="2"/>
              </a:rPr>
              <a:t></a:t>
            </a:r>
            <a:r>
              <a:rPr lang="en-US" sz="70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t> Author</a:t>
            </a:r>
          </a:p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70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t>Year | SAGE Publishing</a:t>
            </a:r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87756DB7-5ADE-1CF7-DDD4-9361CDCD90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05"/>
          <a:stretch/>
        </p:blipFill>
        <p:spPr bwMode="auto">
          <a:xfrm>
            <a:off x="4462694" y="-71365"/>
            <a:ext cx="7412564" cy="6584949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959463C7-4C8F-1E22-E5AD-AE018B75EDDB}"/>
              </a:ext>
            </a:extLst>
          </p:cNvPr>
          <p:cNvSpPr/>
          <p:nvPr/>
        </p:nvSpPr>
        <p:spPr>
          <a:xfrm>
            <a:off x="8933375" y="5374253"/>
            <a:ext cx="660400" cy="41846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BEE96C41-955A-A60C-5500-9F5312EF2297}"/>
              </a:ext>
            </a:extLst>
          </p:cNvPr>
          <p:cNvSpPr/>
          <p:nvPr/>
        </p:nvSpPr>
        <p:spPr>
          <a:xfrm rot="10800000">
            <a:off x="8859520" y="254000"/>
            <a:ext cx="789432" cy="5001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9AFD0C19-661D-DF7F-006B-F052BF443A0F}"/>
              </a:ext>
            </a:extLst>
          </p:cNvPr>
          <p:cNvSpPr/>
          <p:nvPr/>
        </p:nvSpPr>
        <p:spPr>
          <a:xfrm>
            <a:off x="5364480" y="5462955"/>
            <a:ext cx="3515360" cy="286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95CBC-BA6C-4CE2-BD93-6D0556602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Point Estimates: Using Student’s 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E702BC-1FE8-4B22-9687-A79EB56393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7077" y="1540565"/>
                <a:ext cx="11350487" cy="4952310"/>
              </a:xfrm>
            </p:spPr>
            <p:txBody>
              <a:bodyPr>
                <a:noAutofit/>
              </a:bodyPr>
              <a:lstStyle/>
              <a:p>
                <a:pPr marL="0" marR="0" lvl="0"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Is t</a:t>
                </a:r>
                <a:r>
                  <a:rPr lang="en-GB" sz="24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he global average of the level of e-governance’ ‘about half’ or 50%? </a:t>
                </a:r>
              </a:p>
              <a:p>
                <a:pPr marL="0" marR="0" lvl="0"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 dirty="0">
                    <a:solidFill>
                      <a:srgbClr val="002060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The Quality of Governance dataset actually has a sample of 193 observations which tell us that the mean is 0.549 with a standard deviation of 0.213.</a:t>
                </a:r>
                <a:r>
                  <a:rPr lang="en-GB" sz="24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  <a:p>
                <a:pPr marL="0" indent="0" algn="just">
                  <a:spcBef>
                    <a:spcPts val="0"/>
                  </a:spcBef>
                </a:pPr>
                <a:endParaRPr lang="en-US" sz="2400" b="1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Bef>
                    <a:spcPts val="0"/>
                  </a:spcBef>
                </a:pPr>
                <a:r>
                  <a:rPr lang="en-US" sz="24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ONE:</a:t>
                </a:r>
                <a:r>
                  <a:rPr lang="en-US" sz="24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Null Hypothesis: H</a:t>
                </a:r>
                <a:r>
                  <a:rPr lang="en-US" sz="2400" baseline="-25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24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: μ = 0.500 </a:t>
                </a:r>
                <a:endParaRPr lang="en-US" sz="2400" b="1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marR="0" indent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TWO:</a:t>
                </a:r>
                <a:r>
                  <a:rPr lang="en-US" sz="24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Alternative Hypothesis H</a:t>
                </a:r>
                <a:r>
                  <a:rPr lang="en-US" sz="2400" baseline="-25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: μ ≠ 0.500</a:t>
                </a:r>
                <a:endParaRPr lang="en-US" sz="2400" b="1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marR="0" indent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THREE:</a:t>
                </a:r>
                <a:r>
                  <a:rPr lang="en-US" sz="24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Test statistic: </a:t>
                </a:r>
                <a:r>
                  <a:rPr lang="en-US" sz="24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t-test statistic</a:t>
                </a:r>
                <a:r>
                  <a:rPr lang="en-US" sz="24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or simply</a:t>
                </a:r>
                <a:r>
                  <a:rPr lang="en-US" sz="24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t-statistic: </a:t>
                </a:r>
                <a:r>
                  <a:rPr lang="en-US" sz="24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t</m:t>
                    </m:r>
                    <m:r>
                      <a:rPr lang="en-US" sz="240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240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statistic</m:t>
                    </m:r>
                    <m:r>
                      <a:rPr lang="en-US" sz="240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= 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400" i="0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x</m:t>
                            </m:r>
                          </m:e>
                        </m:acc>
                        <m:r>
                          <a:rPr lang="en-US" sz="2400" i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 − </m:t>
                        </m:r>
                        <m:r>
                          <m:rPr>
                            <m:sty m:val="p"/>
                          </m:rPr>
                          <a:rPr lang="en-US" sz="2400" i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x</m:t>
                        </m:r>
                      </m:num>
                      <m:den>
                        <m:d>
                          <m:d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sz="2400" i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s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 i="0" smtClea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</a:rPr>
                                      <m:t>n</m:t>
                                    </m:r>
                                  </m:e>
                                </m:rad>
                              </m:den>
                            </m:f>
                          </m:e>
                        </m:d>
                      </m:den>
                    </m:f>
                  </m:oMath>
                </a14:m>
                <a:endParaRPr lang="en-US" sz="2400" dirty="0">
                  <a:effectLst/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marR="0" indent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𝑡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𝑠𝑡𝑎𝑡𝑖𝑠𝑡𝑖𝑐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= 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0.</m:t>
                        </m:r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549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 − 0.</m:t>
                        </m:r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500</m:t>
                        </m:r>
                      </m:num>
                      <m:den>
                        <m:d>
                          <m:d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0.</m:t>
                                </m:r>
                                <m:r>
                                  <a:rPr lang="en-US" sz="2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213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400" b="0" i="1" smtClea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</a:rPr>
                                      <m:t>193</m:t>
                                    </m:r>
                                  </m:e>
                                </m:rad>
                              </m:den>
                            </m:f>
                          </m:e>
                        </m:d>
                      </m:den>
                    </m:f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=3.21</m:t>
                    </m:r>
                  </m:oMath>
                </a14:m>
                <a:endParaRPr lang="en-US" sz="2400" dirty="0">
                  <a:effectLst/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>
                  <a:spcBef>
                    <a:spcPts val="0"/>
                  </a:spcBef>
                  <a:tabLst>
                    <a:tab pos="1885950" algn="l"/>
                  </a:tabLst>
                </a:pPr>
                <a:r>
                  <a:rPr lang="en-US" sz="24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FOUR:</a:t>
                </a:r>
                <a:r>
                  <a:rPr lang="en-US" sz="24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Critical Value</a:t>
                </a:r>
                <a:r>
                  <a:rPr lang="en-US" sz="24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[</a:t>
                </a:r>
                <a:r>
                  <a:rPr lang="el-GR" sz="2400" dirty="0">
                    <a:latin typeface="Cambria" panose="02040503050406030204" pitchFamily="18" charset="0"/>
                    <a:ea typeface="Cambria" panose="02040503050406030204" pitchFamily="18" charset="0"/>
                    <a:cs typeface="Courier New"/>
                  </a:rPr>
                  <a:t>α</a:t>
                </a:r>
                <a:r>
                  <a:rPr lang="en-GB" sz="2400" dirty="0">
                    <a:latin typeface="Cambria" panose="02040503050406030204" pitchFamily="18" charset="0"/>
                    <a:ea typeface="Cambria" panose="02040503050406030204" pitchFamily="18" charset="0"/>
                    <a:cs typeface="Courier New"/>
                  </a:rPr>
                  <a:t>=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0.05;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df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=192]: </a:t>
                </a:r>
                <a:r>
                  <a:rPr lang="en-GB" sz="24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1.984</a:t>
                </a:r>
                <a:r>
                  <a:rPr lang="en-GB" sz="24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marL="0">
                  <a:spcBef>
                    <a:spcPts val="0"/>
                  </a:spcBef>
                  <a:tabLst>
                    <a:tab pos="1885950" algn="l"/>
                  </a:tabLst>
                </a:pPr>
                <a:r>
                  <a:rPr lang="en-US" sz="24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FIVE: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Interpretation and conclusion.</a:t>
                </a:r>
                <a:endParaRPr lang="en-US" sz="24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457200" lvl="1" indent="0" algn="just">
                  <a:spcBef>
                    <a:spcPts val="0"/>
                  </a:spcBef>
                </a:pPr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With 95% confidence 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[</a:t>
                </a:r>
                <a:r>
                  <a:rPr lang="el-GR" sz="2000" dirty="0">
                    <a:latin typeface="Cambria" panose="02040503050406030204" pitchFamily="18" charset="0"/>
                    <a:ea typeface="Cambria" panose="02040503050406030204" pitchFamily="18" charset="0"/>
                    <a:cs typeface="Courier New"/>
                  </a:rPr>
                  <a:t>α</a:t>
                </a:r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  <a:cs typeface="Courier New"/>
                  </a:rPr>
                  <a:t>=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0.05; </a:t>
                </a:r>
                <a:r>
                  <a:rPr lang="en-US" sz="20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df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=192]: 1.98</a:t>
                </a:r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we </a:t>
                </a:r>
                <a:r>
                  <a:rPr lang="en-GB" sz="2000" b="1" dirty="0">
                    <a:solidFill>
                      <a:srgbClr val="0070C0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reject the null </a:t>
                </a:r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hypothesis that 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μ = 0.500.</a:t>
                </a:r>
              </a:p>
              <a:p>
                <a:pPr marL="457200" lvl="1" indent="0" algn="just">
                  <a:spcBef>
                    <a:spcPts val="0"/>
                  </a:spcBef>
                </a:pPr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With 99% confidence 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[</a:t>
                </a:r>
                <a:r>
                  <a:rPr lang="el-GR" sz="2000" dirty="0">
                    <a:latin typeface="Cambria" panose="02040503050406030204" pitchFamily="18" charset="0"/>
                    <a:ea typeface="Cambria" panose="02040503050406030204" pitchFamily="18" charset="0"/>
                    <a:cs typeface="Courier New"/>
                  </a:rPr>
                  <a:t>α</a:t>
                </a:r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  <a:cs typeface="Courier New"/>
                  </a:rPr>
                  <a:t>=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0.01; </a:t>
                </a:r>
                <a:r>
                  <a:rPr lang="en-US" sz="20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df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=192]: 2.63</a:t>
                </a:r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we </a:t>
                </a:r>
                <a:r>
                  <a:rPr lang="en-GB" sz="2000" b="1" dirty="0">
                    <a:solidFill>
                      <a:srgbClr val="0070C0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reject the null </a:t>
                </a:r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hypothesis that 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μ = 0.500. </a:t>
                </a:r>
              </a:p>
              <a:p>
                <a:pPr marL="457200" lvl="1" indent="0" algn="just">
                  <a:spcBef>
                    <a:spcPts val="0"/>
                  </a:spcBef>
                </a:pPr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With 99.9% confidence 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[</a:t>
                </a:r>
                <a:r>
                  <a:rPr lang="el-GR" sz="2000" dirty="0">
                    <a:latin typeface="Cambria" panose="02040503050406030204" pitchFamily="18" charset="0"/>
                    <a:ea typeface="Cambria" panose="02040503050406030204" pitchFamily="18" charset="0"/>
                    <a:cs typeface="Courier New"/>
                  </a:rPr>
                  <a:t>α</a:t>
                </a:r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  <a:cs typeface="Courier New"/>
                  </a:rPr>
                  <a:t>=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0.001; </a:t>
                </a:r>
                <a:r>
                  <a:rPr lang="en-US" sz="20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df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=192]: 3.39</a:t>
                </a:r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we </a:t>
                </a:r>
                <a:r>
                  <a:rPr lang="en-GB" sz="2000" b="1" dirty="0">
                    <a:solidFill>
                      <a:srgbClr val="C00000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fail to reject </a:t>
                </a:r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the null hypothesis 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μ = 0.500. </a:t>
                </a:r>
                <a:endParaRPr lang="en-GB" sz="44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  <a:tabLst>
                    <a:tab pos="1885950" algn="l"/>
                  </a:tabLst>
                </a:pPr>
                <a:endParaRPr lang="en-US" sz="2400" dirty="0">
                  <a:effectLst/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endParaRPr lang="en-GB" sz="4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E702BC-1FE8-4B22-9687-A79EB56393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7077" y="1540565"/>
                <a:ext cx="11350487" cy="4952310"/>
              </a:xfrm>
              <a:blipFill>
                <a:blip r:embed="rId2"/>
                <a:stretch>
                  <a:fillRect l="-806" t="-1724" r="-8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E55013E6-2634-001F-82B3-B6B609FB9D8E}"/>
              </a:ext>
            </a:extLst>
          </p:cNvPr>
          <p:cNvSpPr/>
          <p:nvPr/>
        </p:nvSpPr>
        <p:spPr>
          <a:xfrm>
            <a:off x="4426392" y="4081096"/>
            <a:ext cx="968926" cy="745565"/>
          </a:xfrm>
          <a:prstGeom prst="ellipse">
            <a:avLst/>
          </a:prstGeom>
          <a:solidFill>
            <a:srgbClr val="FFC0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38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95CBC-BA6C-4CE2-BD93-6D0556602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Point Estimates: Using Student’s 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702BC-1FE8-4B22-9687-A79EB5639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7" y="1540565"/>
            <a:ext cx="11350487" cy="4952310"/>
          </a:xfrm>
        </p:spPr>
        <p:txBody>
          <a:bodyPr>
            <a:noAutofit/>
          </a:bodyPr>
          <a:lstStyle/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Is t</a:t>
            </a:r>
            <a:r>
              <a:rPr lang="en-GB" sz="24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he global average of the level of e-governance’ ‘about half’ or 50%? 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The Quality of Governance dataset actually has a sample of 193 observations which tell us that the mean is 0.549 with a standard deviation of 0.213.</a:t>
            </a:r>
            <a:r>
              <a:rPr lang="en-GB" sz="24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GB" sz="4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4400" b="1" dirty="0" err="1">
                <a:solidFill>
                  <a:schemeClr val="accent2"/>
                </a:solidFill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ttest</a:t>
            </a:r>
            <a:r>
              <a:rPr lang="en-GB" sz="4400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GB" sz="4400" dirty="0" err="1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egov</a:t>
            </a:r>
            <a:r>
              <a:rPr lang="en-GB" sz="4400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GB" sz="4400" b="1" dirty="0">
                <a:solidFill>
                  <a:schemeClr val="accent2"/>
                </a:solidFill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==</a:t>
            </a:r>
            <a:r>
              <a:rPr lang="en-GB" sz="4400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 0.500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One-sample t test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Variable |     </a:t>
            </a:r>
            <a:r>
              <a:rPr lang="en-GB" sz="1800" b="1" dirty="0" err="1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Obs</a:t>
            </a:r>
            <a:r>
              <a:rPr lang="en-GB" sz="1800" b="1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        Mean    Std. err.   Std. dev.   [95% conf. interval]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---------+--------------------------------------------------------------------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 err="1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egov_e~v</a:t>
            </a:r>
            <a:r>
              <a:rPr lang="en-GB" sz="1800" b="1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 |     193    .5490637    .0153041    .2126119    .5188779    .5792496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    mean = mean(</a:t>
            </a:r>
            <a:r>
              <a:rPr lang="en-GB" sz="1800" b="1" dirty="0" err="1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egov_egov</a:t>
            </a:r>
            <a:r>
              <a:rPr lang="en-GB" sz="1800" b="1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)                                        t =   3.2059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H0: mean = 0.500                                 Degrees of freedom =      192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GB" sz="1800" b="1" dirty="0">
              <a:latin typeface="Courier New" panose="02070309020205020404" pitchFamily="49" charset="0"/>
              <a:ea typeface="Cambria" panose="02040503050406030204" pitchFamily="18" charset="0"/>
              <a:cs typeface="Courier New" panose="02070309020205020404" pitchFamily="49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  Ha: mean &lt; 0.500             Ha: mean != 0.500             Ha: mean &gt; 0.500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GB" sz="1800" b="1" dirty="0" err="1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Pr</a:t>
            </a:r>
            <a:r>
              <a:rPr lang="en-GB" sz="1800" b="1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(T &lt; t) = 0.9992         </a:t>
            </a:r>
            <a:r>
              <a:rPr lang="en-GB" sz="1800" b="1" dirty="0" err="1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Pr</a:t>
            </a:r>
            <a:r>
              <a:rPr lang="en-GB" sz="1800" b="1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(|T| &gt; |t|) = 0.0016          </a:t>
            </a:r>
            <a:r>
              <a:rPr lang="en-GB" sz="1800" b="1" dirty="0" err="1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Pr</a:t>
            </a:r>
            <a:r>
              <a:rPr lang="en-GB" sz="1800" b="1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(T &gt; t) = 0.0008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4400" dirty="0">
              <a:latin typeface="Courier New" panose="02070309020205020404" pitchFamily="49" charset="0"/>
              <a:ea typeface="Cambria" panose="02040503050406030204" pitchFamily="18" charset="0"/>
              <a:cs typeface="Courier New" panose="02070309020205020404" pitchFamily="49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4400" dirty="0">
              <a:effectLst/>
              <a:latin typeface="Courier New" panose="02070309020205020404" pitchFamily="49" charset="0"/>
              <a:ea typeface="Cambria" panose="02040503050406030204" pitchFamily="18" charset="0"/>
              <a:cs typeface="Courier New" panose="02070309020205020404" pitchFamily="49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55013E6-2634-001F-82B3-B6B609FB9D8E}"/>
              </a:ext>
            </a:extLst>
          </p:cNvPr>
          <p:cNvSpPr/>
          <p:nvPr/>
        </p:nvSpPr>
        <p:spPr>
          <a:xfrm>
            <a:off x="10273886" y="4327027"/>
            <a:ext cx="968926" cy="745565"/>
          </a:xfrm>
          <a:prstGeom prst="ellipse">
            <a:avLst/>
          </a:prstGeom>
          <a:solidFill>
            <a:srgbClr val="FFC0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314614C-443F-6E0B-0562-6981BF6A2A70}"/>
              </a:ext>
            </a:extLst>
          </p:cNvPr>
          <p:cNvSpPr/>
          <p:nvPr/>
        </p:nvSpPr>
        <p:spPr>
          <a:xfrm>
            <a:off x="6535119" y="5344286"/>
            <a:ext cx="968926" cy="745565"/>
          </a:xfrm>
          <a:prstGeom prst="ellipse">
            <a:avLst/>
          </a:prstGeom>
          <a:solidFill>
            <a:srgbClr val="FFC0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506F43C-9053-A9BA-9476-18C5FFA964EF}"/>
              </a:ext>
            </a:extLst>
          </p:cNvPr>
          <p:cNvSpPr/>
          <p:nvPr/>
        </p:nvSpPr>
        <p:spPr>
          <a:xfrm>
            <a:off x="838200" y="4724878"/>
            <a:ext cx="2345017" cy="619408"/>
          </a:xfrm>
          <a:prstGeom prst="ellipse">
            <a:avLst/>
          </a:prstGeom>
          <a:solidFill>
            <a:srgbClr val="FFC0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E71E684-1D0B-126B-8335-5CB3871EC48E}"/>
              </a:ext>
            </a:extLst>
          </p:cNvPr>
          <p:cNvSpPr/>
          <p:nvPr/>
        </p:nvSpPr>
        <p:spPr>
          <a:xfrm>
            <a:off x="10566262" y="4724878"/>
            <a:ext cx="968926" cy="745565"/>
          </a:xfrm>
          <a:prstGeom prst="ellipse">
            <a:avLst/>
          </a:prstGeom>
          <a:solidFill>
            <a:srgbClr val="FFC0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72A1D63-079F-FEBD-A698-7C8D0F277D2C}"/>
              </a:ext>
            </a:extLst>
          </p:cNvPr>
          <p:cNvSpPr/>
          <p:nvPr/>
        </p:nvSpPr>
        <p:spPr>
          <a:xfrm>
            <a:off x="3546757" y="3954245"/>
            <a:ext cx="1262818" cy="745565"/>
          </a:xfrm>
          <a:prstGeom prst="ellipse">
            <a:avLst/>
          </a:prstGeom>
          <a:solidFill>
            <a:srgbClr val="FFC0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A9C80C7-083E-177D-7F34-DB2780DF6DBF}"/>
              </a:ext>
            </a:extLst>
          </p:cNvPr>
          <p:cNvSpPr/>
          <p:nvPr/>
        </p:nvSpPr>
        <p:spPr>
          <a:xfrm>
            <a:off x="6766203" y="3954245"/>
            <a:ext cx="1262817" cy="745565"/>
          </a:xfrm>
          <a:prstGeom prst="ellipse">
            <a:avLst/>
          </a:prstGeom>
          <a:solidFill>
            <a:srgbClr val="FFC0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F9EFE51-4694-8EB2-5483-DFE633D89595}"/>
              </a:ext>
            </a:extLst>
          </p:cNvPr>
          <p:cNvSpPr/>
          <p:nvPr/>
        </p:nvSpPr>
        <p:spPr>
          <a:xfrm>
            <a:off x="5156480" y="3954244"/>
            <a:ext cx="1262817" cy="745565"/>
          </a:xfrm>
          <a:prstGeom prst="ellipse">
            <a:avLst/>
          </a:prstGeom>
          <a:solidFill>
            <a:srgbClr val="FFC0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02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95CBC-BA6C-4CE2-BD93-6D0556602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>
                <a:latin typeface="Cambria" panose="02040503050406030204" pitchFamily="18" charset="0"/>
                <a:ea typeface="Cambria" panose="02040503050406030204" pitchFamily="18" charset="0"/>
              </a:rPr>
              <a:t>Difference of Means Test: Student’s t</a:t>
            </a:r>
            <a:endParaRPr lang="en-GB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702BC-1FE8-4B22-9687-A79EB5639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7" y="1540565"/>
            <a:ext cx="11350487" cy="495231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Do democracies have different levels of GDP than non-democracies?</a:t>
            </a:r>
          </a:p>
          <a:p>
            <a:pPr>
              <a:lnSpc>
                <a:spcPct val="80000"/>
              </a:lnSpc>
              <a:defRPr/>
            </a:pPr>
            <a:r>
              <a:rPr lang="en-GB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Quality of Governance dataset tells me that: </a:t>
            </a:r>
          </a:p>
          <a:p>
            <a:pPr lvl="1">
              <a:lnSpc>
                <a:spcPct val="80000"/>
              </a:lnSpc>
              <a:defRPr/>
            </a:pPr>
            <a:endParaRPr lang="en-GB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lnSpc>
                <a:spcPct val="80000"/>
              </a:lnSpc>
              <a:defRPr/>
            </a:pPr>
            <a:endParaRPr lang="en-GB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lnSpc>
                <a:spcPct val="80000"/>
              </a:lnSpc>
              <a:defRPr/>
            </a:pPr>
            <a:endParaRPr lang="en-GB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lnSpc>
                <a:spcPct val="80000"/>
              </a:lnSpc>
              <a:defRPr/>
            </a:pPr>
            <a:endParaRPr lang="en-GB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lnSpc>
                <a:spcPct val="80000"/>
              </a:lnSpc>
              <a:defRPr/>
            </a:pPr>
            <a:endParaRPr lang="en-GB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lnSpc>
                <a:spcPct val="80000"/>
              </a:lnSpc>
              <a:defRPr/>
            </a:pPr>
            <a:endParaRPr lang="en-GB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ONE: </a:t>
            </a:r>
            <a:r>
              <a:rPr lang="en-US" sz="28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</a:t>
            </a:r>
            <a:r>
              <a:rPr lang="en-US" sz="2800" baseline="-250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r>
              <a:rPr lang="en-US" sz="28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The </a:t>
            </a:r>
            <a:r>
              <a:rPr lang="en-US" sz="2800" b="1" dirty="0">
                <a:solidFill>
                  <a:srgbClr val="92D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difference</a:t>
            </a:r>
            <a:r>
              <a:rPr lang="en-US" sz="2800" dirty="0">
                <a:solidFill>
                  <a:srgbClr val="92D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[-8463.15] is 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zero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(µ1 - µ2 = 0)</a:t>
            </a:r>
          </a:p>
          <a:p>
            <a:pPr>
              <a:lnSpc>
                <a:spcPct val="80000"/>
              </a:lnSpc>
              <a:defRPr/>
            </a:pP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TWO: </a:t>
            </a:r>
            <a:r>
              <a:rPr lang="en-US" sz="28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</a:t>
            </a:r>
            <a:r>
              <a:rPr lang="en-US" sz="2800" baseline="-250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en-US" sz="28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The </a:t>
            </a:r>
            <a:r>
              <a:rPr lang="en-US" sz="2800" b="1" dirty="0">
                <a:solidFill>
                  <a:srgbClr val="92D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difference</a:t>
            </a:r>
            <a:r>
              <a:rPr lang="en-US" dirty="0">
                <a:solidFill>
                  <a:srgbClr val="92D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[-8463.15] is 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not zero 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(µ1 - µ2 ≠ 0)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4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B9ED319-1180-BC44-1D40-B86EBC7243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606755"/>
              </p:ext>
            </p:extLst>
          </p:nvPr>
        </p:nvGraphicFramePr>
        <p:xfrm>
          <a:off x="1366577" y="2414882"/>
          <a:ext cx="8896637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6240">
                  <a:extLst>
                    <a:ext uri="{9D8B030D-6E8A-4147-A177-3AD203B41FA5}">
                      <a16:colId xmlns:a16="http://schemas.microsoft.com/office/drawing/2014/main" val="1037030616"/>
                    </a:ext>
                  </a:extLst>
                </a:gridCol>
                <a:gridCol w="2914626">
                  <a:extLst>
                    <a:ext uri="{9D8B030D-6E8A-4147-A177-3AD203B41FA5}">
                      <a16:colId xmlns:a16="http://schemas.microsoft.com/office/drawing/2014/main" val="2193352557"/>
                    </a:ext>
                  </a:extLst>
                </a:gridCol>
                <a:gridCol w="1803769">
                  <a:extLst>
                    <a:ext uri="{9D8B030D-6E8A-4147-A177-3AD203B41FA5}">
                      <a16:colId xmlns:a16="http://schemas.microsoft.com/office/drawing/2014/main" val="274092660"/>
                    </a:ext>
                  </a:extLst>
                </a:gridCol>
                <a:gridCol w="1632002">
                  <a:extLst>
                    <a:ext uri="{9D8B030D-6E8A-4147-A177-3AD203B41FA5}">
                      <a16:colId xmlns:a16="http://schemas.microsoft.com/office/drawing/2014/main" val="15890362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GDP per capita [</a:t>
                      </a:r>
                      <a:r>
                        <a:rPr lang="it-IT" sz="2400" b="0" dirty="0" err="1">
                          <a:latin typeface="Courier New" panose="02070309020205020404" pitchFamily="49" charset="0"/>
                          <a:ea typeface="Cambria" panose="02040503050406030204" pitchFamily="18" charset="0"/>
                          <a:cs typeface="Courier New" panose="02070309020205020404" pitchFamily="49" charset="0"/>
                        </a:rPr>
                        <a:t>wdi_gdpcappppcur</a:t>
                      </a:r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]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1708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[</a:t>
                      </a:r>
                      <a:r>
                        <a:rPr lang="en-US" sz="2400" dirty="0" err="1">
                          <a:latin typeface="Courier New" panose="02070309020205020404" pitchFamily="49" charset="0"/>
                          <a:ea typeface="Cambria" panose="02040503050406030204" pitchFamily="18" charset="0"/>
                          <a:cs typeface="Courier New" panose="02070309020205020404" pitchFamily="49" charset="0"/>
                        </a:rPr>
                        <a:t>bmr_dem</a:t>
                      </a:r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MEAN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STD DEV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Obs</a:t>
                      </a:r>
                      <a:endPara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707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Not a Democracy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14545.99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19708.88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424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Democracy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23009.13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20037.69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882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14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95CBC-BA6C-4CE2-BD93-6D0556602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>
                <a:latin typeface="Cambria" panose="02040503050406030204" pitchFamily="18" charset="0"/>
                <a:ea typeface="Cambria" panose="02040503050406030204" pitchFamily="18" charset="0"/>
              </a:rPr>
              <a:t>Difference of Means Test: Student’s t</a:t>
            </a:r>
            <a:endParaRPr lang="en-GB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E702BC-1FE8-4B22-9687-A79EB56393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7077" y="1540565"/>
                <a:ext cx="11350487" cy="4952310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80000"/>
                  </a:lnSpc>
                  <a:defRPr/>
                </a:pPr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Do democracies have different levels of GDP than non-democracies?</a:t>
                </a:r>
              </a:p>
              <a:p>
                <a:pPr>
                  <a:lnSpc>
                    <a:spcPct val="80000"/>
                  </a:lnSpc>
                  <a:defRPr/>
                </a:pPr>
                <a:r>
                  <a:rPr lang="en-US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THREE: </a:t>
                </a:r>
                <a:r>
                  <a:rPr lang="en-US" sz="28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T-test statistic:</a:t>
                </a:r>
              </a:p>
              <a:p>
                <a:pPr lvl="1">
                  <a:lnSpc>
                    <a:spcPct val="80000"/>
                  </a:lnSpc>
                  <a:defRPr/>
                </a:pPr>
                <a:r>
                  <a:rPr lang="en-US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T-statistic: -</a:t>
                </a:r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8463.15/3037.59=-2.79</a:t>
                </a:r>
                <a:endParaRPr lang="en-US" b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>
                  <a:lnSpc>
                    <a:spcPct val="80000"/>
                  </a:lnSpc>
                  <a:defRPr/>
                </a:pPr>
                <a:endParaRPr lang="en-US" b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lnSpc>
                    <a:spcPct val="80000"/>
                  </a:lnSpc>
                  <a:buNone/>
                  <a:defRPr/>
                </a:pPr>
                <a:endParaRPr lang="en-US" b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>
                  <a:lnSpc>
                    <a:spcPct val="80000"/>
                  </a:lnSpc>
                  <a:defRPr/>
                </a:pPr>
                <a:r>
                  <a:rPr lang="en-US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FOUR: Critical value</a:t>
                </a:r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:</a:t>
                </a:r>
                <a:r>
                  <a:rPr lang="en-US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[</a:t>
                </a:r>
                <a:r>
                  <a:rPr lang="el-GR" sz="2800" dirty="0">
                    <a:latin typeface="Cambria" panose="02040503050406030204" pitchFamily="18" charset="0"/>
                    <a:ea typeface="Cambria" panose="02040503050406030204" pitchFamily="18" charset="0"/>
                    <a:cs typeface="Courier New"/>
                  </a:rPr>
                  <a:t>α</a:t>
                </a:r>
                <a:r>
                  <a:rPr lang="en-GB" sz="2800" dirty="0">
                    <a:latin typeface="Cambria" panose="02040503050406030204" pitchFamily="18" charset="0"/>
                    <a:ea typeface="Cambria" panose="02040503050406030204" pitchFamily="18" charset="0"/>
                    <a:cs typeface="Courier New"/>
                  </a:rPr>
                  <a:t>=</a:t>
                </a:r>
                <a:r>
                  <a:rPr lang="en-US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0.05; </a:t>
                </a:r>
                <a:r>
                  <a:rPr lang="en-US" sz="2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df</a:t>
                </a:r>
                <a:r>
                  <a:rPr lang="en-US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=181]: 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" panose="02040503050406030204" pitchFamily="18" charset="0"/>
                    <a:ea typeface="Cambria" panose="02040503050406030204" pitchFamily="18" charset="0"/>
                  </a:rPr>
                  <a:t>1.98</a:t>
                </a:r>
              </a:p>
              <a:p>
                <a:pPr marL="457200" lvl="1">
                  <a:spcBef>
                    <a:spcPts val="0"/>
                  </a:spcBef>
                  <a:tabLst>
                    <a:tab pos="1885950" algn="l"/>
                  </a:tabLst>
                </a:pP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𝑑𝑓</m:t>
                    </m:r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− 2</m:t>
                    </m:r>
                  </m:oMath>
                </a14:m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>
                  <a:spcBef>
                    <a:spcPts val="0"/>
                  </a:spcBef>
                  <a:tabLst>
                    <a:tab pos="1885950" algn="l"/>
                  </a:tabLst>
                </a:pPr>
                <a:endParaRPr lang="en-US" sz="2400" b="1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>
                  <a:spcBef>
                    <a:spcPts val="0"/>
                  </a:spcBef>
                  <a:tabLst>
                    <a:tab pos="1885950" algn="l"/>
                  </a:tabLst>
                </a:pPr>
                <a:r>
                  <a:rPr lang="en-US" sz="32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FIVE:</a:t>
                </a:r>
                <a:r>
                  <a:rPr lang="en-US" sz="32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Interpretation and conclusion</a:t>
                </a:r>
                <a:endParaRPr lang="en-US" sz="24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457200" lvl="1" indent="0" algn="just">
                  <a:spcBef>
                    <a:spcPts val="0"/>
                  </a:spcBef>
                </a:pPr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With 95% confidence 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[</a:t>
                </a:r>
                <a:r>
                  <a:rPr lang="el-GR" sz="2000" dirty="0">
                    <a:latin typeface="Cambria" panose="02040503050406030204" pitchFamily="18" charset="0"/>
                    <a:ea typeface="Cambria" panose="02040503050406030204" pitchFamily="18" charset="0"/>
                    <a:cs typeface="Courier New"/>
                  </a:rPr>
                  <a:t>α</a:t>
                </a:r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  <a:cs typeface="Courier New"/>
                  </a:rPr>
                  <a:t>=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0.05; </a:t>
                </a:r>
                <a:r>
                  <a:rPr lang="en-US" sz="20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df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=181]: 1.98</a:t>
                </a:r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we </a:t>
                </a:r>
                <a:r>
                  <a:rPr lang="en-GB" sz="2000" b="1" dirty="0">
                    <a:solidFill>
                      <a:srgbClr val="0070C0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reject the null </a:t>
                </a:r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hypothesis that 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μ = 0.500.</a:t>
                </a:r>
              </a:p>
              <a:p>
                <a:pPr marL="457200" lvl="1" indent="0" algn="just">
                  <a:spcBef>
                    <a:spcPts val="0"/>
                  </a:spcBef>
                </a:pPr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With 99% confidence 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[</a:t>
                </a:r>
                <a:r>
                  <a:rPr lang="el-GR" sz="2000" dirty="0">
                    <a:latin typeface="Cambria" panose="02040503050406030204" pitchFamily="18" charset="0"/>
                    <a:ea typeface="Cambria" panose="02040503050406030204" pitchFamily="18" charset="0"/>
                    <a:cs typeface="Courier New"/>
                  </a:rPr>
                  <a:t>α</a:t>
                </a:r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  <a:cs typeface="Courier New"/>
                  </a:rPr>
                  <a:t>=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0.01; </a:t>
                </a:r>
                <a:r>
                  <a:rPr lang="en-US" sz="20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df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=181]: 2.63</a:t>
                </a:r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we </a:t>
                </a:r>
                <a:r>
                  <a:rPr lang="en-GB" sz="2000" b="1" dirty="0">
                    <a:solidFill>
                      <a:srgbClr val="0070C0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reject the null </a:t>
                </a:r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hypothesis that 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μ = 0.500. </a:t>
                </a:r>
              </a:p>
              <a:p>
                <a:pPr marL="457200" lvl="1" indent="0" algn="just">
                  <a:spcBef>
                    <a:spcPts val="0"/>
                  </a:spcBef>
                </a:pPr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With 99.9% confidence 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[</a:t>
                </a:r>
                <a:r>
                  <a:rPr lang="el-GR" sz="2000" dirty="0">
                    <a:latin typeface="Cambria" panose="02040503050406030204" pitchFamily="18" charset="0"/>
                    <a:ea typeface="Cambria" panose="02040503050406030204" pitchFamily="18" charset="0"/>
                    <a:cs typeface="Courier New"/>
                  </a:rPr>
                  <a:t>α</a:t>
                </a:r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  <a:cs typeface="Courier New"/>
                  </a:rPr>
                  <a:t>=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0.001; </a:t>
                </a:r>
                <a:r>
                  <a:rPr lang="en-US" sz="20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df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=181]: 3.39</a:t>
                </a:r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we </a:t>
                </a:r>
                <a:r>
                  <a:rPr lang="en-GB" sz="2000" b="1" dirty="0">
                    <a:solidFill>
                      <a:srgbClr val="C00000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fail to reject </a:t>
                </a:r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the null hypothesis 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μ = 0.500. </a:t>
                </a:r>
                <a:endParaRPr lang="en-GB" sz="44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  <a:tabLst>
                    <a:tab pos="1885950" algn="l"/>
                  </a:tabLst>
                </a:pPr>
                <a:endParaRPr lang="en-US" sz="2400" dirty="0">
                  <a:effectLst/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endParaRPr lang="en-GB" sz="4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E702BC-1FE8-4B22-9687-A79EB56393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7077" y="1540565"/>
                <a:ext cx="11350487" cy="4952310"/>
              </a:xfrm>
              <a:blipFill>
                <a:blip r:embed="rId2"/>
                <a:stretch>
                  <a:fillRect l="-1235" t="-3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E55013E6-2634-001F-82B3-B6B609FB9D8E}"/>
              </a:ext>
            </a:extLst>
          </p:cNvPr>
          <p:cNvSpPr/>
          <p:nvPr/>
        </p:nvSpPr>
        <p:spPr>
          <a:xfrm>
            <a:off x="5200113" y="2151811"/>
            <a:ext cx="968926" cy="745565"/>
          </a:xfrm>
          <a:prstGeom prst="ellipse">
            <a:avLst/>
          </a:prstGeom>
          <a:solidFill>
            <a:srgbClr val="FFC0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72B148F-A20B-E4FC-7967-D748005192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353100"/>
              </p:ext>
            </p:extLst>
          </p:nvPr>
        </p:nvGraphicFramePr>
        <p:xfrm>
          <a:off x="6776346" y="1970710"/>
          <a:ext cx="5051218" cy="108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97100" imgH="482600" progId="Equation.3">
                  <p:embed/>
                </p:oleObj>
              </mc:Choice>
              <mc:Fallback>
                <p:oleObj name="Equation" r:id="rId3" imgW="2197100" imgH="482600" progId="Equation.3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72B148F-A20B-E4FC-7967-D748005192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6346" y="1970710"/>
                        <a:ext cx="5051218" cy="1084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917EBD4-58B2-CF94-E0D2-55F4302F92DE}"/>
                  </a:ext>
                </a:extLst>
              </p:cNvPr>
              <p:cNvSpPr txBox="1"/>
              <p:nvPr/>
            </p:nvSpPr>
            <p:spPr>
              <a:xfrm>
                <a:off x="6250075" y="3168759"/>
                <a:ext cx="6931695" cy="9106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𝑒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.</m:t>
                          </m:r>
                        </m:e>
                        <m:sub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𝐷𝑖𝑓𝑓</m:t>
                          </m:r>
                        </m:sub>
                      </m:sSub>
                      <m:r>
                        <a:rPr lang="en-GB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GB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8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GB" sz="18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  <m:t>𝑛</m:t>
                                              </m:r>
                                            </m:e>
                                            <m:sub>
                                              <m:r>
                                                <a:rPr lang="en-GB" sz="18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rad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GB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8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GB" sz="18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  <m:t>𝑛</m:t>
                                              </m:r>
                                            </m:e>
                                            <m:sub>
                                              <m:r>
                                                <a:rPr lang="en-GB" sz="18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rad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917EBD4-58B2-CF94-E0D2-55F4302F92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0075" y="3168759"/>
                <a:ext cx="6931695" cy="9106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961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95CBC-BA6C-4CE2-BD93-6D0556602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4400" dirty="0">
                <a:latin typeface="Cambria" panose="02040503050406030204" pitchFamily="18" charset="0"/>
                <a:ea typeface="Cambria" panose="02040503050406030204" pitchFamily="18" charset="0"/>
              </a:rPr>
              <a:t>Difference of Means Test: Student’s 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702BC-1FE8-4B22-9687-A79EB5639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1570383"/>
            <a:ext cx="11320669" cy="4785967"/>
          </a:xfrm>
        </p:spPr>
        <p:txBody>
          <a:bodyPr>
            <a:noAutofit/>
          </a:bodyPr>
          <a:lstStyle/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err="1">
                <a:solidFill>
                  <a:schemeClr val="accent2"/>
                </a:solidFill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ttest</a:t>
            </a:r>
            <a:r>
              <a:rPr lang="en-GB" dirty="0">
                <a:solidFill>
                  <a:schemeClr val="accent2"/>
                </a:solidFill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GB" b="1" dirty="0" err="1"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wdi_gdpcappppcur</a:t>
            </a:r>
            <a:r>
              <a:rPr lang="en-GB" b="1" dirty="0">
                <a:solidFill>
                  <a:schemeClr val="accent2"/>
                </a:solidFill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, by(</a:t>
            </a:r>
            <a:r>
              <a:rPr lang="en-GB" b="1" dirty="0" err="1"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bmr_dem</a:t>
            </a:r>
            <a:r>
              <a:rPr lang="en-GB" b="1" dirty="0">
                <a:solidFill>
                  <a:schemeClr val="accent2"/>
                </a:solidFill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)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GB" sz="1800" b="1" dirty="0">
              <a:latin typeface="Courier New" panose="02070309020205020404" pitchFamily="49" charset="0"/>
              <a:ea typeface="Cambria" panose="02040503050406030204" pitchFamily="18" charset="0"/>
              <a:cs typeface="Courier New" panose="02070309020205020404" pitchFamily="49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Two-sample t test with equal variances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-----------------------------------------------------------------------------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   Group |     </a:t>
            </a:r>
            <a:r>
              <a:rPr lang="en-GB" sz="1800" b="1" dirty="0" err="1"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Obs</a:t>
            </a:r>
            <a:r>
              <a:rPr lang="en-GB" sz="1800" b="1" dirty="0"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        Mean    Std. err.   Std. dev.   [95% conf. interval]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---------+--------------------------------------------------------------------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Not a De |      69    14545.99    2372.671    19708.88    9811.396    19280.58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 err="1"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Democrac</a:t>
            </a:r>
            <a:r>
              <a:rPr lang="en-GB" sz="1800" b="1" dirty="0"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 |     114    23009.13    1876.702    20037.69    19291.05    26727.22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---------+--------------------------------------------------------------------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Combined |     183    19818.11    1499.246    20281.42    16859.97    22776.25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---------+--------------------------------------------------------------------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    diff |           -8463.146    3037.558               -14456.72   -2469.568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    diff = mean(Not a De) - mean(</a:t>
            </a:r>
            <a:r>
              <a:rPr lang="en-GB" sz="1800" b="1" dirty="0" err="1"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Democrac</a:t>
            </a:r>
            <a:r>
              <a:rPr lang="en-GB" sz="1800" b="1" dirty="0"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)                        t =  -2.7862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H0: diff = 0                                     Degrees of freedom =      181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GB" sz="1800" b="1" dirty="0">
              <a:effectLst/>
              <a:latin typeface="Courier New" panose="02070309020205020404" pitchFamily="49" charset="0"/>
              <a:ea typeface="Cambria" panose="02040503050406030204" pitchFamily="18" charset="0"/>
              <a:cs typeface="Courier New" panose="02070309020205020404" pitchFamily="49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    Ha: diff &lt; 0                 Ha: diff != 0                 Ha: diff &gt; 0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GB" sz="1800" b="1" dirty="0" err="1"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Pr</a:t>
            </a:r>
            <a:r>
              <a:rPr lang="en-GB" sz="1800" b="1" dirty="0"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(T &lt; t) = 0.0030         </a:t>
            </a:r>
            <a:r>
              <a:rPr lang="en-GB" sz="1800" b="1" dirty="0" err="1"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Pr</a:t>
            </a:r>
            <a:r>
              <a:rPr lang="en-GB" sz="1800" b="1" dirty="0"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(|T| &gt; |t|) = 0.0059          </a:t>
            </a:r>
            <a:r>
              <a:rPr lang="en-GB" sz="1800" b="1" dirty="0" err="1"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Pr</a:t>
            </a:r>
            <a:r>
              <a:rPr lang="en-GB" sz="1800" b="1" dirty="0"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(T &gt; t) = 0.9970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1800" b="1" dirty="0">
              <a:effectLst/>
              <a:latin typeface="Courier New" panose="02070309020205020404" pitchFamily="49" charset="0"/>
              <a:ea typeface="Cambria" panose="02040503050406030204" pitchFamily="18" charset="0"/>
              <a:cs typeface="Courier New" panose="02070309020205020404" pitchFamily="49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5B3AF95-561F-8DD3-BCA4-57701917FDEA}"/>
              </a:ext>
            </a:extLst>
          </p:cNvPr>
          <p:cNvSpPr/>
          <p:nvPr/>
        </p:nvSpPr>
        <p:spPr>
          <a:xfrm>
            <a:off x="3370629" y="4283634"/>
            <a:ext cx="968926" cy="745565"/>
          </a:xfrm>
          <a:prstGeom prst="ellipse">
            <a:avLst/>
          </a:prstGeom>
          <a:solidFill>
            <a:srgbClr val="FFC0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441F617-1344-B19C-5D58-71A36B930C49}"/>
              </a:ext>
            </a:extLst>
          </p:cNvPr>
          <p:cNvSpPr/>
          <p:nvPr/>
        </p:nvSpPr>
        <p:spPr>
          <a:xfrm>
            <a:off x="516834" y="5029199"/>
            <a:ext cx="2067339" cy="467139"/>
          </a:xfrm>
          <a:prstGeom prst="ellipse">
            <a:avLst/>
          </a:prstGeom>
          <a:solidFill>
            <a:srgbClr val="FFC0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21A4065-EFAF-C338-D047-E3F76859B0A6}"/>
              </a:ext>
            </a:extLst>
          </p:cNvPr>
          <p:cNvSpPr/>
          <p:nvPr/>
        </p:nvSpPr>
        <p:spPr>
          <a:xfrm>
            <a:off x="10264694" y="4691138"/>
            <a:ext cx="968926" cy="745565"/>
          </a:xfrm>
          <a:prstGeom prst="ellipse">
            <a:avLst/>
          </a:prstGeom>
          <a:solidFill>
            <a:srgbClr val="FFC0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EC71362-C112-D71B-62E7-18950AF6370E}"/>
              </a:ext>
            </a:extLst>
          </p:cNvPr>
          <p:cNvSpPr/>
          <p:nvPr/>
        </p:nvSpPr>
        <p:spPr>
          <a:xfrm>
            <a:off x="10629736" y="5029199"/>
            <a:ext cx="968926" cy="745565"/>
          </a:xfrm>
          <a:prstGeom prst="ellipse">
            <a:avLst/>
          </a:prstGeom>
          <a:solidFill>
            <a:srgbClr val="FFC0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26367FF-697F-9120-7716-F14BC4667D42}"/>
              </a:ext>
            </a:extLst>
          </p:cNvPr>
          <p:cNvSpPr/>
          <p:nvPr/>
        </p:nvSpPr>
        <p:spPr>
          <a:xfrm>
            <a:off x="5945850" y="5436703"/>
            <a:ext cx="1806672" cy="1113183"/>
          </a:xfrm>
          <a:prstGeom prst="ellipse">
            <a:avLst/>
          </a:prstGeom>
          <a:solidFill>
            <a:srgbClr val="FFC0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29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290" y="1780661"/>
            <a:ext cx="3582073" cy="1463472"/>
          </a:xfrm>
        </p:spPr>
        <p:txBody>
          <a:bodyPr anchor="t">
            <a:normAutofit/>
          </a:bodyPr>
          <a:lstStyle/>
          <a:p>
            <a:r>
              <a:rPr lang="en-US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Data for today</a:t>
            </a:r>
            <a:br>
              <a:rPr lang="en-US" altLang="en-US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958428D-938B-827A-53B2-ACD0CC501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290" y="3383121"/>
            <a:ext cx="3582072" cy="2793251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  <a:r>
              <a:rPr lang="en-US" sz="36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QoGmini.dta</a:t>
            </a:r>
            <a:r>
              <a:rPr lang="en-US" sz="3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413" y="903730"/>
            <a:ext cx="6389010" cy="4472307"/>
          </a:xfrm>
          <a:prstGeom prst="rect">
            <a:avLst/>
          </a:prstGeom>
          <a:solidFill>
            <a:srgbClr val="000000">
              <a:shade val="95000"/>
            </a:srgbClr>
          </a:solidFill>
        </p:spPr>
      </p:pic>
    </p:spTree>
    <p:extLst>
      <p:ext uri="{BB962C8B-B14F-4D97-AF65-F5344CB8AC3E}">
        <p14:creationId xmlns:p14="http://schemas.microsoft.com/office/powerpoint/2010/main" val="595017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95CBC-BA6C-4CE2-BD93-6D0556602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702BC-1FE8-4B22-9687-A79EB5639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760" y="1615440"/>
            <a:ext cx="10734040" cy="4561523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3600" b="1" dirty="0">
                <a:latin typeface="Cambria" panose="02040503050406030204" pitchFamily="18" charset="0"/>
                <a:ea typeface="Cambria" panose="02040503050406030204" pitchFamily="18" charset="0"/>
              </a:rPr>
              <a:t>Z-distribution</a:t>
            </a:r>
          </a:p>
          <a:p>
            <a:pPr marL="34290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3600" b="1" dirty="0">
                <a:latin typeface="Cambria" panose="02040503050406030204" pitchFamily="18" charset="0"/>
                <a:ea typeface="Cambria" panose="02040503050406030204" pitchFamily="18" charset="0"/>
              </a:rPr>
              <a:t>Confidence Intervals</a:t>
            </a:r>
          </a:p>
          <a:p>
            <a:pPr marL="34290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3600" b="1" dirty="0">
                <a:latin typeface="Cambria" panose="02040503050406030204" pitchFamily="18" charset="0"/>
                <a:ea typeface="Cambria" panose="02040503050406030204" pitchFamily="18" charset="0"/>
              </a:rPr>
              <a:t>Point Estimates</a:t>
            </a:r>
          </a:p>
          <a:p>
            <a:pPr marL="34290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3600" b="1" dirty="0">
                <a:latin typeface="Cambria" panose="02040503050406030204" pitchFamily="18" charset="0"/>
                <a:ea typeface="Cambria" panose="02040503050406030204" pitchFamily="18" charset="0"/>
              </a:rPr>
              <a:t>Difference of Means test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36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A17FB3-3321-45B0-880D-64432325E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Title | </a:t>
            </a:r>
            <a:r>
              <a:rPr lang="en-US" dirty="0">
                <a:sym typeface="Symbol" panose="05050102010706020507" pitchFamily="18" charset="2"/>
              </a:rPr>
              <a:t></a:t>
            </a:r>
            <a:r>
              <a:rPr lang="en-US" dirty="0"/>
              <a:t> Author</a:t>
            </a:r>
          </a:p>
          <a:p>
            <a:r>
              <a:rPr lang="en-US" dirty="0"/>
              <a:t>Year | SAGE Publishing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0735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95CBC-BA6C-4CE2-BD93-6D0556602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4116502" cy="1622321"/>
          </a:xfrm>
        </p:spPr>
        <p:txBody>
          <a:bodyPr>
            <a:normAutofit/>
          </a:bodyPr>
          <a:lstStyle/>
          <a:p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Z-Distribution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BC5C47E-6C58-F29A-5380-89F4EC7D7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Probability of ranges of outcomes</a:t>
            </a: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If we standardize interval-level variables, we can have a good sense of what we expect to find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2C6B38D7-62F5-F22D-7E81-B262D64C71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077" y="26827"/>
            <a:ext cx="5574323" cy="679795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2841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95CBC-BA6C-4CE2-BD93-6D0556602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4239594" cy="1622321"/>
          </a:xfrm>
        </p:spPr>
        <p:txBody>
          <a:bodyPr>
            <a:normAutofit/>
          </a:bodyPr>
          <a:lstStyle/>
          <a:p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Z-Distribution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BC5C47E-6C58-F29A-5380-89F4EC7D7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5259500" cy="3785419"/>
          </a:xfrm>
        </p:spPr>
        <p:txBody>
          <a:bodyPr>
            <a:norm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Gini Index [</a:t>
            </a:r>
            <a:r>
              <a:rPr lang="en-US" dirty="0" err="1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wdi_gini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]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Mean: 38.1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Std. Dev.: 8.1</a:t>
            </a: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Z-scores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Expectations: e.g.: &gt;45</a:t>
            </a:r>
          </a:p>
          <a:p>
            <a:pPr lvl="1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Z-score: (45-38.1)/8.1=0.85</a:t>
            </a: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2C6B38D7-62F5-F22D-7E81-B262D64C71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077" y="26827"/>
            <a:ext cx="5574323" cy="6797956"/>
          </a:xfrm>
          <a:prstGeom prst="rect">
            <a:avLst/>
          </a:prstGeom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E2DAEFA-675E-EE0C-01C0-1817390FBEB0}"/>
                  </a:ext>
                </a:extLst>
              </p:cNvPr>
              <p:cNvSpPr txBox="1"/>
              <p:nvPr/>
            </p:nvSpPr>
            <p:spPr>
              <a:xfrm>
                <a:off x="1727480" y="3747263"/>
                <a:ext cx="4368520" cy="11676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36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3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E2DAEFA-675E-EE0C-01C0-1817390FBE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480" y="3747263"/>
                <a:ext cx="4368520" cy="11676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9B8704D4-4A7C-2AFE-94D3-FE0BDBCF12C0}"/>
              </a:ext>
            </a:extLst>
          </p:cNvPr>
          <p:cNvSpPr/>
          <p:nvPr/>
        </p:nvSpPr>
        <p:spPr>
          <a:xfrm>
            <a:off x="8615326" y="2680753"/>
            <a:ext cx="660400" cy="41846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9D57FA9C-99D7-B5ED-C285-4B2A5CA68D5F}"/>
              </a:ext>
            </a:extLst>
          </p:cNvPr>
          <p:cNvSpPr/>
          <p:nvPr/>
        </p:nvSpPr>
        <p:spPr>
          <a:xfrm rot="10800000">
            <a:off x="8788120" y="1667741"/>
            <a:ext cx="345926" cy="108679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D4F452F2-7938-C612-3798-259C96A6F88C}"/>
              </a:ext>
            </a:extLst>
          </p:cNvPr>
          <p:cNvSpPr/>
          <p:nvPr/>
        </p:nvSpPr>
        <p:spPr>
          <a:xfrm>
            <a:off x="6292668" y="2754532"/>
            <a:ext cx="2379283" cy="2470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4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95CBC-BA6C-4CE2-BD93-6D0556602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Utility of Z-Distribution: Inference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702BC-1FE8-4B22-9687-A79EB5639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720754" cy="4486275"/>
          </a:xfrm>
        </p:spPr>
        <p:txBody>
          <a:bodyPr>
            <a:no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If we want to be </a:t>
            </a:r>
            <a:r>
              <a:rPr lang="en-GB" sz="2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95% confident </a:t>
            </a:r>
            <a:r>
              <a:rPr lang="en-GB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(α=0.05) in our results, a z-score of 1.96 is associated with 95% of expected outcomes, outside of which would be equal to or above 95% confidence. 	</a:t>
            </a:r>
          </a:p>
          <a:p>
            <a:pPr marL="800100" lvl="1" indent="-3429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1800" b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i.e.:</a:t>
            </a:r>
            <a:r>
              <a:rPr lang="en-GB" sz="1800" b="1" dirty="0">
                <a:solidFill>
                  <a:schemeClr val="accent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1.96 is a critical value defining the 95% rejection region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If we want to be </a:t>
            </a:r>
            <a:r>
              <a:rPr lang="en-GB" sz="2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99% confident </a:t>
            </a:r>
            <a:r>
              <a:rPr lang="en-GB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(α=0.01) in our results, a z-score of 2.575 is associated with 99% of expected outcomes, outside of which would be equal to or above 99% confidence. </a:t>
            </a:r>
          </a:p>
          <a:p>
            <a:pPr marL="800100" lvl="1" indent="-3429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1800" b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i.e.:</a:t>
            </a:r>
            <a:r>
              <a:rPr lang="en-GB" sz="1800" b="1" dirty="0">
                <a:solidFill>
                  <a:schemeClr val="accent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2.575 is a critical value defining the 99% rejection region</a:t>
            </a:r>
            <a:endParaRPr lang="en-US" sz="2000" b="1" dirty="0">
              <a:solidFill>
                <a:schemeClr val="accent2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And, of course, if we want to be </a:t>
            </a:r>
            <a:r>
              <a:rPr lang="en-GB" sz="2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99.9% confident </a:t>
            </a:r>
            <a:r>
              <a:rPr lang="en-GB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(α=0.001) in our results, a </a:t>
            </a:r>
            <a:r>
              <a:rPr lang="en-GB" sz="20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z-score of 3.291</a:t>
            </a:r>
            <a:r>
              <a:rPr lang="en-GB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is associated with 99.9% of expected outcomes, outside of which would be equal to or above 99.9% confidence.</a:t>
            </a:r>
          </a:p>
          <a:p>
            <a:pPr marL="800100" lvl="1" indent="-3429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1800" b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i.e.:</a:t>
            </a:r>
            <a:r>
              <a:rPr lang="en-GB" sz="1800" b="1" dirty="0">
                <a:solidFill>
                  <a:schemeClr val="accent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3.291 is a critical value defining the 99.9% rejection region</a:t>
            </a:r>
          </a:p>
          <a:p>
            <a:pPr marL="342900" indent="-3429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GB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342900" indent="-3429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3600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We use the same logic and update this with Student’s t to further account for sample size.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A17FB3-3321-45B0-880D-64432325E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Title | </a:t>
            </a:r>
            <a:r>
              <a:rPr lang="en-US" dirty="0">
                <a:sym typeface="Symbol" panose="05050102010706020507" pitchFamily="18" charset="2"/>
              </a:rPr>
              <a:t></a:t>
            </a:r>
            <a:r>
              <a:rPr lang="en-US" dirty="0"/>
              <a:t> Author</a:t>
            </a:r>
          </a:p>
          <a:p>
            <a:r>
              <a:rPr lang="en-US" dirty="0"/>
              <a:t>Year | SAGE Publishing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32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95CBC-BA6C-4CE2-BD93-6D0556602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Confidence Intervals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702BC-1FE8-4B22-9687-A79EB56393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7134" y="1334530"/>
            <a:ext cx="5772665" cy="4842433"/>
          </a:xfr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55625" algn="ctr"/>
              </a:tabLst>
            </a:pP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Segoe Print" panose="02000600000000000000" pitchFamily="2" charset="0"/>
              </a:rPr>
              <a:t>Confidence Intervals are ways to estimate the population parameter. </a:t>
            </a:r>
          </a:p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What is our best guess from our sample from the Quality of Governance </a:t>
            </a:r>
            <a:r>
              <a:rPr lang="en-US" sz="3600" dirty="0" err="1">
                <a:latin typeface="Cambria" panose="02040503050406030204" pitchFamily="18" charset="0"/>
                <a:ea typeface="Cambria" panose="02040503050406030204" pitchFamily="18" charset="0"/>
              </a:rPr>
              <a:t>datasaet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 about the Gini Index in the population (i.e.: the world)?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55625" algn="ctr"/>
              </a:tabLst>
            </a:pPr>
            <a:endParaRPr lang="en-US" sz="3600" dirty="0">
              <a:effectLst/>
              <a:latin typeface="Cambria" panose="02040503050406030204" pitchFamily="18" charset="0"/>
              <a:ea typeface="Cambria" panose="02040503050406030204" pitchFamily="18" charset="0"/>
              <a:cs typeface="Segoe Print" panose="020006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43651206-08AD-44EA-595C-4501BCA76048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5585255" y="1334530"/>
                <a:ext cx="6359610" cy="4842433"/>
              </a:xfrm>
            </p:spPr>
            <p:txBody>
              <a:bodyPr>
                <a:normAutofit/>
              </a:bodyPr>
              <a:lstStyle/>
              <a:p>
                <a:r>
                  <a:rPr lang="en-US" sz="3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Gini Index [</a:t>
                </a:r>
                <a:r>
                  <a:rPr lang="en-US" sz="3600" dirty="0" err="1">
                    <a:latin typeface="Courier New" panose="02070309020205020404" pitchFamily="49" charset="0"/>
                    <a:ea typeface="Cambria" panose="02040503050406030204" pitchFamily="18" charset="0"/>
                    <a:cs typeface="Courier New" panose="02070309020205020404" pitchFamily="49" charset="0"/>
                  </a:rPr>
                  <a:t>wdi_gini</a:t>
                </a:r>
                <a:r>
                  <a:rPr lang="en-US" sz="3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]</a:t>
                </a:r>
              </a:p>
              <a:p>
                <a:pPr lvl="1"/>
                <a:r>
                  <a:rPr lang="en-US" sz="3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Mean: 38.1</a:t>
                </a:r>
              </a:p>
              <a:p>
                <a:pPr lvl="1"/>
                <a:r>
                  <a:rPr lang="en-US" sz="3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Std. Dev.: 8.1</a:t>
                </a:r>
              </a:p>
              <a:p>
                <a:pPr lvl="1"/>
                <a:r>
                  <a:rPr lang="en-US" sz="3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Number of observations: 121</a:t>
                </a:r>
              </a:p>
              <a:p>
                <a:endParaRPr lang="en-US" sz="3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marR="0" indent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r>
                      <a:rPr lang="en-GB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GB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GB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GB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 =</m:t>
                    </m:r>
                    <m:r>
                      <a:rPr lang="en-GB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𝑆𝑎𝑚𝑝𝑙𝑒</m:t>
                    </m:r>
                    <m:r>
                      <a:rPr lang="en-GB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𝑆𝑡𝑎𝑡𝑖𝑠𝑡𝑖𝑐</m:t>
                    </m:r>
                    <m:r>
                      <a:rPr lang="en-GB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±</m:t>
                    </m:r>
                  </m:oMath>
                </a14:m>
                <a:r>
                  <a:rPr lang="en-US" sz="1800" i="1" dirty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GB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GB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GB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𝑣𝑎𝑙𝑢𝑒</m:t>
                            </m:r>
                            <m:r>
                              <a:rPr lang="en-GB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e>
                          <m:sub>
                            <m:r>
                              <a:rPr lang="en-GB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𝑐𝑜𝑛𝑓𝑖𝑑𝑒𝑛𝑐𝑒</m:t>
                            </m:r>
                            <m:r>
                              <a:rPr lang="en-GB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GB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𝑙𝑒𝑣𝑒𝑙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.</m:t>
                        </m:r>
                      </m:e>
                    </m:d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</m:t>
                    </m:r>
                  </m:oMath>
                </a14:m>
                <a:endParaRPr lang="en-US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marR="0" indent="18288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marR="0"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𝑖𝑛</m:t>
                      </m:r>
                      <m:r>
                        <a:rPr lang="en-GB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GB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𝑤h𝑖𝑐h</m:t>
                      </m:r>
                      <m:r>
                        <a:rPr lang="en-GB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GB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GB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GB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𝑒</m:t>
                      </m:r>
                      <m:r>
                        <a:rPr lang="en-GB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 = 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GB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0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marR="0"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0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GB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GB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GB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 =38.1±</m:t>
                    </m:r>
                  </m:oMath>
                </a14:m>
                <a:r>
                  <a:rPr lang="en-US" sz="2000" i="1" dirty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GB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GB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𝑣𝑎𝑙𝑢𝑒</m:t>
                            </m:r>
                            <m:r>
                              <a:rPr lang="en-GB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e>
                          <m:sub>
                            <m:r>
                              <a:rPr lang="en-GB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𝑐𝑜𝑛𝑓𝑖𝑑𝑒𝑛𝑐𝑒</m:t>
                            </m:r>
                            <m:r>
                              <a:rPr lang="en-GB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GB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𝑙𝑒𝑣𝑒𝑙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8.1/√121</m:t>
                        </m:r>
                      </m:e>
                    </m:d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</m:t>
                    </m:r>
                  </m:oMath>
                </a14:m>
                <a:endParaRPr lang="en-US" sz="2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43651206-08AD-44EA-595C-4501BCA760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585255" y="1334530"/>
                <a:ext cx="6359610" cy="4842433"/>
              </a:xfrm>
              <a:blipFill>
                <a:blip r:embed="rId2"/>
                <a:stretch>
                  <a:fillRect l="-2589" t="-3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A17FB3-3321-45B0-880D-64432325E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Title | </a:t>
            </a:r>
            <a:r>
              <a:rPr lang="en-US" dirty="0">
                <a:sym typeface="Symbol" panose="05050102010706020507" pitchFamily="18" charset="2"/>
              </a:rPr>
              <a:t></a:t>
            </a:r>
            <a:r>
              <a:rPr lang="en-US" dirty="0"/>
              <a:t> Author</a:t>
            </a:r>
          </a:p>
          <a:p>
            <a:r>
              <a:rPr lang="en-US" dirty="0"/>
              <a:t>Year | SAGE Publishing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557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>
            <a:extLst>
              <a:ext uri="{FF2B5EF4-FFF2-40B4-BE49-F238E27FC236}">
                <a16:creationId xmlns:a16="http://schemas.microsoft.com/office/drawing/2014/main" id="{5C58ECC0-B63D-FB05-6959-85E289AADB9E}"/>
              </a:ext>
            </a:extLst>
          </p:cNvPr>
          <p:cNvSpPr/>
          <p:nvPr/>
        </p:nvSpPr>
        <p:spPr>
          <a:xfrm>
            <a:off x="9987280" y="5709920"/>
            <a:ext cx="863600" cy="609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F95CBC-BA6C-4CE2-BD93-6D0556602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1493520"/>
            <a:ext cx="3474720" cy="3021003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kern="12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Student’s t: Critical Values</a:t>
            </a:r>
            <a:br>
              <a:rPr lang="en-US" kern="12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kern="12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i="1" kern="12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df</a:t>
            </a:r>
            <a:r>
              <a:rPr lang="en-US" kern="12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and confidence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A17FB3-3321-45B0-880D-64432325E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8700" y="6356350"/>
            <a:ext cx="62103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70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t>Title | </a:t>
            </a:r>
            <a:r>
              <a:rPr lang="en-US" sz="70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  <a:sym typeface="Symbol" panose="05050102010706020507" pitchFamily="18" charset="2"/>
              </a:rPr>
              <a:t></a:t>
            </a:r>
            <a:r>
              <a:rPr lang="en-US" sz="70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t> Author</a:t>
            </a:r>
          </a:p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70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t>Year | SAGE Publishing</a:t>
            </a:r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87756DB7-5ADE-1CF7-DDD4-9361CDCD90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05"/>
          <a:stretch/>
        </p:blipFill>
        <p:spPr bwMode="auto">
          <a:xfrm>
            <a:off x="4462694" y="-71365"/>
            <a:ext cx="7412564" cy="6584949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959463C7-4C8F-1E22-E5AD-AE018B75EDDB}"/>
              </a:ext>
            </a:extLst>
          </p:cNvPr>
          <p:cNvSpPr/>
          <p:nvPr/>
        </p:nvSpPr>
        <p:spPr>
          <a:xfrm>
            <a:off x="8933375" y="5374253"/>
            <a:ext cx="660400" cy="41846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BEE96C41-955A-A60C-5500-9F5312EF2297}"/>
              </a:ext>
            </a:extLst>
          </p:cNvPr>
          <p:cNvSpPr/>
          <p:nvPr/>
        </p:nvSpPr>
        <p:spPr>
          <a:xfrm rot="10800000">
            <a:off x="8859520" y="254000"/>
            <a:ext cx="789432" cy="5001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9AFD0C19-661D-DF7F-006B-F052BF443A0F}"/>
              </a:ext>
            </a:extLst>
          </p:cNvPr>
          <p:cNvSpPr/>
          <p:nvPr/>
        </p:nvSpPr>
        <p:spPr>
          <a:xfrm>
            <a:off x="5364480" y="5462955"/>
            <a:ext cx="3515360" cy="286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1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95CBC-BA6C-4CE2-BD93-6D0556602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Confidence Intervals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702BC-1FE8-4B22-9687-A79EB56393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7134" y="1334530"/>
            <a:ext cx="5772665" cy="4842433"/>
          </a:xfr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55625" algn="ctr"/>
              </a:tabLst>
            </a:pP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Segoe Print" panose="02000600000000000000" pitchFamily="2" charset="0"/>
              </a:rPr>
              <a:t>Confidence Intervals are ways to estimate the population parameter. </a:t>
            </a:r>
          </a:p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What is our best guess from our sample from the Quality of Governance </a:t>
            </a:r>
            <a:r>
              <a:rPr lang="en-US" sz="3600" dirty="0" err="1">
                <a:latin typeface="Cambria" panose="02040503050406030204" pitchFamily="18" charset="0"/>
                <a:ea typeface="Cambria" panose="02040503050406030204" pitchFamily="18" charset="0"/>
              </a:rPr>
              <a:t>datasaet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 about the Gini Index in the population (i.e.: the world)?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55625" algn="ctr"/>
              </a:tabLst>
            </a:pPr>
            <a:endParaRPr lang="en-US" sz="3600" dirty="0">
              <a:effectLst/>
              <a:latin typeface="Cambria" panose="02040503050406030204" pitchFamily="18" charset="0"/>
              <a:ea typeface="Cambria" panose="02040503050406030204" pitchFamily="18" charset="0"/>
              <a:cs typeface="Segoe Print" panose="020006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43651206-08AD-44EA-595C-4501BCA76048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5585255" y="1334530"/>
                <a:ext cx="6359610" cy="4842433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Gini Index [</a:t>
                </a:r>
                <a:r>
                  <a:rPr lang="en-US" dirty="0" err="1">
                    <a:latin typeface="Courier New" panose="02070309020205020404" pitchFamily="49" charset="0"/>
                    <a:ea typeface="Cambria" panose="02040503050406030204" pitchFamily="18" charset="0"/>
                    <a:cs typeface="Courier New" panose="02070309020205020404" pitchFamily="49" charset="0"/>
                  </a:rPr>
                  <a:t>wdi_gini</a:t>
                </a:r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]</a:t>
                </a:r>
              </a:p>
              <a:p>
                <a:pPr lvl="1"/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Mean: 38.1</a:t>
                </a:r>
              </a:p>
              <a:p>
                <a:pPr lvl="1"/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Std. Dev.: 8.1</a:t>
                </a:r>
              </a:p>
              <a:p>
                <a:pPr lvl="1"/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Number of observations: 121</a:t>
                </a:r>
              </a:p>
              <a:p>
                <a:endParaRPr lang="en-US" sz="3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marR="0" indent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r>
                      <a:rPr lang="en-GB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GB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GB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GB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 =</m:t>
                    </m:r>
                    <m:r>
                      <a:rPr lang="en-GB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𝑆𝑎𝑚𝑝𝑙𝑒</m:t>
                    </m:r>
                    <m:r>
                      <a:rPr lang="en-GB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𝑆𝑡𝑎𝑡𝑖𝑠𝑡𝑖𝑐</m:t>
                    </m:r>
                    <m:r>
                      <a:rPr lang="en-GB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±</m:t>
                    </m:r>
                  </m:oMath>
                </a14:m>
                <a:r>
                  <a:rPr lang="en-US" sz="1800" i="1" dirty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GB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GB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GB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𝑣𝑎𝑙𝑢𝑒</m:t>
                            </m:r>
                            <m:r>
                              <a:rPr lang="en-GB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e>
                          <m:sub>
                            <m:r>
                              <a:rPr lang="en-GB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𝑐𝑜𝑛𝑓𝑖𝑑𝑒𝑛𝑐𝑒</m:t>
                            </m:r>
                            <m:r>
                              <a:rPr lang="en-GB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GB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𝑙𝑒𝑣𝑒𝑙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.</m:t>
                        </m:r>
                      </m:e>
                    </m:d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</m:t>
                    </m:r>
                  </m:oMath>
                </a14:m>
                <a:endParaRPr lang="en-US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marR="0" indent="18288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marR="0"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𝑖𝑛</m:t>
                      </m:r>
                      <m:r>
                        <a:rPr lang="en-GB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GB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𝑤h𝑖𝑐h</m:t>
                      </m:r>
                      <m:r>
                        <a:rPr lang="en-GB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GB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GB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GB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𝑒</m:t>
                      </m:r>
                      <m:r>
                        <a:rPr lang="en-GB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 = 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GB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0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marR="0"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0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6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GB" sz="26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GB" sz="26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GB" sz="26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 =38.1±</m:t>
                    </m:r>
                  </m:oMath>
                </a14:m>
                <a:r>
                  <a:rPr lang="en-US" sz="26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1.984</m:t>
                        </m:r>
                      </m:e>
                    </m:d>
                    <m:d>
                      <m:dPr>
                        <m:ctrlPr>
                          <a:rPr lang="en-US" sz="2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8.1/√121</m:t>
                        </m:r>
                      </m:e>
                    </m:d>
                  </m:oMath>
                </a14:m>
                <a:endParaRPr lang="en-US" sz="26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 =38.1±</m:t>
                    </m:r>
                  </m:oMath>
                </a14:m>
                <a:r>
                  <a:rPr lang="en-US" sz="2600" i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1.984</m:t>
                        </m:r>
                      </m:e>
                    </m:d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0.74</m:t>
                        </m:r>
                      </m:e>
                    </m:d>
                  </m:oMath>
                </a14:m>
                <a:endParaRPr lang="en-US" sz="26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 =38.1±1.5</m:t>
                    </m:r>
                  </m:oMath>
                </a14:m>
                <a:endParaRPr lang="en-US" sz="2600" b="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 =36.6 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𝑡𝑜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600" b="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39.5</a:t>
                </a:r>
              </a:p>
              <a:p>
                <a:endParaRPr lang="en-US" sz="2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43651206-08AD-44EA-595C-4501BCA760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585255" y="1334530"/>
                <a:ext cx="6359610" cy="4842433"/>
              </a:xfrm>
              <a:blipFill>
                <a:blip r:embed="rId2"/>
                <a:stretch>
                  <a:fillRect l="-1438" t="-3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A17FB3-3321-45B0-880D-64432325E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Title | </a:t>
            </a:r>
            <a:r>
              <a:rPr lang="en-US" dirty="0">
                <a:sym typeface="Symbol" panose="05050102010706020507" pitchFamily="18" charset="2"/>
              </a:rPr>
              <a:t></a:t>
            </a:r>
            <a:r>
              <a:rPr lang="en-US" dirty="0"/>
              <a:t> Author</a:t>
            </a:r>
          </a:p>
          <a:p>
            <a:r>
              <a:rPr lang="en-US" dirty="0"/>
              <a:t>Year | SAGE Publishing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73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st xmlns="60f17f7a-2bae-41ec-b25f-3cbd5b1fab1c">A template for authors to create PPT decks</Test>
    <Category xmlns="60f17f7a-2bae-41ec-b25f-3cbd5b1fab1c">Template</Category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381C8C7F96984CBC391382C5888313" ma:contentTypeVersion="8" ma:contentTypeDescription="Create a new document." ma:contentTypeScope="" ma:versionID="897b9334ef07e240c33636aa32f95c3a">
  <xsd:schema xmlns:xsd="http://www.w3.org/2001/XMLSchema" xmlns:xs="http://www.w3.org/2001/XMLSchema" xmlns:p="http://schemas.microsoft.com/office/2006/metadata/properties" xmlns:ns2="60f17f7a-2bae-41ec-b25f-3cbd5b1fab1c" xmlns:ns3="3d228d34-b089-48ac-a65a-4fd6545ee7de" targetNamespace="http://schemas.microsoft.com/office/2006/metadata/properties" ma:root="true" ma:fieldsID="2c4d820d3794db66e3e912be2cd8a3de" ns2:_="" ns3:_="">
    <xsd:import namespace="60f17f7a-2bae-41ec-b25f-3cbd5b1fab1c"/>
    <xsd:import namespace="3d228d34-b089-48ac-a65a-4fd6545ee7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Test" minOccurs="0"/>
                <xsd:element ref="ns2:Category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f17f7a-2bae-41ec-b25f-3cbd5b1fab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Test" ma:index="10" nillable="true" ma:displayName="Description" ma:format="Dropdown" ma:internalName="Test">
      <xsd:simpleType>
        <xsd:restriction base="dms:Note">
          <xsd:maxLength value="255"/>
        </xsd:restriction>
      </xsd:simpleType>
    </xsd:element>
    <xsd:element name="Category" ma:index="11" nillable="true" ma:displayName="Category" ma:format="Dropdown" ma:internalName="Category">
      <xsd:simpleType>
        <xsd:restriction base="dms:Text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228d34-b089-48ac-a65a-4fd6545ee7d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DAAAEC-DF27-48DC-89A0-17676F34F1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A5713B-6BBA-4723-BB0D-65300729C9C0}">
  <ds:schemaRefs>
    <ds:schemaRef ds:uri="http://schemas.microsoft.com/office/2006/metadata/properties"/>
    <ds:schemaRef ds:uri="http://schemas.microsoft.com/office/infopath/2007/PartnerControls"/>
    <ds:schemaRef ds:uri="60f17f7a-2bae-41ec-b25f-3cbd5b1fab1c"/>
  </ds:schemaRefs>
</ds:datastoreItem>
</file>

<file path=customXml/itemProps3.xml><?xml version="1.0" encoding="utf-8"?>
<ds:datastoreItem xmlns:ds="http://schemas.openxmlformats.org/officeDocument/2006/customXml" ds:itemID="{504FC1BE-7F30-4314-8275-B162923622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f17f7a-2bae-41ec-b25f-3cbd5b1fab1c"/>
    <ds:schemaRef ds:uri="3d228d34-b089-48ac-a65a-4fd6545ee7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1528</Words>
  <Application>Microsoft Office PowerPoint</Application>
  <PresentationFormat>Widescreen</PresentationFormat>
  <Paragraphs>184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Cambria</vt:lpstr>
      <vt:lpstr>Cambria Math</vt:lpstr>
      <vt:lpstr>Courier New</vt:lpstr>
      <vt:lpstr>Symbol</vt:lpstr>
      <vt:lpstr>Office Theme</vt:lpstr>
      <vt:lpstr>Equation</vt:lpstr>
      <vt:lpstr>Research Methods Prof. Matthew Loveless   Inferential Statistics:  Interval-level Variables</vt:lpstr>
      <vt:lpstr>Data for today </vt:lpstr>
      <vt:lpstr>Outline</vt:lpstr>
      <vt:lpstr>Z-Distribution</vt:lpstr>
      <vt:lpstr>Z-Distribution</vt:lpstr>
      <vt:lpstr>Utility of Z-Distribution: Inference</vt:lpstr>
      <vt:lpstr>Confidence Intervals</vt:lpstr>
      <vt:lpstr>Student’s t: Critical Values  df and confidence</vt:lpstr>
      <vt:lpstr>Confidence Intervals</vt:lpstr>
      <vt:lpstr>Confidence Intervals</vt:lpstr>
      <vt:lpstr>Point Estimates: Using Student’s t</vt:lpstr>
      <vt:lpstr>Student’s t: Critical Values  df and confidence</vt:lpstr>
      <vt:lpstr>Point Estimates: Using Student’s t</vt:lpstr>
      <vt:lpstr>Point Estimates: Using Student’s t</vt:lpstr>
      <vt:lpstr>Difference of Means Test: Student’s t</vt:lpstr>
      <vt:lpstr>Difference of Means Test: Student’s t</vt:lpstr>
      <vt:lpstr>Difference of Means Test: Student’s 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Day of Class slide in Chapter 1</dc:title>
  <dc:creator>Judi Burger</dc:creator>
  <cp:lastModifiedBy>Paul Matthew Loveless</cp:lastModifiedBy>
  <cp:revision>120</cp:revision>
  <dcterms:created xsi:type="dcterms:W3CDTF">2021-01-19T14:50:48Z</dcterms:created>
  <dcterms:modified xsi:type="dcterms:W3CDTF">2023-10-09T10:44:45Z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0x01010020381C8C7F96984CBC391382C5888313</vt:lpwstr>
  </property>
</Properties>
</file>