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12"/>
  </p:notesMasterIdLst>
  <p:sldIdLst>
    <p:sldId id="263" r:id="rId4"/>
    <p:sldId id="366" r:id="rId5"/>
    <p:sldId id="367" r:id="rId6"/>
    <p:sldId id="368" r:id="rId7"/>
    <p:sldId id="369" r:id="rId8"/>
    <p:sldId id="370" r:id="rId9"/>
    <p:sldId id="371" r:id="rId10"/>
    <p:sldId id="373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94626" autoAdjust="0"/>
  </p:normalViewPr>
  <p:slideViewPr>
    <p:cSldViewPr showGuides="1">
      <p:cViewPr varScale="1">
        <p:scale>
          <a:sx n="121" d="100"/>
          <a:sy n="121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CFE86-00DA-6E4B-B563-B48A12F2CD84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F2FD2-7B1E-CE46-9489-652D07C7685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2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42D45208-45C6-7D4E-A390-287A83C14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E85229-B01C-F147-BEAC-51A0AEC1CD85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it-IT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BDABF02A-6A2C-8F49-99B5-3EB78D9D7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it-IT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30F4AD1-48B0-3345-83CE-660BD5CE3D5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ADD55E52-4593-2746-885A-47952271C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454A26-9EC2-A044-A4F8-07B369CCD9E7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it-IT"/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969327E1-65D9-C34C-A943-9AA94A0FF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4B60F248-DABC-BB47-B064-B3D51D21D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3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49D6803E-3718-3742-959D-23611081DC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FD69F-81CE-D343-8261-B3AD2014F0AC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it-IT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64F4E688-276C-9D44-9134-F50C81ECA6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AE2F0CA-4B3E-9E4A-A4EA-00FB9BFED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994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1FFA1DE6-0414-8143-9EB1-ECC5CC6AE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BA2723-8941-1D49-ABA7-ACDB68106F94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it-IT"/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1947CD63-27BD-0944-89FC-964F8957B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BF761B70-13F4-624B-9EAF-F721D68BD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898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47C3687D-0790-4241-963A-CFF785883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9C65EB-AB9C-F049-8E58-EC9A04EE0D29}" type="slidenum">
              <a:rPr lang="en-GB" altLang="it-I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it-IT"/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C6BC336D-14B0-5948-B397-33593459F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EF3D2F27-2F62-E04D-95CC-7BF278A7F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02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0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numero diapositiva 8">
            <a:extLst>
              <a:ext uri="{FF2B5EF4-FFF2-40B4-BE49-F238E27FC236}">
                <a16:creationId xmlns:a16="http://schemas.microsoft.com/office/drawing/2014/main" id="{8076E647-2D79-714C-AE49-5E45E9217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4CDF69-D065-A447-A52A-5E3E5360E9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5" name="Segnaposto piè di pagina 9">
            <a:extLst>
              <a:ext uri="{FF2B5EF4-FFF2-40B4-BE49-F238E27FC236}">
                <a16:creationId xmlns:a16="http://schemas.microsoft.com/office/drawing/2014/main" id="{5B41976D-9A2B-6045-9FB4-292ACC26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6019800" cy="434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01D30-5EA2-134A-92E5-D1C9FBF0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7FD0-0DD9-4242-8F21-54F9FBA18520}" type="datetime1">
              <a:rPr lang="it-IT"/>
              <a:pPr>
                <a:defRPr/>
              </a:pPr>
              <a:t>02/10/23</a:t>
            </a:fld>
            <a:endParaRPr lang="en-US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1ACE53D8-649B-CA4D-A3C0-2DA042A1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Luca Verzichelli        Sistema Politico Italiano</a:t>
            </a:r>
            <a:endParaRPr lang="en-US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CC40DEEC-BC43-6345-B133-22815A7F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5885-9CB9-4E49-8061-46547C63CEA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9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8" r:id="rId5"/>
    <p:sldLayoutId id="214748367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548680"/>
            <a:ext cx="5472608" cy="4536504"/>
          </a:xfrm>
        </p:spPr>
        <p:txBody>
          <a:bodyPr/>
          <a:lstStyle/>
          <a:p>
            <a:pPr algn="ctr"/>
            <a:r>
              <a:rPr lang="it-IT" sz="3200" dirty="0">
                <a:latin typeface="Garamond" panose="02020404030301010803" pitchFamily="18" charset="0"/>
              </a:rPr>
              <a:t>Lezione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FFFF00"/>
                </a:solidFill>
                <a:latin typeface="Garamond" panose="02020404030301010803" pitchFamily="18" charset="0"/>
              </a:rPr>
              <a:t>Le interpretazioni sul Sistema Politico Italiano</a:t>
            </a:r>
          </a:p>
          <a:p>
            <a:pPr algn="ctr"/>
            <a:endParaRPr lang="it-IT" sz="3200" dirty="0">
              <a:latin typeface="Garamond" panose="02020404030301010803" pitchFamily="18" charset="0"/>
            </a:endParaRPr>
          </a:p>
          <a:p>
            <a:endParaRPr lang="it-IT" sz="4400" i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A2EF7AF-54D0-8641-81C2-EAEE94BD4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517830" cy="574277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Segni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contraddittori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cambiamento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C9663C-C36B-D9A8-C54B-F4EEF77B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754FD0-BCA3-5AA7-CC2E-BCD6BE8EA1B1}"/>
              </a:ext>
            </a:extLst>
          </p:cNvPr>
          <p:cNvSpPr txBox="1"/>
          <p:nvPr/>
        </p:nvSpPr>
        <p:spPr>
          <a:xfrm>
            <a:off x="179512" y="908719"/>
            <a:ext cx="896448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I </a:t>
            </a:r>
            <a:r>
              <a:rPr lang="en-GB" altLang="it-IT" sz="2400" dirty="0" err="1">
                <a:latin typeface="Garamond" panose="02020404030301010803" pitchFamily="18" charset="0"/>
              </a:rPr>
              <a:t>movimenti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protesta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rinnovamento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che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hanno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caratterizzato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gli</a:t>
            </a:r>
            <a:r>
              <a:rPr lang="en-GB" altLang="it-IT" sz="2400" dirty="0">
                <a:latin typeface="Garamond" panose="02020404030301010803" pitchFamily="18" charset="0"/>
              </a:rPr>
              <a:t> anni '90 </a:t>
            </a:r>
            <a:r>
              <a:rPr lang="en-GB" altLang="it-IT" sz="2400" b="1" dirty="0">
                <a:latin typeface="Garamond" panose="02020404030301010803" pitchFamily="18" charset="0"/>
              </a:rPr>
              <a:t>non </a:t>
            </a:r>
            <a:r>
              <a:rPr lang="en-GB" altLang="it-IT" sz="2400" b="1" dirty="0" err="1">
                <a:latin typeface="Garamond" panose="02020404030301010803" pitchFamily="18" charset="0"/>
              </a:rPr>
              <a:t>hanno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prodotto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una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maggiore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partecipazione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politica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Nonostante</a:t>
            </a:r>
            <a:r>
              <a:rPr lang="en-GB" altLang="it-IT" sz="2400" dirty="0">
                <a:latin typeface="Garamond" panose="02020404030301010803" pitchFamily="18" charset="0"/>
              </a:rPr>
              <a:t> il </a:t>
            </a:r>
            <a:r>
              <a:rPr lang="en-GB" altLang="it-IT" sz="2400" dirty="0" err="1">
                <a:latin typeface="Garamond" panose="02020404030301010803" pitchFamily="18" charset="0"/>
              </a:rPr>
              <a:t>loro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crescente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livello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istruzione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giovani</a:t>
            </a:r>
            <a:r>
              <a:rPr lang="en-GB" altLang="it-IT" sz="2400" b="1" dirty="0">
                <a:latin typeface="Garamond" panose="02020404030301010803" pitchFamily="18" charset="0"/>
              </a:rPr>
              <a:t> non </a:t>
            </a:r>
            <a:r>
              <a:rPr lang="en-GB" altLang="it-IT" sz="2400" b="1" dirty="0" err="1">
                <a:latin typeface="Garamond" panose="02020404030301010803" pitchFamily="18" charset="0"/>
              </a:rPr>
              <a:t>sono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particolarmente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interessati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alla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politica</a:t>
            </a:r>
            <a:endParaRPr lang="en-GB" altLang="it-IT" sz="2400" b="1" dirty="0">
              <a:latin typeface="Garamond" panose="02020404030301010803" pitchFamily="18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Le </a:t>
            </a:r>
            <a:r>
              <a:rPr lang="en-GB" altLang="it-IT" sz="2400" dirty="0" err="1">
                <a:latin typeface="Garamond" panose="02020404030301010803" pitchFamily="18" charset="0"/>
              </a:rPr>
              <a:t>fratture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sociali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hanno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perso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importanza</a:t>
            </a:r>
            <a:r>
              <a:rPr lang="en-GB" altLang="it-IT" sz="2400" dirty="0">
                <a:latin typeface="Garamond" panose="02020404030301010803" pitchFamily="18" charset="0"/>
              </a:rPr>
              <a:t>, ma </a:t>
            </a:r>
            <a:r>
              <a:rPr lang="en-GB" altLang="it-IT" sz="2400" dirty="0" err="1">
                <a:latin typeface="Garamond" panose="02020404030301010803" pitchFamily="18" charset="0"/>
              </a:rPr>
              <a:t>rimangono</a:t>
            </a:r>
            <a:r>
              <a:rPr lang="en-GB" altLang="it-IT" sz="2400" dirty="0">
                <a:latin typeface="Garamond" panose="02020404030301010803" pitchFamily="18" charset="0"/>
              </a:rPr>
              <a:t> decisive le </a:t>
            </a:r>
            <a:r>
              <a:rPr lang="en-GB" altLang="it-IT" sz="2400" b="1" dirty="0" err="1">
                <a:latin typeface="Garamond" panose="02020404030301010803" pitchFamily="18" charset="0"/>
              </a:rPr>
              <a:t>fratture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territoriali</a:t>
            </a:r>
            <a:endParaRPr lang="en-GB" altLang="it-IT" sz="24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solidFill>
                  <a:srgbClr val="0070C0"/>
                </a:solidFill>
                <a:latin typeface="Garamond" panose="02020404030301010803" pitchFamily="18" charset="0"/>
              </a:rPr>
              <a:t>Lo scenario </a:t>
            </a:r>
            <a:r>
              <a:rPr lang="en-GB" altLang="it-IT" sz="2400" dirty="0" err="1">
                <a:solidFill>
                  <a:srgbClr val="0070C0"/>
                </a:solidFill>
                <a:latin typeface="Garamond" panose="02020404030301010803" pitchFamily="18" charset="0"/>
              </a:rPr>
              <a:t>elettorale</a:t>
            </a:r>
            <a:r>
              <a:rPr lang="en-GB" altLang="it-IT" sz="2400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latin typeface="Garamond" panose="02020404030301010803" pitchFamily="18" charset="0"/>
              </a:rPr>
              <a:t>fase</a:t>
            </a:r>
            <a:r>
              <a:rPr lang="en-GB" altLang="it-IT" sz="2400" dirty="0">
                <a:solidFill>
                  <a:srgbClr val="0070C0"/>
                </a:solidFill>
                <a:latin typeface="Garamond" panose="02020404030301010803" pitchFamily="18" charset="0"/>
              </a:rPr>
              <a:t> 2013-2022 genera </a:t>
            </a:r>
            <a:r>
              <a:rPr lang="en-GB" altLang="it-IT" sz="2400" dirty="0" err="1">
                <a:solidFill>
                  <a:srgbClr val="0070C0"/>
                </a:solidFill>
                <a:latin typeface="Garamond" panose="02020404030301010803" pitchFamily="18" charset="0"/>
              </a:rPr>
              <a:t>ulteriori</a:t>
            </a:r>
            <a:r>
              <a:rPr lang="en-GB" altLang="it-IT" sz="2400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latin typeface="Garamond" panose="02020404030301010803" pitchFamily="18" charset="0"/>
              </a:rPr>
              <a:t>segnali</a:t>
            </a:r>
            <a:r>
              <a:rPr lang="en-GB" altLang="it-IT" sz="2400" dirty="0">
                <a:solidFill>
                  <a:srgbClr val="0070C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solidFill>
                  <a:srgbClr val="0070C0"/>
                </a:solidFill>
                <a:latin typeface="Garamond" panose="02020404030301010803" pitchFamily="18" charset="0"/>
              </a:rPr>
              <a:t>cambiamento</a:t>
            </a:r>
            <a:r>
              <a:rPr lang="en-GB" altLang="it-IT" sz="2400" dirty="0">
                <a:solidFill>
                  <a:srgbClr val="0070C0"/>
                </a:solidFill>
                <a:latin typeface="Garamond" panose="02020404030301010803" pitchFamily="18" charset="0"/>
              </a:rPr>
              <a:t>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Fine del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bipolarismo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?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Grande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volatilità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elettorale</a:t>
            </a:r>
            <a:endParaRPr lang="en-GB" altLang="it-IT" sz="2400" dirty="0">
              <a:solidFill>
                <a:srgbClr val="0070C0"/>
              </a:solidFill>
              <a:highlight>
                <a:srgbClr val="FFFF00"/>
              </a:highlight>
              <a:latin typeface="Garamond" panose="02020404030301010803" pitchFamily="18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Voto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giovanile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per la prima volta fortemente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deviante</a:t>
            </a:r>
            <a:endParaRPr lang="en-GB" altLang="it-IT" sz="2400" dirty="0">
              <a:solidFill>
                <a:srgbClr val="0070C0"/>
              </a:solidFill>
              <a:highlight>
                <a:srgbClr val="FFFF00"/>
              </a:highlight>
              <a:latin typeface="Garamond" panose="02020404030301010803" pitchFamily="18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Una forza (M5S)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nuovamente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capace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attrarre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voti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su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tutto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il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territorio</a:t>
            </a:r>
            <a:endParaRPr lang="en-GB" altLang="it-IT" sz="2400" dirty="0">
              <a:solidFill>
                <a:srgbClr val="0070C0"/>
              </a:solidFill>
              <a:highlight>
                <a:srgbClr val="FFFF00"/>
              </a:highlight>
              <a:latin typeface="Garamond" panose="02020404030301010803" pitchFamily="18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Covid19 e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governo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del super-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presidente</a:t>
            </a:r>
            <a:endParaRPr lang="en-GB" altLang="it-IT" sz="2400" dirty="0">
              <a:solidFill>
                <a:srgbClr val="0070C0"/>
              </a:solidFill>
              <a:highlight>
                <a:srgbClr val="FFFF00"/>
              </a:highlight>
              <a:latin typeface="Garamond" panose="02020404030301010803" pitchFamily="18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Primo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governo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 di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destra-centro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storia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solidFill>
                  <a:srgbClr val="0070C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 Repubblica</a:t>
            </a:r>
          </a:p>
        </p:txBody>
      </p:sp>
    </p:spTree>
    <p:extLst>
      <p:ext uri="{BB962C8B-B14F-4D97-AF65-F5344CB8AC3E}">
        <p14:creationId xmlns:p14="http://schemas.microsoft.com/office/powerpoint/2010/main" val="15106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32D3B396-18D5-1749-A5C0-EECC97F43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700" y="131763"/>
            <a:ext cx="8228013" cy="993775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Una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democrazia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pubblico</a:t>
            </a:r>
            <a:b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Ma come le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altre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41C2828-E416-074B-B489-2EEECC226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577709" cy="5517232"/>
          </a:xfrm>
        </p:spPr>
        <p:txBody>
          <a:bodyPr lIns="0" tIns="0" rIns="0" bIns="0"/>
          <a:lstStyle/>
          <a:p>
            <a:pPr algn="just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Personalizzazione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politica</a:t>
            </a:r>
            <a:r>
              <a:rPr lang="en-GB" altLang="it-IT" sz="2400" dirty="0">
                <a:latin typeface="Garamond" panose="02020404030301010803" pitchFamily="18" charset="0"/>
              </a:rPr>
              <a:t>: la </a:t>
            </a:r>
            <a:r>
              <a:rPr lang="en-GB" altLang="it-IT" sz="2400" dirty="0" err="1">
                <a:latin typeface="Garamond" panose="02020404030301010803" pitchFamily="18" charset="0"/>
              </a:rPr>
              <a:t>capacità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comunicativa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dei</a:t>
            </a:r>
            <a:r>
              <a:rPr lang="en-GB" altLang="it-IT" sz="2400" dirty="0">
                <a:latin typeface="Garamond" panose="02020404030301010803" pitchFamily="18" charset="0"/>
              </a:rPr>
              <a:t> leader </a:t>
            </a:r>
            <a:r>
              <a:rPr lang="en-GB" altLang="it-IT" sz="2400" dirty="0" err="1">
                <a:latin typeface="Garamond" panose="02020404030301010803" pitchFamily="18" charset="0"/>
              </a:rPr>
              <a:t>diventa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decisiva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algn="just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Campagna </a:t>
            </a:r>
            <a:r>
              <a:rPr lang="en-GB" altLang="it-IT" sz="2400" dirty="0" err="1">
                <a:latin typeface="Garamond" panose="02020404030301010803" pitchFamily="18" charset="0"/>
              </a:rPr>
              <a:t>elettorale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permanente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GB" altLang="it-IT" sz="2400" dirty="0">
                <a:latin typeface="Garamond" panose="02020404030301010803" pitchFamily="18" charset="0"/>
              </a:rPr>
              <a:t>Nel </a:t>
            </a:r>
            <a:r>
              <a:rPr lang="en-GB" altLang="it-IT" sz="2400" dirty="0" err="1">
                <a:latin typeface="Garamond" panose="02020404030301010803" pitchFamily="18" charset="0"/>
              </a:rPr>
              <a:t>periodo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successivo</a:t>
            </a:r>
            <a:r>
              <a:rPr lang="en-GB" altLang="it-IT" sz="2400" dirty="0">
                <a:latin typeface="Garamond" panose="02020404030301010803" pitchFamily="18" charset="0"/>
              </a:rPr>
              <a:t> alle </a:t>
            </a:r>
            <a:r>
              <a:rPr lang="en-GB" altLang="it-IT" sz="2400" dirty="0" err="1">
                <a:latin typeface="Garamond" panose="02020404030301010803" pitchFamily="18" charset="0"/>
              </a:rPr>
              <a:t>elezioni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governi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godono</a:t>
            </a:r>
            <a:r>
              <a:rPr lang="en-GB" altLang="it-IT" sz="2400" dirty="0">
                <a:latin typeface="Garamond" panose="02020404030301010803" pitchFamily="18" charset="0"/>
              </a:rPr>
              <a:t> di un </a:t>
            </a:r>
            <a:r>
              <a:rPr lang="en-GB" altLang="it-IT" sz="2400" dirty="0" err="1">
                <a:latin typeface="Garamond" panose="02020404030301010803" pitchFamily="18" charset="0"/>
              </a:rPr>
              <a:t>periodo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popolarità</a:t>
            </a:r>
            <a:r>
              <a:rPr lang="en-GB" altLang="it-IT" sz="2400" dirty="0">
                <a:latin typeface="Garamond" panose="02020404030301010803" pitchFamily="18" charset="0"/>
              </a:rPr>
              <a:t> (</a:t>
            </a:r>
            <a:r>
              <a:rPr lang="en-GB" altLang="it-IT" sz="2400" dirty="0" err="1">
                <a:latin typeface="Garamond" panose="02020404030301010803" pitchFamily="18" charset="0"/>
              </a:rPr>
              <a:t>luna</a:t>
            </a:r>
            <a:r>
              <a:rPr lang="en-GB" altLang="it-IT" sz="2400" dirty="0">
                <a:latin typeface="Garamond" panose="02020404030301010803" pitchFamily="18" charset="0"/>
              </a:rPr>
              <a:t> di </a:t>
            </a:r>
            <a:r>
              <a:rPr lang="en-GB" altLang="it-IT" sz="2400" dirty="0" err="1">
                <a:latin typeface="Garamond" panose="02020404030301010803" pitchFamily="18" charset="0"/>
              </a:rPr>
              <a:t>miele</a:t>
            </a:r>
            <a:r>
              <a:rPr lang="en-GB" altLang="it-IT" sz="2400" dirty="0">
                <a:latin typeface="Garamond" panose="02020404030301010803" pitchFamily="18" charset="0"/>
              </a:rPr>
              <a:t>), </a:t>
            </a:r>
            <a:r>
              <a:rPr lang="en-GB" altLang="it-IT" sz="2400" dirty="0" err="1">
                <a:latin typeface="Garamond" panose="02020404030301010803" pitchFamily="18" charset="0"/>
              </a:rPr>
              <a:t>nel</a:t>
            </a:r>
            <a:r>
              <a:rPr lang="en-GB" altLang="it-IT" sz="2400" dirty="0">
                <a:latin typeface="Garamond" panose="02020404030301010803" pitchFamily="18" charset="0"/>
              </a:rPr>
              <a:t> quale </a:t>
            </a:r>
            <a:r>
              <a:rPr lang="en-GB" altLang="it-IT" sz="2400" dirty="0" err="1">
                <a:latin typeface="Garamond" panose="02020404030301010803" pitchFamily="18" charset="0"/>
              </a:rPr>
              <a:t>possono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affrontare</a:t>
            </a:r>
            <a:r>
              <a:rPr lang="en-GB" altLang="it-IT" sz="2400" dirty="0">
                <a:latin typeface="Garamond" panose="02020404030301010803" pitchFamily="18" charset="0"/>
              </a:rPr>
              <a:t> le </a:t>
            </a:r>
            <a:r>
              <a:rPr lang="en-GB" altLang="it-IT" sz="2400" dirty="0" err="1">
                <a:latin typeface="Garamond" panose="02020404030301010803" pitchFamily="18" charset="0"/>
              </a:rPr>
              <a:t>riforme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più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difficili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Contesto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 simile ad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altre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democrazie</a:t>
            </a:r>
            <a:endParaRPr lang="en-GB" altLang="it-IT" sz="24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Ma in Italia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pesa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l'incapacità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di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regolare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rapporti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media 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politica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ridurre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le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tensioni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poteri</a:t>
            </a:r>
            <a:endParaRPr lang="en-GB" altLang="it-IT" sz="24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Caducità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leadership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nuova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polarizzazione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comportamento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politico (2018) 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successo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messaggio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antielitista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(M5S) e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sovranista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(Lega2018; </a:t>
            </a:r>
            <a:r>
              <a:rPr lang="en-GB" altLang="it-IT" sz="24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FdI</a:t>
            </a: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2022)</a:t>
            </a:r>
          </a:p>
          <a:p>
            <a:pPr algn="just">
              <a:spcBef>
                <a:spcPct val="0"/>
              </a:spcBef>
            </a:pPr>
            <a:r>
              <a:rPr lang="en-GB" altLang="it-IT" sz="2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E dopo…?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33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FA435173-D6F1-2A4B-B08A-429143665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8012" cy="900112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scarsa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fiducia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nelle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istituzioni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4A968E0-193F-9441-A6AA-CAEE5FC0A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400175"/>
            <a:ext cx="4220468" cy="3397250"/>
          </a:xfrm>
        </p:spPr>
        <p:txBody>
          <a:bodyPr lIns="0" tIns="0" rIns="0" bIns="0"/>
          <a:lstStyle/>
          <a:p>
            <a:pPr algn="ctr" eaLnBrk="1" hangingPunct="1">
              <a:buFont typeface="Verdana" panose="020B060403050404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 err="1"/>
              <a:t>Istituzioni</a:t>
            </a:r>
            <a:r>
              <a:rPr lang="en-GB" altLang="it-IT" sz="2400" b="1" dirty="0"/>
              <a:t> non </a:t>
            </a:r>
            <a:r>
              <a:rPr lang="en-GB" altLang="it-IT" sz="2400" b="1" dirty="0" err="1"/>
              <a:t>popolari</a:t>
            </a:r>
            <a:endParaRPr lang="en-GB" altLang="it-IT" sz="2400" b="1" dirty="0"/>
          </a:p>
          <a:p>
            <a:pPr algn="ctr" eaLnBrk="1" hangingPunct="1">
              <a:buFont typeface="Verdana" panose="020B060403050404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400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/>
              <a:t>Governo</a:t>
            </a:r>
            <a:r>
              <a:rPr lang="en-GB" altLang="it-IT" sz="2400" dirty="0"/>
              <a:t> e </a:t>
            </a:r>
            <a:r>
              <a:rPr lang="en-GB" altLang="it-IT" sz="2400" dirty="0" err="1"/>
              <a:t>parlamento</a:t>
            </a:r>
            <a:endParaRPr lang="en-GB" altLang="it-IT" sz="2400" dirty="0"/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/>
              <a:t>I </a:t>
            </a:r>
            <a:r>
              <a:rPr lang="en-GB" altLang="it-IT" sz="2400" dirty="0" err="1"/>
              <a:t>partiti</a:t>
            </a:r>
            <a:r>
              <a:rPr lang="en-GB" altLang="it-IT" sz="2400" dirty="0"/>
              <a:t>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/>
              <a:t>Confindustria</a:t>
            </a:r>
            <a:r>
              <a:rPr lang="en-GB" altLang="it-IT" sz="2400" dirty="0"/>
              <a:t>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/>
              <a:t>I </a:t>
            </a:r>
            <a:r>
              <a:rPr lang="en-GB" altLang="it-IT" sz="2400" dirty="0" err="1"/>
              <a:t>sindacati</a:t>
            </a:r>
            <a:r>
              <a:rPr lang="en-GB" altLang="it-IT" sz="2400" dirty="0"/>
              <a:t> 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2B61164-E434-E948-B97E-656EDB788411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720530" y="1400176"/>
            <a:ext cx="4423469" cy="4743450"/>
          </a:xfrm>
        </p:spPr>
        <p:txBody>
          <a:bodyPr lIns="0" tIns="0" rIns="0" bIns="0"/>
          <a:lstStyle/>
          <a:p>
            <a:pPr algn="ctr" eaLnBrk="1" hangingPunct="1">
              <a:buFont typeface="Verdana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1" dirty="0" err="1"/>
              <a:t>Istituzioni</a:t>
            </a:r>
            <a:r>
              <a:rPr lang="en-GB" sz="2400" b="1" dirty="0"/>
              <a:t> (</a:t>
            </a:r>
            <a:r>
              <a:rPr lang="en-GB" sz="2400" b="1" dirty="0" err="1"/>
              <a:t>relativamente</a:t>
            </a:r>
            <a:r>
              <a:rPr lang="en-GB" sz="2400" b="1" dirty="0"/>
              <a:t>) </a:t>
            </a:r>
            <a:r>
              <a:rPr lang="en-GB" sz="2400" b="1" dirty="0" err="1"/>
              <a:t>popolari</a:t>
            </a:r>
            <a:endParaRPr lang="en-GB" sz="2400" b="1" dirty="0"/>
          </a:p>
          <a:p>
            <a:pPr algn="ctr" eaLnBrk="1" hangingPunct="1">
              <a:buFont typeface="Verdana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400" dirty="0"/>
          </a:p>
          <a:p>
            <a:pPr eaLnBrk="1" hangingPunct="1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>
                <a:latin typeface="+mj-lt"/>
              </a:rPr>
              <a:t>Forze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di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polizia</a:t>
            </a:r>
            <a:endParaRPr lang="en-GB" sz="2400" dirty="0">
              <a:latin typeface="+mj-lt"/>
            </a:endParaRPr>
          </a:p>
          <a:p>
            <a:pPr eaLnBrk="1" hangingPunct="1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>
                <a:latin typeface="+mj-lt"/>
              </a:rPr>
              <a:t>Il </a:t>
            </a:r>
            <a:r>
              <a:rPr lang="en-GB" sz="2400" dirty="0" err="1">
                <a:latin typeface="+mj-lt"/>
              </a:rPr>
              <a:t>Presidente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della</a:t>
            </a:r>
            <a:r>
              <a:rPr lang="en-GB" sz="2400" dirty="0">
                <a:latin typeface="+mj-lt"/>
              </a:rPr>
              <a:t> Repubblica </a:t>
            </a:r>
          </a:p>
          <a:p>
            <a:pPr eaLnBrk="1" hangingPunct="1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>
                <a:latin typeface="+mj-lt"/>
              </a:rPr>
              <a:t>Le </a:t>
            </a:r>
            <a:r>
              <a:rPr lang="en-GB" sz="2400" dirty="0" err="1">
                <a:latin typeface="+mj-lt"/>
              </a:rPr>
              <a:t>Forze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armate</a:t>
            </a:r>
            <a:r>
              <a:rPr lang="en-GB" sz="2400" dirty="0">
                <a:latin typeface="+mj-lt"/>
              </a:rPr>
              <a:t> </a:t>
            </a:r>
          </a:p>
          <a:p>
            <a:pPr eaLnBrk="1" hangingPunct="1"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>
                <a:latin typeface="+mj-lt"/>
              </a:rPr>
              <a:t>Associazionismo</a:t>
            </a:r>
            <a:endParaRPr lang="en-GB" sz="2400" dirty="0">
              <a:latin typeface="+mj-lt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4C97CF38-753A-264B-8827-338ACC055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157788"/>
            <a:ext cx="8101013" cy="900112"/>
          </a:xfrm>
          <a:prstGeom prst="roundRect">
            <a:avLst>
              <a:gd name="adj" fmla="val 176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Gli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attori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circuito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rappresentativo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non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godono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della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fiducia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degli</a:t>
            </a:r>
            <a:r>
              <a:rPr lang="en-GB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italiani</a:t>
            </a:r>
            <a:endParaRPr lang="en-GB" altLang="it-IT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2125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8D161866-97A5-6F45-A9A1-3C9EE1614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44450"/>
            <a:ext cx="8228012" cy="900113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I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motori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cambiamento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40BD990-D675-6E48-935C-5D0AB5B89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19" y="544513"/>
            <a:ext cx="4014093" cy="2884488"/>
          </a:xfrm>
        </p:spPr>
        <p:txBody>
          <a:bodyPr lIns="0" tIns="0" rIns="0" bIns="0"/>
          <a:lstStyle/>
          <a:p>
            <a:pPr algn="ctr" eaLnBrk="1" hangingPunct="1">
              <a:lnSpc>
                <a:spcPct val="92000"/>
              </a:lnSpc>
              <a:buFont typeface="Verdana" panose="020B060403050404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Fattori</a:t>
            </a:r>
            <a:r>
              <a:rPr lang="en-GB" altLang="it-IT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endogeni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Rapporto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tra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politica</a:t>
            </a:r>
            <a:r>
              <a:rPr lang="en-GB" altLang="it-IT" dirty="0"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latin typeface="Garamond" panose="02020404030301010803" pitchFamily="18" charset="0"/>
              </a:rPr>
              <a:t>magistratura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Relazioni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tra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stato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centrali</a:t>
            </a:r>
            <a:r>
              <a:rPr lang="en-GB" altLang="it-IT" dirty="0"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latin typeface="Garamond" panose="02020404030301010803" pitchFamily="18" charset="0"/>
              </a:rPr>
              <a:t>regioni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Frammentazione</a:t>
            </a:r>
            <a:r>
              <a:rPr lang="en-GB" altLang="it-IT" dirty="0">
                <a:latin typeface="Garamond" panose="02020404030301010803" pitchFamily="18" charset="0"/>
              </a:rPr>
              <a:t> sub-</a:t>
            </a:r>
            <a:r>
              <a:rPr lang="en-GB" altLang="it-IT" dirty="0" err="1">
                <a:latin typeface="Garamond" panose="02020404030301010803" pitchFamily="18" charset="0"/>
              </a:rPr>
              <a:t>culturale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Deideologizzazione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voto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AE79DDB-5A02-494C-BA16-12E5B53030F4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355976" y="544512"/>
            <a:ext cx="4786437" cy="3532559"/>
          </a:xfrm>
        </p:spPr>
        <p:txBody>
          <a:bodyPr lIns="0" tIns="0" rIns="0" bIns="0"/>
          <a:lstStyle/>
          <a:p>
            <a:pPr algn="ctr" eaLnBrk="1" hangingPunct="1">
              <a:buFont typeface="Verdana" panose="020B060403050404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b="1" dirty="0" err="1">
                <a:solidFill>
                  <a:srgbClr val="FF0000"/>
                </a:solidFill>
              </a:rPr>
              <a:t>Fattori</a:t>
            </a:r>
            <a:r>
              <a:rPr lang="en-GB" altLang="it-IT" b="1" dirty="0">
                <a:solidFill>
                  <a:srgbClr val="FF0000"/>
                </a:solidFill>
              </a:rPr>
              <a:t> </a:t>
            </a:r>
            <a:r>
              <a:rPr lang="en-GB" altLang="it-IT" b="1" dirty="0" err="1">
                <a:solidFill>
                  <a:srgbClr val="FF0000"/>
                </a:solidFill>
              </a:rPr>
              <a:t>esogeni</a:t>
            </a:r>
            <a:endParaRPr lang="en-GB" altLang="it-IT" sz="2400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latin typeface="Garamond" panose="02020404030301010803" pitchFamily="18" charset="0"/>
              </a:rPr>
              <a:t>Nuovo </a:t>
            </a:r>
            <a:r>
              <a:rPr lang="en-GB" altLang="it-IT" dirty="0" err="1">
                <a:latin typeface="Garamond" panose="02020404030301010803" pitchFamily="18" charset="0"/>
              </a:rPr>
              <a:t>ordine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internazionale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latin typeface="Garamond" panose="02020404030301010803" pitchFamily="18" charset="0"/>
              </a:rPr>
              <a:t>Europeizzazione</a:t>
            </a:r>
            <a:endParaRPr lang="en-GB" altLang="it-IT" dirty="0"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Globalizzazione</a:t>
            </a:r>
            <a:endParaRPr lang="en-GB" altLang="it-IT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Crisi</a:t>
            </a: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migratorie</a:t>
            </a: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dirty="0" err="1">
                <a:solidFill>
                  <a:srgbClr val="0070C0"/>
                </a:solidFill>
                <a:latin typeface="Garamond" panose="02020404030301010803" pitchFamily="18" charset="0"/>
              </a:rPr>
              <a:t>finanziarie</a:t>
            </a:r>
            <a:endParaRPr lang="en-GB" altLang="it-IT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Covid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dirty="0">
                <a:solidFill>
                  <a:srgbClr val="0070C0"/>
                </a:solidFill>
                <a:latin typeface="Garamond" panose="02020404030301010803" pitchFamily="18" charset="0"/>
              </a:rPr>
              <a:t>Climate Change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16A526BC-231E-2543-9C62-A02C938A8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57688"/>
            <a:ext cx="9144000" cy="2500312"/>
          </a:xfrm>
          <a:prstGeom prst="roundRect">
            <a:avLst>
              <a:gd name="adj" fmla="val 12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Molti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fattori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tuttora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all'opera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che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però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non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hanno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innescato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sconvolgimenti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rivoluzionari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, ma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piuttosto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molteplici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cambiamenti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incrementali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La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natura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di un regime e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il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DNA di un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sistema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politico non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si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cambiano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solo con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interventi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di “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ingegneria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solidFill>
                  <a:srgbClr val="FF0000"/>
                </a:solidFill>
                <a:latin typeface="Garamond" panose="02020404030301010803" pitchFamily="18" charset="0"/>
              </a:rPr>
              <a:t>istituzionale</a:t>
            </a: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”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GB" altLang="it-IT" sz="2400" dirty="0">
                <a:solidFill>
                  <a:srgbClr val="FF0000"/>
                </a:solidFill>
                <a:latin typeface="Garamond" panose="02020404030301010803" pitchFamily="18" charset="0"/>
              </a:rPr>
              <a:t>		</a:t>
            </a:r>
            <a:r>
              <a:rPr lang="en-GB" altLang="it-IT" sz="2400" b="1" dirty="0">
                <a:latin typeface="Garamond" panose="02020404030301010803" pitchFamily="18" charset="0"/>
              </a:rPr>
              <a:t>→ </a:t>
            </a:r>
            <a:r>
              <a:rPr lang="en-GB" altLang="it-IT" sz="2400" b="1" dirty="0" err="1">
                <a:latin typeface="Garamond" panose="02020404030301010803" pitchFamily="18" charset="0"/>
              </a:rPr>
              <a:t>una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democrazia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diversa</a:t>
            </a:r>
            <a:r>
              <a:rPr lang="en-GB" altLang="it-IT" sz="2400" b="1" dirty="0">
                <a:latin typeface="Garamond" panose="02020404030301010803" pitchFamily="18" charset="0"/>
              </a:rPr>
              <a:t> ma “non </a:t>
            </a:r>
            <a:r>
              <a:rPr lang="en-GB" altLang="it-IT" sz="2400" b="1" dirty="0" err="1">
                <a:latin typeface="Garamond" panose="02020404030301010803" pitchFamily="18" charset="0"/>
              </a:rPr>
              <a:t>maggioritaria</a:t>
            </a:r>
            <a:r>
              <a:rPr lang="en-GB" altLang="it-IT" sz="2400" b="1" dirty="0">
                <a:latin typeface="Garamond" panose="02020404030301010803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7130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E43B9228-0162-6B41-8A0F-D04A7F18F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10563" cy="1412875"/>
          </a:xfrm>
        </p:spPr>
        <p:txBody>
          <a:bodyPr anchor="t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Tra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cambiamento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resistenze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EB5C1C6-CBA7-A143-AE2A-EDC0382F6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08520" y="692696"/>
            <a:ext cx="8793733" cy="5904655"/>
          </a:xfrm>
        </p:spPr>
        <p:txBody>
          <a:bodyPr lIns="0" tIns="0" rIns="0" bIns="0"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>
                <a:latin typeface="Garamond" panose="02020404030301010803" pitchFamily="18" charset="0"/>
              </a:rPr>
              <a:t>Da </a:t>
            </a:r>
            <a:r>
              <a:rPr lang="en-GB" altLang="it-IT" sz="2400" dirty="0" err="1">
                <a:latin typeface="Garamond" panose="02020404030301010803" pitchFamily="18" charset="0"/>
              </a:rPr>
              <a:t>anni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l'Italia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è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sospesa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tra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forze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che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spingono</a:t>
            </a:r>
            <a:r>
              <a:rPr lang="en-GB" altLang="it-IT" sz="2400" dirty="0">
                <a:latin typeface="Garamond" panose="02020404030301010803" pitchFamily="18" charset="0"/>
              </a:rPr>
              <a:t> per un </a:t>
            </a:r>
            <a:r>
              <a:rPr lang="en-GB" altLang="it-IT" sz="2400" dirty="0" err="1">
                <a:latin typeface="Garamond" panose="02020404030301010803" pitchFamily="18" charset="0"/>
              </a:rPr>
              <a:t>rinnovamento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difensori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dello</a:t>
            </a:r>
            <a:r>
              <a:rPr lang="en-GB" altLang="it-IT" sz="2400" dirty="0">
                <a:latin typeface="Garamond" panose="02020404030301010803" pitchFamily="18" charset="0"/>
              </a:rPr>
              <a:t> status quo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dirty="0" err="1">
                <a:latin typeface="Garamond" panose="02020404030301010803" pitchFamily="18" charset="0"/>
              </a:rPr>
              <a:t>Alcune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riforme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che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trovano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ampio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consenso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nell'opinione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pubblica</a:t>
            </a:r>
            <a:r>
              <a:rPr lang="en-GB" altLang="it-IT" sz="2400" dirty="0">
                <a:latin typeface="Garamond" panose="02020404030301010803" pitchFamily="18" charset="0"/>
              </a:rPr>
              <a:t>, </a:t>
            </a:r>
            <a:r>
              <a:rPr lang="en-GB" altLang="it-IT" sz="2400" dirty="0" err="1">
                <a:latin typeface="Garamond" panose="02020404030301010803" pitchFamily="18" charset="0"/>
              </a:rPr>
              <a:t>sembrano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divenute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prioritarie</a:t>
            </a:r>
            <a:r>
              <a:rPr lang="en-GB" altLang="it-IT" sz="2400" dirty="0">
                <a:latin typeface="Garamond" panose="02020404030301010803" pitchFamily="18" charset="0"/>
              </a:rPr>
              <a:t> e </a:t>
            </a:r>
            <a:r>
              <a:rPr lang="en-GB" altLang="it-IT" sz="2400" dirty="0" err="1">
                <a:latin typeface="Garamond" panose="02020404030301010803" pitchFamily="18" charset="0"/>
              </a:rPr>
              <a:t>avrebbero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ampie</a:t>
            </a:r>
            <a:r>
              <a:rPr lang="en-GB" altLang="it-IT" sz="2400" dirty="0">
                <a:latin typeface="Garamond" panose="02020404030301010803" pitchFamily="18" charset="0"/>
              </a:rPr>
              <a:t> </a:t>
            </a:r>
            <a:r>
              <a:rPr lang="en-GB" altLang="it-IT" sz="2400" dirty="0" err="1">
                <a:latin typeface="Garamond" panose="02020404030301010803" pitchFamily="18" charset="0"/>
              </a:rPr>
              <a:t>convergenze</a:t>
            </a:r>
            <a:r>
              <a:rPr lang="en-GB" altLang="it-IT" sz="2400" dirty="0">
                <a:latin typeface="Garamond" panose="02020404030301010803" pitchFamily="18" charset="0"/>
              </a:rPr>
              <a:t>: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>
                <a:latin typeface="Garamond" panose="02020404030301010803" pitchFamily="18" charset="0"/>
              </a:rPr>
              <a:t>fine del </a:t>
            </a:r>
            <a:r>
              <a:rPr lang="en-GB" altLang="it-IT" sz="2400" b="1" dirty="0" err="1">
                <a:latin typeface="Garamond" panose="02020404030301010803" pitchFamily="18" charset="0"/>
              </a:rPr>
              <a:t>bicameralismo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ridondante</a:t>
            </a:r>
            <a:endParaRPr lang="en-GB" altLang="it-IT" sz="2400" b="1" dirty="0">
              <a:latin typeface="Garamond" panose="02020404030301010803" pitchFamily="18" charset="0"/>
            </a:endParaRP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 err="1">
                <a:latin typeface="Garamond" panose="02020404030301010803" pitchFamily="18" charset="0"/>
              </a:rPr>
              <a:t>nuova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riforma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elettorale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 err="1">
                <a:latin typeface="Garamond" panose="02020404030301010803" pitchFamily="18" charset="0"/>
              </a:rPr>
              <a:t>nuovo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assetto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dei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regolamenti</a:t>
            </a:r>
            <a:r>
              <a:rPr lang="en-GB" altLang="it-IT" sz="2400" b="1" dirty="0"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latin typeface="Garamond" panose="02020404030301010803" pitchFamily="18" charset="0"/>
              </a:rPr>
              <a:t>parlamentari</a:t>
            </a:r>
            <a:endParaRPr lang="en-GB" altLang="it-IT" sz="2400" b="1" dirty="0">
              <a:latin typeface="Garamond" panose="02020404030301010803" pitchFamily="18" charset="0"/>
            </a:endParaRPr>
          </a:p>
          <a:p>
            <a:pPr lvl="1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Tuttavia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l’agenda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delle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riforme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è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pesantemente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ritardata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. La fine del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Renzi (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Dicembre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2016) come nuovo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spartiacque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-La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scomessa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governo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giallo-verde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e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suoi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limiti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che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sono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24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evidenziati</a:t>
            </a:r>
            <a:r>
              <a:rPr lang="en-GB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….</a:t>
            </a: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La scommessa del governo rosso-verde</a:t>
            </a: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Covid19, crisi del sistema partitico, governo del Presidente</a:t>
            </a: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altLang="it-IT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Il Premierato?</a:t>
            </a: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8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lvl="1" eaLnBrk="1" hangingPunct="1">
              <a:buFontTx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it-IT" sz="24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46005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contenuto 1">
            <a:extLst>
              <a:ext uri="{FF2B5EF4-FFF2-40B4-BE49-F238E27FC236}">
                <a16:creationId xmlns:a16="http://schemas.microsoft.com/office/drawing/2014/main" id="{EFE4D3DF-44CE-2348-9789-13038DB58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38" y="908050"/>
            <a:ext cx="9151938" cy="4383088"/>
          </a:xfrm>
        </p:spPr>
        <p:txBody>
          <a:bodyPr/>
          <a:lstStyle/>
          <a:p>
            <a:pPr>
              <a:defRPr/>
            </a:pPr>
            <a:r>
              <a:rPr lang="en-GB" dirty="0" err="1">
                <a:latin typeface="Garamond" panose="02020404030301010803" pitchFamily="18" charset="0"/>
              </a:rPr>
              <a:t>Elezioni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i="1" dirty="0">
                <a:latin typeface="Garamond" panose="02020404030301010803" pitchFamily="18" charset="0"/>
              </a:rPr>
              <a:t>innovative </a:t>
            </a:r>
            <a:r>
              <a:rPr lang="en-GB" dirty="0">
                <a:latin typeface="Garamond" panose="02020404030301010803" pitchFamily="18" charset="0"/>
              </a:rPr>
              <a:t>ma </a:t>
            </a:r>
            <a:r>
              <a:rPr lang="en-GB" dirty="0" err="1">
                <a:latin typeface="Garamond" panose="02020404030301010803" pitchFamily="18" charset="0"/>
              </a:rPr>
              <a:t>spesso</a:t>
            </a:r>
            <a:r>
              <a:rPr lang="en-GB" dirty="0">
                <a:latin typeface="Garamond" panose="02020404030301010803" pitchFamily="18" charset="0"/>
              </a:rPr>
              <a:t>  non </a:t>
            </a:r>
            <a:r>
              <a:rPr lang="en-GB" i="1" dirty="0">
                <a:latin typeface="Garamond" panose="02020404030301010803" pitchFamily="18" charset="0"/>
              </a:rPr>
              <a:t>decisive</a:t>
            </a:r>
          </a:p>
          <a:p>
            <a:pPr>
              <a:defRPr/>
            </a:pPr>
            <a:r>
              <a:rPr lang="en-GB" i="1" dirty="0" err="1">
                <a:latin typeface="Garamond" panose="02020404030301010803" pitchFamily="18" charset="0"/>
              </a:rPr>
              <a:t>Bipolarizzazione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period 1994-2008 ma poi </a:t>
            </a:r>
            <a:r>
              <a:rPr lang="en-GB" dirty="0" err="1">
                <a:latin typeface="Garamond" panose="02020404030301010803" pitchFamily="18" charset="0"/>
              </a:rPr>
              <a:t>superata</a:t>
            </a:r>
            <a:endParaRPr lang="en-GB" dirty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GB" dirty="0" err="1">
                <a:latin typeface="Garamond" panose="02020404030301010803" pitchFamily="18" charset="0"/>
              </a:rPr>
              <a:t>Voto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torna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i="1" dirty="0" err="1">
                <a:latin typeface="Garamond" panose="02020404030301010803" pitchFamily="18" charset="0"/>
              </a:rPr>
              <a:t>nazionalizzato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 2013. Meno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2018; di piu’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2022</a:t>
            </a:r>
          </a:p>
          <a:p>
            <a:pPr>
              <a:defRPr/>
            </a:pPr>
            <a:r>
              <a:rPr lang="en-GB" dirty="0" err="1">
                <a:latin typeface="Garamond" panose="02020404030301010803" pitchFamily="18" charset="0"/>
              </a:rPr>
              <a:t>Troppi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elementi</a:t>
            </a:r>
            <a:r>
              <a:rPr lang="en-GB" dirty="0">
                <a:latin typeface="Garamond" panose="02020404030301010803" pitchFamily="18" charset="0"/>
              </a:rPr>
              <a:t> in </a:t>
            </a:r>
            <a:r>
              <a:rPr lang="en-GB" dirty="0" err="1">
                <a:latin typeface="Garamond" panose="02020404030301010803" pitchFamily="18" charset="0"/>
              </a:rPr>
              <a:t>movimento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Ancora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una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fase</a:t>
            </a:r>
            <a:r>
              <a:rPr lang="en-GB" dirty="0">
                <a:latin typeface="Garamond" panose="02020404030301010803" pitchFamily="18" charset="0"/>
              </a:rPr>
              <a:t> di </a:t>
            </a:r>
            <a:r>
              <a:rPr lang="en-GB" i="1" dirty="0">
                <a:latin typeface="Garamond" panose="02020404030301010803" pitchFamily="18" charset="0"/>
              </a:rPr>
              <a:t>de-</a:t>
            </a:r>
            <a:r>
              <a:rPr lang="en-GB" i="1" dirty="0" err="1">
                <a:latin typeface="Garamond" panose="02020404030301010803" pitchFamily="18" charset="0"/>
              </a:rPr>
              <a:t>istituzionalizzazione</a:t>
            </a:r>
            <a:r>
              <a:rPr lang="en-GB" i="1" dirty="0">
                <a:latin typeface="Garamond" panose="02020404030301010803" pitchFamily="18" charset="0"/>
              </a:rPr>
              <a:t>?</a:t>
            </a:r>
          </a:p>
          <a:p>
            <a:pPr>
              <a:defRPr/>
            </a:pPr>
            <a:r>
              <a:rPr lang="en-GB" i="1" dirty="0" err="1">
                <a:latin typeface="Garamond" panose="02020404030301010803" pitchFamily="18" charset="0"/>
              </a:rPr>
              <a:t>Volatilità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dirty="0">
                <a:latin typeface="Garamond" panose="02020404030301010803" pitchFamily="18" charset="0"/>
              </a:rPr>
              <a:t>di nuovo </a:t>
            </a:r>
            <a:r>
              <a:rPr lang="en-GB" dirty="0" err="1">
                <a:latin typeface="Garamond" panose="02020404030301010803" pitchFamily="18" charset="0"/>
              </a:rPr>
              <a:t>elevatissima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2013 e poi </a:t>
            </a:r>
            <a:r>
              <a:rPr lang="en-GB" dirty="0" err="1">
                <a:latin typeface="Garamond" panose="02020404030301010803" pitchFamily="18" charset="0"/>
              </a:rPr>
              <a:t>ancora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2018 e </a:t>
            </a:r>
            <a:r>
              <a:rPr lang="en-GB" dirty="0" err="1">
                <a:latin typeface="Garamond" panose="02020404030301010803" pitchFamily="18" charset="0"/>
              </a:rPr>
              <a:t>nel</a:t>
            </a:r>
            <a:r>
              <a:rPr lang="en-GB" dirty="0">
                <a:latin typeface="Garamond" panose="02020404030301010803" pitchFamily="18" charset="0"/>
              </a:rPr>
              <a:t> 2022</a:t>
            </a:r>
          </a:p>
          <a:p>
            <a:pPr>
              <a:defRPr/>
            </a:pPr>
            <a:endParaRPr lang="en-GB" sz="2200" i="1" dirty="0">
              <a:latin typeface="Garamond" panose="02020404030301010803" pitchFamily="18" charset="0"/>
            </a:endParaRPr>
          </a:p>
        </p:txBody>
      </p:sp>
      <p:sp>
        <p:nvSpPr>
          <p:cNvPr id="18435" name="Titolo 2">
            <a:extLst>
              <a:ext uri="{FF2B5EF4-FFF2-40B4-BE49-F238E27FC236}">
                <a16:creationId xmlns:a16="http://schemas.microsoft.com/office/drawing/2014/main" id="{22EFB481-62FC-4F49-B18F-E31632628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863601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Interpretazione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evolutiva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sistema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partitico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2005AE-4F81-514B-8C3F-05A0533E0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1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olo 2">
            <a:extLst>
              <a:ext uri="{FF2B5EF4-FFF2-40B4-BE49-F238E27FC236}">
                <a16:creationId xmlns:a16="http://schemas.microsoft.com/office/drawing/2014/main" id="{22EFB481-62FC-4F49-B18F-E31632628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863601"/>
          </a:xfrm>
        </p:spPr>
        <p:txBody>
          <a:bodyPr/>
          <a:lstStyle/>
          <a:p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Interpretazioni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sul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mutamento</a:t>
            </a:r>
            <a:r>
              <a:rPr lang="en-GB" altLang="it-IT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GB" altLang="it-IT" sz="3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complessivo</a:t>
            </a:r>
            <a:endParaRPr lang="en-GB" altLang="it-IT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2005AE-4F81-514B-8C3F-05A0533E0F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egnaposto contenuto 1">
            <a:extLst>
              <a:ext uri="{FF2B5EF4-FFF2-40B4-BE49-F238E27FC236}">
                <a16:creationId xmlns:a16="http://schemas.microsoft.com/office/drawing/2014/main" id="{8EBDF4A0-3C48-4D45-947F-BF0FE640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073427"/>
          </a:xfrm>
        </p:spPr>
        <p:txBody>
          <a:bodyPr/>
          <a:lstStyle/>
          <a:p>
            <a:pPr algn="just"/>
            <a:r>
              <a:rPr lang="en-GB" altLang="it-IT" sz="2600" b="1" dirty="0" err="1">
                <a:latin typeface="Garamond" panose="02020404030301010803" pitchFamily="18" charset="0"/>
              </a:rPr>
              <a:t>Iconografia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improvvisamente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superata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dirty="0">
                <a:latin typeface="Garamond" panose="02020404030301010803" pitchFamily="18" charset="0"/>
              </a:rPr>
              <a:t>(</a:t>
            </a:r>
            <a:r>
              <a:rPr lang="en-GB" altLang="it-IT" sz="2600" dirty="0" err="1">
                <a:latin typeface="Garamond" panose="02020404030301010803" pitchFamily="18" charset="0"/>
              </a:rPr>
              <a:t>ventennio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berlusconiano</a:t>
            </a:r>
            <a:r>
              <a:rPr lang="en-GB" altLang="it-IT" sz="2600" dirty="0">
                <a:latin typeface="Garamond" panose="02020404030301010803" pitchFamily="18" charset="0"/>
              </a:rPr>
              <a:t>, </a:t>
            </a:r>
            <a:r>
              <a:rPr lang="en-GB" altLang="it-IT" sz="2600" dirty="0" err="1">
                <a:latin typeface="Garamond" panose="02020404030301010803" pitchFamily="18" charset="0"/>
              </a:rPr>
              <a:t>seconda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repubblica</a:t>
            </a:r>
            <a:r>
              <a:rPr lang="en-GB" altLang="it-IT" sz="2600" dirty="0">
                <a:latin typeface="Garamond" panose="02020404030301010803" pitchFamily="18" charset="0"/>
              </a:rPr>
              <a:t>) [</a:t>
            </a:r>
            <a:r>
              <a:rPr lang="en-GB" altLang="it-IT" sz="2600" dirty="0" err="1">
                <a:latin typeface="Garamond" panose="02020404030301010803" pitchFamily="18" charset="0"/>
              </a:rPr>
              <a:t>Lanzalaco</a:t>
            </a:r>
            <a:r>
              <a:rPr lang="en-GB" altLang="it-IT" sz="2600" dirty="0">
                <a:latin typeface="Garamond" panose="02020404030301010803" pitchFamily="18" charset="0"/>
              </a:rPr>
              <a:t>]</a:t>
            </a:r>
          </a:p>
          <a:p>
            <a:pPr algn="just"/>
            <a:r>
              <a:rPr lang="en-GB" altLang="it-IT" sz="2600" b="1" dirty="0">
                <a:latin typeface="Garamond" panose="02020404030301010803" pitchFamily="18" charset="0"/>
              </a:rPr>
              <a:t>Dilemma </a:t>
            </a:r>
            <a:r>
              <a:rPr lang="en-GB" altLang="it-IT" sz="2600" b="1" dirty="0" err="1">
                <a:latin typeface="Garamond" panose="02020404030301010803" pitchFamily="18" charset="0"/>
              </a:rPr>
              <a:t>dell’autoriforma</a:t>
            </a:r>
            <a:r>
              <a:rPr lang="en-GB" altLang="it-IT" sz="2600" b="1">
                <a:latin typeface="Garamond" panose="02020404030301010803" pitchFamily="18" charset="0"/>
              </a:rPr>
              <a:t> </a:t>
            </a:r>
            <a:r>
              <a:rPr lang="en-GB" altLang="it-IT" sz="2600">
                <a:latin typeface="Garamond" panose="02020404030301010803" pitchFamily="18" charset="0"/>
              </a:rPr>
              <a:t>[</a:t>
            </a:r>
            <a:r>
              <a:rPr lang="en-GB" altLang="it-IT" sz="2600" dirty="0" err="1">
                <a:latin typeface="Garamond" panose="02020404030301010803" pitchFamily="18" charset="0"/>
              </a:rPr>
              <a:t>Morlino</a:t>
            </a:r>
            <a:r>
              <a:rPr lang="en-GB" altLang="it-IT" sz="2600" dirty="0">
                <a:latin typeface="Garamond" panose="02020404030301010803" pitchFamily="18" charset="0"/>
              </a:rPr>
              <a:t>]</a:t>
            </a:r>
          </a:p>
          <a:p>
            <a:pPr algn="just"/>
            <a:r>
              <a:rPr lang="en-GB" altLang="it-IT" sz="2600" b="1" dirty="0" err="1">
                <a:latin typeface="Garamond" panose="02020404030301010803" pitchFamily="18" charset="0"/>
              </a:rPr>
              <a:t>Impossibilità</a:t>
            </a:r>
            <a:r>
              <a:rPr lang="en-GB" altLang="it-IT" sz="2600" b="1" dirty="0">
                <a:latin typeface="Garamond" panose="02020404030301010803" pitchFamily="18" charset="0"/>
              </a:rPr>
              <a:t> di un </a:t>
            </a:r>
            <a:r>
              <a:rPr lang="en-GB" altLang="it-IT" sz="2600" b="1" dirty="0" err="1">
                <a:latin typeface="Garamond" panose="02020404030301010803" pitchFamily="18" charset="0"/>
              </a:rPr>
              <a:t>modello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alternativo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dirty="0">
                <a:latin typeface="Garamond" panose="02020404030301010803" pitchFamily="18" charset="0"/>
              </a:rPr>
              <a:t>al </a:t>
            </a:r>
            <a:r>
              <a:rPr lang="en-GB" altLang="it-IT" sz="2600" i="1" dirty="0">
                <a:latin typeface="Garamond" panose="02020404030301010803" pitchFamily="18" charset="0"/>
              </a:rPr>
              <a:t>party government </a:t>
            </a:r>
            <a:r>
              <a:rPr lang="en-GB" altLang="it-IT" sz="2600" dirty="0">
                <a:latin typeface="Garamond" panose="02020404030301010803" pitchFamily="18" charset="0"/>
              </a:rPr>
              <a:t>(</a:t>
            </a:r>
            <a:r>
              <a:rPr lang="en-GB" altLang="it-IT" sz="2600" dirty="0" err="1">
                <a:latin typeface="Garamond" panose="02020404030301010803" pitchFamily="18" charset="0"/>
              </a:rPr>
              <a:t>sino</a:t>
            </a:r>
            <a:r>
              <a:rPr lang="en-GB" altLang="it-IT" sz="2600" dirty="0">
                <a:latin typeface="Garamond" panose="02020404030301010803" pitchFamily="18" charset="0"/>
              </a:rPr>
              <a:t> ad </a:t>
            </a:r>
            <a:r>
              <a:rPr lang="en-GB" altLang="it-IT" sz="2600" dirty="0" err="1">
                <a:latin typeface="Garamond" panose="02020404030301010803" pitchFamily="18" charset="0"/>
              </a:rPr>
              <a:t>ora</a:t>
            </a:r>
            <a:r>
              <a:rPr lang="en-GB" altLang="it-IT" sz="2600" dirty="0">
                <a:latin typeface="Garamond" panose="02020404030301010803" pitchFamily="18" charset="0"/>
              </a:rPr>
              <a:t>) [</a:t>
            </a:r>
            <a:r>
              <a:rPr lang="en-GB" altLang="it-IT" sz="2600" dirty="0" err="1">
                <a:latin typeface="Garamond" panose="02020404030301010803" pitchFamily="18" charset="0"/>
              </a:rPr>
              <a:t>Verzichelli</a:t>
            </a:r>
            <a:r>
              <a:rPr lang="en-GB" altLang="it-IT" sz="2600" dirty="0">
                <a:latin typeface="Garamond" panose="02020404030301010803" pitchFamily="18" charset="0"/>
              </a:rPr>
              <a:t>]</a:t>
            </a:r>
          </a:p>
          <a:p>
            <a:pPr algn="just"/>
            <a:r>
              <a:rPr lang="en-GB" altLang="it-IT" sz="2600" b="1" dirty="0">
                <a:latin typeface="Garamond" panose="02020404030301010803" pitchFamily="18" charset="0"/>
              </a:rPr>
              <a:t>Repubblica </a:t>
            </a:r>
            <a:r>
              <a:rPr lang="en-GB" altLang="it-IT" sz="2600" b="1" dirty="0" err="1">
                <a:latin typeface="Garamond" panose="02020404030301010803" pitchFamily="18" charset="0"/>
              </a:rPr>
              <a:t>dei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veti</a:t>
            </a:r>
            <a:r>
              <a:rPr lang="en-GB" altLang="it-IT" sz="2600" dirty="0">
                <a:latin typeface="Garamond" panose="02020404030301010803" pitchFamily="18" charset="0"/>
              </a:rPr>
              <a:t>: </a:t>
            </a:r>
            <a:r>
              <a:rPr lang="en-GB" altLang="it-IT" sz="2600" dirty="0" err="1">
                <a:latin typeface="Garamond" panose="02020404030301010803" pitchFamily="18" charset="0"/>
              </a:rPr>
              <a:t>lettura</a:t>
            </a:r>
            <a:r>
              <a:rPr lang="en-GB" altLang="it-IT" sz="2600" dirty="0">
                <a:latin typeface="Garamond" panose="02020404030301010803" pitchFamily="18" charset="0"/>
              </a:rPr>
              <a:t> in </a:t>
            </a:r>
            <a:r>
              <a:rPr lang="en-GB" altLang="it-IT" sz="2600" dirty="0" err="1">
                <a:latin typeface="Garamond" panose="02020404030301010803" pitchFamily="18" charset="0"/>
              </a:rPr>
              <a:t>chiave</a:t>
            </a:r>
            <a:r>
              <a:rPr lang="en-GB" altLang="it-IT" sz="2600" dirty="0">
                <a:latin typeface="Garamond" panose="02020404030301010803" pitchFamily="18" charset="0"/>
              </a:rPr>
              <a:t> di </a:t>
            </a:r>
            <a:r>
              <a:rPr lang="en-GB" altLang="it-IT" sz="2600" dirty="0" err="1">
                <a:latin typeface="Garamond" panose="02020404030301010803" pitchFamily="18" charset="0"/>
              </a:rPr>
              <a:t>preferenze</a:t>
            </a:r>
            <a:r>
              <a:rPr lang="en-GB" altLang="it-IT" sz="2600" dirty="0">
                <a:latin typeface="Garamond" panose="02020404030301010803" pitchFamily="18" charset="0"/>
              </a:rPr>
              <a:t> </a:t>
            </a:r>
            <a:r>
              <a:rPr lang="en-GB" altLang="it-IT" sz="2600" dirty="0" err="1">
                <a:latin typeface="Garamond" panose="02020404030301010803" pitchFamily="18" charset="0"/>
              </a:rPr>
              <a:t>individuali</a:t>
            </a:r>
            <a:r>
              <a:rPr lang="en-GB" altLang="it-IT" sz="2600" dirty="0">
                <a:latin typeface="Garamond" panose="02020404030301010803" pitchFamily="18" charset="0"/>
              </a:rPr>
              <a:t> e </a:t>
            </a:r>
            <a:r>
              <a:rPr lang="en-GB" altLang="it-IT" sz="2600" dirty="0" err="1">
                <a:latin typeface="Garamond" panose="02020404030301010803" pitchFamily="18" charset="0"/>
              </a:rPr>
              <a:t>circolarità</a:t>
            </a:r>
            <a:r>
              <a:rPr lang="en-GB" altLang="it-IT" sz="2600" dirty="0">
                <a:latin typeface="Garamond" panose="02020404030301010803" pitchFamily="18" charset="0"/>
              </a:rPr>
              <a:t> del </a:t>
            </a:r>
            <a:r>
              <a:rPr lang="en-GB" altLang="it-IT" sz="2600" dirty="0" err="1">
                <a:latin typeface="Garamond" panose="02020404030301010803" pitchFamily="18" charset="0"/>
              </a:rPr>
              <a:t>mutamento</a:t>
            </a:r>
            <a:r>
              <a:rPr lang="en-GB" altLang="it-IT" sz="2600" dirty="0">
                <a:latin typeface="Garamond" panose="02020404030301010803" pitchFamily="18" charset="0"/>
              </a:rPr>
              <a:t> [Zucchini]</a:t>
            </a:r>
          </a:p>
          <a:p>
            <a:pPr algn="just"/>
            <a:r>
              <a:rPr lang="en-GB" altLang="it-IT" sz="2600" b="1" dirty="0" err="1">
                <a:latin typeface="Garamond" panose="02020404030301010803" pitchFamily="18" charset="0"/>
              </a:rPr>
              <a:t>Democrazia</a:t>
            </a:r>
            <a:r>
              <a:rPr lang="en-GB" altLang="it-IT" sz="2600" b="1" dirty="0">
                <a:latin typeface="Garamond" panose="02020404030301010803" pitchFamily="18" charset="0"/>
              </a:rPr>
              <a:t> </a:t>
            </a:r>
            <a:r>
              <a:rPr lang="en-GB" altLang="it-IT" sz="2600" b="1" dirty="0" err="1">
                <a:latin typeface="Garamond" panose="02020404030301010803" pitchFamily="18" charset="0"/>
              </a:rPr>
              <a:t>fluida</a:t>
            </a:r>
            <a:r>
              <a:rPr lang="en-GB" altLang="it-IT" sz="2600" b="1" dirty="0">
                <a:latin typeface="Garamond" panose="020204040303010108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28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578</Words>
  <Application>Microsoft Macintosh PowerPoint</Application>
  <PresentationFormat>Presentazione su schermo (4:3)</PresentationFormat>
  <Paragraphs>81</Paragraphs>
  <Slides>8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Verdana</vt:lpstr>
      <vt:lpstr>Wingdings</vt:lpstr>
      <vt:lpstr>COPERTINA</vt:lpstr>
      <vt:lpstr>DIAPOSITIVE</vt:lpstr>
      <vt:lpstr>CHIUSURA</vt:lpstr>
      <vt:lpstr>Presentazione standard di PowerPoint</vt:lpstr>
      <vt:lpstr>Segni contraddittori di cambiamento</vt:lpstr>
      <vt:lpstr>Una democrazia del pubblico Ma come le altre?</vt:lpstr>
      <vt:lpstr>La scarsa fiducia nelle istituzioni</vt:lpstr>
      <vt:lpstr>I motori del cambiamento</vt:lpstr>
      <vt:lpstr>Tra cambiamento e resistenze</vt:lpstr>
      <vt:lpstr>Interpretazione evolutiva del sistema partitico</vt:lpstr>
      <vt:lpstr>Interpretazioni sul mutamento complessivo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Giliberto Capano</cp:lastModifiedBy>
  <cp:revision>152</cp:revision>
  <dcterms:created xsi:type="dcterms:W3CDTF">2017-11-13T10:11:35Z</dcterms:created>
  <dcterms:modified xsi:type="dcterms:W3CDTF">2023-10-02T07:05:20Z</dcterms:modified>
</cp:coreProperties>
</file>