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8"/>
  </p:notesMasterIdLst>
  <p:sldIdLst>
    <p:sldId id="263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72" r:id="rId15"/>
    <p:sldId id="273" r:id="rId16"/>
    <p:sldId id="276" r:id="rId17"/>
    <p:sldId id="277" r:id="rId18"/>
    <p:sldId id="274" r:id="rId19"/>
    <p:sldId id="275" r:id="rId20"/>
    <p:sldId id="280" r:id="rId21"/>
    <p:sldId id="278" r:id="rId22"/>
    <p:sldId id="279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0" autoAdjust="0"/>
    <p:restoredTop sz="94626" autoAdjust="0"/>
  </p:normalViewPr>
  <p:slideViewPr>
    <p:cSldViewPr showGuides="1">
      <p:cViewPr varScale="1">
        <p:scale>
          <a:sx n="121" d="100"/>
          <a:sy n="121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527265D-D36C-1441-9AED-990CF35428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fld id="{1531C593-F7D9-DD40-A805-2A4006AD1575}" type="slidenum">
              <a:rPr lang="en-GB" altLang="it-IT" sz="1300">
                <a:solidFill>
                  <a:srgbClr val="FFFF00"/>
                </a:solidFill>
              </a:rPr>
              <a:pPr/>
              <a:t>11</a:t>
            </a:fld>
            <a:endParaRPr lang="en-GB" altLang="it-IT" sz="1300">
              <a:solidFill>
                <a:srgbClr val="FFFF00"/>
              </a:solidFill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0E90F79E-9A4F-EC41-8F70-185EADC22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7000"/>
              </a:lnSpc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endParaRPr lang="it-IT" altLang="it-IT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65364FAE-2B84-1E4D-8558-10434CD305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Note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Nell’analisi politologica, il concetto di PP viene distinto da decisione (anche se il nesso tra i due è strettissimo) per la dimensione più sistemica della politica rispetto alla decisione. Però la politica non è neppure un </a:t>
            </a:r>
            <a:r>
              <a:rPr lang="en-GB" altLang="it-IT" i="1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programma</a:t>
            </a: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, nel senso che all’interno di un manifesto, di una ideologia, o anche di una semplice “manifestazione di intenzioni” possono celarsi più politiche.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Infine le </a:t>
            </a:r>
            <a:r>
              <a:rPr lang="en-GB" altLang="it-IT" i="1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policies </a:t>
            </a: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si distinguono dalla legge. Non in tutte le leggi vi sono politiche (si pensi alle leggi quadro o a leggi di tipo simbolico come quelle che parlano dell’inno o delle bandiere). E non tutte le politiche sono “fatte” da leggi.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it-IT">
              <a:latin typeface="Arial Unicode MS" panose="020B0604020202020204" pitchFamily="34" charset="-128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6495-10AD-4821-85C3-8AFA6E21FD9A}" type="datetimeFigureOut">
              <a:rPr lang="it-IT" smtClean="0"/>
              <a:pPr/>
              <a:t>03/10/23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5F8A-E727-4376-AE1D-87DF674355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2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 dirty="0">
                <a:latin typeface="Garamond" panose="02020404030301010803" pitchFamily="18" charset="0"/>
              </a:rPr>
              <a:t>Lezione 6</a:t>
            </a: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Introduzione all’Analisi delle Politiche Pubbliche.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Politica e Politiche.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Cos’è una politica pubblica</a:t>
            </a:r>
            <a:endParaRPr lang="it-IT" sz="3200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endParaRPr lang="it-IT" sz="4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NON è….. (1)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A2D235-6F09-DE4C-8993-E6153B4C7CFF}"/>
              </a:ext>
            </a:extLst>
          </p:cNvPr>
          <p:cNvSpPr txBox="1"/>
          <p:nvPr/>
        </p:nvSpPr>
        <p:spPr>
          <a:xfrm>
            <a:off x="-32619" y="1006476"/>
            <a:ext cx="8583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Garamond" panose="02020404030301010803" pitchFamily="18" charset="0"/>
              </a:rPr>
              <a:t>Un </a:t>
            </a:r>
            <a:r>
              <a:rPr lang="en-GB" sz="4000" b="1" dirty="0" err="1">
                <a:latin typeface="Garamond" panose="02020404030301010803" pitchFamily="18" charset="0"/>
              </a:rPr>
              <a:t>concetto</a:t>
            </a:r>
            <a:r>
              <a:rPr lang="en-GB" sz="4000" b="1" dirty="0">
                <a:latin typeface="Garamond" panose="02020404030301010803" pitchFamily="18" charset="0"/>
              </a:rPr>
              <a:t> </a:t>
            </a:r>
            <a:r>
              <a:rPr lang="en-GB" sz="4000" b="1" dirty="0" err="1">
                <a:latin typeface="Garamond" panose="02020404030301010803" pitchFamily="18" charset="0"/>
              </a:rPr>
              <a:t>autoevidente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8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numero diapositiva 4">
            <a:extLst>
              <a:ext uri="{FF2B5EF4-FFF2-40B4-BE49-F238E27FC236}">
                <a16:creationId xmlns:a16="http://schemas.microsoft.com/office/drawing/2014/main" id="{BAEDB3B1-20C2-E64A-AC54-5C760092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endParaRPr lang="en-GB" altLang="it-IT" sz="1400" dirty="0">
              <a:solidFill>
                <a:srgbClr val="000000"/>
              </a:solidFill>
            </a:endParaRPr>
          </a:p>
        </p:txBody>
      </p:sp>
      <p:sp>
        <p:nvSpPr>
          <p:cNvPr id="8193" name="AutoShape 1">
            <a:extLst>
              <a:ext uri="{FF2B5EF4-FFF2-40B4-BE49-F238E27FC236}">
                <a16:creationId xmlns:a16="http://schemas.microsoft.com/office/drawing/2014/main" id="{D0B76921-091E-484C-9E3B-8C73F446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4953000"/>
            <a:ext cx="3657600" cy="1524000"/>
          </a:xfrm>
          <a:prstGeom prst="flowChartMagneticTap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Benché fondata spesso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su elementi normativi, la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politica pubblica non è un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fenomeno oggettivo tangibile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DA4FAD2-71C5-B040-9033-303B9A5FC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2932113"/>
            <a:ext cx="3352800" cy="1524000"/>
          </a:xfrm>
          <a:prstGeom prst="flowChartMagneticTape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Il termine </a:t>
            </a:r>
            <a:r>
              <a:rPr lang="en-GB" altLang="it-IT" sz="1800" i="1">
                <a:solidFill>
                  <a:srgbClr val="C73951"/>
                </a:solidFill>
              </a:rPr>
              <a:t>policy </a:t>
            </a:r>
            <a:r>
              <a:rPr lang="en-GB" altLang="it-IT" sz="1800">
                <a:solidFill>
                  <a:srgbClr val="C73951"/>
                </a:solidFill>
              </a:rPr>
              <a:t>viene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affiancato solitamente 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qualcosa di più piccolo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dei cambiamenti generali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della società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E0A4E20F-449B-9041-8536-4734A9FD8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143000"/>
            <a:ext cx="2971800" cy="1447800"/>
          </a:xfrm>
          <a:prstGeom prst="flowChartMagneticTape">
            <a:avLst/>
          </a:prstGeom>
          <a:solidFill>
            <a:srgbClr val="99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Il termine </a:t>
            </a:r>
            <a:r>
              <a:rPr lang="en-GB" altLang="it-IT" sz="1800" i="1">
                <a:solidFill>
                  <a:srgbClr val="C73951"/>
                </a:solidFill>
              </a:rPr>
              <a:t>policy </a:t>
            </a:r>
            <a:r>
              <a:rPr lang="en-GB" altLang="it-IT" sz="1800">
                <a:solidFill>
                  <a:srgbClr val="C73951"/>
                </a:solidFill>
              </a:rPr>
              <a:t>viene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affiancato solitamente 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qualcosa di più grande di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particolari decisioni</a:t>
            </a:r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B7FAFFB4-E6D2-B342-B60D-49F7E007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866900"/>
            <a:ext cx="5335588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decisione</a:t>
            </a:r>
          </a:p>
        </p:txBody>
      </p:sp>
      <p:sp>
        <p:nvSpPr>
          <p:cNvPr id="7176" name="Rectangle 6">
            <a:extLst>
              <a:ext uri="{FF2B5EF4-FFF2-40B4-BE49-F238E27FC236}">
                <a16:creationId xmlns:a16="http://schemas.microsoft.com/office/drawing/2014/main" id="{9E24438C-27C4-494F-97E9-52A28AA4D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886200"/>
            <a:ext cx="5653088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programma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B9A3F7D2-1133-0F4F-A9DA-C76ED82B0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791200"/>
            <a:ext cx="4568825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Legge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8EFD9C3-5CF5-2542-8771-2724342F08E9}"/>
              </a:ext>
            </a:extLst>
          </p:cNvPr>
          <p:cNvSpPr txBox="1"/>
          <p:nvPr/>
        </p:nvSpPr>
        <p:spPr>
          <a:xfrm>
            <a:off x="755576" y="1166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NON è…..(2)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33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Una convenzione definitoria in cui debbono essere contenuti: 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la </a:t>
            </a:r>
            <a:r>
              <a:rPr lang="it-IT" altLang="it-IT" i="1" dirty="0">
                <a:latin typeface="Garamond" panose="02020404030301010803" pitchFamily="18" charset="0"/>
              </a:rPr>
              <a:t>processualità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 la </a:t>
            </a:r>
            <a:r>
              <a:rPr lang="it-IT" altLang="it-IT" i="1" dirty="0" err="1">
                <a:latin typeface="Garamond" panose="02020404030301010803" pitchFamily="18" charset="0"/>
              </a:rPr>
              <a:t>proposività</a:t>
            </a:r>
            <a:endParaRPr lang="it-IT" altLang="it-IT" i="1" dirty="0">
              <a:latin typeface="Garamond" panose="02020404030301010803" pitchFamily="18" charset="0"/>
            </a:endParaRPr>
          </a:p>
          <a:p>
            <a:r>
              <a:rPr lang="it-IT" altLang="it-IT" i="1" dirty="0">
                <a:latin typeface="Garamond" panose="02020404030301010803" pitchFamily="18" charset="0"/>
              </a:rPr>
              <a:t>l’esistenza di attori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 </a:t>
            </a:r>
            <a:r>
              <a:rPr lang="it-IT" altLang="it-IT" i="1" dirty="0">
                <a:latin typeface="Garamond" panose="02020404030301010803" pitchFamily="18" charset="0"/>
              </a:rPr>
              <a:t>la</a:t>
            </a:r>
            <a:r>
              <a:rPr lang="it-IT" altLang="it-IT" dirty="0">
                <a:latin typeface="Garamond" panose="02020404030301010803" pitchFamily="18" charset="0"/>
              </a:rPr>
              <a:t> </a:t>
            </a:r>
            <a:r>
              <a:rPr lang="it-IT" altLang="it-IT" i="1" dirty="0">
                <a:latin typeface="Garamond" panose="02020404030301010803" pitchFamily="18" charset="0"/>
              </a:rPr>
              <a:t>relazione con problemi aventi rilevanza collettiva</a:t>
            </a:r>
            <a:r>
              <a:rPr lang="it-IT" altLang="it-IT" dirty="0">
                <a:latin typeface="Garamond" panose="02020404030301010803" pitchFamily="18" charset="0"/>
              </a:rPr>
              <a:t>….</a:t>
            </a:r>
          </a:p>
          <a:p>
            <a:endParaRPr lang="it-IT" altLang="it-IT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altLang="it-IT" b="1" dirty="0">
                <a:solidFill>
                  <a:srgbClr val="0070C0"/>
                </a:solidFill>
                <a:latin typeface="Garamond" panose="02020404030301010803" pitchFamily="18" charset="0"/>
              </a:rPr>
              <a:t>          </a:t>
            </a: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10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(2)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5280" cy="5936703"/>
          </a:xfrm>
        </p:spPr>
        <p:txBody>
          <a:bodyPr/>
          <a:lstStyle/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1. "</a:t>
            </a:r>
            <a:r>
              <a:rPr lang="it-IT" sz="2600" b="1" dirty="0">
                <a:latin typeface="Garamond" panose="02020404030301010803" pitchFamily="18" charset="0"/>
              </a:rPr>
              <a:t>la relazione tra un'unità di governo ed il suo ambiente" </a:t>
            </a:r>
            <a:r>
              <a:rPr lang="it-IT" sz="2600" dirty="0">
                <a:latin typeface="Garamond" panose="02020404030301010803" pitchFamily="18" charset="0"/>
              </a:rPr>
              <a:t>(Robert </a:t>
            </a:r>
            <a:r>
              <a:rPr lang="it-IT" sz="2600" dirty="0" err="1">
                <a:latin typeface="Garamond" panose="02020404030301010803" pitchFamily="18" charset="0"/>
              </a:rPr>
              <a:t>Eyestone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i="1" dirty="0">
                <a:latin typeface="Garamond" panose="02020404030301010803" pitchFamily="18" charset="0"/>
              </a:rPr>
              <a:t>The </a:t>
            </a:r>
            <a:r>
              <a:rPr lang="it-IT" sz="2600" i="1" dirty="0" err="1">
                <a:latin typeface="Garamond" panose="02020404030301010803" pitchFamily="18" charset="0"/>
              </a:rPr>
              <a:t>threads</a:t>
            </a:r>
            <a:r>
              <a:rPr lang="it-IT" sz="2600" i="1" dirty="0">
                <a:latin typeface="Garamond" panose="02020404030301010803" pitchFamily="18" charset="0"/>
              </a:rPr>
              <a:t> of public policy: a </a:t>
            </a:r>
            <a:r>
              <a:rPr lang="it-IT" sz="2600" i="1" dirty="0" err="1">
                <a:latin typeface="Garamond" panose="02020404030301010803" pitchFamily="18" charset="0"/>
              </a:rPr>
              <a:t>study</a:t>
            </a:r>
            <a:r>
              <a:rPr lang="it-IT" sz="2600" i="1" dirty="0">
                <a:latin typeface="Garamond" panose="02020404030301010803" pitchFamily="18" charset="0"/>
              </a:rPr>
              <a:t> in policy leadership</a:t>
            </a:r>
            <a:r>
              <a:rPr lang="it-IT" sz="2600" dirty="0">
                <a:latin typeface="Garamond" panose="02020404030301010803" pitchFamily="18" charset="0"/>
              </a:rPr>
              <a:t>, Indianapolis, </a:t>
            </a:r>
            <a:r>
              <a:rPr lang="it-IT" sz="2600" dirty="0" err="1">
                <a:latin typeface="Garamond" panose="02020404030301010803" pitchFamily="18" charset="0"/>
              </a:rPr>
              <a:t>Bobbs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Merrill</a:t>
            </a:r>
            <a:r>
              <a:rPr lang="it-IT" sz="2600" dirty="0">
                <a:latin typeface="Garamond" panose="02020404030301010803" pitchFamily="18" charset="0"/>
              </a:rPr>
              <a:t>, 1971, p.18).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2. </a:t>
            </a:r>
            <a:r>
              <a:rPr lang="it-IT" sz="2600" b="1" dirty="0">
                <a:latin typeface="Garamond" panose="02020404030301010803" pitchFamily="18" charset="0"/>
              </a:rPr>
              <a:t>"ogni cosa che i governi scelgono di fare o non fare" </a:t>
            </a:r>
            <a:r>
              <a:rPr lang="it-IT" sz="2600" dirty="0">
                <a:latin typeface="Garamond" panose="02020404030301010803" pitchFamily="18" charset="0"/>
              </a:rPr>
              <a:t>(T. </a:t>
            </a:r>
            <a:r>
              <a:rPr lang="it-IT" sz="2600" dirty="0" err="1">
                <a:latin typeface="Garamond" panose="02020404030301010803" pitchFamily="18" charset="0"/>
              </a:rPr>
              <a:t>Dye</a:t>
            </a:r>
            <a:r>
              <a:rPr lang="it-IT" sz="2600" u="sng" dirty="0">
                <a:latin typeface="Garamond" panose="02020404030301010803" pitchFamily="18" charset="0"/>
              </a:rPr>
              <a:t>,</a:t>
            </a:r>
            <a:r>
              <a:rPr lang="it-IT" sz="2600" i="1" u="sng" dirty="0">
                <a:latin typeface="Garamond" panose="02020404030301010803" pitchFamily="18" charset="0"/>
              </a:rPr>
              <a:t> </a:t>
            </a:r>
            <a:r>
              <a:rPr lang="it-IT" sz="2600" i="1" u="sng" dirty="0" err="1">
                <a:latin typeface="Garamond" panose="02020404030301010803" pitchFamily="18" charset="0"/>
              </a:rPr>
              <a:t>Understanding</a:t>
            </a:r>
            <a:r>
              <a:rPr lang="it-IT" sz="2600" i="1" u="sng" dirty="0">
                <a:latin typeface="Garamond" panose="02020404030301010803" pitchFamily="18" charset="0"/>
              </a:rPr>
              <a:t> public policy,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Englewood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Cliffs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Prentice</a:t>
            </a:r>
            <a:r>
              <a:rPr lang="it-IT" sz="2600" dirty="0">
                <a:latin typeface="Garamond" panose="02020404030301010803" pitchFamily="18" charset="0"/>
              </a:rPr>
              <a:t> Hall, 1972, p. 1).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3. </a:t>
            </a:r>
            <a:r>
              <a:rPr lang="it-IT" sz="2600" b="1" dirty="0">
                <a:latin typeface="Garamond" panose="02020404030301010803" pitchFamily="18" charset="0"/>
              </a:rPr>
              <a:t>"una lunga serie di attività più o meno connesse tra loro" </a:t>
            </a:r>
            <a:r>
              <a:rPr lang="it-IT" sz="2600" dirty="0">
                <a:latin typeface="Garamond" panose="02020404030301010803" pitchFamily="18" charset="0"/>
              </a:rPr>
              <a:t>(</a:t>
            </a:r>
            <a:r>
              <a:rPr lang="it-IT" sz="2600" dirty="0" err="1">
                <a:latin typeface="Garamond" panose="02020404030301010803" pitchFamily="18" charset="0"/>
              </a:rPr>
              <a:t>R</a:t>
            </a:r>
            <a:r>
              <a:rPr lang="it-IT" sz="2600" dirty="0">
                <a:latin typeface="Garamond" panose="02020404030301010803" pitchFamily="18" charset="0"/>
              </a:rPr>
              <a:t>. Rose, </a:t>
            </a:r>
            <a:r>
              <a:rPr lang="it-IT" sz="2600" i="1" dirty="0">
                <a:latin typeface="Garamond" panose="02020404030301010803" pitchFamily="18" charset="0"/>
              </a:rPr>
              <a:t>Public policy in Great Britain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London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Macmillan</a:t>
            </a:r>
            <a:r>
              <a:rPr lang="it-IT" sz="2600" dirty="0">
                <a:latin typeface="Garamond" panose="02020404030301010803" pitchFamily="18" charset="0"/>
              </a:rPr>
              <a:t>, 1969, p. 10)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4. </a:t>
            </a:r>
            <a:r>
              <a:rPr lang="it-IT" sz="2600" b="1" dirty="0">
                <a:latin typeface="Garamond" panose="02020404030301010803" pitchFamily="18" charset="0"/>
              </a:rPr>
              <a:t>"un corso di azione intenzionale perseguito da un attore o da un set di attori per affrontare un problema oppure un argomento di specifico interesse" </a:t>
            </a:r>
            <a:r>
              <a:rPr lang="it-IT" sz="2600" dirty="0">
                <a:latin typeface="Garamond" panose="02020404030301010803" pitchFamily="18" charset="0"/>
              </a:rPr>
              <a:t>(</a:t>
            </a:r>
            <a:r>
              <a:rPr lang="it-IT" sz="2600" dirty="0" err="1">
                <a:latin typeface="Garamond" panose="02020404030301010803" pitchFamily="18" charset="0"/>
              </a:rPr>
              <a:t>J</a:t>
            </a:r>
            <a:r>
              <a:rPr lang="it-IT" sz="2600" dirty="0">
                <a:latin typeface="Garamond" panose="02020404030301010803" pitchFamily="18" charset="0"/>
              </a:rPr>
              <a:t>. Anderson, </a:t>
            </a:r>
            <a:r>
              <a:rPr lang="it-IT" sz="2600" i="1" dirty="0">
                <a:latin typeface="Garamond" panose="02020404030301010803" pitchFamily="18" charset="0"/>
              </a:rPr>
              <a:t>Public policy-</a:t>
            </a:r>
            <a:r>
              <a:rPr lang="it-IT" sz="2600" i="1" dirty="0" err="1">
                <a:latin typeface="Garamond" panose="02020404030301010803" pitchFamily="18" charset="0"/>
              </a:rPr>
              <a:t>making</a:t>
            </a:r>
            <a:r>
              <a:rPr lang="it-IT" sz="2600" i="1" dirty="0">
                <a:latin typeface="Garamond" panose="02020404030301010803" pitchFamily="18" charset="0"/>
              </a:rPr>
              <a:t>, New York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Praeger</a:t>
            </a:r>
            <a:r>
              <a:rPr lang="it-IT" sz="2600" dirty="0">
                <a:latin typeface="Garamond" panose="02020404030301010803" pitchFamily="18" charset="0"/>
              </a:rPr>
              <a:t>, 1975, p.3)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8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(3)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5280" cy="5936703"/>
          </a:xfrm>
        </p:spPr>
        <p:txBody>
          <a:bodyPr/>
          <a:lstStyle/>
          <a:p>
            <a:pPr hangingPunct="0"/>
            <a:r>
              <a:rPr lang="it-IT" sz="2400" dirty="0">
                <a:latin typeface="Garamond" panose="02020404030301010803" pitchFamily="18" charset="0"/>
              </a:rPr>
              <a:t>5. </a:t>
            </a:r>
            <a:r>
              <a:rPr lang="it-IT" sz="2400" b="1" dirty="0">
                <a:latin typeface="Garamond" panose="02020404030301010803" pitchFamily="18" charset="0"/>
              </a:rPr>
              <a:t>"un corso di azione intenzionale di una persona, un gruppo o governo all'interno di un dato ambiente che presenta opportunità e vincoli che la policy si ripromette di utilizzare e superare nello sforzo di raggiungere un fine o realizzare un obbiettivo o un'intenzione"</a:t>
            </a:r>
            <a:r>
              <a:rPr lang="it-IT" sz="2400" dirty="0">
                <a:latin typeface="Garamond" panose="02020404030301010803" pitchFamily="18" charset="0"/>
              </a:rPr>
              <a:t> (C.J. Friedrich, </a:t>
            </a:r>
            <a:r>
              <a:rPr lang="it-IT" sz="2400" i="1" dirty="0">
                <a:latin typeface="Garamond" panose="02020404030301010803" pitchFamily="18" charset="0"/>
              </a:rPr>
              <a:t>Man and </a:t>
            </a:r>
            <a:r>
              <a:rPr lang="it-IT" sz="2400" i="1" dirty="0" err="1">
                <a:latin typeface="Garamond" panose="02020404030301010803" pitchFamily="18" charset="0"/>
              </a:rPr>
              <a:t>his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government</a:t>
            </a:r>
            <a:r>
              <a:rPr lang="it-IT" sz="2400" dirty="0">
                <a:latin typeface="Garamond" panose="02020404030301010803" pitchFamily="18" charset="0"/>
              </a:rPr>
              <a:t>, New York, Mc </a:t>
            </a:r>
            <a:r>
              <a:rPr lang="it-IT" sz="2400" dirty="0" err="1">
                <a:latin typeface="Garamond" panose="02020404030301010803" pitchFamily="18" charset="0"/>
              </a:rPr>
              <a:t>Graw</a:t>
            </a:r>
            <a:r>
              <a:rPr lang="it-IT" sz="2400" dirty="0">
                <a:latin typeface="Garamond" panose="02020404030301010803" pitchFamily="18" charset="0"/>
              </a:rPr>
              <a:t> Hill, 1963, p. 79).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6. </a:t>
            </a:r>
            <a:r>
              <a:rPr lang="it-IT" sz="2400" b="1" dirty="0">
                <a:latin typeface="Garamond" panose="02020404030301010803" pitchFamily="18" charset="0"/>
              </a:rPr>
              <a:t>"un programma progettato di fini, valori e pratiche"</a:t>
            </a:r>
            <a:r>
              <a:rPr lang="it-IT" sz="2400" dirty="0">
                <a:latin typeface="Garamond" panose="02020404030301010803" pitchFamily="18" charset="0"/>
              </a:rPr>
              <a:t> (H. D. </a:t>
            </a:r>
            <a:r>
              <a:rPr lang="it-IT" sz="2400" dirty="0" err="1">
                <a:latin typeface="Garamond" panose="02020404030301010803" pitchFamily="18" charset="0"/>
              </a:rPr>
              <a:t>Lasswell</a:t>
            </a:r>
            <a:r>
              <a:rPr lang="it-IT" sz="2400" dirty="0">
                <a:latin typeface="Garamond" panose="02020404030301010803" pitchFamily="18" charset="0"/>
              </a:rPr>
              <a:t> A. </a:t>
            </a:r>
            <a:r>
              <a:rPr lang="it-IT" sz="2400" dirty="0" err="1">
                <a:latin typeface="Garamond" panose="02020404030301010803" pitchFamily="18" charset="0"/>
              </a:rPr>
              <a:t>Kaplan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i="1" dirty="0" err="1">
                <a:latin typeface="Garamond" panose="02020404030301010803" pitchFamily="18" charset="0"/>
              </a:rPr>
              <a:t>Power</a:t>
            </a:r>
            <a:r>
              <a:rPr lang="it-IT" sz="2400" i="1" dirty="0">
                <a:latin typeface="Garamond" panose="02020404030301010803" pitchFamily="18" charset="0"/>
              </a:rPr>
              <a:t> and Society</a:t>
            </a:r>
            <a:r>
              <a:rPr lang="it-IT" sz="2400" dirty="0">
                <a:latin typeface="Garamond" panose="02020404030301010803" pitchFamily="18" charset="0"/>
              </a:rPr>
              <a:t>, New </a:t>
            </a:r>
            <a:r>
              <a:rPr lang="it-IT" sz="2400" dirty="0" err="1">
                <a:latin typeface="Garamond" panose="02020404030301010803" pitchFamily="18" charset="0"/>
              </a:rPr>
              <a:t>Haven</a:t>
            </a:r>
            <a:r>
              <a:rPr lang="it-IT" sz="2400" dirty="0">
                <a:latin typeface="Garamond" panose="02020404030301010803" pitchFamily="18" charset="0"/>
              </a:rPr>
              <a:t>, Yale </a:t>
            </a:r>
            <a:r>
              <a:rPr lang="it-IT" sz="2400" dirty="0" err="1">
                <a:latin typeface="Garamond" panose="02020404030301010803" pitchFamily="18" charset="0"/>
              </a:rPr>
              <a:t>University</a:t>
            </a:r>
            <a:r>
              <a:rPr lang="it-IT" sz="2400" dirty="0">
                <a:latin typeface="Garamond" panose="02020404030301010803" pitchFamily="18" charset="0"/>
              </a:rPr>
              <a:t> Press, 1970, p.71).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7. </a:t>
            </a:r>
            <a:r>
              <a:rPr lang="it-IT" sz="2400" b="1" dirty="0">
                <a:latin typeface="Garamond" panose="02020404030301010803" pitchFamily="18" charset="0"/>
              </a:rPr>
              <a:t>"un particolare oggetto o gamma di oggetti che sono intesi concernere un desiderato corso di eventi, una selezionata linea di azione, una dichiarazione di intenti ed una implementazione degli intenti", </a:t>
            </a:r>
            <a:r>
              <a:rPr lang="it-IT" sz="2400" dirty="0">
                <a:latin typeface="Garamond" panose="02020404030301010803" pitchFamily="18" charset="0"/>
              </a:rPr>
              <a:t>(A. </a:t>
            </a:r>
            <a:r>
              <a:rPr lang="it-IT" sz="2400" dirty="0" err="1">
                <a:latin typeface="Garamond" panose="02020404030301010803" pitchFamily="18" charset="0"/>
              </a:rPr>
              <a:t>Ranney</a:t>
            </a:r>
            <a:r>
              <a:rPr lang="it-IT" sz="2400" dirty="0">
                <a:latin typeface="Garamond" panose="02020404030301010803" pitchFamily="18" charset="0"/>
              </a:rPr>
              <a:t>, "The </a:t>
            </a:r>
            <a:r>
              <a:rPr lang="it-IT" sz="2400" dirty="0" err="1">
                <a:latin typeface="Garamond" panose="02020404030301010803" pitchFamily="18" charset="0"/>
              </a:rPr>
              <a:t>study</a:t>
            </a:r>
            <a:r>
              <a:rPr lang="it-IT" sz="2400" dirty="0">
                <a:latin typeface="Garamond" panose="02020404030301010803" pitchFamily="18" charset="0"/>
              </a:rPr>
              <a:t> of policy </a:t>
            </a:r>
            <a:r>
              <a:rPr lang="it-IT" sz="2400" dirty="0" err="1">
                <a:latin typeface="Garamond" panose="02020404030301010803" pitchFamily="18" charset="0"/>
              </a:rPr>
              <a:t>content</a:t>
            </a:r>
            <a:r>
              <a:rPr lang="it-IT" sz="2400" dirty="0">
                <a:latin typeface="Garamond" panose="02020404030301010803" pitchFamily="18" charset="0"/>
              </a:rPr>
              <a:t>", in A. </a:t>
            </a:r>
            <a:r>
              <a:rPr lang="it-IT" sz="2400" dirty="0" err="1">
                <a:latin typeface="Garamond" panose="02020404030301010803" pitchFamily="18" charset="0"/>
              </a:rPr>
              <a:t>Ranney</a:t>
            </a:r>
            <a:r>
              <a:rPr lang="it-IT" sz="2400" dirty="0">
                <a:latin typeface="Garamond" panose="02020404030301010803" pitchFamily="18" charset="0"/>
              </a:rPr>
              <a:t> ( a cura di ),</a:t>
            </a:r>
            <a:r>
              <a:rPr lang="it-IT" sz="2400" i="1" u="sng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Political</a:t>
            </a:r>
            <a:r>
              <a:rPr lang="it-IT" sz="2400" i="1" dirty="0">
                <a:latin typeface="Garamond" panose="02020404030301010803" pitchFamily="18" charset="0"/>
              </a:rPr>
              <a:t> science and public policy</a:t>
            </a:r>
            <a:r>
              <a:rPr lang="it-IT" sz="2400" dirty="0">
                <a:latin typeface="Garamond" panose="02020404030301010803" pitchFamily="18" charset="0"/>
              </a:rPr>
              <a:t>, New York, Mac </a:t>
            </a:r>
            <a:r>
              <a:rPr lang="it-IT" sz="2400" dirty="0" err="1">
                <a:latin typeface="Garamond" panose="02020404030301010803" pitchFamily="18" charset="0"/>
              </a:rPr>
              <a:t>Kheim</a:t>
            </a:r>
            <a:r>
              <a:rPr lang="it-IT" sz="2400" dirty="0">
                <a:latin typeface="Garamond" panose="02020404030301010803" pitchFamily="18" charset="0"/>
              </a:rPr>
              <a:t>, 1968, p. 7).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9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(4)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964488" cy="5976664"/>
          </a:xfrm>
        </p:spPr>
        <p:txBody>
          <a:bodyPr/>
          <a:lstStyle/>
          <a:p>
            <a:pPr hangingPunct="0"/>
            <a:r>
              <a:rPr lang="it-IT" sz="2400" dirty="0">
                <a:latin typeface="Garamond" panose="02020404030301010803" pitchFamily="18" charset="0"/>
              </a:rPr>
              <a:t>8</a:t>
            </a:r>
            <a:r>
              <a:rPr lang="it-IT" sz="2400" b="1" dirty="0">
                <a:latin typeface="Garamond" panose="02020404030301010803" pitchFamily="18" charset="0"/>
              </a:rPr>
              <a:t>. "deliberata coercizione, cioè un insieme di statuizioni finalizzate a fissare i propositi, i mezzi, i soggetti e gli oggetti della coercizione" </a:t>
            </a:r>
            <a:r>
              <a:rPr lang="it-IT" sz="2400" dirty="0">
                <a:latin typeface="Garamond" panose="02020404030301010803" pitchFamily="18" charset="0"/>
              </a:rPr>
              <a:t>(T. </a:t>
            </a:r>
            <a:r>
              <a:rPr lang="it-IT" sz="2400" dirty="0" err="1">
                <a:latin typeface="Garamond" panose="02020404030301010803" pitchFamily="18" charset="0"/>
              </a:rPr>
              <a:t>Lowi</a:t>
            </a:r>
            <a:r>
              <a:rPr lang="it-IT" sz="2400" dirty="0">
                <a:latin typeface="Garamond" panose="02020404030301010803" pitchFamily="18" charset="0"/>
              </a:rPr>
              <a:t>, "</a:t>
            </a:r>
            <a:r>
              <a:rPr lang="it-IT" sz="2400" dirty="0" err="1">
                <a:latin typeface="Garamond" panose="02020404030301010803" pitchFamily="18" charset="0"/>
              </a:rPr>
              <a:t>Decision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making</a:t>
            </a:r>
            <a:r>
              <a:rPr lang="it-IT" sz="2400" dirty="0">
                <a:latin typeface="Garamond" panose="02020404030301010803" pitchFamily="18" charset="0"/>
              </a:rPr>
              <a:t> vs. Policy </a:t>
            </a:r>
            <a:r>
              <a:rPr lang="it-IT" sz="2400" dirty="0" err="1">
                <a:latin typeface="Garamond" panose="02020404030301010803" pitchFamily="18" charset="0"/>
              </a:rPr>
              <a:t>making</a:t>
            </a:r>
            <a:r>
              <a:rPr lang="it-IT" sz="2400" dirty="0">
                <a:latin typeface="Garamond" panose="02020404030301010803" pitchFamily="18" charset="0"/>
              </a:rPr>
              <a:t>", </a:t>
            </a:r>
            <a:r>
              <a:rPr lang="it-IT" sz="2400" i="1" dirty="0">
                <a:latin typeface="Garamond" panose="02020404030301010803" pitchFamily="18" charset="0"/>
              </a:rPr>
              <a:t>Public </a:t>
            </a:r>
            <a:r>
              <a:rPr lang="it-IT" sz="2400" i="1" dirty="0" err="1">
                <a:latin typeface="Garamond" panose="02020404030301010803" pitchFamily="18" charset="0"/>
              </a:rPr>
              <a:t>administration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review</a:t>
            </a:r>
            <a:r>
              <a:rPr lang="it-IT" sz="2400" dirty="0">
                <a:latin typeface="Garamond" panose="02020404030301010803" pitchFamily="18" charset="0"/>
              </a:rPr>
              <a:t>, v. XXX, 1970, pp. 314-325, p. 315). 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9</a:t>
            </a:r>
            <a:r>
              <a:rPr lang="it-IT" sz="2400" b="1" dirty="0">
                <a:latin typeface="Garamond" panose="02020404030301010803" pitchFamily="18" charset="0"/>
              </a:rPr>
              <a:t>. "..è un'ipotesi che...., se ben formulata, contiene una descrizione della situazione desiderata e l'insieme dei mezzi che promette di realizzare tale situazione" (M. Landau, "The </a:t>
            </a:r>
            <a:r>
              <a:rPr lang="it-IT" sz="2400" b="1" dirty="0" err="1">
                <a:latin typeface="Garamond" panose="02020404030301010803" pitchFamily="18" charset="0"/>
              </a:rPr>
              <a:t>proper</a:t>
            </a:r>
            <a:r>
              <a:rPr lang="it-IT" sz="2400" b="1" dirty="0">
                <a:latin typeface="Garamond" panose="02020404030301010803" pitchFamily="18" charset="0"/>
              </a:rPr>
              <a:t> domain of policy </a:t>
            </a:r>
            <a:r>
              <a:rPr lang="it-IT" sz="2400" b="1" dirty="0" err="1">
                <a:latin typeface="Garamond" panose="02020404030301010803" pitchFamily="18" charset="0"/>
              </a:rPr>
              <a:t>analysis</a:t>
            </a:r>
            <a:r>
              <a:rPr lang="it-IT" sz="2400" b="1" dirty="0">
                <a:latin typeface="Garamond" panose="02020404030301010803" pitchFamily="18" charset="0"/>
              </a:rPr>
              <a:t>", </a:t>
            </a:r>
            <a:r>
              <a:rPr lang="it-IT" sz="2400" i="1" dirty="0">
                <a:latin typeface="Garamond" panose="02020404030301010803" pitchFamily="18" charset="0"/>
              </a:rPr>
              <a:t>American Journal of </a:t>
            </a:r>
            <a:r>
              <a:rPr lang="it-IT" sz="2400" i="1" dirty="0" err="1">
                <a:latin typeface="Garamond" panose="02020404030301010803" pitchFamily="18" charset="0"/>
              </a:rPr>
              <a:t>Political</a:t>
            </a:r>
            <a:r>
              <a:rPr lang="it-IT" sz="2400" i="1" dirty="0">
                <a:latin typeface="Garamond" panose="02020404030301010803" pitchFamily="18" charset="0"/>
              </a:rPr>
              <a:t> Science</a:t>
            </a:r>
            <a:r>
              <a:rPr lang="it-IT" sz="2400" dirty="0">
                <a:latin typeface="Garamond" panose="02020404030301010803" pitchFamily="18" charset="0"/>
              </a:rPr>
              <a:t>, n. 2, 1977, pp.423-427, p.425.). 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10. </a:t>
            </a:r>
            <a:r>
              <a:rPr lang="it-IT" sz="2400" b="1" dirty="0">
                <a:latin typeface="Garamond" panose="02020404030301010803" pitchFamily="18" charset="0"/>
              </a:rPr>
              <a:t>"l'insieme delle azioni compiute da un insieme di soggetti, che siano in qualche modo correlate alla soluzione di un problema collettivo - e cioè, un bisogno, un'opportunità o una domanda insoddisfatta- che sia generalmente considerato di interesse pubblico" </a:t>
            </a:r>
            <a:r>
              <a:rPr lang="it-IT" sz="2400" dirty="0">
                <a:latin typeface="Garamond" panose="02020404030301010803" pitchFamily="18" charset="0"/>
              </a:rPr>
              <a:t>(W.N. </a:t>
            </a:r>
            <a:r>
              <a:rPr lang="it-IT" sz="2400" dirty="0" err="1">
                <a:latin typeface="Garamond" panose="02020404030301010803" pitchFamily="18" charset="0"/>
              </a:rPr>
              <a:t>Dunn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i="1" dirty="0">
                <a:latin typeface="Garamond" panose="02020404030301010803" pitchFamily="18" charset="0"/>
              </a:rPr>
              <a:t>Public policy </a:t>
            </a:r>
            <a:r>
              <a:rPr lang="it-IT" sz="2400" i="1" dirty="0" err="1">
                <a:latin typeface="Garamond" panose="02020404030301010803" pitchFamily="18" charset="0"/>
              </a:rPr>
              <a:t>analysis</a:t>
            </a:r>
            <a:r>
              <a:rPr lang="it-IT" sz="2400" i="1" dirty="0">
                <a:latin typeface="Garamond" panose="02020404030301010803" pitchFamily="18" charset="0"/>
              </a:rPr>
              <a:t>: an </a:t>
            </a:r>
            <a:r>
              <a:rPr lang="it-IT" sz="2400" i="1" dirty="0" err="1">
                <a:latin typeface="Garamond" panose="02020404030301010803" pitchFamily="18" charset="0"/>
              </a:rPr>
              <a:t>introduction</a:t>
            </a:r>
            <a:r>
              <a:rPr lang="it-IT" sz="2400" u="sng" dirty="0">
                <a:latin typeface="Garamond" panose="02020404030301010803" pitchFamily="18" charset="0"/>
              </a:rPr>
              <a:t>,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Englewood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Cliffs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dirty="0" err="1">
                <a:latin typeface="Garamond" panose="02020404030301010803" pitchFamily="18" charset="0"/>
              </a:rPr>
              <a:t>Prentice</a:t>
            </a:r>
            <a:r>
              <a:rPr lang="it-IT" sz="2400" dirty="0">
                <a:latin typeface="Garamond" panose="02020404030301010803" pitchFamily="18" charset="0"/>
              </a:rPr>
              <a:t> Hall, 1981).  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8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(5)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 hangingPunct="0"/>
            <a:r>
              <a:rPr lang="it-IT" sz="2800" dirty="0">
                <a:latin typeface="Garamond" panose="02020404030301010803" pitchFamily="18" charset="0"/>
              </a:rPr>
              <a:t>11</a:t>
            </a:r>
            <a:r>
              <a:rPr lang="it-IT" sz="2800" b="1" dirty="0">
                <a:latin typeface="Garamond" panose="02020404030301010803" pitchFamily="18" charset="0"/>
              </a:rPr>
              <a:t>. “una </a:t>
            </a:r>
            <a:r>
              <a:rPr lang="it-IT" sz="2800" b="1" dirty="0" err="1">
                <a:latin typeface="Garamond" panose="02020404030301010803" pitchFamily="18" charset="0"/>
              </a:rPr>
              <a:t>teoria,..un</a:t>
            </a:r>
            <a:r>
              <a:rPr lang="it-IT" sz="2800" b="1" dirty="0">
                <a:latin typeface="Garamond" panose="02020404030301010803" pitchFamily="18" charset="0"/>
              </a:rPr>
              <a:t> insieme di conclusioni in cerca di una premessa” </a:t>
            </a:r>
            <a:r>
              <a:rPr lang="it-IT" sz="2800" dirty="0">
                <a:latin typeface="Garamond" panose="02020404030301010803" pitchFamily="18" charset="0"/>
              </a:rPr>
              <a:t>(G. </a:t>
            </a:r>
            <a:r>
              <a:rPr lang="it-IT" sz="2800" dirty="0" err="1">
                <a:latin typeface="Garamond" panose="02020404030301010803" pitchFamily="18" charset="0"/>
              </a:rPr>
              <a:t>Majone</a:t>
            </a:r>
            <a:r>
              <a:rPr lang="it-IT" sz="2800" dirty="0">
                <a:latin typeface="Garamond" panose="02020404030301010803" pitchFamily="18" charset="0"/>
              </a:rPr>
              <a:t>, “</a:t>
            </a:r>
            <a:r>
              <a:rPr lang="it-IT" sz="2800" dirty="0" err="1">
                <a:latin typeface="Garamond" panose="02020404030301010803" pitchFamily="18" charset="0"/>
              </a:rPr>
              <a:t>Policies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dirty="0" err="1">
                <a:latin typeface="Garamond" panose="02020404030301010803" pitchFamily="18" charset="0"/>
              </a:rPr>
              <a:t>as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dirty="0" err="1">
                <a:latin typeface="Garamond" panose="02020404030301010803" pitchFamily="18" charset="0"/>
              </a:rPr>
              <a:t>theories</a:t>
            </a:r>
            <a:r>
              <a:rPr lang="it-IT" sz="2800" dirty="0">
                <a:latin typeface="Garamond" panose="02020404030301010803" pitchFamily="18" charset="0"/>
              </a:rPr>
              <a:t>”, in  </a:t>
            </a:r>
            <a:r>
              <a:rPr lang="it-IT" sz="2800" i="1" dirty="0">
                <a:latin typeface="Garamond" panose="02020404030301010803" pitchFamily="18" charset="0"/>
              </a:rPr>
              <a:t>Policy </a:t>
            </a:r>
            <a:r>
              <a:rPr lang="it-IT" sz="2800" i="1" dirty="0" err="1">
                <a:latin typeface="Garamond" panose="02020404030301010803" pitchFamily="18" charset="0"/>
              </a:rPr>
              <a:t>Studies</a:t>
            </a:r>
            <a:r>
              <a:rPr lang="it-IT" sz="2800" i="1" dirty="0">
                <a:latin typeface="Garamond" panose="02020404030301010803" pitchFamily="18" charset="0"/>
              </a:rPr>
              <a:t> </a:t>
            </a:r>
            <a:r>
              <a:rPr lang="it-IT" sz="2800" i="1" dirty="0" err="1">
                <a:latin typeface="Garamond" panose="02020404030301010803" pitchFamily="18" charset="0"/>
              </a:rPr>
              <a:t>Review</a:t>
            </a:r>
            <a:r>
              <a:rPr lang="it-IT" sz="2800" i="1" dirty="0">
                <a:latin typeface="Garamond" panose="02020404030301010803" pitchFamily="18" charset="0"/>
              </a:rPr>
              <a:t> </a:t>
            </a:r>
            <a:r>
              <a:rPr lang="it-IT" sz="2800" i="1" dirty="0" err="1">
                <a:latin typeface="Garamond" panose="02020404030301010803" pitchFamily="18" charset="0"/>
              </a:rPr>
              <a:t>Annual</a:t>
            </a:r>
            <a:r>
              <a:rPr lang="it-IT" sz="2800" dirty="0">
                <a:latin typeface="Garamond" panose="02020404030301010803" pitchFamily="18" charset="0"/>
              </a:rPr>
              <a:t>, n.1, p.125).</a:t>
            </a:r>
          </a:p>
          <a:p>
            <a:pPr algn="just" hangingPunct="0"/>
            <a:endParaRPr lang="it-IT" sz="2800" dirty="0">
              <a:latin typeface="Garamond" panose="02020404030301010803" pitchFamily="18" charset="0"/>
            </a:endParaRPr>
          </a:p>
          <a:p>
            <a:pPr algn="just" hangingPunct="0"/>
            <a:r>
              <a:rPr lang="it-IT" sz="2800" dirty="0">
                <a:latin typeface="Garamond" panose="02020404030301010803" pitchFamily="18" charset="0"/>
              </a:rPr>
              <a:t>12.</a:t>
            </a:r>
            <a:r>
              <a:rPr lang="it-IT" sz="2800" b="1" dirty="0">
                <a:latin typeface="Garamond" panose="02020404030301010803" pitchFamily="18" charset="0"/>
              </a:rPr>
              <a:t> </a:t>
            </a:r>
            <a:r>
              <a:rPr lang="it-IT" sz="2800" b="1" i="1" dirty="0">
                <a:latin typeface="Garamond" panose="02020404030301010803" pitchFamily="18" charset="0"/>
              </a:rPr>
              <a:t>"processo intenzionale" in cui un numero non prevedibile  di "attori", portatori di specifici "interessi" ed "idee", interagisce "continuativamente" al fine non solo di mantenere, acquisire o aumentare il proprio "potere" ma anche di  affrontare e risolvere "problemi" percepiti avere una rilevanza e/o un impatto "collettivo</a:t>
            </a:r>
            <a:endParaRPr lang="it-IT" sz="2800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8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it-IT" altLang="it-IT" sz="4000" b="1" dirty="0">
                <a:latin typeface="Garamond" panose="02020404030301010803" pitchFamily="18" charset="0"/>
              </a:rPr>
              <a:t>Le politiche sono la Politica in Azione</a:t>
            </a:r>
          </a:p>
        </p:txBody>
      </p:sp>
    </p:spTree>
    <p:extLst>
      <p:ext uri="{BB962C8B-B14F-4D97-AF65-F5344CB8AC3E}">
        <p14:creationId xmlns:p14="http://schemas.microsoft.com/office/powerpoint/2010/main" val="2886202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Policy </a:t>
            </a:r>
            <a:r>
              <a:rPr lang="it-IT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determines</a:t>
            </a:r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Politics</a:t>
            </a:r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t-IT" altLang="it-IT" sz="3600" i="1" dirty="0">
                <a:latin typeface="Garamond" panose="02020404030301010803" pitchFamily="18" charset="0"/>
              </a:rPr>
              <a:t>policy </a:t>
            </a:r>
            <a:r>
              <a:rPr lang="it-IT" altLang="it-IT" sz="3600" i="1" dirty="0" err="1">
                <a:latin typeface="Garamond" panose="02020404030301010803" pitchFamily="18" charset="0"/>
              </a:rPr>
              <a:t>may</a:t>
            </a:r>
            <a:r>
              <a:rPr lang="it-IT" altLang="it-IT" sz="3600" i="1" dirty="0">
                <a:latin typeface="Garamond" panose="02020404030301010803" pitchFamily="18" charset="0"/>
              </a:rPr>
              <a:t> </a:t>
            </a:r>
            <a:r>
              <a:rPr lang="it-IT" altLang="it-IT" sz="3600" i="1" dirty="0" err="1">
                <a:latin typeface="Garamond" panose="02020404030301010803" pitchFamily="18" charset="0"/>
              </a:rPr>
              <a:t>detemine</a:t>
            </a:r>
            <a:r>
              <a:rPr lang="it-IT" altLang="it-IT" sz="3600" i="1" dirty="0">
                <a:latin typeface="Garamond" panose="02020404030301010803" pitchFamily="18" charset="0"/>
              </a:rPr>
              <a:t> </a:t>
            </a:r>
            <a:r>
              <a:rPr lang="it-IT" altLang="it-IT" sz="3600" i="1" dirty="0" err="1">
                <a:latin typeface="Garamond" panose="02020404030301010803" pitchFamily="18" charset="0"/>
              </a:rPr>
              <a:t>politics</a:t>
            </a:r>
            <a:r>
              <a:rPr lang="it-IT" altLang="it-IT" sz="3600" dirty="0">
                <a:latin typeface="Garamond" panose="02020404030301010803" pitchFamily="18" charset="0"/>
              </a:rPr>
              <a:t> (T. </a:t>
            </a:r>
            <a:r>
              <a:rPr lang="it-IT" altLang="it-IT" sz="3600" dirty="0" err="1">
                <a:latin typeface="Garamond" panose="02020404030301010803" pitchFamily="18" charset="0"/>
              </a:rPr>
              <a:t>Lowi</a:t>
            </a:r>
            <a:r>
              <a:rPr lang="it-IT" altLang="it-IT" sz="3600" dirty="0">
                <a:latin typeface="Garamond" panose="02020404030301010803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it-IT" altLang="it-IT" sz="3600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</a:pPr>
            <a:endParaRPr lang="it-IT" altLang="it-IT" sz="3600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it-IT" altLang="it-IT" sz="3600" dirty="0">
                <a:latin typeface="Garamond" panose="02020404030301010803" pitchFamily="18" charset="0"/>
              </a:rPr>
              <a:t>Arene del potere: </a:t>
            </a:r>
            <a:r>
              <a:rPr lang="it-IT" altLang="it-IT" sz="3600" i="1" dirty="0">
                <a:latin typeface="Garamond" panose="02020404030301010803" pitchFamily="18" charset="0"/>
              </a:rPr>
              <a:t>schemi istituzionalizzati per la gestione del conflitto, all’interno dei quali si dipanano differenti processi politici, diverse dinamiche di distribuzione, creazione e perseguimento del potere</a:t>
            </a:r>
            <a:r>
              <a:rPr lang="it-IT" altLang="it-IT" sz="3600" dirty="0">
                <a:latin typeface="Garamond" panose="02020404030301010803" pitchFamily="18" charset="0"/>
              </a:rPr>
              <a:t>  (T. </a:t>
            </a:r>
            <a:r>
              <a:rPr lang="it-IT" altLang="it-IT" sz="3600" dirty="0" err="1">
                <a:latin typeface="Garamond" panose="02020404030301010803" pitchFamily="18" charset="0"/>
              </a:rPr>
              <a:t>Lowi</a:t>
            </a:r>
            <a:r>
              <a:rPr lang="it-IT" altLang="it-IT" sz="3600" dirty="0">
                <a:latin typeface="Garamond" panose="02020404030301010803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dirty="0">
                <a:solidFill>
                  <a:srgbClr val="C00000"/>
                </a:solidFill>
              </a:rPr>
              <a:t>Approccio di policy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/>
            <a:r>
              <a:rPr lang="it-IT" altLang="it-IT" dirty="0">
                <a:latin typeface="Garamond" panose="02020404030301010803" pitchFamily="18" charset="0"/>
              </a:rPr>
              <a:t>Distanza tra decisioni e risultati, tra obiettivi e mezzi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Pluralità di attori (network)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Peso delle istituzioni (dimensione longitudinale e diacronica delle politiche)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Cosa c’è dentro la </a:t>
            </a:r>
            <a:r>
              <a:rPr lang="it-IT" altLang="it-IT" dirty="0" err="1">
                <a:latin typeface="Garamond" panose="02020404030301010803" pitchFamily="18" charset="0"/>
              </a:rPr>
              <a:t>black</a:t>
            </a:r>
            <a:r>
              <a:rPr lang="it-IT" altLang="it-IT" dirty="0">
                <a:latin typeface="Garamond" panose="02020404030301010803" pitchFamily="18" charset="0"/>
              </a:rPr>
              <a:t> box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Cos’è l’analisi delle politiche pubbliche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Possiamo iniziare definendo l’APP come: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 panose="02020404030301010803" pitchFamily="18" charset="0"/>
              </a:rPr>
              <a:t>lo studio delle relazioni tra eventi, azioni  e momenti della vita politica e sociale accomunati dal tentativo di fronteggiare un problema di rilevanza pubblica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Es. politica previdenziale o pensionistica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legge sulle pensioni;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tavoli di concertazione;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sportelli INPS;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campagne d’informazione;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dati sulla demografia;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documento della Commissione europea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Diversi modi di analisi delle 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b="1" dirty="0">
                <a:latin typeface="Garamond" panose="02020404030301010803" pitchFamily="18" charset="0"/>
              </a:rPr>
              <a:t>Riferimento al chi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Regime politico (democratico, non democratico, presidenziale, parlamentare)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Tipo di attori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alle variabili causali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Contesto socio-economico; sistemi internazionali, ecc.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al contenuto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La natura dei problemi determina il funzionamento del sistema politico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ai risultati </a:t>
            </a:r>
            <a:r>
              <a:rPr lang="it-IT" altLang="it-IT" dirty="0">
                <a:latin typeface="Garamond" panose="02020404030301010803" pitchFamily="18" charset="0"/>
              </a:rPr>
              <a:t>(</a:t>
            </a:r>
            <a:r>
              <a:rPr lang="it-IT" altLang="it-IT" dirty="0" err="1">
                <a:latin typeface="Garamond" panose="02020404030301010803" pitchFamily="18" charset="0"/>
              </a:rPr>
              <a:t>outcome</a:t>
            </a:r>
            <a:r>
              <a:rPr lang="it-IT" altLang="it-IT" dirty="0">
                <a:latin typeface="Garamond" panose="02020404030301010803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Diversi attori della ricerca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Istituzioni governative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Organizzazioni non governative, </a:t>
            </a:r>
            <a:r>
              <a:rPr lang="it-IT" altLang="it-IT" dirty="0" err="1">
                <a:latin typeface="Garamond" panose="02020404030301010803" pitchFamily="18" charset="0"/>
              </a:rPr>
              <a:t>think</a:t>
            </a:r>
            <a:r>
              <a:rPr lang="it-IT" altLang="it-IT" dirty="0">
                <a:latin typeface="Garamond" panose="02020404030301010803" pitchFamily="18" charset="0"/>
              </a:rPr>
              <a:t> tanks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Università 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Diversi tipi di studi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Policy </a:t>
            </a:r>
            <a:r>
              <a:rPr lang="it-IT" altLang="it-IT" dirty="0" err="1">
                <a:latin typeface="Garamond" panose="02020404030301010803" pitchFamily="18" charset="0"/>
              </a:rPr>
              <a:t>studies</a:t>
            </a:r>
            <a:r>
              <a:rPr lang="it-IT" altLang="it-IT" dirty="0">
                <a:latin typeface="Garamond" panose="02020404030301010803" pitchFamily="18" charset="0"/>
              </a:rPr>
              <a:t> (studi di policy)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Policy </a:t>
            </a:r>
            <a:r>
              <a:rPr lang="it-IT" altLang="it-IT" dirty="0" err="1">
                <a:latin typeface="Garamond" panose="02020404030301010803" pitchFamily="18" charset="0"/>
              </a:rPr>
              <a:t>analysis</a:t>
            </a:r>
            <a:r>
              <a:rPr lang="it-IT" altLang="it-IT" dirty="0">
                <a:latin typeface="Garamond" panose="02020404030301010803" pitchFamily="18" charset="0"/>
              </a:rPr>
              <a:t> (studi per la policy)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2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6633"/>
            <a:ext cx="8892480" cy="864096"/>
          </a:xfrm>
        </p:spPr>
        <p:txBody>
          <a:bodyPr/>
          <a:lstStyle/>
          <a:p>
            <a:r>
              <a:rPr lang="it-IT" altLang="it-IT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I caratteri degli attuali processi di policy (1). La complessità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760639"/>
          </a:xfrm>
        </p:spPr>
        <p:txBody>
          <a:bodyPr/>
          <a:lstStyle/>
          <a:p>
            <a:pPr algn="just"/>
            <a:r>
              <a:rPr lang="it-IT" altLang="it-IT" sz="2600" b="1" dirty="0">
                <a:latin typeface="Garamond" panose="02020404030301010803" pitchFamily="18" charset="0"/>
              </a:rPr>
              <a:t>Varie dimensioni mostrano la complessità:</a:t>
            </a:r>
          </a:p>
          <a:p>
            <a:pPr algn="just">
              <a:buFontTx/>
              <a:buChar char="-"/>
            </a:pPr>
            <a:r>
              <a:rPr lang="it-IT" altLang="it-IT" sz="2600" dirty="0">
                <a:latin typeface="Garamond" panose="02020404030301010803" pitchFamily="18" charset="0"/>
              </a:rPr>
              <a:t>Impatto della globalizzazione economica</a:t>
            </a:r>
          </a:p>
          <a:p>
            <a:pPr algn="just">
              <a:buFontTx/>
              <a:buChar char="-"/>
            </a:pPr>
            <a:r>
              <a:rPr lang="it-IT" altLang="it-IT" sz="2600" dirty="0">
                <a:latin typeface="Garamond" panose="02020404030301010803" pitchFamily="18" charset="0"/>
              </a:rPr>
              <a:t>Crescita delle conoscenze rende ancora più difficili le sfide (es. lo </a:t>
            </a:r>
            <a:r>
              <a:rPr lang="it-IT" altLang="it-IT" sz="2600" i="1" dirty="0">
                <a:latin typeface="Garamond" panose="02020404030301010803" pitchFamily="18" charset="0"/>
              </a:rPr>
              <a:t>sviluppo sostenibile</a:t>
            </a:r>
            <a:r>
              <a:rPr lang="it-IT" altLang="it-IT" sz="2600" dirty="0">
                <a:latin typeface="Garamond" panose="02020404030301010803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it-IT" altLang="it-IT" sz="2600" dirty="0">
                <a:latin typeface="Garamond" panose="02020404030301010803" pitchFamily="18" charset="0"/>
              </a:rPr>
              <a:t>Acuirsi delle disuguaglianze</a:t>
            </a:r>
          </a:p>
          <a:p>
            <a:pPr algn="just">
              <a:buFontTx/>
              <a:buChar char="-"/>
            </a:pPr>
            <a:r>
              <a:rPr lang="it-IT" altLang="it-IT" sz="2600" dirty="0" err="1">
                <a:latin typeface="Garamond" panose="02020404030301010803" pitchFamily="18" charset="0"/>
              </a:rPr>
              <a:t>Climate</a:t>
            </a:r>
            <a:r>
              <a:rPr lang="it-IT" altLang="it-IT" sz="2600" dirty="0">
                <a:latin typeface="Garamond" panose="02020404030301010803" pitchFamily="18" charset="0"/>
              </a:rPr>
              <a:t> </a:t>
            </a:r>
            <a:r>
              <a:rPr lang="it-IT" altLang="it-IT" sz="2600" dirty="0" err="1">
                <a:latin typeface="Garamond" panose="02020404030301010803" pitchFamily="18" charset="0"/>
              </a:rPr>
              <a:t>change</a:t>
            </a:r>
            <a:endParaRPr lang="it-IT" altLang="it-IT" sz="2600" dirty="0">
              <a:latin typeface="Garamond" panose="02020404030301010803" pitchFamily="18" charset="0"/>
            </a:endParaRPr>
          </a:p>
          <a:p>
            <a:pPr algn="just"/>
            <a:r>
              <a:rPr lang="it-IT" altLang="it-IT" sz="2600" b="1" dirty="0">
                <a:latin typeface="Garamond" panose="02020404030301010803" pitchFamily="18" charset="0"/>
              </a:rPr>
              <a:t>Dilatazione degli assi decisionali: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600" dirty="0">
                <a:latin typeface="Garamond" panose="02020404030301010803" pitchFamily="18" charset="0"/>
              </a:rPr>
              <a:t>shifts di sovranità sull’asse verticale (ruolo di enti sovra e sub-nazionali, </a:t>
            </a:r>
            <a:r>
              <a:rPr lang="it-IT" altLang="it-IT" sz="2600" i="1" dirty="0">
                <a:latin typeface="Garamond" panose="02020404030301010803" pitchFamily="18" charset="0"/>
              </a:rPr>
              <a:t>multilevel governance)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600" dirty="0">
                <a:latin typeface="Garamond" panose="02020404030301010803" pitchFamily="18" charset="0"/>
              </a:rPr>
              <a:t>shifts di sovranità anche sull’asse orizzontale: nuovi attori pubblici o semipubblici (es. agenzie regolative), rafforzamento del ruolo di attori privati, associazioni della società civile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I caratteri degli attuali processi di policy (2) </a:t>
            </a:r>
            <a:r>
              <a:rPr lang="it-IT" altLang="it-IT" sz="28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Aumento dell’incertezza</a:t>
            </a:r>
            <a:endParaRPr lang="it-IT" altLang="it-IT" sz="28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0A936B-0F6D-5F40-97D4-A3647EB2C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276475"/>
            <a:ext cx="5040561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0381FD9-A7D6-9243-84C4-01EBFB571412}"/>
              </a:ext>
            </a:extLst>
          </p:cNvPr>
          <p:cNvSpPr txBox="1">
            <a:spLocks/>
          </p:cNvSpPr>
          <p:nvPr/>
        </p:nvSpPr>
        <p:spPr>
          <a:xfrm>
            <a:off x="5004048" y="1196975"/>
            <a:ext cx="4105027" cy="5040313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>
                <a:latin typeface="Garamond" panose="02020404030301010803" pitchFamily="18" charset="0"/>
              </a:rPr>
              <a:t>Crescita della complessità decisionale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Accelerazione delle trasformazioni dovute ai processi di globalizzazione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Conoscenze più forti che spesso non riescono a incidere nelle interazioni (</a:t>
            </a:r>
            <a:r>
              <a:rPr lang="it-IT" altLang="it-IT" sz="2400" b="1" u="sng" dirty="0">
                <a:latin typeface="Garamond" panose="02020404030301010803" pitchFamily="18" charset="0"/>
              </a:rPr>
              <a:t>diagnosi senza terapie</a:t>
            </a:r>
            <a:r>
              <a:rPr lang="it-IT" altLang="it-IT" sz="2400" b="1" dirty="0">
                <a:latin typeface="Garamond" panose="02020404030301010803" pitchFamily="18" charset="0"/>
              </a:rPr>
              <a:t>)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Ignoranza (maggiore diffusione mediatica ma spesso </a:t>
            </a:r>
            <a:r>
              <a:rPr lang="it-IT" altLang="it-IT" sz="2400" b="1" dirty="0" err="1">
                <a:latin typeface="Garamond" panose="02020404030301010803" pitchFamily="18" charset="0"/>
              </a:rPr>
              <a:t>iper</a:t>
            </a:r>
            <a:r>
              <a:rPr lang="it-IT" altLang="it-IT" sz="2400" b="1" dirty="0">
                <a:latin typeface="Garamond" panose="02020404030301010803" pitchFamily="18" charset="0"/>
              </a:rPr>
              <a:t>-semplificata</a:t>
            </a:r>
            <a:r>
              <a:rPr lang="it-IT" altLang="it-IT" sz="2400" dirty="0"/>
              <a:t>)</a:t>
            </a:r>
          </a:p>
          <a:p>
            <a:endParaRPr lang="it-IT" altLang="it-IT" sz="2400" dirty="0"/>
          </a:p>
          <a:p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5102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Lo studio del policy making</a:t>
            </a:r>
            <a:endParaRPr lang="it-IT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EF7283-E6B9-DC4F-AFCB-D3DF11BF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8A0A7F1-8096-A344-93D3-CF50E310B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416050"/>
            <a:ext cx="42672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Portare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al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centro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dell’attenzione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analitica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elementi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costitutivi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dell’azione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di policy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15918C9-ED8F-004E-991E-5B226032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284538"/>
            <a:ext cx="6269037" cy="306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attori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partecipanti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Le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interazioni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essi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strumenti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di policy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stili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decisionali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Il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tipo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questioni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sul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tappeto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I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risultati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ottenuti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AB8D2DC5-E7DB-0043-9061-92C99E56B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2024721"/>
            <a:ext cx="3124200" cy="2971800"/>
          </a:xfrm>
          <a:prstGeom prst="curvedLeftArrow">
            <a:avLst>
              <a:gd name="adj1" fmla="val 9593"/>
              <a:gd name="adj2" fmla="val 29593"/>
              <a:gd name="adj3" fmla="val 52963"/>
            </a:avLst>
          </a:prstGeom>
          <a:solidFill>
            <a:srgbClr val="33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7000"/>
              </a:lnSpc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061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Come nasce APP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b="1" dirty="0">
                <a:latin typeface="Garamond" panose="02020404030301010803" pitchFamily="18" charset="0"/>
              </a:rPr>
              <a:t>Insoddisfazione rispetto agli approcci storici alla politica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giuridico (costituzioni, leggi, istituzioni)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filosofico (cosa la politica dovrebbe fare)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politologico (enfasi sulla dimensione  del potere)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economico (enfasi sulla dimensione individuale e sulla preferenza di massimizzazione)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Cogliere gli aspetti relazionali 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 nessi tra eventi e azioni apparentemente distanti 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Dove nasce l’APP, una storia americana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8686800" cy="56486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600" b="1" dirty="0">
                <a:latin typeface="Garamond" panose="02020404030301010803" pitchFamily="18" charset="0"/>
              </a:rPr>
              <a:t>Progressive era (</a:t>
            </a:r>
            <a:r>
              <a:rPr lang="it-IT" altLang="it-IT" sz="2600" b="1" dirty="0" err="1">
                <a:latin typeface="Garamond" panose="02020404030301010803" pitchFamily="18" charset="0"/>
              </a:rPr>
              <a:t>W</a:t>
            </a:r>
            <a:r>
              <a:rPr lang="it-IT" altLang="it-IT" sz="2600" b="1" dirty="0">
                <a:latin typeface="Garamond" panose="02020404030301010803" pitchFamily="18" charset="0"/>
              </a:rPr>
              <a:t>. Wilson)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Fiducia nel metodo scientifico</a:t>
            </a:r>
          </a:p>
          <a:p>
            <a:pPr>
              <a:lnSpc>
                <a:spcPct val="90000"/>
              </a:lnSpc>
            </a:pPr>
            <a:r>
              <a:rPr lang="it-IT" altLang="it-IT" sz="2600" b="1" dirty="0">
                <a:latin typeface="Garamond" panose="02020404030301010803" pitchFamily="18" charset="0"/>
              </a:rPr>
              <a:t>Pragmatismo (</a:t>
            </a:r>
            <a:r>
              <a:rPr lang="it-IT" altLang="it-IT" sz="2600" b="1" dirty="0" err="1">
                <a:latin typeface="Garamond" panose="02020404030301010803" pitchFamily="18" charset="0"/>
              </a:rPr>
              <a:t>J</a:t>
            </a:r>
            <a:r>
              <a:rPr lang="it-IT" altLang="it-IT" sz="2600" b="1" dirty="0">
                <a:latin typeface="Garamond" panose="02020404030301010803" pitchFamily="18" charset="0"/>
              </a:rPr>
              <a:t>. </a:t>
            </a:r>
            <a:r>
              <a:rPr lang="it-IT" altLang="it-IT" sz="2600" b="1" dirty="0" err="1">
                <a:latin typeface="Garamond" panose="02020404030301010803" pitchFamily="18" charset="0"/>
              </a:rPr>
              <a:t>Dewey</a:t>
            </a:r>
            <a:r>
              <a:rPr lang="it-IT" altLang="it-IT" sz="2600" b="1" dirty="0">
                <a:latin typeface="Garamond" panose="02020404030301010803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Il pensiero come attività orientata alla soluzione di problemi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Le buone politiche risolvono i problemi e ottengono risultati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Fase storica del New Deal</a:t>
            </a:r>
          </a:p>
          <a:p>
            <a:pPr>
              <a:lnSpc>
                <a:spcPct val="90000"/>
              </a:lnSpc>
            </a:pPr>
            <a:r>
              <a:rPr lang="it-IT" altLang="it-IT" sz="2600" b="1" dirty="0" err="1">
                <a:latin typeface="Garamond" panose="02020404030301010803" pitchFamily="18" charset="0"/>
              </a:rPr>
              <a:t>Comportamentalismo</a:t>
            </a:r>
            <a:r>
              <a:rPr lang="it-IT" altLang="it-IT" sz="2600" b="1" dirty="0">
                <a:latin typeface="Garamond" panose="02020404030301010803" pitchFamily="18" charset="0"/>
              </a:rPr>
              <a:t> (C. </a:t>
            </a:r>
            <a:r>
              <a:rPr lang="it-IT" altLang="it-IT" sz="2600" b="1" dirty="0" err="1">
                <a:latin typeface="Garamond" panose="02020404030301010803" pitchFamily="18" charset="0"/>
              </a:rPr>
              <a:t>Merriam</a:t>
            </a:r>
            <a:r>
              <a:rPr lang="it-IT" altLang="it-IT" sz="2600" b="1" dirty="0">
                <a:latin typeface="Garamond" panose="02020404030301010803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Ricerca empirica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Indicatori sociali e programmazione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Attività di governo (locale)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Interazione tra esperti e policy </a:t>
            </a:r>
            <a:r>
              <a:rPr lang="it-IT" altLang="it-IT" sz="2600" dirty="0" err="1">
                <a:latin typeface="Garamond" panose="02020404030301010803" pitchFamily="18" charset="0"/>
              </a:rPr>
              <a:t>makers</a:t>
            </a:r>
            <a:r>
              <a:rPr lang="it-IT" altLang="it-IT" sz="2600" dirty="0">
                <a:latin typeface="Garamond" panose="02020404030301010803" pitchFamily="18" charset="0"/>
              </a:rPr>
              <a:t> (Roosevelt ‘37)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Dove nasce l’APP, una storia americana (2)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Una storia americana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Parcellizzazione della vita politica</a:t>
            </a:r>
          </a:p>
          <a:p>
            <a:pPr lvl="1"/>
            <a:r>
              <a:rPr lang="it-IT" altLang="it-IT" dirty="0" err="1">
                <a:latin typeface="Garamond" panose="02020404030301010803" pitchFamily="18" charset="0"/>
              </a:rPr>
              <a:t>Checks</a:t>
            </a:r>
            <a:r>
              <a:rPr lang="it-IT" altLang="it-IT" dirty="0">
                <a:latin typeface="Garamond" panose="02020404030301010803" pitchFamily="18" charset="0"/>
              </a:rPr>
              <a:t> and balances e federalismo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Pragmatismo legato all’importanza dell’expertise (deideologizzazione)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Individualismo (principio della sussidiarietà per la definizione della collettività politica)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Caratteri comuni alle APP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Multidisciplinarietà</a:t>
            </a:r>
          </a:p>
          <a:p>
            <a:pPr lvl="1" algn="just"/>
            <a:r>
              <a:rPr lang="it-IT" altLang="it-IT" dirty="0">
                <a:latin typeface="Garamond" panose="02020404030301010803" pitchFamily="18" charset="0"/>
              </a:rPr>
              <a:t>L’analista di </a:t>
            </a:r>
            <a:r>
              <a:rPr lang="it-IT" altLang="it-IT" dirty="0" err="1">
                <a:latin typeface="Garamond" panose="02020404030301010803" pitchFamily="18" charset="0"/>
              </a:rPr>
              <a:t>pp</a:t>
            </a:r>
            <a:r>
              <a:rPr lang="it-IT" altLang="it-IT" dirty="0">
                <a:latin typeface="Garamond" panose="02020404030301010803" pitchFamily="18" charset="0"/>
              </a:rPr>
              <a:t> deve avere conoscenze tecniche (per evitare il rischio di essere sottoposto a critiche degli esperti di singoli settori)</a:t>
            </a:r>
          </a:p>
          <a:p>
            <a:pPr lvl="1" algn="just"/>
            <a:r>
              <a:rPr lang="it-IT" altLang="it-IT" dirty="0">
                <a:latin typeface="Garamond" panose="02020404030301010803" pitchFamily="18" charset="0"/>
              </a:rPr>
              <a:t>L’analista deve evitare il rischio della specializzazione tecnica richiamando l’eclettismo metodologico e disciplinare</a:t>
            </a:r>
          </a:p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Definizione convenzionale del campo d’indagine e dei filtri dei fatti salienti</a:t>
            </a:r>
          </a:p>
          <a:p>
            <a:pPr algn="just"/>
            <a:r>
              <a:rPr lang="it-IT" altLang="it-IT" sz="2800" b="1" dirty="0" err="1">
                <a:latin typeface="Garamond" panose="02020404030301010803" pitchFamily="18" charset="0"/>
              </a:rPr>
              <a:t>Problem-solving</a:t>
            </a:r>
            <a:r>
              <a:rPr lang="it-IT" altLang="it-IT" sz="2800" b="1" dirty="0">
                <a:latin typeface="Garamond" panose="02020404030301010803" pitchFamily="18" charset="0"/>
              </a:rPr>
              <a:t> (pragmatismo e prescrittivo)</a:t>
            </a:r>
          </a:p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Esplicitamente normativa</a:t>
            </a:r>
          </a:p>
          <a:p>
            <a:pPr algn="just"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7803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Perché è difficile da definire in Italia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Politica</a:t>
            </a:r>
          </a:p>
          <a:p>
            <a:pPr lvl="1"/>
            <a:r>
              <a:rPr lang="it-IT" altLang="it-IT" sz="3200" dirty="0">
                <a:latin typeface="Garamond" panose="02020404030301010803" pitchFamily="18" charset="0"/>
              </a:rPr>
              <a:t>Politica e politiche</a:t>
            </a:r>
          </a:p>
          <a:p>
            <a:pPr lvl="1"/>
            <a:r>
              <a:rPr lang="it-IT" altLang="it-IT" sz="3200" dirty="0">
                <a:latin typeface="Garamond" panose="02020404030301010803" pitchFamily="18" charset="0"/>
              </a:rPr>
              <a:t>Potere (dimensione verticale)</a:t>
            </a:r>
          </a:p>
          <a:p>
            <a:pPr lvl="1"/>
            <a:r>
              <a:rPr lang="it-IT" altLang="it-IT" sz="3200" dirty="0">
                <a:latin typeface="Garamond" panose="02020404030301010803" pitchFamily="18" charset="0"/>
              </a:rPr>
              <a:t>Politica assoluta e relativa</a:t>
            </a:r>
          </a:p>
          <a:p>
            <a:pPr marL="457200" lvl="1" indent="0"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7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(1)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C8D7C8-22F7-4448-96A9-B021FB5B9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AEA4727-27AD-DB42-9CBE-E8318A5D60F9}"/>
              </a:ext>
            </a:extLst>
          </p:cNvPr>
          <p:cNvSpPr txBox="1">
            <a:spLocks noChangeArrowheads="1"/>
          </p:cNvSpPr>
          <p:nvPr/>
        </p:nvSpPr>
        <p:spPr>
          <a:xfrm>
            <a:off x="4138613" y="980728"/>
            <a:ext cx="4177803" cy="4752527"/>
          </a:xfr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4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>
                <a:latin typeface="Garamond" panose="02020404030301010803" pitchFamily="18" charset="0"/>
              </a:rPr>
              <a:t>Il </a:t>
            </a:r>
            <a:r>
              <a:rPr lang="en-GB" altLang="it-IT" sz="2900" dirty="0" err="1">
                <a:latin typeface="Garamond" panose="02020404030301010803" pitchFamily="18" charset="0"/>
              </a:rPr>
              <a:t>concetto</a:t>
            </a:r>
            <a:r>
              <a:rPr lang="en-GB" altLang="it-IT" sz="2900" dirty="0">
                <a:latin typeface="Garamond" panose="02020404030301010803" pitchFamily="18" charset="0"/>
              </a:rPr>
              <a:t> di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pubblica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copre</a:t>
            </a:r>
            <a:r>
              <a:rPr lang="en-GB" altLang="it-IT" sz="2900" dirty="0">
                <a:latin typeface="Garamond" panose="02020404030301010803" pitchFamily="18" charset="0"/>
              </a:rPr>
              <a:t> in </a:t>
            </a:r>
            <a:r>
              <a:rPr lang="en-GB" altLang="it-IT" sz="2900" dirty="0" err="1">
                <a:latin typeface="Garamond" panose="02020404030301010803" pitchFamily="18" charset="0"/>
              </a:rPr>
              <a:t>Italiano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uno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spazio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semantico</a:t>
            </a:r>
            <a:r>
              <a:rPr lang="en-GB" altLang="it-IT" sz="2900" dirty="0">
                <a:latin typeface="Garamond" panose="02020404030301010803" pitchFamily="18" charset="0"/>
              </a:rPr>
              <a:t> per </a:t>
            </a:r>
            <a:r>
              <a:rPr lang="en-GB" altLang="it-IT" sz="2900" dirty="0" err="1">
                <a:latin typeface="Garamond" panose="02020404030301010803" pitchFamily="18" charset="0"/>
              </a:rPr>
              <a:t>il</a:t>
            </a:r>
            <a:r>
              <a:rPr lang="en-GB" altLang="it-IT" sz="2900" dirty="0">
                <a:latin typeface="Garamond" panose="02020404030301010803" pitchFamily="18" charset="0"/>
              </a:rPr>
              <a:t> quale non </a:t>
            </a:r>
            <a:r>
              <a:rPr lang="en-GB" altLang="it-IT" sz="2900" dirty="0" err="1">
                <a:latin typeface="Garamond" panose="02020404030301010803" pitchFamily="18" charset="0"/>
              </a:rPr>
              <a:t>abbiamo</a:t>
            </a:r>
            <a:r>
              <a:rPr lang="en-GB" altLang="it-IT" sz="2900" dirty="0">
                <a:latin typeface="Garamond" panose="02020404030301010803" pitchFamily="18" charset="0"/>
              </a:rPr>
              <a:t> un </a:t>
            </a:r>
            <a:r>
              <a:rPr lang="en-GB" altLang="it-IT" sz="2900" dirty="0" err="1">
                <a:latin typeface="Garamond" panose="02020404030301010803" pitchFamily="18" charset="0"/>
              </a:rPr>
              <a:t>termine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apposito</a:t>
            </a:r>
            <a:r>
              <a:rPr lang="en-GB" altLang="it-IT" sz="29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>
                <a:latin typeface="Garamond" panose="02020404030301010803" pitchFamily="18" charset="0"/>
              </a:rPr>
              <a:t>Se </a:t>
            </a:r>
            <a:r>
              <a:rPr lang="en-GB" altLang="it-IT" sz="2900" dirty="0" err="1">
                <a:latin typeface="Garamond" panose="02020404030301010803" pitchFamily="18" charset="0"/>
              </a:rPr>
              <a:t>diciamo</a:t>
            </a:r>
            <a:r>
              <a:rPr lang="en-GB" altLang="it-IT" sz="2900" dirty="0">
                <a:latin typeface="Garamond" panose="02020404030301010803" pitchFamily="18" charset="0"/>
              </a:rPr>
              <a:t> ad </a:t>
            </a:r>
            <a:r>
              <a:rPr lang="en-GB" altLang="it-IT" sz="2900" dirty="0" err="1">
                <a:latin typeface="Garamond" panose="02020404030301010803" pitchFamily="18" charset="0"/>
              </a:rPr>
              <a:t>esempio</a:t>
            </a:r>
            <a:r>
              <a:rPr lang="en-GB" altLang="it-IT" sz="29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>
                <a:latin typeface="Garamond" panose="02020404030301010803" pitchFamily="18" charset="0"/>
              </a:rPr>
              <a:t>la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è</a:t>
            </a:r>
            <a:r>
              <a:rPr lang="en-GB" altLang="it-IT" sz="2900" i="1" dirty="0">
                <a:latin typeface="Garamond" panose="02020404030301010803" pitchFamily="18" charset="0"/>
              </a:rPr>
              <a:t> un </a:t>
            </a:r>
            <a:r>
              <a:rPr lang="en-GB" altLang="it-IT" sz="2900" i="1" dirty="0" err="1">
                <a:latin typeface="Garamond" panose="02020404030301010803" pitchFamily="18" charset="0"/>
              </a:rPr>
              <a:t>lavoro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sporco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>
                <a:latin typeface="Garamond" panose="02020404030301010803" pitchFamily="18" charset="0"/>
              </a:rPr>
              <a:t>la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pensionistica</a:t>
            </a:r>
            <a:r>
              <a:rPr lang="en-GB" altLang="it-IT" sz="2900" i="1" dirty="0">
                <a:latin typeface="Garamond" panose="02020404030301010803" pitchFamily="18" charset="0"/>
              </a:rPr>
              <a:t> ha </a:t>
            </a:r>
            <a:r>
              <a:rPr lang="en-GB" altLang="it-IT" sz="2900" i="1" dirty="0" err="1">
                <a:latin typeface="Garamond" panose="02020404030301010803" pitchFamily="18" charset="0"/>
              </a:rPr>
              <a:t>inciso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sul</a:t>
            </a:r>
            <a:r>
              <a:rPr lang="en-GB" altLang="it-IT" sz="2900" i="1" dirty="0">
                <a:latin typeface="Garamond" panose="02020404030301010803" pitchFamily="18" charset="0"/>
              </a:rPr>
              <a:t> deficit</a:t>
            </a:r>
            <a:r>
              <a:rPr lang="en-GB" altLang="it-IT" sz="2900" dirty="0">
                <a:latin typeface="Garamond" panose="02020404030301010803" pitchFamily="18" charset="0"/>
              </a:rPr>
              <a:t> 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 err="1">
                <a:latin typeface="Garamond" panose="02020404030301010803" pitchFamily="18" charset="0"/>
              </a:rPr>
              <a:t>facciamo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nello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stesso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partito</a:t>
            </a:r>
            <a:endParaRPr lang="en-GB" altLang="it-IT" sz="2900" i="1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i="1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 err="1">
                <a:latin typeface="Garamond" panose="02020404030301010803" pitchFamily="18" charset="0"/>
              </a:rPr>
              <a:t>usiamo</a:t>
            </a:r>
            <a:r>
              <a:rPr lang="en-GB" altLang="it-IT" sz="2900" dirty="0">
                <a:latin typeface="Garamond" panose="02020404030301010803" pitchFamily="18" charset="0"/>
              </a:rPr>
              <a:t> lo </a:t>
            </a:r>
            <a:r>
              <a:rPr lang="en-GB" altLang="it-IT" sz="2900" dirty="0" err="1">
                <a:latin typeface="Garamond" panose="02020404030301010803" pitchFamily="18" charset="0"/>
              </a:rPr>
              <a:t>stesso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termine</a:t>
            </a:r>
            <a:r>
              <a:rPr lang="en-GB" altLang="it-IT" sz="2900" dirty="0">
                <a:latin typeface="Garamond" panose="02020404030301010803" pitchFamily="18" charset="0"/>
              </a:rPr>
              <a:t> per </a:t>
            </a:r>
            <a:r>
              <a:rPr lang="en-GB" altLang="it-IT" sz="2900" dirty="0" err="1">
                <a:latin typeface="Garamond" panose="02020404030301010803" pitchFamily="18" charset="0"/>
              </a:rPr>
              <a:t>tre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concetti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diversi</a:t>
            </a: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400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A479413-CFAC-484A-9CBA-6C0A9DDA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2447925" cy="2303462"/>
          </a:xfrm>
          <a:prstGeom prst="triangle">
            <a:avLst>
              <a:gd name="adj" fmla="val 50000"/>
            </a:avLst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Politica</a:t>
            </a:r>
            <a:endParaRPr lang="en-GB" altLang="it-IT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63EB894-5564-874E-A975-D9E5E4CC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005263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polity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394DC78-C389-034F-9A66-46C5CF523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243013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politics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B1ADC2AC-7A86-3344-8F21-01F1DDFE1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933825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C73951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C73951"/>
                </a:solidFill>
                <a:latin typeface="Arial" panose="020B0604020202020204" pitchFamily="34" charset="0"/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240410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marL="0" indent="0">
              <a:buNone/>
            </a:pPr>
            <a:r>
              <a:rPr lang="it-IT" altLang="it-IT" dirty="0">
                <a:latin typeface="Garamond" panose="02020404030301010803" pitchFamily="18" charset="0"/>
              </a:rPr>
              <a:t>POLITICA è:</a:t>
            </a:r>
          </a:p>
          <a:p>
            <a:pPr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«aspirazione ad una partecipazione al potere o ad un’influenza sulla distribuzione del potere</a:t>
            </a:r>
            <a:r>
              <a:rPr lang="it-IT" altLang="it-IT" dirty="0">
                <a:latin typeface="Garamond" panose="02020404030301010803" pitchFamily="18" charset="0"/>
              </a:rPr>
              <a:t>» M. Weber </a:t>
            </a:r>
          </a:p>
          <a:p>
            <a:pPr algn="just"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 sfera delle decisioni collettivizzate, sovrane, coercitivamente sanzionabili e senza uscita</a:t>
            </a:r>
            <a:r>
              <a:rPr lang="it-IT" altLang="it-IT" dirty="0">
                <a:latin typeface="Garamond" panose="02020404030301010803" pitchFamily="18" charset="0"/>
              </a:rPr>
              <a:t>»  G. Sartori</a:t>
            </a:r>
          </a:p>
          <a:p>
            <a:pPr algn="just"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«l’allocazione imperativa di valori» </a:t>
            </a:r>
            <a:r>
              <a:rPr lang="it-IT" altLang="it-IT" dirty="0">
                <a:latin typeface="Garamond" panose="02020404030301010803" pitchFamily="18" charset="0"/>
              </a:rPr>
              <a:t>D. </a:t>
            </a:r>
            <a:r>
              <a:rPr lang="it-IT" altLang="it-IT" dirty="0" err="1">
                <a:latin typeface="Garamond" panose="02020404030301010803" pitchFamily="18" charset="0"/>
              </a:rPr>
              <a:t>Easton</a:t>
            </a: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1738</Words>
  <Application>Microsoft Macintosh PowerPoint</Application>
  <PresentationFormat>Presentazione su schermo (4:3)</PresentationFormat>
  <Paragraphs>177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4" baseType="lpstr">
      <vt:lpstr>Arial Unicode MS</vt:lpstr>
      <vt:lpstr>Arial</vt:lpstr>
      <vt:lpstr>Calibri</vt:lpstr>
      <vt:lpstr>Century Gothic</vt:lpstr>
      <vt:lpstr>Garamond</vt:lpstr>
      <vt:lpstr>Symbol</vt:lpstr>
      <vt:lpstr>Wingdings</vt:lpstr>
      <vt:lpstr>COPERTINA</vt:lpstr>
      <vt:lpstr>DIAPOSITIVE</vt:lpstr>
      <vt:lpstr>CHIUSURA</vt:lpstr>
      <vt:lpstr>Presentazione standard di PowerPoint</vt:lpstr>
      <vt:lpstr>Cos’è l’analisi delle politiche pubbliche</vt:lpstr>
      <vt:lpstr>Come nasce APP</vt:lpstr>
      <vt:lpstr>Dove nasce l’APP, una storia americana (1)</vt:lpstr>
      <vt:lpstr>Dove nasce l’APP, una storia americana (2)</vt:lpstr>
      <vt:lpstr>Caratteri comuni alle APP</vt:lpstr>
      <vt:lpstr>Perché è difficile da definire in Italia</vt:lpstr>
      <vt:lpstr>Politica e Politiche (1)</vt:lpstr>
      <vt:lpstr>Politica e Politiche (2)</vt:lpstr>
      <vt:lpstr>Politica pubblica NON è….. (1)</vt:lpstr>
      <vt:lpstr>Presentazione standard di PowerPoint</vt:lpstr>
      <vt:lpstr>POLITICA pubblica è… (1)</vt:lpstr>
      <vt:lpstr>POLITICA pubblica è… (2)</vt:lpstr>
      <vt:lpstr>POLITICA pubblica è… (3)</vt:lpstr>
      <vt:lpstr>POLITICA pubblica è… (4)</vt:lpstr>
      <vt:lpstr>POLITICA pubblica è… (5)</vt:lpstr>
      <vt:lpstr>Presentazione standard di PowerPoint</vt:lpstr>
      <vt:lpstr>Policy determines Politics?</vt:lpstr>
      <vt:lpstr>Approccio di policy</vt:lpstr>
      <vt:lpstr>Diversi modi di analisi delle PP</vt:lpstr>
      <vt:lpstr>Diversi attori della ricerca</vt:lpstr>
      <vt:lpstr>I caratteri degli attuali processi di policy (1). La complessità</vt:lpstr>
      <vt:lpstr>I caratteri degli attuali processi di policy (2) Aumento dell’incertezza</vt:lpstr>
      <vt:lpstr>Lo studio del policy making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149</cp:revision>
  <dcterms:created xsi:type="dcterms:W3CDTF">2017-11-13T10:11:35Z</dcterms:created>
  <dcterms:modified xsi:type="dcterms:W3CDTF">2023-10-03T07:35:18Z</dcterms:modified>
</cp:coreProperties>
</file>