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32"/>
  </p:notesMasterIdLst>
  <p:sldIdLst>
    <p:sldId id="263" r:id="rId4"/>
    <p:sldId id="303" r:id="rId5"/>
    <p:sldId id="353" r:id="rId6"/>
    <p:sldId id="354" r:id="rId7"/>
    <p:sldId id="257" r:id="rId8"/>
    <p:sldId id="273" r:id="rId9"/>
    <p:sldId id="355" r:id="rId10"/>
    <p:sldId id="348" r:id="rId11"/>
    <p:sldId id="276" r:id="rId12"/>
    <p:sldId id="283" r:id="rId13"/>
    <p:sldId id="261" r:id="rId14"/>
    <p:sldId id="277" r:id="rId15"/>
    <p:sldId id="262" r:id="rId16"/>
    <p:sldId id="358" r:id="rId17"/>
    <p:sldId id="281" r:id="rId18"/>
    <p:sldId id="306" r:id="rId19"/>
    <p:sldId id="356" r:id="rId20"/>
    <p:sldId id="357" r:id="rId21"/>
    <p:sldId id="360" r:id="rId22"/>
    <p:sldId id="366" r:id="rId23"/>
    <p:sldId id="362" r:id="rId24"/>
    <p:sldId id="363" r:id="rId25"/>
    <p:sldId id="364" r:id="rId26"/>
    <p:sldId id="271" r:id="rId27"/>
    <p:sldId id="272" r:id="rId28"/>
    <p:sldId id="280" r:id="rId29"/>
    <p:sldId id="282" r:id="rId30"/>
    <p:sldId id="365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9" autoAdjust="0"/>
    <p:restoredTop sz="94626" autoAdjust="0"/>
  </p:normalViewPr>
  <p:slideViewPr>
    <p:cSldViewPr showGuides="1">
      <p:cViewPr varScale="1">
        <p:scale>
          <a:sx n="121" d="100"/>
          <a:sy n="121" d="100"/>
        </p:scale>
        <p:origin x="1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12F36E9-F1D9-404E-B95B-0F61E2B65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6C43D-8015-7542-9C54-1925C17C62C5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3507F529-0A72-9C43-B78C-2DC25E220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112CB5-4411-8F4F-9DCF-3F44FD80CB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5777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4F2C4E-6494-764A-9489-5FE52D603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10026-B5D0-C44A-ACD7-E4EB9B3E27B7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B568FC8-1F3E-CD4E-B8FF-F0D2BF43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E28118-4FD1-EB49-9CB5-FE2C7670A2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1954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BBE1B20-0D7A-4F4A-962F-33AD70805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FD410-C507-BC4E-A559-6B9D85BC02A2}" type="slidenum">
              <a:rPr lang="en-GB" altLang="it-IT"/>
              <a:pPr>
                <a:spcBef>
                  <a:spcPct val="0"/>
                </a:spcBef>
              </a:pPr>
              <a:t>26</a:t>
            </a:fld>
            <a:endParaRPr lang="en-GB" altLang="it-IT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4027FD2C-343D-5044-AD79-8314F1497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08A0CEA-1944-C348-B4CF-4A66DDB5F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9235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6CF87D32-A7A2-A04D-8FF3-5D0E1575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4372-9343-474F-A280-BFA57A808688}" type="datetime1">
              <a:rPr lang="it-IT"/>
              <a:pPr>
                <a:defRPr/>
              </a:pPr>
              <a:t>13/10/23</a:t>
            </a:fld>
            <a:endParaRPr lang="en-US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2AC1C8A-F654-F34C-B979-461BE497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28D60F91-90C1-FF45-8D94-4A1E2343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03AF-2F2C-2C49-BC85-841D6178AA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6495-10AD-4821-85C3-8AFA6E21FD9A}" type="datetimeFigureOut">
              <a:rPr lang="it-IT" smtClean="0"/>
              <a:pPr/>
              <a:t>13/10/23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5F8A-E727-4376-AE1D-87DF674355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10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7" r:id="rId5"/>
    <p:sldLayoutId id="2147483678" r:id="rId6"/>
    <p:sldLayoutId id="214748368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>
                <a:latin typeface="Garamond" panose="02020404030301010803" pitchFamily="18" charset="0"/>
              </a:rPr>
              <a:t>Lezione 7</a:t>
            </a:r>
            <a:endParaRPr lang="it-IT" sz="3200" dirty="0">
              <a:latin typeface="Garamond" panose="02020404030301010803" pitchFamily="18" charset="0"/>
            </a:endParaRP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rgbClr val="FFFF00"/>
                </a:solidFill>
                <a:latin typeface="Garamond" panose="02020404030301010803" pitchFamily="18" charset="0"/>
              </a:rPr>
              <a:t>Gli attori e le loro risorse</a:t>
            </a:r>
            <a:endParaRPr lang="it-IT" sz="5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2EB151-22C0-B54D-820D-EA6B6C257870}"/>
              </a:ext>
            </a:extLst>
          </p:cNvPr>
          <p:cNvSpPr txBox="1"/>
          <p:nvPr/>
        </p:nvSpPr>
        <p:spPr>
          <a:xfrm>
            <a:off x="-1314450" y="138588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83662F-77C6-7440-B11A-1524EE7C1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336649D-059D-BE4C-9993-7999D9025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917431"/>
            <a:ext cx="8507288" cy="57119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Governo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Funzione rappresentativa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Funzione amministrativa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Soggetto individuale e collettivo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32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Ruolo chiave dei partiti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Party </a:t>
            </a:r>
            <a:r>
              <a:rPr lang="it-IT" altLang="it-IT" sz="3200" dirty="0" err="1">
                <a:latin typeface="Garamond" panose="02020404030301010803" pitchFamily="18" charset="0"/>
              </a:rPr>
              <a:t>government</a:t>
            </a:r>
            <a:endParaRPr lang="it-IT" altLang="it-IT" sz="3200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altLang="it-IT" sz="3200" dirty="0">
                <a:latin typeface="Garamond" panose="02020404030301010803" pitchFamily="18" charset="0"/>
              </a:rPr>
              <a:t>Limiti del controllo partitico (selettività, limiti operativi, obbligatorietà dell’azione di governo, apparato amministrativo)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269F20-C4EE-7846-8DE9-25FC946D3C3E}"/>
              </a:ext>
            </a:extLst>
          </p:cNvPr>
          <p:cNvSpPr txBox="1"/>
          <p:nvPr/>
        </p:nvSpPr>
        <p:spPr>
          <a:xfrm>
            <a:off x="1115616" y="33265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35544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C8B3D5-7A22-D14A-83DA-48EAA37D8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CA2F070-EAF2-8E41-968F-2920F599A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155"/>
            <a:ext cx="8579296" cy="48621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 panose="02020404030301010803" pitchFamily="18" charset="0"/>
              </a:rPr>
              <a:t>Attore con funzione legislativa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Controllo dell’attività dell’esecutivo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Influenza diretta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 panose="02020404030301010803" pitchFamily="18" charset="0"/>
              </a:rPr>
              <a:t>Arena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Trasmettere la volontà popolare (funzione rappresentativa)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Articolazione degli interessi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Socializzazione politica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Reclutamento e selezione della classe politica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Canalizzazione del conflitto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b="1" dirty="0">
                <a:latin typeface="Garamond" panose="02020404030301010803" pitchFamily="18" charset="0"/>
              </a:rPr>
              <a:t>Declino?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Parlamentari (attori di policy)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Altre funzioni: dibattito, agenda setter, ecc.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Ciclo di policy e ruolo parlamentare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9FDC42-BB5F-8643-AFD0-A66DA4D521E2}"/>
              </a:ext>
            </a:extLst>
          </p:cNvPr>
          <p:cNvSpPr txBox="1"/>
          <p:nvPr/>
        </p:nvSpPr>
        <p:spPr>
          <a:xfrm>
            <a:off x="1259632" y="548680"/>
            <a:ext cx="5536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Potere legislativo (Parlamento)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7D3F945-C094-6247-89F6-11257737E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D08F004-13FE-D445-973E-4990A149F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619" y="925909"/>
            <a:ext cx="8363272" cy="5006181"/>
          </a:xfrm>
        </p:spPr>
        <p:txBody>
          <a:bodyPr/>
          <a:lstStyle/>
          <a:p>
            <a:pPr eaLnBrk="1" hangingPunct="1"/>
            <a:r>
              <a:rPr lang="it-IT" altLang="it-IT" b="1" dirty="0">
                <a:latin typeface="Garamond" panose="02020404030301010803" pitchFamily="18" charset="0"/>
              </a:rPr>
              <a:t>Struttura interna del parlamento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Coesione dei gruppi parlamentari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Rapporti con l’esecutivo</a:t>
            </a:r>
          </a:p>
          <a:p>
            <a:pPr lvl="1" eaLnBrk="1" hangingPunct="1"/>
            <a:r>
              <a:rPr lang="it-IT" altLang="it-IT" dirty="0">
                <a:latin typeface="Garamond" panose="02020404030301010803" pitchFamily="18" charset="0"/>
              </a:rPr>
              <a:t>Governi di minoranza</a:t>
            </a:r>
          </a:p>
          <a:p>
            <a:pPr eaLnBrk="1" hangingPunct="1"/>
            <a:r>
              <a:rPr lang="it-IT" altLang="it-IT" b="1" dirty="0">
                <a:latin typeface="Garamond" panose="02020404030301010803" pitchFamily="18" charset="0"/>
              </a:rPr>
              <a:t>Aula e commissioni</a:t>
            </a:r>
          </a:p>
          <a:p>
            <a:pPr eaLnBrk="1" hangingPunct="1"/>
            <a:r>
              <a:rPr lang="it-IT" altLang="it-IT" b="1" dirty="0">
                <a:latin typeface="Garamond" panose="02020404030301010803" pitchFamily="18" charset="0"/>
              </a:rPr>
              <a:t>Tipi di politiche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2A60DE0-615E-9C43-9CC0-CF3EB3C48CF8}"/>
              </a:ext>
            </a:extLst>
          </p:cNvPr>
          <p:cNvSpPr/>
          <p:nvPr/>
        </p:nvSpPr>
        <p:spPr>
          <a:xfrm>
            <a:off x="4311292" y="229672"/>
            <a:ext cx="2286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Parlamento </a:t>
            </a:r>
          </a:p>
        </p:txBody>
      </p:sp>
    </p:spTree>
    <p:extLst>
      <p:ext uri="{BB962C8B-B14F-4D97-AF65-F5344CB8AC3E}">
        <p14:creationId xmlns:p14="http://schemas.microsoft.com/office/powerpoint/2010/main" val="31382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E15AC2F-77A8-C748-9982-E30CE9886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D5CA13-5AAF-374A-9337-E229464AB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773415"/>
            <a:ext cx="8363272" cy="608458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Definizione: </a:t>
            </a:r>
            <a:r>
              <a:rPr lang="it-IT" altLang="it-IT" sz="2800" i="1" dirty="0">
                <a:latin typeface="Garamond" panose="02020404030301010803" pitchFamily="18" charset="0"/>
              </a:rPr>
              <a:t>insieme di funzionari di carriera che gestiscono la cosa pubblica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Modello burocratico di Weber (sistema di dominio legittimo)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Impersonalità dell’azione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Sostituibilità degli individui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Controllo centralizzato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Prevedibilità dei comportamenti</a:t>
            </a:r>
          </a:p>
          <a:p>
            <a:pPr lvl="1" eaLnBrk="1" hangingPunct="1">
              <a:lnSpc>
                <a:spcPct val="80000"/>
              </a:lnSpc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Norme astratte e generali stabiliscono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Relazioni gerarchiche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Definizione dei compiti e loro svolgimento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2000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Problema dell’arbitrio del potere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Identificazione istituzionale (competenza, neutralità)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>
                <a:latin typeface="Garamond" panose="02020404030301010803" pitchFamily="18" charset="0"/>
              </a:rPr>
              <a:t>Identificazione politica (fedeltà al governo</a:t>
            </a:r>
            <a:r>
              <a:rPr lang="it-IT" altLang="it-IT" sz="1800" dirty="0"/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1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F03ECA-D65F-4043-837E-34E4E1E25671}"/>
              </a:ext>
            </a:extLst>
          </p:cNvPr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Funzionari nominati (Burocrazia)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2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49795A0-17A1-9346-B7EA-BC3E6918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43ED86E-5D0C-6F4E-994D-FFA859A8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99B8AE-1936-6040-8CBE-D2D422695BC5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908720"/>
            <a:ext cx="8507288" cy="5222205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sz="4800" b="1" dirty="0">
                <a:latin typeface="Garamond" panose="02020404030301010803" pitchFamily="18" charset="0"/>
              </a:rPr>
              <a:t>Risorse</a:t>
            </a:r>
          </a:p>
          <a:p>
            <a:pPr lvl="1">
              <a:lnSpc>
                <a:spcPct val="90000"/>
              </a:lnSpc>
            </a:pPr>
            <a:r>
              <a:rPr lang="it-IT" altLang="it-IT" sz="3600" dirty="0">
                <a:latin typeface="Garamond" panose="02020404030301010803" pitchFamily="18" charset="0"/>
              </a:rPr>
              <a:t>Prerogative (per legge)</a:t>
            </a:r>
          </a:p>
          <a:p>
            <a:pPr lvl="1">
              <a:lnSpc>
                <a:spcPct val="90000"/>
              </a:lnSpc>
            </a:pPr>
            <a:r>
              <a:rPr lang="it-IT" altLang="it-IT" sz="3600" dirty="0">
                <a:latin typeface="Garamond" panose="02020404030301010803" pitchFamily="18" charset="0"/>
              </a:rPr>
              <a:t>Risorse finanziarie e di personale</a:t>
            </a:r>
          </a:p>
          <a:p>
            <a:pPr lvl="1">
              <a:lnSpc>
                <a:spcPct val="90000"/>
              </a:lnSpc>
            </a:pPr>
            <a:r>
              <a:rPr lang="it-IT" altLang="it-IT" sz="3600" dirty="0">
                <a:latin typeface="Garamond" panose="02020404030301010803" pitchFamily="18" charset="0"/>
              </a:rPr>
              <a:t>Competenze ed informazioni</a:t>
            </a:r>
          </a:p>
          <a:p>
            <a:pPr lvl="1">
              <a:lnSpc>
                <a:spcPct val="90000"/>
              </a:lnSpc>
            </a:pPr>
            <a:r>
              <a:rPr lang="it-IT" altLang="it-IT" sz="3600" dirty="0">
                <a:latin typeface="Garamond" panose="02020404030301010803" pitchFamily="18" charset="0"/>
              </a:rPr>
              <a:t>Persistenza nel tempo</a:t>
            </a:r>
          </a:p>
          <a:p>
            <a:pPr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0CFB13-348B-274F-AA65-0007F2F046A4}"/>
              </a:ext>
            </a:extLst>
          </p:cNvPr>
          <p:cNvSpPr txBox="1"/>
          <p:nvPr/>
        </p:nvSpPr>
        <p:spPr>
          <a:xfrm>
            <a:off x="3414713" y="185738"/>
            <a:ext cx="2570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BUROCRAZIA</a:t>
            </a:r>
          </a:p>
        </p:txBody>
      </p:sp>
    </p:spTree>
    <p:extLst>
      <p:ext uri="{BB962C8B-B14F-4D97-AF65-F5344CB8AC3E}">
        <p14:creationId xmlns:p14="http://schemas.microsoft.com/office/powerpoint/2010/main" val="102369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F1E7576-5E9D-064D-90B6-C1633B2D2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B269D3-AC71-EB4E-93F3-274E8F895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0EAAB7-F42C-9D41-BDA3-DD101EF28B30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68760"/>
            <a:ext cx="8579296" cy="4862165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Autonomia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dirty="0">
                <a:latin typeface="Garamond" panose="02020404030301010803" pitchFamily="18" charset="0"/>
              </a:rPr>
              <a:t>  &lt;&lt; grado di indipendenza dello stato dalle pressioni sociali 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Capacità</a:t>
            </a:r>
            <a:r>
              <a:rPr lang="it-IT" altLang="it-IT" dirty="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dirty="0">
                <a:latin typeface="Garamond" panose="02020404030301010803" pitchFamily="18" charset="0"/>
              </a:rPr>
              <a:t>	&lt;&lt; di stabilire e realizzare gli indirizzi politici &gt;&gt;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Stati forti </a:t>
            </a:r>
            <a:r>
              <a:rPr lang="it-IT" altLang="it-IT" dirty="0">
                <a:latin typeface="Garamond" panose="02020404030301010803" pitchFamily="18" charset="0"/>
              </a:rPr>
              <a:t>(Giappone) e </a:t>
            </a:r>
            <a:r>
              <a:rPr lang="it-IT" altLang="it-IT" b="1" dirty="0">
                <a:latin typeface="Garamond" panose="02020404030301010803" pitchFamily="18" charset="0"/>
              </a:rPr>
              <a:t>deboli</a:t>
            </a:r>
            <a:r>
              <a:rPr lang="it-IT" altLang="it-IT" dirty="0">
                <a:latin typeface="Garamond" panose="02020404030301010803" pitchFamily="18" charset="0"/>
              </a:rPr>
              <a:t> (USA)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Concetti relativi </a:t>
            </a:r>
          </a:p>
          <a:p>
            <a:pPr>
              <a:lnSpc>
                <a:spcPct val="90000"/>
              </a:lnSpc>
            </a:pPr>
            <a:endParaRPr lang="it-IT" alt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F0699D-0A10-7845-8124-21B9DB67AE35}"/>
              </a:ext>
            </a:extLst>
          </p:cNvPr>
          <p:cNvSpPr txBox="1"/>
          <p:nvPr/>
        </p:nvSpPr>
        <p:spPr>
          <a:xfrm>
            <a:off x="3343275" y="157163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</a:p>
        </p:txBody>
      </p:sp>
    </p:spTree>
    <p:extLst>
      <p:ext uri="{BB962C8B-B14F-4D97-AF65-F5344CB8AC3E}">
        <p14:creationId xmlns:p14="http://schemas.microsoft.com/office/powerpoint/2010/main" val="150719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>
            <a:extLst>
              <a:ext uri="{FF2B5EF4-FFF2-40B4-BE49-F238E27FC236}">
                <a16:creationId xmlns:a16="http://schemas.microsoft.com/office/drawing/2014/main" id="{CBF2BF1D-9FF7-E548-9F16-67E2B34B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03CA37E-7B2A-6649-AD18-02601D7CF77A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6147" name="Segnaposto piè di pagina 2">
            <a:extLst>
              <a:ext uri="{FF2B5EF4-FFF2-40B4-BE49-F238E27FC236}">
                <a16:creationId xmlns:a16="http://schemas.microsoft.com/office/drawing/2014/main" id="{359B3AF4-3533-C743-80D5-CB46C3B3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4F92BCFD-603E-B34A-829F-BFC68B6195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1073150"/>
          </a:xfrm>
        </p:spPr>
        <p:txBody>
          <a:bodyPr lIns="90000" tIns="46800" rIns="90000" bIns="46800" anchor="t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Forma di </a:t>
            </a:r>
            <a:r>
              <a:rPr lang="en-GB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Stato</a:t>
            </a:r>
            <a:endParaRPr lang="en-GB" altLang="it-IT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F8ECD1-476D-064A-A9AA-C5A04EE57BC0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412776"/>
            <a:ext cx="8435280" cy="47181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>
                <a:latin typeface="Garamond" panose="02020404030301010803" pitchFamily="18" charset="0"/>
              </a:rPr>
              <a:t>Federale (due livelli autonomi di governo)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Competenze esclusive e concorrenti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Attribuzioni (corti)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dirty="0">
                <a:latin typeface="Garamond" panose="02020404030301010803" pitchFamily="18" charset="0"/>
              </a:rPr>
              <a:t>Unitaria (potere locale deriva dal governo)</a:t>
            </a:r>
          </a:p>
        </p:txBody>
      </p:sp>
    </p:spTree>
    <p:extLst>
      <p:ext uri="{BB962C8B-B14F-4D97-AF65-F5344CB8AC3E}">
        <p14:creationId xmlns:p14="http://schemas.microsoft.com/office/powerpoint/2010/main" val="17171296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2127D3B-CCE9-DC47-B751-DF5B248890DD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1052736"/>
            <a:ext cx="8147248" cy="58052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Garamond" panose="02020404030301010803" pitchFamily="18" charset="0"/>
              </a:rPr>
              <a:t>Sistemi parlamentari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Governi mono-partitici o di coalizione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Organizzazione dei partiti nel parlamento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Ruolo delle commissioni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Ciclo di policy e ruolo parlamentare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 panose="02020404030301010803" pitchFamily="18" charset="0"/>
              </a:rPr>
              <a:t>Sistemi presidenziali</a:t>
            </a:r>
          </a:p>
          <a:p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b="1" dirty="0">
                <a:latin typeface="Garamond" panose="02020404030301010803" pitchFamily="18" charset="0"/>
              </a:rPr>
              <a:t>Sistemi costituzionali e federali e ruolo degli organi giudiziari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3025BE-56C9-A848-ACC1-316A1E6240F9}"/>
              </a:ext>
            </a:extLst>
          </p:cNvPr>
          <p:cNvSpPr txBox="1"/>
          <p:nvPr/>
        </p:nvSpPr>
        <p:spPr>
          <a:xfrm>
            <a:off x="1187624" y="33265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Forma di </a:t>
            </a:r>
            <a:r>
              <a:rPr lang="en-GB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Governo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0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0C510A6-5B44-A945-824D-1DCC06B4948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80728"/>
            <a:ext cx="8534400" cy="51501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>
                <a:latin typeface="Garamond" panose="02020404030301010803" pitchFamily="18" charset="0"/>
              </a:rPr>
              <a:t>    </a:t>
            </a:r>
            <a:r>
              <a:rPr lang="it-IT" altLang="it-IT" sz="2400" i="1" dirty="0">
                <a:latin typeface="Garamond" panose="02020404030301010803" pitchFamily="18" charset="0"/>
              </a:rPr>
              <a:t>gli attori, siano essi organizzazioni di rappresentanza, istituzioni private e pubbliche o movimenti di opinione che partecipano al processo politico e che non sono partiti politici, cioè non prendono parte direttamente alla competizione elettorale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400" b="1" dirty="0">
                <a:latin typeface="Garamond" panose="02020404030301010803" pitchFamily="18" charset="0"/>
              </a:rPr>
              <a:t>Approcci ai gruppi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Attenzione al contenuto sostantivo degli interessi rappresentati (gli interessi si definiscono durante le interazioni tra attori)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Contesti istituzionali e di regole (stato attore in gioco)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Superamento delle definizioni nominalistiche, attenzione alle forme delle relazioni</a:t>
            </a:r>
          </a:p>
          <a:p>
            <a:pPr lvl="1">
              <a:lnSpc>
                <a:spcPct val="90000"/>
              </a:lnSpc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it-IT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3959C2-603E-9941-96B3-08120739709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Gruppi d’interesse o di pressione</a:t>
            </a:r>
          </a:p>
        </p:txBody>
      </p:sp>
    </p:spTree>
    <p:extLst>
      <p:ext uri="{BB962C8B-B14F-4D97-AF65-F5344CB8AC3E}">
        <p14:creationId xmlns:p14="http://schemas.microsoft.com/office/powerpoint/2010/main" val="28808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6F6FBE7-F989-1346-BA40-71B0C19E4A92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556792"/>
            <a:ext cx="8435280" cy="45741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>
                <a:latin typeface="Garamond" panose="02020404030301010803" pitchFamily="18" charset="0"/>
              </a:rPr>
              <a:t>Gruppi ombrello (</a:t>
            </a:r>
            <a:r>
              <a:rPr lang="it-IT" altLang="it-IT" dirty="0" err="1">
                <a:latin typeface="Garamond" panose="02020404030301010803" pitchFamily="18" charset="0"/>
              </a:rPr>
              <a:t>encompassing</a:t>
            </a:r>
            <a:r>
              <a:rPr lang="it-IT" altLang="it-IT" dirty="0">
                <a:latin typeface="Garamond" panose="02020404030301010803" pitchFamily="18" charset="0"/>
              </a:rPr>
              <a:t> </a:t>
            </a:r>
            <a:r>
              <a:rPr lang="it-IT" altLang="it-IT" dirty="0" err="1">
                <a:latin typeface="Garamond" panose="02020404030301010803" pitchFamily="18" charset="0"/>
              </a:rPr>
              <a:t>interests</a:t>
            </a:r>
            <a:r>
              <a:rPr lang="it-IT" altLang="it-IT" dirty="0">
                <a:latin typeface="Garamond" panose="02020404030301010803" pitchFamily="18" charset="0"/>
              </a:rPr>
              <a:t>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dirty="0">
                <a:latin typeface="Garamond" panose="02020404030301010803" pitchFamily="18" charset="0"/>
              </a:rPr>
              <a:t>Gruppi ristretti (</a:t>
            </a:r>
            <a:r>
              <a:rPr lang="it-IT" altLang="it-IT" dirty="0" err="1">
                <a:latin typeface="Garamond" panose="02020404030301010803" pitchFamily="18" charset="0"/>
              </a:rPr>
              <a:t>narrow</a:t>
            </a:r>
            <a:r>
              <a:rPr lang="it-IT" altLang="it-IT" dirty="0">
                <a:latin typeface="Garamond" panose="02020404030301010803" pitchFamily="18" charset="0"/>
              </a:rPr>
              <a:t> </a:t>
            </a:r>
            <a:r>
              <a:rPr lang="it-IT" altLang="it-IT" dirty="0" err="1">
                <a:latin typeface="Garamond" panose="02020404030301010803" pitchFamily="18" charset="0"/>
              </a:rPr>
              <a:t>interests</a:t>
            </a:r>
            <a:r>
              <a:rPr lang="it-IT" altLang="it-IT" dirty="0">
                <a:latin typeface="Garamond" panose="02020404030301010803" pitchFamily="18" charset="0"/>
              </a:rPr>
              <a:t>)</a:t>
            </a:r>
          </a:p>
          <a:p>
            <a:pPr lvl="1"/>
            <a:endParaRPr lang="it-IT" altLang="it-IT" dirty="0">
              <a:latin typeface="Garamond" panose="02020404030301010803" pitchFamily="18" charset="0"/>
            </a:endParaRPr>
          </a:p>
          <a:p>
            <a:r>
              <a:rPr lang="it-IT" altLang="it-IT" dirty="0">
                <a:latin typeface="Garamond" panose="02020404030301010803" pitchFamily="18" charset="0"/>
              </a:rPr>
              <a:t>Interazione tra stati (forti/deboli) e società (coese/frammentate)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EDAD340-60BB-2643-8C13-6029485AB2A2}"/>
              </a:ext>
            </a:extLst>
          </p:cNvPr>
          <p:cNvSpPr/>
          <p:nvPr/>
        </p:nvSpPr>
        <p:spPr>
          <a:xfrm>
            <a:off x="1403648" y="404664"/>
            <a:ext cx="5465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Organizzazione della società, interessi e Stato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>
            <a:extLst>
              <a:ext uri="{FF2B5EF4-FFF2-40B4-BE49-F238E27FC236}">
                <a16:creationId xmlns:a16="http://schemas.microsoft.com/office/drawing/2014/main" id="{31AEBEF3-59ED-0444-9774-46E4CC6A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Classificazione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delle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di policy</a:t>
            </a:r>
          </a:p>
        </p:txBody>
      </p:sp>
      <p:sp>
        <p:nvSpPr>
          <p:cNvPr id="24578" name="Segnaposto contenuto 2">
            <a:extLst>
              <a:ext uri="{FF2B5EF4-FFF2-40B4-BE49-F238E27FC236}">
                <a16:creationId xmlns:a16="http://schemas.microsoft.com/office/drawing/2014/main" id="{9DA632D3-D12A-1A4D-AE93-4B45B3A26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857250"/>
            <a:ext cx="8929688" cy="526891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politiche</a:t>
            </a:r>
            <a:r>
              <a:rPr lang="en-US" altLang="it-IT" sz="2800" dirty="0">
                <a:solidFill>
                  <a:srgbClr val="FF0000"/>
                </a:solidFill>
                <a:latin typeface="Garamond" panose="02020404030301010803" pitchFamily="18" charset="0"/>
              </a:rPr>
              <a:t>. </a:t>
            </a:r>
            <a:r>
              <a:rPr lang="en-US" altLang="it-IT" sz="2800" dirty="0" err="1">
                <a:latin typeface="Garamond" panose="02020404030301010803" pitchFamily="18" charset="0"/>
              </a:rPr>
              <a:t>Tutto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ciò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che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muove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consenso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è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risorsa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politica</a:t>
            </a:r>
            <a:r>
              <a:rPr lang="en-US" altLang="it-IT" sz="2800" dirty="0">
                <a:latin typeface="Garamond" panose="02020404030301010803" pitchFamily="18" charset="0"/>
              </a:rPr>
              <a:t> (</a:t>
            </a:r>
            <a:r>
              <a:rPr lang="en-US" altLang="it-IT" sz="2800" dirty="0" err="1">
                <a:latin typeface="Garamond" panose="02020404030301010803" pitchFamily="18" charset="0"/>
              </a:rPr>
              <a:t>soprattutto</a:t>
            </a:r>
            <a:r>
              <a:rPr lang="en-US" altLang="it-IT" sz="2800" dirty="0">
                <a:latin typeface="Garamond" panose="02020404030301010803" pitchFamily="18" charset="0"/>
              </a:rPr>
              <a:t>, leadership, idee, </a:t>
            </a:r>
            <a:r>
              <a:rPr lang="en-US" altLang="it-IT" sz="2800" dirty="0" err="1">
                <a:latin typeface="Garamond" panose="02020404030301010803" pitchFamily="18" charset="0"/>
              </a:rPr>
              <a:t>programmi</a:t>
            </a:r>
            <a:r>
              <a:rPr lang="en-US" altLang="it-IT" sz="2800" dirty="0">
                <a:latin typeface="Garamond" panose="02020404030301010803" pitchFamily="18" charset="0"/>
              </a:rPr>
              <a:t>, framing, </a:t>
            </a:r>
            <a:r>
              <a:rPr lang="en-US" altLang="it-IT" sz="2800" dirty="0" err="1">
                <a:latin typeface="Garamond" panose="02020404030301010803" pitchFamily="18" charset="0"/>
              </a:rPr>
              <a:t>potere</a:t>
            </a:r>
            <a:r>
              <a:rPr lang="en-US" altLang="it-IT" sz="2800" dirty="0">
                <a:latin typeface="Garamond" panose="02020404030301010803" pitchFamily="18" charset="0"/>
              </a:rPr>
              <a:t>)</a:t>
            </a: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economiche</a:t>
            </a:r>
            <a:r>
              <a:rPr lang="en-US" altLang="it-IT" sz="2800" dirty="0">
                <a:latin typeface="Garamond" panose="02020404030301010803" pitchFamily="18" charset="0"/>
              </a:rPr>
              <a:t>. </a:t>
            </a:r>
            <a:r>
              <a:rPr lang="en-US" altLang="it-IT" sz="2800" dirty="0" err="1">
                <a:latin typeface="Garamond" panose="02020404030301010803" pitchFamily="18" charset="0"/>
              </a:rPr>
              <a:t>Capacità</a:t>
            </a:r>
            <a:r>
              <a:rPr lang="en-US" altLang="it-IT" sz="2800" dirty="0">
                <a:latin typeface="Garamond" panose="02020404030301010803" pitchFamily="18" charset="0"/>
              </a:rPr>
              <a:t> di </a:t>
            </a:r>
            <a:r>
              <a:rPr lang="en-US" altLang="it-IT" sz="2800" dirty="0" err="1">
                <a:latin typeface="Garamond" panose="02020404030301010803" pitchFamily="18" charset="0"/>
              </a:rPr>
              <a:t>mobilitare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ricchezza</a:t>
            </a:r>
            <a:r>
              <a:rPr lang="en-US" altLang="it-IT" sz="2800" dirty="0">
                <a:latin typeface="Garamond" panose="02020404030301010803" pitchFamily="18" charset="0"/>
              </a:rPr>
              <a:t> o </a:t>
            </a:r>
            <a:r>
              <a:rPr lang="en-US" altLang="it-IT" sz="2800" dirty="0" err="1">
                <a:latin typeface="Garamond" panose="02020404030301010803" pitchFamily="18" charset="0"/>
              </a:rPr>
              <a:t>liquidità</a:t>
            </a:r>
            <a:r>
              <a:rPr lang="en-US" altLang="it-IT" sz="2800" dirty="0">
                <a:latin typeface="Garamond" panose="02020404030301010803" pitchFamily="18" charset="0"/>
              </a:rPr>
              <a:t> (</a:t>
            </a:r>
            <a:r>
              <a:rPr lang="en-US" altLang="it-IT" sz="2800" i="1" dirty="0" err="1">
                <a:latin typeface="Garamond" panose="02020404030301010803" pitchFamily="18" charset="0"/>
              </a:rPr>
              <a:t>risorse</a:t>
            </a:r>
            <a:r>
              <a:rPr lang="en-US" altLang="it-IT" sz="2800" i="1" dirty="0">
                <a:latin typeface="Garamond" panose="02020404030301010803" pitchFamily="18" charset="0"/>
              </a:rPr>
              <a:t> </a:t>
            </a:r>
            <a:r>
              <a:rPr lang="en-US" altLang="it-IT" sz="2800" i="1" dirty="0" err="1">
                <a:latin typeface="Garamond" panose="02020404030301010803" pitchFamily="18" charset="0"/>
              </a:rPr>
              <a:t>finanziarie</a:t>
            </a:r>
            <a:r>
              <a:rPr lang="en-US" altLang="it-IT" sz="2800" dirty="0">
                <a:latin typeface="Garamond" panose="02020404030301010803" pitchFamily="18" charset="0"/>
              </a:rPr>
              <a:t>)</a:t>
            </a: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legali</a:t>
            </a:r>
            <a:r>
              <a:rPr lang="en-US" altLang="it-IT" sz="2800" dirty="0">
                <a:latin typeface="Garamond" panose="02020404030301010803" pitchFamily="18" charset="0"/>
              </a:rPr>
              <a:t>. </a:t>
            </a:r>
            <a:r>
              <a:rPr lang="en-US" altLang="it-IT" sz="2800" dirty="0" err="1">
                <a:latin typeface="Garamond" panose="02020404030301010803" pitchFamily="18" charset="0"/>
              </a:rPr>
              <a:t>Vari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aspetti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regolati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dalla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legge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determinano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i="1" dirty="0">
                <a:latin typeface="Garamond" panose="02020404030301010803" pitchFamily="18" charset="0"/>
              </a:rPr>
              <a:t>prerogative </a:t>
            </a:r>
            <a:r>
              <a:rPr lang="en-US" altLang="it-IT" sz="2800" dirty="0">
                <a:latin typeface="Garamond" panose="02020404030301010803" pitchFamily="18" charset="0"/>
              </a:rPr>
              <a:t>o </a:t>
            </a:r>
            <a:r>
              <a:rPr lang="en-US" altLang="it-IT" sz="2800" i="1" dirty="0" err="1">
                <a:latin typeface="Garamond" panose="02020404030301010803" pitchFamily="18" charset="0"/>
              </a:rPr>
              <a:t>posizioni</a:t>
            </a:r>
            <a:r>
              <a:rPr lang="en-US" altLang="it-IT" sz="2800" i="1" dirty="0">
                <a:latin typeface="Garamond" panose="02020404030301010803" pitchFamily="18" charset="0"/>
              </a:rPr>
              <a:t> di </a:t>
            </a:r>
            <a:r>
              <a:rPr lang="en-US" altLang="it-IT" sz="2800" i="1" dirty="0" err="1">
                <a:latin typeface="Garamond" panose="02020404030301010803" pitchFamily="18" charset="0"/>
              </a:rPr>
              <a:t>vantaggio</a:t>
            </a:r>
            <a:r>
              <a:rPr lang="en-US" altLang="it-IT" sz="2800" i="1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che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altro</a:t>
            </a:r>
            <a:r>
              <a:rPr lang="en-US" altLang="it-IT" sz="2800" dirty="0">
                <a:latin typeface="Garamond" panose="02020404030301010803" pitchFamily="18" charset="0"/>
              </a:rPr>
              <a:t> non </a:t>
            </a:r>
            <a:r>
              <a:rPr lang="en-US" altLang="it-IT" sz="2800" dirty="0" err="1">
                <a:latin typeface="Garamond" panose="02020404030301010803" pitchFamily="18" charset="0"/>
              </a:rPr>
              <a:t>sono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che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risorse</a:t>
            </a:r>
            <a:r>
              <a:rPr lang="en-US" altLang="it-IT" sz="2800" dirty="0">
                <a:latin typeface="Garamond" panose="02020404030301010803" pitchFamily="18" charset="0"/>
              </a:rPr>
              <a:t>: </a:t>
            </a:r>
            <a:r>
              <a:rPr lang="en-US" altLang="it-IT" sz="2800" dirty="0" err="1">
                <a:latin typeface="Garamond" panose="02020404030301010803" pitchFamily="18" charset="0"/>
              </a:rPr>
              <a:t>una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autorità</a:t>
            </a:r>
            <a:r>
              <a:rPr lang="en-US" altLang="it-IT" sz="2800" dirty="0">
                <a:latin typeface="Garamond" panose="02020404030301010803" pitchFamily="18" charset="0"/>
              </a:rPr>
              <a:t>, la </a:t>
            </a:r>
            <a:r>
              <a:rPr lang="en-US" altLang="it-IT" sz="2800" dirty="0" err="1">
                <a:latin typeface="Garamond" panose="02020404030301010803" pitchFamily="18" charset="0"/>
              </a:rPr>
              <a:t>possibilità</a:t>
            </a:r>
            <a:r>
              <a:rPr lang="en-US" altLang="it-IT" sz="2800" dirty="0">
                <a:latin typeface="Garamond" panose="02020404030301010803" pitchFamily="18" charset="0"/>
              </a:rPr>
              <a:t> di </a:t>
            </a:r>
            <a:r>
              <a:rPr lang="en-US" altLang="it-IT" sz="2800" dirty="0" err="1">
                <a:latin typeface="Garamond" panose="02020404030301010803" pitchFamily="18" charset="0"/>
              </a:rPr>
              <a:t>emettere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sanzioni</a:t>
            </a:r>
            <a:r>
              <a:rPr lang="en-US" altLang="it-IT" sz="2800" dirty="0">
                <a:latin typeface="Garamond" panose="02020404030301010803" pitchFamily="18" charset="0"/>
              </a:rPr>
              <a:t>, le </a:t>
            </a:r>
            <a:r>
              <a:rPr lang="en-US" altLang="it-IT" sz="2800" dirty="0" err="1">
                <a:latin typeface="Garamond" panose="02020404030301010803" pitchFamily="18" charset="0"/>
              </a:rPr>
              <a:t>garanzie</a:t>
            </a:r>
            <a:r>
              <a:rPr lang="en-US" altLang="it-IT" sz="2800" dirty="0">
                <a:latin typeface="Garamond" panose="02020404030301010803" pitchFamily="18" charset="0"/>
              </a:rPr>
              <a:t>, le procedure </a:t>
            </a:r>
            <a:r>
              <a:rPr lang="en-US" altLang="it-IT" sz="2800" dirty="0" err="1">
                <a:latin typeface="Garamond" panose="02020404030301010803" pitchFamily="18" charset="0"/>
              </a:rPr>
              <a:t>formali</a:t>
            </a:r>
            <a:r>
              <a:rPr lang="en-US" altLang="it-IT" sz="2800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Risorse</a:t>
            </a:r>
            <a:r>
              <a:rPr lang="en-US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8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conoscitive</a:t>
            </a:r>
            <a:r>
              <a:rPr lang="en-US" altLang="it-IT" sz="2800" dirty="0">
                <a:latin typeface="Garamond" panose="02020404030301010803" pitchFamily="18" charset="0"/>
              </a:rPr>
              <a:t>. </a:t>
            </a:r>
            <a:r>
              <a:rPr lang="en-US" altLang="it-IT" sz="2800" dirty="0" err="1">
                <a:latin typeface="Garamond" panose="02020404030301010803" pitchFamily="18" charset="0"/>
              </a:rPr>
              <a:t>Tutte</a:t>
            </a:r>
            <a:r>
              <a:rPr lang="en-US" altLang="it-IT" sz="2800" dirty="0">
                <a:latin typeface="Garamond" panose="02020404030301010803" pitchFamily="18" charset="0"/>
              </a:rPr>
              <a:t> le </a:t>
            </a:r>
            <a:r>
              <a:rPr lang="en-US" altLang="it-IT" sz="2800" dirty="0" err="1">
                <a:latin typeface="Garamond" panose="02020404030301010803" pitchFamily="18" charset="0"/>
              </a:rPr>
              <a:t>informazioni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che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dirty="0" err="1">
                <a:latin typeface="Garamond" panose="02020404030301010803" pitchFamily="18" charset="0"/>
              </a:rPr>
              <a:t>consentono</a:t>
            </a:r>
            <a:r>
              <a:rPr lang="en-US" altLang="it-IT" sz="2800" dirty="0">
                <a:latin typeface="Garamond" panose="02020404030301010803" pitchFamily="18" charset="0"/>
              </a:rPr>
              <a:t> ad un </a:t>
            </a:r>
            <a:r>
              <a:rPr lang="en-US" altLang="it-IT" sz="2800" dirty="0" err="1">
                <a:latin typeface="Garamond" panose="02020404030301010803" pitchFamily="18" charset="0"/>
              </a:rPr>
              <a:t>attore</a:t>
            </a:r>
            <a:r>
              <a:rPr lang="en-US" altLang="it-IT" sz="2800" dirty="0">
                <a:latin typeface="Garamond" panose="02020404030301010803" pitchFamily="18" charset="0"/>
              </a:rPr>
              <a:t> di </a:t>
            </a:r>
            <a:r>
              <a:rPr lang="en-US" altLang="it-IT" sz="2800" dirty="0" err="1">
                <a:latin typeface="Garamond" panose="02020404030301010803" pitchFamily="18" charset="0"/>
              </a:rPr>
              <a:t>scalare</a:t>
            </a:r>
            <a:r>
              <a:rPr lang="en-US" altLang="it-IT" sz="2800" dirty="0">
                <a:latin typeface="Garamond" panose="02020404030301010803" pitchFamily="18" charset="0"/>
              </a:rPr>
              <a:t> le </a:t>
            </a:r>
            <a:r>
              <a:rPr lang="en-US" altLang="it-IT" sz="2800" dirty="0" err="1">
                <a:latin typeface="Garamond" panose="02020404030301010803" pitchFamily="18" charset="0"/>
              </a:rPr>
              <a:t>posizioni</a:t>
            </a:r>
            <a:r>
              <a:rPr lang="en-US" altLang="it-IT" sz="2800" dirty="0">
                <a:latin typeface="Garamond" panose="02020404030301010803" pitchFamily="18" charset="0"/>
              </a:rPr>
              <a:t> di influenza. </a:t>
            </a:r>
            <a:r>
              <a:rPr lang="en-US" altLang="it-IT" sz="2800" dirty="0" err="1">
                <a:latin typeface="Garamond" panose="02020404030301010803" pitchFamily="18" charset="0"/>
              </a:rPr>
              <a:t>Sono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i="1" dirty="0" err="1">
                <a:latin typeface="Garamond" panose="02020404030301010803" pitchFamily="18" charset="0"/>
              </a:rPr>
              <a:t>dati</a:t>
            </a:r>
            <a:r>
              <a:rPr lang="en-US" altLang="it-IT" sz="2800" dirty="0">
                <a:latin typeface="Garamond" panose="02020404030301010803" pitchFamily="18" charset="0"/>
              </a:rPr>
              <a:t>, </a:t>
            </a:r>
            <a:r>
              <a:rPr lang="en-US" altLang="it-IT" sz="2800" dirty="0" err="1">
                <a:latin typeface="Garamond" panose="02020404030301010803" pitchFamily="18" charset="0"/>
              </a:rPr>
              <a:t>singole</a:t>
            </a:r>
            <a:r>
              <a:rPr lang="en-US" altLang="it-IT" sz="2800" dirty="0">
                <a:latin typeface="Garamond" panose="02020404030301010803" pitchFamily="18" charset="0"/>
              </a:rPr>
              <a:t> </a:t>
            </a:r>
            <a:r>
              <a:rPr lang="en-US" altLang="it-IT" sz="2800" i="1" dirty="0" err="1">
                <a:latin typeface="Garamond" panose="02020404030301010803" pitchFamily="18" charset="0"/>
              </a:rPr>
              <a:t>informazioni</a:t>
            </a:r>
            <a:r>
              <a:rPr lang="en-US" altLang="it-IT" sz="2800" dirty="0">
                <a:latin typeface="Garamond" panose="02020404030301010803" pitchFamily="18" charset="0"/>
              </a:rPr>
              <a:t>, </a:t>
            </a:r>
            <a:r>
              <a:rPr lang="en-US" altLang="it-IT" sz="2800" i="1" dirty="0" err="1">
                <a:latin typeface="Garamond" panose="02020404030301010803" pitchFamily="18" charset="0"/>
              </a:rPr>
              <a:t>teorie</a:t>
            </a:r>
            <a:r>
              <a:rPr lang="en-US" altLang="it-IT" sz="2800" dirty="0">
                <a:latin typeface="Garamond" panose="02020404030301010803" pitchFamily="18" charset="0"/>
              </a:rPr>
              <a:t>, </a:t>
            </a:r>
            <a:r>
              <a:rPr lang="en-US" altLang="it-IT" sz="2800" i="1" dirty="0" err="1">
                <a:latin typeface="Garamond" panose="02020404030301010803" pitchFamily="18" charset="0"/>
              </a:rPr>
              <a:t>modelli</a:t>
            </a:r>
            <a:r>
              <a:rPr lang="en-US" altLang="it-IT" sz="2800" i="1" dirty="0">
                <a:latin typeface="Garamond" panose="02020404030301010803" pitchFamily="18" charset="0"/>
              </a:rPr>
              <a:t> </a:t>
            </a:r>
            <a:r>
              <a:rPr lang="en-US" altLang="it-IT" sz="2800" dirty="0">
                <a:latin typeface="Garamond" panose="02020404030301010803" pitchFamily="18" charset="0"/>
              </a:rPr>
              <a:t>e </a:t>
            </a:r>
            <a:r>
              <a:rPr lang="en-US" altLang="it-IT" sz="2800" i="1" dirty="0" err="1">
                <a:latin typeface="Garamond" panose="02020404030301010803" pitchFamily="18" charset="0"/>
              </a:rPr>
              <a:t>conoscenze</a:t>
            </a:r>
            <a:r>
              <a:rPr lang="en-US" altLang="it-IT" sz="2800" i="1" dirty="0">
                <a:latin typeface="Garamond" panose="02020404030301010803" pitchFamily="18" charset="0"/>
              </a:rPr>
              <a:t> del </a:t>
            </a:r>
            <a:r>
              <a:rPr lang="en-US" altLang="it-IT" sz="2800" i="1" dirty="0" err="1">
                <a:latin typeface="Garamond" panose="02020404030301010803" pitchFamily="18" charset="0"/>
              </a:rPr>
              <a:t>processo</a:t>
            </a:r>
            <a:endParaRPr lang="en-US" altLang="it-IT" sz="2800" i="1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 sz="2800" dirty="0"/>
          </a:p>
        </p:txBody>
      </p:sp>
      <p:sp>
        <p:nvSpPr>
          <p:cNvPr id="24580" name="Segnaposto numero diapositiva 5">
            <a:extLst>
              <a:ext uri="{FF2B5EF4-FFF2-40B4-BE49-F238E27FC236}">
                <a16:creationId xmlns:a16="http://schemas.microsoft.com/office/drawing/2014/main" id="{2C8004FE-4815-3741-BAF5-DBC346557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36F5D1-2D22-1541-A04A-C2AF180172FC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CA3ECB3-5D66-4447-A88A-8D66BA24B47F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052736"/>
            <a:ext cx="10172568" cy="639437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Imprenditori come detentori del capitale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Globalizzazione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Finanziamento dei partiti</a:t>
            </a:r>
          </a:p>
          <a:p>
            <a:pPr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delle organizzazioni imprenditoriali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dei sindacati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Forza/debolezza dello stato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Struttura economica</a:t>
            </a:r>
          </a:p>
          <a:p>
            <a:pPr lvl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Cultura politica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50230F-66EE-C74C-81D4-C6AF9CB2C20A}"/>
              </a:ext>
            </a:extLst>
          </p:cNvPr>
          <p:cNvSpPr txBox="1"/>
          <p:nvPr/>
        </p:nvSpPr>
        <p:spPr>
          <a:xfrm>
            <a:off x="827584" y="18864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Imprenditori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07F46E-F6E7-C344-B7C3-AF478D96A9BD}"/>
              </a:ext>
            </a:extLst>
          </p:cNvPr>
          <p:cNvSpPr txBox="1"/>
          <p:nvPr/>
        </p:nvSpPr>
        <p:spPr>
          <a:xfrm>
            <a:off x="1475656" y="-35396"/>
            <a:ext cx="536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srgbClr val="C00000"/>
                </a:solidFill>
                <a:latin typeface="Garamond" panose="02020404030301010803" pitchFamily="18" charset="0"/>
              </a:rPr>
              <a:t>Sindacati</a:t>
            </a:r>
            <a:endParaRPr lang="en-GB" sz="3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26AC6F-F6C2-3A47-AB8C-723FAD54B15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24744"/>
            <a:ext cx="8686800" cy="50061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dirty="0">
                <a:latin typeface="Garamond" panose="02020404030301010803" pitchFamily="18" charset="0"/>
              </a:rPr>
              <a:t>Attività di rivendicazione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Attività sociale o politica in genere</a:t>
            </a:r>
          </a:p>
          <a:p>
            <a:r>
              <a:rPr lang="it-IT" altLang="it-IT" dirty="0">
                <a:latin typeface="Garamond" panose="02020404030301010803" pitchFamily="18" charset="0"/>
              </a:rPr>
              <a:t>Organizzazione interna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Iscritti</a:t>
            </a:r>
          </a:p>
          <a:p>
            <a:pPr lvl="1"/>
            <a:r>
              <a:rPr lang="it-IT" altLang="it-IT" dirty="0">
                <a:latin typeface="Garamond" panose="02020404030301010803" pitchFamily="18" charset="0"/>
              </a:rPr>
              <a:t>Centralizzazione del dialogo sociale</a:t>
            </a:r>
          </a:p>
          <a:p>
            <a:pPr lvl="1"/>
            <a:r>
              <a:rPr lang="it-IT" altLang="it-IT" dirty="0" err="1">
                <a:latin typeface="Garamond" panose="02020404030301010803" pitchFamily="18" charset="0"/>
              </a:rPr>
              <a:t>Cleavage</a:t>
            </a:r>
            <a:r>
              <a:rPr lang="it-IT" altLang="it-IT" dirty="0">
                <a:latin typeface="Garamond" panose="02020404030301010803" pitchFamily="18" charset="0"/>
              </a:rPr>
              <a:t> interni</a:t>
            </a:r>
          </a:p>
        </p:txBody>
      </p:sp>
    </p:spTree>
    <p:extLst>
      <p:ext uri="{BB962C8B-B14F-4D97-AF65-F5344CB8AC3E}">
        <p14:creationId xmlns:p14="http://schemas.microsoft.com/office/powerpoint/2010/main" val="395370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D0F63D5-8983-C448-B502-5BE891C617E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96752"/>
            <a:ext cx="8686800" cy="56612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dirty="0">
                <a:latin typeface="Garamond" panose="02020404030301010803" pitchFamily="18" charset="0"/>
              </a:rPr>
              <a:t> </a:t>
            </a:r>
            <a:r>
              <a:rPr lang="it-IT" altLang="it-IT" sz="2400" i="1" dirty="0">
                <a:latin typeface="Garamond" panose="02020404030301010803" pitchFamily="18" charset="0"/>
              </a:rPr>
              <a:t>correnti di mutamento politico e culturale e specifiche organizzazioni orientate alla tutela degli interessi pubblici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r>
              <a:rPr lang="it-IT" altLang="it-IT" sz="2600" dirty="0">
                <a:latin typeface="Garamond" panose="02020404030301010803" pitchFamily="18" charset="0"/>
              </a:rPr>
              <a:t>Approccio sui risultati</a:t>
            </a:r>
          </a:p>
          <a:p>
            <a:pPr lvl="1"/>
            <a:r>
              <a:rPr lang="it-IT" altLang="it-IT" sz="2600" dirty="0">
                <a:latin typeface="Garamond" panose="02020404030301010803" pitchFamily="18" charset="0"/>
              </a:rPr>
              <a:t>Azione sul contenuto delle politiche (ciclo di protesta) e sulle regole (democrazia deliberativa)</a:t>
            </a:r>
          </a:p>
          <a:p>
            <a:pPr lvl="1"/>
            <a:r>
              <a:rPr lang="it-IT" altLang="it-IT" sz="2600" dirty="0">
                <a:latin typeface="Garamond" panose="02020404030301010803" pitchFamily="18" charset="0"/>
              </a:rPr>
              <a:t>Legittimazione e inclusione nel processo politico</a:t>
            </a:r>
          </a:p>
          <a:p>
            <a:pPr lvl="1"/>
            <a:r>
              <a:rPr lang="it-IT" altLang="it-IT" sz="2600" dirty="0">
                <a:latin typeface="Garamond" panose="02020404030301010803" pitchFamily="18" charset="0"/>
              </a:rPr>
              <a:t>Cooptazione (simbolica) e prevenzione (integrazione degli interessi)</a:t>
            </a:r>
          </a:p>
          <a:p>
            <a:pPr lvl="1"/>
            <a:r>
              <a:rPr lang="it-IT" altLang="it-IT" sz="2600" dirty="0">
                <a:latin typeface="Garamond" panose="02020404030301010803" pitchFamily="18" charset="0"/>
              </a:rPr>
              <a:t>Variabili organizzative (referendum) e politiche (leadership</a:t>
            </a:r>
            <a:r>
              <a:rPr lang="it-IT" altLang="it-IT" sz="2400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D9B0F0-85D5-7B48-8475-9DEC8E63DCB4}"/>
              </a:ext>
            </a:extLst>
          </p:cNvPr>
          <p:cNvSpPr txBox="1"/>
          <p:nvPr/>
        </p:nvSpPr>
        <p:spPr>
          <a:xfrm>
            <a:off x="2339752" y="11663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Movimenti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Collettivi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9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18A4F0B-BAF3-BA4C-9C41-7D3C44383A8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08720"/>
            <a:ext cx="8686800" cy="522220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sz="2800" i="1" dirty="0">
                <a:latin typeface="Garamond" panose="02020404030301010803" pitchFamily="18" charset="0"/>
              </a:rPr>
              <a:t>Esperti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dirty="0">
                <a:latin typeface="Garamond" panose="02020404030301010803" pitchFamily="18" charset="0"/>
              </a:rPr>
              <a:t> attori presenti nell’arena politica in virtù di una riconosciuta competenza, esperienza e conoscenza di questioni e problemi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dirty="0">
                <a:latin typeface="Garamond" panose="02020404030301010803" pitchFamily="18" charset="0"/>
              </a:rPr>
              <a:t>Ruolo e caratteristiche dipendono dal contesto politico dal tipo di istituzione, ecc. (Fra e US)</a:t>
            </a:r>
          </a:p>
          <a:p>
            <a:pPr>
              <a:lnSpc>
                <a:spcPct val="9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i="1" dirty="0">
                <a:latin typeface="Garamond" panose="02020404030301010803" pitchFamily="18" charset="0"/>
              </a:rPr>
              <a:t>Università</a:t>
            </a:r>
          </a:p>
          <a:p>
            <a:pPr>
              <a:lnSpc>
                <a:spcPct val="90000"/>
              </a:lnSpc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800" i="1" dirty="0" err="1">
                <a:latin typeface="Garamond" panose="02020404030301010803" pitchFamily="18" charset="0"/>
              </a:rPr>
              <a:t>Think</a:t>
            </a:r>
            <a:r>
              <a:rPr lang="it-IT" altLang="it-IT" sz="2800" i="1" dirty="0">
                <a:latin typeface="Garamond" panose="02020404030301010803" pitchFamily="18" charset="0"/>
              </a:rPr>
              <a:t> tanks</a:t>
            </a:r>
          </a:p>
          <a:p>
            <a:pPr lvl="1">
              <a:lnSpc>
                <a:spcPct val="90000"/>
              </a:lnSpc>
            </a:pPr>
            <a:r>
              <a:rPr lang="it-IT" altLang="it-IT" sz="2400" dirty="0">
                <a:latin typeface="Garamond" panose="02020404030301010803" pitchFamily="18" charset="0"/>
              </a:rPr>
              <a:t>organizzazioni indipendenti impegnata in un’attività multidisciplinare finalizzata ad influenzare le pp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8DBB1-7F5A-1340-BC76-9B6386AD217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Organizzazioni di ricerca</a:t>
            </a:r>
          </a:p>
        </p:txBody>
      </p:sp>
    </p:spTree>
    <p:extLst>
      <p:ext uri="{BB962C8B-B14F-4D97-AF65-F5344CB8AC3E}">
        <p14:creationId xmlns:p14="http://schemas.microsoft.com/office/powerpoint/2010/main" val="6992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199468F-3E9B-5A4C-AB0C-45F67F214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it-IT" altLang="it-IT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56F7167-28FB-7845-9440-64F0729CC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989439"/>
            <a:ext cx="8579296" cy="563996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Mass media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Cronista/analista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Agenda setter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Agenda building e agenda setting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altLang="it-IT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Frames </a:t>
            </a:r>
          </a:p>
          <a:p>
            <a:pPr eaLnBrk="1" hangingPunct="1">
              <a:lnSpc>
                <a:spcPct val="90000"/>
              </a:lnSpc>
            </a:pPr>
            <a:endParaRPr lang="it-IT" altLang="it-IT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Ciclo di vita dei temi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Emergenza delle </a:t>
            </a:r>
            <a:r>
              <a:rPr lang="it-IT" altLang="it-IT" dirty="0" err="1">
                <a:latin typeface="Garamond" panose="02020404030301010803" pitchFamily="18" charset="0"/>
              </a:rPr>
              <a:t>issues</a:t>
            </a:r>
            <a:endParaRPr lang="it-IT" altLang="it-IT" dirty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Domanda di soluzione (agenda dei provvedimenti)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Declino delle </a:t>
            </a:r>
            <a:r>
              <a:rPr lang="it-IT" altLang="it-IT" dirty="0" err="1">
                <a:latin typeface="Garamond" panose="02020404030301010803" pitchFamily="18" charset="0"/>
              </a:rPr>
              <a:t>issues</a:t>
            </a:r>
            <a:endParaRPr lang="it-IT" altLang="it-IT" dirty="0">
              <a:latin typeface="Garamond" panose="02020404030301010803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C0301C-F1CB-6F41-A697-7C47A5E30953}"/>
              </a:ext>
            </a:extLst>
          </p:cNvPr>
          <p:cNvSpPr txBox="1"/>
          <p:nvPr/>
        </p:nvSpPr>
        <p:spPr>
          <a:xfrm>
            <a:off x="3131840" y="-8533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Mass media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C053E98-EC3D-2E45-99EF-75EABB890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F79E3F-62EA-C24E-A31F-4C7DC0DD4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8686800" cy="4934173"/>
          </a:xfrm>
        </p:spPr>
        <p:txBody>
          <a:bodyPr/>
          <a:lstStyle/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Politiche simboliche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Sondaggi 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Spirale del silenzio</a:t>
            </a:r>
          </a:p>
          <a:p>
            <a:pPr eaLnBrk="1" hangingPunct="1"/>
            <a:r>
              <a:rPr lang="it-IT" altLang="it-IT" sz="3600" dirty="0">
                <a:latin typeface="Garamond" panose="02020404030301010803" pitchFamily="18" charset="0"/>
              </a:rPr>
              <a:t>Giornalismo d’inchiesta (relazione tra politica e media)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8F3540-4FA2-D84D-863B-680AB5741B70}"/>
              </a:ext>
            </a:extLst>
          </p:cNvPr>
          <p:cNvSpPr txBox="1"/>
          <p:nvPr/>
        </p:nvSpPr>
        <p:spPr>
          <a:xfrm>
            <a:off x="1547664" y="332656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4400" b="1" dirty="0">
                <a:solidFill>
                  <a:srgbClr val="C00000"/>
                </a:solidFill>
                <a:latin typeface="Garamond" panose="02020404030301010803" pitchFamily="18" charset="0"/>
              </a:rPr>
              <a:t>Mass media</a:t>
            </a:r>
            <a:endParaRPr lang="en-GB" sz="44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numero diapositiva 4">
            <a:extLst>
              <a:ext uri="{FF2B5EF4-FFF2-40B4-BE49-F238E27FC236}">
                <a16:creationId xmlns:a16="http://schemas.microsoft.com/office/drawing/2014/main" id="{FAA874D6-7CEE-BA41-A383-E0F148B25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58B5BE-2DB7-474B-BD87-89D864842A7F}" type="slidenum">
              <a:rPr lang="en-GB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it-IT" sz="1200">
              <a:solidFill>
                <a:srgbClr val="898989"/>
              </a:solidFill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9C2F2DD5-1E32-A544-95A1-9A409083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01600"/>
            <a:ext cx="8964612" cy="431800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Quanto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sono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importanti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media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nelle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politiche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pubbliche</a:t>
            </a:r>
            <a:r>
              <a:rPr lang="en-GB" altLang="it-IT" sz="26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31748" name="AutoShape 2">
            <a:extLst>
              <a:ext uri="{FF2B5EF4-FFF2-40B4-BE49-F238E27FC236}">
                <a16:creationId xmlns:a16="http://schemas.microsoft.com/office/drawing/2014/main" id="{7ABA2616-3982-8D46-818E-1777C0FF8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060575"/>
            <a:ext cx="3024188" cy="720725"/>
          </a:xfrm>
          <a:prstGeom prst="curvedUpArrow">
            <a:avLst>
              <a:gd name="adj1" fmla="val 932"/>
              <a:gd name="adj2" fmla="val 86407"/>
              <a:gd name="adj3" fmla="val 6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1749" name="AutoShape 3">
            <a:extLst>
              <a:ext uri="{FF2B5EF4-FFF2-40B4-BE49-F238E27FC236}">
                <a16:creationId xmlns:a16="http://schemas.microsoft.com/office/drawing/2014/main" id="{6DA29B1E-FAF4-2C48-8349-949ED7F0695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23850" y="838200"/>
            <a:ext cx="3024188" cy="720725"/>
          </a:xfrm>
          <a:prstGeom prst="curvedUpArrow">
            <a:avLst>
              <a:gd name="adj1" fmla="val 932"/>
              <a:gd name="adj2" fmla="val 86407"/>
              <a:gd name="adj3" fmla="val 66667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31750" name="Text Box 4">
            <a:extLst>
              <a:ext uri="{FF2B5EF4-FFF2-40B4-BE49-F238E27FC236}">
                <a16:creationId xmlns:a16="http://schemas.microsoft.com/office/drawing/2014/main" id="{DFCE123A-3915-0F4C-8E53-FBF000E4C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28775"/>
            <a:ext cx="1547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Pubblico</a:t>
            </a:r>
          </a:p>
        </p:txBody>
      </p:sp>
      <p:sp>
        <p:nvSpPr>
          <p:cNvPr id="31751" name="Text Box 5">
            <a:extLst>
              <a:ext uri="{FF2B5EF4-FFF2-40B4-BE49-F238E27FC236}">
                <a16:creationId xmlns:a16="http://schemas.microsoft.com/office/drawing/2014/main" id="{8C604969-6399-144E-B1BF-937C8933D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628775"/>
            <a:ext cx="2592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Decisori formali</a:t>
            </a:r>
          </a:p>
        </p:txBody>
      </p:sp>
      <p:sp>
        <p:nvSpPr>
          <p:cNvPr id="31752" name="AutoShape 6">
            <a:extLst>
              <a:ext uri="{FF2B5EF4-FFF2-40B4-BE49-F238E27FC236}">
                <a16:creationId xmlns:a16="http://schemas.microsoft.com/office/drawing/2014/main" id="{1E6A3F01-585D-1247-97E2-084EC9681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65625"/>
            <a:ext cx="8964612" cy="2016125"/>
          </a:xfrm>
          <a:prstGeom prst="rightArrow">
            <a:avLst>
              <a:gd name="adj1" fmla="val 100000"/>
              <a:gd name="adj2" fmla="val 105109"/>
            </a:avLst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Diverse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valutazioni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Circolo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virtuoso o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scadimento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democratico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Media “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limitati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” al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ruolo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di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new makers 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quinto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potere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?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Strumentalizzazione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media e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nuove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soluzioni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1753" name="Text Box 7">
            <a:extLst>
              <a:ext uri="{FF2B5EF4-FFF2-40B4-BE49-F238E27FC236}">
                <a16:creationId xmlns:a16="http://schemas.microsoft.com/office/drawing/2014/main" id="{F79B4A48-EF8C-0A4B-B8CE-EBA076FE4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49275"/>
            <a:ext cx="6300787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Da sempre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utilizzati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per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presentare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soluzioni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creare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nuove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domande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nella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seconda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metà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del XX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secolo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media  </a:t>
            </a:r>
            <a:r>
              <a:rPr lang="en-GB" altLang="it-IT" sz="2000" b="1" i="1" dirty="0" err="1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sfidano</a:t>
            </a:r>
            <a:r>
              <a:rPr lang="en-GB" altLang="it-IT" sz="2000" b="1" i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il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potere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politico.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Watergate (1972-4):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opinione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pubblica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scelte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politiche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“create”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dai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media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Film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Quinto </a:t>
            </a:r>
            <a:r>
              <a:rPr lang="en-GB" altLang="it-IT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potere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(1976): Lumet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critica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capacità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manipolatrice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della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TV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en-GB" altLang="it-IT" sz="2000" i="1" dirty="0">
                <a:solidFill>
                  <a:srgbClr val="000000"/>
                </a:solidFill>
                <a:latin typeface="Arial" panose="020B0604020202020204" pitchFamily="34" charset="0"/>
              </a:rPr>
              <a:t>Manufacturing Consent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(1988): Herman e Chomsky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mostrano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dipendenza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dai</a:t>
            </a:r>
            <a:r>
              <a:rPr lang="en-GB" alt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 media </a:t>
            </a:r>
            <a:r>
              <a:rPr lang="en-GB" altLang="it-IT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dell’economia</a:t>
            </a:r>
            <a:endParaRPr lang="en-GB" altLang="it-IT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it-IT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54" name="Text Box 8">
            <a:extLst>
              <a:ext uri="{FF2B5EF4-FFF2-40B4-BE49-F238E27FC236}">
                <a16:creationId xmlns:a16="http://schemas.microsoft.com/office/drawing/2014/main" id="{8ACC3215-0071-8342-8EAF-F0D4365B0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739775"/>
            <a:ext cx="154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media</a:t>
            </a:r>
          </a:p>
        </p:txBody>
      </p:sp>
      <p:sp>
        <p:nvSpPr>
          <p:cNvPr id="31755" name="Text Box 9">
            <a:extLst>
              <a:ext uri="{FF2B5EF4-FFF2-40B4-BE49-F238E27FC236}">
                <a16:creationId xmlns:a16="http://schemas.microsoft.com/office/drawing/2014/main" id="{EC18F4E7-6C95-AD4E-B474-E47A1992A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349500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500"/>
              </a:spcBef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000000"/>
                </a:solidFill>
                <a:latin typeface="Arial" panose="020B06040202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389693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3C7693C-917C-EB45-A24E-C52F2F9DF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EB2E33A-6D97-DB48-9FBB-D67BFD950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507288" cy="5222205"/>
          </a:xfrm>
        </p:spPr>
        <p:txBody>
          <a:bodyPr/>
          <a:lstStyle/>
          <a:p>
            <a:pPr eaLnBrk="1" hangingPunct="1"/>
            <a:r>
              <a:rPr lang="it-IT" altLang="it-IT" sz="2400" b="1" dirty="0">
                <a:latin typeface="Garamond" panose="02020404030301010803" pitchFamily="18" charset="0"/>
              </a:rPr>
              <a:t>Approccio monocentrico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Party </a:t>
            </a:r>
            <a:r>
              <a:rPr lang="it-IT" altLang="it-IT" sz="2400" dirty="0" err="1">
                <a:latin typeface="Garamond" panose="02020404030301010803" pitchFamily="18" charset="0"/>
              </a:rPr>
              <a:t>government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Decisioni formulate da personale partitico o eletti nei partiti</a:t>
            </a: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Politiche formulate all’interno del partito</a:t>
            </a:r>
          </a:p>
          <a:p>
            <a:pPr lvl="2" eaLnBrk="1" hangingPunct="1"/>
            <a:r>
              <a:rPr lang="it-IT" altLang="it-IT" dirty="0">
                <a:latin typeface="Garamond" panose="02020404030301010803" pitchFamily="18" charset="0"/>
              </a:rPr>
              <a:t>I rappresentanti sono selezionati dai partiti</a:t>
            </a:r>
          </a:p>
          <a:p>
            <a:pPr eaLnBrk="1" hangingPunct="1"/>
            <a:r>
              <a:rPr lang="it-IT" altLang="it-IT" sz="2400" b="1" dirty="0">
                <a:latin typeface="Garamond" panose="02020404030301010803" pitchFamily="18" charset="0"/>
              </a:rPr>
              <a:t>Approccio di APP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Fasi di policy 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Condizionamenti contestuali (scarso rilievo del colore del partito al governo)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Clima ideologico, globalizzazione, dipendenza dal sentiero (</a:t>
            </a:r>
            <a:r>
              <a:rPr lang="it-IT" altLang="it-IT" sz="2400" dirty="0" err="1">
                <a:latin typeface="Garamond" panose="02020404030301010803" pitchFamily="18" charset="0"/>
              </a:rPr>
              <a:t>path</a:t>
            </a:r>
            <a:r>
              <a:rPr lang="it-IT" altLang="it-IT" sz="2400" dirty="0">
                <a:latin typeface="Garamond" panose="02020404030301010803" pitchFamily="18" charset="0"/>
              </a:rPr>
              <a:t>)</a:t>
            </a:r>
          </a:p>
          <a:p>
            <a:pPr eaLnBrk="1" hangingPunct="1"/>
            <a:r>
              <a:rPr lang="it-IT" altLang="it-IT" sz="2400" dirty="0">
                <a:latin typeface="Garamond" panose="02020404030301010803" pitchFamily="18" charset="0"/>
              </a:rPr>
              <a:t> </a:t>
            </a:r>
            <a:r>
              <a:rPr lang="it-IT" altLang="it-IT" sz="2400" b="1" dirty="0">
                <a:latin typeface="Garamond" panose="02020404030301010803" pitchFamily="18" charset="0"/>
              </a:rPr>
              <a:t>Organizzazione dei partiti</a:t>
            </a:r>
          </a:p>
          <a:p>
            <a:pPr lvl="1" eaLnBrk="1" hangingPunct="1"/>
            <a:r>
              <a:rPr lang="it-IT" altLang="it-IT" sz="2400" dirty="0">
                <a:latin typeface="Garamond" panose="02020404030301010803" pitchFamily="18" charset="0"/>
              </a:rPr>
              <a:t>Partiti di massa e pigliatutto; partiti personali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8229C0-D49C-AB4F-8CCB-EFD3877D80AF}"/>
              </a:ext>
            </a:extLst>
          </p:cNvPr>
          <p:cNvSpPr txBox="1"/>
          <p:nvPr/>
        </p:nvSpPr>
        <p:spPr>
          <a:xfrm>
            <a:off x="1259632" y="18864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Partiti politici</a:t>
            </a:r>
            <a:endParaRPr lang="en-GB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16DAE8-A876-3F45-AA0A-AF51D84B8262}"/>
              </a:ext>
            </a:extLst>
          </p:cNvPr>
          <p:cNvSpPr txBox="1"/>
          <p:nvPr/>
        </p:nvSpPr>
        <p:spPr>
          <a:xfrm>
            <a:off x="3203848" y="18864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I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ruoli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degli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attori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944E61-79AC-C945-8C70-E78C7EAD09C1}"/>
              </a:ext>
            </a:extLst>
          </p:cNvPr>
          <p:cNvSpPr txBox="1"/>
          <p:nvPr/>
        </p:nvSpPr>
        <p:spPr>
          <a:xfrm>
            <a:off x="323528" y="1196752"/>
            <a:ext cx="78488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Promotore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Regista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Entrepreneur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Oppositore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Alleato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Garamond" panose="02020404030301010803" pitchFamily="18" charset="0"/>
              </a:rPr>
              <a:t>Mediatore</a:t>
            </a:r>
            <a:endParaRPr lang="en-GB" sz="32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Gatekeeper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4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F377923-0774-2049-BE14-A2C49F92DA9B}"/>
              </a:ext>
            </a:extLst>
          </p:cNvPr>
          <p:cNvSpPr/>
          <p:nvPr/>
        </p:nvSpPr>
        <p:spPr>
          <a:xfrm>
            <a:off x="683568" y="332656"/>
            <a:ext cx="7632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Questioni preliminari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0B3752-12E0-8545-9BA8-D320976711E0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196752"/>
            <a:ext cx="8363272" cy="49341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Prospettiva monocentrica e policentrica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dirty="0">
                <a:latin typeface="Garamond" panose="02020404030301010803" pitchFamily="18" charset="0"/>
              </a:rPr>
              <a:t>						</a:t>
            </a: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Prospettiva organizzativa o individuale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La maggiore complessità non deve scoraggiare l’analista</a:t>
            </a:r>
          </a:p>
          <a:p>
            <a:pPr lvl="1">
              <a:lnSpc>
                <a:spcPct val="90000"/>
              </a:lnSpc>
              <a:defRPr/>
            </a:pPr>
            <a:r>
              <a:rPr lang="it-IT" sz="3200" dirty="0">
                <a:latin typeface="Garamond" panose="02020404030301010803" pitchFamily="18" charset="0"/>
              </a:rPr>
              <a:t>Ruolo delle classificazioni</a:t>
            </a:r>
          </a:p>
          <a:p>
            <a:pPr lvl="1">
              <a:lnSpc>
                <a:spcPct val="90000"/>
              </a:lnSpc>
              <a:defRPr/>
            </a:pPr>
            <a:r>
              <a:rPr lang="it-IT" sz="3200" dirty="0">
                <a:latin typeface="Garamond" panose="02020404030301010803" pitchFamily="18" charset="0"/>
              </a:rPr>
              <a:t>Ruolo dell’analisi fasica</a:t>
            </a:r>
          </a:p>
        </p:txBody>
      </p:sp>
    </p:spTree>
    <p:extLst>
      <p:ext uri="{BB962C8B-B14F-4D97-AF65-F5344CB8AC3E}">
        <p14:creationId xmlns:p14="http://schemas.microsoft.com/office/powerpoint/2010/main" val="40872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B41B3C0-BDC9-6C4B-A597-62E3917C5030}"/>
              </a:ext>
            </a:extLst>
          </p:cNvPr>
          <p:cNvSpPr/>
          <p:nvPr/>
        </p:nvSpPr>
        <p:spPr>
          <a:xfrm>
            <a:off x="467544" y="11663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Prospettiva</a:t>
            </a:r>
            <a:r>
              <a:rPr lang="en-GB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sz="36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Monocentrica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A3FA89-3955-0342-961B-A44E1121536F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620688"/>
            <a:ext cx="8435280" cy="55102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dirty="0"/>
          </a:p>
          <a:p>
            <a:pPr>
              <a:lnSpc>
                <a:spcPct val="90000"/>
              </a:lnSpc>
              <a:defRPr/>
            </a:pPr>
            <a:r>
              <a:rPr lang="it-IT" i="1" dirty="0">
                <a:latin typeface="Garamond" panose="02020404030301010803" pitchFamily="18" charset="0"/>
              </a:rPr>
              <a:t>qualsiasi cosa un governo scelga di fare o di non fare </a:t>
            </a:r>
            <a:r>
              <a:rPr lang="it-IT" dirty="0">
                <a:latin typeface="Garamond" panose="02020404030301010803" pitchFamily="18" charset="0"/>
              </a:rPr>
              <a:t>(Thomas </a:t>
            </a:r>
            <a:r>
              <a:rPr lang="it-IT" dirty="0" err="1">
                <a:latin typeface="Garamond" panose="02020404030301010803" pitchFamily="18" charset="0"/>
              </a:rPr>
              <a:t>Dye</a:t>
            </a:r>
            <a:r>
              <a:rPr lang="it-IT" dirty="0">
                <a:latin typeface="Garamond" panose="02020404030301010803" pitchFamily="18" charset="0"/>
              </a:rPr>
              <a:t>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Una PP è il prodotto del governo, ovvero di un’autorità provvista di potere politico e di legittimità istituzionale</a:t>
            </a:r>
          </a:p>
          <a:p>
            <a:pPr algn="just">
              <a:lnSpc>
                <a:spcPct val="90000"/>
              </a:lnSpc>
              <a:defRPr/>
            </a:pPr>
            <a:endParaRPr lang="it-IT" dirty="0">
              <a:latin typeface="Garamond" panose="020204040303010108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it-IT" dirty="0">
                <a:latin typeface="Garamond" panose="02020404030301010803" pitchFamily="18" charset="0"/>
              </a:rPr>
              <a:t>Gli altri attori vengono considerati avere un ruolo ineludibilmente asimmetrico rispetto al governo</a:t>
            </a:r>
          </a:p>
        </p:txBody>
      </p:sp>
    </p:spTree>
    <p:extLst>
      <p:ext uri="{BB962C8B-B14F-4D97-AF65-F5344CB8AC3E}">
        <p14:creationId xmlns:p14="http://schemas.microsoft.com/office/powerpoint/2010/main" val="189216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A7A7729-D3C1-7B43-AA5D-199C80502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									</a:t>
            </a:r>
            <a:r>
              <a:rPr lang="it-IT" altLang="it-IT" dirty="0">
                <a:solidFill>
                  <a:srgbClr val="C00000"/>
                </a:solidFill>
                <a:latin typeface="Garamond" panose="02020404030301010803" pitchFamily="18" charset="0"/>
              </a:rPr>
              <a:t>	</a:t>
            </a:r>
            <a:r>
              <a:rPr lang="it-IT" altLang="it-IT" sz="3600" dirty="0">
                <a:solidFill>
                  <a:srgbClr val="C00000"/>
                </a:solidFill>
                <a:latin typeface="Garamond" panose="02020404030301010803" pitchFamily="18" charset="0"/>
              </a:rPr>
              <a:t>	Prospettiva policentrica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D14E1F-60F9-9045-A41F-F1715663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3" y="908720"/>
            <a:ext cx="8496944" cy="5494920"/>
          </a:xfrm>
        </p:spPr>
        <p:txBody>
          <a:bodyPr/>
          <a:lstStyle/>
          <a:p>
            <a:pPr algn="just" hangingPunct="0"/>
            <a:r>
              <a:rPr lang="it-IT" sz="2600" b="1" i="1" dirty="0">
                <a:latin typeface="Garamond" panose="02020404030301010803" pitchFamily="18" charset="0"/>
              </a:rPr>
              <a:t>"processo intenzionale" in cui un numero non prevedibile  di "attori", portatori di specifici "interessi" ed "idee", interagisce "continuativamente" al fine non solo di mantenere, acquisire o aumentare il proprio "potere" ma anche di  affrontare e risolvere "problemi" percepiti avere una rilevanza e/o un impatto "collettivo»</a:t>
            </a:r>
            <a:endParaRPr lang="it-IT" sz="2600" b="1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Carattere indeterminato dei processi politici</a:t>
            </a:r>
          </a:p>
          <a:p>
            <a:pPr>
              <a:lnSpc>
                <a:spcPct val="90000"/>
              </a:lnSpc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Analisi empirica</a:t>
            </a:r>
          </a:p>
          <a:p>
            <a:pPr>
              <a:lnSpc>
                <a:spcPct val="90000"/>
              </a:lnSpc>
            </a:pPr>
            <a:endParaRPr lang="it-IT" altLang="it-IT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it-IT" altLang="it-IT" sz="2600" dirty="0">
                <a:latin typeface="Garamond" panose="02020404030301010803" pitchFamily="18" charset="0"/>
              </a:rPr>
              <a:t>Ruolo dell’individuo e dell’organizzazione</a:t>
            </a:r>
          </a:p>
        </p:txBody>
      </p:sp>
    </p:spTree>
    <p:extLst>
      <p:ext uri="{BB962C8B-B14F-4D97-AF65-F5344CB8AC3E}">
        <p14:creationId xmlns:p14="http://schemas.microsoft.com/office/powerpoint/2010/main" val="228053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6">
            <a:extLst>
              <a:ext uri="{FF2B5EF4-FFF2-40B4-BE49-F238E27FC236}">
                <a16:creationId xmlns:a16="http://schemas.microsoft.com/office/drawing/2014/main" id="{6D6B7903-1A1F-0B43-99F9-9B237776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Tipici attori di policy</a:t>
            </a:r>
          </a:p>
        </p:txBody>
      </p:sp>
      <p:sp>
        <p:nvSpPr>
          <p:cNvPr id="18435" name="Segnaposto numero diapositiva 5">
            <a:extLst>
              <a:ext uri="{FF2B5EF4-FFF2-40B4-BE49-F238E27FC236}">
                <a16:creationId xmlns:a16="http://schemas.microsoft.com/office/drawing/2014/main" id="{D968620A-B7BC-1F47-B00F-31AB1201A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6E204F-365A-EC42-B18C-AE925C6DB34D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8436" name="Oval 9">
            <a:extLst>
              <a:ext uri="{FF2B5EF4-FFF2-40B4-BE49-F238E27FC236}">
                <a16:creationId xmlns:a16="http://schemas.microsoft.com/office/drawing/2014/main" id="{89D1B795-C7A7-8746-80A8-2E1A9D266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08275"/>
            <a:ext cx="2159000" cy="2089150"/>
          </a:xfrm>
          <a:prstGeom prst="ellipse">
            <a:avLst/>
          </a:prstGeom>
          <a:solidFill>
            <a:srgbClr val="CCFFFF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FF0000"/>
                </a:solidFill>
                <a:latin typeface="Arial" panose="020B0604020202020204" pitchFamily="34" charset="0"/>
              </a:rPr>
              <a:t>Attori </a:t>
            </a: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r>
              <a:rPr lang="en-GB" altLang="it-IT" sz="1800">
                <a:solidFill>
                  <a:srgbClr val="FF0000"/>
                </a:solidFill>
                <a:latin typeface="Arial" panose="020B0604020202020204" pitchFamily="34" charset="0"/>
              </a:rPr>
              <a:t>di policy</a:t>
            </a:r>
          </a:p>
          <a:p>
            <a:pPr algn="ctr" eaLnBrk="1" hangingPunct="1"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2E5D87E9-ACA6-3F48-B934-5F163D83E32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53319" y="3034506"/>
            <a:ext cx="1727200" cy="3094038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8438" name="Oval 4">
            <a:extLst>
              <a:ext uri="{FF2B5EF4-FFF2-40B4-BE49-F238E27FC236}">
                <a16:creationId xmlns:a16="http://schemas.microsoft.com/office/drawing/2014/main" id="{5A011473-B130-EB4F-8ABD-D883290F3DFB}"/>
              </a:ext>
            </a:extLst>
          </p:cNvPr>
          <p:cNvSpPr>
            <a:spLocks noChangeArrowheads="1"/>
          </p:cNvSpPr>
          <p:nvPr/>
        </p:nvSpPr>
        <p:spPr bwMode="auto">
          <a:xfrm rot="-2340000">
            <a:off x="1609725" y="1546225"/>
            <a:ext cx="1697038" cy="3773488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rgbClr val="FFFF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rgbClr val="FFFF00"/>
              </a:buClr>
              <a:buFont typeface="Arial" panose="020B0604020202020204" pitchFamily="34" charset="0"/>
              <a:buNone/>
            </a:pPr>
            <a:endParaRPr lang="en-GB" altLang="it-IT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Oval 3">
            <a:extLst>
              <a:ext uri="{FF2B5EF4-FFF2-40B4-BE49-F238E27FC236}">
                <a16:creationId xmlns:a16="http://schemas.microsoft.com/office/drawing/2014/main" id="{2760A2D7-076D-5D49-B537-3B4746D8F0D6}"/>
              </a:ext>
            </a:extLst>
          </p:cNvPr>
          <p:cNvSpPr>
            <a:spLocks noChangeArrowheads="1"/>
          </p:cNvSpPr>
          <p:nvPr/>
        </p:nvSpPr>
        <p:spPr bwMode="auto">
          <a:xfrm rot="2580000">
            <a:off x="452438" y="1557338"/>
            <a:ext cx="2005012" cy="3700462"/>
          </a:xfrm>
          <a:prstGeom prst="ellips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800">
              <a:latin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930EBA6-E1ED-504A-8589-40814AB08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484313"/>
            <a:ext cx="10795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politici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DCFBB636-E83D-C848-AF38-D2D00334E3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5600" y="1123950"/>
            <a:ext cx="1223963" cy="5778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045BD7A5-EB32-514C-99C3-B838E55A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1700213"/>
            <a:ext cx="1079500" cy="4333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1E0607E2-9C54-1C4C-B112-D3EA36072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836613"/>
            <a:ext cx="16573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Esecutivo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24966832-9AF4-CA47-A704-350886CF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1892300"/>
            <a:ext cx="1439863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>
                <a:solidFill>
                  <a:srgbClr val="000000"/>
                </a:solidFill>
                <a:latin typeface="+mn-lt"/>
                <a:cs typeface="Arial" charset="0"/>
              </a:rPr>
              <a:t>legislatori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B24C02E9-14C0-0E49-80A4-93F396774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420938"/>
            <a:ext cx="136842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burocrati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EF424FD8-D7EA-ED43-A15F-CCF1229E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3429000"/>
            <a:ext cx="28082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Gruppi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interesse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1045D0E0-31F9-6844-9000-C37856CC4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365625"/>
            <a:ext cx="38877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Organizzazioni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ricerca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427CB290-AB9B-4446-8AB4-6F085B1F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373688"/>
            <a:ext cx="46799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Mezzi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comunicazione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 charset="0"/>
              </a:rPr>
              <a:t>massa</a:t>
            </a:r>
            <a:endParaRPr lang="en-GB" sz="2000" dirty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DBB7BBB5-4C43-FA4A-962A-27439312ACBD}"/>
              </a:ext>
            </a:extLst>
          </p:cNvPr>
          <p:cNvSpPr/>
          <p:nvPr/>
        </p:nvSpPr>
        <p:spPr>
          <a:xfrm>
            <a:off x="3563938" y="1557338"/>
            <a:ext cx="936625" cy="4319587"/>
          </a:xfrm>
          <a:prstGeom prst="leftBrace">
            <a:avLst>
              <a:gd name="adj1" fmla="val 8333"/>
              <a:gd name="adj2" fmla="val 51254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89A160E-33F1-4846-B0E6-8695DAA2D401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196752"/>
            <a:ext cx="8435280" cy="49341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it-IT" altLang="it-IT" sz="2800" b="1" dirty="0">
                <a:latin typeface="Garamond" panose="02020404030301010803" pitchFamily="18" charset="0"/>
              </a:rPr>
              <a:t>Apparato statale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Funzionari elettivi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Funzionari nominati</a:t>
            </a:r>
          </a:p>
          <a:p>
            <a:pPr marL="533400" indent="-533400"/>
            <a:endParaRPr lang="it-IT" altLang="it-IT" sz="2400" dirty="0">
              <a:latin typeface="Garamond" panose="02020404030301010803" pitchFamily="18" charset="0"/>
            </a:endParaRPr>
          </a:p>
          <a:p>
            <a:pPr marL="914400" lvl="1" indent="-457200"/>
            <a:r>
              <a:rPr lang="it-IT" altLang="it-IT" sz="2400" dirty="0">
                <a:latin typeface="Garamond" panose="02020404030301010803" pitchFamily="18" charset="0"/>
              </a:rPr>
              <a:t>Partiti</a:t>
            </a:r>
          </a:p>
          <a:p>
            <a:pPr marL="914400" lvl="1" indent="-457200"/>
            <a:r>
              <a:rPr lang="it-IT" altLang="it-IT" sz="2400" dirty="0">
                <a:latin typeface="Garamond" panose="02020404030301010803" pitchFamily="18" charset="0"/>
              </a:rPr>
              <a:t>Elettori</a:t>
            </a:r>
          </a:p>
          <a:p>
            <a:pPr marL="533400" indent="-533400"/>
            <a:endParaRPr lang="it-IT" altLang="it-IT" sz="2400" dirty="0">
              <a:latin typeface="Garamond" panose="02020404030301010803" pitchFamily="18" charset="0"/>
            </a:endParaRPr>
          </a:p>
          <a:p>
            <a:pPr marL="533400" indent="-533400"/>
            <a:r>
              <a:rPr lang="it-IT" altLang="it-IT" sz="2800" b="1" dirty="0">
                <a:latin typeface="Garamond" panose="02020404030301010803" pitchFamily="18" charset="0"/>
              </a:rPr>
              <a:t>Sfera sociale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Gruppi d’interesse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Organizzazioni di ricerca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Garamond" panose="02020404030301010803" pitchFamily="18" charset="0"/>
              </a:rPr>
              <a:t>Mass media</a:t>
            </a:r>
          </a:p>
          <a:p>
            <a:pPr marL="533400" indent="-533400">
              <a:buFont typeface="Wingdings" pitchFamily="2" charset="2"/>
              <a:buNone/>
            </a:pPr>
            <a:endParaRPr lang="it-IT" alt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CEC0AC-AF74-B94C-B3CE-010685E965C7}"/>
              </a:ext>
            </a:extLst>
          </p:cNvPr>
          <p:cNvSpPr txBox="1"/>
          <p:nvPr/>
        </p:nvSpPr>
        <p:spPr>
          <a:xfrm>
            <a:off x="755576" y="0"/>
            <a:ext cx="7548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Attori (risorse di potere) e sfere istituzionali</a:t>
            </a:r>
            <a:endParaRPr lang="en-GB" sz="28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B9752768-00D9-8040-94D6-B68C04CF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ADFD2F70-AF38-7A40-A32D-0BA373F89AB6}" type="slidenum">
              <a:rPr lang="it-IT" altLang="it-IT" sz="1200">
                <a:solidFill>
                  <a:srgbClr val="8989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AFEF604-AD3B-6347-A20A-80449361E4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76262"/>
          </a:xfrm>
        </p:spPr>
        <p:txBody>
          <a:bodyPr lIns="90000" tIns="46800" rIns="90000" bIns="46800" anchor="t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000" dirty="0">
                <a:solidFill>
                  <a:srgbClr val="C00000"/>
                </a:solidFill>
                <a:latin typeface="Garamond" panose="02020404030301010803" pitchFamily="18" charset="0"/>
              </a:rPr>
              <a:t>Funzionari elettivi</a:t>
            </a:r>
            <a:endParaRPr lang="en-GB" altLang="it-IT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EC8B1E-5CEE-704F-9B57-CEF7D3D49378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620689"/>
            <a:ext cx="8689280" cy="60483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it-IT" altLang="it-IT" dirty="0">
                <a:latin typeface="Garamond" panose="02020404030301010803" pitchFamily="18" charset="0"/>
              </a:rPr>
              <a:t>   </a:t>
            </a:r>
            <a:r>
              <a:rPr lang="it-IT" altLang="it-IT" b="1" dirty="0">
                <a:latin typeface="Garamond" panose="02020404030301010803" pitchFamily="18" charset="0"/>
              </a:rPr>
              <a:t>Potere esecutivo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Prerogative (costituzionali)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Sistemi parlamentari e presidenziali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Informazioni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Mass media (accesso)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Risorse fiscali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Personale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Controllo dell’agenda</a:t>
            </a:r>
          </a:p>
          <a:p>
            <a:pPr marL="914400" lvl="1" indent="-457200"/>
            <a:r>
              <a:rPr lang="it-IT" altLang="it-IT" dirty="0">
                <a:latin typeface="Garamond" panose="02020404030301010803" pitchFamily="18" charset="0"/>
              </a:rPr>
              <a:t>Limiti 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complessità delle politiche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pluralità di interessi</a:t>
            </a:r>
          </a:p>
          <a:p>
            <a:pPr marL="1295400" lvl="2" indent="-381000"/>
            <a:r>
              <a:rPr lang="it-IT" altLang="it-IT" dirty="0">
                <a:latin typeface="Garamond" panose="02020404030301010803" pitchFamily="18" charset="0"/>
              </a:rPr>
              <a:t>pressioni</a:t>
            </a:r>
          </a:p>
        </p:txBody>
      </p:sp>
    </p:spTree>
    <p:extLst>
      <p:ext uri="{BB962C8B-B14F-4D97-AF65-F5344CB8AC3E}">
        <p14:creationId xmlns:p14="http://schemas.microsoft.com/office/powerpoint/2010/main" val="28582049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321335-98EC-674F-BDBF-BA8968E49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hangingPunct="1"/>
            <a:endParaRPr lang="it-IT" altLang="it-IT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53E96F-9C65-6642-89EF-158F51395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91264" cy="53606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>
                <a:latin typeface="Garamond" panose="02020404030301010803" pitchFamily="18" charset="0"/>
              </a:rPr>
              <a:t>Governo si basa su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Specificazione delle funzioni fondamentali dello stato (attività diplomatiche, tutela dell’ordine interno, ecc.)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Sviluppo degli apparati burocratici (ministeri)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Necessità di guida dell’amministrazione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Evoluzione storica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Legittimazione (monarchica, rappresentativa, partitica)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Compiti (stato minimo e stato sociale)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CEE5E71-198B-CC4C-B085-EE4929B7356A}"/>
              </a:ext>
            </a:extLst>
          </p:cNvPr>
          <p:cNvSpPr/>
          <p:nvPr/>
        </p:nvSpPr>
        <p:spPr>
          <a:xfrm>
            <a:off x="250942" y="429697"/>
            <a:ext cx="705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latin typeface="Garamond" panose="02020404030301010803" pitchFamily="18" charset="0"/>
              </a:rPr>
              <a:t> </a:t>
            </a:r>
            <a:r>
              <a:rPr lang="it-IT" altLang="it-IT" sz="3600" b="1" dirty="0">
                <a:solidFill>
                  <a:srgbClr val="C00000"/>
                </a:solidFill>
                <a:latin typeface="Garamond" panose="02020404030301010803" pitchFamily="18" charset="0"/>
              </a:rPr>
              <a:t>Governo (1) </a:t>
            </a:r>
            <a:endParaRPr lang="en-GB" sz="36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1258</Words>
  <Application>Microsoft Macintosh PowerPoint</Application>
  <PresentationFormat>Presentazione su schermo (4:3)</PresentationFormat>
  <Paragraphs>265</Paragraphs>
  <Slides>28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28</vt:i4>
      </vt:variant>
    </vt:vector>
  </HeadingPairs>
  <TitlesOfParts>
    <vt:vector size="37" baseType="lpstr">
      <vt:lpstr>Arial</vt:lpstr>
      <vt:lpstr>Calibri</vt:lpstr>
      <vt:lpstr>Century Gothic</vt:lpstr>
      <vt:lpstr>Garamond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Classificazione delle Risorse di policy</vt:lpstr>
      <vt:lpstr>Presentazione standard di PowerPoint</vt:lpstr>
      <vt:lpstr>Presentazione standard di PowerPoint</vt:lpstr>
      <vt:lpstr>           Prospettiva policentrica</vt:lpstr>
      <vt:lpstr>Tipici attori di policy</vt:lpstr>
      <vt:lpstr>Presentazione standard di PowerPoint</vt:lpstr>
      <vt:lpstr>Funzionari elettivi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Forma di Stato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Quanto sono importanti i media nelle politiche pubbliche?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159</cp:revision>
  <cp:lastPrinted>2019-09-11T15:37:39Z</cp:lastPrinted>
  <dcterms:created xsi:type="dcterms:W3CDTF">2017-11-13T10:11:35Z</dcterms:created>
  <dcterms:modified xsi:type="dcterms:W3CDTF">2023-10-13T11:10:20Z</dcterms:modified>
</cp:coreProperties>
</file>