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63" r:id="rId5"/>
    <p:sldId id="258" r:id="rId6"/>
    <p:sldId id="265" r:id="rId7"/>
    <p:sldId id="266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6DE31-11F8-45F5-9E29-712FDCF290E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582ED1A-502F-43F2-AD5D-A371F4E4D8E2}">
      <dgm:prSet phldrT="[Testo]" custT="1"/>
      <dgm:spPr/>
      <dgm:t>
        <a:bodyPr/>
        <a:lstStyle/>
        <a:p>
          <a:r>
            <a:rPr lang="it-IT" sz="1600" dirty="0"/>
            <a:t>OPERAZIONI CORPORATIVE</a:t>
          </a:r>
        </a:p>
      </dgm:t>
    </dgm:pt>
    <dgm:pt modelId="{3EA6CC67-4579-4DCA-81A8-D15BF933FBB1}" type="parTrans" cxnId="{17C894F8-9E13-4665-9F56-5F0C5BCE227F}">
      <dgm:prSet/>
      <dgm:spPr/>
      <dgm:t>
        <a:bodyPr/>
        <a:lstStyle/>
        <a:p>
          <a:endParaRPr lang="it-IT"/>
        </a:p>
      </dgm:t>
    </dgm:pt>
    <dgm:pt modelId="{2EA62EAD-D5EC-4411-B2FD-5D4D468D3CB9}" type="sibTrans" cxnId="{17C894F8-9E13-4665-9F56-5F0C5BCE227F}">
      <dgm:prSet/>
      <dgm:spPr/>
      <dgm:t>
        <a:bodyPr/>
        <a:lstStyle/>
        <a:p>
          <a:endParaRPr lang="it-IT"/>
        </a:p>
      </dgm:t>
    </dgm:pt>
    <dgm:pt modelId="{2CD79FEA-5663-4D70-ADB2-F41941BA4396}">
      <dgm:prSet phldrT="[Testo]" custT="1"/>
      <dgm:spPr/>
      <dgm:t>
        <a:bodyPr/>
        <a:lstStyle/>
        <a:p>
          <a:r>
            <a:rPr lang="it-IT" sz="1600" dirty="0"/>
            <a:t>OPERAZIONI NEGOZIALI</a:t>
          </a:r>
        </a:p>
      </dgm:t>
    </dgm:pt>
    <dgm:pt modelId="{B90310FC-1256-46B6-8B81-A4BBCD7B10BF}" type="parTrans" cxnId="{65F2FE98-A088-4F16-AE39-467AE1211580}">
      <dgm:prSet/>
      <dgm:spPr/>
      <dgm:t>
        <a:bodyPr/>
        <a:lstStyle/>
        <a:p>
          <a:endParaRPr lang="it-IT"/>
        </a:p>
      </dgm:t>
    </dgm:pt>
    <dgm:pt modelId="{DBAE10CB-86AC-4632-9362-FD8FBAFCC4A0}" type="sibTrans" cxnId="{65F2FE98-A088-4F16-AE39-467AE1211580}">
      <dgm:prSet/>
      <dgm:spPr/>
      <dgm:t>
        <a:bodyPr/>
        <a:lstStyle/>
        <a:p>
          <a:endParaRPr lang="it-IT"/>
        </a:p>
      </dgm:t>
    </dgm:pt>
    <dgm:pt modelId="{11DB0468-9F21-42F8-80C8-A06E213B5904}">
      <dgm:prSet/>
      <dgm:spPr/>
      <dgm:t>
        <a:bodyPr/>
        <a:lstStyle/>
        <a:p>
          <a:r>
            <a:rPr lang="it-IT" dirty="0"/>
            <a:t>MODIFICHE STRUTTURALI DELL’ORGANIZZAZIONE SOCIETARIA</a:t>
          </a:r>
        </a:p>
      </dgm:t>
    </dgm:pt>
    <dgm:pt modelId="{05B834CC-0114-4BA5-957F-95176CEB404F}" type="parTrans" cxnId="{C9B55E3F-615D-43FE-B817-7AE79BD5A04C}">
      <dgm:prSet/>
      <dgm:spPr/>
      <dgm:t>
        <a:bodyPr/>
        <a:lstStyle/>
        <a:p>
          <a:endParaRPr lang="it-IT"/>
        </a:p>
      </dgm:t>
    </dgm:pt>
    <dgm:pt modelId="{B694BB05-B1B1-4C65-BD76-3EF02B1AEC05}" type="sibTrans" cxnId="{C9B55E3F-615D-43FE-B817-7AE79BD5A04C}">
      <dgm:prSet/>
      <dgm:spPr/>
      <dgm:t>
        <a:bodyPr/>
        <a:lstStyle/>
        <a:p>
          <a:endParaRPr lang="it-IT"/>
        </a:p>
      </dgm:t>
    </dgm:pt>
    <dgm:pt modelId="{6C63FE8D-263C-44EA-93E9-05ECFE0910AE}">
      <dgm:prSet/>
      <dgm:spPr/>
      <dgm:t>
        <a:bodyPr/>
        <a:lstStyle/>
        <a:p>
          <a:r>
            <a:rPr lang="it-IT" dirty="0"/>
            <a:t>CONTRATTI CHE DETERMINANO UN MUTAMENTO DELLA TITOLARITA’ DELL’AZIENDA</a:t>
          </a:r>
        </a:p>
      </dgm:t>
    </dgm:pt>
    <dgm:pt modelId="{D6242508-2648-4F62-A864-E5C6ACD5FFE5}" type="parTrans" cxnId="{9110ABD7-A01E-41E2-9141-A3C846A4B7AE}">
      <dgm:prSet/>
      <dgm:spPr/>
      <dgm:t>
        <a:bodyPr/>
        <a:lstStyle/>
        <a:p>
          <a:endParaRPr lang="it-IT"/>
        </a:p>
      </dgm:t>
    </dgm:pt>
    <dgm:pt modelId="{0EDEBF0F-8FDD-42DF-9423-CF8B56409BE6}" type="sibTrans" cxnId="{9110ABD7-A01E-41E2-9141-A3C846A4B7AE}">
      <dgm:prSet/>
      <dgm:spPr/>
      <dgm:t>
        <a:bodyPr/>
        <a:lstStyle/>
        <a:p>
          <a:endParaRPr lang="it-IT"/>
        </a:p>
      </dgm:t>
    </dgm:pt>
    <dgm:pt modelId="{A238CB7D-EA5B-4B60-94D7-A02EEEEBEBD2}" type="pres">
      <dgm:prSet presAssocID="{FB16DE31-11F8-45F5-9E29-712FDCF290EE}" presName="list" presStyleCnt="0">
        <dgm:presLayoutVars>
          <dgm:dir/>
          <dgm:animLvl val="lvl"/>
        </dgm:presLayoutVars>
      </dgm:prSet>
      <dgm:spPr/>
    </dgm:pt>
    <dgm:pt modelId="{4EDA6099-9D73-45A5-9A42-47FD80627824}" type="pres">
      <dgm:prSet presAssocID="{2582ED1A-502F-43F2-AD5D-A371F4E4D8E2}" presName="posSpace" presStyleCnt="0"/>
      <dgm:spPr/>
    </dgm:pt>
    <dgm:pt modelId="{DEE08644-2FD4-48BE-89D1-C2F45641FECF}" type="pres">
      <dgm:prSet presAssocID="{2582ED1A-502F-43F2-AD5D-A371F4E4D8E2}" presName="vertFlow" presStyleCnt="0"/>
      <dgm:spPr/>
    </dgm:pt>
    <dgm:pt modelId="{575D8D33-9AA9-4023-A650-AAE820934EB2}" type="pres">
      <dgm:prSet presAssocID="{2582ED1A-502F-43F2-AD5D-A371F4E4D8E2}" presName="topSpace" presStyleCnt="0"/>
      <dgm:spPr/>
    </dgm:pt>
    <dgm:pt modelId="{BF831298-190A-4723-B994-3019DB309ED8}" type="pres">
      <dgm:prSet presAssocID="{2582ED1A-502F-43F2-AD5D-A371F4E4D8E2}" presName="firstComp" presStyleCnt="0"/>
      <dgm:spPr/>
    </dgm:pt>
    <dgm:pt modelId="{A45D77B1-1150-40C3-8917-4D756384ED77}" type="pres">
      <dgm:prSet presAssocID="{2582ED1A-502F-43F2-AD5D-A371F4E4D8E2}" presName="firstChild" presStyleLbl="bgAccFollowNode1" presStyleIdx="0" presStyleCnt="2" custLinFactNeighborX="3531" custLinFactNeighborY="-1925"/>
      <dgm:spPr/>
    </dgm:pt>
    <dgm:pt modelId="{F810ED50-3667-4295-946E-91A835F6FE48}" type="pres">
      <dgm:prSet presAssocID="{2582ED1A-502F-43F2-AD5D-A371F4E4D8E2}" presName="firstChildTx" presStyleLbl="bgAccFollowNode1" presStyleIdx="0" presStyleCnt="2">
        <dgm:presLayoutVars>
          <dgm:bulletEnabled val="1"/>
        </dgm:presLayoutVars>
      </dgm:prSet>
      <dgm:spPr/>
    </dgm:pt>
    <dgm:pt modelId="{947582C8-6B0F-4562-9FE9-3C3FB872E9A0}" type="pres">
      <dgm:prSet presAssocID="{2582ED1A-502F-43F2-AD5D-A371F4E4D8E2}" presName="negSpace" presStyleCnt="0"/>
      <dgm:spPr/>
    </dgm:pt>
    <dgm:pt modelId="{12D288EC-BC0E-4F43-8016-1AE621C04346}" type="pres">
      <dgm:prSet presAssocID="{2582ED1A-502F-43F2-AD5D-A371F4E4D8E2}" presName="circle" presStyleLbl="node1" presStyleIdx="0" presStyleCnt="2" custScaleX="112991" custScaleY="113712"/>
      <dgm:spPr/>
    </dgm:pt>
    <dgm:pt modelId="{681138A6-A68B-432A-B629-046A61475DFF}" type="pres">
      <dgm:prSet presAssocID="{2EA62EAD-D5EC-4411-B2FD-5D4D468D3CB9}" presName="transSpace" presStyleCnt="0"/>
      <dgm:spPr/>
    </dgm:pt>
    <dgm:pt modelId="{78A1622E-CCD6-4F8D-852C-876700F53209}" type="pres">
      <dgm:prSet presAssocID="{2CD79FEA-5663-4D70-ADB2-F41941BA4396}" presName="posSpace" presStyleCnt="0"/>
      <dgm:spPr/>
    </dgm:pt>
    <dgm:pt modelId="{93795706-283C-43EF-8E0B-673BE3C120CD}" type="pres">
      <dgm:prSet presAssocID="{2CD79FEA-5663-4D70-ADB2-F41941BA4396}" presName="vertFlow" presStyleCnt="0"/>
      <dgm:spPr/>
    </dgm:pt>
    <dgm:pt modelId="{6DB6F27A-7F60-44CB-B38A-E724B4689B72}" type="pres">
      <dgm:prSet presAssocID="{2CD79FEA-5663-4D70-ADB2-F41941BA4396}" presName="topSpace" presStyleCnt="0"/>
      <dgm:spPr/>
    </dgm:pt>
    <dgm:pt modelId="{C6B00358-C64F-440A-9C96-E2C471928B07}" type="pres">
      <dgm:prSet presAssocID="{2CD79FEA-5663-4D70-ADB2-F41941BA4396}" presName="firstComp" presStyleCnt="0"/>
      <dgm:spPr/>
    </dgm:pt>
    <dgm:pt modelId="{C1ED2BE7-FEB2-4F36-9078-2E99207DFF8B}" type="pres">
      <dgm:prSet presAssocID="{2CD79FEA-5663-4D70-ADB2-F41941BA4396}" presName="firstChild" presStyleLbl="bgAccFollowNode1" presStyleIdx="1" presStyleCnt="2" custLinFactNeighborX="1605" custLinFactNeighborY="1992"/>
      <dgm:spPr/>
    </dgm:pt>
    <dgm:pt modelId="{015AF238-F3DD-4E25-8FE9-1CE66567AC0C}" type="pres">
      <dgm:prSet presAssocID="{2CD79FEA-5663-4D70-ADB2-F41941BA4396}" presName="firstChildTx" presStyleLbl="bgAccFollowNode1" presStyleIdx="1" presStyleCnt="2">
        <dgm:presLayoutVars>
          <dgm:bulletEnabled val="1"/>
        </dgm:presLayoutVars>
      </dgm:prSet>
      <dgm:spPr/>
    </dgm:pt>
    <dgm:pt modelId="{5888D8DD-70CA-4ECA-ACE8-96B2348EEE8C}" type="pres">
      <dgm:prSet presAssocID="{2CD79FEA-5663-4D70-ADB2-F41941BA4396}" presName="negSpace" presStyleCnt="0"/>
      <dgm:spPr/>
    </dgm:pt>
    <dgm:pt modelId="{35BB5FA1-5167-406A-9CD9-549F5B9DC67B}" type="pres">
      <dgm:prSet presAssocID="{2CD79FEA-5663-4D70-ADB2-F41941BA4396}" presName="circle" presStyleLbl="node1" presStyleIdx="1" presStyleCnt="2" custScaleX="107364" custScaleY="108067"/>
      <dgm:spPr/>
    </dgm:pt>
  </dgm:ptLst>
  <dgm:cxnLst>
    <dgm:cxn modelId="{C9B55E3F-615D-43FE-B817-7AE79BD5A04C}" srcId="{2582ED1A-502F-43F2-AD5D-A371F4E4D8E2}" destId="{11DB0468-9F21-42F8-80C8-A06E213B5904}" srcOrd="0" destOrd="0" parTransId="{05B834CC-0114-4BA5-957F-95176CEB404F}" sibTransId="{B694BB05-B1B1-4C65-BD76-3EF02B1AEC05}"/>
    <dgm:cxn modelId="{9B025643-FE7D-42DA-A439-301654735907}" type="presOf" srcId="{6C63FE8D-263C-44EA-93E9-05ECFE0910AE}" destId="{015AF238-F3DD-4E25-8FE9-1CE66567AC0C}" srcOrd="1" destOrd="0" presId="urn:microsoft.com/office/officeart/2005/8/layout/hList9"/>
    <dgm:cxn modelId="{4D32E855-C51A-4E7A-BCA4-28D8FF29653A}" type="presOf" srcId="{11DB0468-9F21-42F8-80C8-A06E213B5904}" destId="{A45D77B1-1150-40C3-8917-4D756384ED77}" srcOrd="0" destOrd="0" presId="urn:microsoft.com/office/officeart/2005/8/layout/hList9"/>
    <dgm:cxn modelId="{E370B776-D0F8-4A70-8506-DB5268D8297F}" type="presOf" srcId="{2CD79FEA-5663-4D70-ADB2-F41941BA4396}" destId="{35BB5FA1-5167-406A-9CD9-549F5B9DC67B}" srcOrd="0" destOrd="0" presId="urn:microsoft.com/office/officeart/2005/8/layout/hList9"/>
    <dgm:cxn modelId="{65F2FE98-A088-4F16-AE39-467AE1211580}" srcId="{FB16DE31-11F8-45F5-9E29-712FDCF290EE}" destId="{2CD79FEA-5663-4D70-ADB2-F41941BA4396}" srcOrd="1" destOrd="0" parTransId="{B90310FC-1256-46B6-8B81-A4BBCD7B10BF}" sibTransId="{DBAE10CB-86AC-4632-9362-FD8FBAFCC4A0}"/>
    <dgm:cxn modelId="{35D506C7-2AF4-4BEA-B6D5-6A88D649DA58}" type="presOf" srcId="{11DB0468-9F21-42F8-80C8-A06E213B5904}" destId="{F810ED50-3667-4295-946E-91A835F6FE48}" srcOrd="1" destOrd="0" presId="urn:microsoft.com/office/officeart/2005/8/layout/hList9"/>
    <dgm:cxn modelId="{9110ABD7-A01E-41E2-9141-A3C846A4B7AE}" srcId="{2CD79FEA-5663-4D70-ADB2-F41941BA4396}" destId="{6C63FE8D-263C-44EA-93E9-05ECFE0910AE}" srcOrd="0" destOrd="0" parTransId="{D6242508-2648-4F62-A864-E5C6ACD5FFE5}" sibTransId="{0EDEBF0F-8FDD-42DF-9423-CF8B56409BE6}"/>
    <dgm:cxn modelId="{38F801DD-72CC-427C-BF10-104FDF88DD5E}" type="presOf" srcId="{FB16DE31-11F8-45F5-9E29-712FDCF290EE}" destId="{A238CB7D-EA5B-4B60-94D7-A02EEEEBEBD2}" srcOrd="0" destOrd="0" presId="urn:microsoft.com/office/officeart/2005/8/layout/hList9"/>
    <dgm:cxn modelId="{BD7E0CEE-00A4-418E-AFDF-A8FB0091C712}" type="presOf" srcId="{2582ED1A-502F-43F2-AD5D-A371F4E4D8E2}" destId="{12D288EC-BC0E-4F43-8016-1AE621C04346}" srcOrd="0" destOrd="0" presId="urn:microsoft.com/office/officeart/2005/8/layout/hList9"/>
    <dgm:cxn modelId="{17C894F8-9E13-4665-9F56-5F0C5BCE227F}" srcId="{FB16DE31-11F8-45F5-9E29-712FDCF290EE}" destId="{2582ED1A-502F-43F2-AD5D-A371F4E4D8E2}" srcOrd="0" destOrd="0" parTransId="{3EA6CC67-4579-4DCA-81A8-D15BF933FBB1}" sibTransId="{2EA62EAD-D5EC-4411-B2FD-5D4D468D3CB9}"/>
    <dgm:cxn modelId="{D433EEFA-7D7C-4359-88C8-B3BC7F2FD801}" type="presOf" srcId="{6C63FE8D-263C-44EA-93E9-05ECFE0910AE}" destId="{C1ED2BE7-FEB2-4F36-9078-2E99207DFF8B}" srcOrd="0" destOrd="0" presId="urn:microsoft.com/office/officeart/2005/8/layout/hList9"/>
    <dgm:cxn modelId="{1D8AA859-4C5D-4224-A894-B79E4C24FAB4}" type="presParOf" srcId="{A238CB7D-EA5B-4B60-94D7-A02EEEEBEBD2}" destId="{4EDA6099-9D73-45A5-9A42-47FD80627824}" srcOrd="0" destOrd="0" presId="urn:microsoft.com/office/officeart/2005/8/layout/hList9"/>
    <dgm:cxn modelId="{8ABF508B-D9F4-4F4A-9F64-261AF98DFF41}" type="presParOf" srcId="{A238CB7D-EA5B-4B60-94D7-A02EEEEBEBD2}" destId="{DEE08644-2FD4-48BE-89D1-C2F45641FECF}" srcOrd="1" destOrd="0" presId="urn:microsoft.com/office/officeart/2005/8/layout/hList9"/>
    <dgm:cxn modelId="{4233ADC9-3599-48E7-B932-E7D3EB740BFC}" type="presParOf" srcId="{DEE08644-2FD4-48BE-89D1-C2F45641FECF}" destId="{575D8D33-9AA9-4023-A650-AAE820934EB2}" srcOrd="0" destOrd="0" presId="urn:microsoft.com/office/officeart/2005/8/layout/hList9"/>
    <dgm:cxn modelId="{E6D947A6-BCD4-4F64-9877-202CE7F2F8BA}" type="presParOf" srcId="{DEE08644-2FD4-48BE-89D1-C2F45641FECF}" destId="{BF831298-190A-4723-B994-3019DB309ED8}" srcOrd="1" destOrd="0" presId="urn:microsoft.com/office/officeart/2005/8/layout/hList9"/>
    <dgm:cxn modelId="{876D2D93-68A5-4616-9DA2-65B5C5BB5ACE}" type="presParOf" srcId="{BF831298-190A-4723-B994-3019DB309ED8}" destId="{A45D77B1-1150-40C3-8917-4D756384ED77}" srcOrd="0" destOrd="0" presId="urn:microsoft.com/office/officeart/2005/8/layout/hList9"/>
    <dgm:cxn modelId="{11242FF2-BCFD-42D0-8F64-14D1460B9573}" type="presParOf" srcId="{BF831298-190A-4723-B994-3019DB309ED8}" destId="{F810ED50-3667-4295-946E-91A835F6FE48}" srcOrd="1" destOrd="0" presId="urn:microsoft.com/office/officeart/2005/8/layout/hList9"/>
    <dgm:cxn modelId="{C7AA70F9-BD59-4D4A-B555-AA7FC7DA80C8}" type="presParOf" srcId="{A238CB7D-EA5B-4B60-94D7-A02EEEEBEBD2}" destId="{947582C8-6B0F-4562-9FE9-3C3FB872E9A0}" srcOrd="2" destOrd="0" presId="urn:microsoft.com/office/officeart/2005/8/layout/hList9"/>
    <dgm:cxn modelId="{E2CCC26C-B44F-4DD7-8EED-70265B4CB7CB}" type="presParOf" srcId="{A238CB7D-EA5B-4B60-94D7-A02EEEEBEBD2}" destId="{12D288EC-BC0E-4F43-8016-1AE621C04346}" srcOrd="3" destOrd="0" presId="urn:microsoft.com/office/officeart/2005/8/layout/hList9"/>
    <dgm:cxn modelId="{34F06472-A028-4AE2-B1F8-C13307A0CBA5}" type="presParOf" srcId="{A238CB7D-EA5B-4B60-94D7-A02EEEEBEBD2}" destId="{681138A6-A68B-432A-B629-046A61475DFF}" srcOrd="4" destOrd="0" presId="urn:microsoft.com/office/officeart/2005/8/layout/hList9"/>
    <dgm:cxn modelId="{8763B079-46D9-41C0-A57D-2F8D542C849B}" type="presParOf" srcId="{A238CB7D-EA5B-4B60-94D7-A02EEEEBEBD2}" destId="{78A1622E-CCD6-4F8D-852C-876700F53209}" srcOrd="5" destOrd="0" presId="urn:microsoft.com/office/officeart/2005/8/layout/hList9"/>
    <dgm:cxn modelId="{2C190E2F-58E0-4BFB-A0C4-8ED7DA9D3F58}" type="presParOf" srcId="{A238CB7D-EA5B-4B60-94D7-A02EEEEBEBD2}" destId="{93795706-283C-43EF-8E0B-673BE3C120CD}" srcOrd="6" destOrd="0" presId="urn:microsoft.com/office/officeart/2005/8/layout/hList9"/>
    <dgm:cxn modelId="{71FB150F-B974-4D67-8988-16A0C2267BAA}" type="presParOf" srcId="{93795706-283C-43EF-8E0B-673BE3C120CD}" destId="{6DB6F27A-7F60-44CB-B38A-E724B4689B72}" srcOrd="0" destOrd="0" presId="urn:microsoft.com/office/officeart/2005/8/layout/hList9"/>
    <dgm:cxn modelId="{EBE172AA-1999-4C9F-BEBE-EADC59A5BED0}" type="presParOf" srcId="{93795706-283C-43EF-8E0B-673BE3C120CD}" destId="{C6B00358-C64F-440A-9C96-E2C471928B07}" srcOrd="1" destOrd="0" presId="urn:microsoft.com/office/officeart/2005/8/layout/hList9"/>
    <dgm:cxn modelId="{21E923F2-6133-4C42-A3BE-804766E1FF65}" type="presParOf" srcId="{C6B00358-C64F-440A-9C96-E2C471928B07}" destId="{C1ED2BE7-FEB2-4F36-9078-2E99207DFF8B}" srcOrd="0" destOrd="0" presId="urn:microsoft.com/office/officeart/2005/8/layout/hList9"/>
    <dgm:cxn modelId="{2320BAEC-52EA-4A30-ACE6-649DADCAC815}" type="presParOf" srcId="{C6B00358-C64F-440A-9C96-E2C471928B07}" destId="{015AF238-F3DD-4E25-8FE9-1CE66567AC0C}" srcOrd="1" destOrd="0" presId="urn:microsoft.com/office/officeart/2005/8/layout/hList9"/>
    <dgm:cxn modelId="{77A61104-9AC0-4A7E-80A2-B578BB424F98}" type="presParOf" srcId="{A238CB7D-EA5B-4B60-94D7-A02EEEEBEBD2}" destId="{5888D8DD-70CA-4ECA-ACE8-96B2348EEE8C}" srcOrd="7" destOrd="0" presId="urn:microsoft.com/office/officeart/2005/8/layout/hList9"/>
    <dgm:cxn modelId="{D89075B1-A274-4D46-8CCF-9E7A319B4DD7}" type="presParOf" srcId="{A238CB7D-EA5B-4B60-94D7-A02EEEEBEBD2}" destId="{35BB5FA1-5167-406A-9CD9-549F5B9DC67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16DE31-11F8-45F5-9E29-712FDCF290E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582ED1A-502F-43F2-AD5D-A371F4E4D8E2}">
      <dgm:prSet phldrT="[Testo]" custT="1"/>
      <dgm:spPr/>
      <dgm:t>
        <a:bodyPr/>
        <a:lstStyle/>
        <a:p>
          <a:r>
            <a:rPr lang="it-IT" sz="1600" dirty="0"/>
            <a:t>D.LGS. n.14/2019 Codice della Crisi d’impresa e dell’insolvenza (CCI)</a:t>
          </a:r>
        </a:p>
      </dgm:t>
    </dgm:pt>
    <dgm:pt modelId="{3EA6CC67-4579-4DCA-81A8-D15BF933FBB1}" type="parTrans" cxnId="{17C894F8-9E13-4665-9F56-5F0C5BCE227F}">
      <dgm:prSet/>
      <dgm:spPr/>
      <dgm:t>
        <a:bodyPr/>
        <a:lstStyle/>
        <a:p>
          <a:endParaRPr lang="it-IT"/>
        </a:p>
      </dgm:t>
    </dgm:pt>
    <dgm:pt modelId="{2EA62EAD-D5EC-4411-B2FD-5D4D468D3CB9}" type="sibTrans" cxnId="{17C894F8-9E13-4665-9F56-5F0C5BCE227F}">
      <dgm:prSet/>
      <dgm:spPr/>
      <dgm:t>
        <a:bodyPr/>
        <a:lstStyle/>
        <a:p>
          <a:endParaRPr lang="it-IT"/>
        </a:p>
      </dgm:t>
    </dgm:pt>
    <dgm:pt modelId="{2CD79FEA-5663-4D70-ADB2-F41941BA4396}">
      <dgm:prSet phldrT="[Testo]" custT="1"/>
      <dgm:spPr/>
      <dgm:t>
        <a:bodyPr/>
        <a:lstStyle/>
        <a:p>
          <a:r>
            <a:rPr lang="it-IT" sz="1600" dirty="0"/>
            <a:t>D.P.R. n. 917/1986</a:t>
          </a:r>
        </a:p>
        <a:p>
          <a:r>
            <a:rPr lang="it-IT" sz="1600" dirty="0"/>
            <a:t>Testo Unico delle imposte sui redditi (TUIR)</a:t>
          </a:r>
        </a:p>
      </dgm:t>
    </dgm:pt>
    <dgm:pt modelId="{B90310FC-1256-46B6-8B81-A4BBCD7B10BF}" type="parTrans" cxnId="{65F2FE98-A088-4F16-AE39-467AE1211580}">
      <dgm:prSet/>
      <dgm:spPr/>
      <dgm:t>
        <a:bodyPr/>
        <a:lstStyle/>
        <a:p>
          <a:endParaRPr lang="it-IT"/>
        </a:p>
      </dgm:t>
    </dgm:pt>
    <dgm:pt modelId="{DBAE10CB-86AC-4632-9362-FD8FBAFCC4A0}" type="sibTrans" cxnId="{65F2FE98-A088-4F16-AE39-467AE1211580}">
      <dgm:prSet/>
      <dgm:spPr/>
      <dgm:t>
        <a:bodyPr/>
        <a:lstStyle/>
        <a:p>
          <a:endParaRPr lang="it-IT"/>
        </a:p>
      </dgm:t>
    </dgm:pt>
    <dgm:pt modelId="{11DB0468-9F21-42F8-80C8-A06E213B5904}">
      <dgm:prSet/>
      <dgm:spPr/>
      <dgm:t>
        <a:bodyPr/>
        <a:lstStyle/>
        <a:p>
          <a:r>
            <a:rPr lang="it-IT" dirty="0"/>
            <a:t>Art. 367, secondo comma</a:t>
          </a:r>
        </a:p>
      </dgm:t>
    </dgm:pt>
    <dgm:pt modelId="{05B834CC-0114-4BA5-957F-95176CEB404F}" type="parTrans" cxnId="{C9B55E3F-615D-43FE-B817-7AE79BD5A04C}">
      <dgm:prSet/>
      <dgm:spPr/>
      <dgm:t>
        <a:bodyPr/>
        <a:lstStyle/>
        <a:p>
          <a:endParaRPr lang="it-IT"/>
        </a:p>
      </dgm:t>
    </dgm:pt>
    <dgm:pt modelId="{B694BB05-B1B1-4C65-BD76-3EF02B1AEC05}" type="sibTrans" cxnId="{C9B55E3F-615D-43FE-B817-7AE79BD5A04C}">
      <dgm:prSet/>
      <dgm:spPr/>
      <dgm:t>
        <a:bodyPr/>
        <a:lstStyle/>
        <a:p>
          <a:endParaRPr lang="it-IT"/>
        </a:p>
      </dgm:t>
    </dgm:pt>
    <dgm:pt modelId="{6C63FE8D-263C-44EA-93E9-05ECFE0910AE}">
      <dgm:prSet/>
      <dgm:spPr/>
      <dgm:t>
        <a:bodyPr/>
        <a:lstStyle/>
        <a:p>
          <a:r>
            <a:rPr lang="it-IT" dirty="0"/>
            <a:t>Titolo III – Capo III «</a:t>
          </a:r>
          <a:r>
            <a:rPr lang="it-IT" i="1" dirty="0"/>
            <a:t>Operazioni straordinarie</a:t>
          </a:r>
          <a:r>
            <a:rPr lang="it-IT" dirty="0"/>
            <a:t>»</a:t>
          </a:r>
        </a:p>
      </dgm:t>
    </dgm:pt>
    <dgm:pt modelId="{D6242508-2648-4F62-A864-E5C6ACD5FFE5}" type="parTrans" cxnId="{9110ABD7-A01E-41E2-9141-A3C846A4B7AE}">
      <dgm:prSet/>
      <dgm:spPr/>
      <dgm:t>
        <a:bodyPr/>
        <a:lstStyle/>
        <a:p>
          <a:endParaRPr lang="it-IT"/>
        </a:p>
      </dgm:t>
    </dgm:pt>
    <dgm:pt modelId="{0EDEBF0F-8FDD-42DF-9423-CF8B56409BE6}" type="sibTrans" cxnId="{9110ABD7-A01E-41E2-9141-A3C846A4B7AE}">
      <dgm:prSet/>
      <dgm:spPr/>
      <dgm:t>
        <a:bodyPr/>
        <a:lstStyle/>
        <a:p>
          <a:endParaRPr lang="it-IT"/>
        </a:p>
      </dgm:t>
    </dgm:pt>
    <dgm:pt modelId="{A238CB7D-EA5B-4B60-94D7-A02EEEEBEBD2}" type="pres">
      <dgm:prSet presAssocID="{FB16DE31-11F8-45F5-9E29-712FDCF290EE}" presName="list" presStyleCnt="0">
        <dgm:presLayoutVars>
          <dgm:dir/>
          <dgm:animLvl val="lvl"/>
        </dgm:presLayoutVars>
      </dgm:prSet>
      <dgm:spPr/>
    </dgm:pt>
    <dgm:pt modelId="{4EDA6099-9D73-45A5-9A42-47FD80627824}" type="pres">
      <dgm:prSet presAssocID="{2582ED1A-502F-43F2-AD5D-A371F4E4D8E2}" presName="posSpace" presStyleCnt="0"/>
      <dgm:spPr/>
    </dgm:pt>
    <dgm:pt modelId="{DEE08644-2FD4-48BE-89D1-C2F45641FECF}" type="pres">
      <dgm:prSet presAssocID="{2582ED1A-502F-43F2-AD5D-A371F4E4D8E2}" presName="vertFlow" presStyleCnt="0"/>
      <dgm:spPr/>
    </dgm:pt>
    <dgm:pt modelId="{575D8D33-9AA9-4023-A650-AAE820934EB2}" type="pres">
      <dgm:prSet presAssocID="{2582ED1A-502F-43F2-AD5D-A371F4E4D8E2}" presName="topSpace" presStyleCnt="0"/>
      <dgm:spPr/>
    </dgm:pt>
    <dgm:pt modelId="{BF831298-190A-4723-B994-3019DB309ED8}" type="pres">
      <dgm:prSet presAssocID="{2582ED1A-502F-43F2-AD5D-A371F4E4D8E2}" presName="firstComp" presStyleCnt="0"/>
      <dgm:spPr/>
    </dgm:pt>
    <dgm:pt modelId="{A45D77B1-1150-40C3-8917-4D756384ED77}" type="pres">
      <dgm:prSet presAssocID="{2582ED1A-502F-43F2-AD5D-A371F4E4D8E2}" presName="firstChild" presStyleLbl="bgAccFollowNode1" presStyleIdx="0" presStyleCnt="2" custLinFactNeighborX="3531" custLinFactNeighborY="-1925"/>
      <dgm:spPr/>
    </dgm:pt>
    <dgm:pt modelId="{F810ED50-3667-4295-946E-91A835F6FE48}" type="pres">
      <dgm:prSet presAssocID="{2582ED1A-502F-43F2-AD5D-A371F4E4D8E2}" presName="firstChildTx" presStyleLbl="bgAccFollowNode1" presStyleIdx="0" presStyleCnt="2">
        <dgm:presLayoutVars>
          <dgm:bulletEnabled val="1"/>
        </dgm:presLayoutVars>
      </dgm:prSet>
      <dgm:spPr/>
    </dgm:pt>
    <dgm:pt modelId="{947582C8-6B0F-4562-9FE9-3C3FB872E9A0}" type="pres">
      <dgm:prSet presAssocID="{2582ED1A-502F-43F2-AD5D-A371F4E4D8E2}" presName="negSpace" presStyleCnt="0"/>
      <dgm:spPr/>
    </dgm:pt>
    <dgm:pt modelId="{12D288EC-BC0E-4F43-8016-1AE621C04346}" type="pres">
      <dgm:prSet presAssocID="{2582ED1A-502F-43F2-AD5D-A371F4E4D8E2}" presName="circle" presStyleLbl="node1" presStyleIdx="0" presStyleCnt="2" custScaleX="112991" custScaleY="113712"/>
      <dgm:spPr/>
    </dgm:pt>
    <dgm:pt modelId="{681138A6-A68B-432A-B629-046A61475DFF}" type="pres">
      <dgm:prSet presAssocID="{2EA62EAD-D5EC-4411-B2FD-5D4D468D3CB9}" presName="transSpace" presStyleCnt="0"/>
      <dgm:spPr/>
    </dgm:pt>
    <dgm:pt modelId="{78A1622E-CCD6-4F8D-852C-876700F53209}" type="pres">
      <dgm:prSet presAssocID="{2CD79FEA-5663-4D70-ADB2-F41941BA4396}" presName="posSpace" presStyleCnt="0"/>
      <dgm:spPr/>
    </dgm:pt>
    <dgm:pt modelId="{93795706-283C-43EF-8E0B-673BE3C120CD}" type="pres">
      <dgm:prSet presAssocID="{2CD79FEA-5663-4D70-ADB2-F41941BA4396}" presName="vertFlow" presStyleCnt="0"/>
      <dgm:spPr/>
    </dgm:pt>
    <dgm:pt modelId="{6DB6F27A-7F60-44CB-B38A-E724B4689B72}" type="pres">
      <dgm:prSet presAssocID="{2CD79FEA-5663-4D70-ADB2-F41941BA4396}" presName="topSpace" presStyleCnt="0"/>
      <dgm:spPr/>
    </dgm:pt>
    <dgm:pt modelId="{C6B00358-C64F-440A-9C96-E2C471928B07}" type="pres">
      <dgm:prSet presAssocID="{2CD79FEA-5663-4D70-ADB2-F41941BA4396}" presName="firstComp" presStyleCnt="0"/>
      <dgm:spPr/>
    </dgm:pt>
    <dgm:pt modelId="{C1ED2BE7-FEB2-4F36-9078-2E99207DFF8B}" type="pres">
      <dgm:prSet presAssocID="{2CD79FEA-5663-4D70-ADB2-F41941BA4396}" presName="firstChild" presStyleLbl="bgAccFollowNode1" presStyleIdx="1" presStyleCnt="2" custLinFactNeighborX="1605" custLinFactNeighborY="1992"/>
      <dgm:spPr/>
    </dgm:pt>
    <dgm:pt modelId="{015AF238-F3DD-4E25-8FE9-1CE66567AC0C}" type="pres">
      <dgm:prSet presAssocID="{2CD79FEA-5663-4D70-ADB2-F41941BA4396}" presName="firstChildTx" presStyleLbl="bgAccFollowNode1" presStyleIdx="1" presStyleCnt="2">
        <dgm:presLayoutVars>
          <dgm:bulletEnabled val="1"/>
        </dgm:presLayoutVars>
      </dgm:prSet>
      <dgm:spPr/>
    </dgm:pt>
    <dgm:pt modelId="{5888D8DD-70CA-4ECA-ACE8-96B2348EEE8C}" type="pres">
      <dgm:prSet presAssocID="{2CD79FEA-5663-4D70-ADB2-F41941BA4396}" presName="negSpace" presStyleCnt="0"/>
      <dgm:spPr/>
    </dgm:pt>
    <dgm:pt modelId="{35BB5FA1-5167-406A-9CD9-549F5B9DC67B}" type="pres">
      <dgm:prSet presAssocID="{2CD79FEA-5663-4D70-ADB2-F41941BA4396}" presName="circle" presStyleLbl="node1" presStyleIdx="1" presStyleCnt="2" custScaleX="107364" custScaleY="108067"/>
      <dgm:spPr/>
    </dgm:pt>
  </dgm:ptLst>
  <dgm:cxnLst>
    <dgm:cxn modelId="{C9B55E3F-615D-43FE-B817-7AE79BD5A04C}" srcId="{2582ED1A-502F-43F2-AD5D-A371F4E4D8E2}" destId="{11DB0468-9F21-42F8-80C8-A06E213B5904}" srcOrd="0" destOrd="0" parTransId="{05B834CC-0114-4BA5-957F-95176CEB404F}" sibTransId="{B694BB05-B1B1-4C65-BD76-3EF02B1AEC05}"/>
    <dgm:cxn modelId="{9B025643-FE7D-42DA-A439-301654735907}" type="presOf" srcId="{6C63FE8D-263C-44EA-93E9-05ECFE0910AE}" destId="{015AF238-F3DD-4E25-8FE9-1CE66567AC0C}" srcOrd="1" destOrd="0" presId="urn:microsoft.com/office/officeart/2005/8/layout/hList9"/>
    <dgm:cxn modelId="{4D32E855-C51A-4E7A-BCA4-28D8FF29653A}" type="presOf" srcId="{11DB0468-9F21-42F8-80C8-A06E213B5904}" destId="{A45D77B1-1150-40C3-8917-4D756384ED77}" srcOrd="0" destOrd="0" presId="urn:microsoft.com/office/officeart/2005/8/layout/hList9"/>
    <dgm:cxn modelId="{E370B776-D0F8-4A70-8506-DB5268D8297F}" type="presOf" srcId="{2CD79FEA-5663-4D70-ADB2-F41941BA4396}" destId="{35BB5FA1-5167-406A-9CD9-549F5B9DC67B}" srcOrd="0" destOrd="0" presId="urn:microsoft.com/office/officeart/2005/8/layout/hList9"/>
    <dgm:cxn modelId="{65F2FE98-A088-4F16-AE39-467AE1211580}" srcId="{FB16DE31-11F8-45F5-9E29-712FDCF290EE}" destId="{2CD79FEA-5663-4D70-ADB2-F41941BA4396}" srcOrd="1" destOrd="0" parTransId="{B90310FC-1256-46B6-8B81-A4BBCD7B10BF}" sibTransId="{DBAE10CB-86AC-4632-9362-FD8FBAFCC4A0}"/>
    <dgm:cxn modelId="{35D506C7-2AF4-4BEA-B6D5-6A88D649DA58}" type="presOf" srcId="{11DB0468-9F21-42F8-80C8-A06E213B5904}" destId="{F810ED50-3667-4295-946E-91A835F6FE48}" srcOrd="1" destOrd="0" presId="urn:microsoft.com/office/officeart/2005/8/layout/hList9"/>
    <dgm:cxn modelId="{9110ABD7-A01E-41E2-9141-A3C846A4B7AE}" srcId="{2CD79FEA-5663-4D70-ADB2-F41941BA4396}" destId="{6C63FE8D-263C-44EA-93E9-05ECFE0910AE}" srcOrd="0" destOrd="0" parTransId="{D6242508-2648-4F62-A864-E5C6ACD5FFE5}" sibTransId="{0EDEBF0F-8FDD-42DF-9423-CF8B56409BE6}"/>
    <dgm:cxn modelId="{38F801DD-72CC-427C-BF10-104FDF88DD5E}" type="presOf" srcId="{FB16DE31-11F8-45F5-9E29-712FDCF290EE}" destId="{A238CB7D-EA5B-4B60-94D7-A02EEEEBEBD2}" srcOrd="0" destOrd="0" presId="urn:microsoft.com/office/officeart/2005/8/layout/hList9"/>
    <dgm:cxn modelId="{BD7E0CEE-00A4-418E-AFDF-A8FB0091C712}" type="presOf" srcId="{2582ED1A-502F-43F2-AD5D-A371F4E4D8E2}" destId="{12D288EC-BC0E-4F43-8016-1AE621C04346}" srcOrd="0" destOrd="0" presId="urn:microsoft.com/office/officeart/2005/8/layout/hList9"/>
    <dgm:cxn modelId="{17C894F8-9E13-4665-9F56-5F0C5BCE227F}" srcId="{FB16DE31-11F8-45F5-9E29-712FDCF290EE}" destId="{2582ED1A-502F-43F2-AD5D-A371F4E4D8E2}" srcOrd="0" destOrd="0" parTransId="{3EA6CC67-4579-4DCA-81A8-D15BF933FBB1}" sibTransId="{2EA62EAD-D5EC-4411-B2FD-5D4D468D3CB9}"/>
    <dgm:cxn modelId="{D433EEFA-7D7C-4359-88C8-B3BC7F2FD801}" type="presOf" srcId="{6C63FE8D-263C-44EA-93E9-05ECFE0910AE}" destId="{C1ED2BE7-FEB2-4F36-9078-2E99207DFF8B}" srcOrd="0" destOrd="0" presId="urn:microsoft.com/office/officeart/2005/8/layout/hList9"/>
    <dgm:cxn modelId="{1D8AA859-4C5D-4224-A894-B79E4C24FAB4}" type="presParOf" srcId="{A238CB7D-EA5B-4B60-94D7-A02EEEEBEBD2}" destId="{4EDA6099-9D73-45A5-9A42-47FD80627824}" srcOrd="0" destOrd="0" presId="urn:microsoft.com/office/officeart/2005/8/layout/hList9"/>
    <dgm:cxn modelId="{8ABF508B-D9F4-4F4A-9F64-261AF98DFF41}" type="presParOf" srcId="{A238CB7D-EA5B-4B60-94D7-A02EEEEBEBD2}" destId="{DEE08644-2FD4-48BE-89D1-C2F45641FECF}" srcOrd="1" destOrd="0" presId="urn:microsoft.com/office/officeart/2005/8/layout/hList9"/>
    <dgm:cxn modelId="{4233ADC9-3599-48E7-B932-E7D3EB740BFC}" type="presParOf" srcId="{DEE08644-2FD4-48BE-89D1-C2F45641FECF}" destId="{575D8D33-9AA9-4023-A650-AAE820934EB2}" srcOrd="0" destOrd="0" presId="urn:microsoft.com/office/officeart/2005/8/layout/hList9"/>
    <dgm:cxn modelId="{E6D947A6-BCD4-4F64-9877-202CE7F2F8BA}" type="presParOf" srcId="{DEE08644-2FD4-48BE-89D1-C2F45641FECF}" destId="{BF831298-190A-4723-B994-3019DB309ED8}" srcOrd="1" destOrd="0" presId="urn:microsoft.com/office/officeart/2005/8/layout/hList9"/>
    <dgm:cxn modelId="{876D2D93-68A5-4616-9DA2-65B5C5BB5ACE}" type="presParOf" srcId="{BF831298-190A-4723-B994-3019DB309ED8}" destId="{A45D77B1-1150-40C3-8917-4D756384ED77}" srcOrd="0" destOrd="0" presId="urn:microsoft.com/office/officeart/2005/8/layout/hList9"/>
    <dgm:cxn modelId="{11242FF2-BCFD-42D0-8F64-14D1460B9573}" type="presParOf" srcId="{BF831298-190A-4723-B994-3019DB309ED8}" destId="{F810ED50-3667-4295-946E-91A835F6FE48}" srcOrd="1" destOrd="0" presId="urn:microsoft.com/office/officeart/2005/8/layout/hList9"/>
    <dgm:cxn modelId="{C7AA70F9-BD59-4D4A-B555-AA7FC7DA80C8}" type="presParOf" srcId="{A238CB7D-EA5B-4B60-94D7-A02EEEEBEBD2}" destId="{947582C8-6B0F-4562-9FE9-3C3FB872E9A0}" srcOrd="2" destOrd="0" presId="urn:microsoft.com/office/officeart/2005/8/layout/hList9"/>
    <dgm:cxn modelId="{E2CCC26C-B44F-4DD7-8EED-70265B4CB7CB}" type="presParOf" srcId="{A238CB7D-EA5B-4B60-94D7-A02EEEEBEBD2}" destId="{12D288EC-BC0E-4F43-8016-1AE621C04346}" srcOrd="3" destOrd="0" presId="urn:microsoft.com/office/officeart/2005/8/layout/hList9"/>
    <dgm:cxn modelId="{34F06472-A028-4AE2-B1F8-C13307A0CBA5}" type="presParOf" srcId="{A238CB7D-EA5B-4B60-94D7-A02EEEEBEBD2}" destId="{681138A6-A68B-432A-B629-046A61475DFF}" srcOrd="4" destOrd="0" presId="urn:microsoft.com/office/officeart/2005/8/layout/hList9"/>
    <dgm:cxn modelId="{8763B079-46D9-41C0-A57D-2F8D542C849B}" type="presParOf" srcId="{A238CB7D-EA5B-4B60-94D7-A02EEEEBEBD2}" destId="{78A1622E-CCD6-4F8D-852C-876700F53209}" srcOrd="5" destOrd="0" presId="urn:microsoft.com/office/officeart/2005/8/layout/hList9"/>
    <dgm:cxn modelId="{2C190E2F-58E0-4BFB-A0C4-8ED7DA9D3F58}" type="presParOf" srcId="{A238CB7D-EA5B-4B60-94D7-A02EEEEBEBD2}" destId="{93795706-283C-43EF-8E0B-673BE3C120CD}" srcOrd="6" destOrd="0" presId="urn:microsoft.com/office/officeart/2005/8/layout/hList9"/>
    <dgm:cxn modelId="{71FB150F-B974-4D67-8988-16A0C2267BAA}" type="presParOf" srcId="{93795706-283C-43EF-8E0B-673BE3C120CD}" destId="{6DB6F27A-7F60-44CB-B38A-E724B4689B72}" srcOrd="0" destOrd="0" presId="urn:microsoft.com/office/officeart/2005/8/layout/hList9"/>
    <dgm:cxn modelId="{EBE172AA-1999-4C9F-BEBE-EADC59A5BED0}" type="presParOf" srcId="{93795706-283C-43EF-8E0B-673BE3C120CD}" destId="{C6B00358-C64F-440A-9C96-E2C471928B07}" srcOrd="1" destOrd="0" presId="urn:microsoft.com/office/officeart/2005/8/layout/hList9"/>
    <dgm:cxn modelId="{21E923F2-6133-4C42-A3BE-804766E1FF65}" type="presParOf" srcId="{C6B00358-C64F-440A-9C96-E2C471928B07}" destId="{C1ED2BE7-FEB2-4F36-9078-2E99207DFF8B}" srcOrd="0" destOrd="0" presId="urn:microsoft.com/office/officeart/2005/8/layout/hList9"/>
    <dgm:cxn modelId="{2320BAEC-52EA-4A30-ACE6-649DADCAC815}" type="presParOf" srcId="{C6B00358-C64F-440A-9C96-E2C471928B07}" destId="{015AF238-F3DD-4E25-8FE9-1CE66567AC0C}" srcOrd="1" destOrd="0" presId="urn:microsoft.com/office/officeart/2005/8/layout/hList9"/>
    <dgm:cxn modelId="{77A61104-9AC0-4A7E-80A2-B578BB424F98}" type="presParOf" srcId="{A238CB7D-EA5B-4B60-94D7-A02EEEEBEBD2}" destId="{5888D8DD-70CA-4ECA-ACE8-96B2348EEE8C}" srcOrd="7" destOrd="0" presId="urn:microsoft.com/office/officeart/2005/8/layout/hList9"/>
    <dgm:cxn modelId="{D89075B1-A274-4D46-8CCF-9E7A319B4DD7}" type="presParOf" srcId="{A238CB7D-EA5B-4B60-94D7-A02EEEEBEBD2}" destId="{35BB5FA1-5167-406A-9CD9-549F5B9DC67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D77B1-1150-40C3-8917-4D756384ED77}">
      <dsp:nvSpPr>
        <dsp:cNvPr id="0" name=""/>
        <dsp:cNvSpPr/>
      </dsp:nvSpPr>
      <dsp:spPr>
        <a:xfrm>
          <a:off x="1577261" y="1466594"/>
          <a:ext cx="2765573" cy="18446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MODIFICHE STRUTTURALI DELL’ORGANIZZAZIONE SOCIETARIA</a:t>
          </a:r>
        </a:p>
      </dsp:txBody>
      <dsp:txXfrm>
        <a:off x="2019753" y="1466594"/>
        <a:ext cx="2323081" cy="1844637"/>
      </dsp:txXfrm>
    </dsp:sp>
    <dsp:sp modelId="{12D288EC-BC0E-4F43-8016-1AE621C04346}">
      <dsp:nvSpPr>
        <dsp:cNvPr id="0" name=""/>
        <dsp:cNvSpPr/>
      </dsp:nvSpPr>
      <dsp:spPr>
        <a:xfrm>
          <a:off x="4636" y="764617"/>
          <a:ext cx="2083232" cy="2096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OPERAZIONI CORPORATIVE</a:t>
          </a:r>
        </a:p>
      </dsp:txBody>
      <dsp:txXfrm>
        <a:off x="309718" y="1071646"/>
        <a:ext cx="1473068" cy="1482467"/>
      </dsp:txXfrm>
    </dsp:sp>
    <dsp:sp modelId="{C1ED2BE7-FEB2-4F36-9078-2E99207DFF8B}">
      <dsp:nvSpPr>
        <dsp:cNvPr id="0" name=""/>
        <dsp:cNvSpPr/>
      </dsp:nvSpPr>
      <dsp:spPr>
        <a:xfrm>
          <a:off x="6333051" y="1538848"/>
          <a:ext cx="2765573" cy="18446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CONTRATTI CHE DETERMINANO UN MUTAMENTO DELLA TITOLARITA’ DELL’AZIENDA</a:t>
          </a:r>
        </a:p>
      </dsp:txBody>
      <dsp:txXfrm>
        <a:off x="6775543" y="1538848"/>
        <a:ext cx="2323081" cy="1844637"/>
      </dsp:txXfrm>
    </dsp:sp>
    <dsp:sp modelId="{35BB5FA1-5167-406A-9CD9-549F5B9DC67B}">
      <dsp:nvSpPr>
        <dsp:cNvPr id="0" name=""/>
        <dsp:cNvSpPr/>
      </dsp:nvSpPr>
      <dsp:spPr>
        <a:xfrm>
          <a:off x="4853442" y="764617"/>
          <a:ext cx="1979486" cy="199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OPERAZIONI NEGOZIALI</a:t>
          </a:r>
        </a:p>
      </dsp:txBody>
      <dsp:txXfrm>
        <a:off x="5143331" y="1056404"/>
        <a:ext cx="1399708" cy="1408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D77B1-1150-40C3-8917-4D756384ED77}">
      <dsp:nvSpPr>
        <dsp:cNvPr id="0" name=""/>
        <dsp:cNvSpPr/>
      </dsp:nvSpPr>
      <dsp:spPr>
        <a:xfrm>
          <a:off x="1577261" y="1466594"/>
          <a:ext cx="2765573" cy="18446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Art. 367, secondo comma</a:t>
          </a:r>
        </a:p>
      </dsp:txBody>
      <dsp:txXfrm>
        <a:off x="2019753" y="1466594"/>
        <a:ext cx="2323081" cy="1844637"/>
      </dsp:txXfrm>
    </dsp:sp>
    <dsp:sp modelId="{12D288EC-BC0E-4F43-8016-1AE621C04346}">
      <dsp:nvSpPr>
        <dsp:cNvPr id="0" name=""/>
        <dsp:cNvSpPr/>
      </dsp:nvSpPr>
      <dsp:spPr>
        <a:xfrm>
          <a:off x="4636" y="764617"/>
          <a:ext cx="2083232" cy="2096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D.LGS. n.14/2019 Codice della Crisi d’impresa e dell’insolvenza (CCI)</a:t>
          </a:r>
        </a:p>
      </dsp:txBody>
      <dsp:txXfrm>
        <a:off x="309718" y="1071646"/>
        <a:ext cx="1473068" cy="1482467"/>
      </dsp:txXfrm>
    </dsp:sp>
    <dsp:sp modelId="{C1ED2BE7-FEB2-4F36-9078-2E99207DFF8B}">
      <dsp:nvSpPr>
        <dsp:cNvPr id="0" name=""/>
        <dsp:cNvSpPr/>
      </dsp:nvSpPr>
      <dsp:spPr>
        <a:xfrm>
          <a:off x="6333051" y="1538848"/>
          <a:ext cx="2765573" cy="18446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Titolo III – Capo III «</a:t>
          </a:r>
          <a:r>
            <a:rPr lang="it-IT" sz="2600" i="1" kern="1200" dirty="0"/>
            <a:t>Operazioni straordinarie</a:t>
          </a:r>
          <a:r>
            <a:rPr lang="it-IT" sz="2600" kern="1200" dirty="0"/>
            <a:t>»</a:t>
          </a:r>
        </a:p>
      </dsp:txBody>
      <dsp:txXfrm>
        <a:off x="6775543" y="1538848"/>
        <a:ext cx="2323081" cy="1844637"/>
      </dsp:txXfrm>
    </dsp:sp>
    <dsp:sp modelId="{35BB5FA1-5167-406A-9CD9-549F5B9DC67B}">
      <dsp:nvSpPr>
        <dsp:cNvPr id="0" name=""/>
        <dsp:cNvSpPr/>
      </dsp:nvSpPr>
      <dsp:spPr>
        <a:xfrm>
          <a:off x="4853442" y="764617"/>
          <a:ext cx="1979486" cy="199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D.P.R. n. 917/1986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Testo Unico delle imposte sui redditi (TUIR)</a:t>
          </a:r>
        </a:p>
      </dsp:txBody>
      <dsp:txXfrm>
        <a:off x="5143331" y="1056404"/>
        <a:ext cx="1399708" cy="1408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69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77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06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765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2840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214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350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66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66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3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29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85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98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35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67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0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A1D9B-590A-495B-AAB0-9A3C0ABCB918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FFD32C-9A09-4AB1-AE57-D297159F7A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74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D45C12-ABD5-4090-A9ED-EB24A53DE4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latin typeface="Century Gothic" panose="020B0502020202020204" pitchFamily="34" charset="0"/>
              </a:rPr>
              <a:t>LE OPERAZIONI STRAORDINARIE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B7C823-83B5-4231-BF64-7631A11384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DEFINIZIONE E CLASSIFICAZIONE</a:t>
            </a:r>
          </a:p>
        </p:txBody>
      </p:sp>
    </p:spTree>
    <p:extLst>
      <p:ext uri="{BB962C8B-B14F-4D97-AF65-F5344CB8AC3E}">
        <p14:creationId xmlns:p14="http://schemas.microsoft.com/office/powerpoint/2010/main" val="362165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51AD21-76AE-434E-BFCE-F7A1B04D6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867746"/>
            <a:ext cx="8915399" cy="5035916"/>
          </a:xfrm>
        </p:spPr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sz="4400" dirty="0"/>
              <a:t>Operazioni straordinarie</a:t>
            </a:r>
            <a:br>
              <a:rPr lang="it-IT" sz="4400" dirty="0"/>
            </a:br>
            <a:r>
              <a:rPr lang="it-IT" sz="4400" dirty="0"/>
              <a:t>o</a:t>
            </a:r>
            <a:br>
              <a:rPr lang="it-IT" sz="4400" dirty="0"/>
            </a:br>
            <a:r>
              <a:rPr lang="it-IT" sz="4400" dirty="0"/>
              <a:t>Operazioni di gestione straordinaria </a:t>
            </a:r>
            <a:br>
              <a:rPr lang="it-IT" sz="4400" dirty="0"/>
            </a:br>
            <a:r>
              <a:rPr lang="it-IT" sz="4400" dirty="0"/>
              <a:t>o</a:t>
            </a:r>
            <a:br>
              <a:rPr lang="it-IT" sz="4400" dirty="0"/>
            </a:br>
            <a:r>
              <a:rPr lang="it-IT" sz="4400" dirty="0"/>
              <a:t>Operazioni di finanza straordinaria</a:t>
            </a:r>
            <a:br>
              <a:rPr lang="it-IT" sz="4400" dirty="0"/>
            </a:b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94197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B29C53-3464-49F6-8BDA-CEACC015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Alcune definizioni: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ADB578-3F37-45DE-B8B0-B7E474102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33183"/>
            <a:ext cx="8915400" cy="5394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/>
              <a:t>Le operazioni straordinarie sono complesse operazioni finalizzate alla ricerca della più economica dimensione dell’impresa e della sua struttura economico- finanziaria (P. Onida, </a:t>
            </a:r>
            <a:r>
              <a:rPr lang="it-IT" i="1" dirty="0"/>
              <a:t>Le dimensioni del capitale di impresa</a:t>
            </a:r>
            <a:r>
              <a:rPr lang="it-IT" dirty="0"/>
              <a:t>, Giuffrè,1951).</a:t>
            </a:r>
          </a:p>
          <a:p>
            <a:pPr algn="just"/>
            <a:r>
              <a:rPr lang="it-IT" dirty="0"/>
              <a:t>Le gestioni «comuni» o «straordinarie» si riferiscono a quelle operazioni di carattere del tutto eccezionale, sia per la loro frequenza che per la rilevanza del loro impatto sull’economia delle imprese coinvolte (G. Savioli, </a:t>
            </a:r>
            <a:r>
              <a:rPr lang="it-IT" i="1" dirty="0"/>
              <a:t>Le operazioni di gestione straordinaria, </a:t>
            </a:r>
            <a:r>
              <a:rPr lang="it-IT" dirty="0"/>
              <a:t>Giuffrè, 2012).</a:t>
            </a:r>
          </a:p>
          <a:p>
            <a:pPr algn="just"/>
            <a:r>
              <a:rPr lang="it-IT" dirty="0"/>
              <a:t>Con il termine operazioni straordinarie si suole indicare un insieme eterogeneo di operazioni, dirette a modificare il modello societario e il tipo di struttura organizzativa adottati in precedenza per lo svolgimento dell’attività d’impresa; si definiscono «straordinarie» poiché rappresentano a tutti gli effetti eventi di una certa rilevanza per la vita della società. (L. Scipione, </a:t>
            </a:r>
            <a:r>
              <a:rPr lang="it-IT" i="1" dirty="0"/>
              <a:t>La nuova disciplina delle operazioni straordinarie, </a:t>
            </a:r>
            <a:r>
              <a:rPr lang="it-IT" dirty="0"/>
              <a:t>UTET, 2006).</a:t>
            </a:r>
          </a:p>
          <a:p>
            <a:pPr algn="just"/>
            <a:r>
              <a:rPr lang="it-IT" dirty="0"/>
              <a:t>Le operazioni straordinarie costituiscono eventi di particolare rilievo nella vita delle imprese, </a:t>
            </a:r>
            <a:r>
              <a:rPr lang="it-IT" dirty="0" err="1"/>
              <a:t>perchè</a:t>
            </a:r>
            <a:r>
              <a:rPr lang="it-IT" dirty="0"/>
              <a:t> conducono alla nascita, alla modificazione, alla concentrazione, alla riduzione, al trasferimento dei sistemi aziendali, ne ridisegnano i confini, ne ridefiniscono le linee strategiche, obiettivi, indirizzi, logiche organizzative e processi, ne modificano i modi di agire e le caratteristiche del rischio (L. Potito, </a:t>
            </a:r>
            <a:r>
              <a:rPr lang="it-IT" i="1" dirty="0"/>
              <a:t>Le operazioni straordinarie nell’economia delle imprese</a:t>
            </a:r>
            <a:r>
              <a:rPr lang="it-IT" dirty="0"/>
              <a:t>, Giappichelli, 2004).</a:t>
            </a:r>
          </a:p>
          <a:p>
            <a:pPr algn="just"/>
            <a:r>
              <a:rPr lang="it-IT" dirty="0"/>
              <a:t>Si tratta di una categoria mutuata dalle scienze aziendalistiche con la quale si individuano tutti gli atti o procedimenti finalizzati alla riconfigurazione della struttura essenziale dell'azienda per adeguare la stessa alle mutate esigenze dell'impresa. Una categoria dunque elastica, idonea ad includere sia contratti che si limitano a determinare un mutamento della titolarità dell'azienda attraverso il suo trasferimento, o la cessione di suoi rami o di sue parti rilevanti (senza pretesa di completezza: vendita, affitto, conferimento d'azienda; ma anche trasferimento di pacchetti azionari di controllo), sia le modificazioni strutturali dell'organizzazione societaria quali la trasformazione, la fusione e la scissione di società, che qualificheremo come operazioni straordinarie di natura "corporativa (G. Palmieri, </a:t>
            </a:r>
            <a:r>
              <a:rPr lang="it-IT" i="1" dirty="0"/>
              <a:t>Operazioni straordinarie «corporative» e procedure concorsuali: note sistematiche e applicative</a:t>
            </a:r>
            <a:r>
              <a:rPr lang="it-IT" dirty="0"/>
              <a:t>, in Il Fallimento, n. 9/2009, p.1092)</a:t>
            </a:r>
          </a:p>
          <a:p>
            <a:pPr algn="just"/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708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BBF36F-5780-49AE-AA45-5EEF74BE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Distinzione tra le operazioni straordinarie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7542A15-F41B-486D-8A2F-7753C2B2ADC7}"/>
              </a:ext>
            </a:extLst>
          </p:cNvPr>
          <p:cNvSpPr/>
          <p:nvPr/>
        </p:nvSpPr>
        <p:spPr>
          <a:xfrm>
            <a:off x="5739311" y="1945340"/>
            <a:ext cx="2618912" cy="550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Operazioni che comportano: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F62A2A7-412F-474F-BCC2-D16C9C1372CB}"/>
              </a:ext>
            </a:extLst>
          </p:cNvPr>
          <p:cNvSpPr/>
          <p:nvPr/>
        </p:nvSpPr>
        <p:spPr>
          <a:xfrm>
            <a:off x="3584818" y="3364231"/>
            <a:ext cx="1331650" cy="148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Ill trasferimento diretto della proprietà e/o gestione dell’azienda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3674B5A-3298-4172-9F50-D66F60E63ED1}"/>
              </a:ext>
            </a:extLst>
          </p:cNvPr>
          <p:cNvSpPr txBox="1"/>
          <p:nvPr/>
        </p:nvSpPr>
        <p:spPr>
          <a:xfrm>
            <a:off x="3463067" y="5036943"/>
            <a:ext cx="1606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/>
              <a:t>Cessione d’azienda</a:t>
            </a:r>
            <a:endParaRPr lang="it-IT" sz="1200" dirty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400" dirty="0">
                <a:solidFill>
                  <a:prstClr val="black"/>
                </a:solidFill>
                <a:latin typeface="Century Gothic" panose="020B0502020202020204"/>
              </a:rPr>
              <a:t>C</a:t>
            </a:r>
            <a:r>
              <a:rPr kumimoji="0" lang="it-IT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onferimento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d’azienda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/>
              <a:t>Affitto d’azienda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BBFFFFE-7C5B-4F62-8FAA-68DEF69509A7}"/>
              </a:ext>
            </a:extLst>
          </p:cNvPr>
          <p:cNvSpPr/>
          <p:nvPr/>
        </p:nvSpPr>
        <p:spPr>
          <a:xfrm>
            <a:off x="5430000" y="3364231"/>
            <a:ext cx="1332000" cy="148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Il trasferimento indiretto della proprietà dell’azienda 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D8936EB-F337-4D0D-91B1-BC2C680FE930}"/>
              </a:ext>
            </a:extLst>
          </p:cNvPr>
          <p:cNvSpPr txBox="1"/>
          <p:nvPr/>
        </p:nvSpPr>
        <p:spPr>
          <a:xfrm>
            <a:off x="5436729" y="5036943"/>
            <a:ext cx="1541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/>
              <a:t>Fusione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/>
              <a:t>Scissione</a:t>
            </a:r>
          </a:p>
          <a:p>
            <a:endParaRPr lang="it-IT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/>
              <a:t>Cessione di partecipazioni di controllo (?)</a:t>
            </a:r>
          </a:p>
          <a:p>
            <a:endParaRPr lang="it-IT" sz="120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0D0E7B77-86A3-4183-92FD-FB724B3DEBEE}"/>
              </a:ext>
            </a:extLst>
          </p:cNvPr>
          <p:cNvSpPr/>
          <p:nvPr/>
        </p:nvSpPr>
        <p:spPr>
          <a:xfrm>
            <a:off x="7410917" y="3364232"/>
            <a:ext cx="1332000" cy="1480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Il mutamento della veste giuridica della società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5623C50-EE98-4526-B579-9F9AE32C7E04}"/>
              </a:ext>
            </a:extLst>
          </p:cNvPr>
          <p:cNvSpPr txBox="1"/>
          <p:nvPr/>
        </p:nvSpPr>
        <p:spPr>
          <a:xfrm>
            <a:off x="7422590" y="5036942"/>
            <a:ext cx="146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Trasformazione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0DF10DB-BBB2-43FA-BED1-072FD4AC4798}"/>
              </a:ext>
            </a:extLst>
          </p:cNvPr>
          <p:cNvSpPr/>
          <p:nvPr/>
        </p:nvSpPr>
        <p:spPr>
          <a:xfrm>
            <a:off x="9269483" y="3364231"/>
            <a:ext cx="1332000" cy="1480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la cessazione assoluta dell’attività economica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8E8CA85-CE87-46F7-854E-4775ECACD8A5}"/>
              </a:ext>
            </a:extLst>
          </p:cNvPr>
          <p:cNvSpPr txBox="1"/>
          <p:nvPr/>
        </p:nvSpPr>
        <p:spPr>
          <a:xfrm>
            <a:off x="9346770" y="5036942"/>
            <a:ext cx="13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Liquidazione</a:t>
            </a: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9CF0C9BF-232B-4EFF-8F0A-7E07E36E4F6D}"/>
              </a:ext>
            </a:extLst>
          </p:cNvPr>
          <p:cNvCxnSpPr/>
          <p:nvPr/>
        </p:nvCxnSpPr>
        <p:spPr>
          <a:xfrm flipH="1">
            <a:off x="6693763" y="2495756"/>
            <a:ext cx="355004" cy="753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D9DFAC72-DB20-495C-8E7D-BEE369BFFB59}"/>
              </a:ext>
            </a:extLst>
          </p:cNvPr>
          <p:cNvCxnSpPr/>
          <p:nvPr/>
        </p:nvCxnSpPr>
        <p:spPr>
          <a:xfrm>
            <a:off x="7048767" y="2495756"/>
            <a:ext cx="362150" cy="788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EC15D0F3-8899-48FC-B863-CB31526AEC00}"/>
              </a:ext>
            </a:extLst>
          </p:cNvPr>
          <p:cNvCxnSpPr/>
          <p:nvPr/>
        </p:nvCxnSpPr>
        <p:spPr>
          <a:xfrm>
            <a:off x="7048767" y="2495756"/>
            <a:ext cx="2112988" cy="788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1FB24D9-7A1C-4F96-B97E-C243AD25720C}"/>
              </a:ext>
            </a:extLst>
          </p:cNvPr>
          <p:cNvCxnSpPr/>
          <p:nvPr/>
        </p:nvCxnSpPr>
        <p:spPr>
          <a:xfrm flipH="1">
            <a:off x="5069923" y="2495756"/>
            <a:ext cx="1978844" cy="788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4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164EFD-B418-48F8-B1AB-DB164480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Un’altra possibile distinzione: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479028-5B95-47A5-B0E3-BCF4E1155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905000"/>
            <a:ext cx="3999001" cy="737920"/>
          </a:xfrm>
        </p:spPr>
        <p:txBody>
          <a:bodyPr/>
          <a:lstStyle/>
          <a:p>
            <a:pPr algn="ctr"/>
            <a:r>
              <a:rPr lang="it-IT" dirty="0"/>
              <a:t>OPERAZIONI SUI SOGGETTI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3E4C4143-3954-458C-92E6-BD1AFD988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3110650"/>
            <a:ext cx="4342893" cy="3354060"/>
          </a:xfrm>
        </p:spPr>
        <p:txBody>
          <a:bodyPr/>
          <a:lstStyle/>
          <a:p>
            <a:r>
              <a:rPr lang="it-IT" dirty="0"/>
              <a:t>FUSIONE</a:t>
            </a:r>
          </a:p>
          <a:p>
            <a:r>
              <a:rPr lang="it-IT" dirty="0"/>
              <a:t>SCISSIONE</a:t>
            </a:r>
          </a:p>
          <a:p>
            <a:r>
              <a:rPr lang="it-IT" dirty="0"/>
              <a:t>TRASFORMAZIONE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40EB73A-0772-47B3-8A41-656D452B5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5937" y="1905000"/>
            <a:ext cx="3999001" cy="576262"/>
          </a:xfrm>
        </p:spPr>
        <p:txBody>
          <a:bodyPr/>
          <a:lstStyle/>
          <a:p>
            <a:pPr algn="ctr"/>
            <a:r>
              <a:rPr lang="it-IT" dirty="0"/>
              <a:t>OPERAZIONI SUI BENI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E800D6BF-9DF5-41E0-9DA5-28A857AAB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5937" y="3110650"/>
            <a:ext cx="4338674" cy="3354060"/>
          </a:xfrm>
        </p:spPr>
        <p:txBody>
          <a:bodyPr/>
          <a:lstStyle/>
          <a:p>
            <a:r>
              <a:rPr lang="it-IT" dirty="0"/>
              <a:t>CONFERIMENTO DI AZIENDA</a:t>
            </a:r>
          </a:p>
          <a:p>
            <a:r>
              <a:rPr lang="it-IT" dirty="0"/>
              <a:t>CESSIONE DI AZIENDA</a:t>
            </a:r>
          </a:p>
          <a:p>
            <a:r>
              <a:rPr lang="it-IT" dirty="0"/>
              <a:t>AFFITTO DI AZIENDA</a:t>
            </a:r>
          </a:p>
          <a:p>
            <a:r>
              <a:rPr lang="it-IT" dirty="0"/>
              <a:t>CESSIONE DI PARTECIPAZIONI DI CONTROLLO (?)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5A1FAEC-69B5-416C-AA1D-D8DA9E7E2020}"/>
              </a:ext>
            </a:extLst>
          </p:cNvPr>
          <p:cNvSpPr txBox="1"/>
          <p:nvPr/>
        </p:nvSpPr>
        <p:spPr>
          <a:xfrm>
            <a:off x="2589212" y="2642920"/>
            <a:ext cx="350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STRAORDINARIETA’ IN SENSO GIURIDICO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4B8D249-CEAA-444F-9800-737030E93725}"/>
              </a:ext>
            </a:extLst>
          </p:cNvPr>
          <p:cNvSpPr txBox="1"/>
          <p:nvPr/>
        </p:nvSpPr>
        <p:spPr>
          <a:xfrm>
            <a:off x="7165937" y="2642919"/>
            <a:ext cx="350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STRAORDINARIETA’ IN SENSO ECONOMICO</a:t>
            </a:r>
          </a:p>
        </p:txBody>
      </p:sp>
    </p:spTree>
    <p:extLst>
      <p:ext uri="{BB962C8B-B14F-4D97-AF65-F5344CB8AC3E}">
        <p14:creationId xmlns:p14="http://schemas.microsoft.com/office/powerpoint/2010/main" val="138881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164EFD-B418-48F8-B1AB-DB164480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terza possibile distinzione: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3E4C4143-3954-458C-92E6-BD1AFD988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34462" y="4148013"/>
            <a:ext cx="3239705" cy="1736558"/>
          </a:xfrm>
        </p:spPr>
        <p:txBody>
          <a:bodyPr/>
          <a:lstStyle/>
          <a:p>
            <a:r>
              <a:rPr lang="it-IT" dirty="0"/>
              <a:t>FUSIONE</a:t>
            </a:r>
          </a:p>
          <a:p>
            <a:r>
              <a:rPr lang="it-IT" dirty="0"/>
              <a:t>SCISSIONE</a:t>
            </a:r>
          </a:p>
          <a:p>
            <a:r>
              <a:rPr lang="it-IT" dirty="0"/>
              <a:t>TRASFORMAZIONE</a:t>
            </a:r>
          </a:p>
          <a:p>
            <a:r>
              <a:rPr lang="it-IT" dirty="0"/>
              <a:t>LIQUIDAZIONE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E800D6BF-9DF5-41E0-9DA5-28A857AAB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45331" y="4148013"/>
            <a:ext cx="3744719" cy="2002888"/>
          </a:xfrm>
        </p:spPr>
        <p:txBody>
          <a:bodyPr/>
          <a:lstStyle/>
          <a:p>
            <a:r>
              <a:rPr lang="it-IT" dirty="0"/>
              <a:t>CONFERIMENTO DI AZIENDA</a:t>
            </a:r>
          </a:p>
          <a:p>
            <a:r>
              <a:rPr lang="it-IT" dirty="0"/>
              <a:t>CESSIONE DI AZIENDA</a:t>
            </a:r>
          </a:p>
          <a:p>
            <a:r>
              <a:rPr lang="it-IT" dirty="0"/>
              <a:t>AFFITTO DI AZIENDA</a:t>
            </a:r>
          </a:p>
          <a:p>
            <a:r>
              <a:rPr lang="it-IT" dirty="0"/>
              <a:t>CESSIONE DI PARTECIPAZIONI DI CONTROLLO (?)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CB5CBEEF-B84F-2B22-0E75-57CA8EFBCD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8830192"/>
              </p:ext>
            </p:extLst>
          </p:nvPr>
        </p:nvGraphicFramePr>
        <p:xfrm>
          <a:off x="1678865" y="764522"/>
          <a:ext cx="9098625" cy="4111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980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164EFD-B418-48F8-B1AB-DB164480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qualificazioni normative: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3E4C4143-3954-458C-92E6-BD1AFD988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34462" y="4148013"/>
            <a:ext cx="3239705" cy="1736558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Aumento e riduzione del capitale sociale</a:t>
            </a:r>
          </a:p>
          <a:p>
            <a:r>
              <a:rPr lang="it-IT" dirty="0"/>
              <a:t>Fusioni</a:t>
            </a:r>
          </a:p>
          <a:p>
            <a:r>
              <a:rPr lang="it-IT" dirty="0"/>
              <a:t>Scissioni</a:t>
            </a:r>
          </a:p>
          <a:p>
            <a:r>
              <a:rPr lang="it-IT" dirty="0"/>
              <a:t>Trasferimenti di azienda o di rami d’azienda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E800D6BF-9DF5-41E0-9DA5-28A857AAB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45331" y="4148013"/>
            <a:ext cx="3744719" cy="2002888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Trasformazione (artt. 170 e 171)</a:t>
            </a:r>
          </a:p>
          <a:p>
            <a:r>
              <a:rPr lang="it-IT" dirty="0"/>
              <a:t>Fusione (art. 172)</a:t>
            </a:r>
          </a:p>
          <a:p>
            <a:r>
              <a:rPr lang="it-IT" dirty="0"/>
              <a:t>Scissione (art. 173)</a:t>
            </a:r>
          </a:p>
          <a:p>
            <a:r>
              <a:rPr lang="it-IT" dirty="0"/>
              <a:t>Conferimento di partecipazioni di controllo e di collegamento (art. 175)</a:t>
            </a:r>
          </a:p>
          <a:p>
            <a:r>
              <a:rPr lang="it-IT" dirty="0"/>
              <a:t>Conferimento d’azienda o ramo d’azienda (art. 176)</a:t>
            </a:r>
          </a:p>
          <a:p>
            <a:r>
              <a:rPr lang="it-IT" dirty="0"/>
              <a:t>Scambi di partecipazioni (art. 177)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CB5CBEEF-B84F-2B22-0E75-57CA8EFBCD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7703778"/>
              </p:ext>
            </p:extLst>
          </p:nvPr>
        </p:nvGraphicFramePr>
        <p:xfrm>
          <a:off x="1678865" y="764522"/>
          <a:ext cx="9098625" cy="4111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5186371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564</TotalTime>
  <Words>675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Filo</vt:lpstr>
      <vt:lpstr>LE OPERAZIONI STRAORDINARIE</vt:lpstr>
      <vt:lpstr>       Operazioni straordinarie o Operazioni di gestione straordinaria  o Operazioni di finanza straordinaria </vt:lpstr>
      <vt:lpstr>Alcune definizioni:</vt:lpstr>
      <vt:lpstr>Distinzione tra le operazioni straordinarie</vt:lpstr>
      <vt:lpstr>Un’altra possibile distinzione:</vt:lpstr>
      <vt:lpstr>Una terza possibile distinzione:</vt:lpstr>
      <vt:lpstr>Le qualificazioni normative: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OPERAZIONI STRAORDINARIE</dc:title>
  <dc:creator>Praticanti Studio Ricci</dc:creator>
  <cp:lastModifiedBy>Alessandro Ricci</cp:lastModifiedBy>
  <cp:revision>37</cp:revision>
  <cp:lastPrinted>2023-10-05T17:27:23Z</cp:lastPrinted>
  <dcterms:created xsi:type="dcterms:W3CDTF">2020-10-22T08:12:24Z</dcterms:created>
  <dcterms:modified xsi:type="dcterms:W3CDTF">2023-10-24T06:13:13Z</dcterms:modified>
</cp:coreProperties>
</file>