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294" r:id="rId5"/>
    <p:sldId id="301" r:id="rId6"/>
    <p:sldId id="298" r:id="rId7"/>
    <p:sldId id="265" r:id="rId8"/>
    <p:sldId id="282" r:id="rId9"/>
    <p:sldId id="302" r:id="rId10"/>
    <p:sldId id="303" r:id="rId11"/>
    <p:sldId id="305" r:id="rId12"/>
    <p:sldId id="307" r:id="rId13"/>
    <p:sldId id="311" r:id="rId14"/>
    <p:sldId id="364" r:id="rId15"/>
    <p:sldId id="313" r:id="rId16"/>
    <p:sldId id="314" r:id="rId17"/>
    <p:sldId id="315" r:id="rId18"/>
    <p:sldId id="365" r:id="rId19"/>
    <p:sldId id="346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94" autoAdjust="0"/>
  </p:normalViewPr>
  <p:slideViewPr>
    <p:cSldViewPr showGuides="1">
      <p:cViewPr varScale="1">
        <p:scale>
          <a:sx n="121" d="100"/>
          <a:sy n="121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10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Gli Strumenti di Politica Pubblica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Cosa fanno gli strumenti: Promuovono e Limitano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00844D-8BEC-0943-BDB2-7C2A38C5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5698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Strumenti nelle politiche di istruzione Superiore e Ambientale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774E89-348D-A292-991E-B56F9F36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97930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Strumenti nelle politiche Scolastiche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2819F92F-1E23-D699-6186-AAE540A7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8" y="764704"/>
            <a:ext cx="89042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(1)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8CC885-9558-5D4C-BCC0-C4351F8F2EFC}"/>
              </a:ext>
            </a:extLst>
          </p:cNvPr>
          <p:cNvSpPr/>
          <p:nvPr/>
        </p:nvSpPr>
        <p:spPr>
          <a:xfrm>
            <a:off x="107504" y="908720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Ogni Politica Pubblica mette assieme diversi strumenti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 decisori di solito possono solo aggiungere, sottrarre, aggiustare strumenti rispetto all’insieme attualmente adottato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Nel corso del tempo, i decisori mettono insieme mix di strumenti che possono essere </a:t>
            </a:r>
            <a:r>
              <a:rPr lang="it-IT" altLang="it-IT" sz="2800" dirty="0" err="1">
                <a:latin typeface="Garamond" panose="02020404030301010803" pitchFamily="18" charset="0"/>
              </a:rPr>
              <a:t>valorialmente</a:t>
            </a:r>
            <a:r>
              <a:rPr lang="it-IT" altLang="it-IT" sz="2800" dirty="0">
                <a:latin typeface="Garamond" panose="02020404030301010803" pitchFamily="18" charset="0"/>
              </a:rPr>
              <a:t> contraddittori oppure intrinsecamente incoerenti</a:t>
            </a:r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37C25-D212-B34D-A6A2-EEFF579EA38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36711"/>
            <a:ext cx="9144000" cy="53180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05C7331-9D57-8B45-993E-F324CAD554D9}"/>
              </a:ext>
            </a:extLst>
          </p:cNvPr>
          <p:cNvSpPr/>
          <p:nvPr/>
        </p:nvSpPr>
        <p:spPr>
          <a:xfrm>
            <a:off x="107182" y="90872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it-IT" sz="3200" dirty="0">
                <a:latin typeface="Garamond" panose="02020404030301010803" pitchFamily="18" charset="0"/>
              </a:rPr>
              <a:t>Un Policy MIX </a:t>
            </a:r>
            <a:r>
              <a:rPr lang="en-GB" altLang="it-IT" sz="3200" dirty="0" err="1">
                <a:latin typeface="Garamond" panose="02020404030301010803" pitchFamily="18" charset="0"/>
              </a:rPr>
              <a:t>è</a:t>
            </a:r>
            <a:r>
              <a:rPr lang="en-GB" altLang="it-IT" sz="3200" dirty="0">
                <a:latin typeface="Garamond" panose="02020404030301010803" pitchFamily="18" charset="0"/>
              </a:rPr>
              <a:t> una </a:t>
            </a:r>
            <a:r>
              <a:rPr lang="en-GB" altLang="it-IT" sz="3200" dirty="0" err="1">
                <a:latin typeface="Garamond" panose="02020404030301010803" pitchFamily="18" charset="0"/>
              </a:rPr>
              <a:t>combinazione</a:t>
            </a:r>
            <a:r>
              <a:rPr lang="en-GB" altLang="it-IT" sz="3200" dirty="0">
                <a:latin typeface="Garamond" panose="02020404030301010803" pitchFamily="18" charset="0"/>
              </a:rPr>
              <a:t> di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che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corso</a:t>
            </a:r>
            <a:r>
              <a:rPr lang="en-GB" altLang="it-IT" sz="3200" dirty="0">
                <a:latin typeface="Garamond" panose="02020404030301010803" pitchFamily="18" charset="0"/>
              </a:rPr>
              <a:t> del tempo, </a:t>
            </a:r>
            <a:r>
              <a:rPr lang="en-GB" altLang="it-IT" sz="3200" dirty="0" err="1">
                <a:latin typeface="Garamond" panose="02020404030301010803" pitchFamily="18" charset="0"/>
              </a:rPr>
              <a:t>mette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insieme</a:t>
            </a:r>
            <a:r>
              <a:rPr lang="en-GB" altLang="it-IT" sz="3200" dirty="0">
                <a:latin typeface="Garamond" panose="02020404030301010803" pitchFamily="18" charset="0"/>
              </a:rPr>
              <a:t> tipi di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che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appartengono</a:t>
            </a:r>
            <a:r>
              <a:rPr lang="en-GB" altLang="it-IT" sz="3200" dirty="0">
                <a:latin typeface="Garamond" panose="02020404030301010803" pitchFamily="18" charset="0"/>
              </a:rPr>
              <a:t> a </a:t>
            </a:r>
            <a:r>
              <a:rPr lang="en-GB" altLang="it-IT" sz="3200" dirty="0" err="1">
                <a:latin typeface="Garamond" panose="02020404030301010803" pitchFamily="18" charset="0"/>
              </a:rPr>
              <a:t>diversi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paradigmi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ideologie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sistemi</a:t>
            </a:r>
            <a:r>
              <a:rPr lang="en-GB" altLang="it-IT" sz="3200" dirty="0">
                <a:latin typeface="Garamond" panose="02020404030301010803" pitchFamily="18" charset="0"/>
              </a:rPr>
              <a:t> di </a:t>
            </a:r>
            <a:r>
              <a:rPr lang="en-GB" altLang="it-IT" sz="3200" dirty="0" err="1">
                <a:latin typeface="Garamond" panose="02020404030301010803" pitchFamily="18" charset="0"/>
              </a:rPr>
              <a:t>credenze</a:t>
            </a:r>
            <a:r>
              <a:rPr lang="en-GB" altLang="it-IT" sz="3200" dirty="0">
                <a:latin typeface="Garamond" panose="02020404030301010803" pitchFamily="18" charset="0"/>
              </a:rPr>
              <a:t> (Ring and </a:t>
            </a:r>
            <a:r>
              <a:rPr lang="en-GB" altLang="it-IT" sz="3200" dirty="0" err="1">
                <a:latin typeface="Garamond" panose="02020404030301010803" pitchFamily="18" charset="0"/>
              </a:rPr>
              <a:t>Schloeter</a:t>
            </a:r>
            <a:r>
              <a:rPr lang="en-GB" altLang="it-IT" sz="3200" dirty="0">
                <a:latin typeface="Garamond" panose="02020404030301010803" pitchFamily="18" charset="0"/>
              </a:rPr>
              <a:t>-Schlack 2012; Howlett and Del Rio 2013)</a:t>
            </a:r>
          </a:p>
          <a:p>
            <a:pPr algn="just"/>
            <a:endParaRPr lang="en-GB" altLang="it-IT" sz="32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it-IT" sz="32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it-IT" sz="3200" dirty="0">
                <a:latin typeface="Garamond" panose="02020404030301010803" pitchFamily="18" charset="0"/>
              </a:rPr>
              <a:t>Da un punto di vista “</a:t>
            </a:r>
            <a:r>
              <a:rPr lang="en-GB" altLang="it-IT" sz="3200" dirty="0" err="1">
                <a:latin typeface="Garamond" panose="02020404030301010803" pitchFamily="18" charset="0"/>
              </a:rPr>
              <a:t>applicato</a:t>
            </a:r>
            <a:r>
              <a:rPr lang="en-GB" altLang="it-IT" sz="3200" dirty="0">
                <a:latin typeface="Garamond" panose="02020404030301010803" pitchFamily="18" charset="0"/>
              </a:rPr>
              <a:t>” </a:t>
            </a:r>
            <a:r>
              <a:rPr lang="en-GB" altLang="it-IT" sz="3200" dirty="0" err="1">
                <a:latin typeface="Garamond" panose="02020404030301010803" pitchFamily="18" charset="0"/>
              </a:rPr>
              <a:t>dobbiamo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essere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interessati</a:t>
            </a:r>
            <a:r>
              <a:rPr lang="en-GB" altLang="it-IT" sz="3200" dirty="0">
                <a:latin typeface="Garamond" panose="02020404030301010803" pitchFamily="18" charset="0"/>
              </a:rPr>
              <a:t> a </a:t>
            </a:r>
            <a:r>
              <a:rPr lang="en-GB" altLang="it-IT" sz="3200" dirty="0" err="1">
                <a:latin typeface="Garamond" panose="02020404030301010803" pitchFamily="18" charset="0"/>
              </a:rPr>
              <a:t>capire</a:t>
            </a:r>
            <a:r>
              <a:rPr lang="en-GB" altLang="it-IT" sz="3200" dirty="0">
                <a:latin typeface="Garamond" panose="02020404030301010803" pitchFamily="18" charset="0"/>
              </a:rPr>
              <a:t> come </a:t>
            </a:r>
            <a:r>
              <a:rPr lang="en-GB" altLang="it-IT" sz="3200" dirty="0" err="1">
                <a:latin typeface="Garamond" panose="02020404030301010803" pitchFamily="18" charset="0"/>
              </a:rPr>
              <a:t>combinare</a:t>
            </a:r>
            <a:r>
              <a:rPr lang="en-GB" altLang="it-IT" sz="3200" dirty="0">
                <a:latin typeface="Garamond" panose="02020404030301010803" pitchFamily="18" charset="0"/>
              </a:rPr>
              <a:t> in modo </a:t>
            </a:r>
            <a:r>
              <a:rPr lang="en-GB" altLang="it-IT" sz="3200" dirty="0" err="1">
                <a:latin typeface="Garamond" panose="02020404030301010803" pitchFamily="18" charset="0"/>
              </a:rPr>
              <a:t>efficace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gli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(3)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Garamond" panose="02020404030301010803" pitchFamily="18" charset="0"/>
              </a:rPr>
              <a:t>Attenzione  a tre criteri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Consistenza</a:t>
            </a:r>
            <a:r>
              <a:rPr lang="it-IT" dirty="0">
                <a:latin typeface="Garamond" panose="02020404030301010803" pitchFamily="18" charset="0"/>
              </a:rPr>
              <a:t>: l’abilità di una varietà di strumenti di rinforzarsi l’un l’altro invece di minare il perseguimento degli obbiettivi prestabiliti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Coerenza</a:t>
            </a:r>
            <a:r>
              <a:rPr lang="it-IT" dirty="0">
                <a:latin typeface="Garamond" panose="02020404030301010803" pitchFamily="18" charset="0"/>
              </a:rPr>
              <a:t>: la capacità degli strumenti di co-esistere in modo logico e compatibile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Congruenza</a:t>
            </a:r>
            <a:r>
              <a:rPr lang="it-IT" dirty="0">
                <a:latin typeface="Garamond" panose="02020404030301010803" pitchFamily="18" charset="0"/>
              </a:rPr>
              <a:t>: la capacità degli strumenti di lavorare insieme in modo unidirezionale e mutualmente </a:t>
            </a:r>
            <a:r>
              <a:rPr lang="it-IT" dirty="0" err="1">
                <a:latin typeface="Garamond" panose="02020404030301010803" pitchFamily="18" charset="0"/>
              </a:rPr>
              <a:t>supportivo</a:t>
            </a:r>
            <a:endParaRPr lang="it-IT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C4FE886-EEEB-0A66-246B-B10D79345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3200" dirty="0" err="1">
                <a:latin typeface="Garamond" panose="02020404030301010803" pitchFamily="18" charset="0"/>
              </a:rPr>
              <a:t>Nudges</a:t>
            </a:r>
            <a:r>
              <a:rPr lang="it-IT" sz="3200" dirty="0">
                <a:latin typeface="Garamond" panose="02020404030301010803" pitchFamily="18" charset="0"/>
              </a:rPr>
              <a:t> (1)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47E049-533F-43C5-4041-CB4B6C5D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46" y="1052735"/>
            <a:ext cx="8626041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sz="3200" dirty="0" err="1">
                <a:latin typeface="Garamond" panose="02020404030301010803" pitchFamily="18" charset="0"/>
              </a:rPr>
              <a:t>Nudges</a:t>
            </a:r>
            <a:r>
              <a:rPr lang="it-IT" sz="3200" dirty="0">
                <a:latin typeface="Garamond" panose="02020404030301010803" pitchFamily="18" charset="0"/>
              </a:rPr>
              <a:t>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Uso della tendenza degli essere umani a reagire in modo automatico a certi stimoli: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Opzioni di default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Seguire la corrente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Guadagni e perdite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Disponibilità</a:t>
            </a:r>
          </a:p>
          <a:p>
            <a:pPr algn="just">
              <a:lnSpc>
                <a:spcPct val="80000"/>
              </a:lnSpc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Rischi autoritari</a:t>
            </a: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Non affrontano problemi strutturali</a:t>
            </a: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Non sono strumenti indipendenti</a:t>
            </a:r>
          </a:p>
        </p:txBody>
      </p:sp>
    </p:spTree>
    <p:extLst>
      <p:ext uri="{BB962C8B-B14F-4D97-AF65-F5344CB8AC3E}">
        <p14:creationId xmlns:p14="http://schemas.microsoft.com/office/powerpoint/2010/main" val="39991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Introduzione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Gli strumenti di policy sono tecniche o mezzi attraverso i quali lo Stato cerca di raggiungere i propri obbiettivi (Linder and Peters, 1990)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Le politiche lavorano attraverso combinazioni di strumenti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I decisori quando disegnano politiche operano scelte su quali strumenti adottare.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Secondo alcuni studiosi, quello degli  STRUMENTI rappresenta l’approccio più efficace sia per capire che per fare le politiche pubbliche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425292" cy="550664"/>
          </a:xfrm>
        </p:spPr>
        <p:txBody>
          <a:bodyPr/>
          <a:lstStyle/>
          <a:p>
            <a:pPr algn="ctr"/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Diversi modi di vedere gli strumenti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(1):</a:t>
            </a:r>
          </a:p>
          <a:p>
            <a:pPr algn="ctr"/>
            <a:b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(1) </a:t>
            </a:r>
            <a:r>
              <a:rPr lang="it-IT" altLang="it-IT" sz="32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Neutralità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e  (2) </a:t>
            </a:r>
            <a:r>
              <a:rPr lang="it-IT" altLang="it-IT" sz="32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Politicità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1196752"/>
            <a:ext cx="9000430" cy="5328592"/>
          </a:xfrm>
        </p:spPr>
        <p:txBody>
          <a:bodyPr/>
          <a:lstStyle/>
          <a:p>
            <a:pPr algn="just"/>
            <a:r>
              <a:rPr lang="it-IT" altLang="it-IT" sz="2800" b="1" dirty="0">
                <a:latin typeface="Garamond" panose="02020404030301010803" pitchFamily="18" charset="0"/>
              </a:rPr>
              <a:t>Neutralità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Ogni strumento ha specifiche caratteristiche “oggettive” che assicurano specifici e coerenti effetti. Gli strumenti sono “neutri” e i decisori li scelgono sulla base del problema da risolvere.</a:t>
            </a:r>
          </a:p>
          <a:p>
            <a:pPr algn="just"/>
            <a:r>
              <a:rPr lang="it-IT" altLang="it-IT" sz="2800" b="1" dirty="0">
                <a:latin typeface="Garamond" panose="02020404030301010803" pitchFamily="18" charset="0"/>
              </a:rPr>
              <a:t>Politicità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Gli strumenti non sono neutri, ma  “</a:t>
            </a:r>
            <a:r>
              <a:rPr lang="it-IT" altLang="it-IT" sz="2800" i="1" dirty="0">
                <a:latin typeface="Garamond" panose="02020404030301010803" pitchFamily="18" charset="0"/>
              </a:rPr>
              <a:t>una forma di pratica costruita socialmente, la cui legittimità e costruita e ricostruita nel corso del tempo</a:t>
            </a:r>
            <a:r>
              <a:rPr lang="it-IT" altLang="it-IT" sz="2800" dirty="0">
                <a:latin typeface="Garamond" panose="02020404030301010803" pitchFamily="18" charset="0"/>
              </a:rPr>
              <a:t>” (Linder and Peters, 1998: 41).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Gli strumenti ai decisori servono, pertanto, per interpretare i problemi, prima (piuttosto) che per risolverli</a:t>
            </a:r>
            <a:r>
              <a:rPr lang="it-IT" altLang="it-IT" sz="24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Diversi modi di vedere gli strumenti</a:t>
            </a: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(2):</a:t>
            </a:r>
            <a:b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(3) </a:t>
            </a:r>
            <a:r>
              <a:rPr lang="it-IT" altLang="it-IT" sz="28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Gli strumenti come istituzioni</a:t>
            </a:r>
            <a:endParaRPr lang="it-IT" sz="28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64488" cy="5745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algn="just">
              <a:buFont typeface="Arial" charset="0"/>
              <a:buChar char="•"/>
              <a:defRPr/>
            </a:pPr>
            <a:r>
              <a:rPr lang="en-GB" sz="2600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2600" dirty="0">
                <a:latin typeface="Garamond" charset="0"/>
                <a:ea typeface="Garamond" charset="0"/>
                <a:cs typeface="Garamond" charset="0"/>
              </a:rPr>
              <a:t> come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insieme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regole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organizzate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procedure operative standard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giocano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ruolo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indipendente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nella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vita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politica</a:t>
            </a:r>
            <a:endParaRPr lang="en-GB" sz="2600" i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26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insieme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valori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sociali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, in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quanto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tali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sono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potezialmente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portatori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significati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valori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contribuiscono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alla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costruzione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della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realtà</a:t>
            </a:r>
            <a:endParaRPr lang="en-GB" sz="2600" i="1" dirty="0">
              <a:latin typeface="Garamond" charset="0"/>
              <a:ea typeface="Garamond" charset="0"/>
              <a:cs typeface="Garamond" charset="0"/>
            </a:endParaRPr>
          </a:p>
          <a:p>
            <a:pPr algn="just"/>
            <a:endParaRPr lang="en-GB" altLang="it-IT" sz="26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it-IT" sz="2600" dirty="0">
                <a:latin typeface="Garamond" panose="02020404030301010803" pitchFamily="18" charset="0"/>
              </a:rPr>
              <a:t>Se </a:t>
            </a:r>
            <a:r>
              <a:rPr lang="en-GB" altLang="it-IT" sz="2600" dirty="0" err="1">
                <a:latin typeface="Garamond" panose="02020404030301010803" pitchFamily="18" charset="0"/>
              </a:rPr>
              <a:t>considerati</a:t>
            </a:r>
            <a:r>
              <a:rPr lang="en-GB" altLang="it-IT" sz="2600" dirty="0">
                <a:latin typeface="Garamond" panose="02020404030301010803" pitchFamily="18" charset="0"/>
              </a:rPr>
              <a:t> come</a:t>
            </a:r>
            <a:r>
              <a:rPr lang="en-GB" altLang="it-IT" sz="2600" b="1" dirty="0">
                <a:latin typeface="Garamond" panose="02020404030301010803" pitchFamily="18" charset="0"/>
              </a:rPr>
              <a:t> </a:t>
            </a:r>
            <a:r>
              <a:rPr lang="en-GB" altLang="it-IT" sz="2600" b="1" dirty="0" err="1">
                <a:latin typeface="Garamond" panose="02020404030301010803" pitchFamily="18" charset="0"/>
              </a:rPr>
              <a:t>istituzioni</a:t>
            </a:r>
            <a:r>
              <a:rPr lang="en-GB" altLang="it-IT" sz="2600" dirty="0">
                <a:latin typeface="Garamond" panose="02020404030301010803" pitchFamily="18" charset="0"/>
              </a:rPr>
              <a:t>, </a:t>
            </a:r>
            <a:r>
              <a:rPr lang="en-GB" altLang="it-IT" sz="2600" dirty="0" err="1">
                <a:latin typeface="Garamond" panose="02020404030301010803" pitchFamily="18" charset="0"/>
              </a:rPr>
              <a:t>gli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strumenti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concepibili</a:t>
            </a:r>
            <a:r>
              <a:rPr lang="en-GB" altLang="it-IT" sz="2600" dirty="0">
                <a:latin typeface="Garamond" panose="02020404030301010803" pitchFamily="18" charset="0"/>
              </a:rPr>
              <a:t> come </a:t>
            </a:r>
            <a:r>
              <a:rPr lang="en-GB" altLang="it-IT" sz="2600" dirty="0" err="1">
                <a:latin typeface="Garamond" panose="02020404030301010803" pitchFamily="18" charset="0"/>
              </a:rPr>
              <a:t>liberi</a:t>
            </a:r>
            <a:r>
              <a:rPr lang="en-GB" altLang="it-IT" sz="2600" dirty="0">
                <a:latin typeface="Garamond" panose="02020404030301010803" pitchFamily="18" charset="0"/>
              </a:rPr>
              <a:t> da </a:t>
            </a:r>
            <a:r>
              <a:rPr lang="en-GB" altLang="it-IT" sz="2600" dirty="0" err="1">
                <a:latin typeface="Garamond" panose="02020404030301010803" pitchFamily="18" charset="0"/>
              </a:rPr>
              <a:t>fini</a:t>
            </a:r>
            <a:r>
              <a:rPr lang="en-GB" altLang="it-IT" sz="2600" dirty="0">
                <a:latin typeface="Garamond" panose="02020404030301010803" pitchFamily="18" charset="0"/>
              </a:rPr>
              <a:t>  </a:t>
            </a:r>
            <a:r>
              <a:rPr lang="en-GB" altLang="it-IT" sz="2600" dirty="0" err="1">
                <a:latin typeface="Garamond" panose="02020404030301010803" pitchFamily="18" charset="0"/>
              </a:rPr>
              <a:t>specifici</a:t>
            </a:r>
            <a:r>
              <a:rPr lang="en-GB" altLang="it-IT" sz="2600" dirty="0">
                <a:latin typeface="Garamond" panose="02020404030301010803" pitchFamily="18" charset="0"/>
              </a:rPr>
              <a:t>, e </a:t>
            </a:r>
            <a:r>
              <a:rPr lang="en-GB" altLang="it-IT" sz="2600" dirty="0" err="1">
                <a:latin typeface="Garamond" panose="02020404030301010803" pitchFamily="18" charset="0"/>
              </a:rPr>
              <a:t>quindi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godono</a:t>
            </a:r>
            <a:r>
              <a:rPr lang="en-GB" altLang="it-IT" sz="2600" dirty="0">
                <a:latin typeface="Garamond" panose="02020404030301010803" pitchFamily="18" charset="0"/>
              </a:rPr>
              <a:t> di una vita </a:t>
            </a:r>
            <a:r>
              <a:rPr lang="en-GB" altLang="it-IT" sz="2600" dirty="0" err="1">
                <a:latin typeface="Garamond" panose="02020404030301010803" pitchFamily="18" charset="0"/>
              </a:rPr>
              <a:t>indipendente</a:t>
            </a:r>
            <a:r>
              <a:rPr lang="en-GB" altLang="it-IT" sz="26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altLang="it-IT" sz="26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it-IT" sz="2600" dirty="0">
                <a:latin typeface="Garamond" panose="02020404030301010803" pitchFamily="18" charset="0"/>
              </a:rPr>
              <a:t>Se </a:t>
            </a:r>
            <a:r>
              <a:rPr lang="en-GB" altLang="it-IT" sz="2600" dirty="0" err="1">
                <a:latin typeface="Garamond" panose="02020404030301010803" pitchFamily="18" charset="0"/>
              </a:rPr>
              <a:t>considerati</a:t>
            </a:r>
            <a:r>
              <a:rPr lang="en-GB" altLang="it-IT" sz="2600" dirty="0">
                <a:latin typeface="Garamond" panose="02020404030301010803" pitchFamily="18" charset="0"/>
              </a:rPr>
              <a:t> come </a:t>
            </a:r>
            <a:r>
              <a:rPr lang="en-GB" altLang="it-IT" sz="2600" dirty="0" err="1">
                <a:latin typeface="Garamond" panose="02020404030301010803" pitchFamily="18" charset="0"/>
              </a:rPr>
              <a:t>istituzioni</a:t>
            </a:r>
            <a:r>
              <a:rPr lang="en-GB" altLang="it-IT" sz="2600" dirty="0">
                <a:latin typeface="Garamond" panose="02020404030301010803" pitchFamily="18" charset="0"/>
              </a:rPr>
              <a:t>, </a:t>
            </a:r>
            <a:r>
              <a:rPr lang="en-GB" altLang="it-IT" sz="2600" dirty="0" err="1">
                <a:latin typeface="Garamond" panose="02020404030301010803" pitchFamily="18" charset="0"/>
              </a:rPr>
              <a:t>gli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strumenti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valutati</a:t>
            </a:r>
            <a:r>
              <a:rPr lang="en-GB" altLang="it-IT" sz="2600" dirty="0">
                <a:latin typeface="Garamond" panose="02020404030301010803" pitchFamily="18" charset="0"/>
              </a:rPr>
              <a:t> per la </a:t>
            </a:r>
            <a:r>
              <a:rPr lang="en-GB" altLang="it-IT" sz="2600" dirty="0" err="1">
                <a:latin typeface="Garamond" panose="02020404030301010803" pitchFamily="18" charset="0"/>
              </a:rPr>
              <a:t>loro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capacità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avere</a:t>
            </a:r>
            <a:r>
              <a:rPr lang="en-GB" altLang="it-IT" sz="2600" dirty="0">
                <a:latin typeface="Garamond" panose="02020404030301010803" pitchFamily="18" charset="0"/>
              </a:rPr>
              <a:t> un “</a:t>
            </a:r>
            <a:r>
              <a:rPr lang="en-GB" altLang="it-IT" sz="2600" dirty="0" err="1">
                <a:latin typeface="Garamond" panose="02020404030301010803" pitchFamily="18" charset="0"/>
              </a:rPr>
              <a:t>valore</a:t>
            </a:r>
            <a:r>
              <a:rPr lang="en-GB" altLang="it-IT" sz="2600" dirty="0">
                <a:latin typeface="Garamond" panose="02020404030301010803" pitchFamily="18" charset="0"/>
              </a:rPr>
              <a:t> in </a:t>
            </a:r>
            <a:r>
              <a:rPr lang="en-GB" altLang="it-IT" sz="2600" dirty="0" err="1">
                <a:latin typeface="Garamond" panose="02020404030301010803" pitchFamily="18" charset="0"/>
              </a:rPr>
              <a:t>sè</a:t>
            </a:r>
            <a:r>
              <a:rPr lang="en-GB" altLang="it-IT" sz="2600" dirty="0">
                <a:latin typeface="Garamond" panose="02020404030301010803" pitchFamily="18" charset="0"/>
              </a:rPr>
              <a:t>”, </a:t>
            </a:r>
            <a:r>
              <a:rPr lang="en-GB" altLang="it-IT" sz="2600" dirty="0" err="1">
                <a:latin typeface="Garamond" panose="02020404030301010803" pitchFamily="18" charset="0"/>
              </a:rPr>
              <a:t>piuttosto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che</a:t>
            </a:r>
            <a:r>
              <a:rPr lang="en-GB" altLang="it-IT" sz="2600" dirty="0">
                <a:latin typeface="Garamond" panose="02020404030301010803" pitchFamily="18" charset="0"/>
              </a:rPr>
              <a:t> per la </a:t>
            </a:r>
            <a:r>
              <a:rPr lang="en-GB" altLang="it-IT" sz="2600" dirty="0" err="1">
                <a:latin typeface="Garamond" panose="02020404030301010803" pitchFamily="18" charset="0"/>
              </a:rPr>
              <a:t>loro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capacità</a:t>
            </a:r>
            <a:r>
              <a:rPr lang="en-GB" altLang="it-IT" sz="2600" dirty="0">
                <a:latin typeface="Garamond" panose="02020404030301010803" pitchFamily="18" charset="0"/>
              </a:rPr>
              <a:t> “</a:t>
            </a:r>
            <a:r>
              <a:rPr lang="en-GB" altLang="it-IT" sz="2600" dirty="0" err="1">
                <a:latin typeface="Garamond" panose="02020404030301010803" pitchFamily="18" charset="0"/>
              </a:rPr>
              <a:t>strumentale</a:t>
            </a:r>
            <a:r>
              <a:rPr lang="en-GB" altLang="it-IT" sz="2600" dirty="0">
                <a:latin typeface="Garamond" panose="02020404030301010803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Diversi modi di vedere gli strumenti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(3)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  <a:defRPr/>
            </a:pP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La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concezione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degli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come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istituzioni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mezzi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“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”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può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originare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la “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cattura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”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decisori</a:t>
            </a:r>
            <a:endParaRPr lang="en-GB" sz="3200" dirty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 algn="just">
              <a:buFont typeface="Arial" charset="0"/>
              <a:buChar char="•"/>
              <a:defRPr/>
            </a:pPr>
            <a:endParaRPr lang="it-IT" sz="3200" dirty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noi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assumiamo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decisori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controllino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gli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, ma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nella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pratica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spessso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sono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cadono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vittima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dei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loro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di policy 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(Van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Nispen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and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Ringeling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1998, 212).</a:t>
            </a:r>
            <a:r>
              <a:rPr lang="it-IT" sz="32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Come </a:t>
            </a:r>
            <a:r>
              <a:rPr lang="en-GB" sz="3200" dirty="0" err="1">
                <a:latin typeface="Garamond" panose="02020404030301010803" pitchFamily="18" charset="0"/>
              </a:rPr>
              <a:t>lavorano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gli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strumenti</a:t>
            </a:r>
            <a:r>
              <a:rPr lang="en-GB" sz="3200" dirty="0">
                <a:latin typeface="Garamond" panose="02020404030301010803" pitchFamily="18" charset="0"/>
              </a:rPr>
              <a:t>?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0A84EE-0883-9341-B795-510E7ABA6D02}"/>
              </a:ext>
            </a:extLst>
          </p:cNvPr>
          <p:cNvSpPr txBox="1"/>
          <p:nvPr/>
        </p:nvSpPr>
        <p:spPr>
          <a:xfrm>
            <a:off x="107504" y="980728"/>
            <a:ext cx="78473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Gli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lavorano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il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comportamento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attitudini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istituzioni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o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regole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>
              <a:defRPr/>
            </a:pP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>
              <a:defRPr/>
            </a:pP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Essi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possono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agire</a:t>
            </a:r>
            <a:endParaRPr lang="en-US" altLang="x-none" sz="3200" b="1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Direttamente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indirettamente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Tipologie di Strumenti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379256-191F-AD40-AF7D-EFF11FB81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1440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altLang="it-IT" sz="2800" b="1" i="1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Esistono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diverse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tipologie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basati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su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diversi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principi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costitutivi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:</a:t>
            </a:r>
          </a:p>
          <a:p>
            <a:pPr marL="0" indent="0" algn="just">
              <a:buNone/>
              <a:defRPr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Coercizione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risorse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governative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adottate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 di 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stimolo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contenuto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(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sostantivo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procedurale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)</a:t>
            </a:r>
            <a:endParaRPr lang="it-IT" altLang="it-IT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Una tipologia utile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444E8-3AD9-7345-810B-AFE16D4E7F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036496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Regolazione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Coercizione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Bastone</a:t>
            </a:r>
            <a:r>
              <a:rPr lang="en-GB" i="1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i="1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Spesa</a:t>
            </a:r>
            <a:r>
              <a:rPr lang="en-GB" b="1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Remunerazione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>
                <a:latin typeface="Garamond" panose="02020404030301010803" pitchFamily="18" charset="0"/>
                <a:ea typeface="Garamond" charset="0"/>
                <a:cs typeface="Garamond" charset="0"/>
              </a:rPr>
              <a:t>Carota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Informazione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Persuasione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Sermone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Tassazione</a:t>
            </a:r>
            <a:r>
              <a:rPr lang="en-GB" b="1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che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può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essere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Bastone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o Carota)</a:t>
            </a:r>
            <a:endParaRPr lang="it-IT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it-IT" altLang="it-IT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8712646" cy="64807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sz="3200" dirty="0">
                <a:latin typeface="Garamond" panose="02020404030301010803" pitchFamily="18" charset="0"/>
              </a:rPr>
              <a:t>Tipi di Strumenti</a:t>
            </a:r>
            <a:endParaRPr lang="en-GB" alt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74975A20-775C-AF7C-96CB-6B9F6676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" y="692696"/>
            <a:ext cx="896531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699</Words>
  <Application>Microsoft Macintosh PowerPoint</Application>
  <PresentationFormat>Presentazione su schermo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146</cp:revision>
  <dcterms:created xsi:type="dcterms:W3CDTF">2017-11-13T10:11:35Z</dcterms:created>
  <dcterms:modified xsi:type="dcterms:W3CDTF">2022-11-09T07:50:36Z</dcterms:modified>
</cp:coreProperties>
</file>