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1" r:id="rId3"/>
  </p:sldMasterIdLst>
  <p:notesMasterIdLst>
    <p:notesMasterId r:id="rId24"/>
  </p:notesMasterIdLst>
  <p:sldIdLst>
    <p:sldId id="263" r:id="rId4"/>
    <p:sldId id="257" r:id="rId5"/>
    <p:sldId id="264" r:id="rId6"/>
    <p:sldId id="288" r:id="rId7"/>
    <p:sldId id="290" r:id="rId8"/>
    <p:sldId id="289" r:id="rId9"/>
    <p:sldId id="265" r:id="rId10"/>
    <p:sldId id="266" r:id="rId11"/>
    <p:sldId id="286" r:id="rId12"/>
    <p:sldId id="267" r:id="rId13"/>
    <p:sldId id="268" r:id="rId14"/>
    <p:sldId id="270" r:id="rId15"/>
    <p:sldId id="271" r:id="rId16"/>
    <p:sldId id="272" r:id="rId17"/>
    <p:sldId id="273" r:id="rId18"/>
    <p:sldId id="276" r:id="rId19"/>
    <p:sldId id="287" r:id="rId20"/>
    <p:sldId id="277" r:id="rId21"/>
    <p:sldId id="274" r:id="rId22"/>
    <p:sldId id="275" r:id="rId2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2B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54" autoAdjust="0"/>
    <p:restoredTop sz="94694" autoAdjust="0"/>
  </p:normalViewPr>
  <p:slideViewPr>
    <p:cSldViewPr showGuides="1">
      <p:cViewPr varScale="1">
        <p:scale>
          <a:sx n="121" d="100"/>
          <a:sy n="121" d="100"/>
        </p:scale>
        <p:origin x="1544" y="1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5CFE86-00DA-6E4B-B563-B48A12F2CD84}" type="datetimeFigureOut">
              <a:rPr lang="en-GB" smtClean="0"/>
              <a:t>22/11/2023</a:t>
            </a:fld>
            <a:endParaRPr lang="en-GB"/>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endParaRPr lang="en-GB"/>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4F2FD2-7B1E-CE46-9489-652D07C76859}" type="slidenum">
              <a:rPr lang="en-GB" smtClean="0"/>
              <a:t>‹N›</a:t>
            </a:fld>
            <a:endParaRPr lang="en-GB"/>
          </a:p>
        </p:txBody>
      </p:sp>
    </p:spTree>
    <p:extLst>
      <p:ext uri="{BB962C8B-B14F-4D97-AF65-F5344CB8AC3E}">
        <p14:creationId xmlns:p14="http://schemas.microsoft.com/office/powerpoint/2010/main" val="3571022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3563888" y="548680"/>
            <a:ext cx="5185023" cy="4536504"/>
          </a:xfrm>
          <a:prstGeom prst="rect">
            <a:avLst/>
          </a:prstGeom>
        </p:spPr>
        <p:txBody>
          <a:bodyPr anchor="ctr" anchorCtr="0"/>
          <a:lstStyle>
            <a:lvl1pPr marL="0" indent="0">
              <a:buNone/>
              <a:defRPr sz="3600" b="1">
                <a:solidFill>
                  <a:schemeClr val="bg1"/>
                </a:solidFill>
                <a:latin typeface="Century Gothic" panose="020B0502020202020204" pitchFamily="34" charset="0"/>
              </a:defRPr>
            </a:lvl1pPr>
          </a:lstStyle>
          <a:p>
            <a:pPr lvl="0"/>
            <a:r>
              <a:rPr lang="it-IT" dirty="0"/>
              <a:t>Fare clic per inserire </a:t>
            </a:r>
          </a:p>
          <a:p>
            <a:pPr lvl="0"/>
            <a:r>
              <a:rPr lang="it-IT" dirty="0"/>
              <a:t>il titolo della presentazione</a:t>
            </a:r>
          </a:p>
        </p:txBody>
      </p:sp>
      <p:sp>
        <p:nvSpPr>
          <p:cNvPr id="6" name="Segnaposto testo 5"/>
          <p:cNvSpPr>
            <a:spLocks noGrp="1"/>
          </p:cNvSpPr>
          <p:nvPr>
            <p:ph type="body" sz="quarter" idx="11" hasCustomPrompt="1"/>
          </p:nvPr>
        </p:nvSpPr>
        <p:spPr>
          <a:xfrm>
            <a:off x="3563938" y="5379814"/>
            <a:ext cx="5256212" cy="425450"/>
          </a:xfrm>
          <a:prstGeom prst="rect">
            <a:avLst/>
          </a:prstGeom>
        </p:spPr>
        <p:txBody>
          <a:bodyPr/>
          <a:lstStyle>
            <a:lvl1pPr marL="0" indent="0">
              <a:buNone/>
              <a:defRPr sz="2400" b="1">
                <a:solidFill>
                  <a:schemeClr val="bg1"/>
                </a:solidFill>
                <a:latin typeface="Century Gothic" panose="020B0502020202020204" pitchFamily="34" charset="0"/>
              </a:defRPr>
            </a:lvl1pPr>
          </a:lstStyle>
          <a:p>
            <a:pPr lvl="0"/>
            <a:r>
              <a:rPr lang="it-IT" dirty="0"/>
              <a:t>Nome Cognome</a:t>
            </a:r>
          </a:p>
        </p:txBody>
      </p:sp>
      <p:sp>
        <p:nvSpPr>
          <p:cNvPr id="8" name="Segnaposto testo 7"/>
          <p:cNvSpPr>
            <a:spLocks noGrp="1"/>
          </p:cNvSpPr>
          <p:nvPr>
            <p:ph type="body" sz="quarter" idx="12" hasCustomPrompt="1"/>
          </p:nvPr>
        </p:nvSpPr>
        <p:spPr>
          <a:xfrm>
            <a:off x="3563938" y="5877942"/>
            <a:ext cx="5329237" cy="791418"/>
          </a:xfrm>
          <a:prstGeom prst="rect">
            <a:avLst/>
          </a:prstGeom>
        </p:spPr>
        <p:txBody>
          <a:bodyPr/>
          <a:lstStyle>
            <a:lvl1pPr marL="0" indent="0">
              <a:buNone/>
              <a:defRPr sz="2000" baseline="0">
                <a:solidFill>
                  <a:schemeClr val="bg1"/>
                </a:solidFill>
                <a:latin typeface="Century Gothic" panose="020B0502020202020204" pitchFamily="34" charset="0"/>
              </a:defRPr>
            </a:lvl1pPr>
          </a:lstStyle>
          <a:p>
            <a:pPr lvl="0"/>
            <a:r>
              <a:rPr lang="it-IT" dirty="0"/>
              <a:t>Dipartimento/Struttura </a:t>
            </a:r>
            <a:r>
              <a:rPr lang="it-IT" dirty="0" err="1"/>
              <a:t>xxxxxx</a:t>
            </a:r>
            <a:r>
              <a:rPr lang="it-IT" dirty="0"/>
              <a:t> </a:t>
            </a:r>
            <a:r>
              <a:rPr lang="it-IT" dirty="0" err="1"/>
              <a:t>xxxxxxxxxxxx</a:t>
            </a:r>
            <a:r>
              <a:rPr lang="it-IT" dirty="0"/>
              <a:t> </a:t>
            </a:r>
            <a:r>
              <a:rPr lang="it-IT" dirty="0" err="1"/>
              <a:t>xxxxxxxx</a:t>
            </a:r>
            <a:r>
              <a:rPr lang="it-IT" dirty="0"/>
              <a:t> </a:t>
            </a:r>
            <a:r>
              <a:rPr lang="it-IT" dirty="0" err="1"/>
              <a:t>xxxxx</a:t>
            </a:r>
            <a:r>
              <a:rPr lang="it-IT" dirty="0"/>
              <a:t> </a:t>
            </a:r>
            <a:r>
              <a:rPr lang="it-IT" dirty="0" err="1"/>
              <a:t>xxxxxxxxxxxxxxxxxxx</a:t>
            </a:r>
            <a:r>
              <a:rPr lang="it-IT" dirty="0"/>
              <a:t> </a:t>
            </a:r>
            <a:r>
              <a:rPr lang="it-IT" dirty="0" err="1"/>
              <a:t>xxxxx</a:t>
            </a:r>
            <a:endParaRPr lang="it-IT" dirty="0"/>
          </a:p>
        </p:txBody>
      </p:sp>
    </p:spTree>
    <p:extLst>
      <p:ext uri="{BB962C8B-B14F-4D97-AF65-F5344CB8AC3E}">
        <p14:creationId xmlns:p14="http://schemas.microsoft.com/office/powerpoint/2010/main" val="256672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395288" y="1989138"/>
            <a:ext cx="8424862" cy="3960812"/>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Century Gothic" panose="020B0502020202020204" pitchFamily="34" charset="0"/>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0438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395288" y="1412875"/>
            <a:ext cx="8424862" cy="4608413"/>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Tree>
    <p:extLst>
      <p:ext uri="{BB962C8B-B14F-4D97-AF65-F5344CB8AC3E}">
        <p14:creationId xmlns:p14="http://schemas.microsoft.com/office/powerpoint/2010/main" val="3418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683269" y="2781300"/>
            <a:ext cx="7777163" cy="3024188"/>
          </a:xfrm>
          <a:prstGeom prst="rect">
            <a:avLst/>
          </a:prstGeom>
        </p:spPr>
        <p:txBody>
          <a:bodyPr/>
          <a:lstStyle>
            <a:lvl1pPr marL="0" indent="0">
              <a:buNone/>
              <a:defRPr sz="1800" baseline="0">
                <a:latin typeface="Century Gothic" panose="020B0502020202020204" pitchFamily="34" charset="0"/>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5558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150937" y="1700808"/>
            <a:ext cx="6842125" cy="4105275"/>
          </a:xfrm>
          <a:prstGeom prst="rect">
            <a:avLst/>
          </a:prstGeom>
        </p:spPr>
        <p:txBody>
          <a:bodyPr/>
          <a:lstStyle>
            <a:lvl1pPr marL="0" indent="0">
              <a:buNone/>
              <a:defRPr sz="1800">
                <a:latin typeface="Century Gothic" panose="020B0502020202020204" pitchFamily="34" charset="0"/>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9702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olo e contenuto">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Titolo 6"/>
          <p:cNvSpPr>
            <a:spLocks noGrp="1"/>
          </p:cNvSpPr>
          <p:nvPr>
            <p:ph type="title"/>
          </p:nvPr>
        </p:nvSpPr>
        <p:spPr/>
        <p:txBody>
          <a:bodyPr/>
          <a:lstStyle/>
          <a:p>
            <a:r>
              <a:rPr lang="it-IT"/>
              <a:t>Fare clic per modificare lo stile del titolo</a:t>
            </a:r>
            <a:endParaRPr lang="en-US"/>
          </a:p>
        </p:txBody>
      </p:sp>
      <p:sp>
        <p:nvSpPr>
          <p:cNvPr id="4" name="Segnaposto numero diapositiva 8">
            <a:extLst>
              <a:ext uri="{FF2B5EF4-FFF2-40B4-BE49-F238E27FC236}">
                <a16:creationId xmlns:a16="http://schemas.microsoft.com/office/drawing/2014/main" id="{8076E647-2D79-714C-AE49-5E45E9217DC4}"/>
              </a:ext>
            </a:extLst>
          </p:cNvPr>
          <p:cNvSpPr>
            <a:spLocks noGrp="1"/>
          </p:cNvSpPr>
          <p:nvPr>
            <p:ph type="sldNum" sz="quarter" idx="10"/>
          </p:nvPr>
        </p:nvSpPr>
        <p:spPr/>
        <p:txBody>
          <a:bodyPr/>
          <a:lstStyle>
            <a:lvl1pPr>
              <a:defRPr smtClean="0"/>
            </a:lvl1pPr>
          </a:lstStyle>
          <a:p>
            <a:pPr>
              <a:defRPr/>
            </a:pPr>
            <a:fld id="{F84CDF69-D065-A447-A52A-5E3E5360E900}" type="slidenum">
              <a:rPr lang="en-US"/>
              <a:pPr>
                <a:defRPr/>
              </a:pPr>
              <a:t>‹N›</a:t>
            </a:fld>
            <a:endParaRPr lang="en-US"/>
          </a:p>
        </p:txBody>
      </p:sp>
      <p:sp>
        <p:nvSpPr>
          <p:cNvPr id="5" name="Segnaposto piè di pagina 9">
            <a:extLst>
              <a:ext uri="{FF2B5EF4-FFF2-40B4-BE49-F238E27FC236}">
                <a16:creationId xmlns:a16="http://schemas.microsoft.com/office/drawing/2014/main" id="{5B41976D-9A2B-6045-9FB4-292ACC266465}"/>
              </a:ext>
            </a:extLst>
          </p:cNvPr>
          <p:cNvSpPr>
            <a:spLocks noGrp="1"/>
          </p:cNvSpPr>
          <p:nvPr>
            <p:ph type="ftr" sz="quarter" idx="11"/>
          </p:nvPr>
        </p:nvSpPr>
        <p:spPr>
          <a:xfrm>
            <a:off x="0" y="6286500"/>
            <a:ext cx="6019800" cy="434975"/>
          </a:xfrm>
        </p:spPr>
        <p:txBody>
          <a:bodyPr/>
          <a:lstStyle>
            <a:lvl1pPr>
              <a:defRPr/>
            </a:lvl1pPr>
          </a:lstStyle>
          <a:p>
            <a:pPr>
              <a:defRPr/>
            </a:pPr>
            <a:r>
              <a:rPr lang="it-IT"/>
              <a:t>Luca Verzichelli        Sistema Politico Italiano</a:t>
            </a:r>
            <a:endParaRPr lang="en-US"/>
          </a:p>
        </p:txBody>
      </p:sp>
    </p:spTree>
    <p:extLst>
      <p:ext uri="{BB962C8B-B14F-4D97-AF65-F5344CB8AC3E}">
        <p14:creationId xmlns:p14="http://schemas.microsoft.com/office/powerpoint/2010/main" val="4205738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8" name="Segnaposto testo 7"/>
          <p:cNvSpPr>
            <a:spLocks noGrp="1"/>
          </p:cNvSpPr>
          <p:nvPr>
            <p:ph type="body" sz="quarter" idx="10" hasCustomPrompt="1"/>
          </p:nvPr>
        </p:nvSpPr>
        <p:spPr>
          <a:xfrm>
            <a:off x="1115616" y="2780928"/>
            <a:ext cx="6912768" cy="432370"/>
          </a:xfrm>
          <a:prstGeom prst="rect">
            <a:avLst/>
          </a:prstGeom>
        </p:spPr>
        <p:txBody>
          <a:bodyPr/>
          <a:lstStyle>
            <a:lvl1pPr marL="0" indent="0" algn="ctr">
              <a:buFontTx/>
              <a:buNone/>
              <a:defRPr sz="2000" b="1">
                <a:solidFill>
                  <a:schemeClr val="bg1"/>
                </a:solidFill>
                <a:latin typeface="Century Gothic" panose="020B0502020202020204" pitchFamily="34" charset="0"/>
              </a:defRPr>
            </a:lvl1pPr>
          </a:lstStyle>
          <a:p>
            <a:pPr lvl="0"/>
            <a:r>
              <a:rPr lang="it-IT" dirty="0"/>
              <a:t>Nome Cognome</a:t>
            </a:r>
          </a:p>
        </p:txBody>
      </p:sp>
      <p:sp>
        <p:nvSpPr>
          <p:cNvPr id="13" name="Segnaposto testo 12"/>
          <p:cNvSpPr>
            <a:spLocks noGrp="1"/>
          </p:cNvSpPr>
          <p:nvPr>
            <p:ph type="body" sz="quarter" idx="11" hasCustomPrompt="1"/>
          </p:nvPr>
        </p:nvSpPr>
        <p:spPr>
          <a:xfrm>
            <a:off x="1079612" y="3573016"/>
            <a:ext cx="6984776" cy="936103"/>
          </a:xfrm>
          <a:prstGeom prst="rect">
            <a:avLst/>
          </a:prstGeom>
        </p:spPr>
        <p:txBody>
          <a:bodyPr/>
          <a:lstStyle>
            <a:lvl1pPr marL="0" indent="0" algn="ctr">
              <a:buFontTx/>
              <a:buNone/>
              <a:defRPr sz="1600">
                <a:solidFill>
                  <a:schemeClr val="bg1"/>
                </a:solidFill>
                <a:latin typeface="Century Gothic" panose="020B0502020202020204" pitchFamily="34" charset="0"/>
              </a:defRPr>
            </a:lvl1pPr>
          </a:lstStyle>
          <a:p>
            <a:pPr lvl="0"/>
            <a:r>
              <a:rPr lang="it-IT" dirty="0"/>
              <a:t>Struttura</a:t>
            </a:r>
          </a:p>
        </p:txBody>
      </p:sp>
      <p:sp>
        <p:nvSpPr>
          <p:cNvPr id="16" name="Segnaposto testo 15"/>
          <p:cNvSpPr>
            <a:spLocks noGrp="1"/>
          </p:cNvSpPr>
          <p:nvPr>
            <p:ph type="body" sz="quarter" idx="12" hasCustomPrompt="1"/>
          </p:nvPr>
        </p:nvSpPr>
        <p:spPr>
          <a:xfrm>
            <a:off x="1042988" y="4725144"/>
            <a:ext cx="7058025" cy="1440160"/>
          </a:xfrm>
          <a:prstGeom prst="rect">
            <a:avLst/>
          </a:prstGeom>
        </p:spPr>
        <p:txBody>
          <a:bodyPr/>
          <a:lstStyle>
            <a:lvl1pPr marL="0" indent="0" algn="ctr">
              <a:buFontTx/>
              <a:buNone/>
              <a:defRPr sz="1300" b="0">
                <a:solidFill>
                  <a:schemeClr val="bg1"/>
                </a:solidFill>
                <a:latin typeface="Century Gothic" panose="020B0502020202020204" pitchFamily="34" charset="0"/>
              </a:defRPr>
            </a:lvl1pPr>
          </a:lstStyle>
          <a:p>
            <a:pPr lvl="0"/>
            <a:r>
              <a:rPr lang="it-IT" dirty="0"/>
              <a:t>nome.cognome@unibo.it</a:t>
            </a:r>
          </a:p>
          <a:p>
            <a:pPr lvl="0"/>
            <a:r>
              <a:rPr lang="it-IT" dirty="0"/>
              <a:t>051 20 99982</a:t>
            </a:r>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ttangolo 8"/>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1556792"/>
            <a:ext cx="2808312" cy="2808312"/>
          </a:xfrm>
          <a:prstGeom prst="rect">
            <a:avLst/>
          </a:prstGeom>
        </p:spPr>
      </p:pic>
      <p:cxnSp>
        <p:nvCxnSpPr>
          <p:cNvPr id="12" name="Connettore 1 11"/>
          <p:cNvCxnSpPr/>
          <p:nvPr userDrawn="1"/>
        </p:nvCxnSpPr>
        <p:spPr>
          <a:xfrm>
            <a:off x="3275856" y="188640"/>
            <a:ext cx="0" cy="640871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ttangolo 7"/>
          <p:cNvSpPr/>
          <p:nvPr userDrawn="1"/>
        </p:nvSpPr>
        <p:spPr>
          <a:xfrm>
            <a:off x="6580262" y="6173407"/>
            <a:ext cx="2411760" cy="54868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p:cNvPicPr>
            <a:picLocks noChangeAspect="1"/>
          </p:cNvPicPr>
          <p:nvPr userDrawn="1"/>
        </p:nvPicPr>
        <p:blipFill rotWithShape="1">
          <a:blip r:embed="rId7" cstate="print">
            <a:extLst>
              <a:ext uri="{28A0092B-C50C-407E-A947-70E740481C1C}">
                <a14:useLocalDpi xmlns:a14="http://schemas.microsoft.com/office/drawing/2010/main" val="0"/>
              </a:ext>
            </a:extLst>
          </a:blip>
          <a:srcRect t="3326"/>
          <a:stretch/>
        </p:blipFill>
        <p:spPr>
          <a:xfrm>
            <a:off x="6782011" y="6182111"/>
            <a:ext cx="2008262" cy="531272"/>
          </a:xfrm>
          <a:prstGeom prst="rect">
            <a:avLst/>
          </a:prstGeom>
        </p:spPr>
      </p:pic>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 id="2147483678"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ttangolo 6"/>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45886" y="620688"/>
            <a:ext cx="2052228" cy="2052228"/>
          </a:xfrm>
          <a:prstGeom prst="rect">
            <a:avLst/>
          </a:prstGeom>
        </p:spPr>
      </p:pic>
      <p:sp>
        <p:nvSpPr>
          <p:cNvPr id="9" name="CasellaDiTesto 8"/>
          <p:cNvSpPr txBox="1"/>
          <p:nvPr userDrawn="1"/>
        </p:nvSpPr>
        <p:spPr>
          <a:xfrm>
            <a:off x="3131840" y="6453336"/>
            <a:ext cx="2880320" cy="338554"/>
          </a:xfrm>
          <a:prstGeom prst="rect">
            <a:avLst/>
          </a:prstGeom>
          <a:noFill/>
        </p:spPr>
        <p:txBody>
          <a:bodyPr wrap="square" rtlCol="0">
            <a:spAutoFit/>
          </a:bodyPr>
          <a:lstStyle/>
          <a:p>
            <a:pPr algn="ctr"/>
            <a:r>
              <a:rPr lang="it-IT" sz="1600" dirty="0">
                <a:solidFill>
                  <a:schemeClr val="bg1"/>
                </a:solidFill>
              </a:rPr>
              <a:t>www.unibo.it</a:t>
            </a:r>
          </a:p>
        </p:txBody>
      </p:sp>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563888" y="548680"/>
            <a:ext cx="5472608" cy="4536504"/>
          </a:xfrm>
        </p:spPr>
        <p:txBody>
          <a:bodyPr/>
          <a:lstStyle/>
          <a:p>
            <a:pPr algn="ctr"/>
            <a:r>
              <a:rPr lang="it-IT" sz="3200" dirty="0">
                <a:latin typeface="Garamond" panose="02020404030301010803" pitchFamily="18" charset="0"/>
              </a:rPr>
              <a:t>Lezione 15</a:t>
            </a:r>
          </a:p>
          <a:p>
            <a:pPr algn="ctr"/>
            <a:endParaRPr lang="it-IT" sz="3200" dirty="0">
              <a:latin typeface="Garamond" panose="02020404030301010803" pitchFamily="18" charset="0"/>
            </a:endParaRPr>
          </a:p>
          <a:p>
            <a:pPr marL="457200" indent="-457200">
              <a:buFont typeface="Arial" panose="020B0604020202020204" pitchFamily="34" charset="0"/>
              <a:buChar char="•"/>
            </a:pPr>
            <a:r>
              <a:rPr lang="it-IT" dirty="0">
                <a:solidFill>
                  <a:srgbClr val="FFFF00"/>
                </a:solidFill>
                <a:latin typeface="Garamond" panose="02020404030301010803" pitchFamily="18" charset="0"/>
              </a:rPr>
              <a:t>Le politiche scolastiche</a:t>
            </a:r>
            <a:endParaRPr lang="it-IT" sz="3200" dirty="0">
              <a:solidFill>
                <a:srgbClr val="FFFF00"/>
              </a:solidFill>
              <a:latin typeface="Garamond" panose="02020404030301010803" pitchFamily="18" charset="0"/>
            </a:endParaRPr>
          </a:p>
          <a:p>
            <a:endParaRPr lang="it-IT" sz="4400" i="1" dirty="0">
              <a:solidFill>
                <a:srgbClr val="FFFF00"/>
              </a:solidFill>
              <a:latin typeface="Garamond" panose="02020404030301010803" pitchFamily="18" charset="0"/>
            </a:endParaRPr>
          </a:p>
        </p:txBody>
      </p:sp>
    </p:spTree>
    <p:extLst>
      <p:ext uri="{BB962C8B-B14F-4D97-AF65-F5344CB8AC3E}">
        <p14:creationId xmlns:p14="http://schemas.microsoft.com/office/powerpoint/2010/main" val="30852304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pPr lvl="0"/>
            <a:r>
              <a:rPr lang="it-IT" sz="2800" b="1" dirty="0">
                <a:solidFill>
                  <a:srgbClr val="FF0000"/>
                </a:solidFill>
                <a:latin typeface="Garamond" panose="02020404030301010803" pitchFamily="18" charset="0"/>
              </a:rPr>
              <a:t>Gli anni 2000: le riforme del centro-destra (1)</a:t>
            </a:r>
            <a:endParaRPr lang="it-IT" sz="2800" dirty="0">
              <a:solidFill>
                <a:srgbClr val="FF0000"/>
              </a:solidFill>
              <a:latin typeface="Garamond" panose="02020404030301010803" pitchFamily="18" charset="0"/>
            </a:endParaRP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0" y="548680"/>
            <a:ext cx="9252520" cy="6080719"/>
          </a:xfrm>
        </p:spPr>
        <p:txBody>
          <a:bodyPr/>
          <a:lstStyle/>
          <a:p>
            <a:pPr algn="just"/>
            <a:r>
              <a:rPr lang="it-IT" altLang="it-IT" sz="2800" dirty="0">
                <a:latin typeface="Garamond" panose="02020404030301010803" pitchFamily="18" charset="0"/>
              </a:rPr>
              <a:t>Riforma Moratti dei cicli scolastici</a:t>
            </a:r>
          </a:p>
          <a:p>
            <a:pPr algn="just"/>
            <a:r>
              <a:rPr lang="it-IT" altLang="it-IT" sz="2800" dirty="0">
                <a:latin typeface="Garamond" panose="02020404030301010803" pitchFamily="18" charset="0"/>
              </a:rPr>
              <a:t>Formulazione che esclude i Sindacati e include Confindustria e le associazioni delle famiglie</a:t>
            </a:r>
          </a:p>
          <a:p>
            <a:pPr algn="just"/>
            <a:r>
              <a:rPr lang="it-IT" altLang="it-IT" sz="2800" dirty="0">
                <a:latin typeface="Garamond" panose="02020404030301010803" pitchFamily="18" charset="0"/>
              </a:rPr>
              <a:t>Legge delega 53/2003</a:t>
            </a:r>
          </a:p>
          <a:p>
            <a:pPr algn="just"/>
            <a:r>
              <a:rPr lang="it-IT" sz="2800" b="1" i="1" dirty="0" err="1">
                <a:latin typeface="Garamond" panose="02020404030301010803" pitchFamily="18" charset="0"/>
              </a:rPr>
              <a:t>layering</a:t>
            </a:r>
            <a:r>
              <a:rPr lang="it-IT" sz="2800" b="1" i="1" dirty="0">
                <a:latin typeface="Garamond" panose="02020404030301010803" pitchFamily="18" charset="0"/>
              </a:rPr>
              <a:t> </a:t>
            </a:r>
            <a:r>
              <a:rPr lang="it-IT" sz="2800" dirty="0">
                <a:latin typeface="Garamond" panose="02020404030301010803" pitchFamily="18" charset="0"/>
              </a:rPr>
              <a:t>(una lingua straniera  e informatica obbligatori sin dalle elementari, la possibilità di andare  a scuola a 5 anni e mezzo) </a:t>
            </a:r>
          </a:p>
          <a:p>
            <a:pPr algn="just"/>
            <a:r>
              <a:rPr lang="it-IT" sz="2800" b="1" i="1" dirty="0" err="1">
                <a:latin typeface="Garamond" panose="02020404030301010803" pitchFamily="18" charset="0"/>
              </a:rPr>
              <a:t>Replacement</a:t>
            </a:r>
            <a:r>
              <a:rPr lang="it-IT" sz="2800" i="1" dirty="0">
                <a:latin typeface="Garamond" panose="02020404030301010803" pitchFamily="18" charset="0"/>
              </a:rPr>
              <a:t>: </a:t>
            </a:r>
          </a:p>
          <a:p>
            <a:pPr algn="just"/>
            <a:r>
              <a:rPr lang="it-IT" sz="2800" i="1" dirty="0">
                <a:latin typeface="Garamond" panose="02020404030301010803" pitchFamily="18" charset="0"/>
              </a:rPr>
              <a:t>a. </a:t>
            </a:r>
            <a:r>
              <a:rPr lang="it-IT" sz="2800" dirty="0">
                <a:latin typeface="Garamond" panose="02020404030301010803" pitchFamily="18" charset="0"/>
              </a:rPr>
              <a:t>la </a:t>
            </a:r>
            <a:r>
              <a:rPr lang="it-IT" sz="2800" dirty="0" err="1">
                <a:latin typeface="Garamond" panose="02020404030301010803" pitchFamily="18" charset="0"/>
              </a:rPr>
              <a:t>licealizzazione</a:t>
            </a:r>
            <a:r>
              <a:rPr lang="it-IT" sz="2800" dirty="0">
                <a:latin typeface="Garamond" panose="02020404030301010803" pitchFamily="18" charset="0"/>
              </a:rPr>
              <a:t> degli istituti tecnici (idea originata nell’entourage del ministro): pertanto nella previsione della delega, la scuola superiore doveva strutturarsi in licei (quinquennali) e formazione professionale (quadriennale). </a:t>
            </a:r>
          </a:p>
          <a:p>
            <a:pPr algn="just"/>
            <a:r>
              <a:rPr lang="it-IT" sz="2800" i="1" dirty="0">
                <a:latin typeface="Garamond" panose="02020404030301010803" pitchFamily="18" charset="0"/>
              </a:rPr>
              <a:t>b</a:t>
            </a:r>
            <a:r>
              <a:rPr lang="it-IT" sz="2800" dirty="0">
                <a:latin typeface="Garamond" panose="02020404030301010803" pitchFamily="18" charset="0"/>
              </a:rPr>
              <a:t>. Nuovo sistema reclutamento degli insegnanti</a:t>
            </a:r>
          </a:p>
          <a:p>
            <a:pPr algn="just"/>
            <a:endParaRPr lang="it-IT" altLang="it-IT" sz="2800" b="1" dirty="0">
              <a:latin typeface="Garamond" panose="02020404030301010803" pitchFamily="18" charset="0"/>
            </a:endParaRPr>
          </a:p>
          <a:p>
            <a:pPr algn="just"/>
            <a:endParaRPr lang="it-IT" altLang="it-IT" sz="2800" b="1" dirty="0">
              <a:latin typeface="Garamond" panose="02020404030301010803" pitchFamily="18" charset="0"/>
            </a:endParaRPr>
          </a:p>
          <a:p>
            <a:pPr algn="just">
              <a:buNone/>
            </a:pPr>
            <a:r>
              <a:rPr lang="it-IT" altLang="it-IT" sz="2800" dirty="0">
                <a:latin typeface="Garamond" panose="02020404030301010803" pitchFamily="18" charset="0"/>
              </a:rPr>
              <a:t>					</a:t>
            </a:r>
          </a:p>
        </p:txBody>
      </p:sp>
    </p:spTree>
    <p:extLst>
      <p:ext uri="{BB962C8B-B14F-4D97-AF65-F5344CB8AC3E}">
        <p14:creationId xmlns:p14="http://schemas.microsoft.com/office/powerpoint/2010/main" val="1780364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099">
                                            <p:txEl>
                                              <p:pRg st="6" end="6"/>
                                            </p:txEl>
                                          </p:spTgt>
                                        </p:tgtEl>
                                        <p:attrNameLst>
                                          <p:attrName>style.visibility</p:attrName>
                                        </p:attrNameLst>
                                      </p:cBhvr>
                                      <p:to>
                                        <p:strVal val="visible"/>
                                      </p:to>
                                    </p:set>
                                    <p:anim calcmode="lin" valueType="num">
                                      <p:cBhvr additive="base">
                                        <p:cTn id="43"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099">
                                            <p:txEl>
                                              <p:pRg st="9" end="9"/>
                                            </p:txEl>
                                          </p:spTgt>
                                        </p:tgtEl>
                                        <p:attrNameLst>
                                          <p:attrName>style.visibility</p:attrName>
                                        </p:attrNameLst>
                                      </p:cBhvr>
                                      <p:to>
                                        <p:strVal val="visible"/>
                                      </p:to>
                                    </p:set>
                                    <p:anim calcmode="lin" valueType="num">
                                      <p:cBhvr additive="base">
                                        <p:cTn id="49" dur="500" fill="hold"/>
                                        <p:tgtEl>
                                          <p:spTgt spid="4099">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099">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r>
              <a:rPr lang="it-IT" sz="3200" b="1" dirty="0">
                <a:solidFill>
                  <a:srgbClr val="FF0000"/>
                </a:solidFill>
                <a:latin typeface="Garamond" panose="02020404030301010803" pitchFamily="18" charset="0"/>
              </a:rPr>
              <a:t>Gli anni 2000: le riforme del centro-destra (2)</a:t>
            </a:r>
            <a:endParaRPr lang="it-IT" altLang="it-IT" sz="3200" b="1" dirty="0">
              <a:solidFill>
                <a:srgbClr val="C00000"/>
              </a:solidFill>
              <a:latin typeface="Garamond" panose="02020404030301010803" pitchFamily="18" charset="0"/>
            </a:endParaRP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251520" y="980728"/>
            <a:ext cx="8435280" cy="5648671"/>
          </a:xfrm>
        </p:spPr>
        <p:txBody>
          <a:bodyPr/>
          <a:lstStyle/>
          <a:p>
            <a:pPr algn="just"/>
            <a:r>
              <a:rPr lang="it-IT" altLang="it-IT" dirty="0">
                <a:latin typeface="Garamond" panose="02020404030301010803" pitchFamily="18" charset="0"/>
              </a:rPr>
              <a:t>Riforma Moratti abbisognava di molti decreti attuativi. Vengono approvati con un percorso lungo entro la fine della legislatura e </a:t>
            </a:r>
            <a:r>
              <a:rPr lang="it-IT" altLang="it-IT" dirty="0">
                <a:highlight>
                  <a:srgbClr val="FFFF00"/>
                </a:highlight>
                <a:latin typeface="Garamond" panose="02020404030301010803" pitchFamily="18" charset="0"/>
              </a:rPr>
              <a:t>il governo di centro–sinistra nel 2007 di fatto la vanifica con il ripristino della filiera tecnica nella scuola  superiore</a:t>
            </a:r>
          </a:p>
          <a:p>
            <a:pPr algn="just"/>
            <a:r>
              <a:rPr lang="it-IT" altLang="it-IT" sz="3200" dirty="0">
                <a:latin typeface="Garamond" panose="02020404030301010803" pitchFamily="18" charset="0"/>
              </a:rPr>
              <a:t>Nel 2008 riform</a:t>
            </a:r>
            <a:r>
              <a:rPr lang="it-IT" altLang="it-IT" dirty="0">
                <a:latin typeface="Garamond" panose="02020404030301010803" pitchFamily="18" charset="0"/>
              </a:rPr>
              <a:t>a </a:t>
            </a:r>
            <a:r>
              <a:rPr lang="it-IT" altLang="it-IT" sz="3200" dirty="0">
                <a:latin typeface="Garamond" panose="02020404030301010803" pitchFamily="18" charset="0"/>
              </a:rPr>
              <a:t>Gelmini. Velocità del processo decisionale </a:t>
            </a:r>
            <a:r>
              <a:rPr lang="it-IT" dirty="0">
                <a:latin typeface="Garamond" panose="02020404030301010803" pitchFamily="18" charset="0"/>
              </a:rPr>
              <a:t>(nel dl 112 poi approvato come legge 133 del 2008: abolizione ICI e previsione tagli consistenti alla scuola: circa 130mila dipendenti negli anni successivi) </a:t>
            </a:r>
            <a:endParaRPr lang="it-IT" altLang="it-IT" sz="3200" dirty="0">
              <a:latin typeface="Garamond" panose="02020404030301010803" pitchFamily="18" charset="0"/>
            </a:endParaRPr>
          </a:p>
          <a:p>
            <a:pPr marL="457200" lvl="1" indent="0">
              <a:buNone/>
            </a:pPr>
            <a:endParaRPr lang="it-IT" altLang="it-IT" dirty="0">
              <a:latin typeface="Garamond" panose="02020404030301010803" pitchFamily="18" charset="0"/>
            </a:endParaRPr>
          </a:p>
          <a:p>
            <a:pPr eaLnBrk="1" hangingPunct="1">
              <a:lnSpc>
                <a:spcPct val="80000"/>
              </a:lnSpc>
            </a:pPr>
            <a:endParaRPr lang="it-IT" altLang="it-IT" sz="2800" dirty="0">
              <a:latin typeface="Garamond" panose="02020404030301010803" pitchFamily="18" charset="0"/>
            </a:endParaRPr>
          </a:p>
        </p:txBody>
      </p:sp>
    </p:spTree>
    <p:extLst>
      <p:ext uri="{BB962C8B-B14F-4D97-AF65-F5344CB8AC3E}">
        <p14:creationId xmlns:p14="http://schemas.microsoft.com/office/powerpoint/2010/main" val="2362872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r>
              <a:rPr lang="it-IT" sz="3200" b="1" dirty="0">
                <a:solidFill>
                  <a:srgbClr val="FF0000"/>
                </a:solidFill>
                <a:latin typeface="Garamond" panose="02020404030301010803" pitchFamily="18" charset="0"/>
              </a:rPr>
              <a:t>Gli anni 2000: le riforme del centro-destra (3)</a:t>
            </a:r>
            <a:endParaRPr lang="it-IT" altLang="it-IT" sz="3200" b="1" dirty="0">
              <a:solidFill>
                <a:srgbClr val="C00000"/>
              </a:solidFill>
              <a:latin typeface="Garamond" panose="02020404030301010803" pitchFamily="18" charset="0"/>
            </a:endParaRP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251520" y="692696"/>
            <a:ext cx="8435280" cy="5936703"/>
          </a:xfrm>
        </p:spPr>
        <p:txBody>
          <a:bodyPr/>
          <a:lstStyle/>
          <a:p>
            <a:pPr algn="just" eaLnBrk="1" hangingPunct="1">
              <a:lnSpc>
                <a:spcPct val="80000"/>
              </a:lnSpc>
            </a:pPr>
            <a:r>
              <a:rPr lang="it-IT" altLang="it-IT" sz="2800" dirty="0">
                <a:latin typeface="Garamond" panose="02020404030301010803" pitchFamily="18" charset="0"/>
              </a:rPr>
              <a:t>La riforma Gelmini non è «epocale». E’ una razionalizzazione dell’esistente</a:t>
            </a:r>
          </a:p>
          <a:p>
            <a:pPr algn="just">
              <a:lnSpc>
                <a:spcPct val="80000"/>
              </a:lnSpc>
            </a:pPr>
            <a:r>
              <a:rPr lang="it-IT" b="1" dirty="0">
                <a:latin typeface="Garamond" panose="02020404030301010803" pitchFamily="18" charset="0"/>
              </a:rPr>
              <a:t>sei</a:t>
            </a:r>
            <a:r>
              <a:rPr lang="it-IT" dirty="0">
                <a:latin typeface="Garamond" panose="02020404030301010803" pitchFamily="18" charset="0"/>
              </a:rPr>
              <a:t> licei; </a:t>
            </a:r>
            <a:r>
              <a:rPr lang="it-IT" b="1" dirty="0">
                <a:latin typeface="Garamond" panose="02020404030301010803" pitchFamily="18" charset="0"/>
              </a:rPr>
              <a:t>due</a:t>
            </a:r>
            <a:r>
              <a:rPr lang="it-IT" dirty="0">
                <a:latin typeface="Garamond" panose="02020404030301010803" pitchFamily="18" charset="0"/>
              </a:rPr>
              <a:t> istituti  tecnici (settore economico e settore tecnologico)  </a:t>
            </a:r>
            <a:r>
              <a:rPr lang="it-IT" b="1" dirty="0">
                <a:latin typeface="Garamond" panose="02020404030301010803" pitchFamily="18" charset="0"/>
              </a:rPr>
              <a:t>due</a:t>
            </a:r>
            <a:r>
              <a:rPr lang="it-IT" dirty="0">
                <a:latin typeface="Garamond" panose="02020404030301010803" pitchFamily="18" charset="0"/>
              </a:rPr>
              <a:t> istituti professionali  (quelli dei servizi e quello per l’industria e l’artigianato).</a:t>
            </a:r>
          </a:p>
          <a:p>
            <a:pPr algn="just">
              <a:lnSpc>
                <a:spcPct val="80000"/>
              </a:lnSpc>
            </a:pPr>
            <a:r>
              <a:rPr lang="it-IT" dirty="0">
                <a:latin typeface="Garamond" panose="02020404030301010803" pitchFamily="18" charset="0"/>
              </a:rPr>
              <a:t>si rafforza il carattere teorico della formazione liceale e quello tecnico-applicato degli istituti tecnici. Inoltre, gli istituti professionali vengono “</a:t>
            </a:r>
            <a:r>
              <a:rPr lang="it-IT" dirty="0" err="1">
                <a:latin typeface="Garamond" panose="02020404030301010803" pitchFamily="18" charset="0"/>
              </a:rPr>
              <a:t>quinquennalizzati</a:t>
            </a:r>
            <a:r>
              <a:rPr lang="it-IT" dirty="0">
                <a:latin typeface="Garamond" panose="02020404030301010803" pitchFamily="18" charset="0"/>
              </a:rPr>
              <a:t>” e, quindi, di fatto “tecnicizzati” ovverosia resi poco distinguibili dagli istituti tecnici</a:t>
            </a:r>
            <a:endParaRPr lang="it-IT" altLang="it-IT" sz="2800" dirty="0">
              <a:latin typeface="Garamond" panose="02020404030301010803" pitchFamily="18" charset="0"/>
            </a:endParaRPr>
          </a:p>
          <a:p>
            <a:pPr algn="just">
              <a:lnSpc>
                <a:spcPct val="80000"/>
              </a:lnSpc>
            </a:pPr>
            <a:r>
              <a:rPr lang="it-IT" dirty="0">
                <a:latin typeface="Garamond" panose="02020404030301010803" pitchFamily="18" charset="0"/>
              </a:rPr>
              <a:t>Previsione anche della la possibilità di un premiale annuale per i docenti migliori (circa 7000 euro) che però non venne mai attuato…</a:t>
            </a:r>
            <a:endParaRPr lang="it-IT" altLang="it-IT" sz="2800" dirty="0">
              <a:latin typeface="Garamond" panose="02020404030301010803" pitchFamily="18" charset="0"/>
            </a:endParaRPr>
          </a:p>
        </p:txBody>
      </p:sp>
    </p:spTree>
    <p:extLst>
      <p:ext uri="{BB962C8B-B14F-4D97-AF65-F5344CB8AC3E}">
        <p14:creationId xmlns:p14="http://schemas.microsoft.com/office/powerpoint/2010/main" val="229897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r>
              <a:rPr lang="it-IT" altLang="it-IT" sz="3200" b="1" dirty="0">
                <a:solidFill>
                  <a:srgbClr val="C00000"/>
                </a:solidFill>
                <a:latin typeface="Garamond" panose="02020404030301010803" pitchFamily="18" charset="0"/>
              </a:rPr>
              <a:t>L’ultimo decennio: la Buona Scuola (1)</a:t>
            </a:r>
          </a:p>
        </p:txBody>
      </p:sp>
      <p:sp>
        <p:nvSpPr>
          <p:cNvPr id="2" name="CasellaDiTesto 1">
            <a:extLst>
              <a:ext uri="{FF2B5EF4-FFF2-40B4-BE49-F238E27FC236}">
                <a16:creationId xmlns:a16="http://schemas.microsoft.com/office/drawing/2014/main" id="{ABA2D235-6F09-DE4C-8993-E6153B4C7CFF}"/>
              </a:ext>
            </a:extLst>
          </p:cNvPr>
          <p:cNvSpPr txBox="1"/>
          <p:nvPr/>
        </p:nvSpPr>
        <p:spPr>
          <a:xfrm>
            <a:off x="0" y="836712"/>
            <a:ext cx="8763000" cy="5693866"/>
          </a:xfrm>
          <a:prstGeom prst="rect">
            <a:avLst/>
          </a:prstGeom>
          <a:noFill/>
        </p:spPr>
        <p:txBody>
          <a:bodyPr wrap="square" rtlCol="0">
            <a:spAutoFit/>
          </a:bodyPr>
          <a:lstStyle/>
          <a:p>
            <a:pPr marL="285750" indent="-285750" algn="just">
              <a:buFont typeface="Arial" panose="020B0604020202020204" pitchFamily="34" charset="0"/>
              <a:buChar char="•"/>
            </a:pPr>
            <a:r>
              <a:rPr lang="it-IT" sz="2600" dirty="0">
                <a:latin typeface="Garamond" panose="02020404030301010803" pitchFamily="18" charset="0"/>
              </a:rPr>
              <a:t>il processo decisionale della Buona Scuola viene condotto, almeno fino al momento della fase parlamentare, mediante un unilateralismo che non si era mai visto nella storia della politica italiana. </a:t>
            </a:r>
          </a:p>
          <a:p>
            <a:pPr marL="285750" indent="-285750" algn="just">
              <a:buFont typeface="Arial" panose="020B0604020202020204" pitchFamily="34" charset="0"/>
              <a:buChar char="•"/>
            </a:pPr>
            <a:r>
              <a:rPr lang="it-IT" sz="2600" b="1" dirty="0">
                <a:latin typeface="Garamond" panose="02020404030301010803" pitchFamily="18" charset="0"/>
              </a:rPr>
              <a:t>Formulazione</a:t>
            </a:r>
            <a:r>
              <a:rPr lang="it-IT" sz="2600" dirty="0">
                <a:latin typeface="Garamond" panose="02020404030301010803" pitchFamily="18" charset="0"/>
              </a:rPr>
              <a:t>: </a:t>
            </a:r>
            <a:r>
              <a:rPr lang="it-IT" sz="2600" dirty="0">
                <a:highlight>
                  <a:srgbClr val="FFFF00"/>
                </a:highlight>
                <a:latin typeface="Garamond" panose="02020404030301010803" pitchFamily="18" charset="0"/>
              </a:rPr>
              <a:t>2 gruppi di lavoro scelti dal ministero. </a:t>
            </a:r>
            <a:r>
              <a:rPr lang="it-IT" sz="2600" dirty="0">
                <a:latin typeface="Garamond" panose="02020404030301010803" pitchFamily="18" charset="0"/>
              </a:rPr>
              <a:t>Preparazione di linee guida che  a partire partire dal 15 settembre del 2014, per sessanta giorni, viene sottoposta  una </a:t>
            </a:r>
            <a:r>
              <a:rPr lang="it-IT" sz="2600" dirty="0">
                <a:highlight>
                  <a:srgbClr val="FFFF00"/>
                </a:highlight>
                <a:latin typeface="Garamond" panose="02020404030301010803" pitchFamily="18" charset="0"/>
              </a:rPr>
              <a:t>consultazione pubblica via web mediante la quale ogni cittadino poteva esprimere il suo giudizio e fare proposte</a:t>
            </a:r>
          </a:p>
          <a:p>
            <a:pPr marL="285750" indent="-285750" algn="just">
              <a:buFont typeface="Arial" panose="020B0604020202020204" pitchFamily="34" charset="0"/>
              <a:buChar char="•"/>
            </a:pPr>
            <a:r>
              <a:rPr lang="it-IT" sz="2600" dirty="0">
                <a:latin typeface="Garamond" panose="02020404030301010803" pitchFamily="18" charset="0"/>
              </a:rPr>
              <a:t>Nessuno sa davvero se i contributi dei cittadini partecipanti alla consultazione siano stati davvero tenuti in considerazione</a:t>
            </a:r>
          </a:p>
          <a:p>
            <a:pPr marL="285750" indent="-285750" algn="just">
              <a:buFont typeface="Arial" panose="020B0604020202020204" pitchFamily="34" charset="0"/>
              <a:buChar char="•"/>
            </a:pPr>
            <a:r>
              <a:rPr lang="it-IT" sz="2600" dirty="0">
                <a:latin typeface="Garamond" panose="02020404030301010803" pitchFamily="18" charset="0"/>
              </a:rPr>
              <a:t>Legge approvata in modo veloce ma saltano: la previsione di un sistema di carriera meritocratico e poteri super-manageriali per i dirigenti scolastici</a:t>
            </a:r>
            <a:endParaRPr lang="en-GB" sz="2600" dirty="0">
              <a:latin typeface="Garamond" panose="02020404030301010803" pitchFamily="18" charset="0"/>
            </a:endParaRPr>
          </a:p>
        </p:txBody>
      </p:sp>
    </p:spTree>
    <p:extLst>
      <p:ext uri="{BB962C8B-B14F-4D97-AF65-F5344CB8AC3E}">
        <p14:creationId xmlns:p14="http://schemas.microsoft.com/office/powerpoint/2010/main" val="138218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r>
              <a:rPr lang="it-IT" altLang="it-IT" sz="3200" b="1" dirty="0">
                <a:solidFill>
                  <a:srgbClr val="C00000"/>
                </a:solidFill>
                <a:latin typeface="Garamond" panose="02020404030301010803" pitchFamily="18" charset="0"/>
              </a:rPr>
              <a:t>L’ultimo decennio: la Buona Scuola (2)</a:t>
            </a: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107504" y="548680"/>
            <a:ext cx="9036496" cy="6080719"/>
          </a:xfrm>
        </p:spPr>
        <p:txBody>
          <a:bodyPr/>
          <a:lstStyle/>
          <a:p>
            <a:pPr algn="just" eaLnBrk="1" hangingPunct="1">
              <a:lnSpc>
                <a:spcPct val="80000"/>
              </a:lnSpc>
            </a:pPr>
            <a:r>
              <a:rPr lang="it-IT" altLang="it-IT" sz="2200" dirty="0">
                <a:latin typeface="Garamond" panose="02020404030301010803" pitchFamily="18" charset="0"/>
              </a:rPr>
              <a:t>La legge 107/2015 prevede:</a:t>
            </a:r>
          </a:p>
          <a:p>
            <a:pPr lvl="0" algn="just"/>
            <a:r>
              <a:rPr lang="it-IT" sz="2200" dirty="0">
                <a:latin typeface="Garamond" panose="02020404030301010803" pitchFamily="18" charset="0"/>
              </a:rPr>
              <a:t>La programmazione dell’offerta formativa (</a:t>
            </a:r>
            <a:r>
              <a:rPr lang="it-IT" sz="2200" dirty="0" err="1">
                <a:latin typeface="Garamond" panose="02020404030301010803" pitchFamily="18" charset="0"/>
              </a:rPr>
              <a:t>Pof</a:t>
            </a:r>
            <a:r>
              <a:rPr lang="it-IT" sz="2200" dirty="0">
                <a:latin typeface="Garamond" panose="02020404030301010803" pitchFamily="18" charset="0"/>
              </a:rPr>
              <a:t>) triennale, invece che Annuale.</a:t>
            </a:r>
          </a:p>
          <a:p>
            <a:pPr lvl="0" algn="just"/>
            <a:r>
              <a:rPr lang="it-IT" sz="2200" dirty="0">
                <a:latin typeface="Garamond" panose="02020404030301010803" pitchFamily="18" charset="0"/>
              </a:rPr>
              <a:t>L’assegnazione ad ogni scuola di un organico di posti-docente “funzionale” all’offerta formativa di cui sopra e individuato dalla stessa scuola(prima era il Ministero ad assegnare i docenti</a:t>
            </a:r>
          </a:p>
          <a:p>
            <a:pPr lvl="0" algn="just"/>
            <a:r>
              <a:rPr lang="it-IT" sz="2200" dirty="0">
                <a:latin typeface="Garamond" panose="02020404030301010803" pitchFamily="18" charset="0"/>
              </a:rPr>
              <a:t>L’assunzione a tempo indeterminato di un numero consistente (circa 100.000) degli attuali «precari», attraverso concorso nazionale (piano straordinario assunzioni).</a:t>
            </a:r>
          </a:p>
          <a:p>
            <a:pPr lvl="0" algn="just"/>
            <a:r>
              <a:rPr lang="it-IT" sz="2200" dirty="0">
                <a:latin typeface="Garamond" panose="02020404030301010803" pitchFamily="18" charset="0"/>
              </a:rPr>
              <a:t>L’estinzione delle graduatorie a punteggi, da cui scaturisce l’obbligo di assunzione e il divieto di supplenze, anch’esse generatrici di precariato.</a:t>
            </a:r>
          </a:p>
          <a:p>
            <a:pPr lvl="0" algn="just"/>
            <a:r>
              <a:rPr lang="it-IT" sz="2200" dirty="0">
                <a:latin typeface="Garamond" panose="02020404030301010803" pitchFamily="18" charset="0"/>
              </a:rPr>
              <a:t>Un rafforzamento dei  poteri  dei  dirigenti scolastici (che nella proposta del governo era concepito come il dominus della scuola che dirige, mentre nella fase parlamentare molti dei poteri previsti dalla proposta sono stati depotenziati).</a:t>
            </a:r>
          </a:p>
          <a:p>
            <a:pPr lvl="0" algn="just"/>
            <a:r>
              <a:rPr lang="it-IT" sz="2200" dirty="0">
                <a:latin typeface="Garamond" panose="02020404030301010803" pitchFamily="18" charset="0"/>
              </a:rPr>
              <a:t>Bonus finanziari in base al merito ai singoli docenti</a:t>
            </a:r>
          </a:p>
          <a:p>
            <a:pPr lvl="0" algn="just"/>
            <a:r>
              <a:rPr lang="it-IT" sz="2200" dirty="0">
                <a:latin typeface="Garamond" panose="02020404030301010803" pitchFamily="18" charset="0"/>
              </a:rPr>
              <a:t>Un sistema di reclutamento caratterizzato da un periodo formativo di tre anni successivamente alla vittoria concorsuale.</a:t>
            </a:r>
          </a:p>
        </p:txBody>
      </p:sp>
    </p:spTree>
    <p:extLst>
      <p:ext uri="{BB962C8B-B14F-4D97-AF65-F5344CB8AC3E}">
        <p14:creationId xmlns:p14="http://schemas.microsoft.com/office/powerpoint/2010/main" val="360491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099">
                                            <p:txEl>
                                              <p:pRg st="6" end="6"/>
                                            </p:txEl>
                                          </p:spTgt>
                                        </p:tgtEl>
                                        <p:attrNameLst>
                                          <p:attrName>style.visibility</p:attrName>
                                        </p:attrNameLst>
                                      </p:cBhvr>
                                      <p:to>
                                        <p:strVal val="visible"/>
                                      </p:to>
                                    </p:set>
                                    <p:anim calcmode="lin" valueType="num">
                                      <p:cBhvr additive="base">
                                        <p:cTn id="43"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099">
                                            <p:txEl>
                                              <p:pRg st="7" end="7"/>
                                            </p:txEl>
                                          </p:spTgt>
                                        </p:tgtEl>
                                        <p:attrNameLst>
                                          <p:attrName>style.visibility</p:attrName>
                                        </p:attrNameLst>
                                      </p:cBhvr>
                                      <p:to>
                                        <p:strVal val="visible"/>
                                      </p:to>
                                    </p:set>
                                    <p:anim calcmode="lin" valueType="num">
                                      <p:cBhvr additive="base">
                                        <p:cTn id="49" dur="500" fill="hold"/>
                                        <p:tgtEl>
                                          <p:spTgt spid="4099">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09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r>
              <a:rPr lang="it-IT" altLang="it-IT" sz="3200" b="1" dirty="0">
                <a:solidFill>
                  <a:srgbClr val="C00000"/>
                </a:solidFill>
                <a:latin typeface="Garamond" panose="02020404030301010803" pitchFamily="18" charset="0"/>
              </a:rPr>
              <a:t>L’ultimo decennio: la Buona Scuola (3)</a:t>
            </a: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251520" y="692696"/>
            <a:ext cx="8435280" cy="5936703"/>
          </a:xfrm>
        </p:spPr>
        <p:txBody>
          <a:bodyPr/>
          <a:lstStyle/>
          <a:p>
            <a:pPr algn="just" hangingPunct="0"/>
            <a:r>
              <a:rPr lang="it-IT" sz="2600" dirty="0">
                <a:latin typeface="Garamond" panose="02020404030301010803" pitchFamily="18" charset="0"/>
              </a:rPr>
              <a:t>La Buona Scuola parte come un </a:t>
            </a:r>
            <a:r>
              <a:rPr lang="it-IT" sz="2600" b="1" dirty="0" err="1">
                <a:latin typeface="Garamond" panose="02020404030301010803" pitchFamily="18" charset="0"/>
              </a:rPr>
              <a:t>replacement</a:t>
            </a:r>
            <a:r>
              <a:rPr lang="it-IT" sz="2600" b="1" dirty="0">
                <a:latin typeface="Garamond" panose="02020404030301010803" pitchFamily="18" charset="0"/>
              </a:rPr>
              <a:t> </a:t>
            </a:r>
            <a:r>
              <a:rPr lang="it-IT" sz="2600" dirty="0">
                <a:latin typeface="Garamond" panose="02020404030301010803" pitchFamily="18" charset="0"/>
              </a:rPr>
              <a:t>ma finisce come un </a:t>
            </a:r>
            <a:r>
              <a:rPr lang="it-IT" sz="2600" b="1" i="1" dirty="0" err="1">
                <a:latin typeface="Garamond" panose="02020404030301010803" pitchFamily="18" charset="0"/>
              </a:rPr>
              <a:t>layering</a:t>
            </a:r>
            <a:r>
              <a:rPr lang="it-IT" sz="2600" dirty="0">
                <a:latin typeface="Garamond" panose="02020404030301010803" pitchFamily="18" charset="0"/>
              </a:rPr>
              <a:t> poiché viene fortemente emendata in Parlamento</a:t>
            </a:r>
          </a:p>
          <a:p>
            <a:pPr algn="just" hangingPunct="0"/>
            <a:r>
              <a:rPr lang="it-IT" sz="2800" dirty="0">
                <a:latin typeface="Garamond" panose="02020404030301010803" pitchFamily="18" charset="0"/>
              </a:rPr>
              <a:t>Persistenza di una notevole sfiducia rispetto a </a:t>
            </a:r>
            <a:r>
              <a:rPr lang="it-IT" sz="2800" dirty="0" err="1">
                <a:latin typeface="Garamond" panose="02020404030301010803" pitchFamily="18" charset="0"/>
              </a:rPr>
              <a:t>managerializzazione</a:t>
            </a:r>
            <a:r>
              <a:rPr lang="it-IT" sz="2800" dirty="0">
                <a:latin typeface="Garamond" panose="02020404030301010803" pitchFamily="18" charset="0"/>
              </a:rPr>
              <a:t>  e valutazione. Questa sfiducia (che nel caso della Buona Scuola è stato il vero collante dell’opposizione della maggioranza degli inseganti alla prima versione della riforma) </a:t>
            </a:r>
          </a:p>
          <a:p>
            <a:pPr algn="just" hangingPunct="0"/>
            <a:r>
              <a:rPr lang="it-IT" sz="2800" dirty="0">
                <a:highlight>
                  <a:srgbClr val="FFFF00"/>
                </a:highlight>
                <a:latin typeface="Garamond" panose="02020404030301010803" pitchFamily="18" charset="0"/>
              </a:rPr>
              <a:t>Resistenza non solo ideologica ma anche dovuta alla cattiva attuazione dell’autonomia e a una evidente incapacità a gestire, sia dal punto di vista politico sia da quello tecnico, le varie procedure di valutazione (si pensi alle continue polemiche intorno ai test Invalsi).</a:t>
            </a:r>
          </a:p>
          <a:p>
            <a:pPr algn="just" hangingPunct="0"/>
            <a:endParaRPr lang="it-IT" sz="2600" dirty="0">
              <a:latin typeface="Garamond" panose="02020404030301010803" pitchFamily="18" charset="0"/>
            </a:endParaRPr>
          </a:p>
          <a:p>
            <a:pPr eaLnBrk="1" hangingPunct="1">
              <a:lnSpc>
                <a:spcPct val="80000"/>
              </a:lnSpc>
            </a:pPr>
            <a:endParaRPr lang="it-IT" altLang="it-IT" sz="2800" dirty="0">
              <a:latin typeface="Garamond" panose="02020404030301010803" pitchFamily="18" charset="0"/>
            </a:endParaRPr>
          </a:p>
        </p:txBody>
      </p:sp>
    </p:spTree>
    <p:extLst>
      <p:ext uri="{BB962C8B-B14F-4D97-AF65-F5344CB8AC3E}">
        <p14:creationId xmlns:p14="http://schemas.microsoft.com/office/powerpoint/2010/main" val="920581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r>
              <a:rPr lang="it-IT" altLang="it-IT" sz="3200" b="1" dirty="0">
                <a:solidFill>
                  <a:srgbClr val="C00000"/>
                </a:solidFill>
                <a:latin typeface="Garamond" panose="02020404030301010803" pitchFamily="18" charset="0"/>
              </a:rPr>
              <a:t>L’ultimo decennio: la Buona Scuola (a)</a:t>
            </a: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251520" y="692696"/>
            <a:ext cx="8435280" cy="5936703"/>
          </a:xfrm>
        </p:spPr>
        <p:txBody>
          <a:bodyPr/>
          <a:lstStyle/>
          <a:p>
            <a:pPr algn="just">
              <a:lnSpc>
                <a:spcPct val="80000"/>
              </a:lnSpc>
            </a:pPr>
            <a:r>
              <a:rPr lang="it-IT" altLang="it-IT" sz="3000" dirty="0">
                <a:latin typeface="Garamond" panose="02020404030301010803" pitchFamily="18" charset="0"/>
              </a:rPr>
              <a:t>I governi successivi (</a:t>
            </a:r>
            <a:r>
              <a:rPr lang="it-IT" altLang="it-IT" sz="3000" dirty="0" err="1">
                <a:latin typeface="Garamond" panose="02020404030301010803" pitchFamily="18" charset="0"/>
              </a:rPr>
              <a:t>Gentiloni</a:t>
            </a:r>
            <a:r>
              <a:rPr lang="it-IT" altLang="it-IT" sz="3000" dirty="0">
                <a:latin typeface="Garamond" panose="02020404030301010803" pitchFamily="18" charset="0"/>
              </a:rPr>
              <a:t> e Conte I) emendano fortemente la legge della buona Scuola.</a:t>
            </a:r>
          </a:p>
          <a:p>
            <a:pPr algn="just">
              <a:lnSpc>
                <a:spcPct val="80000"/>
              </a:lnSpc>
            </a:pPr>
            <a:r>
              <a:rPr lang="it-IT" altLang="it-IT" sz="3000" dirty="0">
                <a:latin typeface="Garamond" panose="02020404030301010803" pitchFamily="18" charset="0"/>
              </a:rPr>
              <a:t>Il governo </a:t>
            </a:r>
            <a:r>
              <a:rPr lang="it-IT" altLang="it-IT" sz="3000" dirty="0" err="1">
                <a:latin typeface="Garamond" panose="02020404030301010803" pitchFamily="18" charset="0"/>
              </a:rPr>
              <a:t>Gentiloni</a:t>
            </a:r>
            <a:r>
              <a:rPr lang="it-IT" altLang="it-IT" sz="3000" dirty="0">
                <a:latin typeface="Garamond" panose="02020404030301010803" pitchFamily="18" charset="0"/>
              </a:rPr>
              <a:t> ripristina le relazioni storiche con i Sindacati interrotte da Renzi ma emana tutti i decreti previsti dalla legge sulla buona Scuola</a:t>
            </a:r>
          </a:p>
          <a:p>
            <a:pPr algn="just">
              <a:lnSpc>
                <a:spcPct val="80000"/>
              </a:lnSpc>
            </a:pPr>
            <a:r>
              <a:rPr lang="it-IT" altLang="it-IT" sz="3000" dirty="0">
                <a:latin typeface="Garamond" panose="02020404030301010803" pitchFamily="18" charset="0"/>
              </a:rPr>
              <a:t>Molte modifiche in corso d’opera sul personale:</a:t>
            </a:r>
          </a:p>
          <a:p>
            <a:pPr marL="514350" indent="-514350" algn="just">
              <a:lnSpc>
                <a:spcPct val="80000"/>
              </a:lnSpc>
              <a:buAutoNum type="arabicPeriod"/>
            </a:pPr>
            <a:r>
              <a:rPr lang="it-IT" sz="3000" dirty="0">
                <a:latin typeface="Garamond" panose="02020404030301010803" pitchFamily="18" charset="0"/>
              </a:rPr>
              <a:t>GENTILONI: l’</a:t>
            </a:r>
            <a:r>
              <a:rPr lang="it-IT" sz="3000" dirty="0" err="1">
                <a:latin typeface="Garamond" panose="02020404030301010803" pitchFamily="18" charset="0"/>
              </a:rPr>
              <a:t>incardinamento</a:t>
            </a:r>
            <a:r>
              <a:rPr lang="it-IT" sz="3000" dirty="0">
                <a:latin typeface="Garamond" panose="02020404030301010803" pitchFamily="18" charset="0"/>
              </a:rPr>
              <a:t> dei docenti non è  più su ambito territoriale, ma su scuola la negoziazione dei criteri relativi all’attribuzione del bonus premiale viene ancora ad una logica di distribuzione larga.</a:t>
            </a:r>
          </a:p>
          <a:p>
            <a:pPr marL="514350" indent="-514350" algn="just">
              <a:lnSpc>
                <a:spcPct val="80000"/>
              </a:lnSpc>
              <a:buAutoNum type="arabicPeriod"/>
            </a:pPr>
            <a:r>
              <a:rPr lang="it-IT" sz="3000" dirty="0">
                <a:latin typeface="Garamond" panose="02020404030301010803" pitchFamily="18" charset="0"/>
              </a:rPr>
              <a:t>CONTE  I abolisce il potere di chiamata diretta da parte dei dirigenti, a partire dall’</a:t>
            </a:r>
            <a:r>
              <a:rPr lang="it-IT" sz="3000" dirty="0" err="1">
                <a:latin typeface="Garamond" panose="02020404030301010803" pitchFamily="18" charset="0"/>
              </a:rPr>
              <a:t>as</a:t>
            </a:r>
            <a:r>
              <a:rPr lang="it-IT" sz="3000" dirty="0">
                <a:latin typeface="Garamond" panose="02020404030301010803" pitchFamily="18" charset="0"/>
              </a:rPr>
              <a:t> 2019-2020</a:t>
            </a:r>
            <a:endParaRPr lang="it-IT" altLang="it-IT" sz="3000" dirty="0">
              <a:latin typeface="Garamond" panose="02020404030301010803" pitchFamily="18" charset="0"/>
            </a:endParaRPr>
          </a:p>
        </p:txBody>
      </p:sp>
    </p:spTree>
    <p:extLst>
      <p:ext uri="{BB962C8B-B14F-4D97-AF65-F5344CB8AC3E}">
        <p14:creationId xmlns:p14="http://schemas.microsoft.com/office/powerpoint/2010/main" val="158149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0" y="116633"/>
            <a:ext cx="9036496" cy="864096"/>
          </a:xfrm>
        </p:spPr>
        <p:txBody>
          <a:bodyPr/>
          <a:lstStyle/>
          <a:p>
            <a:pPr lvl="0"/>
            <a:endParaRPr lang="it-IT" sz="2800" dirty="0">
              <a:solidFill>
                <a:srgbClr val="FF0000"/>
              </a:solidFill>
              <a:latin typeface="Garamond" panose="02020404030301010803" pitchFamily="18" charset="0"/>
            </a:endParaRP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0" y="692696"/>
            <a:ext cx="8964488" cy="5976664"/>
          </a:xfrm>
        </p:spPr>
        <p:txBody>
          <a:bodyPr/>
          <a:lstStyle/>
          <a:p>
            <a:pPr eaLnBrk="1" hangingPunct="1">
              <a:lnSpc>
                <a:spcPct val="80000"/>
              </a:lnSpc>
            </a:pPr>
            <a:endParaRPr lang="it-IT" altLang="it-IT" sz="2800" dirty="0">
              <a:latin typeface="Garamond" panose="02020404030301010803" pitchFamily="18" charset="0"/>
            </a:endParaRPr>
          </a:p>
        </p:txBody>
      </p:sp>
      <p:pic>
        <p:nvPicPr>
          <p:cNvPr id="4" name="Immagine 3">
            <a:extLst>
              <a:ext uri="{FF2B5EF4-FFF2-40B4-BE49-F238E27FC236}">
                <a16:creationId xmlns:a16="http://schemas.microsoft.com/office/drawing/2014/main" id="{E85DA17C-328D-6E45-9875-D9CB857D124A}"/>
              </a:ext>
            </a:extLst>
          </p:cNvPr>
          <p:cNvPicPr>
            <a:picLocks noChangeAspect="1"/>
          </p:cNvPicPr>
          <p:nvPr/>
        </p:nvPicPr>
        <p:blipFill>
          <a:blip r:embed="rId2"/>
          <a:stretch>
            <a:fillRect/>
          </a:stretch>
        </p:blipFill>
        <p:spPr>
          <a:xfrm>
            <a:off x="107505" y="509586"/>
            <a:ext cx="9036496" cy="5792667"/>
          </a:xfrm>
          <a:prstGeom prst="rect">
            <a:avLst/>
          </a:prstGeom>
        </p:spPr>
      </p:pic>
    </p:spTree>
    <p:extLst>
      <p:ext uri="{BB962C8B-B14F-4D97-AF65-F5344CB8AC3E}">
        <p14:creationId xmlns:p14="http://schemas.microsoft.com/office/powerpoint/2010/main" val="427197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179512" y="0"/>
            <a:ext cx="8784976" cy="980729"/>
          </a:xfrm>
        </p:spPr>
        <p:txBody>
          <a:bodyPr/>
          <a:lstStyle/>
          <a:p>
            <a:pPr lvl="0"/>
            <a:r>
              <a:rPr lang="it-IT" sz="2800" b="1" dirty="0">
                <a:solidFill>
                  <a:srgbClr val="FF0000"/>
                </a:solidFill>
                <a:latin typeface="Garamond" panose="02020404030301010803" pitchFamily="18" charset="0"/>
              </a:rPr>
              <a:t>Design debole anche in presenza di </a:t>
            </a:r>
            <a:br>
              <a:rPr lang="it-IT" sz="2800" b="1" dirty="0">
                <a:solidFill>
                  <a:srgbClr val="FF0000"/>
                </a:solidFill>
                <a:latin typeface="Garamond" panose="02020404030301010803" pitchFamily="18" charset="0"/>
              </a:rPr>
            </a:br>
            <a:r>
              <a:rPr lang="it-IT" sz="2800" b="1" dirty="0">
                <a:solidFill>
                  <a:srgbClr val="FF0000"/>
                </a:solidFill>
                <a:latin typeface="Garamond" panose="02020404030301010803" pitchFamily="18" charset="0"/>
              </a:rPr>
              <a:t>grande forza politica (1)</a:t>
            </a:r>
            <a:endParaRPr lang="it-IT" sz="2800" dirty="0">
              <a:solidFill>
                <a:srgbClr val="FF0000"/>
              </a:solidFill>
              <a:latin typeface="Garamond" panose="02020404030301010803" pitchFamily="18" charset="0"/>
            </a:endParaRP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0" y="836712"/>
            <a:ext cx="8964488" cy="5832648"/>
          </a:xfrm>
        </p:spPr>
        <p:txBody>
          <a:bodyPr/>
          <a:lstStyle/>
          <a:p>
            <a:pPr algn="just">
              <a:lnSpc>
                <a:spcPct val="80000"/>
              </a:lnSpc>
            </a:pPr>
            <a:r>
              <a:rPr lang="it-IT" sz="2800" dirty="0">
                <a:latin typeface="Garamond" panose="02020404030301010803" pitchFamily="18" charset="0"/>
              </a:rPr>
              <a:t>Le  caratteristiche strutturali della competizione partitica hanno  forzato i governi ad uscire dal processo legislativo ordinario,  facendo diventare “normale” il ricorso ai decreti legge, alle leggi delega e al voto di fiducia </a:t>
            </a:r>
          </a:p>
          <a:p>
            <a:pPr algn="just">
              <a:lnSpc>
                <a:spcPct val="80000"/>
              </a:lnSpc>
            </a:pPr>
            <a:r>
              <a:rPr lang="it-IT" sz="2800" dirty="0">
                <a:latin typeface="Garamond" panose="02020404030301010803" pitchFamily="18" charset="0"/>
              </a:rPr>
              <a:t>La dinamica bi-polare aveva, seppur parzialmente, rafforzato la coesione  interna alle coalizioni di centro-destra e centro-sinistra</a:t>
            </a:r>
          </a:p>
          <a:p>
            <a:pPr algn="just">
              <a:lnSpc>
                <a:spcPct val="80000"/>
              </a:lnSpc>
            </a:pPr>
            <a:r>
              <a:rPr lang="it-IT" sz="2800" dirty="0">
                <a:latin typeface="Garamond" panose="02020404030301010803" pitchFamily="18" charset="0"/>
              </a:rPr>
              <a:t>A partire dal 1992-1994 i governi avevano progressivamente aumentato la loro capacità di guidare ed indirizzare il processo legislativo  </a:t>
            </a:r>
          </a:p>
          <a:p>
            <a:pPr algn="just">
              <a:lnSpc>
                <a:spcPct val="80000"/>
              </a:lnSpc>
            </a:pPr>
            <a:r>
              <a:rPr lang="it-IT" sz="2800" dirty="0">
                <a:latin typeface="Garamond" panose="02020404030301010803" pitchFamily="18" charset="0"/>
              </a:rPr>
              <a:t>Questa accresciuta capacità politica dei governi ha consentito, pertanto, di perseguire, più che nei decenni precedenti, tentativi  di riforme meno incrementali. </a:t>
            </a:r>
            <a:r>
              <a:rPr lang="it-IT" sz="2800" dirty="0">
                <a:highlight>
                  <a:srgbClr val="FFFF00"/>
                </a:highlight>
                <a:latin typeface="Garamond" panose="02020404030301010803" pitchFamily="18" charset="0"/>
              </a:rPr>
              <a:t>Insomma, la possibilità di fare più </a:t>
            </a:r>
            <a:r>
              <a:rPr lang="it-IT" sz="2800" i="1" dirty="0" err="1">
                <a:highlight>
                  <a:srgbClr val="FFFF00"/>
                </a:highlight>
                <a:latin typeface="Garamond" panose="02020404030301010803" pitchFamily="18" charset="0"/>
              </a:rPr>
              <a:t>replacement</a:t>
            </a:r>
            <a:r>
              <a:rPr lang="it-IT" sz="2800" i="1" dirty="0">
                <a:highlight>
                  <a:srgbClr val="FFFF00"/>
                </a:highlight>
                <a:latin typeface="Garamond" panose="02020404030301010803" pitchFamily="18" charset="0"/>
              </a:rPr>
              <a:t> </a:t>
            </a:r>
            <a:r>
              <a:rPr lang="it-IT" sz="2800" dirty="0">
                <a:highlight>
                  <a:srgbClr val="FFFF00"/>
                </a:highlight>
                <a:latin typeface="Garamond" panose="02020404030301010803" pitchFamily="18" charset="0"/>
              </a:rPr>
              <a:t>e meno </a:t>
            </a:r>
            <a:r>
              <a:rPr lang="it-IT" sz="2800" i="1" dirty="0" err="1">
                <a:highlight>
                  <a:srgbClr val="FFFF00"/>
                </a:highlight>
                <a:latin typeface="Garamond" panose="02020404030301010803" pitchFamily="18" charset="0"/>
              </a:rPr>
              <a:t>layering</a:t>
            </a:r>
            <a:r>
              <a:rPr lang="it-IT" sz="2800" dirty="0">
                <a:latin typeface="Garamond" panose="02020404030301010803" pitchFamily="18" charset="0"/>
              </a:rPr>
              <a:t>. </a:t>
            </a:r>
            <a:endParaRPr lang="it-IT" altLang="it-IT" sz="2800" dirty="0">
              <a:latin typeface="Garamond" panose="02020404030301010803" pitchFamily="18" charset="0"/>
            </a:endParaRPr>
          </a:p>
        </p:txBody>
      </p:sp>
    </p:spTree>
    <p:extLst>
      <p:ext uri="{BB962C8B-B14F-4D97-AF65-F5344CB8AC3E}">
        <p14:creationId xmlns:p14="http://schemas.microsoft.com/office/powerpoint/2010/main" val="962081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0" y="116632"/>
            <a:ext cx="9144000" cy="864097"/>
          </a:xfrm>
        </p:spPr>
        <p:txBody>
          <a:bodyPr/>
          <a:lstStyle/>
          <a:p>
            <a:r>
              <a:rPr lang="it-IT" sz="2800" b="1" dirty="0">
                <a:solidFill>
                  <a:srgbClr val="FF0000"/>
                </a:solidFill>
                <a:latin typeface="Garamond" panose="02020404030301010803" pitchFamily="18" charset="0"/>
              </a:rPr>
              <a:t>Design debole anche in presenza di </a:t>
            </a:r>
            <a:br>
              <a:rPr lang="it-IT" sz="2800" b="1" dirty="0">
                <a:solidFill>
                  <a:srgbClr val="FF0000"/>
                </a:solidFill>
                <a:latin typeface="Garamond" panose="02020404030301010803" pitchFamily="18" charset="0"/>
              </a:rPr>
            </a:br>
            <a:r>
              <a:rPr lang="it-IT" sz="2800" b="1" dirty="0">
                <a:solidFill>
                  <a:srgbClr val="FF0000"/>
                </a:solidFill>
                <a:latin typeface="Garamond" panose="02020404030301010803" pitchFamily="18" charset="0"/>
              </a:rPr>
              <a:t>grande forza politica (2)</a:t>
            </a:r>
            <a:endParaRPr lang="it-IT" altLang="it-IT" sz="2800" b="1" dirty="0">
              <a:solidFill>
                <a:srgbClr val="C00000"/>
              </a:solidFill>
              <a:latin typeface="Garamond" panose="02020404030301010803" pitchFamily="18" charset="0"/>
            </a:endParaRP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251520" y="980728"/>
            <a:ext cx="8435280" cy="5648671"/>
          </a:xfrm>
        </p:spPr>
        <p:txBody>
          <a:bodyPr/>
          <a:lstStyle/>
          <a:p>
            <a:pPr algn="just" hangingPunct="0"/>
            <a:r>
              <a:rPr lang="it-IT" sz="2800" b="1" dirty="0">
                <a:latin typeface="Garamond" panose="02020404030301010803" pitchFamily="18" charset="0"/>
              </a:rPr>
              <a:t>Problemi di Capacità Tecnica</a:t>
            </a:r>
            <a:r>
              <a:rPr lang="it-IT" sz="2800" dirty="0">
                <a:latin typeface="Garamond" panose="02020404030301010803" pitchFamily="18" charset="0"/>
              </a:rPr>
              <a:t>: soprattutto pe </a:t>
            </a:r>
            <a:r>
              <a:rPr lang="it-IT" sz="2800" dirty="0" err="1">
                <a:latin typeface="Garamond" panose="02020404030301010803" pitchFamily="18" charset="0"/>
              </a:rPr>
              <a:t>ril</a:t>
            </a:r>
            <a:r>
              <a:rPr lang="it-IT" sz="2800" dirty="0">
                <a:latin typeface="Garamond" panose="02020404030301010803" pitchFamily="18" charset="0"/>
              </a:rPr>
              <a:t> Governo Moratti e per il Governo Renzi</a:t>
            </a:r>
          </a:p>
          <a:p>
            <a:pPr algn="just" hangingPunct="0"/>
            <a:r>
              <a:rPr lang="it-IT" sz="2800" b="1" dirty="0">
                <a:latin typeface="Garamond" panose="02020404030301010803" pitchFamily="18" charset="0"/>
              </a:rPr>
              <a:t>Problemi di Implementazione:  </a:t>
            </a:r>
          </a:p>
          <a:p>
            <a:pPr marL="514350" indent="-514350" algn="just" hangingPunct="0">
              <a:buAutoNum type="arabicPeriod"/>
            </a:pPr>
            <a:r>
              <a:rPr lang="it-IT" sz="2800" dirty="0">
                <a:latin typeface="Garamond" panose="02020404030301010803" pitchFamily="18" charset="0"/>
              </a:rPr>
              <a:t>la dinamica bipolare e la tendenza al </a:t>
            </a:r>
            <a:r>
              <a:rPr lang="it-IT" sz="2800" i="1" dirty="0">
                <a:latin typeface="Garamond" panose="02020404030301010803" pitchFamily="18" charset="0"/>
              </a:rPr>
              <a:t>policy </a:t>
            </a:r>
            <a:r>
              <a:rPr lang="it-IT" sz="2800" i="1" dirty="0" err="1">
                <a:latin typeface="Garamond" panose="02020404030301010803" pitchFamily="18" charset="0"/>
              </a:rPr>
              <a:t>reversal</a:t>
            </a:r>
            <a:endParaRPr lang="it-IT" sz="2800" i="1" dirty="0">
              <a:latin typeface="Garamond" panose="02020404030301010803" pitchFamily="18" charset="0"/>
            </a:endParaRPr>
          </a:p>
          <a:p>
            <a:pPr marL="514350" indent="-514350" algn="just" hangingPunct="0">
              <a:buAutoNum type="arabicPeriod"/>
            </a:pPr>
            <a:r>
              <a:rPr lang="it-IT" sz="2800" dirty="0">
                <a:latin typeface="Garamond" panose="02020404030301010803" pitchFamily="18" charset="0"/>
              </a:rPr>
              <a:t>forza dei gruppi di interesse del settore. </a:t>
            </a:r>
          </a:p>
          <a:p>
            <a:pPr marL="0" indent="0" algn="just" hangingPunct="0">
              <a:buNone/>
            </a:pPr>
            <a:r>
              <a:rPr lang="it-IT" sz="2800" dirty="0">
                <a:latin typeface="Garamond" panose="02020404030301010803" pitchFamily="18" charset="0"/>
              </a:rPr>
              <a:t>Queste caratteristiche sembrano rilevare soprattutto per i casi di </a:t>
            </a:r>
            <a:r>
              <a:rPr lang="it-IT" sz="2800" i="1" dirty="0" err="1">
                <a:latin typeface="Garamond" panose="02020404030301010803" pitchFamily="18" charset="0"/>
              </a:rPr>
              <a:t>replacement</a:t>
            </a:r>
            <a:r>
              <a:rPr lang="it-IT" sz="2800" dirty="0">
                <a:latin typeface="Garamond" panose="02020404030301010803" pitchFamily="18" charset="0"/>
              </a:rPr>
              <a:t> (le riforme Berlinguer e Moratti) ma anche per gli interventi di </a:t>
            </a:r>
            <a:r>
              <a:rPr lang="it-IT" sz="2800" i="1" dirty="0" err="1">
                <a:latin typeface="Garamond" panose="02020404030301010803" pitchFamily="18" charset="0"/>
              </a:rPr>
              <a:t>layering</a:t>
            </a:r>
            <a:r>
              <a:rPr lang="it-IT" sz="2800" i="1" dirty="0">
                <a:latin typeface="Garamond" panose="02020404030301010803" pitchFamily="18" charset="0"/>
              </a:rPr>
              <a:t> </a:t>
            </a:r>
            <a:r>
              <a:rPr lang="it-IT" sz="2800" dirty="0">
                <a:latin typeface="Garamond" panose="02020404030301010803" pitchFamily="18" charset="0"/>
              </a:rPr>
              <a:t> quando essi riguardano il personale e sono stati assolutamente non condivisi dal corpo docente (come nel caso delle norme della Buona Scuola che riguardano gli insegnanti)</a:t>
            </a:r>
          </a:p>
          <a:p>
            <a:pPr algn="just" hangingPunct="0"/>
            <a:endParaRPr lang="it-IT" sz="2800" b="1" dirty="0">
              <a:latin typeface="Garamond" panose="02020404030301010803" pitchFamily="18" charset="0"/>
            </a:endParaRPr>
          </a:p>
          <a:p>
            <a:pPr eaLnBrk="1" hangingPunct="1">
              <a:lnSpc>
                <a:spcPct val="80000"/>
              </a:lnSpc>
            </a:pPr>
            <a:endParaRPr lang="it-IT" altLang="it-IT" sz="2800" dirty="0">
              <a:latin typeface="Garamond" panose="02020404030301010803" pitchFamily="18" charset="0"/>
            </a:endParaRPr>
          </a:p>
        </p:txBody>
      </p:sp>
    </p:spTree>
    <p:extLst>
      <p:ext uri="{BB962C8B-B14F-4D97-AF65-F5344CB8AC3E}">
        <p14:creationId xmlns:p14="http://schemas.microsoft.com/office/powerpoint/2010/main" val="391978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pPr eaLnBrk="1" hangingPunct="1"/>
            <a:r>
              <a:rPr lang="it-IT" altLang="it-IT" sz="3200" b="1" dirty="0">
                <a:solidFill>
                  <a:srgbClr val="C00000"/>
                </a:solidFill>
                <a:latin typeface="Garamond" panose="02020404030301010803" pitchFamily="18" charset="0"/>
              </a:rPr>
              <a:t>Funzioni della Scuola</a:t>
            </a: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251520" y="980728"/>
            <a:ext cx="8435280" cy="5648671"/>
          </a:xfrm>
        </p:spPr>
        <p:txBody>
          <a:bodyPr/>
          <a:lstStyle/>
          <a:p>
            <a:pPr>
              <a:lnSpc>
                <a:spcPct val="80000"/>
              </a:lnSpc>
            </a:pPr>
            <a:r>
              <a:rPr lang="it-IT" sz="4000" dirty="0">
                <a:latin typeface="Garamond" panose="02020404030301010803" pitchFamily="18" charset="0"/>
              </a:rPr>
              <a:t>funzione economica</a:t>
            </a:r>
          </a:p>
          <a:p>
            <a:pPr>
              <a:lnSpc>
                <a:spcPct val="80000"/>
              </a:lnSpc>
            </a:pPr>
            <a:endParaRPr lang="it-IT" sz="4000" dirty="0">
              <a:latin typeface="Garamond" panose="02020404030301010803" pitchFamily="18" charset="0"/>
            </a:endParaRPr>
          </a:p>
          <a:p>
            <a:pPr>
              <a:lnSpc>
                <a:spcPct val="80000"/>
              </a:lnSpc>
            </a:pPr>
            <a:r>
              <a:rPr lang="it-IT" sz="4000" dirty="0">
                <a:latin typeface="Garamond" panose="02020404030301010803" pitchFamily="18" charset="0"/>
              </a:rPr>
              <a:t>funzione sociale </a:t>
            </a:r>
          </a:p>
          <a:p>
            <a:pPr>
              <a:lnSpc>
                <a:spcPct val="80000"/>
              </a:lnSpc>
            </a:pPr>
            <a:endParaRPr lang="it-IT" sz="4000" dirty="0">
              <a:latin typeface="Garamond" panose="02020404030301010803" pitchFamily="18" charset="0"/>
            </a:endParaRPr>
          </a:p>
          <a:p>
            <a:pPr>
              <a:lnSpc>
                <a:spcPct val="80000"/>
              </a:lnSpc>
            </a:pPr>
            <a:r>
              <a:rPr lang="it-IT" sz="4000" dirty="0">
                <a:latin typeface="Garamond" panose="02020404030301010803" pitchFamily="18" charset="0"/>
              </a:rPr>
              <a:t>funzione di socializzazione</a:t>
            </a:r>
            <a:endParaRPr lang="it-IT" altLang="it-IT" sz="4000" dirty="0">
              <a:latin typeface="Garamond" panose="02020404030301010803" pitchFamily="18" charset="0"/>
            </a:endParaRPr>
          </a:p>
        </p:txBody>
      </p:sp>
    </p:spTree>
    <p:extLst>
      <p:ext uri="{BB962C8B-B14F-4D97-AF65-F5344CB8AC3E}">
        <p14:creationId xmlns:p14="http://schemas.microsoft.com/office/powerpoint/2010/main" val="2779264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anim calcmode="lin" valueType="num">
                                      <p:cBhvr additive="base">
                                        <p:cTn id="19"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r>
              <a:rPr lang="it-IT" sz="2800" b="1" dirty="0">
                <a:solidFill>
                  <a:srgbClr val="FF0000"/>
                </a:solidFill>
                <a:latin typeface="Garamond" panose="02020404030301010803" pitchFamily="18" charset="0"/>
              </a:rPr>
              <a:t>Design debole anche in presenza di </a:t>
            </a:r>
            <a:br>
              <a:rPr lang="it-IT" sz="2800" b="1" dirty="0">
                <a:solidFill>
                  <a:srgbClr val="FF0000"/>
                </a:solidFill>
                <a:latin typeface="Garamond" panose="02020404030301010803" pitchFamily="18" charset="0"/>
              </a:rPr>
            </a:br>
            <a:r>
              <a:rPr lang="it-IT" sz="2800" b="1" dirty="0">
                <a:solidFill>
                  <a:srgbClr val="FF0000"/>
                </a:solidFill>
                <a:latin typeface="Garamond" panose="02020404030301010803" pitchFamily="18" charset="0"/>
              </a:rPr>
              <a:t>grande forza politica (3)</a:t>
            </a:r>
            <a:br>
              <a:rPr lang="it-IT" sz="2800" b="1" dirty="0">
                <a:solidFill>
                  <a:srgbClr val="FF0000"/>
                </a:solidFill>
                <a:latin typeface="Garamond" panose="02020404030301010803" pitchFamily="18" charset="0"/>
              </a:rPr>
            </a:br>
            <a:endParaRPr lang="it-IT" altLang="it-IT" sz="2800" b="1" dirty="0">
              <a:solidFill>
                <a:srgbClr val="C00000"/>
              </a:solidFill>
              <a:latin typeface="Garamond" panose="02020404030301010803" pitchFamily="18" charset="0"/>
            </a:endParaRP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179512" y="1196752"/>
            <a:ext cx="8507288" cy="5432647"/>
          </a:xfrm>
        </p:spPr>
        <p:txBody>
          <a:bodyPr/>
          <a:lstStyle/>
          <a:p>
            <a:pPr algn="just">
              <a:lnSpc>
                <a:spcPct val="80000"/>
              </a:lnSpc>
            </a:pPr>
            <a:r>
              <a:rPr lang="it-IT" dirty="0">
                <a:latin typeface="Garamond" panose="02020404030301010803" pitchFamily="18" charset="0"/>
              </a:rPr>
              <a:t>La politica della scuola italiana resta una politica estremamente complessa a causa della densità e della rilevanza degli interessi coinvolti. </a:t>
            </a:r>
          </a:p>
          <a:p>
            <a:pPr algn="just">
              <a:lnSpc>
                <a:spcPct val="80000"/>
              </a:lnSpc>
            </a:pPr>
            <a:r>
              <a:rPr lang="it-IT" dirty="0">
                <a:latin typeface="Garamond" panose="02020404030301010803" pitchFamily="18" charset="0"/>
              </a:rPr>
              <a:t>Le riforme radicali (</a:t>
            </a:r>
            <a:r>
              <a:rPr lang="it-IT" i="1" dirty="0" err="1">
                <a:latin typeface="Garamond" panose="02020404030301010803" pitchFamily="18" charset="0"/>
              </a:rPr>
              <a:t>replacement</a:t>
            </a:r>
            <a:r>
              <a:rPr lang="it-IT" dirty="0">
                <a:latin typeface="Garamond" panose="02020404030301010803" pitchFamily="18" charset="0"/>
              </a:rPr>
              <a:t>) si possono approvare  </a:t>
            </a:r>
            <a:r>
              <a:rPr lang="it-IT" dirty="0">
                <a:highlight>
                  <a:srgbClr val="FFFF00"/>
                </a:highlight>
                <a:latin typeface="Garamond" panose="02020404030301010803" pitchFamily="18" charset="0"/>
              </a:rPr>
              <a:t>ma rischiano sempre di naufragare a causa dello scontro ideologico che possono provocare oppure  a causa della mancanza di coerenza e realismo nel loro disegno.  </a:t>
            </a:r>
          </a:p>
          <a:p>
            <a:pPr algn="just">
              <a:lnSpc>
                <a:spcPct val="80000"/>
              </a:lnSpc>
            </a:pPr>
            <a:r>
              <a:rPr lang="it-IT" dirty="0">
                <a:latin typeface="Garamond" panose="02020404030301010803" pitchFamily="18" charset="0"/>
              </a:rPr>
              <a:t>Le riforme incrementali  sono più semplici da approvare ma spesso non toccano, almeno nel breve periodo, i problemi principali da risolvere. </a:t>
            </a:r>
            <a:endParaRPr lang="it-IT" altLang="it-IT" sz="4000" b="1" dirty="0">
              <a:latin typeface="Garamond" panose="02020404030301010803" pitchFamily="18" charset="0"/>
            </a:endParaRPr>
          </a:p>
        </p:txBody>
      </p:sp>
    </p:spTree>
    <p:extLst>
      <p:ext uri="{BB962C8B-B14F-4D97-AF65-F5344CB8AC3E}">
        <p14:creationId xmlns:p14="http://schemas.microsoft.com/office/powerpoint/2010/main" val="2886202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pPr eaLnBrk="1" hangingPunct="1"/>
            <a:r>
              <a:rPr lang="it-IT" altLang="it-IT" sz="3200" b="1" dirty="0">
                <a:solidFill>
                  <a:srgbClr val="C00000"/>
                </a:solidFill>
                <a:latin typeface="Garamond" panose="02020404030301010803" pitchFamily="18" charset="0"/>
              </a:rPr>
              <a:t>Problemi delle politiche scolastiche in Italia</a:t>
            </a: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251520" y="980728"/>
            <a:ext cx="8435280" cy="5648671"/>
          </a:xfrm>
        </p:spPr>
        <p:txBody>
          <a:bodyPr/>
          <a:lstStyle/>
          <a:p>
            <a:r>
              <a:rPr lang="it-IT" altLang="it-IT" dirty="0">
                <a:latin typeface="Garamond" panose="02020404030301010803" pitchFamily="18" charset="0"/>
              </a:rPr>
              <a:t>Scarsa performance in termini di apprendimento (vedi PISA-OCSE)</a:t>
            </a:r>
          </a:p>
          <a:p>
            <a:r>
              <a:rPr lang="it-IT" altLang="it-IT" dirty="0">
                <a:latin typeface="Garamond" panose="02020404030301010803" pitchFamily="18" charset="0"/>
              </a:rPr>
              <a:t>Scarsa mobilità sociale</a:t>
            </a:r>
          </a:p>
          <a:p>
            <a:endParaRPr lang="it-IT" altLang="it-IT" dirty="0">
              <a:latin typeface="Garamond" panose="02020404030301010803" pitchFamily="18" charset="0"/>
            </a:endParaRPr>
          </a:p>
          <a:p>
            <a:pPr marL="0" indent="0">
              <a:buNone/>
            </a:pPr>
            <a:r>
              <a:rPr lang="it-IT" altLang="it-IT" dirty="0">
                <a:latin typeface="Garamond" panose="02020404030301010803" pitchFamily="18" charset="0"/>
              </a:rPr>
              <a:t>Problemi affrontati in modo spesso ideologico con notevoli problemi di attuazione </a:t>
            </a:r>
          </a:p>
          <a:p>
            <a:pPr eaLnBrk="1" hangingPunct="1">
              <a:lnSpc>
                <a:spcPct val="80000"/>
              </a:lnSpc>
            </a:pPr>
            <a:endParaRPr lang="it-IT" altLang="it-IT" sz="2800" dirty="0">
              <a:latin typeface="Garamond" panose="02020404030301010803" pitchFamily="18" charset="0"/>
            </a:endParaRPr>
          </a:p>
        </p:txBody>
      </p:sp>
    </p:spTree>
    <p:extLst>
      <p:ext uri="{BB962C8B-B14F-4D97-AF65-F5344CB8AC3E}">
        <p14:creationId xmlns:p14="http://schemas.microsoft.com/office/powerpoint/2010/main" val="3084673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anim calcmode="lin" valueType="num">
                                      <p:cBhvr additive="base">
                                        <p:cTn id="19"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46CC238D-A46E-78A5-BAC4-02442412A0C9}"/>
              </a:ext>
            </a:extLst>
          </p:cNvPr>
          <p:cNvSpPr>
            <a:spLocks noGrp="1"/>
          </p:cNvSpPr>
          <p:nvPr>
            <p:ph idx="1"/>
          </p:nvPr>
        </p:nvSpPr>
        <p:spPr/>
        <p:txBody>
          <a:bodyPr>
            <a:noAutofit/>
          </a:bodyPr>
          <a:lstStyle/>
          <a:p>
            <a:pPr marL="0" indent="0" algn="just">
              <a:spcBef>
                <a:spcPts val="0"/>
              </a:spcBef>
              <a:buNone/>
            </a:pPr>
            <a:endParaRPr lang="en-GB" sz="2400" dirty="0">
              <a:latin typeface="Garamond" panose="02020404030301010803" pitchFamily="18" charset="0"/>
            </a:endParaRPr>
          </a:p>
        </p:txBody>
      </p:sp>
      <p:sp>
        <p:nvSpPr>
          <p:cNvPr id="3" name="Titolo 2">
            <a:extLst>
              <a:ext uri="{FF2B5EF4-FFF2-40B4-BE49-F238E27FC236}">
                <a16:creationId xmlns:a16="http://schemas.microsoft.com/office/drawing/2014/main" id="{94F26BF9-0F3C-AA36-FC2B-91482434D823}"/>
              </a:ext>
            </a:extLst>
          </p:cNvPr>
          <p:cNvSpPr>
            <a:spLocks noGrp="1"/>
          </p:cNvSpPr>
          <p:nvPr>
            <p:ph type="title"/>
          </p:nvPr>
        </p:nvSpPr>
        <p:spPr/>
        <p:txBody>
          <a:bodyPr/>
          <a:lstStyle/>
          <a:p>
            <a:r>
              <a:rPr lang="en-GB" dirty="0"/>
              <a:t>	    		</a:t>
            </a:r>
          </a:p>
        </p:txBody>
      </p:sp>
      <p:pic>
        <p:nvPicPr>
          <p:cNvPr id="6" name="Immagine 5">
            <a:extLst>
              <a:ext uri="{FF2B5EF4-FFF2-40B4-BE49-F238E27FC236}">
                <a16:creationId xmlns:a16="http://schemas.microsoft.com/office/drawing/2014/main" id="{9BA7EFAE-0619-BA91-61F2-048297E30D2F}"/>
              </a:ext>
            </a:extLst>
          </p:cNvPr>
          <p:cNvPicPr>
            <a:picLocks noChangeAspect="1"/>
          </p:cNvPicPr>
          <p:nvPr/>
        </p:nvPicPr>
        <p:blipFill>
          <a:blip r:embed="rId2"/>
          <a:stretch>
            <a:fillRect/>
          </a:stretch>
        </p:blipFill>
        <p:spPr>
          <a:xfrm>
            <a:off x="107504" y="1026842"/>
            <a:ext cx="9036496" cy="5377024"/>
          </a:xfrm>
          <a:prstGeom prst="rect">
            <a:avLst/>
          </a:prstGeom>
        </p:spPr>
      </p:pic>
      <p:sp>
        <p:nvSpPr>
          <p:cNvPr id="7" name="CasellaDiTesto 6">
            <a:extLst>
              <a:ext uri="{FF2B5EF4-FFF2-40B4-BE49-F238E27FC236}">
                <a16:creationId xmlns:a16="http://schemas.microsoft.com/office/drawing/2014/main" id="{F3371916-86CB-C428-4CEC-354481C1A8B4}"/>
              </a:ext>
            </a:extLst>
          </p:cNvPr>
          <p:cNvSpPr txBox="1"/>
          <p:nvPr/>
        </p:nvSpPr>
        <p:spPr>
          <a:xfrm>
            <a:off x="0" y="188640"/>
            <a:ext cx="9144000" cy="1107996"/>
          </a:xfrm>
          <a:prstGeom prst="rect">
            <a:avLst/>
          </a:prstGeom>
          <a:noFill/>
        </p:spPr>
        <p:txBody>
          <a:bodyPr wrap="square" rtlCol="0">
            <a:spAutoFit/>
          </a:bodyPr>
          <a:lstStyle/>
          <a:p>
            <a:pPr marL="0" indent="0" algn="ctr">
              <a:spcBef>
                <a:spcPts val="0"/>
              </a:spcBef>
              <a:buNone/>
            </a:pPr>
            <a:r>
              <a:rPr lang="en-GB" sz="2400" dirty="0" err="1">
                <a:solidFill>
                  <a:srgbClr val="C00000"/>
                </a:solidFill>
                <a:latin typeface="Garamond" panose="02020404030301010803" pitchFamily="18" charset="0"/>
              </a:rPr>
              <a:t>Distribuzione</a:t>
            </a:r>
            <a:r>
              <a:rPr lang="en-GB" sz="2400" dirty="0">
                <a:solidFill>
                  <a:srgbClr val="C00000"/>
                </a:solidFill>
                <a:latin typeface="Garamond" panose="02020404030301010803" pitchFamily="18" charset="0"/>
              </a:rPr>
              <a:t> </a:t>
            </a:r>
            <a:r>
              <a:rPr lang="en-GB" sz="2400" dirty="0" err="1">
                <a:solidFill>
                  <a:srgbClr val="C00000"/>
                </a:solidFill>
                <a:latin typeface="Garamond" panose="02020404030301010803" pitchFamily="18" charset="0"/>
              </a:rPr>
              <a:t>percentuale</a:t>
            </a:r>
            <a:r>
              <a:rPr lang="en-GB" sz="2400" dirty="0">
                <a:solidFill>
                  <a:srgbClr val="C00000"/>
                </a:solidFill>
                <a:latin typeface="Garamond" panose="02020404030301010803" pitchFamily="18" charset="0"/>
              </a:rPr>
              <a:t> </a:t>
            </a:r>
            <a:r>
              <a:rPr lang="en-GB" sz="2400" dirty="0" err="1">
                <a:solidFill>
                  <a:srgbClr val="C00000"/>
                </a:solidFill>
                <a:latin typeface="Garamond" panose="02020404030301010803" pitchFamily="18" charset="0"/>
              </a:rPr>
              <a:t>dei</a:t>
            </a:r>
            <a:r>
              <a:rPr lang="en-GB" sz="2400" dirty="0">
                <a:solidFill>
                  <a:srgbClr val="C00000"/>
                </a:solidFill>
                <a:latin typeface="Garamond" panose="02020404030301010803" pitchFamily="18" charset="0"/>
              </a:rPr>
              <a:t> </a:t>
            </a:r>
            <a:r>
              <a:rPr lang="en-GB" sz="2400" dirty="0" err="1">
                <a:solidFill>
                  <a:srgbClr val="C00000"/>
                </a:solidFill>
                <a:latin typeface="Garamond" panose="02020404030301010803" pitchFamily="18" charset="0"/>
              </a:rPr>
              <a:t>diplomati</a:t>
            </a:r>
            <a:r>
              <a:rPr lang="en-GB" sz="2400" dirty="0">
                <a:solidFill>
                  <a:srgbClr val="C00000"/>
                </a:solidFill>
                <a:latin typeface="Garamond" panose="02020404030301010803" pitchFamily="18" charset="0"/>
              </a:rPr>
              <a:t> per fascia di </a:t>
            </a:r>
            <a:r>
              <a:rPr lang="en-GB" sz="2400" dirty="0" err="1">
                <a:solidFill>
                  <a:srgbClr val="C00000"/>
                </a:solidFill>
                <a:latin typeface="Garamond" panose="02020404030301010803" pitchFamily="18" charset="0"/>
              </a:rPr>
              <a:t>voto</a:t>
            </a:r>
            <a:r>
              <a:rPr lang="en-GB" sz="2400" dirty="0">
                <a:solidFill>
                  <a:srgbClr val="C00000"/>
                </a:solidFill>
                <a:latin typeface="Garamond" panose="02020404030301010803" pitchFamily="18" charset="0"/>
              </a:rPr>
              <a:t> e </a:t>
            </a:r>
            <a:r>
              <a:rPr lang="en-GB" sz="2400" dirty="0" err="1">
                <a:solidFill>
                  <a:srgbClr val="C00000"/>
                </a:solidFill>
                <a:latin typeface="Garamond" panose="02020404030301010803" pitchFamily="18" charset="0"/>
              </a:rPr>
              <a:t>Regione</a:t>
            </a:r>
            <a:r>
              <a:rPr lang="en-GB" sz="2400" dirty="0">
                <a:solidFill>
                  <a:srgbClr val="C00000"/>
                </a:solidFill>
                <a:latin typeface="Garamond" panose="02020404030301010803" pitchFamily="18" charset="0"/>
              </a:rPr>
              <a:t> </a:t>
            </a:r>
          </a:p>
          <a:p>
            <a:pPr marL="0" indent="0" algn="ctr">
              <a:spcBef>
                <a:spcPts val="0"/>
              </a:spcBef>
              <a:buNone/>
            </a:pPr>
            <a:r>
              <a:rPr lang="en-GB" sz="2400" dirty="0">
                <a:solidFill>
                  <a:srgbClr val="C00000"/>
                </a:solidFill>
                <a:latin typeface="Garamond" panose="02020404030301010803" pitchFamily="18" charset="0"/>
              </a:rPr>
              <a:t>A.S. 2022/2023</a:t>
            </a:r>
          </a:p>
          <a:p>
            <a:endParaRPr lang="en-GB" dirty="0"/>
          </a:p>
        </p:txBody>
      </p:sp>
    </p:spTree>
    <p:extLst>
      <p:ext uri="{BB962C8B-B14F-4D97-AF65-F5344CB8AC3E}">
        <p14:creationId xmlns:p14="http://schemas.microsoft.com/office/powerpoint/2010/main" val="2669080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2E9F292C-E691-0808-AC2E-433AE4C18E4B}"/>
              </a:ext>
            </a:extLst>
          </p:cNvPr>
          <p:cNvSpPr>
            <a:spLocks noGrp="1"/>
          </p:cNvSpPr>
          <p:nvPr>
            <p:ph idx="1"/>
          </p:nvPr>
        </p:nvSpPr>
        <p:spPr/>
        <p:txBody>
          <a:bodyPr/>
          <a:lstStyle/>
          <a:p>
            <a:endParaRPr lang="en-GB" dirty="0"/>
          </a:p>
        </p:txBody>
      </p:sp>
      <p:sp>
        <p:nvSpPr>
          <p:cNvPr id="3" name="Titolo 2">
            <a:extLst>
              <a:ext uri="{FF2B5EF4-FFF2-40B4-BE49-F238E27FC236}">
                <a16:creationId xmlns:a16="http://schemas.microsoft.com/office/drawing/2014/main" id="{7536FE6F-6EAF-ED2D-E51C-4A926ACEE739}"/>
              </a:ext>
            </a:extLst>
          </p:cNvPr>
          <p:cNvSpPr>
            <a:spLocks noGrp="1"/>
          </p:cNvSpPr>
          <p:nvPr>
            <p:ph type="title"/>
          </p:nvPr>
        </p:nvSpPr>
        <p:spPr/>
        <p:txBody>
          <a:bodyPr/>
          <a:lstStyle/>
          <a:p>
            <a:endParaRPr lang="en-GB" dirty="0"/>
          </a:p>
        </p:txBody>
      </p:sp>
      <p:pic>
        <p:nvPicPr>
          <p:cNvPr id="4" name="Immagine 3">
            <a:extLst>
              <a:ext uri="{FF2B5EF4-FFF2-40B4-BE49-F238E27FC236}">
                <a16:creationId xmlns:a16="http://schemas.microsoft.com/office/drawing/2014/main" id="{B89BD414-D55D-0F5B-758A-D2CE4BF81DA6}"/>
              </a:ext>
            </a:extLst>
          </p:cNvPr>
          <p:cNvPicPr>
            <a:picLocks noChangeAspect="1"/>
          </p:cNvPicPr>
          <p:nvPr/>
        </p:nvPicPr>
        <p:blipFill>
          <a:blip r:embed="rId2"/>
          <a:stretch>
            <a:fillRect/>
          </a:stretch>
        </p:blipFill>
        <p:spPr>
          <a:xfrm>
            <a:off x="371759" y="947629"/>
            <a:ext cx="8880761" cy="5505707"/>
          </a:xfrm>
          <a:prstGeom prst="rect">
            <a:avLst/>
          </a:prstGeom>
        </p:spPr>
      </p:pic>
      <p:sp>
        <p:nvSpPr>
          <p:cNvPr id="5" name="CasellaDiTesto 4">
            <a:extLst>
              <a:ext uri="{FF2B5EF4-FFF2-40B4-BE49-F238E27FC236}">
                <a16:creationId xmlns:a16="http://schemas.microsoft.com/office/drawing/2014/main" id="{6489CE58-1834-B14D-A01F-B1E4B7FE7F57}"/>
              </a:ext>
            </a:extLst>
          </p:cNvPr>
          <p:cNvSpPr txBox="1"/>
          <p:nvPr/>
        </p:nvSpPr>
        <p:spPr>
          <a:xfrm>
            <a:off x="0" y="116632"/>
            <a:ext cx="9036496" cy="830997"/>
          </a:xfrm>
          <a:prstGeom prst="rect">
            <a:avLst/>
          </a:prstGeom>
          <a:noFill/>
        </p:spPr>
        <p:txBody>
          <a:bodyPr wrap="square" rtlCol="0">
            <a:spAutoFit/>
          </a:bodyPr>
          <a:lstStyle/>
          <a:p>
            <a:pPr algn="ctr"/>
            <a:r>
              <a:rPr lang="en-GB" sz="2400" dirty="0" err="1">
                <a:solidFill>
                  <a:srgbClr val="C00000"/>
                </a:solidFill>
                <a:latin typeface="Garamond" panose="02020404030301010803" pitchFamily="18" charset="0"/>
              </a:rPr>
              <a:t>Studenti</a:t>
            </a:r>
            <a:r>
              <a:rPr lang="en-GB" sz="2400" dirty="0">
                <a:solidFill>
                  <a:srgbClr val="C00000"/>
                </a:solidFill>
                <a:latin typeface="Garamond" panose="02020404030301010803" pitchFamily="18" charset="0"/>
              </a:rPr>
              <a:t> per </a:t>
            </a:r>
            <a:r>
              <a:rPr lang="en-GB" sz="2400" dirty="0" err="1">
                <a:solidFill>
                  <a:srgbClr val="C00000"/>
                </a:solidFill>
                <a:latin typeface="Garamond" panose="02020404030301010803" pitchFamily="18" charset="0"/>
              </a:rPr>
              <a:t>livello</a:t>
            </a:r>
            <a:r>
              <a:rPr lang="en-GB" sz="2400" dirty="0">
                <a:solidFill>
                  <a:srgbClr val="C00000"/>
                </a:solidFill>
                <a:latin typeface="Garamond" panose="02020404030301010803" pitchFamily="18" charset="0"/>
              </a:rPr>
              <a:t> </a:t>
            </a:r>
            <a:r>
              <a:rPr lang="en-GB" sz="2400" dirty="0" err="1">
                <a:solidFill>
                  <a:srgbClr val="C00000"/>
                </a:solidFill>
                <a:latin typeface="Garamond" panose="02020404030301010803" pitchFamily="18" charset="0"/>
              </a:rPr>
              <a:t>raggiunto</a:t>
            </a:r>
            <a:r>
              <a:rPr lang="en-GB" sz="2400" dirty="0">
                <a:solidFill>
                  <a:srgbClr val="C00000"/>
                </a:solidFill>
                <a:latin typeface="Garamond" panose="02020404030301010803" pitchFamily="18" charset="0"/>
              </a:rPr>
              <a:t> in </a:t>
            </a:r>
            <a:r>
              <a:rPr lang="en-GB" sz="2400" dirty="0" err="1">
                <a:solidFill>
                  <a:srgbClr val="C00000"/>
                </a:solidFill>
                <a:latin typeface="Garamond" panose="02020404030301010803" pitchFamily="18" charset="0"/>
              </a:rPr>
              <a:t>Italiano</a:t>
            </a:r>
            <a:r>
              <a:rPr lang="en-GB" sz="2400" dirty="0">
                <a:solidFill>
                  <a:srgbClr val="C00000"/>
                </a:solidFill>
                <a:latin typeface="Garamond" panose="02020404030301010803" pitchFamily="18" charset="0"/>
              </a:rPr>
              <a:t> in II </a:t>
            </a:r>
            <a:r>
              <a:rPr lang="en-GB" sz="2400" dirty="0" err="1">
                <a:solidFill>
                  <a:srgbClr val="C00000"/>
                </a:solidFill>
                <a:latin typeface="Garamond" panose="02020404030301010803" pitchFamily="18" charset="0"/>
              </a:rPr>
              <a:t>secondaria</a:t>
            </a:r>
            <a:r>
              <a:rPr lang="en-GB" sz="2400" dirty="0">
                <a:solidFill>
                  <a:srgbClr val="C00000"/>
                </a:solidFill>
                <a:latin typeface="Garamond" panose="02020404030301010803" pitchFamily="18" charset="0"/>
              </a:rPr>
              <a:t> di secondo </a:t>
            </a:r>
            <a:r>
              <a:rPr lang="en-GB" sz="2400" dirty="0" err="1">
                <a:solidFill>
                  <a:srgbClr val="C00000"/>
                </a:solidFill>
                <a:latin typeface="Garamond" panose="02020404030301010803" pitchFamily="18" charset="0"/>
              </a:rPr>
              <a:t>grado</a:t>
            </a:r>
            <a:r>
              <a:rPr lang="en-GB" sz="2400" dirty="0">
                <a:solidFill>
                  <a:srgbClr val="C00000"/>
                </a:solidFill>
                <a:latin typeface="Garamond" panose="02020404030301010803" pitchFamily="18" charset="0"/>
              </a:rPr>
              <a:t>, in Italia e per </a:t>
            </a:r>
            <a:r>
              <a:rPr lang="en-GB" sz="2400" dirty="0" err="1">
                <a:solidFill>
                  <a:srgbClr val="C00000"/>
                </a:solidFill>
                <a:latin typeface="Garamond" panose="02020404030301010803" pitchFamily="18" charset="0"/>
              </a:rPr>
              <a:t>regione</a:t>
            </a:r>
            <a:r>
              <a:rPr lang="en-GB" sz="2400" dirty="0">
                <a:solidFill>
                  <a:srgbClr val="C00000"/>
                </a:solidFill>
                <a:latin typeface="Garamond" panose="02020404030301010803" pitchFamily="18" charset="0"/>
              </a:rPr>
              <a:t>. </a:t>
            </a:r>
            <a:r>
              <a:rPr lang="en-GB" sz="2400" dirty="0" err="1">
                <a:solidFill>
                  <a:srgbClr val="C00000"/>
                </a:solidFill>
                <a:latin typeface="Garamond" panose="02020404030301010803" pitchFamily="18" charset="0"/>
              </a:rPr>
              <a:t>Distribuzione</a:t>
            </a:r>
            <a:r>
              <a:rPr lang="en-GB" sz="2400" dirty="0">
                <a:solidFill>
                  <a:srgbClr val="C00000"/>
                </a:solidFill>
                <a:latin typeface="Garamond" panose="02020404030301010803" pitchFamily="18" charset="0"/>
              </a:rPr>
              <a:t> </a:t>
            </a:r>
            <a:r>
              <a:rPr lang="en-GB" sz="2400" dirty="0" err="1">
                <a:solidFill>
                  <a:srgbClr val="C00000"/>
                </a:solidFill>
                <a:latin typeface="Garamond" panose="02020404030301010803" pitchFamily="18" charset="0"/>
              </a:rPr>
              <a:t>percentuale</a:t>
            </a:r>
            <a:r>
              <a:rPr lang="en-GB" sz="2400" dirty="0">
                <a:solidFill>
                  <a:srgbClr val="C00000"/>
                </a:solidFill>
                <a:latin typeface="Garamond" panose="02020404030301010803" pitchFamily="18" charset="0"/>
              </a:rPr>
              <a:t> (</a:t>
            </a:r>
            <a:r>
              <a:rPr lang="en-GB" sz="2400" dirty="0" err="1">
                <a:solidFill>
                  <a:srgbClr val="C00000"/>
                </a:solidFill>
                <a:latin typeface="Garamond" panose="02020404030301010803" pitchFamily="18" charset="0"/>
              </a:rPr>
              <a:t>fonte</a:t>
            </a:r>
            <a:r>
              <a:rPr lang="en-GB" sz="2400" dirty="0">
                <a:solidFill>
                  <a:srgbClr val="C00000"/>
                </a:solidFill>
                <a:latin typeface="Garamond" panose="02020404030301010803" pitchFamily="18" charset="0"/>
              </a:rPr>
              <a:t>: INVALSI 2023)</a:t>
            </a:r>
          </a:p>
        </p:txBody>
      </p:sp>
    </p:spTree>
    <p:extLst>
      <p:ext uri="{BB962C8B-B14F-4D97-AF65-F5344CB8AC3E}">
        <p14:creationId xmlns:p14="http://schemas.microsoft.com/office/powerpoint/2010/main" val="956561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a:extLst>
              <a:ext uri="{FF2B5EF4-FFF2-40B4-BE49-F238E27FC236}">
                <a16:creationId xmlns:a16="http://schemas.microsoft.com/office/drawing/2014/main" id="{C13397A1-9837-D71E-ADD8-52F823851C21}"/>
              </a:ext>
            </a:extLst>
          </p:cNvPr>
          <p:cNvSpPr>
            <a:spLocks noGrp="1"/>
          </p:cNvSpPr>
          <p:nvPr>
            <p:ph idx="1"/>
          </p:nvPr>
        </p:nvSpPr>
        <p:spPr/>
        <p:txBody>
          <a:bodyPr/>
          <a:lstStyle/>
          <a:p>
            <a:endParaRPr lang="en-GB"/>
          </a:p>
        </p:txBody>
      </p:sp>
      <p:sp>
        <p:nvSpPr>
          <p:cNvPr id="3" name="Titolo 2">
            <a:extLst>
              <a:ext uri="{FF2B5EF4-FFF2-40B4-BE49-F238E27FC236}">
                <a16:creationId xmlns:a16="http://schemas.microsoft.com/office/drawing/2014/main" id="{7359A710-6324-B717-674A-3CC4AFFCBA8A}"/>
              </a:ext>
            </a:extLst>
          </p:cNvPr>
          <p:cNvSpPr>
            <a:spLocks noGrp="1"/>
          </p:cNvSpPr>
          <p:nvPr>
            <p:ph type="title"/>
          </p:nvPr>
        </p:nvSpPr>
        <p:spPr/>
        <p:txBody>
          <a:bodyPr/>
          <a:lstStyle/>
          <a:p>
            <a:endParaRPr lang="en-GB"/>
          </a:p>
        </p:txBody>
      </p:sp>
      <p:pic>
        <p:nvPicPr>
          <p:cNvPr id="4" name="Immagine 3">
            <a:extLst>
              <a:ext uri="{FF2B5EF4-FFF2-40B4-BE49-F238E27FC236}">
                <a16:creationId xmlns:a16="http://schemas.microsoft.com/office/drawing/2014/main" id="{B2EB9EF5-775D-7136-C75F-4D895C479253}"/>
              </a:ext>
            </a:extLst>
          </p:cNvPr>
          <p:cNvPicPr>
            <a:picLocks noChangeAspect="1"/>
          </p:cNvPicPr>
          <p:nvPr/>
        </p:nvPicPr>
        <p:blipFill>
          <a:blip r:embed="rId2"/>
          <a:stretch>
            <a:fillRect/>
          </a:stretch>
        </p:blipFill>
        <p:spPr>
          <a:xfrm>
            <a:off x="47135" y="1316961"/>
            <a:ext cx="9096865" cy="5280391"/>
          </a:xfrm>
          <a:prstGeom prst="rect">
            <a:avLst/>
          </a:prstGeom>
        </p:spPr>
      </p:pic>
      <p:sp>
        <p:nvSpPr>
          <p:cNvPr id="5" name="CasellaDiTesto 4">
            <a:extLst>
              <a:ext uri="{FF2B5EF4-FFF2-40B4-BE49-F238E27FC236}">
                <a16:creationId xmlns:a16="http://schemas.microsoft.com/office/drawing/2014/main" id="{8C09C53C-04E8-9A3B-5460-A573263D3086}"/>
              </a:ext>
            </a:extLst>
          </p:cNvPr>
          <p:cNvSpPr txBox="1"/>
          <p:nvPr/>
        </p:nvSpPr>
        <p:spPr>
          <a:xfrm>
            <a:off x="107504" y="116632"/>
            <a:ext cx="8928992" cy="1200329"/>
          </a:xfrm>
          <a:prstGeom prst="rect">
            <a:avLst/>
          </a:prstGeom>
          <a:noFill/>
        </p:spPr>
        <p:txBody>
          <a:bodyPr wrap="square" rtlCol="0">
            <a:spAutoFit/>
          </a:bodyPr>
          <a:lstStyle/>
          <a:p>
            <a:pPr algn="ctr"/>
            <a:r>
              <a:rPr lang="en-GB" sz="2400" dirty="0" err="1">
                <a:solidFill>
                  <a:srgbClr val="C00000"/>
                </a:solidFill>
                <a:latin typeface="Garamond" panose="02020404030301010803" pitchFamily="18" charset="0"/>
              </a:rPr>
              <a:t>Studenti</a:t>
            </a:r>
            <a:r>
              <a:rPr lang="en-GB" sz="2400" dirty="0">
                <a:solidFill>
                  <a:srgbClr val="C00000"/>
                </a:solidFill>
                <a:latin typeface="Garamond" panose="02020404030301010803" pitchFamily="18" charset="0"/>
              </a:rPr>
              <a:t> per </a:t>
            </a:r>
            <a:r>
              <a:rPr lang="en-GB" sz="2400" dirty="0" err="1">
                <a:solidFill>
                  <a:srgbClr val="C00000"/>
                </a:solidFill>
                <a:latin typeface="Garamond" panose="02020404030301010803" pitchFamily="18" charset="0"/>
              </a:rPr>
              <a:t>livello</a:t>
            </a:r>
            <a:r>
              <a:rPr lang="en-GB" sz="2400" dirty="0">
                <a:solidFill>
                  <a:srgbClr val="C00000"/>
                </a:solidFill>
                <a:latin typeface="Garamond" panose="02020404030301010803" pitchFamily="18" charset="0"/>
              </a:rPr>
              <a:t> </a:t>
            </a:r>
            <a:r>
              <a:rPr lang="en-GB" sz="2400" dirty="0" err="1">
                <a:solidFill>
                  <a:srgbClr val="C00000"/>
                </a:solidFill>
                <a:latin typeface="Garamond" panose="02020404030301010803" pitchFamily="18" charset="0"/>
              </a:rPr>
              <a:t>raggiunto</a:t>
            </a:r>
            <a:r>
              <a:rPr lang="en-GB" sz="2400" dirty="0">
                <a:solidFill>
                  <a:srgbClr val="C00000"/>
                </a:solidFill>
                <a:latin typeface="Garamond" panose="02020404030301010803" pitchFamily="18" charset="0"/>
              </a:rPr>
              <a:t> in </a:t>
            </a:r>
            <a:r>
              <a:rPr lang="en-GB" sz="2400" dirty="0" err="1">
                <a:solidFill>
                  <a:srgbClr val="C00000"/>
                </a:solidFill>
                <a:latin typeface="Garamond" panose="02020404030301010803" pitchFamily="18" charset="0"/>
              </a:rPr>
              <a:t>Matematica</a:t>
            </a:r>
            <a:r>
              <a:rPr lang="en-GB" sz="2400" dirty="0">
                <a:solidFill>
                  <a:srgbClr val="C00000"/>
                </a:solidFill>
                <a:latin typeface="Garamond" panose="02020404030301010803" pitchFamily="18" charset="0"/>
              </a:rPr>
              <a:t> in II </a:t>
            </a:r>
            <a:r>
              <a:rPr lang="en-GB" sz="2400" dirty="0" err="1">
                <a:solidFill>
                  <a:srgbClr val="C00000"/>
                </a:solidFill>
                <a:latin typeface="Garamond" panose="02020404030301010803" pitchFamily="18" charset="0"/>
              </a:rPr>
              <a:t>secondaria</a:t>
            </a:r>
            <a:r>
              <a:rPr lang="en-GB" sz="2400" dirty="0">
                <a:solidFill>
                  <a:srgbClr val="C00000"/>
                </a:solidFill>
                <a:latin typeface="Garamond" panose="02020404030301010803" pitchFamily="18" charset="0"/>
              </a:rPr>
              <a:t> di secondo </a:t>
            </a:r>
            <a:r>
              <a:rPr lang="en-GB" sz="2400" dirty="0" err="1">
                <a:solidFill>
                  <a:srgbClr val="C00000"/>
                </a:solidFill>
                <a:latin typeface="Garamond" panose="02020404030301010803" pitchFamily="18" charset="0"/>
              </a:rPr>
              <a:t>grado</a:t>
            </a:r>
            <a:r>
              <a:rPr lang="en-GB" sz="2400" dirty="0">
                <a:solidFill>
                  <a:srgbClr val="C00000"/>
                </a:solidFill>
                <a:latin typeface="Garamond" panose="02020404030301010803" pitchFamily="18" charset="0"/>
              </a:rPr>
              <a:t>, in Italia e per </a:t>
            </a:r>
            <a:r>
              <a:rPr lang="en-GB" sz="2400" dirty="0" err="1">
                <a:solidFill>
                  <a:srgbClr val="C00000"/>
                </a:solidFill>
                <a:latin typeface="Garamond" panose="02020404030301010803" pitchFamily="18" charset="0"/>
              </a:rPr>
              <a:t>regione</a:t>
            </a:r>
            <a:r>
              <a:rPr lang="en-GB" sz="2400" dirty="0">
                <a:solidFill>
                  <a:srgbClr val="C00000"/>
                </a:solidFill>
                <a:latin typeface="Garamond" panose="02020404030301010803" pitchFamily="18" charset="0"/>
              </a:rPr>
              <a:t>. </a:t>
            </a:r>
            <a:r>
              <a:rPr lang="en-GB" sz="2400" dirty="0" err="1">
                <a:solidFill>
                  <a:srgbClr val="C00000"/>
                </a:solidFill>
                <a:latin typeface="Garamond" panose="02020404030301010803" pitchFamily="18" charset="0"/>
              </a:rPr>
              <a:t>Distribuzione</a:t>
            </a:r>
            <a:r>
              <a:rPr lang="en-GB" sz="2400" dirty="0">
                <a:solidFill>
                  <a:srgbClr val="C00000"/>
                </a:solidFill>
                <a:latin typeface="Garamond" panose="02020404030301010803" pitchFamily="18" charset="0"/>
              </a:rPr>
              <a:t> </a:t>
            </a:r>
            <a:r>
              <a:rPr lang="en-GB" sz="2400" dirty="0" err="1">
                <a:solidFill>
                  <a:srgbClr val="C00000"/>
                </a:solidFill>
                <a:latin typeface="Garamond" panose="02020404030301010803" pitchFamily="18" charset="0"/>
              </a:rPr>
              <a:t>percentuale</a:t>
            </a:r>
            <a:r>
              <a:rPr lang="en-GB" sz="2400" dirty="0">
                <a:solidFill>
                  <a:srgbClr val="C00000"/>
                </a:solidFill>
                <a:latin typeface="Garamond" panose="02020404030301010803" pitchFamily="18" charset="0"/>
              </a:rPr>
              <a:t> (</a:t>
            </a:r>
            <a:r>
              <a:rPr lang="en-GB" sz="2400" dirty="0" err="1">
                <a:solidFill>
                  <a:srgbClr val="C00000"/>
                </a:solidFill>
                <a:latin typeface="Garamond" panose="02020404030301010803" pitchFamily="18" charset="0"/>
              </a:rPr>
              <a:t>fonte</a:t>
            </a:r>
            <a:r>
              <a:rPr lang="en-GB" sz="2400" dirty="0">
                <a:solidFill>
                  <a:srgbClr val="C00000"/>
                </a:solidFill>
                <a:latin typeface="Garamond" panose="02020404030301010803" pitchFamily="18" charset="0"/>
              </a:rPr>
              <a:t>: INVALSI 2023)</a:t>
            </a:r>
          </a:p>
        </p:txBody>
      </p:sp>
    </p:spTree>
    <p:extLst>
      <p:ext uri="{BB962C8B-B14F-4D97-AF65-F5344CB8AC3E}">
        <p14:creationId xmlns:p14="http://schemas.microsoft.com/office/powerpoint/2010/main" val="3219643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r>
              <a:rPr lang="it-IT" altLang="it-IT" sz="3200" b="1" dirty="0">
                <a:solidFill>
                  <a:srgbClr val="C00000"/>
                </a:solidFill>
                <a:latin typeface="Garamond" panose="02020404030301010803" pitchFamily="18" charset="0"/>
              </a:rPr>
              <a:t>Come studiare le politiche scolastiche</a:t>
            </a: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0" y="980728"/>
            <a:ext cx="8686800" cy="5648671"/>
          </a:xfrm>
        </p:spPr>
        <p:txBody>
          <a:bodyPr/>
          <a:lstStyle/>
          <a:p>
            <a:pPr eaLnBrk="1" hangingPunct="1">
              <a:lnSpc>
                <a:spcPct val="80000"/>
              </a:lnSpc>
            </a:pPr>
            <a:r>
              <a:rPr lang="it-IT" altLang="it-IT" sz="2800" dirty="0">
                <a:latin typeface="Garamond" panose="02020404030301010803" pitchFamily="18" charset="0"/>
              </a:rPr>
              <a:t>Approccio di Policy Design</a:t>
            </a:r>
          </a:p>
          <a:p>
            <a:pPr eaLnBrk="1" hangingPunct="1">
              <a:lnSpc>
                <a:spcPct val="80000"/>
              </a:lnSpc>
            </a:pPr>
            <a:endParaRPr lang="it-IT" altLang="it-IT" sz="2800" dirty="0">
              <a:latin typeface="Garamond" panose="02020404030301010803" pitchFamily="18" charset="0"/>
            </a:endParaRPr>
          </a:p>
          <a:p>
            <a:pPr eaLnBrk="1" hangingPunct="1">
              <a:lnSpc>
                <a:spcPct val="80000"/>
              </a:lnSpc>
            </a:pPr>
            <a:endParaRPr lang="it-IT" altLang="it-IT" sz="2800" dirty="0">
              <a:latin typeface="Garamond" panose="02020404030301010803" pitchFamily="18" charset="0"/>
            </a:endParaRPr>
          </a:p>
          <a:p>
            <a:pPr eaLnBrk="1" hangingPunct="1">
              <a:lnSpc>
                <a:spcPct val="80000"/>
              </a:lnSpc>
            </a:pPr>
            <a:r>
              <a:rPr lang="it-IT" altLang="it-IT" sz="2800" dirty="0">
                <a:latin typeface="Garamond" panose="02020404030301010803" pitchFamily="18" charset="0"/>
              </a:rPr>
              <a:t>Capacità Politica e Capacità Tecnica</a:t>
            </a:r>
          </a:p>
          <a:p>
            <a:pPr eaLnBrk="1" hangingPunct="1">
              <a:lnSpc>
                <a:spcPct val="80000"/>
              </a:lnSpc>
            </a:pPr>
            <a:endParaRPr lang="it-IT" altLang="it-IT" sz="2800" dirty="0">
              <a:latin typeface="Garamond" panose="02020404030301010803" pitchFamily="18" charset="0"/>
            </a:endParaRPr>
          </a:p>
          <a:p>
            <a:pPr eaLnBrk="1" hangingPunct="1">
              <a:lnSpc>
                <a:spcPct val="80000"/>
              </a:lnSpc>
            </a:pPr>
            <a:endParaRPr lang="it-IT" altLang="it-IT" sz="2800" dirty="0">
              <a:latin typeface="Garamond" panose="02020404030301010803" pitchFamily="18" charset="0"/>
            </a:endParaRPr>
          </a:p>
          <a:p>
            <a:pPr eaLnBrk="1" hangingPunct="1">
              <a:lnSpc>
                <a:spcPct val="80000"/>
              </a:lnSpc>
            </a:pPr>
            <a:r>
              <a:rPr lang="it-IT" altLang="it-IT" sz="2800" dirty="0">
                <a:latin typeface="Garamond" panose="02020404030301010803" pitchFamily="18" charset="0"/>
              </a:rPr>
              <a:t>Due tipi di riforme: </a:t>
            </a:r>
            <a:r>
              <a:rPr lang="it-IT" altLang="it-IT" sz="2800" dirty="0" err="1">
                <a:solidFill>
                  <a:srgbClr val="FF0000"/>
                </a:solidFill>
                <a:latin typeface="Garamond" panose="02020404030301010803" pitchFamily="18" charset="0"/>
              </a:rPr>
              <a:t>replacement</a:t>
            </a:r>
            <a:r>
              <a:rPr lang="it-IT" altLang="it-IT" sz="2800" dirty="0">
                <a:solidFill>
                  <a:srgbClr val="FF0000"/>
                </a:solidFill>
                <a:latin typeface="Garamond" panose="02020404030301010803" pitchFamily="18" charset="0"/>
              </a:rPr>
              <a:t> </a:t>
            </a:r>
            <a:r>
              <a:rPr lang="it-IT" altLang="it-IT" sz="2800" dirty="0">
                <a:latin typeface="Garamond" panose="02020404030301010803" pitchFamily="18" charset="0"/>
              </a:rPr>
              <a:t>e </a:t>
            </a:r>
            <a:r>
              <a:rPr lang="it-IT" altLang="it-IT" sz="2800" dirty="0" err="1">
                <a:solidFill>
                  <a:srgbClr val="FF0000"/>
                </a:solidFill>
                <a:latin typeface="Garamond" panose="02020404030301010803" pitchFamily="18" charset="0"/>
              </a:rPr>
              <a:t>layering</a:t>
            </a:r>
            <a:endParaRPr lang="it-IT" altLang="it-IT" sz="2800" dirty="0">
              <a:solidFill>
                <a:srgbClr val="FF0000"/>
              </a:solidFill>
              <a:latin typeface="Garamond" panose="02020404030301010803" pitchFamily="18" charset="0"/>
            </a:endParaRPr>
          </a:p>
          <a:p>
            <a:pPr eaLnBrk="1" hangingPunct="1">
              <a:lnSpc>
                <a:spcPct val="80000"/>
              </a:lnSpc>
            </a:pPr>
            <a:endParaRPr lang="it-IT" altLang="it-IT" sz="2800" dirty="0">
              <a:latin typeface="Garamond" panose="02020404030301010803" pitchFamily="18" charset="0"/>
            </a:endParaRPr>
          </a:p>
          <a:p>
            <a:pPr eaLnBrk="1" hangingPunct="1">
              <a:lnSpc>
                <a:spcPct val="80000"/>
              </a:lnSpc>
            </a:pPr>
            <a:endParaRPr lang="it-IT" altLang="it-IT" sz="2800" dirty="0">
              <a:latin typeface="Garamond" panose="02020404030301010803" pitchFamily="18" charset="0"/>
            </a:endParaRPr>
          </a:p>
          <a:p>
            <a:pPr eaLnBrk="1" hangingPunct="1">
              <a:lnSpc>
                <a:spcPct val="80000"/>
              </a:lnSpc>
            </a:pPr>
            <a:endParaRPr lang="it-IT" altLang="it-IT" sz="2800" dirty="0">
              <a:latin typeface="Garamond" panose="02020404030301010803" pitchFamily="18" charset="0"/>
            </a:endParaRPr>
          </a:p>
          <a:p>
            <a:pPr eaLnBrk="1" hangingPunct="1">
              <a:lnSpc>
                <a:spcPct val="80000"/>
              </a:lnSpc>
            </a:pPr>
            <a:endParaRPr lang="it-IT" altLang="it-IT" sz="2800" dirty="0">
              <a:latin typeface="Garamond" panose="02020404030301010803" pitchFamily="18" charset="0"/>
            </a:endParaRPr>
          </a:p>
        </p:txBody>
      </p:sp>
    </p:spTree>
    <p:extLst>
      <p:ext uri="{BB962C8B-B14F-4D97-AF65-F5344CB8AC3E}">
        <p14:creationId xmlns:p14="http://schemas.microsoft.com/office/powerpoint/2010/main" val="228261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3" end="3"/>
                                            </p:txEl>
                                          </p:spTgt>
                                        </p:tgtEl>
                                        <p:attrNameLst>
                                          <p:attrName>style.visibility</p:attrName>
                                        </p:attrNameLst>
                                      </p:cBhvr>
                                      <p:to>
                                        <p:strVal val="visible"/>
                                      </p:to>
                                    </p:set>
                                    <p:anim calcmode="lin" valueType="num">
                                      <p:cBhvr additive="base">
                                        <p:cTn id="13"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6" end="6"/>
                                            </p:txEl>
                                          </p:spTgt>
                                        </p:tgtEl>
                                        <p:attrNameLst>
                                          <p:attrName>style.visibility</p:attrName>
                                        </p:attrNameLst>
                                      </p:cBhvr>
                                      <p:to>
                                        <p:strVal val="visible"/>
                                      </p:to>
                                    </p:set>
                                    <p:anim calcmode="lin" valueType="num">
                                      <p:cBhvr additive="base">
                                        <p:cTn id="19"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pPr lvl="0"/>
            <a:r>
              <a:rPr lang="it-IT" sz="2400" b="1" dirty="0">
                <a:solidFill>
                  <a:srgbClr val="FF0000"/>
                </a:solidFill>
                <a:latin typeface="Garamond" panose="02020404030301010803" pitchFamily="18" charset="0"/>
              </a:rPr>
              <a:t>Le  politiche di </a:t>
            </a:r>
            <a:r>
              <a:rPr lang="it-IT" sz="2400" b="1" dirty="0" err="1">
                <a:solidFill>
                  <a:srgbClr val="FF0000"/>
                </a:solidFill>
                <a:latin typeface="Garamond" panose="02020404030301010803" pitchFamily="18" charset="0"/>
              </a:rPr>
              <a:t>replacement</a:t>
            </a:r>
            <a:r>
              <a:rPr lang="it-IT" sz="2400" b="1" dirty="0">
                <a:solidFill>
                  <a:srgbClr val="FF0000"/>
                </a:solidFill>
                <a:latin typeface="Garamond" panose="02020404030301010803" pitchFamily="18" charset="0"/>
              </a:rPr>
              <a:t>  degli anni Novanta: l’autonomia e (l’inattuata) riforma dei cicli scolastici (1)</a:t>
            </a:r>
            <a:endParaRPr lang="it-IT" sz="2400" dirty="0">
              <a:solidFill>
                <a:srgbClr val="FF0000"/>
              </a:solidFill>
              <a:latin typeface="Garamond" panose="02020404030301010803" pitchFamily="18" charset="0"/>
            </a:endParaRP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251520" y="980728"/>
            <a:ext cx="8435280" cy="5648671"/>
          </a:xfrm>
        </p:spPr>
        <p:txBody>
          <a:bodyPr/>
          <a:lstStyle/>
          <a:p>
            <a:pPr eaLnBrk="1" hangingPunct="1">
              <a:lnSpc>
                <a:spcPct val="80000"/>
              </a:lnSpc>
            </a:pPr>
            <a:r>
              <a:rPr lang="it-IT" altLang="it-IT" sz="2800" dirty="0">
                <a:latin typeface="Garamond" panose="02020404030301010803" pitchFamily="18" charset="0"/>
              </a:rPr>
              <a:t>Dal 1962 (unificazione scuola media) solo politiche di </a:t>
            </a:r>
            <a:r>
              <a:rPr lang="it-IT" altLang="it-IT" sz="2800" i="1" dirty="0" err="1">
                <a:latin typeface="Garamond" panose="02020404030301010803" pitchFamily="18" charset="0"/>
              </a:rPr>
              <a:t>layering</a:t>
            </a:r>
            <a:endParaRPr lang="it-IT" altLang="it-IT" sz="2800" i="1" dirty="0">
              <a:latin typeface="Garamond" panose="02020404030301010803" pitchFamily="18" charset="0"/>
            </a:endParaRPr>
          </a:p>
          <a:p>
            <a:pPr eaLnBrk="1" hangingPunct="1">
              <a:lnSpc>
                <a:spcPct val="80000"/>
              </a:lnSpc>
            </a:pPr>
            <a:r>
              <a:rPr lang="it-IT" altLang="it-IT" sz="2800" dirty="0">
                <a:latin typeface="Garamond" panose="02020404030301010803" pitchFamily="18" charset="0"/>
              </a:rPr>
              <a:t>Nel 1997, improvvisamente con il governo dell’Ulivo, riforma dell’Autonomia (</a:t>
            </a:r>
            <a:r>
              <a:rPr lang="it-IT" altLang="it-IT" sz="2800" i="1" dirty="0" err="1">
                <a:latin typeface="Garamond" panose="02020404030301010803" pitchFamily="18" charset="0"/>
              </a:rPr>
              <a:t>replacement</a:t>
            </a:r>
            <a:r>
              <a:rPr lang="it-IT" altLang="it-IT" sz="2800" dirty="0">
                <a:latin typeface="Garamond" panose="02020404030301010803" pitchFamily="18" charset="0"/>
              </a:rPr>
              <a:t>).</a:t>
            </a:r>
          </a:p>
          <a:p>
            <a:pPr eaLnBrk="1" hangingPunct="1">
              <a:lnSpc>
                <a:spcPct val="80000"/>
              </a:lnSpc>
            </a:pPr>
            <a:r>
              <a:rPr lang="it-IT" altLang="it-IT" sz="2800" dirty="0">
                <a:latin typeface="Garamond" panose="02020404030301010803" pitchFamily="18" charset="0"/>
              </a:rPr>
              <a:t>Riforma attuata con vari </a:t>
            </a:r>
            <a:r>
              <a:rPr lang="it-IT" altLang="it-IT" sz="2800" dirty="0" err="1">
                <a:latin typeface="Garamond" panose="02020404030301010803" pitchFamily="18" charset="0"/>
              </a:rPr>
              <a:t>dgls</a:t>
            </a:r>
            <a:r>
              <a:rPr lang="it-IT" altLang="it-IT" sz="2800" dirty="0">
                <a:latin typeface="Garamond" panose="02020404030301010803" pitchFamily="18" charset="0"/>
              </a:rPr>
              <a:t>:</a:t>
            </a:r>
          </a:p>
          <a:p>
            <a:pPr>
              <a:lnSpc>
                <a:spcPct val="80000"/>
              </a:lnSpc>
            </a:pPr>
            <a:r>
              <a:rPr lang="it-IT" sz="2800" dirty="0" err="1">
                <a:latin typeface="Garamond" panose="02020404030301010803" pitchFamily="18" charset="0"/>
              </a:rPr>
              <a:t>Dlsg</a:t>
            </a:r>
            <a:r>
              <a:rPr lang="it-IT" sz="2800" dirty="0">
                <a:latin typeface="Garamond" panose="02020404030301010803" pitchFamily="18" charset="0"/>
              </a:rPr>
              <a:t> 59 del 1998 che disciplina la nuova figura del «dirigente» scolastico;</a:t>
            </a:r>
            <a:r>
              <a:rPr lang="it-IT" sz="2800" b="1" dirty="0">
                <a:latin typeface="Garamond" panose="02020404030301010803" pitchFamily="18" charset="0"/>
              </a:rPr>
              <a:t> </a:t>
            </a:r>
          </a:p>
          <a:p>
            <a:pPr>
              <a:lnSpc>
                <a:spcPct val="80000"/>
              </a:lnSpc>
            </a:pPr>
            <a:r>
              <a:rPr lang="it-IT" sz="2800" dirty="0" err="1">
                <a:latin typeface="Garamond" panose="02020404030301010803" pitchFamily="18" charset="0"/>
              </a:rPr>
              <a:t>Dlgs</a:t>
            </a:r>
            <a:r>
              <a:rPr lang="it-IT" sz="2800" dirty="0">
                <a:latin typeface="Garamond" panose="02020404030301010803" pitchFamily="18" charset="0"/>
              </a:rPr>
              <a:t> 112 del 1998 che trasferisce importanti funzioni di amministrazione, organizzazione e pianificazione del sistema scolastico territoriale alle regioni e agli enti locali;</a:t>
            </a:r>
          </a:p>
          <a:p>
            <a:pPr>
              <a:lnSpc>
                <a:spcPct val="80000"/>
              </a:lnSpc>
            </a:pPr>
            <a:r>
              <a:rPr lang="it-IT" sz="2800" dirty="0" err="1">
                <a:latin typeface="Garamond" panose="02020404030301010803" pitchFamily="18" charset="0"/>
              </a:rPr>
              <a:t>d.p.r.</a:t>
            </a:r>
            <a:r>
              <a:rPr lang="it-IT" sz="2800" dirty="0">
                <a:latin typeface="Garamond" panose="02020404030301010803" pitchFamily="18" charset="0"/>
              </a:rPr>
              <a:t> 233, del 1998, che stabilisce i criteri mediante i quali le regioni e le province sono chiamate a dimensionare le istituzioni scolastiche sul territorio</a:t>
            </a:r>
          </a:p>
          <a:p>
            <a:pPr>
              <a:lnSpc>
                <a:spcPct val="80000"/>
              </a:lnSpc>
            </a:pPr>
            <a:r>
              <a:rPr lang="it-IT" sz="2800" dirty="0" err="1">
                <a:latin typeface="Garamond" panose="02020404030301010803" pitchFamily="18" charset="0"/>
              </a:rPr>
              <a:t>Dlgs</a:t>
            </a:r>
            <a:r>
              <a:rPr lang="it-IT" sz="2800" dirty="0">
                <a:latin typeface="Garamond" panose="02020404030301010803" pitchFamily="18" charset="0"/>
              </a:rPr>
              <a:t> 258 del 1999 con cui viene istituito l’Invalsi</a:t>
            </a:r>
            <a:endParaRPr lang="it-IT" altLang="it-IT" sz="2800" dirty="0">
              <a:latin typeface="Garamond" panose="02020404030301010803" pitchFamily="18" charset="0"/>
            </a:endParaRPr>
          </a:p>
        </p:txBody>
      </p:sp>
    </p:spTree>
    <p:extLst>
      <p:ext uri="{BB962C8B-B14F-4D97-AF65-F5344CB8AC3E}">
        <p14:creationId xmlns:p14="http://schemas.microsoft.com/office/powerpoint/2010/main" val="916384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1" end="1"/>
                                            </p:txEl>
                                          </p:spTgt>
                                        </p:tgtEl>
                                        <p:attrNameLst>
                                          <p:attrName>style.visibility</p:attrName>
                                        </p:attrNameLst>
                                      </p:cBhvr>
                                      <p:to>
                                        <p:strVal val="visible"/>
                                      </p:to>
                                    </p:set>
                                    <p:anim calcmode="lin" valueType="num">
                                      <p:cBhvr additive="base">
                                        <p:cTn id="13" dur="500" fill="hold"/>
                                        <p:tgtEl>
                                          <p:spTgt spid="40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2" end="2"/>
                                            </p:txEl>
                                          </p:spTgt>
                                        </p:tgtEl>
                                        <p:attrNameLst>
                                          <p:attrName>style.visibility</p:attrName>
                                        </p:attrNameLst>
                                      </p:cBhvr>
                                      <p:to>
                                        <p:strVal val="visible"/>
                                      </p:to>
                                    </p:set>
                                    <p:anim calcmode="lin" valueType="num">
                                      <p:cBhvr additive="base">
                                        <p:cTn id="19"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3" end="3"/>
                                            </p:txEl>
                                          </p:spTgt>
                                        </p:tgtEl>
                                        <p:attrNameLst>
                                          <p:attrName>style.visibility</p:attrName>
                                        </p:attrNameLst>
                                      </p:cBhvr>
                                      <p:to>
                                        <p:strVal val="visible"/>
                                      </p:to>
                                    </p:set>
                                    <p:anim calcmode="lin" valueType="num">
                                      <p:cBhvr additive="base">
                                        <p:cTn id="25" dur="500" fill="hold"/>
                                        <p:tgtEl>
                                          <p:spTgt spid="409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099">
                                            <p:txEl>
                                              <p:pRg st="4" end="4"/>
                                            </p:txEl>
                                          </p:spTgt>
                                        </p:tgtEl>
                                        <p:attrNameLst>
                                          <p:attrName>style.visibility</p:attrName>
                                        </p:attrNameLst>
                                      </p:cBhvr>
                                      <p:to>
                                        <p:strVal val="visible"/>
                                      </p:to>
                                    </p:set>
                                    <p:anim calcmode="lin" valueType="num">
                                      <p:cBhvr additive="base">
                                        <p:cTn id="31"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099">
                                            <p:txEl>
                                              <p:pRg st="5" end="5"/>
                                            </p:txEl>
                                          </p:spTgt>
                                        </p:tgtEl>
                                        <p:attrNameLst>
                                          <p:attrName>style.visibility</p:attrName>
                                        </p:attrNameLst>
                                      </p:cBhvr>
                                      <p:to>
                                        <p:strVal val="visible"/>
                                      </p:to>
                                    </p:set>
                                    <p:anim calcmode="lin" valueType="num">
                                      <p:cBhvr additive="base">
                                        <p:cTn id="37" dur="500" fill="hold"/>
                                        <p:tgtEl>
                                          <p:spTgt spid="4099">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09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099">
                                            <p:txEl>
                                              <p:pRg st="6" end="6"/>
                                            </p:txEl>
                                          </p:spTgt>
                                        </p:tgtEl>
                                        <p:attrNameLst>
                                          <p:attrName>style.visibility</p:attrName>
                                        </p:attrNameLst>
                                      </p:cBhvr>
                                      <p:to>
                                        <p:strVal val="visible"/>
                                      </p:to>
                                    </p:set>
                                    <p:anim calcmode="lin" valueType="num">
                                      <p:cBhvr additive="base">
                                        <p:cTn id="43"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AC0FC3F-E1EA-6C49-8975-E2B5CFF90DA7}"/>
              </a:ext>
            </a:extLst>
          </p:cNvPr>
          <p:cNvSpPr>
            <a:spLocks noGrp="1" noChangeArrowheads="1"/>
          </p:cNvSpPr>
          <p:nvPr>
            <p:ph type="title"/>
          </p:nvPr>
        </p:nvSpPr>
        <p:spPr>
          <a:xfrm>
            <a:off x="381000" y="116633"/>
            <a:ext cx="8229600" cy="864096"/>
          </a:xfrm>
        </p:spPr>
        <p:txBody>
          <a:bodyPr/>
          <a:lstStyle/>
          <a:p>
            <a:pPr lvl="0"/>
            <a:r>
              <a:rPr lang="it-IT" sz="2400" b="1" dirty="0">
                <a:solidFill>
                  <a:srgbClr val="FF0000"/>
                </a:solidFill>
                <a:latin typeface="Garamond" panose="02020404030301010803" pitchFamily="18" charset="0"/>
              </a:rPr>
              <a:t>Le  politiche di </a:t>
            </a:r>
            <a:r>
              <a:rPr lang="it-IT" sz="2400" b="1" dirty="0" err="1">
                <a:solidFill>
                  <a:srgbClr val="FF0000"/>
                </a:solidFill>
                <a:latin typeface="Garamond" panose="02020404030301010803" pitchFamily="18" charset="0"/>
              </a:rPr>
              <a:t>replacement</a:t>
            </a:r>
            <a:r>
              <a:rPr lang="it-IT" sz="2400" b="1" dirty="0">
                <a:solidFill>
                  <a:srgbClr val="FF0000"/>
                </a:solidFill>
                <a:latin typeface="Garamond" panose="02020404030301010803" pitchFamily="18" charset="0"/>
              </a:rPr>
              <a:t>  degli anni Novanta: l’autonomia e (l’inattuata) riforma dei cicli scolastici (2)</a:t>
            </a:r>
            <a:endParaRPr lang="it-IT" sz="2400" dirty="0">
              <a:solidFill>
                <a:srgbClr val="FF0000"/>
              </a:solidFill>
              <a:latin typeface="Garamond" panose="02020404030301010803" pitchFamily="18" charset="0"/>
            </a:endParaRPr>
          </a:p>
        </p:txBody>
      </p:sp>
      <p:sp>
        <p:nvSpPr>
          <p:cNvPr id="4099" name="Rectangle 3">
            <a:extLst>
              <a:ext uri="{FF2B5EF4-FFF2-40B4-BE49-F238E27FC236}">
                <a16:creationId xmlns:a16="http://schemas.microsoft.com/office/drawing/2014/main" id="{0009C33F-C519-F84A-8307-79C804F854C4}"/>
              </a:ext>
            </a:extLst>
          </p:cNvPr>
          <p:cNvSpPr>
            <a:spLocks noGrp="1" noChangeArrowheads="1"/>
          </p:cNvSpPr>
          <p:nvPr>
            <p:ph type="body" idx="1"/>
          </p:nvPr>
        </p:nvSpPr>
        <p:spPr>
          <a:xfrm>
            <a:off x="251520" y="980728"/>
            <a:ext cx="8435280" cy="5648671"/>
          </a:xfrm>
        </p:spPr>
        <p:txBody>
          <a:bodyPr/>
          <a:lstStyle/>
          <a:p>
            <a:pPr algn="just">
              <a:lnSpc>
                <a:spcPct val="80000"/>
              </a:lnSpc>
            </a:pPr>
            <a:r>
              <a:rPr lang="it-IT" altLang="it-IT" sz="2800" i="1" dirty="0" err="1">
                <a:latin typeface="Garamond" panose="02020404030301010803" pitchFamily="18" charset="0"/>
              </a:rPr>
              <a:t>Replacement</a:t>
            </a:r>
            <a:r>
              <a:rPr lang="it-IT" altLang="it-IT" sz="2800" dirty="0">
                <a:latin typeface="Garamond" panose="02020404030301010803" pitchFamily="18" charset="0"/>
              </a:rPr>
              <a:t> ma attenzione: </a:t>
            </a:r>
            <a:r>
              <a:rPr lang="it-IT" sz="2800" dirty="0">
                <a:latin typeface="Garamond" panose="02020404030301010803" pitchFamily="18" charset="0"/>
              </a:rPr>
              <a:t>Il ministero con gli uffici scolastici regionali, svolge un ruolo attivo di coordinamento e di  gestione delle risorse finanziarie e del personale. </a:t>
            </a:r>
          </a:p>
          <a:p>
            <a:pPr algn="just">
              <a:lnSpc>
                <a:spcPct val="80000"/>
              </a:lnSpc>
            </a:pPr>
            <a:endParaRPr lang="it-IT" sz="2800" dirty="0">
              <a:latin typeface="Garamond" panose="02020404030301010803" pitchFamily="18" charset="0"/>
            </a:endParaRPr>
          </a:p>
          <a:p>
            <a:pPr algn="just">
              <a:lnSpc>
                <a:spcPct val="80000"/>
              </a:lnSpc>
            </a:pPr>
            <a:r>
              <a:rPr lang="it-IT" altLang="it-IT" sz="2800" dirty="0">
                <a:latin typeface="Garamond" panose="02020404030301010803" pitchFamily="18" charset="0"/>
              </a:rPr>
              <a:t>Nel 2000 approvata la riforma dei cicli (ciclo primario di 7 anni, ciclo secondario di 5 anni). Un vero</a:t>
            </a:r>
            <a:r>
              <a:rPr lang="it-IT" altLang="it-IT" sz="2800" i="1" dirty="0">
                <a:latin typeface="Garamond" panose="02020404030301010803" pitchFamily="18" charset="0"/>
              </a:rPr>
              <a:t> </a:t>
            </a:r>
            <a:r>
              <a:rPr lang="it-IT" altLang="it-IT" sz="2800" i="1" dirty="0" err="1">
                <a:latin typeface="Garamond" panose="02020404030301010803" pitchFamily="18" charset="0"/>
              </a:rPr>
              <a:t>replacement</a:t>
            </a:r>
            <a:r>
              <a:rPr lang="it-IT" altLang="it-IT" sz="2800" dirty="0">
                <a:latin typeface="Garamond" panose="02020404030301010803" pitchFamily="18" charset="0"/>
              </a:rPr>
              <a:t>.</a:t>
            </a:r>
          </a:p>
          <a:p>
            <a:pPr algn="just">
              <a:lnSpc>
                <a:spcPct val="80000"/>
              </a:lnSpc>
            </a:pPr>
            <a:endParaRPr lang="it-IT" altLang="it-IT" sz="2800" dirty="0">
              <a:latin typeface="Garamond" panose="02020404030301010803" pitchFamily="18" charset="0"/>
            </a:endParaRPr>
          </a:p>
          <a:p>
            <a:pPr algn="just">
              <a:lnSpc>
                <a:spcPct val="80000"/>
              </a:lnSpc>
            </a:pPr>
            <a:r>
              <a:rPr lang="it-IT" altLang="it-IT" sz="2800" b="1" dirty="0">
                <a:latin typeface="Garamond" panose="02020404030301010803" pitchFamily="18" charset="0"/>
              </a:rPr>
              <a:t>Problemi di attuazione e di legittimazione</a:t>
            </a:r>
            <a:r>
              <a:rPr lang="it-IT" altLang="it-IT" sz="2800" dirty="0">
                <a:latin typeface="Garamond" panose="02020404030301010803" pitchFamily="18" charset="0"/>
              </a:rPr>
              <a:t>. Il nuovo governo del centro-destra nel 2001 la cancella.</a:t>
            </a:r>
          </a:p>
          <a:p>
            <a:pPr algn="just">
              <a:lnSpc>
                <a:spcPct val="80000"/>
              </a:lnSpc>
            </a:pPr>
            <a:endParaRPr lang="it-IT" altLang="it-IT" sz="2800" dirty="0">
              <a:latin typeface="Garamond" panose="02020404030301010803" pitchFamily="18" charset="0"/>
            </a:endParaRPr>
          </a:p>
          <a:p>
            <a:pPr algn="just">
              <a:lnSpc>
                <a:spcPct val="80000"/>
              </a:lnSpc>
            </a:pPr>
            <a:r>
              <a:rPr lang="it-IT" altLang="it-IT" sz="2800" dirty="0">
                <a:latin typeface="Garamond" panose="02020404030301010803" pitchFamily="18" charset="0"/>
              </a:rPr>
              <a:t>Previsione di premio per i docenti proposto nel contratto 1999-2001 da Berlinguer. Non attuato causa </a:t>
            </a:r>
            <a:r>
              <a:rPr lang="it-IT" altLang="it-IT" sz="2400" dirty="0">
                <a:latin typeface="Garamond" panose="02020404030301010803" pitchFamily="18" charset="0"/>
              </a:rPr>
              <a:t>proteste dei docenti</a:t>
            </a:r>
          </a:p>
        </p:txBody>
      </p:sp>
    </p:spTree>
    <p:extLst>
      <p:ext uri="{BB962C8B-B14F-4D97-AF65-F5344CB8AC3E}">
        <p14:creationId xmlns:p14="http://schemas.microsoft.com/office/powerpoint/2010/main" val="235038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 calcmode="lin" valueType="num">
                                      <p:cBhvr additive="base">
                                        <p:cTn id="7" dur="500" fill="hold"/>
                                        <p:tgtEl>
                                          <p:spTgt spid="40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anim calcmode="lin" valueType="num">
                                      <p:cBhvr additive="base">
                                        <p:cTn id="13" dur="500" fill="hold"/>
                                        <p:tgtEl>
                                          <p:spTgt spid="409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0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anim calcmode="lin" valueType="num">
                                      <p:cBhvr additive="base">
                                        <p:cTn id="19" dur="500" fill="hold"/>
                                        <p:tgtEl>
                                          <p:spTgt spid="409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099">
                                            <p:txEl>
                                              <p:pRg st="6" end="6"/>
                                            </p:txEl>
                                          </p:spTgt>
                                        </p:tgtEl>
                                        <p:attrNameLst>
                                          <p:attrName>style.visibility</p:attrName>
                                        </p:attrNameLst>
                                      </p:cBhvr>
                                      <p:to>
                                        <p:strVal val="visible"/>
                                      </p:to>
                                    </p:set>
                                    <p:anim calcmode="lin" valueType="num">
                                      <p:cBhvr additive="base">
                                        <p:cTn id="25" dur="500" fill="hold"/>
                                        <p:tgtEl>
                                          <p:spTgt spid="4099">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09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EEECE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1941</TotalTime>
  <Words>1525</Words>
  <Application>Microsoft Macintosh PowerPoint</Application>
  <PresentationFormat>Presentazione su schermo (4:3)</PresentationFormat>
  <Paragraphs>103</Paragraphs>
  <Slides>20</Slides>
  <Notes>0</Notes>
  <HiddenSlides>0</HiddenSlides>
  <MMClips>0</MMClips>
  <ScaleCrop>false</ScaleCrop>
  <HeadingPairs>
    <vt:vector size="6" baseType="variant">
      <vt:variant>
        <vt:lpstr>Caratteri utilizzati</vt:lpstr>
      </vt:variant>
      <vt:variant>
        <vt:i4>5</vt:i4>
      </vt:variant>
      <vt:variant>
        <vt:lpstr>Tema</vt:lpstr>
      </vt:variant>
      <vt:variant>
        <vt:i4>3</vt:i4>
      </vt:variant>
      <vt:variant>
        <vt:lpstr>Titoli diapositive</vt:lpstr>
      </vt:variant>
      <vt:variant>
        <vt:i4>20</vt:i4>
      </vt:variant>
    </vt:vector>
  </HeadingPairs>
  <TitlesOfParts>
    <vt:vector size="28" baseType="lpstr">
      <vt:lpstr>Arial</vt:lpstr>
      <vt:lpstr>Calibri</vt:lpstr>
      <vt:lpstr>Century Gothic</vt:lpstr>
      <vt:lpstr>Garamond</vt:lpstr>
      <vt:lpstr>Wingdings</vt:lpstr>
      <vt:lpstr>COPERTINA</vt:lpstr>
      <vt:lpstr>DIAPOSITIVE</vt:lpstr>
      <vt:lpstr>CHIUSURA</vt:lpstr>
      <vt:lpstr>Presentazione standard di PowerPoint</vt:lpstr>
      <vt:lpstr>Funzioni della Scuola</vt:lpstr>
      <vt:lpstr>Problemi delle politiche scolastiche in Italia</vt:lpstr>
      <vt:lpstr>       </vt:lpstr>
      <vt:lpstr>Presentazione standard di PowerPoint</vt:lpstr>
      <vt:lpstr>Presentazione standard di PowerPoint</vt:lpstr>
      <vt:lpstr>Come studiare le politiche scolastiche</vt:lpstr>
      <vt:lpstr>Le  politiche di replacement  degli anni Novanta: l’autonomia e (l’inattuata) riforma dei cicli scolastici (1)</vt:lpstr>
      <vt:lpstr>Le  politiche di replacement  degli anni Novanta: l’autonomia e (l’inattuata) riforma dei cicli scolastici (2)</vt:lpstr>
      <vt:lpstr>Gli anni 2000: le riforme del centro-destra (1)</vt:lpstr>
      <vt:lpstr>Gli anni 2000: le riforme del centro-destra (2)</vt:lpstr>
      <vt:lpstr>Gli anni 2000: le riforme del centro-destra (3)</vt:lpstr>
      <vt:lpstr>L’ultimo decennio: la Buona Scuola (1)</vt:lpstr>
      <vt:lpstr>L’ultimo decennio: la Buona Scuola (2)</vt:lpstr>
      <vt:lpstr>L’ultimo decennio: la Buona Scuola (3)</vt:lpstr>
      <vt:lpstr>L’ultimo decennio: la Buona Scuola (a)</vt:lpstr>
      <vt:lpstr>Presentazione standard di PowerPoint</vt:lpstr>
      <vt:lpstr>Design debole anche in presenza di  grande forza politica (1)</vt:lpstr>
      <vt:lpstr>Design debole anche in presenza di  grande forza politica (2)</vt:lpstr>
      <vt:lpstr>Design debole anche in presenza di  grande forza politica (3) </vt:lpstr>
    </vt:vector>
  </TitlesOfParts>
  <Company>Università di Bologna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Giliberto Capano</cp:lastModifiedBy>
  <cp:revision>167</cp:revision>
  <dcterms:created xsi:type="dcterms:W3CDTF">2017-11-13T10:11:35Z</dcterms:created>
  <dcterms:modified xsi:type="dcterms:W3CDTF">2023-11-22T13:16:45Z</dcterms:modified>
</cp:coreProperties>
</file>