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sldIdLst>
    <p:sldId id="263" r:id="rId4"/>
    <p:sldId id="294" r:id="rId5"/>
    <p:sldId id="356" r:id="rId6"/>
    <p:sldId id="357" r:id="rId7"/>
    <p:sldId id="358" r:id="rId8"/>
    <p:sldId id="359" r:id="rId9"/>
    <p:sldId id="326" r:id="rId10"/>
    <p:sldId id="360" r:id="rId11"/>
    <p:sldId id="361" r:id="rId12"/>
    <p:sldId id="362" r:id="rId13"/>
    <p:sldId id="325" r:id="rId14"/>
    <p:sldId id="363" r:id="rId15"/>
    <p:sldId id="329" r:id="rId16"/>
    <p:sldId id="364" r:id="rId17"/>
    <p:sldId id="265" r:id="rId18"/>
    <p:sldId id="365" r:id="rId19"/>
    <p:sldId id="366"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11" autoAdjust="0"/>
    <p:restoredTop sz="94694" autoAdjust="0"/>
  </p:normalViewPr>
  <p:slideViewPr>
    <p:cSldViewPr showGuides="1">
      <p:cViewPr varScale="1">
        <p:scale>
          <a:sx n="121" d="100"/>
          <a:sy n="121" d="100"/>
        </p:scale>
        <p:origin x="1528"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608413"/>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1556792"/>
            <a:ext cx="2808312" cy="2808312"/>
          </a:xfrm>
          <a:prstGeom prst="rect">
            <a:avLst/>
          </a:prstGeom>
        </p:spPr>
      </p:pic>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p:cNvSpPr/>
          <p:nvPr userDrawn="1"/>
        </p:nvSpPr>
        <p:spPr>
          <a:xfrm>
            <a:off x="6580262" y="6173407"/>
            <a:ext cx="2411760" cy="54868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userDrawn="1"/>
        </p:nvPicPr>
        <p:blipFill rotWithShape="1">
          <a:blip r:embed="rId6" cstate="print">
            <a:extLst>
              <a:ext uri="{28A0092B-C50C-407E-A947-70E740481C1C}">
                <a14:useLocalDpi xmlns:a14="http://schemas.microsoft.com/office/drawing/2010/main" val="0"/>
              </a:ext>
            </a:extLst>
          </a:blip>
          <a:srcRect t="3326"/>
          <a:stretch/>
        </p:blipFill>
        <p:spPr>
          <a:xfrm>
            <a:off x="6782011" y="6182111"/>
            <a:ext cx="2008262" cy="531272"/>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45886" y="620688"/>
            <a:ext cx="2052228" cy="2052228"/>
          </a:xfrm>
          <a:prstGeom prst="rect">
            <a:avLst/>
          </a:prstGeom>
        </p:spPr>
      </p:pic>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548680"/>
            <a:ext cx="5472608" cy="4536504"/>
          </a:xfrm>
        </p:spPr>
        <p:txBody>
          <a:bodyPr/>
          <a:lstStyle/>
          <a:p>
            <a:pPr algn="ctr"/>
            <a:r>
              <a:rPr lang="it-IT" sz="3200" dirty="0">
                <a:latin typeface="Garamond" panose="02020404030301010803" pitchFamily="18" charset="0"/>
              </a:rPr>
              <a:t>Lezione 18 </a:t>
            </a:r>
          </a:p>
          <a:p>
            <a:pPr algn="ctr"/>
            <a:endParaRPr lang="it-IT" sz="3200" dirty="0">
              <a:latin typeface="Garamond" panose="02020404030301010803" pitchFamily="18" charset="0"/>
            </a:endParaRPr>
          </a:p>
          <a:p>
            <a:endParaRPr lang="it-IT" sz="4400" i="1" dirty="0">
              <a:solidFill>
                <a:srgbClr val="FFFF00"/>
              </a:solidFill>
              <a:latin typeface="Garamond" panose="02020404030301010803" pitchFamily="18" charset="0"/>
            </a:endParaRPr>
          </a:p>
        </p:txBody>
      </p:sp>
      <p:sp>
        <p:nvSpPr>
          <p:cNvPr id="3" name="CasellaDiTesto 2">
            <a:extLst>
              <a:ext uri="{FF2B5EF4-FFF2-40B4-BE49-F238E27FC236}">
                <a16:creationId xmlns:a16="http://schemas.microsoft.com/office/drawing/2014/main" id="{20B7D486-F91A-114A-BDDE-E1CAADEF6509}"/>
              </a:ext>
            </a:extLst>
          </p:cNvPr>
          <p:cNvSpPr txBox="1"/>
          <p:nvPr/>
        </p:nvSpPr>
        <p:spPr>
          <a:xfrm rot="10800000" flipV="1">
            <a:off x="3815916" y="2667109"/>
            <a:ext cx="4968551" cy="2677656"/>
          </a:xfrm>
          <a:prstGeom prst="rect">
            <a:avLst/>
          </a:prstGeom>
          <a:noFill/>
        </p:spPr>
        <p:txBody>
          <a:bodyPr wrap="square" rtlCol="0">
            <a:spAutoFit/>
          </a:bodyPr>
          <a:lstStyle/>
          <a:p>
            <a:pPr algn="ctr"/>
            <a:r>
              <a:rPr lang="it-IT" sz="4400" dirty="0">
                <a:solidFill>
                  <a:srgbClr val="FFFF00"/>
                </a:solidFill>
                <a:latin typeface="Garamond" panose="02020404030301010803" pitchFamily="18" charset="0"/>
              </a:rPr>
              <a:t>La Politica</a:t>
            </a:r>
          </a:p>
          <a:p>
            <a:pPr algn="ctr"/>
            <a:r>
              <a:rPr lang="it-IT" sz="4400" dirty="0">
                <a:solidFill>
                  <a:srgbClr val="FFFF00"/>
                </a:solidFill>
                <a:latin typeface="Garamond" panose="02020404030301010803" pitchFamily="18" charset="0"/>
              </a:rPr>
              <a:t>Pensionistica</a:t>
            </a:r>
          </a:p>
          <a:p>
            <a:pPr marL="571500" indent="-571500">
              <a:buFont typeface="Arial" panose="020B0604020202020204" pitchFamily="34" charset="0"/>
              <a:buChar char="•"/>
            </a:pPr>
            <a:endParaRPr lang="en-GB" sz="4000" dirty="0">
              <a:solidFill>
                <a:srgbClr val="FFFF00"/>
              </a:solidFill>
              <a:latin typeface="Garamond" panose="02020404030301010803" pitchFamily="18" charset="0"/>
            </a:endParaRPr>
          </a:p>
          <a:p>
            <a:endParaRPr lang="en-GB" sz="40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3C9C6F2F-5F80-9045-B9B1-DCF065E2A220}"/>
              </a:ext>
            </a:extLst>
          </p:cNvPr>
          <p:cNvSpPr>
            <a:spLocks noGrp="1"/>
          </p:cNvSpPr>
          <p:nvPr>
            <p:ph type="body" sz="quarter" idx="10"/>
          </p:nvPr>
        </p:nvSpPr>
        <p:spPr>
          <a:xfrm>
            <a:off x="395536" y="260649"/>
            <a:ext cx="8424614" cy="576063"/>
          </a:xfrm>
        </p:spPr>
        <p:txBody>
          <a:bodyPr/>
          <a:lstStyle/>
          <a:p>
            <a:pPr algn="ctr"/>
            <a:r>
              <a:rPr lang="en-GB" sz="2800" dirty="0">
                <a:latin typeface="Garamond" panose="02020404030301010803" pitchFamily="18" charset="0"/>
              </a:rPr>
              <a:t>Le </a:t>
            </a:r>
            <a:r>
              <a:rPr lang="en-GB" sz="2800" dirty="0" err="1">
                <a:latin typeface="Garamond" panose="02020404030301010803" pitchFamily="18" charset="0"/>
              </a:rPr>
              <a:t>riforme</a:t>
            </a:r>
            <a:r>
              <a:rPr lang="en-GB" sz="2800" dirty="0">
                <a:latin typeface="Garamond" panose="02020404030301010803" pitchFamily="18" charset="0"/>
              </a:rPr>
              <a:t> </a:t>
            </a:r>
            <a:r>
              <a:rPr lang="en-GB" sz="2800" dirty="0" err="1">
                <a:latin typeface="Garamond" panose="02020404030301010803" pitchFamily="18" charset="0"/>
              </a:rPr>
              <a:t>degli</a:t>
            </a:r>
            <a:r>
              <a:rPr lang="en-GB" sz="2800" dirty="0">
                <a:latin typeface="Garamond" panose="02020404030301010803" pitchFamily="18" charset="0"/>
              </a:rPr>
              <a:t> </a:t>
            </a:r>
            <a:r>
              <a:rPr lang="en-GB" sz="2800" dirty="0" err="1">
                <a:latin typeface="Garamond" panose="02020404030301010803" pitchFamily="18" charset="0"/>
              </a:rPr>
              <a:t>anni</a:t>
            </a:r>
            <a:r>
              <a:rPr lang="en-GB" sz="2800" dirty="0">
                <a:latin typeface="Garamond" panose="02020404030301010803" pitchFamily="18" charset="0"/>
              </a:rPr>
              <a:t> 2000 (2001-2007) (4)</a:t>
            </a:r>
          </a:p>
        </p:txBody>
      </p:sp>
      <p:sp>
        <p:nvSpPr>
          <p:cNvPr id="3" name="Segnaposto testo 2">
            <a:extLst>
              <a:ext uri="{FF2B5EF4-FFF2-40B4-BE49-F238E27FC236}">
                <a16:creationId xmlns:a16="http://schemas.microsoft.com/office/drawing/2014/main" id="{B446B5DB-7340-1042-AAAB-1D65ACF3BD4A}"/>
              </a:ext>
            </a:extLst>
          </p:cNvPr>
          <p:cNvSpPr>
            <a:spLocks noGrp="1"/>
          </p:cNvSpPr>
          <p:nvPr>
            <p:ph type="body" sz="quarter" idx="11"/>
          </p:nvPr>
        </p:nvSpPr>
        <p:spPr>
          <a:xfrm>
            <a:off x="107504" y="836712"/>
            <a:ext cx="9036496" cy="6021287"/>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Il </a:t>
            </a:r>
            <a:r>
              <a:rPr lang="it-IT" sz="2400" b="1" dirty="0">
                <a:latin typeface="Garamond" panose="02020404030301010803" pitchFamily="18" charset="0"/>
              </a:rPr>
              <a:t>Governo Prodi II, nel 2007 </a:t>
            </a:r>
            <a:r>
              <a:rPr lang="it-IT" sz="2400" dirty="0">
                <a:latin typeface="Garamond" panose="02020404030301010803" pitchFamily="18" charset="0"/>
              </a:rPr>
              <a:t>introdusse una riforma che tendeva a modificare alcuni degli aspetti più criticati della precedente Riforma del 2004. </a:t>
            </a:r>
          </a:p>
          <a:p>
            <a:pPr marL="285750" indent="-285750" algn="just">
              <a:buFont typeface="Arial" panose="020B0604020202020204" pitchFamily="34" charset="0"/>
              <a:buChar char="•"/>
            </a:pPr>
            <a:r>
              <a:rPr lang="it-IT" sz="2400" dirty="0">
                <a:highlight>
                  <a:srgbClr val="00FFFF"/>
                </a:highlight>
                <a:latin typeface="Garamond" panose="02020404030301010803" pitchFamily="18" charset="0"/>
              </a:rPr>
              <a:t>Fu reso meno stringente l’innalzamento dell’età di pensionamento. </a:t>
            </a:r>
          </a:p>
          <a:p>
            <a:pPr marL="285750" indent="-285750" algn="just">
              <a:buFont typeface="Arial" panose="020B0604020202020204" pitchFamily="34" charset="0"/>
              <a:buChar char="•"/>
            </a:pPr>
            <a:r>
              <a:rPr lang="it-IT" sz="2400" dirty="0">
                <a:latin typeface="Garamond" panose="02020404030301010803" pitchFamily="18" charset="0"/>
              </a:rPr>
              <a:t>si prevedevano condizioni più favorevoli di accumulo dei contributi per i lavoratori atipici (attraverso l’estensione dei contributi figurativi in caso di interruzione della vita attiva) e la ridefinizione della lista dei lavori detti ‘usuranti’. </a:t>
            </a:r>
          </a:p>
          <a:p>
            <a:pPr marL="285750" indent="-285750" algn="just">
              <a:buFont typeface="Arial" panose="020B0604020202020204" pitchFamily="34" charset="0"/>
              <a:buChar char="•"/>
            </a:pPr>
            <a:r>
              <a:rPr lang="it-IT" sz="2400" dirty="0">
                <a:highlight>
                  <a:srgbClr val="00FFFF"/>
                </a:highlight>
                <a:latin typeface="Garamond" panose="02020404030301010803" pitchFamily="18" charset="0"/>
              </a:rPr>
              <a:t>Le cosiddette finestre di uscita dal mercato del lavoro vennero rese più frequenti e meno stringenti. </a:t>
            </a:r>
          </a:p>
          <a:p>
            <a:pPr marL="285750" indent="-285750" algn="just">
              <a:buFont typeface="Arial" panose="020B0604020202020204" pitchFamily="34" charset="0"/>
              <a:buChar char="•"/>
            </a:pPr>
            <a:r>
              <a:rPr lang="it-IT" sz="2400" dirty="0">
                <a:highlight>
                  <a:srgbClr val="00FFFF"/>
                </a:highlight>
                <a:latin typeface="Garamond" panose="02020404030301010803" pitchFamily="18" charset="0"/>
              </a:rPr>
              <a:t>furono introdotte misure automatiche di revisione dei coefficienti di trasformazione del montante contributi in prestazioni pensionistiche, </a:t>
            </a:r>
            <a:r>
              <a:rPr lang="it-IT" sz="2400" i="1" dirty="0">
                <a:highlight>
                  <a:srgbClr val="00FFFF"/>
                </a:highlight>
                <a:latin typeface="Garamond" panose="02020404030301010803" pitchFamily="18" charset="0"/>
              </a:rPr>
              <a:t>collegandole all’andamento di trend strutturali quali l’innalzamento della speranza di vita</a:t>
            </a:r>
            <a:r>
              <a:rPr lang="it-IT" sz="2400" dirty="0">
                <a:highlight>
                  <a:srgbClr val="00FFFF"/>
                </a:highlight>
                <a:latin typeface="Garamond" panose="02020404030301010803" pitchFamily="18" charset="0"/>
              </a:rPr>
              <a:t>.</a:t>
            </a:r>
          </a:p>
          <a:p>
            <a:pPr marL="285750" indent="-285750" algn="just">
              <a:buFont typeface="Arial" panose="020B0604020202020204" pitchFamily="34" charset="0"/>
              <a:buChar char="•"/>
            </a:pPr>
            <a:endParaRPr lang="it-IT" sz="2400" dirty="0">
              <a:latin typeface="Garamond" panose="02020404030301010803" pitchFamily="18" charset="0"/>
            </a:endParaRPr>
          </a:p>
          <a:p>
            <a:pPr marL="285750" indent="-285750">
              <a:buFont typeface="Arial" panose="020B0604020202020204" pitchFamily="34" charset="0"/>
              <a:buChar char="•"/>
            </a:pPr>
            <a:endParaRPr lang="it-IT" sz="2400" dirty="0">
              <a:latin typeface="Garamond" panose="02020404030301010803" pitchFamily="18" charset="0"/>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30936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200" dirty="0">
                <a:latin typeface="Garamond" panose="02020404030301010803" pitchFamily="18" charset="0"/>
              </a:rPr>
              <a:t>2009-2014 (1)</a:t>
            </a:r>
          </a:p>
        </p:txBody>
      </p:sp>
      <p:sp>
        <p:nvSpPr>
          <p:cNvPr id="3" name="Segnaposto testo 2"/>
          <p:cNvSpPr>
            <a:spLocks noGrp="1"/>
          </p:cNvSpPr>
          <p:nvPr>
            <p:ph type="body" sz="quarter" idx="11"/>
          </p:nvPr>
        </p:nvSpPr>
        <p:spPr>
          <a:xfrm>
            <a:off x="0" y="764704"/>
            <a:ext cx="9107934" cy="5760640"/>
          </a:xfrm>
        </p:spPr>
        <p:txBody>
          <a:bodyPr/>
          <a:lstStyle/>
          <a:p>
            <a:pPr marL="342900" indent="-342900" algn="just">
              <a:spcBef>
                <a:spcPts val="0"/>
              </a:spcBef>
              <a:buFont typeface="Arial" panose="020B0604020202020204" pitchFamily="34" charset="0"/>
              <a:buChar char="•"/>
            </a:pPr>
            <a:r>
              <a:rPr lang="it-IT" sz="2200" b="1" dirty="0">
                <a:latin typeface="Garamond" panose="02020404030301010803" pitchFamily="18" charset="0"/>
              </a:rPr>
              <a:t>La Grande Recessione, riforma MONTI-FORNERO</a:t>
            </a:r>
            <a:r>
              <a:rPr lang="it-IT" sz="2200" dirty="0">
                <a:latin typeface="Garamond" panose="02020404030301010803" pitchFamily="18" charset="0"/>
              </a:rPr>
              <a:t>:</a:t>
            </a:r>
          </a:p>
          <a:p>
            <a:pPr marL="342900" indent="-342900" algn="just">
              <a:spcBef>
                <a:spcPts val="0"/>
              </a:spcBef>
              <a:buFont typeface="Arial" panose="020B0604020202020204" pitchFamily="34" charset="0"/>
              <a:buChar char="•"/>
            </a:pPr>
            <a:r>
              <a:rPr lang="it-IT" sz="2200" dirty="0">
                <a:highlight>
                  <a:srgbClr val="00FFFF"/>
                </a:highlight>
                <a:latin typeface="Garamond" panose="02020404030301010803" pitchFamily="18" charset="0"/>
              </a:rPr>
              <a:t>l’età legale di pensionamento fu ulteriormente innalzata a 66 anni e 7 mesi, e con la previsione di ulteriore innalzamento a 67 anni dal 2019. </a:t>
            </a:r>
          </a:p>
          <a:p>
            <a:pPr marL="342900" indent="-342900" algn="just">
              <a:spcBef>
                <a:spcPts val="0"/>
              </a:spcBef>
              <a:buFont typeface="Arial" panose="020B0604020202020204" pitchFamily="34" charset="0"/>
              <a:buChar char="•"/>
            </a:pPr>
            <a:r>
              <a:rPr lang="it-IT" sz="2200" dirty="0">
                <a:latin typeface="Garamond" panose="02020404030301010803" pitchFamily="18" charset="0"/>
              </a:rPr>
              <a:t>Dal 2012, il metodo contributivo è stato applicato a tutti i lavoratori </a:t>
            </a:r>
          </a:p>
          <a:p>
            <a:pPr marL="342900" indent="-342900" algn="just">
              <a:spcBef>
                <a:spcPts val="0"/>
              </a:spcBef>
              <a:buFont typeface="Arial" panose="020B0604020202020204" pitchFamily="34" charset="0"/>
              <a:buChar char="•"/>
            </a:pPr>
            <a:r>
              <a:rPr lang="it-IT" sz="2200" dirty="0">
                <a:highlight>
                  <a:srgbClr val="00FFFF"/>
                </a:highlight>
                <a:latin typeface="Garamond" panose="02020404030301010803" pitchFamily="18" charset="0"/>
              </a:rPr>
              <a:t>le pensioni d’anzianità furono eliminate e sostituite dall’opportunità di un’uscita anticipata dal mercato del lavoro attraverso la possibilità di anticipare fino a tre anni prima dell’età legale nel caso in cui la prestazione sia almeno 2,8 volte superiore a quanto garantito dall’assegno sociale.</a:t>
            </a:r>
          </a:p>
          <a:p>
            <a:pPr marL="342900" indent="-342900" algn="just">
              <a:spcBef>
                <a:spcPts val="0"/>
              </a:spcBef>
              <a:buFont typeface="Arial" panose="020B0604020202020204" pitchFamily="34" charset="0"/>
              <a:buChar char="•"/>
            </a:pPr>
            <a:r>
              <a:rPr lang="it-IT" sz="2200" dirty="0">
                <a:latin typeface="Garamond" panose="02020404030301010803" pitchFamily="18" charset="0"/>
              </a:rPr>
              <a:t>i lavoratori che anche raggiungano l’età di pensionamento e il minimo di periodo di contribuzione non possono uscire dal mercato del lavoro all’età legale se la loro pensione non sia superiore a </a:t>
            </a:r>
            <a:r>
              <a:rPr lang="it-IT" sz="2200" i="1" dirty="0">
                <a:latin typeface="Garamond" panose="02020404030301010803" pitchFamily="18" charset="0"/>
              </a:rPr>
              <a:t>1,5 </a:t>
            </a:r>
            <a:r>
              <a:rPr lang="it-IT" sz="2200" dirty="0">
                <a:latin typeface="Garamond" panose="02020404030301010803" pitchFamily="18" charset="0"/>
              </a:rPr>
              <a:t>volte l’assegno sociale. </a:t>
            </a:r>
          </a:p>
          <a:p>
            <a:pPr marL="342900" indent="-342900" algn="just">
              <a:spcBef>
                <a:spcPts val="0"/>
              </a:spcBef>
              <a:buFont typeface="Arial" panose="020B0604020202020204" pitchFamily="34" charset="0"/>
              <a:buChar char="•"/>
            </a:pPr>
            <a:r>
              <a:rPr lang="it-IT" sz="2200" dirty="0">
                <a:highlight>
                  <a:srgbClr val="00FFFF"/>
                </a:highlight>
                <a:latin typeface="Garamond" panose="02020404030301010803" pitchFamily="18" charset="0"/>
              </a:rPr>
              <a:t>l’indicizzazione delle prestazioni sopra la soglia dei 1400 euro mensili fu temporaneamente abolita </a:t>
            </a:r>
          </a:p>
          <a:p>
            <a:pPr marL="342900" indent="-342900" algn="just">
              <a:spcBef>
                <a:spcPts val="0"/>
              </a:spcBef>
              <a:buFont typeface="Arial" panose="020B0604020202020204" pitchFamily="34" charset="0"/>
              <a:buChar char="•"/>
            </a:pPr>
            <a:r>
              <a:rPr lang="it-IT" sz="2200" dirty="0">
                <a:highlight>
                  <a:srgbClr val="FFFF00"/>
                </a:highlight>
                <a:latin typeface="Garamond" panose="02020404030301010803" pitchFamily="18" charset="0"/>
              </a:rPr>
              <a:t>le misure appena richiamate avevano un chiaro segno sottrattivo: la spesa pubblica pensionistica era infatti prevista in calo in misura dello 0.2% del Pil nel solo 2012, dello 0,9%  nel 2015 e dell’1,4% nel 2020, con ulteriori risparmi fino al 2035</a:t>
            </a:r>
          </a:p>
        </p:txBody>
      </p:sp>
    </p:spTree>
    <p:extLst>
      <p:ext uri="{BB962C8B-B14F-4D97-AF65-F5344CB8AC3E}">
        <p14:creationId xmlns:p14="http://schemas.microsoft.com/office/powerpoint/2010/main" val="171861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200" dirty="0">
                <a:latin typeface="Garamond" panose="02020404030301010803" pitchFamily="18" charset="0"/>
              </a:rPr>
              <a:t>2009-2014 (2)</a:t>
            </a:r>
          </a:p>
        </p:txBody>
      </p:sp>
      <p:sp>
        <p:nvSpPr>
          <p:cNvPr id="3" name="Segnaposto testo 2"/>
          <p:cNvSpPr>
            <a:spLocks noGrp="1"/>
          </p:cNvSpPr>
          <p:nvPr>
            <p:ph type="body" sz="quarter" idx="11"/>
          </p:nvPr>
        </p:nvSpPr>
        <p:spPr>
          <a:xfrm>
            <a:off x="0" y="764704"/>
            <a:ext cx="9107934" cy="5760640"/>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La riforma Monti/Fornero fu sostenuta da </a:t>
            </a:r>
            <a:r>
              <a:rPr lang="it-IT" sz="2400" dirty="0">
                <a:highlight>
                  <a:srgbClr val="FFFF00"/>
                </a:highlight>
                <a:latin typeface="Garamond" panose="02020404030301010803" pitchFamily="18" charset="0"/>
              </a:rPr>
              <a:t>un’</a:t>
            </a:r>
            <a:r>
              <a:rPr lang="it-IT" sz="2400" i="1" dirty="0">
                <a:highlight>
                  <a:srgbClr val="FFFF00"/>
                </a:highlight>
                <a:latin typeface="Garamond" panose="02020404030301010803" pitchFamily="18" charset="0"/>
              </a:rPr>
              <a:t>ampia maggioranza parlamentare comprendente centro-destra (con l’esclusione della Lega Nord) e centro-sinistra</a:t>
            </a:r>
            <a:r>
              <a:rPr lang="it-IT" sz="2400" dirty="0">
                <a:highlight>
                  <a:srgbClr val="FFFF00"/>
                </a:highlight>
                <a:latin typeface="Garamond" panose="02020404030301010803" pitchFamily="18" charset="0"/>
              </a:rPr>
              <a:t>, mentre. il rapporto con le parti sociali fu praticamente inesist</a:t>
            </a:r>
            <a:r>
              <a:rPr lang="it-IT" sz="2400" dirty="0">
                <a:latin typeface="Garamond" panose="02020404030301010803" pitchFamily="18" charset="0"/>
              </a:rPr>
              <a:t>ente</a:t>
            </a:r>
          </a:p>
          <a:p>
            <a:pPr marL="285750" indent="-285750" algn="just">
              <a:buFont typeface="Arial" panose="020B0604020202020204" pitchFamily="34" charset="0"/>
              <a:buChar char="•"/>
            </a:pPr>
            <a:r>
              <a:rPr lang="it-IT" sz="2400" dirty="0">
                <a:latin typeface="Garamond" panose="02020404030301010803" pitchFamily="18" charset="0"/>
              </a:rPr>
              <a:t>La riforma rafforzava gli obiettivi di policy e gli strumenti individuati con la Riforma Dini. La riduzione drastica della transizione verso il metodo contributivo e il recupero della flessibilità in uscita erano coerenti col disegno originario. </a:t>
            </a:r>
          </a:p>
          <a:p>
            <a:pPr marL="285750" indent="-285750" algn="just">
              <a:buFont typeface="Arial" panose="020B0604020202020204" pitchFamily="34" charset="0"/>
              <a:buChar char="•"/>
            </a:pPr>
            <a:r>
              <a:rPr lang="it-IT" sz="2400" dirty="0">
                <a:latin typeface="Garamond" panose="02020404030301010803" pitchFamily="18" charset="0"/>
              </a:rPr>
              <a:t>la copertura limitata dei fondi pensione privati rendeva evidente l’effetto redistributivo regressivo a danno di giovani con contratti atipici. </a:t>
            </a:r>
          </a:p>
          <a:p>
            <a:pPr marL="285750" indent="-285750" algn="just">
              <a:buFont typeface="Arial" panose="020B0604020202020204" pitchFamily="34" charset="0"/>
              <a:buChar char="•"/>
            </a:pPr>
            <a:r>
              <a:rPr lang="it-IT" sz="2400" dirty="0">
                <a:latin typeface="Garamond" panose="02020404030301010803" pitchFamily="18" charset="0"/>
              </a:rPr>
              <a:t>Problema </a:t>
            </a:r>
            <a:r>
              <a:rPr lang="it-IT" sz="2400" b="1" dirty="0" err="1">
                <a:latin typeface="Garamond" panose="02020404030301010803" pitchFamily="18" charset="0"/>
              </a:rPr>
              <a:t>esodati</a:t>
            </a:r>
            <a:r>
              <a:rPr lang="it-IT" sz="2400" dirty="0">
                <a:latin typeface="Garamond" panose="02020404030301010803" pitchFamily="18" charset="0"/>
              </a:rPr>
              <a:t>: </a:t>
            </a:r>
            <a:r>
              <a:rPr lang="it-IT" sz="2400" dirty="0">
                <a:highlight>
                  <a:srgbClr val="FFFF00"/>
                </a:highlight>
                <a:latin typeface="Garamond" panose="02020404030301010803" pitchFamily="18" charset="0"/>
              </a:rPr>
              <a:t>lavoratori prossimi alla pensione che, in base alla legislazione vigente prima della Riforma del 2011, avevano ricevuto agevolazioni per lasciare il posto di lavoro in vista del pensionamento.</a:t>
            </a:r>
          </a:p>
        </p:txBody>
      </p:sp>
    </p:spTree>
    <p:extLst>
      <p:ext uri="{BB962C8B-B14F-4D97-AF65-F5344CB8AC3E}">
        <p14:creationId xmlns:p14="http://schemas.microsoft.com/office/powerpoint/2010/main" val="287891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332656"/>
          </a:xfrm>
        </p:spPr>
        <p:txBody>
          <a:bodyPr/>
          <a:lstStyle/>
          <a:p>
            <a:pPr algn="ctr"/>
            <a:endParaRPr lang="it-IT" sz="3600" dirty="0">
              <a:latin typeface="Garamond" panose="02020404030301010803" pitchFamily="18" charset="0"/>
            </a:endParaRPr>
          </a:p>
          <a:p>
            <a:pPr algn="ctr"/>
            <a:r>
              <a:rPr lang="it-IT" i="1" dirty="0"/>
              <a:t> </a:t>
            </a:r>
            <a:r>
              <a:rPr lang="it-IT" sz="3200" dirty="0">
                <a:latin typeface="Garamond" panose="02020404030301010803" pitchFamily="18" charset="0"/>
              </a:rPr>
              <a:t>2015-2018 (1)</a:t>
            </a:r>
          </a:p>
        </p:txBody>
      </p:sp>
      <p:sp>
        <p:nvSpPr>
          <p:cNvPr id="3" name="Segnaposto testo 2"/>
          <p:cNvSpPr>
            <a:spLocks noGrp="1"/>
          </p:cNvSpPr>
          <p:nvPr>
            <p:ph type="body" sz="quarter" idx="11"/>
          </p:nvPr>
        </p:nvSpPr>
        <p:spPr>
          <a:xfrm>
            <a:off x="0" y="692696"/>
            <a:ext cx="9107934" cy="6165304"/>
          </a:xfrm>
        </p:spPr>
        <p:txBody>
          <a:bodyPr/>
          <a:lstStyle/>
          <a:p>
            <a:pPr indent="-285750" algn="just">
              <a:spcBef>
                <a:spcPts val="0"/>
              </a:spcBef>
              <a:buFont typeface="Arial" panose="020B0604020202020204" pitchFamily="34" charset="0"/>
              <a:buChar char="•"/>
            </a:pPr>
            <a:r>
              <a:rPr lang="it-IT" sz="2400" dirty="0">
                <a:latin typeface="Garamond" panose="02020404030301010803" pitchFamily="18" charset="0"/>
              </a:rPr>
              <a:t>2017 riforma </a:t>
            </a:r>
            <a:r>
              <a:rPr lang="it-IT" sz="2400" b="1" dirty="0">
                <a:latin typeface="Garamond" panose="02020404030301010803" pitchFamily="18" charset="0"/>
              </a:rPr>
              <a:t>Renzi-Poletti</a:t>
            </a:r>
            <a:r>
              <a:rPr lang="it-IT" sz="2400" dirty="0">
                <a:latin typeface="Garamond" panose="02020404030301010803" pitchFamily="18" charset="0"/>
              </a:rPr>
              <a:t>:</a:t>
            </a:r>
          </a:p>
          <a:p>
            <a:pPr indent="-285750" algn="just">
              <a:spcBef>
                <a:spcPts val="0"/>
              </a:spcBef>
              <a:buFont typeface="Arial" panose="020B0604020202020204" pitchFamily="34" charset="0"/>
              <a:buChar char="•"/>
            </a:pPr>
            <a:r>
              <a:rPr lang="it-IT" sz="2400" dirty="0">
                <a:latin typeface="Garamond" panose="02020404030301010803" pitchFamily="18" charset="0"/>
              </a:rPr>
              <a:t> </a:t>
            </a:r>
            <a:r>
              <a:rPr lang="it-IT" sz="2400" dirty="0">
                <a:highlight>
                  <a:srgbClr val="FFFF00"/>
                </a:highlight>
                <a:latin typeface="Garamond" panose="02020404030301010803" pitchFamily="18" charset="0"/>
              </a:rPr>
              <a:t>l’introduzione dell’APE (anticipo finanziario a garanzia pensionistica) e dell’APE sociale. Con la prima, si rendeva possibile l’anticipazione del pensionamento a partire da 63 anni di età e 20 anni di contributi. Con la seconda, la cosiddetta APE sociale, si dava la possibilità di ritiro anticipato (a 63 anni con 30 anni di contributi) per alcune categorie di lavoratori.</a:t>
            </a:r>
          </a:p>
          <a:p>
            <a:pPr indent="-285750" algn="just">
              <a:spcBef>
                <a:spcPts val="0"/>
              </a:spcBef>
              <a:buFont typeface="Arial" panose="020B0604020202020204" pitchFamily="34" charset="0"/>
              <a:buChar char="•"/>
            </a:pPr>
            <a:r>
              <a:rPr lang="it-IT" sz="2400" dirty="0">
                <a:latin typeface="Garamond" panose="02020404030301010803" pitchFamily="18" charset="0"/>
              </a:rPr>
              <a:t> La manovra aumentava poi le prestazioni pensionistiche attraverso il pagamento della «quattordicesima», estesa a circa 1,2 milioni di pensionati percettori di assegni fino a due volte il minimo, ed elevava a 8.000 euro la «no </a:t>
            </a:r>
            <a:r>
              <a:rPr lang="it-IT" sz="2400" dirty="0" err="1">
                <a:latin typeface="Garamond" panose="02020404030301010803" pitchFamily="18" charset="0"/>
              </a:rPr>
              <a:t>tax</a:t>
            </a:r>
            <a:r>
              <a:rPr lang="it-IT" sz="2400" dirty="0">
                <a:latin typeface="Garamond" panose="02020404030301010803" pitchFamily="18" charset="0"/>
              </a:rPr>
              <a:t> area» per i pensionati sotto i 75 anni. </a:t>
            </a:r>
          </a:p>
          <a:p>
            <a:pPr indent="-285750" algn="just">
              <a:spcBef>
                <a:spcPts val="0"/>
              </a:spcBef>
              <a:buFont typeface="Arial" panose="020B0604020202020204" pitchFamily="34" charset="0"/>
              <a:buChar char="•"/>
            </a:pPr>
            <a:r>
              <a:rPr lang="it-IT" sz="2400" dirty="0">
                <a:highlight>
                  <a:srgbClr val="FFFF00"/>
                </a:highlight>
                <a:latin typeface="Garamond" panose="02020404030301010803" pitchFamily="18" charset="0"/>
              </a:rPr>
              <a:t>L’APE rappresentava un prestito concesso da una banca in 12 mensilità annue fino alla maturazione del diritto alla pensione di vecchiaia. Una volta uscito dal mercato del lavoro, il pensionato inizia a restituire il prestito ricevuto, con rate mensili e per una durata di 20 anni.</a:t>
            </a:r>
          </a:p>
          <a:p>
            <a:pPr indent="-285750" algn="just">
              <a:spcBef>
                <a:spcPts val="0"/>
              </a:spcBef>
              <a:buFont typeface="Arial" panose="020B0604020202020204" pitchFamily="34" charset="0"/>
              <a:buChar char="•"/>
            </a:pPr>
            <a:r>
              <a:rPr lang="it-IT" sz="2400" dirty="0">
                <a:highlight>
                  <a:srgbClr val="00FFFF"/>
                </a:highlight>
                <a:latin typeface="Garamond" panose="02020404030301010803" pitchFamily="18" charset="0"/>
              </a:rPr>
              <a:t>A differenza delle misure adottate in precedenza, si realizzava un </a:t>
            </a:r>
            <a:r>
              <a:rPr lang="it-IT" sz="2400" i="1" dirty="0">
                <a:highlight>
                  <a:srgbClr val="00FFFF"/>
                </a:highlight>
                <a:latin typeface="Garamond" panose="02020404030301010803" pitchFamily="18" charset="0"/>
              </a:rPr>
              <a:t>aumento</a:t>
            </a:r>
            <a:r>
              <a:rPr lang="it-IT" sz="2400" dirty="0">
                <a:highlight>
                  <a:srgbClr val="00FFFF"/>
                </a:highlight>
                <a:latin typeface="Garamond" panose="02020404030301010803" pitchFamily="18" charset="0"/>
              </a:rPr>
              <a:t> della spesa pubblica, nell’ordine di 7 miliardi di euro </a:t>
            </a:r>
          </a:p>
          <a:p>
            <a:pPr indent="-285750" algn="just">
              <a:spcBef>
                <a:spcPts val="0"/>
              </a:spcBef>
              <a:buFont typeface="Arial" panose="020B0604020202020204" pitchFamily="34" charset="0"/>
              <a:buChar char="•"/>
            </a:pPr>
            <a:endParaRPr lang="it-IT" sz="2400" dirty="0">
              <a:latin typeface="Garamond" panose="02020404030301010803" pitchFamily="18" charset="0"/>
            </a:endParaRPr>
          </a:p>
        </p:txBody>
      </p:sp>
    </p:spTree>
    <p:extLst>
      <p:ext uri="{BB962C8B-B14F-4D97-AF65-F5344CB8AC3E}">
        <p14:creationId xmlns:p14="http://schemas.microsoft.com/office/powerpoint/2010/main" val="225006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332656"/>
          </a:xfrm>
        </p:spPr>
        <p:txBody>
          <a:bodyPr/>
          <a:lstStyle/>
          <a:p>
            <a:pPr algn="ctr"/>
            <a:endParaRPr lang="it-IT" sz="3600" dirty="0">
              <a:latin typeface="Garamond" panose="02020404030301010803" pitchFamily="18" charset="0"/>
            </a:endParaRPr>
          </a:p>
          <a:p>
            <a:pPr algn="ctr"/>
            <a:r>
              <a:rPr lang="it-IT" i="1" dirty="0"/>
              <a:t> </a:t>
            </a:r>
            <a:r>
              <a:rPr lang="it-IT" sz="3200" dirty="0">
                <a:latin typeface="Garamond" panose="02020404030301010803" pitchFamily="18" charset="0"/>
              </a:rPr>
              <a:t>2015-2018 (2)</a:t>
            </a:r>
          </a:p>
        </p:txBody>
      </p:sp>
      <p:sp>
        <p:nvSpPr>
          <p:cNvPr id="3" name="Segnaposto testo 2"/>
          <p:cNvSpPr>
            <a:spLocks noGrp="1"/>
          </p:cNvSpPr>
          <p:nvPr>
            <p:ph type="body" sz="quarter" idx="11"/>
          </p:nvPr>
        </p:nvSpPr>
        <p:spPr>
          <a:xfrm>
            <a:off x="0" y="692696"/>
            <a:ext cx="9107934" cy="6165304"/>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2018 La riforma Conte I ha introdotto ‘quota 100’ con la Legge di bilancio 2019. Si tratta di un’opzione di pensionamento anticipato, derivante dalla somma dell'età minima alla pensione (62) e dal numero massimo di anni contributivi (38). È poi previsto che anche i lavoratori con un’anzianità contributiva di 42 anni e 10 mesi (41 anni e 10 mesi per le donne) possano accedere alla pensione. Potranno accedere al trattamento pensionistico anticipato le lavoratrici con almeno 58 anni d’età e 35 anni di contributi al 31 dicembre 2018, ma dovranno accettare ingenti riduzioni attuariali alla pensione.</a:t>
            </a:r>
          </a:p>
          <a:p>
            <a:pPr marL="285750" indent="-285750" algn="just">
              <a:buFont typeface="Arial" panose="020B0604020202020204" pitchFamily="34" charset="0"/>
              <a:buChar char="•"/>
            </a:pPr>
            <a:r>
              <a:rPr lang="it-IT" sz="2400" dirty="0">
                <a:highlight>
                  <a:srgbClr val="FFFF00"/>
                </a:highlight>
                <a:latin typeface="Garamond" panose="02020404030301010803" pitchFamily="18" charset="0"/>
              </a:rPr>
              <a:t>Nella relazione tecnica, il governo ha previsto un costo di cassa di 22 miliardi di euro in tre anni. Le previsioni dell’INPS indicano una spesa di 45 miliardi di euro in dieci anni e un aumento significativo del debito pensionistico</a:t>
            </a:r>
          </a:p>
        </p:txBody>
      </p:sp>
    </p:spTree>
    <p:extLst>
      <p:ext uri="{BB962C8B-B14F-4D97-AF65-F5344CB8AC3E}">
        <p14:creationId xmlns:p14="http://schemas.microsoft.com/office/powerpoint/2010/main" val="355664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116632"/>
            <a:ext cx="8820150" cy="648072"/>
          </a:xfrm>
        </p:spPr>
        <p:txBody>
          <a:bodyPr/>
          <a:lstStyle/>
          <a:p>
            <a:pPr algn="ctr"/>
            <a:r>
              <a:rPr lang="it-IT" sz="3200" dirty="0">
                <a:solidFill>
                  <a:srgbClr val="C00000"/>
                </a:solidFill>
                <a:latin typeface="Garamond" panose="02020404030301010803" pitchFamily="18" charset="0"/>
                <a:cs typeface="Arial" pitchFamily="34" charset="0"/>
              </a:rPr>
              <a:t>Interpretazione (1)</a:t>
            </a:r>
            <a:endParaRPr lang="it-IT" sz="3200" dirty="0">
              <a:solidFill>
                <a:srgbClr val="C00000"/>
              </a:solidFill>
              <a:latin typeface="Garamond" panose="02020404030301010803" pitchFamily="18" charset="0"/>
            </a:endParaRPr>
          </a:p>
        </p:txBody>
      </p:sp>
      <p:sp>
        <p:nvSpPr>
          <p:cNvPr id="3" name="Segnaposto testo 2"/>
          <p:cNvSpPr>
            <a:spLocks noGrp="1"/>
          </p:cNvSpPr>
          <p:nvPr>
            <p:ph type="body" sz="quarter" idx="11"/>
          </p:nvPr>
        </p:nvSpPr>
        <p:spPr>
          <a:xfrm>
            <a:off x="0" y="764704"/>
            <a:ext cx="9165083" cy="5832647"/>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In termini di </a:t>
            </a:r>
            <a:r>
              <a:rPr lang="it-IT" sz="2400" i="1" dirty="0">
                <a:latin typeface="Garamond" panose="02020404030301010803" pitchFamily="18" charset="0"/>
              </a:rPr>
              <a:t>policy output</a:t>
            </a:r>
            <a:r>
              <a:rPr lang="it-IT" sz="2400" dirty="0">
                <a:latin typeface="Garamond" panose="02020404030301010803" pitchFamily="18" charset="0"/>
              </a:rPr>
              <a:t>, il sistema è oggi più complesso, frutto della compresenza della previdenza pubblica e dei fondi pensione integrativi. </a:t>
            </a:r>
          </a:p>
          <a:p>
            <a:pPr marL="285750" indent="-285750" algn="just">
              <a:buFont typeface="Arial" panose="020B0604020202020204" pitchFamily="34" charset="0"/>
              <a:buChar char="•"/>
            </a:pPr>
            <a:r>
              <a:rPr lang="it-IT" sz="2400" dirty="0">
                <a:latin typeface="Garamond" panose="02020404030301010803" pitchFamily="18" charset="0"/>
              </a:rPr>
              <a:t>In termini di </a:t>
            </a:r>
            <a:r>
              <a:rPr lang="it-IT" sz="2400" i="1" dirty="0">
                <a:latin typeface="Garamond" panose="02020404030301010803" pitchFamily="18" charset="0"/>
              </a:rPr>
              <a:t>policy </a:t>
            </a:r>
            <a:r>
              <a:rPr lang="it-IT" sz="2400" i="1" dirty="0" err="1">
                <a:latin typeface="Garamond" panose="02020404030301010803" pitchFamily="18" charset="0"/>
              </a:rPr>
              <a:t>outcome</a:t>
            </a:r>
            <a:r>
              <a:rPr lang="it-IT" sz="2400" dirty="0">
                <a:latin typeface="Garamond" panose="02020404030301010803" pitchFamily="18" charset="0"/>
              </a:rPr>
              <a:t>, il </a:t>
            </a:r>
            <a:r>
              <a:rPr lang="it-IT" sz="2400" dirty="0">
                <a:highlight>
                  <a:srgbClr val="00FFFF"/>
                </a:highlight>
                <a:latin typeface="Garamond" panose="02020404030301010803" pitchFamily="18" charset="0"/>
              </a:rPr>
              <a:t>sistema previdenziale ad oggi appare più sostenibile da un punto di vista finanziario, con una riduzione sensibile delle previsioni di spesa per i prossimi decenni rispetto allo status quo ante (prima delle riforme) e più equo.</a:t>
            </a:r>
          </a:p>
          <a:p>
            <a:pPr marL="285750" indent="-285750" algn="just">
              <a:buFont typeface="Arial" panose="020B0604020202020204" pitchFamily="34" charset="0"/>
              <a:buChar char="•"/>
            </a:pPr>
            <a:r>
              <a:rPr lang="it-IT" sz="2400" dirty="0">
                <a:latin typeface="Garamond" panose="02020404030301010803" pitchFamily="18" charset="0"/>
              </a:rPr>
              <a:t>il processo di riforma degli ultimi trent’anni può essere interpretato in termini di erosione progressiva della consistenza del </a:t>
            </a:r>
            <a:r>
              <a:rPr lang="it-IT" sz="2400" i="1" dirty="0">
                <a:latin typeface="Garamond" panose="02020404030301010803" pitchFamily="18" charset="0"/>
              </a:rPr>
              <a:t>policy mix</a:t>
            </a:r>
            <a:r>
              <a:rPr lang="it-IT" sz="2400" dirty="0">
                <a:latin typeface="Garamond" panose="02020404030301010803" pitchFamily="18" charset="0"/>
              </a:rPr>
              <a:t> impostato negli anni Novanta. Tale erosione si è realizzata a causa di tre fattori </a:t>
            </a:r>
          </a:p>
          <a:p>
            <a:pPr marL="285750" indent="-285750" algn="just">
              <a:buFont typeface="Arial" panose="020B0604020202020204" pitchFamily="34" charset="0"/>
              <a:buChar char="•"/>
            </a:pPr>
            <a:r>
              <a:rPr lang="it-IT" sz="2400" dirty="0">
                <a:latin typeface="Garamond" panose="02020404030301010803" pitchFamily="18" charset="0"/>
              </a:rPr>
              <a:t>1. </a:t>
            </a:r>
            <a:r>
              <a:rPr lang="it-IT" sz="2400" b="1" i="1" dirty="0" err="1">
                <a:latin typeface="Garamond" panose="02020404030301010803" pitchFamily="18" charset="0"/>
              </a:rPr>
              <a:t>mismatch</a:t>
            </a:r>
            <a:r>
              <a:rPr lang="it-IT" sz="2400" i="1" dirty="0">
                <a:latin typeface="Garamond" panose="02020404030301010803" pitchFamily="18" charset="0"/>
              </a:rPr>
              <a:t> tra il policy mix introdotto dalla Riforma Dini e il contesto socio-economico </a:t>
            </a:r>
            <a:r>
              <a:rPr lang="it-IT" sz="2400" dirty="0">
                <a:latin typeface="Garamond" panose="02020404030301010803" pitchFamily="18" charset="0"/>
              </a:rPr>
              <a:t>che ha segnato l’Italia negli ultimi decenni. Ci riferiamo all’andamento del prodotto interno lordo che ha fortemente minato il raggiungimento pieno degli obiettivi di sostenibilità e di adeguatezza delle prestazioni.</a:t>
            </a:r>
          </a:p>
        </p:txBody>
      </p:sp>
    </p:spTree>
    <p:extLst>
      <p:ext uri="{BB962C8B-B14F-4D97-AF65-F5344CB8AC3E}">
        <p14:creationId xmlns:p14="http://schemas.microsoft.com/office/powerpoint/2010/main" val="120675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116632"/>
            <a:ext cx="8820150" cy="648072"/>
          </a:xfrm>
        </p:spPr>
        <p:txBody>
          <a:bodyPr/>
          <a:lstStyle/>
          <a:p>
            <a:pPr algn="ctr"/>
            <a:r>
              <a:rPr lang="it-IT" sz="3200" dirty="0">
                <a:solidFill>
                  <a:srgbClr val="C00000"/>
                </a:solidFill>
                <a:latin typeface="Garamond" panose="02020404030301010803" pitchFamily="18" charset="0"/>
                <a:cs typeface="Arial" pitchFamily="34" charset="0"/>
              </a:rPr>
              <a:t>Interpretazione (2)</a:t>
            </a:r>
            <a:endParaRPr lang="it-IT" sz="3200" dirty="0">
              <a:solidFill>
                <a:srgbClr val="C00000"/>
              </a:solidFill>
              <a:latin typeface="Garamond" panose="02020404030301010803" pitchFamily="18" charset="0"/>
            </a:endParaRPr>
          </a:p>
        </p:txBody>
      </p:sp>
      <p:sp>
        <p:nvSpPr>
          <p:cNvPr id="3" name="Segnaposto testo 2"/>
          <p:cNvSpPr>
            <a:spLocks noGrp="1"/>
          </p:cNvSpPr>
          <p:nvPr>
            <p:ph type="body" sz="quarter" idx="11"/>
          </p:nvPr>
        </p:nvSpPr>
        <p:spPr>
          <a:xfrm>
            <a:off x="0" y="764704"/>
            <a:ext cx="9165083" cy="5832647"/>
          </a:xfrm>
        </p:spPr>
        <p:txBody>
          <a:bodyPr/>
          <a:lstStyle/>
          <a:p>
            <a:pPr marL="285750" indent="-285750" algn="just">
              <a:buFont typeface="Arial" panose="020B0604020202020204" pitchFamily="34" charset="0"/>
              <a:buChar char="•"/>
            </a:pPr>
            <a:r>
              <a:rPr lang="it-IT" sz="2400" dirty="0">
                <a:latin typeface="Garamond" panose="02020404030301010803" pitchFamily="18" charset="0"/>
              </a:rPr>
              <a:t>Un </a:t>
            </a:r>
            <a:r>
              <a:rPr lang="it-IT" sz="2400" dirty="0">
                <a:highlight>
                  <a:srgbClr val="00FFFF"/>
                </a:highlight>
                <a:latin typeface="Garamond" panose="02020404030301010803" pitchFamily="18" charset="0"/>
              </a:rPr>
              <a:t>secondo aspetto del </a:t>
            </a:r>
            <a:r>
              <a:rPr lang="it-IT" sz="2400" i="1" dirty="0" err="1">
                <a:highlight>
                  <a:srgbClr val="00FFFF"/>
                </a:highlight>
                <a:latin typeface="Garamond" panose="02020404030301010803" pitchFamily="18" charset="0"/>
              </a:rPr>
              <a:t>mismatch</a:t>
            </a:r>
            <a:r>
              <a:rPr lang="it-IT" sz="2400" dirty="0">
                <a:highlight>
                  <a:srgbClr val="00FFFF"/>
                </a:highlight>
                <a:latin typeface="Garamond" panose="02020404030301010803" pitchFamily="18" charset="0"/>
              </a:rPr>
              <a:t> è stato poi legato alla crescente flessibilità del mercato del lavoro e al diffondersi di nuove forme contrattuali atipiche che hanno reso alcuni gruppi sociali (es. donne, giovani) particolarmente vulnerabili rispetto ai rischi di povertà in età avanzata</a:t>
            </a:r>
          </a:p>
          <a:p>
            <a:pPr algn="just"/>
            <a:r>
              <a:rPr lang="it-IT" sz="2400" dirty="0">
                <a:latin typeface="Garamond" panose="02020404030301010803" pitchFamily="18" charset="0"/>
              </a:rPr>
              <a:t>2. </a:t>
            </a:r>
            <a:r>
              <a:rPr lang="it-IT" sz="2400" i="1" dirty="0">
                <a:latin typeface="Garamond" panose="02020404030301010803" pitchFamily="18" charset="0"/>
              </a:rPr>
              <a:t>l’instabilità e debolezza della coalizione pro-riforma</a:t>
            </a:r>
            <a:r>
              <a:rPr lang="it-IT" sz="2400" dirty="0">
                <a:latin typeface="Garamond" panose="02020404030301010803" pitchFamily="18" charset="0"/>
              </a:rPr>
              <a:t>. Tratto tipico della politica pensionistica italiana è stato infatti l’alternarsi di coalizioni di centro-sinistra e centro-destra che solo in parte hanno condiviso il disegno di policy </a:t>
            </a:r>
          </a:p>
          <a:p>
            <a:pPr marL="285750" indent="-285750" algn="just">
              <a:buFont typeface="Arial" panose="020B0604020202020204" pitchFamily="34" charset="0"/>
              <a:buChar char="•"/>
            </a:pPr>
            <a:endParaRPr lang="it-IT" sz="2400" dirty="0">
              <a:latin typeface="Garamond" panose="02020404030301010803" pitchFamily="18" charset="0"/>
            </a:endParaRPr>
          </a:p>
        </p:txBody>
      </p:sp>
      <p:pic>
        <p:nvPicPr>
          <p:cNvPr id="7" name="Immagine 6">
            <a:extLst>
              <a:ext uri="{FF2B5EF4-FFF2-40B4-BE49-F238E27FC236}">
                <a16:creationId xmlns:a16="http://schemas.microsoft.com/office/drawing/2014/main" id="{C03FD268-16F6-D247-85AA-67E97157871E}"/>
              </a:ext>
            </a:extLst>
          </p:cNvPr>
          <p:cNvPicPr>
            <a:picLocks noChangeAspect="1"/>
          </p:cNvPicPr>
          <p:nvPr/>
        </p:nvPicPr>
        <p:blipFill>
          <a:blip r:embed="rId2"/>
          <a:stretch>
            <a:fillRect/>
          </a:stretch>
        </p:blipFill>
        <p:spPr>
          <a:xfrm>
            <a:off x="107504" y="3933056"/>
            <a:ext cx="9433048" cy="2664294"/>
          </a:xfrm>
          <a:prstGeom prst="rect">
            <a:avLst/>
          </a:prstGeom>
        </p:spPr>
      </p:pic>
    </p:spTree>
    <p:extLst>
      <p:ext uri="{BB962C8B-B14F-4D97-AF65-F5344CB8AC3E}">
        <p14:creationId xmlns:p14="http://schemas.microsoft.com/office/powerpoint/2010/main" val="61269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116632"/>
            <a:ext cx="8820150" cy="648072"/>
          </a:xfrm>
        </p:spPr>
        <p:txBody>
          <a:bodyPr/>
          <a:lstStyle/>
          <a:p>
            <a:pPr algn="ctr"/>
            <a:r>
              <a:rPr lang="it-IT" sz="3200" dirty="0">
                <a:solidFill>
                  <a:srgbClr val="C00000"/>
                </a:solidFill>
                <a:latin typeface="Garamond" panose="02020404030301010803" pitchFamily="18" charset="0"/>
                <a:cs typeface="Arial" pitchFamily="34" charset="0"/>
              </a:rPr>
              <a:t>Interpretazione (3)</a:t>
            </a:r>
            <a:endParaRPr lang="it-IT" sz="3200" dirty="0">
              <a:solidFill>
                <a:srgbClr val="C00000"/>
              </a:solidFill>
              <a:latin typeface="Garamond" panose="02020404030301010803" pitchFamily="18" charset="0"/>
            </a:endParaRPr>
          </a:p>
        </p:txBody>
      </p:sp>
      <p:sp>
        <p:nvSpPr>
          <p:cNvPr id="3" name="Segnaposto testo 2"/>
          <p:cNvSpPr>
            <a:spLocks noGrp="1"/>
          </p:cNvSpPr>
          <p:nvPr>
            <p:ph type="body" sz="quarter" idx="11"/>
          </p:nvPr>
        </p:nvSpPr>
        <p:spPr>
          <a:xfrm>
            <a:off x="0" y="764704"/>
            <a:ext cx="9165083" cy="5832647"/>
          </a:xfrm>
        </p:spPr>
        <p:txBody>
          <a:bodyPr/>
          <a:lstStyle/>
          <a:p>
            <a:pPr algn="just"/>
            <a:r>
              <a:rPr lang="it-IT" sz="2400" dirty="0">
                <a:latin typeface="Garamond" panose="02020404030301010803" pitchFamily="18" charset="0"/>
              </a:rPr>
              <a:t>3. </a:t>
            </a:r>
            <a:r>
              <a:rPr lang="it-IT" sz="2400" b="1" i="1" dirty="0">
                <a:latin typeface="Garamond" panose="02020404030301010803" pitchFamily="18" charset="0"/>
              </a:rPr>
              <a:t>limitate</a:t>
            </a:r>
            <a:r>
              <a:rPr lang="it-IT" sz="2400" i="1" dirty="0">
                <a:latin typeface="Garamond" panose="02020404030301010803" pitchFamily="18" charset="0"/>
              </a:rPr>
              <a:t> capacità di implementazione del policy mix</a:t>
            </a:r>
            <a:r>
              <a:rPr lang="it-IT" sz="2400" dirty="0">
                <a:latin typeface="Garamond" panose="02020404030301010803" pitchFamily="18" charset="0"/>
              </a:rPr>
              <a:t>. </a:t>
            </a:r>
          </a:p>
          <a:p>
            <a:pPr algn="just"/>
            <a:r>
              <a:rPr lang="it-IT" sz="2400" dirty="0">
                <a:latin typeface="Garamond" panose="02020404030301010803" pitchFamily="18" charset="0"/>
              </a:rPr>
              <a:t>Si tratta dell’abilità dei policy </a:t>
            </a:r>
            <a:r>
              <a:rPr lang="it-IT" sz="2400" dirty="0" err="1">
                <a:latin typeface="Garamond" panose="02020404030301010803" pitchFamily="18" charset="0"/>
              </a:rPr>
              <a:t>makers</a:t>
            </a:r>
            <a:r>
              <a:rPr lang="it-IT" sz="2400" dirty="0">
                <a:latin typeface="Garamond" panose="02020404030301010803" pitchFamily="18" charset="0"/>
              </a:rPr>
              <a:t> di attuare le misure di riforma. Fattori istituzionali e cognitivi che hanno limitato, nel corso degli anni, la credibilità dei decisori. </a:t>
            </a:r>
          </a:p>
          <a:p>
            <a:pPr algn="just"/>
            <a:r>
              <a:rPr lang="it-IT" sz="2400" dirty="0">
                <a:latin typeface="Garamond" panose="02020404030301010803" pitchFamily="18" charset="0"/>
              </a:rPr>
              <a:t>La </a:t>
            </a:r>
            <a:r>
              <a:rPr lang="it-IT" sz="2400" dirty="0">
                <a:highlight>
                  <a:srgbClr val="FFFF00"/>
                </a:highlight>
                <a:latin typeface="Garamond" panose="02020404030301010803" pitchFamily="18" charset="0"/>
              </a:rPr>
              <a:t>sottovalutazione</a:t>
            </a:r>
            <a:r>
              <a:rPr lang="it-IT" sz="2400" dirty="0">
                <a:latin typeface="Garamond" panose="02020404030301010803" pitchFamily="18" charset="0"/>
              </a:rPr>
              <a:t> di alcuni aspetti critici nell’implementazione delle misure – vedi i cosiddetti </a:t>
            </a:r>
            <a:r>
              <a:rPr lang="it-IT" sz="2400" dirty="0" err="1">
                <a:latin typeface="Garamond" panose="02020404030301010803" pitchFamily="18" charset="0"/>
              </a:rPr>
              <a:t>esodati</a:t>
            </a:r>
            <a:r>
              <a:rPr lang="it-IT" sz="2400" dirty="0">
                <a:latin typeface="Garamond" panose="02020404030301010803" pitchFamily="18" charset="0"/>
              </a:rPr>
              <a:t> già richiamati– e la </a:t>
            </a:r>
            <a:r>
              <a:rPr lang="it-IT" sz="2400" dirty="0">
                <a:highlight>
                  <a:srgbClr val="FFFF00"/>
                </a:highlight>
                <a:latin typeface="Garamond" panose="02020404030301010803" pitchFamily="18" charset="0"/>
              </a:rPr>
              <a:t>difficoltà </a:t>
            </a:r>
            <a:r>
              <a:rPr lang="it-IT" sz="2400" dirty="0">
                <a:latin typeface="Garamond" panose="02020404030301010803" pitchFamily="18" charset="0"/>
              </a:rPr>
              <a:t>di mantenere l’impegno di attuare misure ‘automatiche’ nella gestione degli schemi previdenziali </a:t>
            </a:r>
            <a:r>
              <a:rPr lang="it-IT" sz="2400" dirty="0">
                <a:highlight>
                  <a:srgbClr val="00FFFF"/>
                </a:highlight>
                <a:latin typeface="Garamond" panose="02020404030301010803" pitchFamily="18" charset="0"/>
              </a:rPr>
              <a:t>(vedi la ridefinizione periodica dei meccanismi di adeguamento non realizzata in passato e poi rivista più volte).</a:t>
            </a:r>
          </a:p>
          <a:p>
            <a:pPr marL="285750" indent="-285750" algn="just">
              <a:buFont typeface="Arial" panose="020B0604020202020204" pitchFamily="34" charset="0"/>
              <a:buChar char="•"/>
            </a:pPr>
            <a:endParaRPr lang="it-IT" sz="2400" dirty="0">
              <a:latin typeface="Garamond" panose="02020404030301010803" pitchFamily="18" charset="0"/>
            </a:endParaRPr>
          </a:p>
          <a:p>
            <a:pPr marL="285750" indent="-285750" algn="just">
              <a:buFont typeface="Arial" panose="020B0604020202020204" pitchFamily="34" charset="0"/>
              <a:buChar char="•"/>
            </a:pPr>
            <a:endParaRPr lang="it-IT" sz="2400" dirty="0">
              <a:latin typeface="Garamond" panose="02020404030301010803" pitchFamily="18" charset="0"/>
            </a:endParaRPr>
          </a:p>
        </p:txBody>
      </p:sp>
    </p:spTree>
    <p:extLst>
      <p:ext uri="{BB962C8B-B14F-4D97-AF65-F5344CB8AC3E}">
        <p14:creationId xmlns:p14="http://schemas.microsoft.com/office/powerpoint/2010/main" val="135642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Le riforme degli anno Novanta (1)</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1052736"/>
            <a:ext cx="9107934" cy="5256584"/>
          </a:xfrm>
        </p:spPr>
        <p:txBody>
          <a:bodyPr/>
          <a:lstStyle/>
          <a:p>
            <a:pPr marL="285750" indent="-285750" algn="just">
              <a:buFont typeface="Arial" panose="020B0604020202020204" pitchFamily="34" charset="0"/>
              <a:buChar char="•"/>
            </a:pPr>
            <a:r>
              <a:rPr lang="it-IT" sz="2600" dirty="0">
                <a:latin typeface="Garamond" panose="02020404030301010803" pitchFamily="18" charset="0"/>
              </a:rPr>
              <a:t>due riforme radicali dal 1992 al 1995 (Riforma Amato 1992-93 e Riforma Dini 1995), a cui seguono riforme di consolidamento (interventi del governo Ciampi e del governo Prodi I). </a:t>
            </a:r>
          </a:p>
          <a:p>
            <a:pPr marL="285750" indent="-285750" algn="just">
              <a:buFont typeface="Arial" panose="020B0604020202020204" pitchFamily="34" charset="0"/>
              <a:buChar char="•"/>
            </a:pPr>
            <a:r>
              <a:rPr lang="it-IT" sz="2600" dirty="0">
                <a:highlight>
                  <a:srgbClr val="FFFF00"/>
                </a:highlight>
                <a:latin typeface="Garamond" panose="02020404030301010803" pitchFamily="18" charset="0"/>
              </a:rPr>
              <a:t>Questa fase è segnata da misure di </a:t>
            </a:r>
            <a:r>
              <a:rPr lang="it-IT" sz="2600" i="1" dirty="0">
                <a:highlight>
                  <a:srgbClr val="FFFF00"/>
                </a:highlight>
                <a:latin typeface="Garamond" panose="02020404030301010803" pitchFamily="18" charset="0"/>
              </a:rPr>
              <a:t>austerità in base a una logica sottrattiva</a:t>
            </a:r>
            <a:r>
              <a:rPr lang="it-IT" sz="2600" dirty="0">
                <a:highlight>
                  <a:srgbClr val="FFFF00"/>
                </a:highlight>
                <a:latin typeface="Garamond" panose="02020404030301010803" pitchFamily="18" charset="0"/>
              </a:rPr>
              <a:t>: i costi delle misure sono ben visibili mentre i benefici sono di lungo termini e non facilmente identificabili da parte dell’elettorato. </a:t>
            </a:r>
          </a:p>
          <a:p>
            <a:pPr marL="285750" indent="-285750" algn="just">
              <a:buFont typeface="Arial" panose="020B0604020202020204" pitchFamily="34" charset="0"/>
              <a:buChar char="•"/>
            </a:pPr>
            <a:r>
              <a:rPr lang="it-IT" sz="2600" dirty="0">
                <a:latin typeface="Garamond" panose="02020404030301010803" pitchFamily="18" charset="0"/>
              </a:rPr>
              <a:t>In questa fase, si definisce un nuovo disegno di policy,  coerente con un nuovo sistema previdenziale ispirato ai </a:t>
            </a:r>
            <a:r>
              <a:rPr lang="it-IT" sz="2600" b="1" dirty="0">
                <a:latin typeface="Garamond" panose="02020404030301010803" pitchFamily="18" charset="0"/>
              </a:rPr>
              <a:t>principi dell’equità attuariale (metodo contributivo), </a:t>
            </a:r>
            <a:r>
              <a:rPr lang="it-IT" sz="2600" dirty="0">
                <a:latin typeface="Garamond" panose="02020404030301010803" pitchFamily="18" charset="0"/>
              </a:rPr>
              <a:t>della </a:t>
            </a:r>
            <a:r>
              <a:rPr lang="it-IT" sz="2600" b="1" dirty="0">
                <a:latin typeface="Garamond" panose="02020404030301010803" pitchFamily="18" charset="0"/>
              </a:rPr>
              <a:t>multi-</a:t>
            </a:r>
            <a:r>
              <a:rPr lang="it-IT" sz="2600" b="1" dirty="0" err="1">
                <a:latin typeface="Garamond" panose="02020404030301010803" pitchFamily="18" charset="0"/>
              </a:rPr>
              <a:t>pillarizzazione</a:t>
            </a:r>
            <a:r>
              <a:rPr lang="it-IT" sz="2600" b="1" dirty="0">
                <a:latin typeface="Garamond" panose="02020404030301010803" pitchFamily="18" charset="0"/>
              </a:rPr>
              <a:t> </a:t>
            </a:r>
            <a:r>
              <a:rPr lang="it-IT" sz="2600" dirty="0">
                <a:latin typeface="Garamond" panose="02020404030301010803" pitchFamily="18" charset="0"/>
              </a:rPr>
              <a:t>(sviluppo della previdenza integrativa), e dal progressivo </a:t>
            </a:r>
            <a:r>
              <a:rPr lang="it-IT" sz="2600" b="1" dirty="0">
                <a:latin typeface="Garamond" panose="02020404030301010803" pitchFamily="18" charset="0"/>
              </a:rPr>
              <a:t>innalzamento dell’età di pensionamento </a:t>
            </a:r>
          </a:p>
        </p:txBody>
      </p:sp>
    </p:spTree>
    <p:extLst>
      <p:ext uri="{BB962C8B-B14F-4D97-AF65-F5344CB8AC3E}">
        <p14:creationId xmlns:p14="http://schemas.microsoft.com/office/powerpoint/2010/main" val="292085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Le riforme degli anno Novanta (2)</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marL="285750" indent="-285750" algn="just">
              <a:buFont typeface="Arial" panose="020B0604020202020204" pitchFamily="34" charset="0"/>
              <a:buChar char="•"/>
            </a:pPr>
            <a:r>
              <a:rPr lang="it-IT" sz="2200" b="1" dirty="0">
                <a:latin typeface="Garamond" panose="02020404030301010803" pitchFamily="18" charset="0"/>
              </a:rPr>
              <a:t>Riforma AMATO</a:t>
            </a:r>
            <a:r>
              <a:rPr lang="it-IT" sz="2200" dirty="0">
                <a:latin typeface="Garamond" panose="02020404030301010803" pitchFamily="18" charset="0"/>
              </a:rPr>
              <a:t>, principali novità sul pilastro pubblico:</a:t>
            </a:r>
          </a:p>
          <a:p>
            <a:pPr marL="285750" indent="-285750" algn="just">
              <a:buFont typeface="Arial" panose="020B0604020202020204" pitchFamily="34" charset="0"/>
              <a:buChar char="•"/>
            </a:pPr>
            <a:r>
              <a:rPr lang="it-IT" sz="2200" dirty="0">
                <a:latin typeface="Garamond" panose="02020404030301010803" pitchFamily="18" charset="0"/>
              </a:rPr>
              <a:t> Il periodo di riferimento per il computo della retribuzione pensionabile passò dagli ultimi cinque anni (per i lavoratori privati) e dall’ultimo mese (per i dipendenti pubblici), agli ultimi dieci anni per tutti i lavoratori con almeno 15 anni di contributi, e all’intera carriera per i nuovi assunti. </a:t>
            </a:r>
          </a:p>
          <a:p>
            <a:pPr marL="285750" indent="-285750" algn="just">
              <a:buFont typeface="Arial" panose="020B0604020202020204" pitchFamily="34" charset="0"/>
              <a:buChar char="•"/>
            </a:pPr>
            <a:r>
              <a:rPr lang="it-IT" sz="2200" dirty="0">
                <a:latin typeface="Garamond" panose="02020404030301010803" pitchFamily="18" charset="0"/>
              </a:rPr>
              <a:t>L’età di pensionamento venne aumentata da 55 a 60 anni per le donne e da 60 a 65 per gli uomini. L’istituto delle pensioni di anzianità venne ridefinito secondo regole più stringenti, con un periodo minimo di contribuzione richiesto di 35 anni per il settore pubblico e privato. I meccanismi di indicizzazione vennero anch’essi rivisti con un adeguamento ai prezzi e non più ai salari. Infine, il periodo minimo di contribuzione venne esteso (da 15 a 20 anni). </a:t>
            </a: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Si </a:t>
            </a:r>
            <a:r>
              <a:rPr lang="it-IT" sz="2200" dirty="0" err="1">
                <a:highlight>
                  <a:srgbClr val="FFFF00"/>
                </a:highlight>
                <a:latin typeface="Garamond" panose="02020404030301010803" pitchFamily="18" charset="0"/>
              </a:rPr>
              <a:t>aprí</a:t>
            </a:r>
            <a:r>
              <a:rPr lang="it-IT" sz="2200" dirty="0">
                <a:highlight>
                  <a:srgbClr val="FFFF00"/>
                </a:highlight>
                <a:latin typeface="Garamond" panose="02020404030301010803" pitchFamily="18" charset="0"/>
              </a:rPr>
              <a:t> inoltre un maggiore spazio per la cosiddetta previdenza integrativa. Con un secondo decreto legislativo (n. 124/93), il Governo Amato dispose un quadro di regole per il possibile lancio di fondi pensione di tipo professionale</a:t>
            </a:r>
          </a:p>
          <a:p>
            <a:pPr marL="285750" indent="-285750" algn="just">
              <a:buFont typeface="Arial" panose="020B0604020202020204" pitchFamily="34" charset="0"/>
              <a:buChar char="•"/>
            </a:pPr>
            <a:r>
              <a:rPr lang="it-IT" sz="2200" dirty="0">
                <a:highlight>
                  <a:srgbClr val="FFFF00"/>
                </a:highlight>
                <a:latin typeface="Garamond" panose="02020404030301010803" pitchFamily="18" charset="0"/>
              </a:rPr>
              <a:t>Parte importante della nuova normativa, fu sancita la possibilità per il lavoratore di utilizzare le risorse disponibili presso il TFR per la propria previdenza integrativa</a:t>
            </a:r>
          </a:p>
          <a:p>
            <a:pPr marL="285750" indent="-285750" algn="just">
              <a:buFont typeface="Arial" panose="020B0604020202020204" pitchFamily="34" charset="0"/>
              <a:buChar char="•"/>
            </a:pPr>
            <a:endParaRPr lang="it-IT" sz="2600" b="1" dirty="0">
              <a:latin typeface="Garamond" panose="02020404030301010803" pitchFamily="18" charset="0"/>
            </a:endParaRPr>
          </a:p>
        </p:txBody>
      </p:sp>
    </p:spTree>
    <p:extLst>
      <p:ext uri="{BB962C8B-B14F-4D97-AF65-F5344CB8AC3E}">
        <p14:creationId xmlns:p14="http://schemas.microsoft.com/office/powerpoint/2010/main" val="272517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Le riforme degli anno Novanta (3)</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algn="just"/>
            <a:r>
              <a:rPr lang="it-IT" sz="2600" b="1" dirty="0">
                <a:latin typeface="Garamond" panose="02020404030301010803" pitchFamily="18" charset="0"/>
              </a:rPr>
              <a:t>Riforma DINI,  </a:t>
            </a:r>
            <a:r>
              <a:rPr lang="it-IT" sz="2600" dirty="0">
                <a:latin typeface="Garamond" panose="02020404030301010803" pitchFamily="18" charset="0"/>
              </a:rPr>
              <a:t>riforma complessiva che, questa volta con il contributo decisivo del sindacato, arrivò a buon fine. Rispetto ai precedenti progetti di riforma, il tentativo del governo Dini fu caratterizzato da un più ampio ventaglio di obiettivi:</a:t>
            </a:r>
          </a:p>
          <a:p>
            <a:pPr marL="285750" lvl="0" indent="-285750" algn="just">
              <a:buFont typeface="Arial" panose="020B0604020202020204" pitchFamily="34" charset="0"/>
              <a:buChar char="•"/>
            </a:pPr>
            <a:r>
              <a:rPr lang="it-IT" sz="2600" dirty="0">
                <a:latin typeface="Garamond" panose="02020404030301010803" pitchFamily="18" charset="0"/>
              </a:rPr>
              <a:t>il miglioramento della sostenibilità finanziaria del sistema;</a:t>
            </a:r>
          </a:p>
          <a:p>
            <a:pPr marL="285750" lvl="0" indent="-285750" algn="just">
              <a:buFont typeface="Arial" panose="020B0604020202020204" pitchFamily="34" charset="0"/>
              <a:buChar char="•"/>
            </a:pPr>
            <a:r>
              <a:rPr lang="it-IT" sz="2600" dirty="0">
                <a:latin typeface="Garamond" panose="02020404030301010803" pitchFamily="18" charset="0"/>
              </a:rPr>
              <a:t>la riduzione delle ineguaglianze tra i differenti schemi previdenziali;</a:t>
            </a:r>
          </a:p>
          <a:p>
            <a:pPr marL="285750" lvl="0" indent="-285750" algn="just">
              <a:buFont typeface="Arial" panose="020B0604020202020204" pitchFamily="34" charset="0"/>
              <a:buChar char="•"/>
            </a:pPr>
            <a:r>
              <a:rPr lang="it-IT" sz="2600" dirty="0">
                <a:latin typeface="Garamond" panose="02020404030301010803" pitchFamily="18" charset="0"/>
              </a:rPr>
              <a:t>la garanzia di prestazioni adeguate, attraverso la promozione della previdenza integrativa;</a:t>
            </a:r>
          </a:p>
          <a:p>
            <a:pPr marL="285750" lvl="0" indent="-285750" algn="just">
              <a:buFont typeface="Arial" panose="020B0604020202020204" pitchFamily="34" charset="0"/>
              <a:buChar char="•"/>
            </a:pPr>
            <a:r>
              <a:rPr lang="it-IT" sz="2600" dirty="0">
                <a:latin typeface="Garamond" panose="02020404030301010803" pitchFamily="18" charset="0"/>
              </a:rPr>
              <a:t>allungare la vita attiva, incentivando l’innalzamento dell’età di pensionamento e garantendo la flessibilità delle prestazioni, al fine di offrire maggiore libertà di scelta al singolo individuo e di coprire anche i settori meno privilegiati del mondo del lavoro</a:t>
            </a:r>
          </a:p>
          <a:p>
            <a:pPr marL="285750" indent="-285750" algn="just">
              <a:buFont typeface="Arial" panose="020B0604020202020204" pitchFamily="34" charset="0"/>
              <a:buChar char="•"/>
            </a:pPr>
            <a:endParaRPr lang="it-IT" sz="2600" b="1" dirty="0">
              <a:latin typeface="Garamond" panose="02020404030301010803" pitchFamily="18" charset="0"/>
            </a:endParaRPr>
          </a:p>
        </p:txBody>
      </p:sp>
    </p:spTree>
    <p:extLst>
      <p:ext uri="{BB962C8B-B14F-4D97-AF65-F5344CB8AC3E}">
        <p14:creationId xmlns:p14="http://schemas.microsoft.com/office/powerpoint/2010/main" val="167931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Le riforme degli anno Novanta (4)</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marL="285750" indent="-285750" algn="just">
              <a:buFont typeface="Arial" panose="020B0604020202020204" pitchFamily="34" charset="0"/>
              <a:buChar char="•"/>
            </a:pPr>
            <a:r>
              <a:rPr lang="it-IT" sz="2400" dirty="0">
                <a:highlight>
                  <a:srgbClr val="FFFF00"/>
                </a:highlight>
                <a:latin typeface="Garamond" panose="02020404030301010803" pitchFamily="18" charset="0"/>
              </a:rPr>
              <a:t>il metodo retributivo fu abbandonato a favore di quello contributivo. Le nuove prestazioni erano direttamente legate ai contributi piuttosto che alle sole retribuzioni</a:t>
            </a:r>
          </a:p>
          <a:p>
            <a:pPr marL="285750" indent="-285750" algn="just">
              <a:buFont typeface="Arial" panose="020B0604020202020204" pitchFamily="34" charset="0"/>
              <a:buChar char="•"/>
            </a:pPr>
            <a:r>
              <a:rPr lang="it-IT" sz="2400" dirty="0">
                <a:latin typeface="Garamond" panose="02020404030301010803" pitchFamily="18" charset="0"/>
              </a:rPr>
              <a:t>fu introdotta una soglia flessibile per il ritiro dal mondo del lavoro (da un minimo di 57 ad un massimo di 65 anni), calibrando in chiave crescente il calcolo dei benefici</a:t>
            </a:r>
          </a:p>
          <a:p>
            <a:pPr marL="285750" indent="-285750" algn="just">
              <a:buFont typeface="Arial" panose="020B0604020202020204" pitchFamily="34" charset="0"/>
              <a:buChar char="•"/>
            </a:pPr>
            <a:r>
              <a:rPr lang="it-IT" sz="2400" dirty="0">
                <a:highlight>
                  <a:srgbClr val="FFFF00"/>
                </a:highlight>
                <a:latin typeface="Garamond" panose="02020404030301010803" pitchFamily="18" charset="0"/>
              </a:rPr>
              <a:t>Le pensioni di anzianità non furono completamente eliminate, ma vennero definite nuove norme (più restrittive) per il loro calcolo (da applicare con un periodo di transizione particolarmente ampio) </a:t>
            </a:r>
          </a:p>
          <a:p>
            <a:pPr marL="285750" indent="-285750" algn="just">
              <a:buFont typeface="Arial" panose="020B0604020202020204" pitchFamily="34" charset="0"/>
              <a:buChar char="•"/>
            </a:pPr>
            <a:r>
              <a:rPr lang="it-IT" sz="2400" dirty="0">
                <a:latin typeface="Garamond" panose="02020404030301010803" pitchFamily="18" charset="0"/>
              </a:rPr>
              <a:t>La pensione sociale venne trasformata in assegno sociale da attribuire agli ultra-sessantacinquenni in stato di bisogno (purché residenti). Un vero e proprio beneficio selettivo (o </a:t>
            </a:r>
            <a:r>
              <a:rPr lang="it-IT" sz="2400" i="1" dirty="0" err="1">
                <a:latin typeface="Garamond" panose="02020404030301010803" pitchFamily="18" charset="0"/>
              </a:rPr>
              <a:t>means-tested</a:t>
            </a:r>
            <a:r>
              <a:rPr lang="it-IT" sz="2400" dirty="0">
                <a:latin typeface="Garamond" panose="02020404030301010803" pitchFamily="18" charset="0"/>
              </a:rPr>
              <a:t>).</a:t>
            </a:r>
          </a:p>
          <a:p>
            <a:pPr marL="285750" indent="-285750" algn="just">
              <a:buFont typeface="Arial" panose="020B0604020202020204" pitchFamily="34" charset="0"/>
              <a:buChar char="•"/>
            </a:pPr>
            <a:r>
              <a:rPr lang="it-IT" sz="2400" dirty="0">
                <a:latin typeface="Garamond" panose="02020404030301010803" pitchFamily="18" charset="0"/>
              </a:rPr>
              <a:t>Al fine di aumentare l’equità del sistema, i lavoratori del settore pubblico </a:t>
            </a:r>
            <a:r>
              <a:rPr lang="it-IT" sz="2400" dirty="0">
                <a:highlight>
                  <a:srgbClr val="FFFF00"/>
                </a:highlight>
                <a:latin typeface="Garamond" panose="02020404030301010803" pitchFamily="18" charset="0"/>
              </a:rPr>
              <a:t>e di quello privato furono obbligati a contribuire in egual misura al sistema, mentre i contributi a carico dei lavoratori autonomi furono innalzati </a:t>
            </a:r>
            <a:endParaRPr lang="it-IT" sz="2400" b="1" dirty="0">
              <a:highlight>
                <a:srgbClr val="FFFF00"/>
              </a:highlight>
              <a:latin typeface="Garamond" panose="02020404030301010803" pitchFamily="18" charset="0"/>
            </a:endParaRPr>
          </a:p>
        </p:txBody>
      </p:sp>
    </p:spTree>
    <p:extLst>
      <p:ext uri="{BB962C8B-B14F-4D97-AF65-F5344CB8AC3E}">
        <p14:creationId xmlns:p14="http://schemas.microsoft.com/office/powerpoint/2010/main" val="50170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0" y="0"/>
            <a:ext cx="9107934" cy="1052736"/>
          </a:xfrm>
        </p:spPr>
        <p:txBody>
          <a:bodyPr/>
          <a:lstStyle/>
          <a:p>
            <a:pPr algn="ctr"/>
            <a:endParaRPr lang="it-IT" sz="3600" dirty="0">
              <a:latin typeface="Garamond" panose="02020404030301010803" pitchFamily="18" charset="0"/>
            </a:endParaRPr>
          </a:p>
          <a:p>
            <a:pPr algn="ctr"/>
            <a:r>
              <a:rPr lang="it-IT" sz="3600" dirty="0">
                <a:latin typeface="Garamond" panose="02020404030301010803" pitchFamily="18" charset="0"/>
              </a:rPr>
              <a:t>Le riforme degli anno Novanta (5)</a:t>
            </a:r>
            <a:endParaRPr lang="it-IT" sz="3200" dirty="0">
              <a:latin typeface="Garamond" panose="02020404030301010803" pitchFamily="18" charset="0"/>
            </a:endParaRPr>
          </a:p>
        </p:txBody>
      </p:sp>
      <p:sp>
        <p:nvSpPr>
          <p:cNvPr id="3" name="Segnaposto testo 2"/>
          <p:cNvSpPr>
            <a:spLocks noGrp="1"/>
          </p:cNvSpPr>
          <p:nvPr>
            <p:ph type="body" sz="quarter" idx="11"/>
          </p:nvPr>
        </p:nvSpPr>
        <p:spPr>
          <a:xfrm>
            <a:off x="0" y="692696"/>
            <a:ext cx="9107934" cy="5616624"/>
          </a:xfrm>
        </p:spPr>
        <p:txBody>
          <a:bodyPr/>
          <a:lstStyle/>
          <a:p>
            <a:pPr marL="285750" indent="-285750" algn="just">
              <a:buFont typeface="Arial" panose="020B0604020202020204" pitchFamily="34" charset="0"/>
              <a:buChar char="•"/>
            </a:pPr>
            <a:r>
              <a:rPr lang="it-IT" sz="2300" dirty="0">
                <a:latin typeface="Garamond" panose="02020404030301010803" pitchFamily="18" charset="0"/>
              </a:rPr>
              <a:t>Le riforme degli anni Novanta e in particolare la Riforma Dini furono il risultato del dialogo tra governo e parti sociali. </a:t>
            </a:r>
            <a:r>
              <a:rPr lang="it-IT" sz="2300" i="1" dirty="0">
                <a:highlight>
                  <a:srgbClr val="FFFF00"/>
                </a:highlight>
                <a:latin typeface="Garamond" panose="02020404030301010803" pitchFamily="18" charset="0"/>
              </a:rPr>
              <a:t>La coalizione pro-riforma era costituita da governi tecnici con coalizioni parlamentari variegate e l’appoggio del sindacato. </a:t>
            </a:r>
          </a:p>
          <a:p>
            <a:pPr marL="285750" indent="-285750" algn="just">
              <a:buFont typeface="Arial" panose="020B0604020202020204" pitchFamily="34" charset="0"/>
              <a:buChar char="•"/>
            </a:pPr>
            <a:r>
              <a:rPr lang="it-IT" sz="2300" dirty="0">
                <a:latin typeface="Garamond" panose="02020404030301010803" pitchFamily="18" charset="0"/>
              </a:rPr>
              <a:t>Sia gli obiettivi sia gli strumenti appaiono caratterizzati da </a:t>
            </a:r>
            <a:r>
              <a:rPr lang="it-IT" sz="2300" i="1" dirty="0">
                <a:highlight>
                  <a:srgbClr val="FFFF00"/>
                </a:highlight>
                <a:latin typeface="Garamond" panose="02020404030301010803" pitchFamily="18" charset="0"/>
              </a:rPr>
              <a:t>elevata consistenza e un’alta sinergia</a:t>
            </a:r>
            <a:r>
              <a:rPr lang="it-IT" sz="2300" dirty="0">
                <a:highlight>
                  <a:srgbClr val="FFFF00"/>
                </a:highlight>
                <a:latin typeface="Garamond" panose="02020404030301010803" pitchFamily="18" charset="0"/>
              </a:rPr>
              <a:t>. </a:t>
            </a:r>
            <a:r>
              <a:rPr lang="it-IT" sz="2300" i="1" dirty="0">
                <a:highlight>
                  <a:srgbClr val="FFFF00"/>
                </a:highlight>
                <a:latin typeface="Garamond" panose="02020404030301010803" pitchFamily="18" charset="0"/>
              </a:rPr>
              <a:t>Il contenimento della spesa pensionistica veniva perseguita attraverso la contemporanea riduzione delle prestazioni e l’innalzamento dell’età di pensionamento</a:t>
            </a:r>
            <a:r>
              <a:rPr lang="it-IT" sz="2300" dirty="0">
                <a:highlight>
                  <a:srgbClr val="FFFF00"/>
                </a:highlight>
                <a:latin typeface="Garamond" panose="02020404030301010803" pitchFamily="18" charset="0"/>
              </a:rPr>
              <a:t>. </a:t>
            </a:r>
          </a:p>
          <a:p>
            <a:pPr marL="285750" indent="-285750" algn="just">
              <a:buFont typeface="Arial" panose="020B0604020202020204" pitchFamily="34" charset="0"/>
              <a:buChar char="•"/>
            </a:pPr>
            <a:r>
              <a:rPr lang="it-IT" sz="2300" dirty="0">
                <a:latin typeface="Garamond" panose="02020404030301010803" pitchFamily="18" charset="0"/>
              </a:rPr>
              <a:t>L’introduzione del metodo contributivo era coerente con l’introduzione del principio di </a:t>
            </a:r>
            <a:r>
              <a:rPr lang="it-IT" sz="2300" b="1" dirty="0">
                <a:latin typeface="Garamond" panose="02020404030301010803" pitchFamily="18" charset="0"/>
              </a:rPr>
              <a:t>equità attuariale</a:t>
            </a:r>
            <a:r>
              <a:rPr lang="it-IT" sz="2300" dirty="0">
                <a:latin typeface="Garamond" panose="02020404030301010803" pitchFamily="18" charset="0"/>
              </a:rPr>
              <a:t> che avrebbe dovuto ridurre le disuguaglianze tra categorie e soggetti. </a:t>
            </a:r>
          </a:p>
          <a:p>
            <a:pPr marL="285750" indent="-285750" algn="just">
              <a:buFont typeface="Arial" panose="020B0604020202020204" pitchFamily="34" charset="0"/>
              <a:buChar char="•"/>
            </a:pPr>
            <a:r>
              <a:rPr lang="it-IT" sz="2300" dirty="0">
                <a:latin typeface="Garamond" panose="02020404030301010803" pitchFamily="18" charset="0"/>
              </a:rPr>
              <a:t>Ex post possiamo indicare come limite fondamentale della riforma</a:t>
            </a:r>
            <a:r>
              <a:rPr lang="it-IT" sz="2300" dirty="0">
                <a:highlight>
                  <a:srgbClr val="FFFF00"/>
                </a:highlight>
                <a:latin typeface="Garamond" panose="02020404030301010803" pitchFamily="18" charset="0"/>
              </a:rPr>
              <a:t> </a:t>
            </a:r>
            <a:r>
              <a:rPr lang="it-IT" sz="2300" i="1" dirty="0">
                <a:highlight>
                  <a:srgbClr val="FFFF00"/>
                </a:highlight>
                <a:latin typeface="Garamond" panose="02020404030301010803" pitchFamily="18" charset="0"/>
              </a:rPr>
              <a:t>l’eccessiva lunghezza della transizion</a:t>
            </a:r>
            <a:r>
              <a:rPr lang="it-IT" sz="2300" dirty="0">
                <a:highlight>
                  <a:srgbClr val="FFFF00"/>
                </a:highlight>
                <a:latin typeface="Garamond" panose="02020404030301010803" pitchFamily="18" charset="0"/>
              </a:rPr>
              <a:t>e in vista della piena implementazione del metodo contributivo che era attesa nel 2035</a:t>
            </a:r>
            <a:r>
              <a:rPr lang="it-IT" sz="2300" dirty="0">
                <a:latin typeface="Garamond" panose="02020404030301010803" pitchFamily="18" charset="0"/>
              </a:rPr>
              <a:t>. Questo implicava una limitata istituzionalizzazione delle nuove regole e la possibilità lungo gli anni della transizione di interventi inconsistenti rispetto alla logica della riforma.</a:t>
            </a:r>
          </a:p>
        </p:txBody>
      </p:sp>
    </p:spTree>
    <p:extLst>
      <p:ext uri="{BB962C8B-B14F-4D97-AF65-F5344CB8AC3E}">
        <p14:creationId xmlns:p14="http://schemas.microsoft.com/office/powerpoint/2010/main" val="210779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3C9C6F2F-5F80-9045-B9B1-DCF065E2A220}"/>
              </a:ext>
            </a:extLst>
          </p:cNvPr>
          <p:cNvSpPr>
            <a:spLocks noGrp="1"/>
          </p:cNvSpPr>
          <p:nvPr>
            <p:ph type="body" sz="quarter" idx="10"/>
          </p:nvPr>
        </p:nvSpPr>
        <p:spPr>
          <a:xfrm>
            <a:off x="395536" y="188641"/>
            <a:ext cx="8424614" cy="432047"/>
          </a:xfrm>
        </p:spPr>
        <p:txBody>
          <a:bodyPr/>
          <a:lstStyle/>
          <a:p>
            <a:pPr algn="ctr"/>
            <a:r>
              <a:rPr lang="en-GB" sz="2800" dirty="0">
                <a:latin typeface="Garamond" panose="02020404030301010803" pitchFamily="18" charset="0"/>
              </a:rPr>
              <a:t>Le </a:t>
            </a:r>
            <a:r>
              <a:rPr lang="en-GB" sz="2800" dirty="0" err="1">
                <a:latin typeface="Garamond" panose="02020404030301010803" pitchFamily="18" charset="0"/>
              </a:rPr>
              <a:t>riforme</a:t>
            </a:r>
            <a:r>
              <a:rPr lang="en-GB" sz="2800" dirty="0">
                <a:latin typeface="Garamond" panose="02020404030301010803" pitchFamily="18" charset="0"/>
              </a:rPr>
              <a:t> </a:t>
            </a:r>
            <a:r>
              <a:rPr lang="en-GB" sz="2800" dirty="0" err="1">
                <a:latin typeface="Garamond" panose="02020404030301010803" pitchFamily="18" charset="0"/>
              </a:rPr>
              <a:t>degli</a:t>
            </a:r>
            <a:r>
              <a:rPr lang="en-GB" sz="2800" dirty="0">
                <a:latin typeface="Garamond" panose="02020404030301010803" pitchFamily="18" charset="0"/>
              </a:rPr>
              <a:t> </a:t>
            </a:r>
            <a:r>
              <a:rPr lang="en-GB" sz="2800" dirty="0" err="1">
                <a:latin typeface="Garamond" panose="02020404030301010803" pitchFamily="18" charset="0"/>
              </a:rPr>
              <a:t>anni</a:t>
            </a:r>
            <a:r>
              <a:rPr lang="en-GB" sz="2800" dirty="0">
                <a:latin typeface="Garamond" panose="02020404030301010803" pitchFamily="18" charset="0"/>
              </a:rPr>
              <a:t> 2000 (2001-2007) (1)</a:t>
            </a:r>
          </a:p>
        </p:txBody>
      </p:sp>
      <p:sp>
        <p:nvSpPr>
          <p:cNvPr id="3" name="Segnaposto testo 2">
            <a:extLst>
              <a:ext uri="{FF2B5EF4-FFF2-40B4-BE49-F238E27FC236}">
                <a16:creationId xmlns:a16="http://schemas.microsoft.com/office/drawing/2014/main" id="{B446B5DB-7340-1042-AAAB-1D65ACF3BD4A}"/>
              </a:ext>
            </a:extLst>
          </p:cNvPr>
          <p:cNvSpPr>
            <a:spLocks noGrp="1"/>
          </p:cNvSpPr>
          <p:nvPr>
            <p:ph type="body" sz="quarter" idx="11"/>
          </p:nvPr>
        </p:nvSpPr>
        <p:spPr>
          <a:xfrm>
            <a:off x="0" y="476672"/>
            <a:ext cx="9036496" cy="6381328"/>
          </a:xfrm>
        </p:spPr>
        <p:txBody>
          <a:bodyPr/>
          <a:lstStyle/>
          <a:p>
            <a:pPr algn="just"/>
            <a:r>
              <a:rPr lang="it-IT" sz="2200" b="1" dirty="0">
                <a:latin typeface="Garamond" panose="02020404030301010803" pitchFamily="18" charset="0"/>
              </a:rPr>
              <a:t>Riforma BERLUSCONI-Maroni </a:t>
            </a:r>
            <a:r>
              <a:rPr lang="it-IT" sz="2200" dirty="0">
                <a:latin typeface="Garamond" panose="02020404030301010803" pitchFamily="18" charset="0"/>
              </a:rPr>
              <a:t>(Legge 243/04) produsse:</a:t>
            </a:r>
          </a:p>
          <a:p>
            <a:pPr marL="285750" indent="-285750" algn="just">
              <a:buFont typeface="Arial" panose="020B0604020202020204" pitchFamily="34" charset="0"/>
              <a:buChar char="•"/>
            </a:pPr>
            <a:r>
              <a:rPr lang="it-IT" sz="2200" dirty="0">
                <a:latin typeface="Garamond" panose="02020404030301010803" pitchFamily="18" charset="0"/>
              </a:rPr>
              <a:t> tagli alla spesa e innovazioni per l’aumento dell’occupazione di lavoratori anziani e altri provvedimenti tesi ad aumentare le entrate del sistema pensionistico. </a:t>
            </a:r>
          </a:p>
          <a:p>
            <a:pPr marL="285750" indent="-285750" algn="just">
              <a:buFont typeface="Arial" panose="020B0604020202020204" pitchFamily="34" charset="0"/>
              <a:buChar char="•"/>
            </a:pPr>
            <a:r>
              <a:rPr lang="it-IT" sz="2200" dirty="0">
                <a:latin typeface="Garamond" panose="02020404030301010803" pitchFamily="18" charset="0"/>
              </a:rPr>
              <a:t>In </a:t>
            </a:r>
            <a:r>
              <a:rPr lang="it-IT" sz="2200" dirty="0">
                <a:highlight>
                  <a:srgbClr val="FFFF00"/>
                </a:highlight>
                <a:latin typeface="Garamond" panose="02020404030301010803" pitchFamily="18" charset="0"/>
              </a:rPr>
              <a:t>una prima fase transitoria (fino al 31 dicembre del 2007), la riforma ha previsto incentivi fiscali e contributivi per favorire il rinvio del pensionamento</a:t>
            </a:r>
            <a:r>
              <a:rPr lang="it-IT" sz="2200" dirty="0">
                <a:latin typeface="Garamond" panose="02020404030301010803" pitchFamily="18" charset="0"/>
              </a:rPr>
              <a:t>. </a:t>
            </a:r>
          </a:p>
          <a:p>
            <a:pPr marL="285750" indent="-285750" algn="just">
              <a:buFont typeface="Arial" panose="020B0604020202020204" pitchFamily="34" charset="0"/>
              <a:buChar char="•"/>
            </a:pPr>
            <a:r>
              <a:rPr lang="it-IT" sz="2200" dirty="0">
                <a:latin typeface="Garamond" panose="02020404030301010803" pitchFamily="18" charset="0"/>
              </a:rPr>
              <a:t>I tagli</a:t>
            </a:r>
            <a:r>
              <a:rPr lang="it-IT" sz="2200" dirty="0">
                <a:highlight>
                  <a:srgbClr val="FFFF00"/>
                </a:highlight>
                <a:latin typeface="Garamond" panose="02020404030301010803" pitchFamily="18" charset="0"/>
              </a:rPr>
              <a:t>, relativi alle pensioni di vecchiaia e di anzianità, furono previsti a partire dal 1 gennaio 2008 (il cosiddetto ‘scalone’, determinato dal cambiamento delle regole di calcolo alla data suddetta). </a:t>
            </a:r>
          </a:p>
          <a:p>
            <a:pPr marL="285750" indent="-285750" algn="just">
              <a:buFont typeface="Arial" panose="020B0604020202020204" pitchFamily="34" charset="0"/>
              <a:buChar char="•"/>
            </a:pPr>
            <a:r>
              <a:rPr lang="it-IT" sz="2200" dirty="0">
                <a:latin typeface="Garamond" panose="02020404030301010803" pitchFamily="18" charset="0"/>
              </a:rPr>
              <a:t>Aumento dell’età pensionabile per le pensioni di vecchiaia: la soglia flessibile stabilita dalla Riforma Dini (da 57 a 65 anni, sia per gli uomini che per le donne) </a:t>
            </a:r>
            <a:r>
              <a:rPr lang="it-IT" sz="2200" dirty="0">
                <a:highlight>
                  <a:srgbClr val="FFFF00"/>
                </a:highlight>
                <a:latin typeface="Garamond" panose="02020404030301010803" pitchFamily="18" charset="0"/>
              </a:rPr>
              <a:t>fu sostituita da un limite fisso di 65 anni per gli uomini e 60 anni per le donne. </a:t>
            </a:r>
          </a:p>
          <a:p>
            <a:pPr marL="285750" indent="-285750" algn="just">
              <a:buFont typeface="Arial" panose="020B0604020202020204" pitchFamily="34" charset="0"/>
              <a:buChar char="•"/>
            </a:pPr>
            <a:r>
              <a:rPr lang="it-IT" sz="2200" dirty="0">
                <a:latin typeface="Garamond" panose="02020404030301010803" pitchFamily="18" charset="0"/>
              </a:rPr>
              <a:t>pensioni di anzianità: potevano essere richieste dopo un periodo minimo di contribuzione di 40 anni (indipendentemente dall’età di pensionamento). In alternativa, il diritto alla pensione sarebbe maturato sulla base di 35 anni di contributi e con età pari a 60 anni (non più a 57) nel 2008-2009, 61 anni nel 2010-2013 e 62 anni dal 2014.</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68558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3C9C6F2F-5F80-9045-B9B1-DCF065E2A220}"/>
              </a:ext>
            </a:extLst>
          </p:cNvPr>
          <p:cNvSpPr>
            <a:spLocks noGrp="1"/>
          </p:cNvSpPr>
          <p:nvPr>
            <p:ph type="body" sz="quarter" idx="10"/>
          </p:nvPr>
        </p:nvSpPr>
        <p:spPr/>
        <p:txBody>
          <a:bodyPr/>
          <a:lstStyle/>
          <a:p>
            <a:pPr algn="ctr"/>
            <a:r>
              <a:rPr lang="en-GB" sz="2800" dirty="0">
                <a:latin typeface="Garamond" panose="02020404030301010803" pitchFamily="18" charset="0"/>
              </a:rPr>
              <a:t>Le </a:t>
            </a:r>
            <a:r>
              <a:rPr lang="en-GB" sz="2800" dirty="0" err="1">
                <a:latin typeface="Garamond" panose="02020404030301010803" pitchFamily="18" charset="0"/>
              </a:rPr>
              <a:t>riforme</a:t>
            </a:r>
            <a:r>
              <a:rPr lang="en-GB" sz="2800" dirty="0">
                <a:latin typeface="Garamond" panose="02020404030301010803" pitchFamily="18" charset="0"/>
              </a:rPr>
              <a:t> </a:t>
            </a:r>
            <a:r>
              <a:rPr lang="en-GB" sz="2800" dirty="0" err="1">
                <a:latin typeface="Garamond" panose="02020404030301010803" pitchFamily="18" charset="0"/>
              </a:rPr>
              <a:t>degli</a:t>
            </a:r>
            <a:r>
              <a:rPr lang="en-GB" sz="2800" dirty="0">
                <a:latin typeface="Garamond" panose="02020404030301010803" pitchFamily="18" charset="0"/>
              </a:rPr>
              <a:t> </a:t>
            </a:r>
            <a:r>
              <a:rPr lang="en-GB" sz="2800" dirty="0" err="1">
                <a:latin typeface="Garamond" panose="02020404030301010803" pitchFamily="18" charset="0"/>
              </a:rPr>
              <a:t>anni</a:t>
            </a:r>
            <a:r>
              <a:rPr lang="en-GB" sz="2800" dirty="0">
                <a:latin typeface="Garamond" panose="02020404030301010803" pitchFamily="18" charset="0"/>
              </a:rPr>
              <a:t> 2000 (2001-2007) (2)</a:t>
            </a:r>
          </a:p>
        </p:txBody>
      </p:sp>
      <p:sp>
        <p:nvSpPr>
          <p:cNvPr id="3" name="Segnaposto testo 2">
            <a:extLst>
              <a:ext uri="{FF2B5EF4-FFF2-40B4-BE49-F238E27FC236}">
                <a16:creationId xmlns:a16="http://schemas.microsoft.com/office/drawing/2014/main" id="{B446B5DB-7340-1042-AAAB-1D65ACF3BD4A}"/>
              </a:ext>
            </a:extLst>
          </p:cNvPr>
          <p:cNvSpPr>
            <a:spLocks noGrp="1"/>
          </p:cNvSpPr>
          <p:nvPr>
            <p:ph type="body" sz="quarter" idx="11"/>
          </p:nvPr>
        </p:nvSpPr>
        <p:spPr>
          <a:xfrm>
            <a:off x="107504" y="836712"/>
            <a:ext cx="9036496" cy="6021287"/>
          </a:xfrm>
        </p:spPr>
        <p:txBody>
          <a:bodyPr/>
          <a:lstStyle/>
          <a:p>
            <a:pPr marL="285750" indent="-285750">
              <a:buFont typeface="Arial" panose="020B0604020202020204" pitchFamily="34" charset="0"/>
              <a:buChar char="•"/>
            </a:pPr>
            <a:r>
              <a:rPr lang="it-IT" sz="2400" dirty="0">
                <a:latin typeface="Garamond" panose="02020404030301010803" pitchFamily="18" charset="0"/>
              </a:rPr>
              <a:t>Per i lavoratori autonomi l'età pensionabile di 58 anni per la pensione d’anzianità doveva salire rispettivamente a 61, 62, e 63 anni. </a:t>
            </a:r>
          </a:p>
          <a:p>
            <a:pPr marL="285750" indent="-285750">
              <a:buFont typeface="Arial" panose="020B0604020202020204" pitchFamily="34" charset="0"/>
              <a:buChar char="•"/>
            </a:pPr>
            <a:r>
              <a:rPr lang="it-IT" sz="2400" dirty="0">
                <a:latin typeface="Garamond" panose="02020404030301010803" pitchFamily="18" charset="0"/>
              </a:rPr>
              <a:t>Infine, la nuova legislazione intese incrementare le risorse finanziarie degli schemi </a:t>
            </a:r>
            <a:r>
              <a:rPr lang="it-IT" sz="2400" dirty="0">
                <a:highlight>
                  <a:srgbClr val="FFFF00"/>
                </a:highlight>
                <a:latin typeface="Garamond" panose="02020404030301010803" pitchFamily="18" charset="0"/>
              </a:rPr>
              <a:t>pubblici, attraverso: il cosiddetto ‘contributo di solidarietà’ del 4% dedotto da pensioni molto elevate, l’aumento dei contributi versati dai lavoratori atipici (ad esempio i cosiddetti contratti CO.CO.CO. </a:t>
            </a:r>
            <a:r>
              <a:rPr lang="it-IT" sz="2400" dirty="0">
                <a:latin typeface="Garamond" panose="02020404030301010803" pitchFamily="18" charset="0"/>
              </a:rPr>
              <a:t>– collaborazione coordinata e continuativa – introdotti alla metà degli anni ’90), ed un’ulteriore distinzione (nella scia di riforme precedenti) </a:t>
            </a:r>
            <a:r>
              <a:rPr lang="it-IT" sz="2400" i="1" dirty="0">
                <a:latin typeface="Garamond" panose="02020404030301010803" pitchFamily="18" charset="0"/>
              </a:rPr>
              <a:t>fra pensioni da lavoro </a:t>
            </a:r>
            <a:r>
              <a:rPr lang="it-IT" sz="2400" dirty="0">
                <a:latin typeface="Garamond" panose="02020404030301010803" pitchFamily="18" charset="0"/>
              </a:rPr>
              <a:t>(finanziate dai contributi) e </a:t>
            </a:r>
            <a:r>
              <a:rPr lang="it-IT" sz="2400" i="1" dirty="0">
                <a:latin typeface="Garamond" panose="02020404030301010803" pitchFamily="18" charset="0"/>
              </a:rPr>
              <a:t>pensioni da assistenza sociale</a:t>
            </a:r>
            <a:r>
              <a:rPr lang="it-IT" sz="2400" dirty="0">
                <a:latin typeface="Garamond" panose="02020404030301010803" pitchFamily="18" charset="0"/>
              </a:rPr>
              <a:t> (finanziate dalle tasse).</a:t>
            </a:r>
          </a:p>
          <a:p>
            <a:pPr marL="285750" indent="-285750">
              <a:buFont typeface="Arial" panose="020B0604020202020204" pitchFamily="34" charset="0"/>
              <a:buChar char="•"/>
            </a:pPr>
            <a:r>
              <a:rPr lang="it-IT" sz="2400" dirty="0">
                <a:highlight>
                  <a:srgbClr val="FFFF00"/>
                </a:highlight>
                <a:latin typeface="Garamond" panose="02020404030301010803" pitchFamily="18" charset="0"/>
              </a:rPr>
              <a:t>I lavoratori pensionati prima del 2008 non furono interessati dai nuovi tagli, mentre quelli </a:t>
            </a:r>
            <a:r>
              <a:rPr lang="it-IT" sz="2400" i="1" dirty="0">
                <a:highlight>
                  <a:srgbClr val="FFFF00"/>
                </a:highlight>
                <a:latin typeface="Garamond" panose="02020404030301010803" pitchFamily="18" charset="0"/>
              </a:rPr>
              <a:t>in pensione dopo tale data soffrirono una sostanziale riduzione del trattamento</a:t>
            </a:r>
            <a:r>
              <a:rPr lang="it-IT" sz="2400" dirty="0">
                <a:highlight>
                  <a:srgbClr val="FFFF00"/>
                </a:highlight>
                <a:latin typeface="Garamond" panose="02020404030301010803" pitchFamily="18" charset="0"/>
              </a:rPr>
              <a:t>.</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96537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3C9C6F2F-5F80-9045-B9B1-DCF065E2A220}"/>
              </a:ext>
            </a:extLst>
          </p:cNvPr>
          <p:cNvSpPr>
            <a:spLocks noGrp="1"/>
          </p:cNvSpPr>
          <p:nvPr>
            <p:ph type="body" sz="quarter" idx="10"/>
          </p:nvPr>
        </p:nvSpPr>
        <p:spPr>
          <a:xfrm>
            <a:off x="467544" y="188641"/>
            <a:ext cx="8352606" cy="936104"/>
          </a:xfrm>
        </p:spPr>
        <p:txBody>
          <a:bodyPr/>
          <a:lstStyle/>
          <a:p>
            <a:pPr algn="ctr"/>
            <a:r>
              <a:rPr lang="en-GB" sz="2800" dirty="0">
                <a:latin typeface="Garamond" panose="02020404030301010803" pitchFamily="18" charset="0"/>
              </a:rPr>
              <a:t>Le </a:t>
            </a:r>
            <a:r>
              <a:rPr lang="en-GB" sz="2800" dirty="0" err="1">
                <a:latin typeface="Garamond" panose="02020404030301010803" pitchFamily="18" charset="0"/>
              </a:rPr>
              <a:t>riforme</a:t>
            </a:r>
            <a:r>
              <a:rPr lang="en-GB" sz="2800" dirty="0">
                <a:latin typeface="Garamond" panose="02020404030301010803" pitchFamily="18" charset="0"/>
              </a:rPr>
              <a:t> </a:t>
            </a:r>
            <a:r>
              <a:rPr lang="en-GB" sz="2800" dirty="0" err="1">
                <a:latin typeface="Garamond" panose="02020404030301010803" pitchFamily="18" charset="0"/>
              </a:rPr>
              <a:t>degli</a:t>
            </a:r>
            <a:r>
              <a:rPr lang="en-GB" sz="2800" dirty="0">
                <a:latin typeface="Garamond" panose="02020404030301010803" pitchFamily="18" charset="0"/>
              </a:rPr>
              <a:t> </a:t>
            </a:r>
            <a:r>
              <a:rPr lang="en-GB" sz="2800" dirty="0" err="1">
                <a:latin typeface="Garamond" panose="02020404030301010803" pitchFamily="18" charset="0"/>
              </a:rPr>
              <a:t>anni</a:t>
            </a:r>
            <a:r>
              <a:rPr lang="en-GB" sz="2800" dirty="0">
                <a:latin typeface="Garamond" panose="02020404030301010803" pitchFamily="18" charset="0"/>
              </a:rPr>
              <a:t> 2000 (2001-2007) (3)</a:t>
            </a:r>
          </a:p>
        </p:txBody>
      </p:sp>
      <p:sp>
        <p:nvSpPr>
          <p:cNvPr id="3" name="Segnaposto testo 2">
            <a:extLst>
              <a:ext uri="{FF2B5EF4-FFF2-40B4-BE49-F238E27FC236}">
                <a16:creationId xmlns:a16="http://schemas.microsoft.com/office/drawing/2014/main" id="{B446B5DB-7340-1042-AAAB-1D65ACF3BD4A}"/>
              </a:ext>
            </a:extLst>
          </p:cNvPr>
          <p:cNvSpPr>
            <a:spLocks noGrp="1"/>
          </p:cNvSpPr>
          <p:nvPr>
            <p:ph type="body" sz="quarter" idx="11"/>
          </p:nvPr>
        </p:nvSpPr>
        <p:spPr>
          <a:xfrm>
            <a:off x="107504" y="620688"/>
            <a:ext cx="9036496" cy="6237311"/>
          </a:xfrm>
        </p:spPr>
        <p:txBody>
          <a:bodyPr/>
          <a:lstStyle/>
          <a:p>
            <a:pPr marL="285750" indent="-285750" algn="just">
              <a:buFont typeface="Arial" panose="020B0604020202020204" pitchFamily="34" charset="0"/>
              <a:buChar char="•"/>
            </a:pPr>
            <a:r>
              <a:rPr lang="it-IT" sz="2400" dirty="0">
                <a:highlight>
                  <a:srgbClr val="FFFF00"/>
                </a:highlight>
                <a:latin typeface="Garamond" panose="02020404030301010803" pitchFamily="18" charset="0"/>
              </a:rPr>
              <a:t>La riforma Berlusconi-Maroni fu appoggiata dalla coalizione parlamentare di centro-destra e da Confindustria, ma fu osteggiata dalla CGIL </a:t>
            </a:r>
          </a:p>
          <a:p>
            <a:pPr marL="285750" indent="-285750" algn="just">
              <a:buFont typeface="Arial" panose="020B0604020202020204" pitchFamily="34" charset="0"/>
              <a:buChar char="•"/>
            </a:pPr>
            <a:r>
              <a:rPr lang="it-IT" sz="2400" dirty="0">
                <a:latin typeface="Garamond" panose="02020404030301010803" pitchFamily="18" charset="0"/>
              </a:rPr>
              <a:t>Tale coalizione aveva confermato gli obiettivi sanciti dalla Riforma Dini </a:t>
            </a:r>
            <a:r>
              <a:rPr lang="it-IT" sz="2400" i="1" dirty="0">
                <a:highlight>
                  <a:srgbClr val="FFFF00"/>
                </a:highlight>
                <a:latin typeface="Garamond" panose="02020404030301010803" pitchFamily="18" charset="0"/>
              </a:rPr>
              <a:t>ma aveva introdotto modifiche agli strumenti che hanno prodotto un aumento della potenziale inconsistenza del policy mix</a:t>
            </a:r>
            <a:r>
              <a:rPr lang="it-IT" sz="2400" dirty="0">
                <a:highlight>
                  <a:srgbClr val="FFFF00"/>
                </a:highlight>
                <a:latin typeface="Garamond" panose="02020404030301010803" pitchFamily="18" charset="0"/>
              </a:rPr>
              <a:t>:</a:t>
            </a:r>
          </a:p>
          <a:p>
            <a:pPr marL="285750" indent="-285750" algn="just">
              <a:buFontTx/>
              <a:buChar char="-"/>
            </a:pPr>
            <a:r>
              <a:rPr lang="it-IT" sz="2400" dirty="0">
                <a:highlight>
                  <a:srgbClr val="FFFF00"/>
                </a:highlight>
                <a:latin typeface="Garamond" panose="02020404030301010803" pitchFamily="18" charset="0"/>
              </a:rPr>
              <a:t>l’abbandono della flessibilità nell’età di pensionamento e il ritorno a differenze di genere implicava il parziale abbandono della logica di equità</a:t>
            </a:r>
          </a:p>
          <a:p>
            <a:pPr marL="285750" indent="-285750" algn="just">
              <a:buFontTx/>
              <a:buChar char="-"/>
            </a:pPr>
            <a:r>
              <a:rPr lang="it-IT" sz="2400" dirty="0">
                <a:highlight>
                  <a:srgbClr val="FFFF00"/>
                </a:highlight>
                <a:latin typeface="Garamond" panose="02020404030301010803" pitchFamily="18" charset="0"/>
              </a:rPr>
              <a:t>l’innalzamento dell’età legale di pensionamento comportava il potenziale disallineamento tra l’obiettivo di contenimento dei costi e quello dello sviluppo della previdenza integrativa</a:t>
            </a:r>
          </a:p>
          <a:p>
            <a:pPr marL="285750" indent="-285750" algn="just">
              <a:buFontTx/>
              <a:buChar char="-"/>
            </a:pPr>
            <a:r>
              <a:rPr lang="it-IT" sz="2400" dirty="0">
                <a:highlight>
                  <a:srgbClr val="00FFFF"/>
                </a:highlight>
                <a:latin typeface="Garamond" panose="02020404030301010803" pitchFamily="18" charset="0"/>
              </a:rPr>
              <a:t>l’allungamento ‘forzato’ della carriera lavorativa implicava l’innalzamento delle pensioni pubbliche – per i lavoratori con carriere lunghe e alti redditi – con un implicito disincentivo alla partecipazione a fondi integrativi</a:t>
            </a:r>
            <a:r>
              <a:rPr lang="it-IT" sz="2400" dirty="0">
                <a:latin typeface="Garamond" panose="02020404030301010803" pitchFamily="18" charset="0"/>
              </a:rPr>
              <a:t>.</a:t>
            </a:r>
          </a:p>
          <a:p>
            <a:pPr marL="285750" indent="-285750">
              <a:buFont typeface="Arial" panose="020B0604020202020204" pitchFamily="34" charset="0"/>
              <a:buChar char="•"/>
            </a:pPr>
            <a:endParaRPr lang="it-IT" sz="2400" dirty="0">
              <a:latin typeface="Garamond" panose="02020404030301010803" pitchFamily="18" charset="0"/>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38903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2282</TotalTime>
  <Words>2454</Words>
  <Application>Microsoft Macintosh PowerPoint</Application>
  <PresentationFormat>Presentazione su schermo (4:3)</PresentationFormat>
  <Paragraphs>97</Paragraphs>
  <Slides>17</Slides>
  <Notes>0</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17</vt:i4>
      </vt:variant>
    </vt:vector>
  </HeadingPairs>
  <TitlesOfParts>
    <vt:vector size="25" baseType="lpstr">
      <vt:lpstr>Arial</vt:lpstr>
      <vt:lpstr>Calibri</vt:lpstr>
      <vt:lpstr>Century Gothic</vt:lpstr>
      <vt:lpstr>Garamond</vt:lpstr>
      <vt:lpstr>Wingdings</vt:lpstr>
      <vt:lpstr>COPERTINA</vt:lpstr>
      <vt:lpstr>DIAPOSITIVE</vt:lpstr>
      <vt:lpstr>CHIUSURA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Giliberto Capano</cp:lastModifiedBy>
  <cp:revision>172</cp:revision>
  <dcterms:created xsi:type="dcterms:W3CDTF">2017-11-13T10:11:35Z</dcterms:created>
  <dcterms:modified xsi:type="dcterms:W3CDTF">2023-11-27T10:23:59Z</dcterms:modified>
</cp:coreProperties>
</file>