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263" r:id="rId4"/>
    <p:sldId id="367" r:id="rId5"/>
    <p:sldId id="368" r:id="rId6"/>
    <p:sldId id="336" r:id="rId7"/>
    <p:sldId id="369" r:id="rId8"/>
    <p:sldId id="370" r:id="rId9"/>
    <p:sldId id="383" r:id="rId10"/>
    <p:sldId id="384" r:id="rId11"/>
    <p:sldId id="385" r:id="rId12"/>
    <p:sldId id="371" r:id="rId13"/>
    <p:sldId id="386" r:id="rId14"/>
    <p:sldId id="387" r:id="rId15"/>
    <p:sldId id="388" r:id="rId16"/>
    <p:sldId id="372" r:id="rId17"/>
    <p:sldId id="389" r:id="rId18"/>
    <p:sldId id="390" r:id="rId19"/>
    <p:sldId id="391" r:id="rId20"/>
    <p:sldId id="373"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4" autoAdjust="0"/>
    <p:restoredTop sz="94676" autoAdjust="0"/>
  </p:normalViewPr>
  <p:slideViewPr>
    <p:cSldViewPr showGuides="1">
      <p:cViewPr varScale="1">
        <p:scale>
          <a:sx n="106" d="100"/>
          <a:sy n="106" d="100"/>
        </p:scale>
        <p:origin x="147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r>
              <a:rPr lang="it-IT" sz="3200" dirty="0">
                <a:latin typeface="Garamond" panose="02020404030301010803" pitchFamily="18" charset="0"/>
              </a:rPr>
              <a:t>Lezione 19 </a:t>
            </a:r>
          </a:p>
          <a:p>
            <a:pPr algn="ctr"/>
            <a:endParaRPr lang="it-IT" sz="3200" dirty="0">
              <a:latin typeface="Garamond" panose="02020404030301010803" pitchFamily="18" charset="0"/>
            </a:endParaRPr>
          </a:p>
          <a:p>
            <a:endParaRPr lang="it-IT" sz="4400" i="1" dirty="0">
              <a:solidFill>
                <a:srgbClr val="FFFF00"/>
              </a:solidFill>
              <a:latin typeface="Garamond" panose="02020404030301010803" pitchFamily="18" charset="0"/>
            </a:endParaRPr>
          </a:p>
        </p:txBody>
      </p:sp>
      <p:sp>
        <p:nvSpPr>
          <p:cNvPr id="3" name="CasellaDiTesto 2">
            <a:extLst>
              <a:ext uri="{FF2B5EF4-FFF2-40B4-BE49-F238E27FC236}">
                <a16:creationId xmlns:a16="http://schemas.microsoft.com/office/drawing/2014/main" id="{20B7D486-F91A-114A-BDDE-E1CAADEF6509}"/>
              </a:ext>
            </a:extLst>
          </p:cNvPr>
          <p:cNvSpPr txBox="1"/>
          <p:nvPr/>
        </p:nvSpPr>
        <p:spPr>
          <a:xfrm rot="10800000" flipV="1">
            <a:off x="3563888" y="2776861"/>
            <a:ext cx="4968551" cy="2677656"/>
          </a:xfrm>
          <a:prstGeom prst="rect">
            <a:avLst/>
          </a:prstGeom>
          <a:noFill/>
        </p:spPr>
        <p:txBody>
          <a:bodyPr wrap="square" rtlCol="0">
            <a:spAutoFit/>
          </a:bodyPr>
          <a:lstStyle/>
          <a:p>
            <a:endParaRPr lang="en-GB" sz="4000" dirty="0">
              <a:solidFill>
                <a:srgbClr val="FFFF00"/>
              </a:solidFill>
              <a:latin typeface="Garamond" panose="02020404030301010803" pitchFamily="18" charset="0"/>
            </a:endParaRPr>
          </a:p>
          <a:p>
            <a:pPr algn="ctr"/>
            <a:r>
              <a:rPr lang="it-IT" sz="4400" dirty="0">
                <a:solidFill>
                  <a:srgbClr val="FFFF00"/>
                </a:solidFill>
                <a:latin typeface="Garamond" panose="02020404030301010803" pitchFamily="18" charset="0"/>
              </a:rPr>
              <a:t>La Politica</a:t>
            </a:r>
          </a:p>
          <a:p>
            <a:pPr algn="ctr"/>
            <a:r>
              <a:rPr lang="it-IT" sz="4400" dirty="0">
                <a:solidFill>
                  <a:srgbClr val="FFFF00"/>
                </a:solidFill>
                <a:latin typeface="Garamond" panose="02020404030301010803" pitchFamily="18" charset="0"/>
              </a:rPr>
              <a:t>del Lavoro</a:t>
            </a:r>
          </a:p>
          <a:p>
            <a:endParaRPr lang="en-GB" sz="4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(1)</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0" y="620689"/>
            <a:ext cx="9144000" cy="5400600"/>
          </a:xfrm>
        </p:spPr>
        <p:txBody>
          <a:bodyPr/>
          <a:lstStyle/>
          <a:p>
            <a:pPr marL="285750" indent="-285750" algn="just">
              <a:buFont typeface="Arial" panose="020B0604020202020204" pitchFamily="34" charset="0"/>
              <a:buChar char="•"/>
            </a:pPr>
            <a:r>
              <a:rPr lang="it-IT" sz="2350" dirty="0">
                <a:highlight>
                  <a:srgbClr val="FFFF00"/>
                </a:highlight>
                <a:latin typeface="Garamond" panose="02020404030301010803" pitchFamily="18" charset="0"/>
              </a:rPr>
              <a:t>legge 92/2012 introduce un pacchetto di interventi che combina la </a:t>
            </a:r>
            <a:r>
              <a:rPr lang="it-IT" sz="2350" i="1" dirty="0">
                <a:highlight>
                  <a:srgbClr val="FFFF00"/>
                </a:highlight>
                <a:latin typeface="Garamond" panose="02020404030301010803" pitchFamily="18" charset="0"/>
              </a:rPr>
              <a:t>liberalizzazione dei contratti a tempo indeterminato con il rafforzamento parziale di alcune tutele</a:t>
            </a:r>
            <a:r>
              <a:rPr lang="it-IT" sz="2350" dirty="0">
                <a:highlight>
                  <a:srgbClr val="FFFF00"/>
                </a:highlight>
                <a:latin typeface="Garamond" panose="02020404030301010803" pitchFamily="18" charset="0"/>
              </a:rPr>
              <a:t>. </a:t>
            </a:r>
          </a:p>
          <a:p>
            <a:pPr marL="285750" indent="-285750" algn="just">
              <a:buFont typeface="Arial" panose="020B0604020202020204" pitchFamily="34" charset="0"/>
              <a:buChar char="•"/>
            </a:pPr>
            <a:r>
              <a:rPr lang="it-IT" sz="2350" dirty="0">
                <a:latin typeface="Garamond" panose="02020404030301010803" pitchFamily="18" charset="0"/>
              </a:rPr>
              <a:t>La novità più </a:t>
            </a:r>
            <a:r>
              <a:rPr lang="it-IT" sz="2350" dirty="0">
                <a:highlight>
                  <a:srgbClr val="FFFF00"/>
                </a:highlight>
                <a:latin typeface="Garamond" panose="02020404030301010803" pitchFamily="18" charset="0"/>
              </a:rPr>
              <a:t>importante è la revisione dell’articolo 18 dello Statuto dei Lavoratori. La legge 92 mette mano a quello che era considerato un vero e proprio tabù delle politiche italiane del lavoro, limitando fortemente il ricorso alla tutela reale del posto di lavoro garantita dall’articolo 18 dello Statuto dei lavoratori</a:t>
            </a:r>
            <a:r>
              <a:rPr lang="it-IT" sz="2350" dirty="0">
                <a:latin typeface="Garamond" panose="02020404030301010803" pitchFamily="18" charset="0"/>
              </a:rPr>
              <a:t>.</a:t>
            </a:r>
          </a:p>
          <a:p>
            <a:pPr marL="285750" indent="-285750" algn="just">
              <a:buFont typeface="Arial" panose="020B0604020202020204" pitchFamily="34" charset="0"/>
              <a:buChar char="•"/>
            </a:pPr>
            <a:r>
              <a:rPr lang="it-IT" sz="2350" dirty="0">
                <a:latin typeface="Garamond" panose="02020404030301010803" pitchFamily="18" charset="0"/>
              </a:rPr>
              <a:t> La seconda novità riguarda </a:t>
            </a:r>
            <a:r>
              <a:rPr lang="it-IT" sz="2350" i="1" dirty="0">
                <a:latin typeface="Garamond" panose="02020404030301010803" pitchFamily="18" charset="0"/>
              </a:rPr>
              <a:t>l’indennità ordinaria di disoccupazione</a:t>
            </a:r>
            <a:r>
              <a:rPr lang="it-IT" sz="2350" dirty="0">
                <a:latin typeface="Garamond" panose="02020404030301010803" pitchFamily="18" charset="0"/>
              </a:rPr>
              <a:t>, rinominata ASPI, </a:t>
            </a:r>
            <a:r>
              <a:rPr lang="it-IT" sz="2350" dirty="0">
                <a:highlight>
                  <a:srgbClr val="FFFF00"/>
                </a:highlight>
                <a:latin typeface="Garamond" panose="02020404030301010803" pitchFamily="18" charset="0"/>
              </a:rPr>
              <a:t>che viene </a:t>
            </a:r>
            <a:r>
              <a:rPr lang="it-IT" sz="2350" i="1" dirty="0">
                <a:highlight>
                  <a:srgbClr val="FFFF00"/>
                </a:highlight>
                <a:latin typeface="Garamond" panose="02020404030301010803" pitchFamily="18" charset="0"/>
              </a:rPr>
              <a:t>significativamente estesa nella sua durata e rafforzata nella sua generosità, mentre è prevista la cancellazione dell’indennità di mobilità</a:t>
            </a:r>
            <a:r>
              <a:rPr lang="it-IT" sz="2350" dirty="0">
                <a:latin typeface="Garamond" panose="02020404030301010803" pitchFamily="18" charset="0"/>
              </a:rPr>
              <a:t>.</a:t>
            </a:r>
          </a:p>
          <a:p>
            <a:pPr marL="285750" indent="-285750" algn="just">
              <a:buFont typeface="Arial" panose="020B0604020202020204" pitchFamily="34" charset="0"/>
              <a:buChar char="•"/>
            </a:pPr>
            <a:r>
              <a:rPr lang="it-IT" sz="2350" dirty="0">
                <a:latin typeface="Garamond" panose="02020404030301010803" pitchFamily="18" charset="0"/>
              </a:rPr>
              <a:t>Il cambiamento prodotto dalla legge 92/2012 è importante, anche se ancora parziale. </a:t>
            </a:r>
            <a:r>
              <a:rPr lang="it-IT" sz="2350" dirty="0">
                <a:highlight>
                  <a:srgbClr val="FFFF00"/>
                </a:highlight>
                <a:latin typeface="Garamond" panose="02020404030301010803" pitchFamily="18" charset="0"/>
              </a:rPr>
              <a:t>Il proposito originario di adottare una piena liberalizzazione dei contratti a tempo indeterminato è frenato dalle forti pressioni della Cgil e degli esponenti di centro-sinistra della maggioranza parlamentare</a:t>
            </a:r>
            <a:r>
              <a:rPr lang="it-IT" sz="2300" dirty="0">
                <a:highlight>
                  <a:srgbClr val="FFFF00"/>
                </a:highlight>
                <a:latin typeface="Garamond" panose="02020404030301010803" pitchFamily="18" charset="0"/>
              </a:rPr>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2251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(2)</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0" y="620688"/>
            <a:ext cx="9144000" cy="6237311"/>
          </a:xfrm>
        </p:spPr>
        <p:txBody>
          <a:bodyPr/>
          <a:lstStyle/>
          <a:p>
            <a:pPr indent="-285750" algn="just">
              <a:spcBef>
                <a:spcPts val="0"/>
              </a:spcBef>
              <a:buFont typeface="Arial" panose="020B0604020202020204" pitchFamily="34" charset="0"/>
              <a:buChar char="•"/>
            </a:pPr>
            <a:r>
              <a:rPr lang="it-IT" sz="2300" dirty="0">
                <a:highlight>
                  <a:srgbClr val="FFFF00"/>
                </a:highlight>
                <a:latin typeface="Garamond" panose="02020404030301010803" pitchFamily="18" charset="0"/>
              </a:rPr>
              <a:t>Jobs Act</a:t>
            </a:r>
            <a:r>
              <a:rPr lang="it-IT" sz="2300" dirty="0">
                <a:latin typeface="Garamond" panose="02020404030301010803" pitchFamily="18" charset="0"/>
              </a:rPr>
              <a:t>, la cui legge delega e i rispettivi decreti di attuazione sono adottati tra la fine del 2014 e il settembre del 2015..</a:t>
            </a:r>
          </a:p>
          <a:p>
            <a:pPr indent="-285750" algn="just">
              <a:spcBef>
                <a:spcPts val="0"/>
              </a:spcBef>
              <a:buFont typeface="Arial" panose="020B0604020202020204" pitchFamily="34" charset="0"/>
              <a:buChar char="•"/>
            </a:pPr>
            <a:r>
              <a:rPr lang="it-IT" sz="2300" dirty="0">
                <a:latin typeface="Garamond" panose="02020404030301010803" pitchFamily="18" charset="0"/>
              </a:rPr>
              <a:t> Le principali novità concernono il </a:t>
            </a:r>
            <a:r>
              <a:rPr lang="it-IT" sz="2300" b="1" dirty="0">
                <a:latin typeface="Garamond" panose="02020404030301010803" pitchFamily="18" charset="0"/>
              </a:rPr>
              <a:t>definitivo superamento dell’articolo 18 dello Statuto dei lavoratori con l’introduzione del contratto “a tutele crescenti</a:t>
            </a:r>
            <a:r>
              <a:rPr lang="it-IT" sz="2300" dirty="0">
                <a:latin typeface="Garamond" panose="02020404030301010803" pitchFamily="18" charset="0"/>
              </a:rPr>
              <a:t>” per i lavoratori a tempo indeterminato assunti a partire da marzo 2015. </a:t>
            </a:r>
          </a:p>
          <a:p>
            <a:pPr indent="-285750" algn="just">
              <a:spcBef>
                <a:spcPts val="0"/>
              </a:spcBef>
              <a:buFont typeface="Arial" panose="020B0604020202020204" pitchFamily="34" charset="0"/>
              <a:buChar char="•"/>
            </a:pPr>
            <a:r>
              <a:rPr lang="it-IT" sz="2300" dirty="0">
                <a:latin typeface="Garamond" panose="02020404030301010803" pitchFamily="18" charset="0"/>
              </a:rPr>
              <a:t>La </a:t>
            </a:r>
            <a:r>
              <a:rPr lang="it-IT" sz="2300" dirty="0">
                <a:highlight>
                  <a:srgbClr val="FFFF00"/>
                </a:highlight>
                <a:latin typeface="Garamond" panose="02020404030301010803" pitchFamily="18" charset="0"/>
              </a:rPr>
              <a:t>nuova normativa prevede un’ulteriore </a:t>
            </a:r>
            <a:r>
              <a:rPr lang="it-IT" sz="2300" b="1" dirty="0">
                <a:highlight>
                  <a:srgbClr val="FFFF00"/>
                </a:highlight>
                <a:latin typeface="Garamond" panose="02020404030301010803" pitchFamily="18" charset="0"/>
              </a:rPr>
              <a:t>stretta sulla tutela </a:t>
            </a:r>
            <a:r>
              <a:rPr lang="it-IT" sz="2300" b="1" dirty="0" err="1">
                <a:highlight>
                  <a:srgbClr val="FFFF00"/>
                </a:highlight>
                <a:latin typeface="Garamond" panose="02020404030301010803" pitchFamily="18" charset="0"/>
              </a:rPr>
              <a:t>reintegratoria</a:t>
            </a:r>
            <a:r>
              <a:rPr lang="it-IT" sz="2300" b="1" dirty="0">
                <a:highlight>
                  <a:srgbClr val="FFFF00"/>
                </a:highlight>
                <a:latin typeface="Garamond" panose="02020404030301010803" pitchFamily="18" charset="0"/>
              </a:rPr>
              <a:t> </a:t>
            </a:r>
            <a:r>
              <a:rPr lang="it-IT" sz="2300" dirty="0">
                <a:highlight>
                  <a:srgbClr val="FFFF00"/>
                </a:highlight>
                <a:latin typeface="Garamond" panose="02020404030301010803" pitchFamily="18" charset="0"/>
              </a:rPr>
              <a:t>rispetto a quanto già previsto dalla legge 92: l’indennità pecuniaria commisurata alla anzianità lavorativa del dipendente diventa ora la norma in caso di licenziamento giudicato illegittimo.</a:t>
            </a:r>
          </a:p>
          <a:p>
            <a:pPr indent="-285750" algn="just">
              <a:spcBef>
                <a:spcPts val="0"/>
              </a:spcBef>
              <a:buFont typeface="Arial" panose="020B0604020202020204" pitchFamily="34" charset="0"/>
              <a:buChar char="•"/>
            </a:pPr>
            <a:r>
              <a:rPr lang="it-IT" sz="2300" dirty="0">
                <a:latin typeface="Garamond" panose="02020404030301010803" pitchFamily="18" charset="0"/>
              </a:rPr>
              <a:t> </a:t>
            </a:r>
            <a:r>
              <a:rPr lang="it-IT" sz="2300" dirty="0">
                <a:highlight>
                  <a:srgbClr val="FFFF00"/>
                </a:highlight>
                <a:latin typeface="Garamond" panose="02020404030301010803" pitchFamily="18" charset="0"/>
              </a:rPr>
              <a:t>Il Jobs </a:t>
            </a:r>
            <a:r>
              <a:rPr lang="it-IT" sz="2300" dirty="0" err="1">
                <a:highlight>
                  <a:srgbClr val="FFFF00"/>
                </a:highlight>
                <a:latin typeface="Garamond" panose="02020404030301010803" pitchFamily="18" charset="0"/>
              </a:rPr>
              <a:t>Act</a:t>
            </a:r>
            <a:r>
              <a:rPr lang="it-IT" sz="2300" dirty="0">
                <a:highlight>
                  <a:srgbClr val="FFFF00"/>
                </a:highlight>
                <a:latin typeface="Garamond" panose="02020404030301010803" pitchFamily="18" charset="0"/>
              </a:rPr>
              <a:t> adotta anche alcuni provvedimenti apparentemente contradditori. Per esempio, in contrasto con l’obiettivo dichiarato di favorire le stabilizzazioni occupazionali, esso liberalizza i </a:t>
            </a:r>
            <a:r>
              <a:rPr lang="it-IT" sz="2300" i="1" dirty="0">
                <a:highlight>
                  <a:srgbClr val="FFFF00"/>
                </a:highlight>
                <a:latin typeface="Garamond" panose="02020404030301010803" pitchFamily="18" charset="0"/>
              </a:rPr>
              <a:t>contratti di lavoro a tempo determinato e favorisce il ricorso ai voucher-lavoro</a:t>
            </a:r>
            <a:r>
              <a:rPr lang="it-IT" sz="2300" dirty="0">
                <a:latin typeface="Garamond" panose="02020404030301010803" pitchFamily="18" charset="0"/>
              </a:rPr>
              <a:t>. Al contempo, è previsto il divieto al ricorso alle collaborazioni a progetto, mentre con la legge 81/2017, rinominata il “Jobs </a:t>
            </a:r>
            <a:r>
              <a:rPr lang="it-IT" sz="2300" dirty="0" err="1">
                <a:latin typeface="Garamond" panose="02020404030301010803" pitchFamily="18" charset="0"/>
              </a:rPr>
              <a:t>Act</a:t>
            </a:r>
            <a:r>
              <a:rPr lang="it-IT" sz="2300" dirty="0">
                <a:latin typeface="Garamond" panose="02020404030301010803" pitchFamily="18" charset="0"/>
              </a:rPr>
              <a:t> degli autonomi”, sono rafforzate alcune tutele sociali per i lavoratori autonomi.</a:t>
            </a:r>
          </a:p>
          <a:p>
            <a:endParaRPr lang="en-GB" dirty="0"/>
          </a:p>
        </p:txBody>
      </p:sp>
    </p:spTree>
    <p:extLst>
      <p:ext uri="{BB962C8B-B14F-4D97-AF65-F5344CB8AC3E}">
        <p14:creationId xmlns:p14="http://schemas.microsoft.com/office/powerpoint/2010/main" val="264081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(3)</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0" y="476672"/>
            <a:ext cx="8820150" cy="6381327"/>
          </a:xfrm>
        </p:spPr>
        <p:txBody>
          <a:bodyPr/>
          <a:lstStyle/>
          <a:p>
            <a:pPr indent="-285750" algn="just">
              <a:spcBef>
                <a:spcPts val="0"/>
              </a:spcBef>
              <a:buFont typeface="Arial" panose="020B0604020202020204" pitchFamily="34" charset="0"/>
              <a:buChar char="•"/>
            </a:pPr>
            <a:r>
              <a:rPr lang="it-IT" sz="2300" dirty="0">
                <a:latin typeface="Garamond" panose="02020404030301010803" pitchFamily="18" charset="0"/>
              </a:rPr>
              <a:t> Il Jobs </a:t>
            </a:r>
            <a:r>
              <a:rPr lang="it-IT" sz="2300" dirty="0" err="1">
                <a:latin typeface="Garamond" panose="02020404030301010803" pitchFamily="18" charset="0"/>
              </a:rPr>
              <a:t>Act</a:t>
            </a:r>
            <a:r>
              <a:rPr lang="it-IT" sz="2300" dirty="0">
                <a:latin typeface="Garamond" panose="02020404030301010803" pitchFamily="18" charset="0"/>
              </a:rPr>
              <a:t> </a:t>
            </a:r>
            <a:r>
              <a:rPr lang="it-IT" sz="2300" i="1" dirty="0">
                <a:latin typeface="Garamond" panose="02020404030301010803" pitchFamily="18" charset="0"/>
              </a:rPr>
              <a:t>estende la copertura dell’indennità di disoccupazione</a:t>
            </a:r>
            <a:r>
              <a:rPr lang="it-IT" sz="2300" dirty="0">
                <a:latin typeface="Garamond" panose="02020404030301010803" pitchFamily="18" charset="0"/>
              </a:rPr>
              <a:t>, rivedendone i criteri di accesso, e procede a una diversa articolazione della loro durata e del relativo importo</a:t>
            </a:r>
          </a:p>
          <a:p>
            <a:pPr indent="-285750" algn="just">
              <a:spcBef>
                <a:spcPts val="0"/>
              </a:spcBef>
              <a:buFont typeface="Arial" panose="020B0604020202020204" pitchFamily="34" charset="0"/>
              <a:buChar char="•"/>
            </a:pPr>
            <a:r>
              <a:rPr lang="it-IT" sz="2300" dirty="0">
                <a:latin typeface="Garamond" panose="02020404030301010803" pitchFamily="18" charset="0"/>
              </a:rPr>
              <a:t> </a:t>
            </a:r>
            <a:r>
              <a:rPr lang="it-IT" sz="2300" dirty="0" err="1">
                <a:highlight>
                  <a:srgbClr val="FFFF00"/>
                </a:highlight>
                <a:latin typeface="Garamond" panose="02020404030301010803" pitchFamily="18" charset="0"/>
              </a:rPr>
              <a:t>ri</a:t>
            </a:r>
            <a:r>
              <a:rPr lang="it-IT" sz="2300" dirty="0">
                <a:highlight>
                  <a:srgbClr val="FFFF00"/>
                </a:highlight>
                <a:latin typeface="Garamond" panose="02020404030301010803" pitchFamily="18" charset="0"/>
              </a:rPr>
              <a:t>-configurazione istituzionale complessiva del sistema degli ammortizzatori sociali. </a:t>
            </a:r>
            <a:r>
              <a:rPr lang="it-IT" sz="2300" dirty="0">
                <a:latin typeface="Garamond" panose="02020404030301010803" pitchFamily="18" charset="0"/>
              </a:rPr>
              <a:t>La vecchia indennità a requisiti ridotti (ribattezzata dalla legge 92 “mini-ASPI”) viene abrogata, mentre è introdotta un’indennità per i collaboratori a progetto e altre categorie iscritte alla Gestione separata presso l’Inps e un’indennità di disoccupazione, di natura assistenziale, chiamata ASDI.</a:t>
            </a:r>
          </a:p>
          <a:p>
            <a:pPr indent="-285750" algn="just">
              <a:spcBef>
                <a:spcPts val="0"/>
              </a:spcBef>
              <a:buFont typeface="Arial" panose="020B0604020202020204" pitchFamily="34" charset="0"/>
              <a:buChar char="•"/>
            </a:pPr>
            <a:r>
              <a:rPr lang="it-IT" sz="2300" dirty="0">
                <a:latin typeface="Garamond" panose="02020404030301010803" pitchFamily="18" charset="0"/>
              </a:rPr>
              <a:t> Tre anni dopo la sua introduzione, l’ASDI è abrogata e il budget ad essa destinata v</a:t>
            </a:r>
            <a:r>
              <a:rPr lang="it-IT" sz="2300" dirty="0">
                <a:highlight>
                  <a:srgbClr val="FFFF00"/>
                </a:highlight>
                <a:latin typeface="Garamond" panose="02020404030301010803" pitchFamily="18" charset="0"/>
              </a:rPr>
              <a:t>iene fatto confluire nel nuovo strumento di contrasto alla povertà, il </a:t>
            </a:r>
            <a:r>
              <a:rPr lang="it-IT" sz="2300" i="1" dirty="0">
                <a:highlight>
                  <a:srgbClr val="FFFF00"/>
                </a:highlight>
                <a:latin typeface="Garamond" panose="02020404030301010803" pitchFamily="18" charset="0"/>
              </a:rPr>
              <a:t>reddito di inserimento </a:t>
            </a:r>
            <a:r>
              <a:rPr lang="it-IT" sz="2300" dirty="0">
                <a:highlight>
                  <a:srgbClr val="FFFF00"/>
                </a:highlight>
                <a:latin typeface="Garamond" panose="02020404030301010803" pitchFamily="18" charset="0"/>
              </a:rPr>
              <a:t>(REI), che </a:t>
            </a:r>
            <a:r>
              <a:rPr lang="it-IT" sz="2300" dirty="0">
                <a:latin typeface="Garamond" panose="02020404030301010803" pitchFamily="18" charset="0"/>
              </a:rPr>
              <a:t>rappresenta il primo schema strutturale di sostegno agli indigenti a vocazione universalistica introdotto nel nostro Paese a livello nazionale.</a:t>
            </a:r>
          </a:p>
          <a:p>
            <a:pPr indent="-285750" algn="just">
              <a:spcBef>
                <a:spcPts val="0"/>
              </a:spcBef>
              <a:buFont typeface="Arial" panose="020B0604020202020204" pitchFamily="34" charset="0"/>
              <a:buChar char="•"/>
            </a:pPr>
            <a:r>
              <a:rPr lang="it-IT" sz="2300" dirty="0">
                <a:latin typeface="Garamond" panose="02020404030301010803" pitchFamily="18" charset="0"/>
              </a:rPr>
              <a:t> Infine, anche il sistema delle casse integrazioni guadagni è riformato al fine di </a:t>
            </a:r>
            <a:r>
              <a:rPr lang="it-IT" sz="2300" dirty="0">
                <a:highlight>
                  <a:srgbClr val="FFFF00"/>
                </a:highlight>
                <a:latin typeface="Garamond" panose="02020404030301010803" pitchFamily="18" charset="0"/>
              </a:rPr>
              <a:t>razionalizzare il sistema, abrogando per esempio la possibilità di utilizzo in caso di cessazione di attività e introducendo alcuni meccanismi che ne disincentivano o limitano il ricorso nel tempo.</a:t>
            </a:r>
          </a:p>
          <a:p>
            <a:endParaRPr lang="en-GB" dirty="0"/>
          </a:p>
        </p:txBody>
      </p:sp>
    </p:spTree>
    <p:extLst>
      <p:ext uri="{BB962C8B-B14F-4D97-AF65-F5344CB8AC3E}">
        <p14:creationId xmlns:p14="http://schemas.microsoft.com/office/powerpoint/2010/main" val="56394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BAC57EB0-8767-B742-AEFD-1A47F600DCE0}"/>
              </a:ext>
            </a:extLst>
          </p:cNvPr>
          <p:cNvSpPr>
            <a:spLocks noGrp="1"/>
          </p:cNvSpPr>
          <p:nvPr>
            <p:ph type="body" sz="quarter" idx="10"/>
          </p:nvPr>
        </p:nvSpPr>
        <p:spPr>
          <a:xfrm>
            <a:off x="395288" y="1"/>
            <a:ext cx="8424862" cy="620687"/>
          </a:xfrm>
        </p:spPr>
        <p:txBody>
          <a:bodyPr/>
          <a:lstStyle/>
          <a:p>
            <a:pPr algn="ctr"/>
            <a:r>
              <a:rPr lang="it-IT" sz="2800" dirty="0">
                <a:latin typeface="Garamond" panose="02020404030301010803" pitchFamily="18" charset="0"/>
              </a:rPr>
              <a:t>La Grande recessione e il nuovo ciclo delle politiche del lavoro (4)</a:t>
            </a:r>
          </a:p>
          <a:p>
            <a:endParaRPr lang="en-GB" dirty="0"/>
          </a:p>
        </p:txBody>
      </p:sp>
      <p:sp>
        <p:nvSpPr>
          <p:cNvPr id="3" name="Segnaposto testo 2">
            <a:extLst>
              <a:ext uri="{FF2B5EF4-FFF2-40B4-BE49-F238E27FC236}">
                <a16:creationId xmlns:a16="http://schemas.microsoft.com/office/drawing/2014/main" id="{EEC36D80-BB42-9443-95F6-48D1E671C7A8}"/>
              </a:ext>
            </a:extLst>
          </p:cNvPr>
          <p:cNvSpPr>
            <a:spLocks noGrp="1"/>
          </p:cNvSpPr>
          <p:nvPr>
            <p:ph type="body" sz="quarter" idx="11"/>
          </p:nvPr>
        </p:nvSpPr>
        <p:spPr>
          <a:xfrm>
            <a:off x="179512" y="620688"/>
            <a:ext cx="8640638" cy="6048672"/>
          </a:xfrm>
        </p:spPr>
        <p:txBody>
          <a:bodyPr/>
          <a:lstStyle/>
          <a:p>
            <a:pPr marL="285750" indent="-285750" algn="just">
              <a:spcBef>
                <a:spcPts val="0"/>
              </a:spcBef>
              <a:buFont typeface="Arial" panose="020B0604020202020204" pitchFamily="34" charset="0"/>
              <a:buChar char="•"/>
            </a:pPr>
            <a:r>
              <a:rPr lang="it-IT" sz="2200" dirty="0">
                <a:latin typeface="Garamond" panose="02020404030301010803" pitchFamily="18" charset="0"/>
              </a:rPr>
              <a:t>Il governo Conte  I adotta la legge 96/2018, di conversione del cosiddetto “</a:t>
            </a:r>
            <a:r>
              <a:rPr lang="it-IT" sz="2200" dirty="0">
                <a:highlight>
                  <a:srgbClr val="FFFF00"/>
                </a:highlight>
                <a:latin typeface="Garamond" panose="02020404030301010803" pitchFamily="18" charset="0"/>
              </a:rPr>
              <a:t>Decreto Dignità”, che, tra le altre cose.</a:t>
            </a:r>
          </a:p>
          <a:p>
            <a:pPr marL="285750" indent="-285750" algn="just">
              <a:spcBef>
                <a:spcPts val="0"/>
              </a:spcBef>
              <a:buFont typeface="Arial" panose="020B0604020202020204" pitchFamily="34" charset="0"/>
              <a:buChar char="•"/>
            </a:pPr>
            <a:endParaRPr lang="it-IT" sz="2200" dirty="0">
              <a:highlight>
                <a:srgbClr val="FFFF00"/>
              </a:highlight>
              <a:latin typeface="Garamond" panose="02020404030301010803" pitchFamily="18" charset="0"/>
            </a:endParaRPr>
          </a:p>
          <a:p>
            <a:pPr marL="285750" indent="-285750" algn="just">
              <a:spcBef>
                <a:spcPts val="0"/>
              </a:spcBef>
              <a:buFont typeface="Arial" panose="020B0604020202020204" pitchFamily="34" charset="0"/>
              <a:buChar char="•"/>
            </a:pPr>
            <a:r>
              <a:rPr lang="it-IT" sz="2200" dirty="0">
                <a:latin typeface="Garamond" panose="02020404030301010803" pitchFamily="18" charset="0"/>
              </a:rPr>
              <a:t>Mira a contrastare la diffusione dei contratti a tempo determinato, ristabilendo la durata massima di due anni e il rispetto di specifiche causali per l’utilizzo dello stesso contratto a partire dal 13° mese</a:t>
            </a:r>
          </a:p>
          <a:p>
            <a:pPr marL="285750" indent="-285750" algn="just">
              <a:spcBef>
                <a:spcPts val="0"/>
              </a:spcBef>
              <a:buFont typeface="Arial" panose="020B0604020202020204" pitchFamily="34" charset="0"/>
              <a:buChar char="•"/>
            </a:pPr>
            <a:endParaRPr lang="it-IT" sz="2200" dirty="0">
              <a:highlight>
                <a:srgbClr val="FFFF00"/>
              </a:highlight>
              <a:latin typeface="Garamond" panose="02020404030301010803" pitchFamily="18" charset="0"/>
            </a:endParaRPr>
          </a:p>
          <a:p>
            <a:pPr marL="285750" indent="-285750" algn="just">
              <a:spcBef>
                <a:spcPts val="0"/>
              </a:spcBef>
              <a:buFont typeface="Arial" panose="020B0604020202020204" pitchFamily="34" charset="0"/>
              <a:buChar char="•"/>
            </a:pPr>
            <a:r>
              <a:rPr lang="it-IT" sz="2200" dirty="0">
                <a:highlight>
                  <a:srgbClr val="FFFF00"/>
                </a:highlight>
                <a:latin typeface="Garamond" panose="02020404030301010803" pitchFamily="18" charset="0"/>
              </a:rPr>
              <a:t>innalza inoltre l’ammontare della quota di risarcimento in caso di licenziamento illegittimo, che passa da un minimo di 6 a un massimo di 36 mesi (dai 2 ai 24 mesi precedenti)</a:t>
            </a:r>
          </a:p>
          <a:p>
            <a:pPr marL="342900" indent="-342900" algn="just">
              <a:spcBef>
                <a:spcPts val="0"/>
              </a:spcBef>
              <a:buAutoNum type="arabicPeriod"/>
            </a:pPr>
            <a:endParaRPr lang="it-IT" sz="2200" dirty="0">
              <a:highlight>
                <a:srgbClr val="FFFF00"/>
              </a:highlight>
              <a:latin typeface="Garamond" panose="02020404030301010803" pitchFamily="18" charset="0"/>
            </a:endParaRPr>
          </a:p>
          <a:p>
            <a:pPr marL="285750" indent="-285750" algn="just">
              <a:spcBef>
                <a:spcPts val="0"/>
              </a:spcBef>
              <a:buFont typeface="Arial" panose="020B0604020202020204" pitchFamily="34" charset="0"/>
              <a:buChar char="•"/>
            </a:pPr>
            <a:r>
              <a:rPr lang="it-IT" sz="2200" dirty="0">
                <a:latin typeface="Garamond" panose="02020404030301010803" pitchFamily="18" charset="0"/>
              </a:rPr>
              <a:t>Ad ogni modo, nel settembre 2018, una sentenza della Corte costituzionale ha giudicato incostituzionale </a:t>
            </a:r>
            <a:r>
              <a:rPr lang="it-IT" sz="2200" i="1" dirty="0">
                <a:latin typeface="Garamond" panose="02020404030301010803" pitchFamily="18" charset="0"/>
              </a:rPr>
              <a:t>la determinazione dell’indennizzo spettante al lavoratore ingiustamente licenziato sulla sola base dell’anzianità lavorativa, restituendo al giudice il potere di determinare discrezionalmente, all’interno dei limiti definiti dalla legge, l’ammontare del risarcimento pecuniario</a:t>
            </a:r>
            <a:r>
              <a:rPr lang="it-IT" sz="2200" dirty="0">
                <a:latin typeface="Garamond" panose="02020404030301010803" pitchFamily="18" charset="0"/>
              </a:rPr>
              <a:t>. </a:t>
            </a:r>
          </a:p>
          <a:p>
            <a:endParaRPr lang="en-GB" dirty="0"/>
          </a:p>
        </p:txBody>
      </p:sp>
    </p:spTree>
    <p:extLst>
      <p:ext uri="{BB962C8B-B14F-4D97-AF65-F5344CB8AC3E}">
        <p14:creationId xmlns:p14="http://schemas.microsoft.com/office/powerpoint/2010/main" val="2233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(1)</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0" y="908720"/>
            <a:ext cx="8820150" cy="5949279"/>
          </a:xfrm>
        </p:spPr>
        <p:txBody>
          <a:bodyPr/>
          <a:lstStyle/>
          <a:p>
            <a:pPr marL="285750" indent="-285750" algn="just">
              <a:buFont typeface="Arial" panose="020B0604020202020204" pitchFamily="34" charset="0"/>
              <a:buChar char="•"/>
            </a:pPr>
            <a:r>
              <a:rPr lang="it-IT" sz="2300" dirty="0">
                <a:highlight>
                  <a:srgbClr val="FFFF00"/>
                </a:highlight>
                <a:latin typeface="Garamond" panose="02020404030301010803" pitchFamily="18" charset="0"/>
              </a:rPr>
              <a:t>L’evoluzione del modello originario di politica del lavoro in Italia può essere spiegato alla luce delle </a:t>
            </a:r>
            <a:r>
              <a:rPr lang="it-IT" sz="2300" i="1" dirty="0">
                <a:highlight>
                  <a:srgbClr val="FFFF00"/>
                </a:highlight>
                <a:latin typeface="Garamond" panose="02020404030301010803" pitchFamily="18" charset="0"/>
              </a:rPr>
              <a:t>modalità di interazione fra partiti italiani </a:t>
            </a:r>
            <a:r>
              <a:rPr lang="it-IT" sz="2300" dirty="0">
                <a:highlight>
                  <a:srgbClr val="FFFF00"/>
                </a:highlight>
                <a:latin typeface="Garamond" panose="02020404030301010803" pitchFamily="18" charset="0"/>
              </a:rPr>
              <a:t>nei primi quarant’anni della storia repubblicana. </a:t>
            </a:r>
          </a:p>
          <a:p>
            <a:pPr marL="285750" indent="-285750" algn="just">
              <a:buFont typeface="Arial" panose="020B0604020202020204" pitchFamily="34" charset="0"/>
              <a:buChar char="•"/>
            </a:pPr>
            <a:r>
              <a:rPr lang="it-IT" sz="2300" dirty="0">
                <a:latin typeface="Garamond" panose="02020404030301010803" pitchFamily="18" charset="0"/>
              </a:rPr>
              <a:t>Queste interazioni sono state fortemente polarizzate e incentrate sullo scontro </a:t>
            </a:r>
            <a:r>
              <a:rPr lang="it-IT" sz="2300" i="1" dirty="0">
                <a:highlight>
                  <a:srgbClr val="FFFF00"/>
                </a:highlight>
                <a:latin typeface="Garamond" panose="02020404030301010803" pitchFamily="18" charset="0"/>
              </a:rPr>
              <a:t>macro-ideologico</a:t>
            </a:r>
            <a:r>
              <a:rPr lang="it-IT" sz="2300" dirty="0">
                <a:highlight>
                  <a:srgbClr val="FFFF00"/>
                </a:highlight>
                <a:latin typeface="Garamond" panose="02020404030301010803" pitchFamily="18" charset="0"/>
              </a:rPr>
              <a:t> sui principi generali di funzionamento dell’economia e della società da un lato, e sulla diffusa </a:t>
            </a:r>
            <a:r>
              <a:rPr lang="it-IT" sz="2300" i="1" dirty="0">
                <a:highlight>
                  <a:srgbClr val="FFFF00"/>
                </a:highlight>
                <a:latin typeface="Garamond" panose="02020404030301010803" pitchFamily="18" charset="0"/>
              </a:rPr>
              <a:t>prassi di scambio clientelare</a:t>
            </a:r>
            <a:r>
              <a:rPr lang="it-IT" sz="2300" dirty="0">
                <a:highlight>
                  <a:srgbClr val="FFFF00"/>
                </a:highlight>
                <a:latin typeface="Garamond" panose="02020404030301010803" pitchFamily="18" charset="0"/>
              </a:rPr>
              <a:t>, dall’altro. Tale modalità competitiva ha favorito la riproduzione dello </a:t>
            </a:r>
            <a:r>
              <a:rPr lang="it-IT" sz="2300" i="1" dirty="0">
                <a:highlight>
                  <a:srgbClr val="FFFF00"/>
                </a:highlight>
                <a:latin typeface="Garamond" panose="02020404030301010803" pitchFamily="18" charset="0"/>
              </a:rPr>
              <a:t>status quo</a:t>
            </a:r>
            <a:r>
              <a:rPr lang="it-IT" sz="2300" dirty="0">
                <a:highlight>
                  <a:srgbClr val="FFFF00"/>
                </a:highlight>
                <a:latin typeface="Garamond" panose="02020404030301010803" pitchFamily="18" charset="0"/>
              </a:rPr>
              <a:t> o l’adattamento incrementale e particolaristico della configurazione istituzionale originaria al fine della sua stessa conservazione.</a:t>
            </a:r>
          </a:p>
          <a:p>
            <a:pPr marL="285750" indent="-285750" algn="just">
              <a:buFont typeface="Arial" panose="020B0604020202020204" pitchFamily="34" charset="0"/>
              <a:buChar char="•"/>
            </a:pPr>
            <a:r>
              <a:rPr lang="it-IT" sz="2300" dirty="0">
                <a:latin typeface="Garamond" panose="02020404030301010803" pitchFamily="18" charset="0"/>
              </a:rPr>
              <a:t>La difficoltà di realizzare riforme </a:t>
            </a:r>
            <a:r>
              <a:rPr lang="it-IT" sz="2300" dirty="0">
                <a:highlight>
                  <a:srgbClr val="FFFF00"/>
                </a:highlight>
                <a:latin typeface="Garamond" panose="02020404030301010803" pitchFamily="18" charset="0"/>
              </a:rPr>
              <a:t>di larga portata è stata inoltre favorita dalla frammentazione non solo delle compagini di governo, ma anche del partito di maggioranza relativa, la Democrazia cristiana. Si tratta dunque di una “</a:t>
            </a:r>
            <a:r>
              <a:rPr lang="it-IT" sz="2300" b="1" dirty="0" err="1">
                <a:highlight>
                  <a:srgbClr val="FFFF00"/>
                </a:highlight>
                <a:latin typeface="Garamond" panose="02020404030301010803" pitchFamily="18" charset="0"/>
              </a:rPr>
              <a:t>frazionalizzazion</a:t>
            </a:r>
            <a:r>
              <a:rPr lang="it-IT" sz="2300" dirty="0" err="1">
                <a:highlight>
                  <a:srgbClr val="FFFF00"/>
                </a:highlight>
                <a:latin typeface="Garamond" panose="02020404030301010803" pitchFamily="18" charset="0"/>
              </a:rPr>
              <a:t>e</a:t>
            </a:r>
            <a:r>
              <a:rPr lang="it-IT" sz="2300" dirty="0">
                <a:highlight>
                  <a:srgbClr val="FFFF00"/>
                </a:highlight>
                <a:latin typeface="Garamond" panose="02020404030301010803" pitchFamily="18" charset="0"/>
              </a:rPr>
              <a:t>” del sistema partitico che ha agito moltiplicando i già numerosi “punti di veto” presenti all’interno di un sistema </a:t>
            </a:r>
            <a:r>
              <a:rPr lang="it-IT" sz="2300" dirty="0" err="1">
                <a:highlight>
                  <a:srgbClr val="FFFF00"/>
                </a:highlight>
                <a:latin typeface="Garamond" panose="02020404030301010803" pitchFamily="18" charset="0"/>
              </a:rPr>
              <a:t>elettoral</a:t>
            </a:r>
            <a:r>
              <a:rPr lang="it-IT" sz="2300" dirty="0">
                <a:highlight>
                  <a:srgbClr val="FFFF00"/>
                </a:highlight>
                <a:latin typeface="Garamond" panose="02020404030301010803" pitchFamily="18" charset="0"/>
              </a:rPr>
              <a:t>-istituzionale proporzionalistico</a:t>
            </a:r>
            <a:r>
              <a:rPr lang="it-IT" sz="2300" dirty="0">
                <a:latin typeface="Garamond" panose="02020404030301010803" pitchFamily="18" charset="0"/>
              </a:rPr>
              <a:t>. </a:t>
            </a:r>
          </a:p>
          <a:p>
            <a:endParaRPr lang="en-GB" dirty="0"/>
          </a:p>
        </p:txBody>
      </p:sp>
    </p:spTree>
    <p:extLst>
      <p:ext uri="{BB962C8B-B14F-4D97-AF65-F5344CB8AC3E}">
        <p14:creationId xmlns:p14="http://schemas.microsoft.com/office/powerpoint/2010/main" val="211016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(2)</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0" y="908721"/>
            <a:ext cx="8820150" cy="5112568"/>
          </a:xfrm>
        </p:spPr>
        <p:txBody>
          <a:bodyPr/>
          <a:lstStyle/>
          <a:p>
            <a:pPr marL="285750" indent="-285750" algn="just">
              <a:buFont typeface="Arial" panose="020B0604020202020204" pitchFamily="34" charset="0"/>
              <a:buChar char="•"/>
            </a:pPr>
            <a:r>
              <a:rPr lang="it-IT" sz="2800" dirty="0">
                <a:latin typeface="Garamond" panose="02020404030301010803" pitchFamily="18" charset="0"/>
              </a:rPr>
              <a:t>A partire dagli anni Novanta, la nuova legge elettorale e le trasformazioni del quadro partitico attenuano la tendenza alla competizione centrifuga tipica dei sistemi a elevata frammentazione e polarizzazione. </a:t>
            </a:r>
          </a:p>
          <a:p>
            <a:pPr marL="285750" indent="-285750" algn="just">
              <a:buFont typeface="Arial" panose="020B0604020202020204" pitchFamily="34" charset="0"/>
              <a:buChar char="•"/>
            </a:pPr>
            <a:r>
              <a:rPr lang="it-IT" sz="2800" dirty="0">
                <a:latin typeface="Garamond" panose="02020404030301010803" pitchFamily="18" charset="0"/>
              </a:rPr>
              <a:t>La nuova dinamica bipolare nell’arena elettorale e l’alternanza degli esecutivi favoriscono la </a:t>
            </a:r>
            <a:r>
              <a:rPr lang="it-IT" sz="2800" i="1" dirty="0">
                <a:latin typeface="Garamond" panose="02020404030301010803" pitchFamily="18" charset="0"/>
              </a:rPr>
              <a:t>graduale convergenza delle maggioranze di centro-sinistra e di centro-destra </a:t>
            </a:r>
            <a:r>
              <a:rPr lang="it-IT" sz="2800" dirty="0">
                <a:latin typeface="Garamond" panose="02020404030301010803" pitchFamily="18" charset="0"/>
              </a:rPr>
              <a:t>sui primi cambiamenti significativi del modello originario di politica del lavoro, come la </a:t>
            </a:r>
            <a:r>
              <a:rPr lang="it-IT" sz="2800" b="1" dirty="0" err="1">
                <a:latin typeface="Garamond" panose="02020404030301010803" pitchFamily="18" charset="0"/>
              </a:rPr>
              <a:t>flessibilizzazione</a:t>
            </a:r>
            <a:r>
              <a:rPr lang="it-IT" sz="2800" b="1" dirty="0">
                <a:latin typeface="Garamond" panose="02020404030301010803" pitchFamily="18" charset="0"/>
              </a:rPr>
              <a:t> dei contratti a termine</a:t>
            </a:r>
            <a:r>
              <a:rPr lang="it-IT" sz="2800" dirty="0">
                <a:latin typeface="Garamond" panose="02020404030301010803" pitchFamily="18" charset="0"/>
              </a:rPr>
              <a:t>, motivati dal </a:t>
            </a:r>
            <a:r>
              <a:rPr lang="it-IT" sz="2800" dirty="0" err="1">
                <a:latin typeface="Garamond" panose="02020404030301010803" pitchFamily="18" charset="0"/>
              </a:rPr>
              <a:t>ri</a:t>
            </a:r>
            <a:r>
              <a:rPr lang="it-IT" sz="2800" dirty="0">
                <a:latin typeface="Garamond" panose="02020404030301010803" pitchFamily="18" charset="0"/>
              </a:rPr>
              <a:t>-orientamento della politica macro-economica italiana in vista e a seguito dell’adozione dell’Euro. È comunque possibile osservare alcune differenze. </a:t>
            </a:r>
            <a:endParaRPr lang="en-GB" sz="2800" dirty="0">
              <a:latin typeface="Garamond" panose="02020404030301010803" pitchFamily="18" charset="0"/>
            </a:endParaRPr>
          </a:p>
        </p:txBody>
      </p:sp>
    </p:spTree>
    <p:extLst>
      <p:ext uri="{BB962C8B-B14F-4D97-AF65-F5344CB8AC3E}">
        <p14:creationId xmlns:p14="http://schemas.microsoft.com/office/powerpoint/2010/main" val="254724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(3)</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0" y="476672"/>
            <a:ext cx="9144000" cy="6381327"/>
          </a:xfrm>
        </p:spPr>
        <p:txBody>
          <a:bodyPr/>
          <a:lstStyle/>
          <a:p>
            <a:pPr marL="285750" indent="-285750" algn="just">
              <a:buFont typeface="Arial" panose="020B0604020202020204" pitchFamily="34" charset="0"/>
              <a:buChar char="•"/>
            </a:pPr>
            <a:r>
              <a:rPr lang="it-IT" sz="2300" b="1" dirty="0">
                <a:latin typeface="Garamond" panose="02020404030301010803" pitchFamily="18" charset="0"/>
              </a:rPr>
              <a:t>DIFFERENZE</a:t>
            </a:r>
            <a:r>
              <a:rPr lang="it-IT" sz="2300" dirty="0">
                <a:latin typeface="Garamond" panose="02020404030301010803" pitchFamily="18" charset="0"/>
              </a:rPr>
              <a:t>:</a:t>
            </a:r>
          </a:p>
          <a:p>
            <a:pPr marL="342900" indent="-342900" algn="just">
              <a:buAutoNum type="arabicPeriod"/>
            </a:pPr>
            <a:r>
              <a:rPr lang="it-IT" sz="2300" dirty="0">
                <a:latin typeface="Garamond" panose="02020404030301010803" pitchFamily="18" charset="0"/>
              </a:rPr>
              <a:t>La </a:t>
            </a:r>
            <a:r>
              <a:rPr lang="it-IT" sz="2300" dirty="0">
                <a:highlight>
                  <a:srgbClr val="FFFF00"/>
                </a:highlight>
                <a:latin typeface="Garamond" panose="02020404030301010803" pitchFamily="18" charset="0"/>
              </a:rPr>
              <a:t>liberalizzazione avviata negli anni Novanta dai governi di centro-sinistra è concertata con le parti sociali e pone ancora in essere un sistema di vincoli e condizioni all’utilizzo delle nuove forme di lavoro flessibile</a:t>
            </a:r>
            <a:r>
              <a:rPr lang="it-IT" sz="2300" dirty="0">
                <a:latin typeface="Garamond" panose="02020404030301010803" pitchFamily="18" charset="0"/>
              </a:rPr>
              <a:t>.</a:t>
            </a:r>
          </a:p>
          <a:p>
            <a:pPr marL="342900" indent="-342900" algn="just">
              <a:buAutoNum type="arabicPeriod"/>
            </a:pPr>
            <a:r>
              <a:rPr lang="it-IT" sz="2300" dirty="0">
                <a:highlight>
                  <a:srgbClr val="00FFFF"/>
                </a:highlight>
                <a:latin typeface="Garamond" panose="02020404030301010803" pitchFamily="18" charset="0"/>
              </a:rPr>
              <a:t>La seconda ondata di liberalizzazione dei primi anni duemila, realizzata dai governi di centro-destra, dà invece luogo a forti contrasti politici e alla rottura del fronte sindacale con la Cgil da una parte, e la Cisl e Uil dall’altra</a:t>
            </a:r>
            <a:r>
              <a:rPr lang="it-IT" sz="2300" dirty="0">
                <a:latin typeface="Garamond" panose="02020404030301010803" pitchFamily="18" charset="0"/>
              </a:rPr>
              <a:t>.</a:t>
            </a:r>
          </a:p>
          <a:p>
            <a:pPr marL="342900" indent="-342900" algn="just">
              <a:buAutoNum type="arabicPeriod"/>
            </a:pPr>
            <a:r>
              <a:rPr lang="it-IT" sz="2300" dirty="0">
                <a:latin typeface="Garamond" panose="02020404030301010803" pitchFamily="18" charset="0"/>
              </a:rPr>
              <a:t> I governi a guida berlusconiana cercheranno inoltre di estendere la liberalizzazione anche ai lavoratori a tempo indeterminato, incontrando però il muro, per il momento invalicabile, dell’opposizione della Cgil.</a:t>
            </a:r>
          </a:p>
          <a:p>
            <a:pPr marL="342900" indent="-342900" algn="just">
              <a:buAutoNum type="arabicPeriod"/>
            </a:pPr>
            <a:r>
              <a:rPr lang="it-IT" sz="2300" dirty="0">
                <a:latin typeface="Garamond" panose="02020404030301010803" pitchFamily="18" charset="0"/>
              </a:rPr>
              <a:t> </a:t>
            </a:r>
            <a:r>
              <a:rPr lang="it-IT" sz="2300" dirty="0">
                <a:highlight>
                  <a:srgbClr val="FFFF00"/>
                </a:highlight>
                <a:latin typeface="Garamond" panose="02020404030301010803" pitchFamily="18" charset="0"/>
              </a:rPr>
              <a:t>Un ulteriore veto alle riforme riguarda la materia degli ammortizzatori sociali, oggetto solo di aggiustamenti parametrici. In particolare, il sistema delle Casse integrazione guadagni, sulla quale pesano gli interessi delle parti sociali al mantenimento dello </a:t>
            </a:r>
            <a:r>
              <a:rPr lang="it-IT" sz="2300" i="1" dirty="0">
                <a:highlight>
                  <a:srgbClr val="FFFF00"/>
                </a:highlight>
                <a:latin typeface="Garamond" panose="02020404030301010803" pitchFamily="18" charset="0"/>
              </a:rPr>
              <a:t>status quo</a:t>
            </a:r>
            <a:r>
              <a:rPr lang="it-IT" sz="2300" dirty="0">
                <a:highlight>
                  <a:srgbClr val="FFFF00"/>
                </a:highlight>
                <a:latin typeface="Garamond" panose="02020404030301010803" pitchFamily="18" charset="0"/>
              </a:rPr>
              <a:t>, rimane sostanzialmente invariato, nonostante le sue evidenti distorsioni funzionali e distributive e gli elevati costi. </a:t>
            </a:r>
            <a:endParaRPr lang="en-GB" sz="2300"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13112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D4B6A76-5938-3644-B3CC-E5BBCEF67EE2}"/>
              </a:ext>
            </a:extLst>
          </p:cNvPr>
          <p:cNvSpPr>
            <a:spLocks noGrp="1"/>
          </p:cNvSpPr>
          <p:nvPr>
            <p:ph type="body" sz="quarter" idx="10"/>
          </p:nvPr>
        </p:nvSpPr>
        <p:spPr>
          <a:xfrm>
            <a:off x="395288" y="116633"/>
            <a:ext cx="8424862" cy="576063"/>
          </a:xfrm>
        </p:spPr>
        <p:txBody>
          <a:bodyPr/>
          <a:lstStyle/>
          <a:p>
            <a:pPr algn="ctr"/>
            <a:r>
              <a:rPr lang="it-IT" sz="2800" dirty="0">
                <a:latin typeface="Garamond" panose="02020404030301010803" pitchFamily="18" charset="0"/>
              </a:rPr>
              <a:t>Competizione partitica e riforme delle politiche del lavoro in Italia (4)</a:t>
            </a:r>
          </a:p>
          <a:p>
            <a:endParaRPr lang="en-GB" dirty="0"/>
          </a:p>
        </p:txBody>
      </p:sp>
      <p:sp>
        <p:nvSpPr>
          <p:cNvPr id="3" name="Segnaposto testo 2">
            <a:extLst>
              <a:ext uri="{FF2B5EF4-FFF2-40B4-BE49-F238E27FC236}">
                <a16:creationId xmlns:a16="http://schemas.microsoft.com/office/drawing/2014/main" id="{20546052-812F-6748-9D00-5AE5ADF7E769}"/>
              </a:ext>
            </a:extLst>
          </p:cNvPr>
          <p:cNvSpPr>
            <a:spLocks noGrp="1"/>
          </p:cNvSpPr>
          <p:nvPr>
            <p:ph type="body" sz="quarter" idx="11"/>
          </p:nvPr>
        </p:nvSpPr>
        <p:spPr>
          <a:xfrm>
            <a:off x="0" y="908721"/>
            <a:ext cx="8820150" cy="5112568"/>
          </a:xfrm>
        </p:spPr>
        <p:txBody>
          <a:bodyPr/>
          <a:lstStyle/>
          <a:p>
            <a:pPr marL="285750" indent="-285750" algn="just">
              <a:buFont typeface="Arial" panose="020B0604020202020204" pitchFamily="34" charset="0"/>
              <a:buChar char="•"/>
            </a:pPr>
            <a:r>
              <a:rPr lang="en-GB" sz="2800" dirty="0">
                <a:highlight>
                  <a:srgbClr val="FFFF00"/>
                </a:highlight>
                <a:latin typeface="Garamond" panose="02020404030301010803" pitchFamily="18" charset="0"/>
              </a:rPr>
              <a:t>Anni </a:t>
            </a:r>
            <a:r>
              <a:rPr lang="en-GB" sz="2800" dirty="0" err="1">
                <a:highlight>
                  <a:srgbClr val="FFFF00"/>
                </a:highlight>
                <a:latin typeface="Garamond" panose="02020404030301010803" pitchFamily="18" charset="0"/>
              </a:rPr>
              <a:t>Novanta</a:t>
            </a:r>
            <a:r>
              <a:rPr lang="en-GB" sz="2800" dirty="0">
                <a:highlight>
                  <a:srgbClr val="FFFF00"/>
                </a:highlight>
                <a:latin typeface="Garamond" panose="02020404030301010803" pitchFamily="18" charset="0"/>
              </a:rPr>
              <a:t>: EU/</a:t>
            </a:r>
            <a:r>
              <a:rPr lang="en-GB" sz="2800" dirty="0" err="1">
                <a:highlight>
                  <a:srgbClr val="FFFF00"/>
                </a:highlight>
                <a:latin typeface="Garamond" panose="02020404030301010803" pitchFamily="18" charset="0"/>
              </a:rPr>
              <a:t>pressione</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esogena</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riposizionamento</a:t>
            </a:r>
            <a:r>
              <a:rPr lang="en-GB" sz="2800" dirty="0">
                <a:highlight>
                  <a:srgbClr val="FFFF00"/>
                </a:highlight>
                <a:latin typeface="Garamond" panose="02020404030301010803" pitchFamily="18" charset="0"/>
              </a:rPr>
              <a:t> di </a:t>
            </a:r>
            <a:r>
              <a:rPr lang="en-GB" sz="2800" dirty="0" err="1">
                <a:highlight>
                  <a:srgbClr val="FFFF00"/>
                </a:highlight>
                <a:latin typeface="Garamond" panose="02020404030301010803" pitchFamily="18" charset="0"/>
              </a:rPr>
              <a:t>partiti</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sulle</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politiche</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sociali</a:t>
            </a:r>
            <a:r>
              <a:rPr lang="en-GB" sz="2800" dirty="0">
                <a:highlight>
                  <a:srgbClr val="FFFF00"/>
                </a:highlight>
                <a:latin typeface="Garamond" panose="02020404030301010803" pitchFamily="18" charset="0"/>
              </a:rPr>
              <a:t> e del </a:t>
            </a:r>
            <a:r>
              <a:rPr lang="en-GB" sz="2800" dirty="0" err="1">
                <a:highlight>
                  <a:srgbClr val="FFFF00"/>
                </a:highlight>
                <a:latin typeface="Garamond" panose="02020404030301010803" pitchFamily="18" charset="0"/>
              </a:rPr>
              <a:t>lavoro</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indebolimento</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sindacati</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crescita</a:t>
            </a:r>
            <a:r>
              <a:rPr lang="en-GB" sz="2800" dirty="0">
                <a:highlight>
                  <a:srgbClr val="FFFF00"/>
                </a:highlight>
                <a:latin typeface="Garamond" panose="02020404030301010803" pitchFamily="18" charset="0"/>
              </a:rPr>
              <a:t> </a:t>
            </a:r>
            <a:r>
              <a:rPr lang="en-GB" sz="2800" dirty="0" err="1">
                <a:highlight>
                  <a:srgbClr val="FFFF00"/>
                </a:highlight>
                <a:latin typeface="Garamond" panose="02020404030301010803" pitchFamily="18" charset="0"/>
              </a:rPr>
              <a:t>lavoratori</a:t>
            </a:r>
            <a:r>
              <a:rPr lang="en-GB" sz="2800" dirty="0">
                <a:highlight>
                  <a:srgbClr val="FFFF00"/>
                </a:highlight>
                <a:latin typeface="Garamond" panose="02020404030301010803" pitchFamily="18" charset="0"/>
              </a:rPr>
              <a:t> outsiders.</a:t>
            </a:r>
          </a:p>
          <a:p>
            <a:pPr marL="285750" indent="-285750" algn="just">
              <a:buFont typeface="Arial" panose="020B0604020202020204" pitchFamily="34" charset="0"/>
              <a:buChar char="•"/>
            </a:pPr>
            <a:r>
              <a:rPr lang="it-IT" sz="2800" dirty="0">
                <a:latin typeface="Garamond" panose="02020404030301010803" pitchFamily="18" charset="0"/>
              </a:rPr>
              <a:t>Il riposizionamento del Partito democratico in direzione di un’offerta di </a:t>
            </a:r>
            <a:r>
              <a:rPr lang="it-IT" sz="2800" i="1" dirty="0">
                <a:latin typeface="Garamond" panose="02020404030301010803" pitchFamily="18" charset="0"/>
              </a:rPr>
              <a:t>policy</a:t>
            </a:r>
            <a:r>
              <a:rPr lang="it-IT" sz="2800" dirty="0">
                <a:latin typeface="Garamond" panose="02020404030301010803" pitchFamily="18" charset="0"/>
              </a:rPr>
              <a:t> che guarda alle classi medio-alte si accentua sotto la guida del segretario, nonché Presidente del Consiglio, Matteo Renzi. Tale </a:t>
            </a:r>
            <a:r>
              <a:rPr lang="it-IT" sz="2800" dirty="0" err="1">
                <a:latin typeface="Garamond" panose="02020404030301010803" pitchFamily="18" charset="0"/>
              </a:rPr>
              <a:t>ri</a:t>
            </a:r>
            <a:r>
              <a:rPr lang="it-IT" sz="2800" dirty="0">
                <a:latin typeface="Garamond" panose="02020404030301010803" pitchFamily="18" charset="0"/>
              </a:rPr>
              <a:t>-orientamento conosce comunque una parziale correzione di rotta, favorita dal perdurare degli effetti della crisi economica, nonché dalla diretta minaccia politica per Renzi rappresentata dalle opposizioni interne allo stesso PD e dalla presenza di credibili avversari come il Movimento Cinque Stelle e la Lega</a:t>
            </a:r>
            <a:endParaRPr lang="en-GB" sz="2800" dirty="0">
              <a:latin typeface="Garamond" panose="02020404030301010803" pitchFamily="18" charset="0"/>
            </a:endParaRPr>
          </a:p>
        </p:txBody>
      </p:sp>
    </p:spTree>
    <p:extLst>
      <p:ext uri="{BB962C8B-B14F-4D97-AF65-F5344CB8AC3E}">
        <p14:creationId xmlns:p14="http://schemas.microsoft.com/office/powerpoint/2010/main" val="157211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3B6652D-F709-A14C-B551-212215DBFAF0}"/>
              </a:ext>
            </a:extLst>
          </p:cNvPr>
          <p:cNvSpPr>
            <a:spLocks noGrp="1"/>
          </p:cNvSpPr>
          <p:nvPr>
            <p:ph type="body" sz="quarter" idx="10"/>
          </p:nvPr>
        </p:nvSpPr>
        <p:spPr>
          <a:xfrm>
            <a:off x="395536" y="188641"/>
            <a:ext cx="8424614" cy="648072"/>
          </a:xfrm>
        </p:spPr>
        <p:txBody>
          <a:bodyPr/>
          <a:lstStyle/>
          <a:p>
            <a:pPr algn="ctr"/>
            <a:r>
              <a:rPr lang="it-IT" sz="2800" dirty="0">
                <a:latin typeface="Garamond" panose="02020404030301010803" pitchFamily="18" charset="0"/>
              </a:rPr>
              <a:t>Competizione partitica e riforme delle politiche del lavoro in Italia (4)</a:t>
            </a:r>
          </a:p>
        </p:txBody>
      </p:sp>
      <p:sp>
        <p:nvSpPr>
          <p:cNvPr id="3" name="Segnaposto testo 2">
            <a:extLst>
              <a:ext uri="{FF2B5EF4-FFF2-40B4-BE49-F238E27FC236}">
                <a16:creationId xmlns:a16="http://schemas.microsoft.com/office/drawing/2014/main" id="{6AA78E6A-177B-7B47-8139-D58301C2BB41}"/>
              </a:ext>
            </a:extLst>
          </p:cNvPr>
          <p:cNvSpPr>
            <a:spLocks noGrp="1"/>
          </p:cNvSpPr>
          <p:nvPr>
            <p:ph type="body" sz="quarter" idx="11"/>
          </p:nvPr>
        </p:nvSpPr>
        <p:spPr>
          <a:xfrm>
            <a:off x="0" y="836712"/>
            <a:ext cx="8820150" cy="6021288"/>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Le profonde trasformazioni delle politiche del lavoro italiane sono state accompagnate da due caratteristiche di fondo. </a:t>
            </a:r>
          </a:p>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In primo luogo, il confronto tra forze politiche è rimasto prigioniero di una competizione polarizzata che si è spostata dal terreno delle macro-ideologie a quello della contrapposizione attorno alle figure di nuovi leader come Silvio Berlusconi o Matteo Renzi o a temi come l’articolo 18.</a:t>
            </a:r>
          </a:p>
          <a:p>
            <a:pPr marL="285750" indent="-285750" algn="just">
              <a:buFont typeface="Arial" panose="020B0604020202020204" pitchFamily="34" charset="0"/>
              <a:buChar char="•"/>
            </a:pPr>
            <a:r>
              <a:rPr lang="it-IT" sz="2400" dirty="0">
                <a:latin typeface="Garamond" panose="02020404030301010803" pitchFamily="18" charset="0"/>
              </a:rPr>
              <a:t>In secondo luogo, nonostante lo scontro talvolta acceso sulle politiche del lavoro, è possibile osservare una progressiva convergenza dei </a:t>
            </a:r>
            <a:r>
              <a:rPr lang="it-IT" sz="2400" dirty="0">
                <a:highlight>
                  <a:srgbClr val="FFFF00"/>
                </a:highlight>
                <a:latin typeface="Garamond" panose="02020404030301010803" pitchFamily="18" charset="0"/>
              </a:rPr>
              <a:t>partiti </a:t>
            </a:r>
            <a:r>
              <a:rPr lang="it-IT" sz="2400" i="1" dirty="0" err="1">
                <a:highlight>
                  <a:srgbClr val="FFFF00"/>
                </a:highlight>
                <a:latin typeface="Garamond" panose="02020404030301010803" pitchFamily="18" charset="0"/>
              </a:rPr>
              <a:t>mainstream</a:t>
            </a:r>
            <a:r>
              <a:rPr lang="it-IT" sz="2400" dirty="0">
                <a:highlight>
                  <a:srgbClr val="FFFF00"/>
                </a:highlight>
                <a:latin typeface="Garamond" panose="02020404030301010803" pitchFamily="18" charset="0"/>
              </a:rPr>
              <a:t> di centro-destra e centro-sinistra verso politiche di </a:t>
            </a:r>
            <a:r>
              <a:rPr lang="it-IT" sz="2400" dirty="0" err="1">
                <a:highlight>
                  <a:srgbClr val="FFFF00"/>
                </a:highlight>
                <a:latin typeface="Garamond" panose="02020404030301010803" pitchFamily="18" charset="0"/>
              </a:rPr>
              <a:t>flessibilizzazione</a:t>
            </a:r>
            <a:r>
              <a:rPr lang="it-IT" sz="2400" dirty="0">
                <a:highlight>
                  <a:srgbClr val="FFFF00"/>
                </a:highlight>
                <a:latin typeface="Garamond" panose="02020404030301010803" pitchFamily="18" charset="0"/>
              </a:rPr>
              <a:t> del mercato del lavoro realizzate nel quadro di una strategia complessiva di contenimento della spesa pubblica. </a:t>
            </a:r>
          </a:p>
          <a:p>
            <a:pPr marL="285750" indent="-285750" algn="just">
              <a:buFont typeface="Arial" panose="020B0604020202020204" pitchFamily="34" charset="0"/>
              <a:buChar char="•"/>
            </a:pPr>
            <a:r>
              <a:rPr lang="it-IT" sz="2400" b="1" dirty="0">
                <a:highlight>
                  <a:srgbClr val="FFFF00"/>
                </a:highlight>
                <a:latin typeface="Garamond" panose="02020404030301010803" pitchFamily="18" charset="0"/>
              </a:rPr>
              <a:t>Ciò che invece è mancato è l’emergenza di un vero “mercato politico concorrenziale”, incentrato sul confronto delle alternative di </a:t>
            </a:r>
            <a:r>
              <a:rPr lang="it-IT" sz="2400" b="1" i="1" dirty="0">
                <a:highlight>
                  <a:srgbClr val="FFFF00"/>
                </a:highlight>
                <a:latin typeface="Garamond" panose="02020404030301010803" pitchFamily="18" charset="0"/>
              </a:rPr>
              <a:t>policy</a:t>
            </a:r>
            <a:r>
              <a:rPr lang="it-IT" sz="2400" b="1" dirty="0">
                <a:highlight>
                  <a:srgbClr val="FFFF00"/>
                </a:highlight>
                <a:latin typeface="Garamond" panose="02020404030301010803" pitchFamily="18" charset="0"/>
              </a:rPr>
              <a:t>.</a:t>
            </a:r>
            <a:endParaRPr lang="en-GB" sz="2400" b="1"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75952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Distinzioni concettuali (1)</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342900" indent="-342900" algn="just">
              <a:lnSpc>
                <a:spcPct val="80000"/>
              </a:lnSpc>
              <a:buFont typeface="Arial" panose="020B0604020202020204" pitchFamily="34" charset="0"/>
              <a:buChar char="•"/>
            </a:pPr>
            <a:r>
              <a:rPr lang="it-IT" sz="2600" b="1" dirty="0">
                <a:latin typeface="Garamond" panose="02020404030301010803" pitchFamily="18" charset="0"/>
                <a:cs typeface="Arial" pitchFamily="34" charset="0"/>
              </a:rPr>
              <a:t>Politiche del lavoro</a:t>
            </a:r>
            <a:r>
              <a:rPr lang="it-IT" sz="2600" dirty="0">
                <a:latin typeface="Garamond" panose="02020404030301010803" pitchFamily="18" charset="0"/>
                <a:cs typeface="Arial" pitchFamily="34" charset="0"/>
              </a:rPr>
              <a:t>:</a:t>
            </a:r>
          </a:p>
          <a:p>
            <a:pPr marL="457200" indent="-457200" algn="just">
              <a:lnSpc>
                <a:spcPct val="80000"/>
              </a:lnSpc>
              <a:buFont typeface="Courier New" panose="02070309020205020404" pitchFamily="49" charset="0"/>
              <a:buChar char="o"/>
            </a:pPr>
            <a:r>
              <a:rPr lang="it-IT" sz="2600" dirty="0">
                <a:highlight>
                  <a:srgbClr val="FFFF00"/>
                </a:highlight>
                <a:latin typeface="Garamond" panose="02020404030301010803" pitchFamily="18" charset="0"/>
              </a:rPr>
              <a:t>insieme di misure volte a fronteggiare rischi e bisogni sociali direttamente connessi al mercato del lavoro </a:t>
            </a:r>
            <a:r>
              <a:rPr lang="it-IT" sz="2600" dirty="0">
                <a:latin typeface="Garamond" panose="02020404030301010803" pitchFamily="18" charset="0"/>
              </a:rPr>
              <a:t>e a </a:t>
            </a:r>
            <a:r>
              <a:rPr lang="it-IT" sz="2600" dirty="0">
                <a:highlight>
                  <a:srgbClr val="00FFFF"/>
                </a:highlight>
                <a:latin typeface="Garamond" panose="02020404030301010803" pitchFamily="18" charset="0"/>
              </a:rPr>
              <a:t>regolamentare le principali modalità di attivazione, svolgimento e interruzione dei rapporti di lavoro </a:t>
            </a:r>
            <a:endParaRPr lang="it-IT" sz="2600" dirty="0">
              <a:highlight>
                <a:srgbClr val="00FFFF"/>
              </a:highlight>
              <a:latin typeface="Garamond" panose="02020404030301010803" pitchFamily="18" charset="0"/>
              <a:cs typeface="Arial" pitchFamily="34" charset="0"/>
            </a:endParaRPr>
          </a:p>
          <a:p>
            <a:pPr algn="just">
              <a:lnSpc>
                <a:spcPct val="80000"/>
              </a:lnSpc>
            </a:pPr>
            <a:endParaRPr lang="it-IT" sz="2600" dirty="0">
              <a:latin typeface="Garamond" panose="02020404030301010803" pitchFamily="18" charset="0"/>
              <a:cs typeface="Arial" pitchFamily="34" charset="0"/>
            </a:endParaRPr>
          </a:p>
          <a:p>
            <a:pPr marL="342900" indent="-342900" algn="just">
              <a:lnSpc>
                <a:spcPct val="80000"/>
              </a:lnSpc>
              <a:buFont typeface="Arial" panose="020B0604020202020204" pitchFamily="34" charset="0"/>
              <a:buChar char="•"/>
            </a:pPr>
            <a:r>
              <a:rPr lang="it-IT" sz="2600" b="1" dirty="0">
                <a:latin typeface="Garamond" panose="02020404030301010803" pitchFamily="18" charset="0"/>
                <a:cs typeface="Arial" pitchFamily="34" charset="0"/>
              </a:rPr>
              <a:t>Politiche per l’occupazione</a:t>
            </a:r>
            <a:r>
              <a:rPr lang="it-IT" sz="2600" dirty="0">
                <a:latin typeface="Garamond" panose="02020404030301010803" pitchFamily="18" charset="0"/>
                <a:cs typeface="Arial" pitchFamily="34" charset="0"/>
              </a:rPr>
              <a:t>:</a:t>
            </a:r>
          </a:p>
          <a:p>
            <a:pPr marL="342900" indent="-342900" algn="just">
              <a:lnSpc>
                <a:spcPct val="80000"/>
              </a:lnSpc>
              <a:buFont typeface="Arial" panose="020B0604020202020204" pitchFamily="34" charset="0"/>
              <a:buChar char="•"/>
            </a:pPr>
            <a:r>
              <a:rPr lang="it-IT" sz="2600" dirty="0">
                <a:latin typeface="Garamond" panose="02020404030301010803" pitchFamily="18" charset="0"/>
              </a:rPr>
              <a:t>tutte quelle decisioni (e anche “non decisioni”) che incidono sulla crescita dell’occupazione. </a:t>
            </a:r>
          </a:p>
          <a:p>
            <a:pPr marL="342900" indent="-342900" algn="just">
              <a:lnSpc>
                <a:spcPct val="80000"/>
              </a:lnSpc>
              <a:buFont typeface="Arial" panose="020B0604020202020204" pitchFamily="34" charset="0"/>
              <a:buChar char="•"/>
            </a:pPr>
            <a:r>
              <a:rPr lang="it-IT" sz="2600" dirty="0">
                <a:highlight>
                  <a:srgbClr val="FFFF00"/>
                </a:highlight>
                <a:latin typeface="Garamond" panose="02020404030301010803" pitchFamily="18" charset="0"/>
              </a:rPr>
              <a:t>alcune politiche macro-economiche, fiscali, industriali, dei redditi e delle relazioni industrial</a:t>
            </a:r>
            <a:r>
              <a:rPr lang="it-IT" sz="2600" dirty="0">
                <a:latin typeface="Garamond" panose="02020404030301010803" pitchFamily="18" charset="0"/>
              </a:rPr>
              <a:t>i possono avere un chiaro impatto sul mercato del lavoro. </a:t>
            </a:r>
          </a:p>
          <a:p>
            <a:pPr marL="342900" indent="-342900" algn="just">
              <a:lnSpc>
                <a:spcPct val="80000"/>
              </a:lnSpc>
              <a:buFont typeface="Arial" panose="020B0604020202020204" pitchFamily="34" charset="0"/>
              <a:buChar char="•"/>
            </a:pPr>
            <a:r>
              <a:rPr lang="it-IT" sz="2600" dirty="0">
                <a:latin typeface="Garamond" panose="02020404030301010803" pitchFamily="18" charset="0"/>
              </a:rPr>
              <a:t>il fine occupazionale è un obiettivo trasversale a numerose altre aree d’intervento come le politiche ambientali, educative, infrastrutturali o della funzione pubblica.</a:t>
            </a:r>
          </a:p>
          <a:p>
            <a:pPr marL="342900" indent="-342900">
              <a:lnSpc>
                <a:spcPct val="80000"/>
              </a:lnSpc>
              <a:buFont typeface="Arial" panose="020B0604020202020204" pitchFamily="34" charset="0"/>
              <a:buChar char="•"/>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52970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Distinzioni concettuali (2)</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342900" indent="-342900" algn="just">
              <a:lnSpc>
                <a:spcPct val="80000"/>
              </a:lnSpc>
              <a:buFont typeface="Arial" panose="020B0604020202020204" pitchFamily="34" charset="0"/>
              <a:buChar char="•"/>
            </a:pPr>
            <a:r>
              <a:rPr lang="it-IT" sz="2800" dirty="0">
                <a:latin typeface="Garamond" panose="02020404030301010803" pitchFamily="18" charset="0"/>
              </a:rPr>
              <a:t>Nel nostro Paese, queste politiche sono spesso costituite da provvedimenti che possono avere simultaneamente una pluralità di obiettivi, perseguire scopi di fatto diversi da quelli dichiarati o ancora rimanere “lettera morta” una volta adottati. </a:t>
            </a:r>
          </a:p>
          <a:p>
            <a:pPr marL="342900" indent="-342900" algn="just">
              <a:lnSpc>
                <a:spcPct val="80000"/>
              </a:lnSpc>
              <a:buFont typeface="Arial" panose="020B0604020202020204" pitchFamily="34" charset="0"/>
              <a:buChar char="•"/>
            </a:pPr>
            <a:r>
              <a:rPr lang="it-IT" sz="2800" dirty="0">
                <a:latin typeface="Garamond" panose="02020404030301010803" pitchFamily="18" charset="0"/>
              </a:rPr>
              <a:t>anche se queste caratteristiche possono essere osservate in altre </a:t>
            </a:r>
            <a:r>
              <a:rPr lang="it-IT" sz="2800" i="1" dirty="0" err="1">
                <a:latin typeface="Garamond" panose="02020404030301010803" pitchFamily="18" charset="0"/>
              </a:rPr>
              <a:t>policies</a:t>
            </a:r>
            <a:r>
              <a:rPr lang="it-IT" sz="2800" dirty="0">
                <a:latin typeface="Garamond" panose="02020404030301010803" pitchFamily="18" charset="0"/>
              </a:rPr>
              <a:t>, </a:t>
            </a:r>
            <a:r>
              <a:rPr lang="it-IT" sz="2800" dirty="0">
                <a:highlight>
                  <a:srgbClr val="FFFF00"/>
                </a:highlight>
                <a:latin typeface="Garamond" panose="02020404030301010803" pitchFamily="18" charset="0"/>
              </a:rPr>
              <a:t>l’immagine </a:t>
            </a:r>
            <a:r>
              <a:rPr lang="it-IT" sz="2800" i="1" dirty="0">
                <a:highlight>
                  <a:srgbClr val="FFFF00"/>
                </a:highlight>
                <a:latin typeface="Garamond" panose="02020404030301010803" pitchFamily="18" charset="0"/>
              </a:rPr>
              <a:t>del groviglio delle politiche </a:t>
            </a:r>
            <a:r>
              <a:rPr lang="it-IT" sz="2800" dirty="0">
                <a:highlight>
                  <a:srgbClr val="FFFF00"/>
                </a:highlight>
                <a:latin typeface="Garamond" panose="02020404030301010803" pitchFamily="18" charset="0"/>
              </a:rPr>
              <a:t>del lavoro italiane è rafforzata dal fatto che queste ultime sono state raramente oggetto di provvedimenti organici o comunque facilmente “districabili” da altre decisioni. </a:t>
            </a:r>
          </a:p>
          <a:p>
            <a:pPr marL="342900" indent="-342900" algn="just">
              <a:lnSpc>
                <a:spcPct val="80000"/>
              </a:lnSpc>
              <a:buFont typeface="Arial" panose="020B0604020202020204" pitchFamily="34" charset="0"/>
              <a:buChar char="•"/>
            </a:pPr>
            <a:r>
              <a:rPr lang="it-IT" sz="2800" dirty="0">
                <a:latin typeface="Garamond" panose="02020404030301010803" pitchFamily="18" charset="0"/>
              </a:rPr>
              <a:t>Le politiche del lavoro sono infatti spesso adottate all’interno di </a:t>
            </a:r>
            <a:r>
              <a:rPr lang="it-IT" sz="2800" dirty="0">
                <a:highlight>
                  <a:srgbClr val="FFFF00"/>
                </a:highlight>
                <a:latin typeface="Garamond" panose="02020404030301010803" pitchFamily="18" charset="0"/>
              </a:rPr>
              <a:t>“</a:t>
            </a:r>
            <a:r>
              <a:rPr lang="it-IT" sz="2800" i="1" dirty="0">
                <a:highlight>
                  <a:srgbClr val="FFFF00"/>
                </a:highlight>
                <a:latin typeface="Garamond" panose="02020404030301010803" pitchFamily="18" charset="0"/>
              </a:rPr>
              <a:t>pacchetti di riforma</a:t>
            </a:r>
            <a:r>
              <a:rPr lang="it-IT" sz="2800" dirty="0">
                <a:highlight>
                  <a:srgbClr val="FFFF00"/>
                </a:highlight>
                <a:latin typeface="Garamond" panose="02020404030301010803" pitchFamily="18" charset="0"/>
              </a:rPr>
              <a:t>” o di </a:t>
            </a:r>
            <a:r>
              <a:rPr lang="it-IT" sz="2800" i="1" dirty="0">
                <a:highlight>
                  <a:srgbClr val="FFFF00"/>
                </a:highlight>
                <a:latin typeface="Garamond" panose="02020404030301010803" pitchFamily="18" charset="0"/>
              </a:rPr>
              <a:t>leggi di bilancio </a:t>
            </a:r>
            <a:r>
              <a:rPr lang="it-IT" sz="2800" dirty="0">
                <a:latin typeface="Garamond" panose="02020404030301010803" pitchFamily="18" charset="0"/>
              </a:rPr>
              <a:t>che possono contenere provvedimenti in altre aree come le politiche sulla casa, sullo sviluppo regionale o in campo fiscale. </a:t>
            </a:r>
            <a:endParaRPr lang="it-IT" sz="28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333426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Il modello originario: un </a:t>
            </a:r>
            <a:r>
              <a:rPr lang="it-IT" sz="2800" i="1" dirty="0">
                <a:latin typeface="Garamond" panose="02020404030301010803" pitchFamily="18" charset="0"/>
              </a:rPr>
              <a:t>policy mix</a:t>
            </a:r>
            <a:r>
              <a:rPr lang="it-IT" sz="2800" dirty="0">
                <a:latin typeface="Garamond" panose="02020404030301010803" pitchFamily="18" charset="0"/>
              </a:rPr>
              <a:t> frammentato e inefficace (1)</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285750" indent="-285750" algn="just">
              <a:buFont typeface="Arial" panose="020B0604020202020204" pitchFamily="34" charset="0"/>
              <a:buChar char="•"/>
            </a:pPr>
            <a:r>
              <a:rPr lang="it-IT" sz="2200" i="1" dirty="0">
                <a:latin typeface="Garamond" panose="02020404030301010803" pitchFamily="18" charset="0"/>
              </a:rPr>
              <a:t>Il policy mix</a:t>
            </a:r>
            <a:r>
              <a:rPr lang="it-IT" sz="2200" dirty="0">
                <a:latin typeface="Garamond" panose="02020404030301010803" pitchFamily="18" charset="0"/>
              </a:rPr>
              <a:t> originario emerge e si consolida grosso modo dagli anni cinquanta alla fine degli anni ottanta </a:t>
            </a:r>
          </a:p>
          <a:p>
            <a:pPr marL="285750" indent="-285750" algn="just">
              <a:buFont typeface="Arial" panose="020B0604020202020204" pitchFamily="34" charset="0"/>
              <a:buChar char="•"/>
            </a:pPr>
            <a:r>
              <a:rPr lang="it-IT" sz="2200" dirty="0">
                <a:latin typeface="Garamond" panose="02020404030301010803" pitchFamily="18" charset="0"/>
              </a:rPr>
              <a:t>configurazione istituzionale si mostra</a:t>
            </a:r>
            <a:r>
              <a:rPr lang="it-IT" sz="2200" i="1" dirty="0">
                <a:latin typeface="Garamond" panose="02020404030301010803" pitchFamily="18" charset="0"/>
              </a:rPr>
              <a:t> </a:t>
            </a:r>
            <a:r>
              <a:rPr lang="it-IT" sz="2200" i="1" dirty="0">
                <a:highlight>
                  <a:srgbClr val="FFFF00"/>
                </a:highlight>
                <a:latin typeface="Garamond" panose="02020404030301010803" pitchFamily="18" charset="0"/>
              </a:rPr>
              <a:t>fortemente frammentato e particolaristico</a:t>
            </a:r>
            <a:r>
              <a:rPr lang="it-IT" sz="2200" dirty="0">
                <a:highlight>
                  <a:srgbClr val="FFFF00"/>
                </a:highlight>
                <a:latin typeface="Garamond" panose="02020404030301010803" pitchFamily="18" charset="0"/>
              </a:rPr>
              <a:t>. </a:t>
            </a:r>
            <a:endParaRPr lang="it-IT" sz="2200" dirty="0">
              <a:latin typeface="Garamond" panose="02020404030301010803" pitchFamily="18" charset="0"/>
            </a:endParaRP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Originaria </a:t>
            </a:r>
            <a:r>
              <a:rPr lang="it-IT" sz="2200" i="1" dirty="0">
                <a:highlight>
                  <a:srgbClr val="FFFF00"/>
                </a:highlight>
                <a:latin typeface="Garamond" panose="02020404030301010803" pitchFamily="18" charset="0"/>
              </a:rPr>
              <a:t>impostazione occupazionale</a:t>
            </a:r>
            <a:r>
              <a:rPr lang="it-IT" sz="2200" dirty="0">
                <a:highlight>
                  <a:srgbClr val="FFFF00"/>
                </a:highlight>
                <a:latin typeface="Garamond" panose="02020404030301010803" pitchFamily="18" charset="0"/>
              </a:rPr>
              <a:t>, comune alle famiglie di welfare continentali e mediterranee, e “legislazione torrentizia” </a:t>
            </a:r>
            <a:r>
              <a:rPr lang="it-IT" sz="2200" dirty="0">
                <a:latin typeface="Garamond" panose="02020404030301010803" pitchFamily="18" charset="0"/>
              </a:rPr>
              <a:t>che ha portato a un’espansione ampia, ma spesso scoordinata e inefficace, delle norme in materia lavoristica. </a:t>
            </a:r>
          </a:p>
          <a:p>
            <a:pPr marL="285750" indent="-285750" algn="just">
              <a:buFont typeface="Arial" panose="020B0604020202020204" pitchFamily="34" charset="0"/>
              <a:buChar char="•"/>
            </a:pPr>
            <a:r>
              <a:rPr lang="it-IT" sz="2200" dirty="0">
                <a:latin typeface="Garamond" panose="02020404030301010803" pitchFamily="18" charset="0"/>
              </a:rPr>
              <a:t>il sistema italiano di “ammortizzatori sociali”  è  caratterizzato da un elevato livello di </a:t>
            </a:r>
            <a:r>
              <a:rPr lang="it-IT" sz="2200" dirty="0">
                <a:highlight>
                  <a:srgbClr val="FFFF00"/>
                </a:highlight>
                <a:latin typeface="Garamond" panose="02020404030301010803" pitchFamily="18" charset="0"/>
              </a:rPr>
              <a:t>seg</a:t>
            </a:r>
            <a:r>
              <a:rPr lang="it-IT" sz="2200" i="1" dirty="0">
                <a:highlight>
                  <a:srgbClr val="FFFF00"/>
                </a:highlight>
                <a:latin typeface="Garamond" panose="02020404030301010803" pitchFamily="18" charset="0"/>
              </a:rPr>
              <a:t>mentazione</a:t>
            </a:r>
            <a:r>
              <a:rPr lang="it-IT" sz="2200" dirty="0">
                <a:latin typeface="Garamond" panose="02020404030301010803" pitchFamily="18" charset="0"/>
              </a:rPr>
              <a:t>, vale a dire da una molteplicità di schemi. </a:t>
            </a: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Tale frammentazione ha prodotto anche chiare distorsioni, dal momento che molti lavoratori rimangono privi di adeguate tutele</a:t>
            </a:r>
            <a:r>
              <a:rPr lang="it-IT" sz="2200" dirty="0">
                <a:latin typeface="Garamond" panose="02020404030301010803" pitchFamily="18" charset="0"/>
              </a:rPr>
              <a:t>, mentre solo alcune categorie di occupati a tempo indeterminato in aziende medio-grandi possono accedere al sistema delle Casse integrazioni guadagni (CIG) o a sussidi straordinari concessi discrezionalmente in caso di crisi industriali</a:t>
            </a:r>
            <a:r>
              <a:rPr lang="it-IT" dirty="0"/>
              <a:t>. </a:t>
            </a:r>
          </a:p>
          <a:p>
            <a:pPr marL="342900" indent="-342900">
              <a:lnSpc>
                <a:spcPct val="80000"/>
              </a:lnSpc>
              <a:buFont typeface="Arial" panose="020B0604020202020204" pitchFamily="34" charset="0"/>
              <a:buChar char="•"/>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9244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23438C4-4BE7-7B44-92A4-DFFCB77B4106}"/>
              </a:ext>
            </a:extLst>
          </p:cNvPr>
          <p:cNvSpPr>
            <a:spLocks noGrp="1"/>
          </p:cNvSpPr>
          <p:nvPr>
            <p:ph type="body" sz="quarter" idx="10"/>
          </p:nvPr>
        </p:nvSpPr>
        <p:spPr>
          <a:xfrm>
            <a:off x="179512" y="0"/>
            <a:ext cx="8640638" cy="548680"/>
          </a:xfrm>
        </p:spPr>
        <p:txBody>
          <a:bodyPr/>
          <a:lstStyle/>
          <a:p>
            <a:pPr lvl="0" algn="ctr"/>
            <a:r>
              <a:rPr lang="it-IT" sz="2800" dirty="0">
                <a:latin typeface="Garamond" panose="02020404030301010803" pitchFamily="18" charset="0"/>
              </a:rPr>
              <a:t>Il modello originario: un </a:t>
            </a:r>
            <a:r>
              <a:rPr lang="it-IT" sz="2800" i="1" dirty="0">
                <a:latin typeface="Garamond" panose="02020404030301010803" pitchFamily="18" charset="0"/>
              </a:rPr>
              <a:t>policy mix</a:t>
            </a:r>
            <a:r>
              <a:rPr lang="it-IT" sz="2800" dirty="0">
                <a:latin typeface="Garamond" panose="02020404030301010803" pitchFamily="18" charset="0"/>
              </a:rPr>
              <a:t> frammentato e inefficace (2)</a:t>
            </a:r>
          </a:p>
        </p:txBody>
      </p:sp>
      <p:sp>
        <p:nvSpPr>
          <p:cNvPr id="3" name="Segnaposto testo 2">
            <a:extLst>
              <a:ext uri="{FF2B5EF4-FFF2-40B4-BE49-F238E27FC236}">
                <a16:creationId xmlns:a16="http://schemas.microsoft.com/office/drawing/2014/main" id="{4E7DF9DE-C14E-BF4D-B4E9-4E6DD1B0830E}"/>
              </a:ext>
            </a:extLst>
          </p:cNvPr>
          <p:cNvSpPr>
            <a:spLocks noGrp="1"/>
          </p:cNvSpPr>
          <p:nvPr>
            <p:ph type="body" sz="quarter" idx="11"/>
          </p:nvPr>
        </p:nvSpPr>
        <p:spPr>
          <a:xfrm>
            <a:off x="0" y="692696"/>
            <a:ext cx="8820150" cy="5832648"/>
          </a:xfrm>
        </p:spPr>
        <p:txBody>
          <a:bodyPr/>
          <a:lstStyle/>
          <a:p>
            <a:pPr marL="342900" indent="-342900" algn="just">
              <a:buFont typeface="Arial" panose="020B0604020202020204" pitchFamily="34" charset="0"/>
              <a:buChar char="•"/>
            </a:pPr>
            <a:r>
              <a:rPr lang="it-IT" sz="2400" dirty="0">
                <a:latin typeface="Garamond" panose="02020404030301010803" pitchFamily="18" charset="0"/>
              </a:rPr>
              <a:t>Le norme che disciplinano i rapporti di lavoro sono prevalentemente incentrate sulla protezione dell’occupazione a tempo pieno e indeterminato. </a:t>
            </a:r>
          </a:p>
          <a:p>
            <a:pPr marL="342900" indent="-342900" algn="just">
              <a:buFont typeface="Arial" panose="020B0604020202020204" pitchFamily="34" charset="0"/>
              <a:buChar char="•"/>
            </a:pPr>
            <a:r>
              <a:rPr lang="it-IT" sz="2400" b="1" dirty="0">
                <a:highlight>
                  <a:srgbClr val="FFFF00"/>
                </a:highlight>
                <a:latin typeface="Garamond" panose="02020404030301010803" pitchFamily="18" charset="0"/>
              </a:rPr>
              <a:t>Particolarismo</a:t>
            </a:r>
            <a:r>
              <a:rPr lang="it-IT" sz="2400" dirty="0">
                <a:highlight>
                  <a:srgbClr val="FFFF00"/>
                </a:highlight>
                <a:latin typeface="Garamond" panose="02020404030301010803" pitchFamily="18" charset="0"/>
              </a:rPr>
              <a:t>: le </a:t>
            </a:r>
            <a:r>
              <a:rPr lang="it-IT" sz="2400" dirty="0">
                <a:latin typeface="Garamond" panose="02020404030301010803" pitchFamily="18" charset="0"/>
              </a:rPr>
              <a:t>tutele previste per il licenziamento illegittimo </a:t>
            </a:r>
            <a:r>
              <a:rPr lang="it-IT" sz="2400" dirty="0">
                <a:highlight>
                  <a:srgbClr val="FFFF00"/>
                </a:highlight>
                <a:latin typeface="Garamond" panose="02020404030301010803" pitchFamily="18" charset="0"/>
              </a:rPr>
              <a:t>variano infatti in base alla tipologia contrattuale </a:t>
            </a:r>
            <a:r>
              <a:rPr lang="it-IT" sz="2400" dirty="0">
                <a:latin typeface="Garamond" panose="02020404030301010803" pitchFamily="18" charset="0"/>
              </a:rPr>
              <a:t>(tempo indeterminato o prefissato) e perfino </a:t>
            </a:r>
            <a:r>
              <a:rPr lang="it-IT" sz="2400" dirty="0">
                <a:highlight>
                  <a:srgbClr val="FFFF00"/>
                </a:highlight>
                <a:latin typeface="Garamond" panose="02020404030301010803" pitchFamily="18" charset="0"/>
              </a:rPr>
              <a:t>alle caratteristiche del datore di lavoro, dal momento che la possibilità di essere reintegrati nel proprio posto di lavoro in caso di licenziamento illegittimo - la cosiddetta “tutela reale</a:t>
            </a:r>
            <a:r>
              <a:rPr lang="it-IT" sz="2400" dirty="0">
                <a:latin typeface="Garamond" panose="02020404030301010803" pitchFamily="18" charset="0"/>
              </a:rPr>
              <a:t>” prevista dall’articolo 18 dello </a:t>
            </a:r>
            <a:r>
              <a:rPr lang="it-IT" sz="2400" dirty="0">
                <a:highlight>
                  <a:srgbClr val="FFFF00"/>
                </a:highlight>
                <a:latin typeface="Garamond" panose="02020404030301010803" pitchFamily="18" charset="0"/>
              </a:rPr>
              <a:t>Statuto dei lavoratori - vale solo per le aziende con almeno quindici dipendenti.</a:t>
            </a:r>
          </a:p>
          <a:p>
            <a:pPr marL="342900" indent="-342900" algn="just">
              <a:buFont typeface="Arial" panose="020B0604020202020204" pitchFamily="34" charset="0"/>
              <a:buChar char="•"/>
            </a:pPr>
            <a:r>
              <a:rPr lang="it-IT" sz="2400" dirty="0">
                <a:latin typeface="Garamond" panose="02020404030301010803" pitchFamily="18" charset="0"/>
              </a:rPr>
              <a:t>Lo stesso può dirsi per la funzione pubblica del collocamento dei lavoratori, la cui disciplina è fondata all’apparenza su regole uniformi, rigidamente gestite dal monopolio dello Stato, ma che di fatto lasciano ampio spazio alla discrezionalità e deroghe su casi specifici.</a:t>
            </a:r>
          </a:p>
          <a:p>
            <a:pPr marL="342900" indent="-342900" algn="just">
              <a:buFont typeface="Arial" panose="020B0604020202020204" pitchFamily="34" charset="0"/>
              <a:buChar char="•"/>
            </a:pPr>
            <a:r>
              <a:rPr lang="it-IT" sz="2400" dirty="0">
                <a:highlight>
                  <a:srgbClr val="FFFF00"/>
                </a:highlight>
                <a:latin typeface="Garamond" panose="02020404030301010803" pitchFamily="18" charset="0"/>
              </a:rPr>
              <a:t>Non ci sono vere </a:t>
            </a:r>
            <a:r>
              <a:rPr lang="it-IT" sz="2400" i="1" dirty="0">
                <a:highlight>
                  <a:srgbClr val="FFFF00"/>
                </a:highlight>
                <a:latin typeface="Garamond" panose="02020404030301010803" pitchFamily="18" charset="0"/>
              </a:rPr>
              <a:t>politiche attive</a:t>
            </a:r>
          </a:p>
          <a:p>
            <a:pPr marL="342900" indent="-342900">
              <a:lnSpc>
                <a:spcPct val="80000"/>
              </a:lnSpc>
              <a:buFont typeface="Arial" panose="020B0604020202020204" pitchFamily="34" charset="0"/>
              <a:buChar char="•"/>
            </a:pPr>
            <a:endParaRPr lang="it-IT" sz="2400" dirty="0">
              <a:latin typeface="Garamond" panose="02020404030301010803" pitchFamily="18" charset="0"/>
              <a:cs typeface="Arial" pitchFamily="34" charset="0"/>
            </a:endParaRPr>
          </a:p>
        </p:txBody>
      </p:sp>
    </p:spTree>
    <p:extLst>
      <p:ext uri="{BB962C8B-B14F-4D97-AF65-F5344CB8AC3E}">
        <p14:creationId xmlns:p14="http://schemas.microsoft.com/office/powerpoint/2010/main" val="106375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(1)</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179512" y="836712"/>
            <a:ext cx="8964488" cy="6021287"/>
          </a:xfrm>
        </p:spPr>
        <p:txBody>
          <a:bodyPr/>
          <a:lstStyle/>
          <a:p>
            <a:pPr marL="285750" indent="-285750" algn="just">
              <a:buFont typeface="Arial" panose="020B0604020202020204" pitchFamily="34" charset="0"/>
              <a:buChar char="•"/>
            </a:pPr>
            <a:r>
              <a:rPr lang="it-IT" sz="2300" dirty="0">
                <a:latin typeface="Garamond" panose="02020404030301010803" pitchFamily="18" charset="0"/>
              </a:rPr>
              <a:t>I governi che si succedono nel ventennio 1990-2010 adottano alcuni importanti provvedimenti che modifica la configurazione del modello originario di politica del lavoro. </a:t>
            </a:r>
          </a:p>
          <a:p>
            <a:pPr marL="285750" indent="-285750" algn="just">
              <a:buFont typeface="Arial" panose="020B0604020202020204" pitchFamily="34" charset="0"/>
              <a:buChar char="•"/>
            </a:pPr>
            <a:r>
              <a:rPr lang="it-IT" sz="2300" dirty="0">
                <a:latin typeface="Garamond" panose="02020404030301010803" pitchFamily="18" charset="0"/>
              </a:rPr>
              <a:t>Il cambiamento più significativo consiste </a:t>
            </a:r>
            <a:r>
              <a:rPr lang="it-IT" sz="2300" dirty="0">
                <a:highlight>
                  <a:srgbClr val="FFFF00"/>
                </a:highlight>
                <a:latin typeface="Garamond" panose="02020404030301010803" pitchFamily="18" charset="0"/>
              </a:rPr>
              <a:t>nella </a:t>
            </a:r>
            <a:r>
              <a:rPr lang="it-IT" sz="2300" i="1" dirty="0">
                <a:highlight>
                  <a:srgbClr val="FFFF00"/>
                </a:highlight>
                <a:latin typeface="Garamond" panose="02020404030301010803" pitchFamily="18" charset="0"/>
              </a:rPr>
              <a:t>progressiva liberalizzazione </a:t>
            </a:r>
            <a:r>
              <a:rPr lang="it-IT" sz="2300" dirty="0">
                <a:latin typeface="Garamond" panose="02020404030301010803" pitchFamily="18" charset="0"/>
              </a:rPr>
              <a:t>delle norme che disciplinano i rapporti lavorativi.</a:t>
            </a:r>
          </a:p>
          <a:p>
            <a:pPr marL="285750" indent="-285750" algn="just">
              <a:buFont typeface="Arial" panose="020B0604020202020204" pitchFamily="34" charset="0"/>
              <a:buChar char="•"/>
            </a:pPr>
            <a:r>
              <a:rPr lang="it-IT" sz="2300" i="1" dirty="0">
                <a:latin typeface="Garamond" panose="02020404030301010803" pitchFamily="18" charset="0"/>
              </a:rPr>
              <a:t> L’occupazione diversa da quella a tempo pieno e indeterminato non è più considerata come un’eccezione da contenere, </a:t>
            </a:r>
            <a:r>
              <a:rPr lang="it-IT" sz="2300" i="1" dirty="0">
                <a:highlight>
                  <a:srgbClr val="FFFF00"/>
                </a:highlight>
                <a:latin typeface="Garamond" panose="02020404030301010803" pitchFamily="18" charset="0"/>
              </a:rPr>
              <a:t>ma come una nuova opportunità per fronteggiare il basso tasso di occupazione, soprattutto femminile, e la disoccupazione giovanile. </a:t>
            </a:r>
          </a:p>
          <a:p>
            <a:pPr marL="285750" indent="-285750" algn="just">
              <a:buFont typeface="Arial" panose="020B0604020202020204" pitchFamily="34" charset="0"/>
              <a:buChar char="•"/>
            </a:pPr>
            <a:r>
              <a:rPr lang="it-IT" sz="2300" dirty="0">
                <a:latin typeface="Garamond" panose="02020404030301010803" pitchFamily="18" charset="0"/>
              </a:rPr>
              <a:t>La prima ondata di </a:t>
            </a:r>
            <a:r>
              <a:rPr lang="it-IT" sz="2300" b="1" dirty="0" err="1">
                <a:latin typeface="Garamond" panose="02020404030301010803" pitchFamily="18" charset="0"/>
              </a:rPr>
              <a:t>flessibilizzazione</a:t>
            </a:r>
            <a:r>
              <a:rPr lang="it-IT" sz="2300" b="1" dirty="0">
                <a:latin typeface="Garamond" panose="02020404030301010803" pitchFamily="18" charset="0"/>
              </a:rPr>
              <a:t> </a:t>
            </a:r>
            <a:r>
              <a:rPr lang="it-IT" sz="2300" dirty="0">
                <a:latin typeface="Garamond" panose="02020404030301010803" pitchFamily="18" charset="0"/>
              </a:rPr>
              <a:t>del mercato del lavoro italiano è caratterizzata da alcune peculiarità. </a:t>
            </a:r>
            <a:r>
              <a:rPr lang="it-IT" sz="2300" dirty="0">
                <a:highlight>
                  <a:srgbClr val="FFFF00"/>
                </a:highlight>
                <a:latin typeface="Garamond" panose="02020404030301010803" pitchFamily="18" charset="0"/>
              </a:rPr>
              <a:t>Innanzitutto, è realizzata “ai margini” del mercato del lavoro, non interessando direttamente gli occupati a tempo pieno e indeterminato</a:t>
            </a:r>
            <a:r>
              <a:rPr lang="it-IT" sz="2300" i="1" dirty="0">
                <a:highlight>
                  <a:srgbClr val="FFFF00"/>
                </a:highlight>
                <a:latin typeface="Garamond" panose="02020404030301010803" pitchFamily="18" charset="0"/>
              </a:rPr>
              <a:t> </a:t>
            </a:r>
            <a:r>
              <a:rPr lang="it-IT" sz="2300" dirty="0">
                <a:highlight>
                  <a:srgbClr val="FFFF00"/>
                </a:highlight>
                <a:latin typeface="Garamond" panose="02020404030301010803" pitchFamily="18" charset="0"/>
              </a:rPr>
              <a:t>(</a:t>
            </a:r>
            <a:r>
              <a:rPr lang="it-IT" sz="2300" i="1" dirty="0">
                <a:highlight>
                  <a:srgbClr val="FFFF00"/>
                </a:highlight>
                <a:latin typeface="Garamond" panose="02020404030301010803" pitchFamily="18" charset="0"/>
              </a:rPr>
              <a:t>core </a:t>
            </a:r>
            <a:r>
              <a:rPr lang="it-IT" sz="2300" i="1" dirty="0" err="1">
                <a:highlight>
                  <a:srgbClr val="FFFF00"/>
                </a:highlight>
                <a:latin typeface="Garamond" panose="02020404030301010803" pitchFamily="18" charset="0"/>
              </a:rPr>
              <a:t>workers</a:t>
            </a:r>
            <a:r>
              <a:rPr lang="it-IT" sz="2300" dirty="0">
                <a:highlight>
                  <a:srgbClr val="FFFF00"/>
                </a:highlight>
                <a:latin typeface="Garamond" panose="02020404030301010803" pitchFamily="18" charset="0"/>
              </a:rPr>
              <a:t>), ma solo i lavoratori a termine. </a:t>
            </a:r>
          </a:p>
          <a:p>
            <a:pPr marL="285750" indent="-285750" algn="just">
              <a:buFont typeface="Arial" panose="020B0604020202020204" pitchFamily="34" charset="0"/>
              <a:buChar char="•"/>
            </a:pPr>
            <a:r>
              <a:rPr lang="it-IT" sz="2300" dirty="0">
                <a:latin typeface="Garamond" panose="02020404030301010803" pitchFamily="18" charset="0"/>
              </a:rPr>
              <a:t>Inoltre, è promossa da </a:t>
            </a:r>
            <a:r>
              <a:rPr lang="it-IT" sz="2300" dirty="0">
                <a:highlight>
                  <a:srgbClr val="FFFF00"/>
                </a:highlight>
                <a:latin typeface="Garamond" panose="02020404030301010803" pitchFamily="18" charset="0"/>
              </a:rPr>
              <a:t>maggioranze di diverso colore politico</a:t>
            </a:r>
            <a:r>
              <a:rPr lang="it-IT" sz="2300" dirty="0">
                <a:latin typeface="Garamond" panose="02020404030301010803" pitchFamily="18" charset="0"/>
              </a:rPr>
              <a:t>, segnalando una qualche convergenza dei partiti </a:t>
            </a:r>
            <a:r>
              <a:rPr lang="it-IT" sz="2300" i="1" dirty="0" err="1">
                <a:latin typeface="Garamond" panose="02020404030301010803" pitchFamily="18" charset="0"/>
              </a:rPr>
              <a:t>mainstream</a:t>
            </a:r>
            <a:r>
              <a:rPr lang="it-IT" sz="2300" dirty="0">
                <a:latin typeface="Garamond" panose="02020404030301010803" pitchFamily="18" charset="0"/>
              </a:rPr>
              <a:t> di centro-sinistra e centro-destra rispetto alle ricette di </a:t>
            </a:r>
            <a:r>
              <a:rPr lang="it-IT" sz="2300" i="1" dirty="0">
                <a:latin typeface="Garamond" panose="02020404030301010803" pitchFamily="18" charset="0"/>
              </a:rPr>
              <a:t>policy</a:t>
            </a:r>
            <a:r>
              <a:rPr lang="it-IT" sz="2300" dirty="0">
                <a:latin typeface="Garamond" panose="02020404030301010803" pitchFamily="18" charset="0"/>
              </a:rPr>
              <a:t> adottate</a:t>
            </a:r>
            <a:endParaRPr lang="en-GB" sz="2300" dirty="0">
              <a:latin typeface="Garamond" panose="02020404030301010803" pitchFamily="18" charset="0"/>
            </a:endParaRPr>
          </a:p>
        </p:txBody>
      </p:sp>
    </p:spTree>
    <p:extLst>
      <p:ext uri="{BB962C8B-B14F-4D97-AF65-F5344CB8AC3E}">
        <p14:creationId xmlns:p14="http://schemas.microsoft.com/office/powerpoint/2010/main" val="162673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(2)</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180528" y="836713"/>
            <a:ext cx="9307903" cy="6007322"/>
          </a:xfrm>
        </p:spPr>
        <p:txBody>
          <a:bodyPr/>
          <a:lstStyle/>
          <a:p>
            <a:pPr marL="285750" indent="-285750" algn="just">
              <a:buFont typeface="Arial" panose="020B0604020202020204" pitchFamily="34" charset="0"/>
              <a:buChar char="•"/>
            </a:pPr>
            <a:r>
              <a:rPr lang="it-IT" sz="2200" dirty="0">
                <a:latin typeface="Garamond" panose="02020404030301010803" pitchFamily="18" charset="0"/>
              </a:rPr>
              <a:t>La liberalizzazione del mercato del lavoro italiano ha fra i suoi obiettivi il </a:t>
            </a:r>
            <a:r>
              <a:rPr lang="it-IT" sz="2200" i="1" dirty="0">
                <a:latin typeface="Garamond" panose="02020404030301010803" pitchFamily="18" charset="0"/>
              </a:rPr>
              <a:t>contenimento della dinamica salariale in funzione antinflazionistica. </a:t>
            </a:r>
          </a:p>
          <a:p>
            <a:pPr marL="285750" indent="-285750" algn="just">
              <a:buFont typeface="Arial" panose="020B0604020202020204" pitchFamily="34" charset="0"/>
              <a:buChar char="•"/>
            </a:pPr>
            <a:r>
              <a:rPr lang="it-IT" sz="2200" dirty="0">
                <a:latin typeface="Garamond" panose="02020404030301010803" pitchFamily="18" charset="0"/>
              </a:rPr>
              <a:t>obiettivo viene perseguito anche </a:t>
            </a:r>
            <a:r>
              <a:rPr lang="it-IT" sz="2200" i="1" dirty="0">
                <a:latin typeface="Garamond" panose="02020404030301010803" pitchFamily="18" charset="0"/>
              </a:rPr>
              <a:t>abolendo il sistema di indicizzazioni (la cosiddetta “scala </a:t>
            </a:r>
            <a:r>
              <a:rPr lang="it-IT" sz="2200" i="1" dirty="0">
                <a:highlight>
                  <a:srgbClr val="FFFF00"/>
                </a:highlight>
                <a:latin typeface="Garamond" panose="02020404030301010803" pitchFamily="18" charset="0"/>
              </a:rPr>
              <a:t>mobile”) e riformando la politica dei redditi. </a:t>
            </a:r>
          </a:p>
          <a:p>
            <a:pPr marL="285750" indent="-285750" algn="just">
              <a:buFont typeface="Arial" panose="020B0604020202020204" pitchFamily="34" charset="0"/>
              <a:buChar char="•"/>
            </a:pPr>
            <a:r>
              <a:rPr lang="it-IT" sz="2200" dirty="0">
                <a:latin typeface="Garamond" panose="02020404030301010803" pitchFamily="18" charset="0"/>
              </a:rPr>
              <a:t>Sul fronte delle misure di sostegno al reddito, la </a:t>
            </a:r>
            <a:r>
              <a:rPr lang="it-IT" sz="2200" dirty="0">
                <a:highlight>
                  <a:srgbClr val="FFFF00"/>
                </a:highlight>
                <a:latin typeface="Garamond" panose="02020404030301010803" pitchFamily="18" charset="0"/>
              </a:rPr>
              <a:t>più volte annunciata riforma complessiva del sistema degli ammortizzatori sociali rimane sulla carta.</a:t>
            </a:r>
          </a:p>
          <a:p>
            <a:pPr marL="285750" indent="-285750" algn="just">
              <a:buFont typeface="Arial" panose="020B0604020202020204" pitchFamily="34" charset="0"/>
              <a:buChar char="•"/>
            </a:pPr>
            <a:r>
              <a:rPr lang="it-IT" sz="2200" dirty="0">
                <a:latin typeface="Garamond" panose="02020404030301010803" pitchFamily="18" charset="0"/>
              </a:rPr>
              <a:t> I provvedimenti adottati procedono per piccoli aggiustamenti e con alcuni “colpi di acceleratore”, accompagnati però da successive “retromarce” che limitano o cancellano le innovazioni introdotte.</a:t>
            </a:r>
          </a:p>
          <a:p>
            <a:pPr marL="285750" indent="-285750" algn="just">
              <a:buFont typeface="Arial" panose="020B0604020202020204" pitchFamily="34" charset="0"/>
              <a:buChar char="•"/>
            </a:pPr>
            <a:r>
              <a:rPr lang="it-IT" sz="2200" dirty="0">
                <a:latin typeface="Garamond" panose="02020404030301010803" pitchFamily="18" charset="0"/>
              </a:rPr>
              <a:t> Le indennità di dis</a:t>
            </a:r>
            <a:r>
              <a:rPr lang="it-IT" sz="2200" dirty="0">
                <a:highlight>
                  <a:srgbClr val="FFFF00"/>
                </a:highlight>
                <a:latin typeface="Garamond" panose="02020404030301010803" pitchFamily="18" charset="0"/>
              </a:rPr>
              <a:t>occupazione intraprendono un percorso di lento e parziale avvicinamento agli standard europei sul fronte della durata e della generosità dei trattamenti. Le regole di </a:t>
            </a:r>
            <a:r>
              <a:rPr lang="it-IT" sz="2200" dirty="0" err="1">
                <a:highlight>
                  <a:srgbClr val="FFFF00"/>
                </a:highlight>
                <a:latin typeface="Garamond" panose="02020404030301010803" pitchFamily="18" charset="0"/>
              </a:rPr>
              <a:t>eligibilità</a:t>
            </a:r>
            <a:r>
              <a:rPr lang="it-IT" sz="2200" dirty="0">
                <a:highlight>
                  <a:srgbClr val="FFFF00"/>
                </a:highlight>
                <a:latin typeface="Garamond" panose="02020404030301010803" pitchFamily="18" charset="0"/>
              </a:rPr>
              <a:t> rimangono comunque quelle decise all’inizio del 1900.</a:t>
            </a:r>
          </a:p>
          <a:p>
            <a:pPr marL="285750" indent="-285750" algn="just">
              <a:buFont typeface="Arial" panose="020B0604020202020204" pitchFamily="34" charset="0"/>
              <a:buChar char="•"/>
            </a:pPr>
            <a:r>
              <a:rPr lang="it-IT" sz="2200" dirty="0">
                <a:latin typeface="Garamond" panose="02020404030301010803" pitchFamily="18" charset="0"/>
              </a:rPr>
              <a:t> Il vizio </a:t>
            </a:r>
            <a:r>
              <a:rPr lang="it-IT" sz="2200" dirty="0">
                <a:highlight>
                  <a:srgbClr val="FFFF00"/>
                </a:highlight>
                <a:latin typeface="Garamond" panose="02020404030301010803" pitchFamily="18" charset="0"/>
              </a:rPr>
              <a:t>originario della </a:t>
            </a:r>
            <a:r>
              <a:rPr lang="it-IT" sz="2200" i="1" dirty="0">
                <a:highlight>
                  <a:srgbClr val="FFFF00"/>
                </a:highlight>
                <a:latin typeface="Garamond" panose="02020404030301010803" pitchFamily="18" charset="0"/>
              </a:rPr>
              <a:t>bassa </a:t>
            </a:r>
            <a:r>
              <a:rPr lang="it-IT" sz="2200" i="1" dirty="0" err="1">
                <a:highlight>
                  <a:srgbClr val="FFFF00"/>
                </a:highlight>
                <a:latin typeface="Garamond" panose="02020404030301010803" pitchFamily="18" charset="0"/>
              </a:rPr>
              <a:t>inclusività</a:t>
            </a:r>
            <a:r>
              <a:rPr lang="it-IT" sz="2200" i="1" dirty="0">
                <a:highlight>
                  <a:srgbClr val="FFFF00"/>
                </a:highlight>
                <a:latin typeface="Garamond" panose="02020404030301010803" pitchFamily="18" charset="0"/>
              </a:rPr>
              <a:t> </a:t>
            </a:r>
            <a:r>
              <a:rPr lang="it-IT" sz="2200" dirty="0">
                <a:highlight>
                  <a:srgbClr val="FFFF00"/>
                </a:highlight>
                <a:latin typeface="Garamond" panose="02020404030301010803" pitchFamily="18" charset="0"/>
              </a:rPr>
              <a:t>dell’indennità ordinaria di disoccupazione </a:t>
            </a:r>
            <a:r>
              <a:rPr lang="it-IT" sz="2200" dirty="0">
                <a:latin typeface="Garamond" panose="02020404030301010803" pitchFamily="18" charset="0"/>
              </a:rPr>
              <a:t>finisce così con l’aggravarsi per via del diffondersi di lavoratori con carriere frammentate che non riescono ad accedere ad adeguate tutele.</a:t>
            </a:r>
          </a:p>
          <a:p>
            <a:pPr marL="285750" indent="-285750" algn="just">
              <a:buFont typeface="Arial" panose="020B0604020202020204" pitchFamily="34" charset="0"/>
              <a:buChar char="•"/>
            </a:pPr>
            <a:endParaRPr lang="en-GB" sz="2200" dirty="0">
              <a:latin typeface="Garamond" panose="02020404030301010803" pitchFamily="18" charset="0"/>
            </a:endParaRPr>
          </a:p>
        </p:txBody>
      </p:sp>
    </p:spTree>
    <p:extLst>
      <p:ext uri="{BB962C8B-B14F-4D97-AF65-F5344CB8AC3E}">
        <p14:creationId xmlns:p14="http://schemas.microsoft.com/office/powerpoint/2010/main" val="320864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(3)</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179512" y="836713"/>
            <a:ext cx="8964488" cy="5184576"/>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la legge </a:t>
            </a:r>
            <a:r>
              <a:rPr lang="it-IT" sz="2400" dirty="0">
                <a:highlight>
                  <a:srgbClr val="FFFF00"/>
                </a:highlight>
                <a:latin typeface="Garamond" panose="02020404030301010803" pitchFamily="18" charset="0"/>
              </a:rPr>
              <a:t>223/1991 introduce un nuovo, generoso schema assicurativo contro la disoccupazione, l’indennità di mobilità, riservato ad alcune categorie di lavoratori delle medie e grandi aziende coinvolti in procedure di licenziamento collettivo</a:t>
            </a:r>
            <a:r>
              <a:rPr lang="it-IT" sz="2400" dirty="0">
                <a:latin typeface="Garamond" panose="02020404030301010803" pitchFamily="18" charset="0"/>
              </a:rPr>
              <a:t>. </a:t>
            </a:r>
          </a:p>
          <a:p>
            <a:pPr marL="285750" indent="-285750" algn="just">
              <a:buFont typeface="Arial" panose="020B0604020202020204" pitchFamily="34" charset="0"/>
              <a:buChar char="•"/>
            </a:pPr>
            <a:endParaRPr lang="it-IT" sz="2400" dirty="0">
              <a:latin typeface="Garamond" panose="02020404030301010803" pitchFamily="18" charset="0"/>
            </a:endParaRPr>
          </a:p>
          <a:p>
            <a:pPr marL="285750" indent="-285750" algn="just">
              <a:buFont typeface="Arial" panose="020B0604020202020204" pitchFamily="34" charset="0"/>
              <a:buChar char="•"/>
            </a:pPr>
            <a:r>
              <a:rPr lang="it-IT" sz="2400" dirty="0">
                <a:latin typeface="Garamond" panose="02020404030301010803" pitchFamily="18" charset="0"/>
              </a:rPr>
              <a:t>La legge 223 mira anche a limitare il ricorso alla cassa integrazione guadagni, nell’intento di riportare questo strumento alla sua funzione originaria di sostegno temporaneo al reddito in caso di sospensione delle attività lavorative. </a:t>
            </a:r>
            <a:r>
              <a:rPr lang="it-IT" sz="2400" dirty="0">
                <a:highlight>
                  <a:srgbClr val="FFFF00"/>
                </a:highlight>
                <a:latin typeface="Garamond" panose="02020404030301010803" pitchFamily="18" charset="0"/>
              </a:rPr>
              <a:t>L’obiettivo della riforma della CIG non viene però raggiunto poiché la legge 223 è superata nel giro di pochi anni dall’adozione di altri provvedimenti che ripristinano nei fatti lo </a:t>
            </a:r>
            <a:r>
              <a:rPr lang="it-IT" sz="2400" i="1" dirty="0">
                <a:highlight>
                  <a:srgbClr val="FFFF00"/>
                </a:highlight>
                <a:latin typeface="Garamond" panose="02020404030301010803" pitchFamily="18" charset="0"/>
              </a:rPr>
              <a:t>status quo ante</a:t>
            </a:r>
            <a:r>
              <a:rPr lang="it-IT" sz="2400" dirty="0">
                <a:highlight>
                  <a:srgbClr val="FFFF00"/>
                </a:highlight>
                <a:latin typeface="Garamond" panose="02020404030301010803" pitchFamily="18" charset="0"/>
              </a:rPr>
              <a:t>.</a:t>
            </a:r>
          </a:p>
          <a:p>
            <a:pPr marL="285750" indent="-285750" algn="just">
              <a:buFont typeface="Arial" panose="020B0604020202020204" pitchFamily="34" charset="0"/>
              <a:buChar char="•"/>
            </a:pPr>
            <a:endParaRPr lang="en-GB" sz="2200" dirty="0">
              <a:latin typeface="Garamond" panose="02020404030301010803" pitchFamily="18" charset="0"/>
            </a:endParaRPr>
          </a:p>
        </p:txBody>
      </p:sp>
    </p:spTree>
    <p:extLst>
      <p:ext uri="{BB962C8B-B14F-4D97-AF65-F5344CB8AC3E}">
        <p14:creationId xmlns:p14="http://schemas.microsoft.com/office/powerpoint/2010/main" val="90407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226F16C8-1C84-314A-A422-F9AFAA7AAF88}"/>
              </a:ext>
            </a:extLst>
          </p:cNvPr>
          <p:cNvSpPr>
            <a:spLocks noGrp="1"/>
          </p:cNvSpPr>
          <p:nvPr>
            <p:ph type="body" sz="quarter" idx="10"/>
          </p:nvPr>
        </p:nvSpPr>
        <p:spPr>
          <a:xfrm>
            <a:off x="755576" y="188640"/>
            <a:ext cx="8064574" cy="648072"/>
          </a:xfrm>
        </p:spPr>
        <p:txBody>
          <a:bodyPr/>
          <a:lstStyle/>
          <a:p>
            <a:pPr algn="ctr"/>
            <a:r>
              <a:rPr lang="it-IT" sz="2800" dirty="0">
                <a:latin typeface="Garamond" panose="02020404030301010803" pitchFamily="18" charset="0"/>
              </a:rPr>
              <a:t>Le riforme “segmentate” degli anni novanta e dei primi anni duemila (4)</a:t>
            </a:r>
            <a:endParaRPr lang="en-GB" sz="2800" dirty="0">
              <a:latin typeface="Garamond" panose="02020404030301010803" pitchFamily="18" charset="0"/>
            </a:endParaRPr>
          </a:p>
        </p:txBody>
      </p:sp>
      <p:sp>
        <p:nvSpPr>
          <p:cNvPr id="3" name="Segnaposto testo 2">
            <a:extLst>
              <a:ext uri="{FF2B5EF4-FFF2-40B4-BE49-F238E27FC236}">
                <a16:creationId xmlns:a16="http://schemas.microsoft.com/office/drawing/2014/main" id="{EB973CAB-82B1-5445-AE39-22608C2B32ED}"/>
              </a:ext>
            </a:extLst>
          </p:cNvPr>
          <p:cNvSpPr>
            <a:spLocks noGrp="1"/>
          </p:cNvSpPr>
          <p:nvPr>
            <p:ph type="body" sz="quarter" idx="11"/>
          </p:nvPr>
        </p:nvSpPr>
        <p:spPr>
          <a:xfrm>
            <a:off x="0" y="836712"/>
            <a:ext cx="9144000" cy="6021287"/>
          </a:xfrm>
        </p:spPr>
        <p:txBody>
          <a:bodyPr/>
          <a:lstStyle/>
          <a:p>
            <a:pPr marL="285750" indent="-285750" algn="just">
              <a:buFont typeface="Arial" panose="020B0604020202020204" pitchFamily="34" charset="0"/>
              <a:buChar char="•"/>
            </a:pPr>
            <a:r>
              <a:rPr lang="it-IT" sz="2200" b="1" dirty="0">
                <a:latin typeface="Garamond" panose="02020404030301010803" pitchFamily="18" charset="0"/>
              </a:rPr>
              <a:t>politiche attive del lavoro</a:t>
            </a:r>
            <a:r>
              <a:rPr lang="it-IT" sz="2200" dirty="0">
                <a:latin typeface="Garamond" panose="02020404030301010803" pitchFamily="18" charset="0"/>
              </a:rPr>
              <a:t>: paradigma attivazione lavoratori. Questo paradigma sembra guidare, almeno sulla carta, anche alcuni cambiamenti in Italia. </a:t>
            </a:r>
          </a:p>
          <a:p>
            <a:pPr marL="342900" indent="-342900" algn="just">
              <a:buAutoNum type="arabicPeriod"/>
            </a:pPr>
            <a:r>
              <a:rPr lang="it-IT" sz="2200" i="1" dirty="0">
                <a:highlight>
                  <a:srgbClr val="FFFF00"/>
                </a:highlight>
                <a:latin typeface="Garamond" panose="02020404030301010803" pitchFamily="18" charset="0"/>
              </a:rPr>
              <a:t>superamento del monopolio pubblico </a:t>
            </a:r>
            <a:r>
              <a:rPr lang="it-IT" sz="2200" dirty="0">
                <a:highlight>
                  <a:srgbClr val="FFFF00"/>
                </a:highlight>
                <a:latin typeface="Garamond" panose="02020404030301010803" pitchFamily="18" charset="0"/>
              </a:rPr>
              <a:t>del collo</a:t>
            </a:r>
            <a:r>
              <a:rPr lang="it-IT" sz="2200" dirty="0">
                <a:latin typeface="Garamond" panose="02020404030301010803" pitchFamily="18" charset="0"/>
              </a:rPr>
              <a:t>camento e l’introduzione di un sistema di centri pubblici per l’impiego a cui si affiancano gradualmente agenzie private del lavoro accreditate. </a:t>
            </a:r>
          </a:p>
          <a:p>
            <a:pPr marL="342900" indent="-342900" algn="just">
              <a:buAutoNum type="arabicPeriod"/>
            </a:pPr>
            <a:r>
              <a:rPr lang="it-IT" sz="2200" dirty="0">
                <a:highlight>
                  <a:srgbClr val="FFFF00"/>
                </a:highlight>
                <a:latin typeface="Garamond" panose="02020404030301010803" pitchFamily="18" charset="0"/>
              </a:rPr>
              <a:t>la </a:t>
            </a:r>
            <a:r>
              <a:rPr lang="it-IT" sz="2200" i="1" dirty="0" err="1">
                <a:highlight>
                  <a:srgbClr val="FFFF00"/>
                </a:highlight>
                <a:latin typeface="Garamond" panose="02020404030301010803" pitchFamily="18" charset="0"/>
              </a:rPr>
              <a:t>governance</a:t>
            </a:r>
            <a:r>
              <a:rPr lang="it-IT" sz="2200" dirty="0">
                <a:highlight>
                  <a:srgbClr val="FFFF00"/>
                </a:highlight>
                <a:latin typeface="Garamond" panose="02020404030301010803" pitchFamily="18" charset="0"/>
              </a:rPr>
              <a:t> del sistema dei servizi pubblici per l’impiego che è assegnata alle regioni e alle amministrazioni provinciali. </a:t>
            </a:r>
            <a:r>
              <a:rPr lang="it-IT" sz="2200" dirty="0">
                <a:latin typeface="Garamond" panose="02020404030301010803" pitchFamily="18" charset="0"/>
              </a:rPr>
              <a:t>Se tale decentramento è giustificato dalla necessità di provvedere all’organizzazione di servizi tarati sulle esigenze dei contesti locali, dall’altro dà vita</a:t>
            </a:r>
            <a:r>
              <a:rPr lang="it-IT" sz="2200" dirty="0">
                <a:highlight>
                  <a:srgbClr val="FFFF00"/>
                </a:highlight>
                <a:latin typeface="Garamond" panose="02020404030301010803" pitchFamily="18" charset="0"/>
              </a:rPr>
              <a:t> a una </a:t>
            </a:r>
            <a:r>
              <a:rPr lang="it-IT" sz="2200" b="1" dirty="0">
                <a:highlight>
                  <a:srgbClr val="FFFF00"/>
                </a:highlight>
                <a:latin typeface="Garamond" panose="02020404030301010803" pitchFamily="18" charset="0"/>
              </a:rPr>
              <a:t>forte frammentazione </a:t>
            </a:r>
            <a:r>
              <a:rPr lang="it-IT" sz="2200" dirty="0">
                <a:highlight>
                  <a:srgbClr val="FFFF00"/>
                </a:highlight>
                <a:latin typeface="Garamond" panose="02020404030301010803" pitchFamily="18" charset="0"/>
              </a:rPr>
              <a:t>del sistema istituzionale </a:t>
            </a:r>
            <a:r>
              <a:rPr lang="it-IT" sz="2200" dirty="0">
                <a:latin typeface="Garamond" panose="02020404030301010803" pitchFamily="18" charset="0"/>
              </a:rPr>
              <a:t>e all’emergenza di ampi divari territoriali nell’erogazione dei servizi. </a:t>
            </a:r>
          </a:p>
          <a:p>
            <a:pPr marL="342900" indent="-342900" algn="just">
              <a:buAutoNum type="arabicPeriod"/>
            </a:pPr>
            <a:r>
              <a:rPr lang="it-IT" sz="2200" dirty="0">
                <a:latin typeface="Garamond" panose="02020404030301010803" pitchFamily="18" charset="0"/>
              </a:rPr>
              <a:t>tentativo di </a:t>
            </a:r>
            <a:r>
              <a:rPr lang="it-IT" sz="2200" b="1" dirty="0">
                <a:latin typeface="Garamond" panose="02020404030301010803" pitchFamily="18" charset="0"/>
              </a:rPr>
              <a:t>modernizzare i centri per l’impiego</a:t>
            </a:r>
            <a:r>
              <a:rPr lang="it-IT" sz="2200" dirty="0">
                <a:latin typeface="Garamond" panose="02020404030301010803" pitchFamily="18" charset="0"/>
              </a:rPr>
              <a:t>, sia attraverso l’adozione di un’infrastruttura informatica per la gestione dell’intermediazione della domanda e offerta di lavoro, sia abbandonando un approccio puramente burocratico-gestionale a favore di una graduale erogazione di servizi mirati di assistenza e inserimento dei lavoratori. </a:t>
            </a:r>
            <a:endParaRPr lang="en-GB" sz="2200" dirty="0">
              <a:latin typeface="Garamond" panose="02020404030301010803" pitchFamily="18" charset="0"/>
            </a:endParaRPr>
          </a:p>
        </p:txBody>
      </p:sp>
    </p:spTree>
    <p:extLst>
      <p:ext uri="{BB962C8B-B14F-4D97-AF65-F5344CB8AC3E}">
        <p14:creationId xmlns:p14="http://schemas.microsoft.com/office/powerpoint/2010/main" val="145198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2285</TotalTime>
  <Words>2659</Words>
  <Application>Microsoft Macintosh PowerPoint</Application>
  <PresentationFormat>Presentazione su schermo (4:3)</PresentationFormat>
  <Paragraphs>93</Paragraphs>
  <Slides>18</Slides>
  <Notes>0</Notes>
  <HiddenSlides>0</HiddenSlides>
  <MMClips>0</MMClips>
  <ScaleCrop>false</ScaleCrop>
  <HeadingPairs>
    <vt:vector size="6" baseType="variant">
      <vt:variant>
        <vt:lpstr>Caratteri utilizzati</vt:lpstr>
      </vt:variant>
      <vt:variant>
        <vt:i4>6</vt:i4>
      </vt:variant>
      <vt:variant>
        <vt:lpstr>Tema</vt:lpstr>
      </vt:variant>
      <vt:variant>
        <vt:i4>3</vt:i4>
      </vt:variant>
      <vt:variant>
        <vt:lpstr>Titoli diapositive</vt:lpstr>
      </vt:variant>
      <vt:variant>
        <vt:i4>18</vt:i4>
      </vt:variant>
    </vt:vector>
  </HeadingPairs>
  <TitlesOfParts>
    <vt:vector size="27" baseType="lpstr">
      <vt:lpstr>Arial</vt:lpstr>
      <vt:lpstr>Calibri</vt:lpstr>
      <vt:lpstr>Century Gothic</vt:lpstr>
      <vt:lpstr>Courier New</vt:lpstr>
      <vt:lpstr>Garamond</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171</cp:revision>
  <dcterms:created xsi:type="dcterms:W3CDTF">2017-11-13T10:11:35Z</dcterms:created>
  <dcterms:modified xsi:type="dcterms:W3CDTF">2023-12-04T05:01:02Z</dcterms:modified>
</cp:coreProperties>
</file>