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71"/>
  </p:notesMasterIdLst>
  <p:sldIdLst>
    <p:sldId id="320" r:id="rId5"/>
    <p:sldId id="256" r:id="rId6"/>
    <p:sldId id="288" r:id="rId7"/>
    <p:sldId id="257" r:id="rId8"/>
    <p:sldId id="258" r:id="rId9"/>
    <p:sldId id="277" r:id="rId10"/>
    <p:sldId id="281" r:id="rId11"/>
    <p:sldId id="266" r:id="rId12"/>
    <p:sldId id="267" r:id="rId13"/>
    <p:sldId id="268" r:id="rId14"/>
    <p:sldId id="270" r:id="rId15"/>
    <p:sldId id="313" r:id="rId16"/>
    <p:sldId id="271" r:id="rId17"/>
    <p:sldId id="274" r:id="rId18"/>
    <p:sldId id="317" r:id="rId19"/>
    <p:sldId id="279" r:id="rId20"/>
    <p:sldId id="275" r:id="rId21"/>
    <p:sldId id="276" r:id="rId22"/>
    <p:sldId id="312" r:id="rId23"/>
    <p:sldId id="315" r:id="rId24"/>
    <p:sldId id="259" r:id="rId25"/>
    <p:sldId id="273" r:id="rId26"/>
    <p:sldId id="261" r:id="rId27"/>
    <p:sldId id="260" r:id="rId28"/>
    <p:sldId id="263" r:id="rId29"/>
    <p:sldId id="264" r:id="rId30"/>
    <p:sldId id="280" r:id="rId31"/>
    <p:sldId id="278" r:id="rId32"/>
    <p:sldId id="265" r:id="rId33"/>
    <p:sldId id="302" r:id="rId34"/>
    <p:sldId id="303" r:id="rId35"/>
    <p:sldId id="316" r:id="rId36"/>
    <p:sldId id="318" r:id="rId37"/>
    <p:sldId id="319" r:id="rId38"/>
    <p:sldId id="286" r:id="rId39"/>
    <p:sldId id="290" r:id="rId40"/>
    <p:sldId id="291" r:id="rId41"/>
    <p:sldId id="285" r:id="rId42"/>
    <p:sldId id="287" r:id="rId43"/>
    <p:sldId id="293" r:id="rId44"/>
    <p:sldId id="262" r:id="rId45"/>
    <p:sldId id="292" r:id="rId46"/>
    <p:sldId id="296" r:id="rId47"/>
    <p:sldId id="301" r:id="rId48"/>
    <p:sldId id="322" r:id="rId49"/>
    <p:sldId id="321" r:id="rId50"/>
    <p:sldId id="323" r:id="rId51"/>
    <p:sldId id="324" r:id="rId52"/>
    <p:sldId id="284" r:id="rId53"/>
    <p:sldId id="295" r:id="rId54"/>
    <p:sldId id="298" r:id="rId55"/>
    <p:sldId id="299" r:id="rId56"/>
    <p:sldId id="300" r:id="rId57"/>
    <p:sldId id="294" r:id="rId58"/>
    <p:sldId id="283" r:id="rId59"/>
    <p:sldId id="304" r:id="rId60"/>
    <p:sldId id="306" r:id="rId61"/>
    <p:sldId id="305" r:id="rId62"/>
    <p:sldId id="307" r:id="rId63"/>
    <p:sldId id="308" r:id="rId64"/>
    <p:sldId id="289" r:id="rId65"/>
    <p:sldId id="282" r:id="rId66"/>
    <p:sldId id="272" r:id="rId67"/>
    <p:sldId id="309" r:id="rId68"/>
    <p:sldId id="310" r:id="rId69"/>
    <p:sldId id="311" r:id="rId7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3"/>
    <p:restoredTop sz="89583"/>
  </p:normalViewPr>
  <p:slideViewPr>
    <p:cSldViewPr snapToGrid="0" snapToObjects="1">
      <p:cViewPr varScale="1">
        <p:scale>
          <a:sx n="102" d="100"/>
          <a:sy n="102" d="100"/>
        </p:scale>
        <p:origin x="22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5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AB6ED-D54F-874F-B8E9-A017DE37D1FE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4B4C2-811B-014F-998E-530719BF4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66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22395611000835#fig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.iiarjournals.org/content/33/8/2989.long#ref-22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ar.iiarjournals.org/content/33/8/2989.long#F3" TargetMode="External"/><Relationship Id="rId5" Type="http://schemas.openxmlformats.org/officeDocument/2006/relationships/hyperlink" Target="http://ar.iiarjournals.org/content/33/8/2989.long#ref-23" TargetMode="External"/><Relationship Id="rId4" Type="http://schemas.openxmlformats.org/officeDocument/2006/relationships/hyperlink" Target="http://ar.iiarjournals.org/content/33/8/2989.long#F2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1.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Epigenetic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induce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gene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DNA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modifications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histones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small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(A) In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transcriptional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euchromatin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nucleosomes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histones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DNA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wrapped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loosely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e.g., SP1,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promoter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human l-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receptor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DNA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motif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‘‘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ggtgcccgcccggcc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(B)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inaccessible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protrude from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nucleosomes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modifications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deacetylation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modifications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histones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compaction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nucleosomes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nucleosomes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inaccessible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motif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rendered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unreadable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mRNA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(C) Promoter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unmethylated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dinucleotide-rich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islands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SP1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represses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(D) Post-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transcriptionally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small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RNA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mRNA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induce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B4C2-811B-014F-998E-530719BF4A4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28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 large </a:t>
            </a:r>
            <a:r>
              <a:rPr lang="it-IT" dirty="0" err="1"/>
              <a:t>number</a:t>
            </a:r>
            <a:r>
              <a:rPr lang="it-IT" dirty="0"/>
              <a:t> of neurodegenerative </a:t>
            </a:r>
            <a:r>
              <a:rPr lang="it-IT" dirty="0" err="1"/>
              <a:t>conditions</a:t>
            </a:r>
            <a:r>
              <a:rPr lang="it-IT" dirty="0"/>
              <a:t> </a:t>
            </a:r>
            <a:r>
              <a:rPr lang="it-IT" i="1" dirty="0"/>
              <a:t>in vivo</a:t>
            </a:r>
            <a:r>
              <a:rPr lang="it-IT" dirty="0"/>
              <a:t> and </a:t>
            </a:r>
            <a:r>
              <a:rPr lang="it-IT" i="1" dirty="0"/>
              <a:t>in vitro</a:t>
            </a:r>
            <a:r>
              <a:rPr lang="it-IT" dirty="0"/>
              <a:t> involve </a:t>
            </a:r>
            <a:r>
              <a:rPr lang="it-IT" dirty="0" err="1"/>
              <a:t>functional</a:t>
            </a:r>
            <a:r>
              <a:rPr lang="it-IT" dirty="0"/>
              <a:t> </a:t>
            </a:r>
            <a:r>
              <a:rPr lang="it-IT" dirty="0" err="1"/>
              <a:t>imbalance</a:t>
            </a:r>
            <a:r>
              <a:rPr lang="it-IT" dirty="0"/>
              <a:t> in </a:t>
            </a:r>
            <a:r>
              <a:rPr lang="it-IT" dirty="0" err="1"/>
              <a:t>HATs</a:t>
            </a:r>
            <a:r>
              <a:rPr lang="it-IT" dirty="0"/>
              <a:t> and </a:t>
            </a:r>
            <a:r>
              <a:rPr lang="it-IT" dirty="0" err="1"/>
              <a:t>HDACs</a:t>
            </a:r>
            <a:r>
              <a:rPr lang="it-IT" dirty="0"/>
              <a:t>, </a:t>
            </a:r>
            <a:r>
              <a:rPr lang="it-IT" dirty="0" err="1"/>
              <a:t>resulting</a:t>
            </a:r>
            <a:r>
              <a:rPr lang="it-IT" dirty="0"/>
              <a:t> in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hypoacetylation</a:t>
            </a:r>
            <a:r>
              <a:rPr lang="it-IT" dirty="0"/>
              <a:t> and </a:t>
            </a:r>
            <a:r>
              <a:rPr lang="it-IT" dirty="0" err="1"/>
              <a:t>transcriptional</a:t>
            </a:r>
            <a:r>
              <a:rPr lang="it-IT" dirty="0"/>
              <a:t> </a:t>
            </a:r>
            <a:r>
              <a:rPr lang="it-IT" dirty="0" err="1"/>
              <a:t>dysfunction</a:t>
            </a:r>
            <a:r>
              <a:rPr lang="it-IT" dirty="0"/>
              <a:t>. </a:t>
            </a:r>
          </a:p>
          <a:p>
            <a:r>
              <a:rPr lang="it-IT" dirty="0"/>
              <a:t>Treatment with Class I, II and, more </a:t>
            </a:r>
            <a:r>
              <a:rPr lang="it-IT" dirty="0" err="1"/>
              <a:t>recently</a:t>
            </a:r>
            <a:r>
              <a:rPr lang="it-IT" dirty="0"/>
              <a:t>, III HDAC </a:t>
            </a:r>
            <a:r>
              <a:rPr lang="it-IT" dirty="0" err="1"/>
              <a:t>inhibitors</a:t>
            </a:r>
            <a:r>
              <a:rPr lang="it-IT" dirty="0"/>
              <a:t> </a:t>
            </a:r>
            <a:r>
              <a:rPr lang="it-IT" dirty="0" err="1"/>
              <a:t>restores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deficiencies</a:t>
            </a:r>
            <a:r>
              <a:rPr lang="it-IT" dirty="0"/>
              <a:t>.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appear</a:t>
            </a:r>
            <a:r>
              <a:rPr lang="it-IT" dirty="0"/>
              <a:t> to be </a:t>
            </a:r>
            <a:r>
              <a:rPr lang="it-IT" dirty="0" err="1"/>
              <a:t>mediated</a:t>
            </a:r>
            <a:r>
              <a:rPr lang="it-IT" dirty="0"/>
              <a:t> by multiple HDAC-</a:t>
            </a:r>
            <a:r>
              <a:rPr lang="it-IT" dirty="0" err="1"/>
              <a:t>regulated</a:t>
            </a:r>
            <a:r>
              <a:rPr lang="it-IT" dirty="0"/>
              <a:t> gene </a:t>
            </a:r>
            <a:r>
              <a:rPr lang="it-IT" dirty="0" err="1"/>
              <a:t>products</a:t>
            </a:r>
            <a:r>
              <a:rPr lang="it-IT" dirty="0"/>
              <a:t> </a:t>
            </a:r>
            <a:r>
              <a:rPr lang="it-IT" dirty="0" err="1"/>
              <a:t>including</a:t>
            </a:r>
            <a:r>
              <a:rPr lang="it-IT" dirty="0"/>
              <a:t> BDNF, GDNF, HSP70, α-</a:t>
            </a:r>
            <a:r>
              <a:rPr lang="it-IT" dirty="0" err="1"/>
              <a:t>synuclein</a:t>
            </a:r>
            <a:r>
              <a:rPr lang="it-IT" dirty="0"/>
              <a:t>, Bcl-2, </a:t>
            </a:r>
            <a:r>
              <a:rPr lang="it-IT" dirty="0" err="1"/>
              <a:t>Bcl</a:t>
            </a:r>
            <a:r>
              <a:rPr lang="it-IT" dirty="0"/>
              <a:t>-X</a:t>
            </a:r>
            <a:r>
              <a:rPr lang="it-IT" baseline="-25000" dirty="0"/>
              <a:t>L</a:t>
            </a:r>
            <a:r>
              <a:rPr lang="it-IT" dirty="0"/>
              <a:t>, p21, and </a:t>
            </a:r>
            <a:r>
              <a:rPr lang="it-IT" dirty="0" err="1"/>
              <a:t>gelsolin</a:t>
            </a:r>
            <a:r>
              <a:rPr lang="it-IT" dirty="0"/>
              <a:t>,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others</a:t>
            </a:r>
            <a:r>
              <a:rPr lang="it-IT" dirty="0"/>
              <a:t>. </a:t>
            </a:r>
          </a:p>
          <a:p>
            <a:r>
              <a:rPr lang="it-IT" dirty="0"/>
              <a:t>Non-</a:t>
            </a:r>
            <a:r>
              <a:rPr lang="it-IT" dirty="0" err="1"/>
              <a:t>transcriptional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of HDAC </a:t>
            </a:r>
            <a:r>
              <a:rPr lang="it-IT" dirty="0" err="1"/>
              <a:t>inhibitors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hyperacetylation</a:t>
            </a:r>
            <a:r>
              <a:rPr lang="it-IT" dirty="0"/>
              <a:t> and </a:t>
            </a:r>
            <a:r>
              <a:rPr lang="it-IT" dirty="0" err="1"/>
              <a:t>stabilization</a:t>
            </a:r>
            <a:r>
              <a:rPr lang="it-IT" dirty="0"/>
              <a:t> of </a:t>
            </a:r>
            <a:r>
              <a:rPr lang="it-IT" dirty="0" err="1"/>
              <a:t>microtubule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,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in </a:t>
            </a:r>
            <a:r>
              <a:rPr lang="it-IT" dirty="0" err="1"/>
              <a:t>many</a:t>
            </a:r>
            <a:r>
              <a:rPr lang="it-IT" dirty="0"/>
              <a:t> neurodegenerative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models</a:t>
            </a:r>
            <a:r>
              <a:rPr lang="it-IT" dirty="0"/>
              <a:t>. </a:t>
            </a:r>
            <a:r>
              <a:rPr lang="it-IT" dirty="0" err="1"/>
              <a:t>Studies</a:t>
            </a:r>
            <a:r>
              <a:rPr lang="it-IT" dirty="0"/>
              <a:t> </a:t>
            </a:r>
            <a:r>
              <a:rPr lang="it-IT" dirty="0" err="1"/>
              <a:t>suggest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HDAC </a:t>
            </a:r>
            <a:r>
              <a:rPr lang="it-IT" dirty="0" err="1"/>
              <a:t>inhibitors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neuroprotective</a:t>
            </a:r>
            <a:r>
              <a:rPr lang="it-IT" dirty="0"/>
              <a:t>, </a:t>
            </a:r>
            <a:r>
              <a:rPr lang="it-IT" dirty="0" err="1"/>
              <a:t>neurotrophic</a:t>
            </a:r>
            <a:r>
              <a:rPr lang="it-IT" dirty="0"/>
              <a:t>, and anti-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improve</a:t>
            </a:r>
            <a:r>
              <a:rPr lang="it-IT" dirty="0"/>
              <a:t> </a:t>
            </a:r>
            <a:r>
              <a:rPr lang="it-IT" dirty="0" err="1"/>
              <a:t>neurological</a:t>
            </a:r>
            <a:r>
              <a:rPr lang="it-IT" dirty="0"/>
              <a:t> performance and </a:t>
            </a:r>
            <a:r>
              <a:rPr lang="it-IT" dirty="0" err="1"/>
              <a:t>learning</a:t>
            </a:r>
            <a:r>
              <a:rPr lang="it-IT" dirty="0"/>
              <a:t>/</a:t>
            </a:r>
            <a:r>
              <a:rPr lang="it-IT" dirty="0" err="1"/>
              <a:t>memory</a:t>
            </a:r>
            <a:r>
              <a:rPr lang="it-IT" dirty="0"/>
              <a:t> in </a:t>
            </a:r>
            <a:r>
              <a:rPr lang="it-IT" dirty="0" err="1"/>
              <a:t>various</a:t>
            </a:r>
            <a:r>
              <a:rPr lang="it-IT" dirty="0"/>
              <a:t> neurodegenerative </a:t>
            </a:r>
            <a:r>
              <a:rPr lang="it-IT" dirty="0" err="1"/>
              <a:t>conditions</a:t>
            </a:r>
            <a:r>
              <a:rPr lang="it-IT" dirty="0"/>
              <a:t>. Bcl-2: B-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lymphoma</a:t>
            </a:r>
            <a:r>
              <a:rPr lang="it-IT" dirty="0"/>
              <a:t> 2; BDNF: brain-</a:t>
            </a:r>
            <a:r>
              <a:rPr lang="it-IT" dirty="0" err="1"/>
              <a:t>derived</a:t>
            </a:r>
            <a:r>
              <a:rPr lang="it-IT" dirty="0"/>
              <a:t> </a:t>
            </a:r>
            <a:r>
              <a:rPr lang="it-IT" dirty="0" err="1"/>
              <a:t>neurotrophic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; GAPDH: glyceraldehyde-3-phosphate </a:t>
            </a:r>
            <a:r>
              <a:rPr lang="it-IT" dirty="0" err="1"/>
              <a:t>dehydrogenase</a:t>
            </a:r>
            <a:r>
              <a:rPr lang="it-IT" dirty="0"/>
              <a:t>; GDNF: </a:t>
            </a:r>
            <a:r>
              <a:rPr lang="it-IT" dirty="0" err="1"/>
              <a:t>glial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line-</a:t>
            </a:r>
            <a:r>
              <a:rPr lang="it-IT" dirty="0" err="1"/>
              <a:t>derived</a:t>
            </a:r>
            <a:r>
              <a:rPr lang="it-IT" dirty="0"/>
              <a:t> </a:t>
            </a:r>
            <a:r>
              <a:rPr lang="it-IT" dirty="0" err="1"/>
              <a:t>neurotrophic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; HAT: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acetyltransferase</a:t>
            </a:r>
            <a:r>
              <a:rPr lang="it-IT" dirty="0"/>
              <a:t>; HDAC: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deacetylase</a:t>
            </a:r>
            <a:r>
              <a:rPr lang="it-IT" dirty="0"/>
              <a:t>; HSP70: </a:t>
            </a:r>
            <a:r>
              <a:rPr lang="it-IT" dirty="0" err="1"/>
              <a:t>heat</a:t>
            </a:r>
            <a:r>
              <a:rPr lang="it-IT" dirty="0"/>
              <a:t> shock protein 70.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B4C2-811B-014F-998E-530719BF4A4B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08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B4C2-811B-014F-998E-530719BF4A4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86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mRNA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DNMT1 and DNMT3B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peripheral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MDD and BPD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depressive state (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Fig. 1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A).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alterations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remissive state (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Fig. 1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mRNA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MDD and BPD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remission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DNMT1 in MDD and BPD, and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DNMT3B in MDD are state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B4C2-811B-014F-998E-530719BF4A4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84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i="1" dirty="0"/>
              <a:t>A</a:t>
            </a:r>
            <a:r>
              <a:rPr lang="it-IT" dirty="0"/>
              <a:t>, Acute </a:t>
            </a:r>
            <a:r>
              <a:rPr lang="it-IT" dirty="0" err="1"/>
              <a:t>ethanol</a:t>
            </a:r>
            <a:r>
              <a:rPr lang="it-IT" dirty="0"/>
              <a:t> </a:t>
            </a:r>
            <a:r>
              <a:rPr lang="it-IT" dirty="0" err="1"/>
              <a:t>exposure</a:t>
            </a:r>
            <a:r>
              <a:rPr lang="it-IT" dirty="0"/>
              <a:t> </a:t>
            </a:r>
            <a:r>
              <a:rPr lang="it-IT" dirty="0" err="1"/>
              <a:t>inhibited</a:t>
            </a:r>
            <a:r>
              <a:rPr lang="it-IT" dirty="0"/>
              <a:t> HDAC </a:t>
            </a:r>
            <a:r>
              <a:rPr lang="it-IT" dirty="0" err="1"/>
              <a:t>activity</a:t>
            </a:r>
            <a:r>
              <a:rPr lang="it-IT" dirty="0"/>
              <a:t> in the </a:t>
            </a:r>
            <a:r>
              <a:rPr lang="it-IT" dirty="0" err="1"/>
              <a:t>amygdala</a:t>
            </a:r>
            <a:r>
              <a:rPr lang="it-IT" dirty="0"/>
              <a:t> of </a:t>
            </a:r>
            <a:r>
              <a:rPr lang="it-IT" dirty="0" err="1"/>
              <a:t>rats</a:t>
            </a:r>
            <a:r>
              <a:rPr lang="it-IT" dirty="0"/>
              <a:t> [</a:t>
            </a:r>
            <a:r>
              <a:rPr lang="it-IT" dirty="0" err="1"/>
              <a:t>injected</a:t>
            </a:r>
            <a:r>
              <a:rPr lang="it-IT" dirty="0"/>
              <a:t> with </a:t>
            </a:r>
            <a:r>
              <a:rPr lang="it-IT" dirty="0" err="1"/>
              <a:t>ethanol</a:t>
            </a:r>
            <a:r>
              <a:rPr lang="it-IT" dirty="0"/>
              <a:t> (1 h </a:t>
            </a:r>
            <a:r>
              <a:rPr lang="it-IT" dirty="0" err="1"/>
              <a:t>after</a:t>
            </a:r>
            <a:r>
              <a:rPr lang="it-IT" dirty="0"/>
              <a:t> 1 g/kg, </a:t>
            </a:r>
            <a:r>
              <a:rPr lang="it-IT" dirty="0" err="1"/>
              <a:t>i.p</a:t>
            </a:r>
            <a:r>
              <a:rPr lang="it-IT" dirty="0"/>
              <a:t>.) or </a:t>
            </a:r>
            <a:r>
              <a:rPr lang="it-IT" dirty="0" err="1"/>
              <a:t>n</a:t>
            </a:r>
            <a:r>
              <a:rPr lang="it-IT" dirty="0"/>
              <a:t>-saline]. The HDAC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determined</a:t>
            </a:r>
            <a:r>
              <a:rPr lang="it-IT" dirty="0"/>
              <a:t> in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lysates</a:t>
            </a:r>
            <a:r>
              <a:rPr lang="it-IT" dirty="0"/>
              <a:t> of </a:t>
            </a:r>
            <a:r>
              <a:rPr lang="it-IT" dirty="0" err="1"/>
              <a:t>amygdala</a:t>
            </a:r>
            <a:r>
              <a:rPr lang="it-IT" dirty="0"/>
              <a:t> by </a:t>
            </a:r>
            <a:r>
              <a:rPr lang="it-IT" dirty="0" err="1"/>
              <a:t>measuring</a:t>
            </a:r>
            <a:r>
              <a:rPr lang="it-IT" dirty="0"/>
              <a:t> the </a:t>
            </a:r>
            <a:r>
              <a:rPr lang="it-IT" dirty="0" err="1"/>
              <a:t>deacetylation</a:t>
            </a:r>
            <a:r>
              <a:rPr lang="it-IT" dirty="0"/>
              <a:t> of </a:t>
            </a:r>
            <a:r>
              <a:rPr lang="it-IT" dirty="0" err="1"/>
              <a:t>acetylated</a:t>
            </a:r>
            <a:r>
              <a:rPr lang="it-IT" dirty="0"/>
              <a:t> </a:t>
            </a:r>
            <a:r>
              <a:rPr lang="it-IT" dirty="0" err="1"/>
              <a:t>lysine</a:t>
            </a:r>
            <a:r>
              <a:rPr lang="it-IT" dirty="0"/>
              <a:t> side </a:t>
            </a:r>
            <a:r>
              <a:rPr lang="it-IT" dirty="0" err="1"/>
              <a:t>chains</a:t>
            </a:r>
            <a:r>
              <a:rPr lang="it-IT" dirty="0"/>
              <a:t>. The </a:t>
            </a:r>
            <a:r>
              <a:rPr lang="it-IT" dirty="0" err="1"/>
              <a:t>values</a:t>
            </a:r>
            <a:r>
              <a:rPr lang="it-IT" dirty="0"/>
              <a:t> are the </a:t>
            </a:r>
            <a:r>
              <a:rPr lang="it-IT" dirty="0" err="1"/>
              <a:t>mean</a:t>
            </a:r>
            <a:r>
              <a:rPr lang="it-IT" dirty="0"/>
              <a:t> ± SEM of </a:t>
            </a:r>
            <a:r>
              <a:rPr lang="it-IT" dirty="0" err="1"/>
              <a:t>seven</a:t>
            </a:r>
            <a:r>
              <a:rPr lang="it-IT" dirty="0"/>
              <a:t> </a:t>
            </a:r>
            <a:r>
              <a:rPr lang="it-IT" dirty="0" err="1"/>
              <a:t>rats</a:t>
            </a:r>
            <a:r>
              <a:rPr lang="it-IT" dirty="0"/>
              <a:t> per </a:t>
            </a:r>
            <a:r>
              <a:rPr lang="it-IT" dirty="0" err="1"/>
              <a:t>group</a:t>
            </a:r>
            <a:r>
              <a:rPr lang="it-IT" dirty="0"/>
              <a:t>. *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from </a:t>
            </a:r>
            <a:r>
              <a:rPr lang="it-IT" dirty="0" err="1"/>
              <a:t>n</a:t>
            </a:r>
            <a:r>
              <a:rPr lang="it-IT" dirty="0"/>
              <a:t>-saline-</a:t>
            </a:r>
            <a:r>
              <a:rPr lang="it-IT" dirty="0" err="1"/>
              <a:t>treated</a:t>
            </a:r>
            <a:r>
              <a:rPr lang="it-IT" dirty="0"/>
              <a:t> </a:t>
            </a:r>
            <a:r>
              <a:rPr lang="it-IT" dirty="0" err="1"/>
              <a:t>rats</a:t>
            </a:r>
            <a:r>
              <a:rPr lang="it-IT" dirty="0"/>
              <a:t> (</a:t>
            </a:r>
            <a:r>
              <a:rPr lang="it-IT" i="1" dirty="0" err="1"/>
              <a:t>p</a:t>
            </a:r>
            <a:r>
              <a:rPr lang="it-IT" dirty="0"/>
              <a:t> &lt; 0.01; </a:t>
            </a:r>
            <a:r>
              <a:rPr lang="it-IT" dirty="0" err="1"/>
              <a:t>Student's</a:t>
            </a:r>
            <a:r>
              <a:rPr lang="it-IT" dirty="0"/>
              <a:t> </a:t>
            </a:r>
            <a:r>
              <a:rPr lang="it-IT" i="1" dirty="0"/>
              <a:t>t</a:t>
            </a:r>
            <a:r>
              <a:rPr lang="it-IT" dirty="0"/>
              <a:t> test). </a:t>
            </a:r>
            <a:r>
              <a:rPr lang="it-IT" b="1" i="1" dirty="0"/>
              <a:t>B</a:t>
            </a:r>
            <a:r>
              <a:rPr lang="it-IT" dirty="0"/>
              <a:t>, </a:t>
            </a:r>
            <a:r>
              <a:rPr lang="it-IT" dirty="0" err="1"/>
              <a:t>Low-magnification</a:t>
            </a:r>
            <a:r>
              <a:rPr lang="it-IT" dirty="0"/>
              <a:t> </a:t>
            </a:r>
            <a:r>
              <a:rPr lang="it-IT" dirty="0" err="1"/>
              <a:t>photomicrographs</a:t>
            </a:r>
            <a:r>
              <a:rPr lang="it-IT" dirty="0"/>
              <a:t> of </a:t>
            </a:r>
            <a:r>
              <a:rPr lang="it-IT" dirty="0" err="1"/>
              <a:t>acetylated</a:t>
            </a:r>
            <a:r>
              <a:rPr lang="it-IT" dirty="0"/>
              <a:t> </a:t>
            </a:r>
            <a:r>
              <a:rPr lang="it-IT" dirty="0" err="1"/>
              <a:t>histones</a:t>
            </a:r>
            <a:r>
              <a:rPr lang="it-IT" dirty="0"/>
              <a:t> H3 (</a:t>
            </a:r>
            <a:r>
              <a:rPr lang="it-IT" dirty="0" err="1"/>
              <a:t>Lys</a:t>
            </a:r>
            <a:r>
              <a:rPr lang="it-IT" dirty="0"/>
              <a:t> 9) and H4 (</a:t>
            </a:r>
            <a:r>
              <a:rPr lang="it-IT" dirty="0" err="1"/>
              <a:t>Lys</a:t>
            </a:r>
            <a:r>
              <a:rPr lang="it-IT" dirty="0"/>
              <a:t> 8) and CBP </a:t>
            </a:r>
            <a:r>
              <a:rPr lang="it-IT" dirty="0" err="1"/>
              <a:t>gold-immunolabeling</a:t>
            </a:r>
            <a:r>
              <a:rPr lang="it-IT" dirty="0"/>
              <a:t> (protein </a:t>
            </a:r>
            <a:r>
              <a:rPr lang="it-IT" dirty="0" err="1"/>
              <a:t>levels</a:t>
            </a:r>
            <a:r>
              <a:rPr lang="it-IT" dirty="0"/>
              <a:t>) in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amygdaloid</a:t>
            </a:r>
            <a:r>
              <a:rPr lang="it-IT" dirty="0"/>
              <a:t> (</a:t>
            </a:r>
            <a:r>
              <a:rPr lang="it-IT" dirty="0" err="1"/>
              <a:t>CeA</a:t>
            </a:r>
            <a:r>
              <a:rPr lang="it-IT" dirty="0"/>
              <a:t>) </a:t>
            </a:r>
            <a:r>
              <a:rPr lang="it-IT" dirty="0" err="1"/>
              <a:t>structures</a:t>
            </a:r>
            <a:r>
              <a:rPr lang="it-IT" dirty="0"/>
              <a:t> of </a:t>
            </a:r>
            <a:r>
              <a:rPr lang="it-IT" dirty="0" err="1"/>
              <a:t>n</a:t>
            </a:r>
            <a:r>
              <a:rPr lang="it-IT" dirty="0"/>
              <a:t>-saline or acute-</a:t>
            </a:r>
            <a:r>
              <a:rPr lang="it-IT" dirty="0" err="1"/>
              <a:t>ethanol</a:t>
            </a:r>
            <a:r>
              <a:rPr lang="it-IT" dirty="0"/>
              <a:t>-</a:t>
            </a:r>
            <a:r>
              <a:rPr lang="it-IT" dirty="0" err="1"/>
              <a:t>treated</a:t>
            </a:r>
            <a:r>
              <a:rPr lang="it-IT" dirty="0"/>
              <a:t> </a:t>
            </a:r>
            <a:r>
              <a:rPr lang="it-IT" dirty="0" err="1"/>
              <a:t>rats</a:t>
            </a:r>
            <a:r>
              <a:rPr lang="it-IT" dirty="0"/>
              <a:t>. Scale bar, 40 </a:t>
            </a:r>
            <a:r>
              <a:rPr lang="it-IT" dirty="0" err="1"/>
              <a:t>μm</a:t>
            </a:r>
            <a:r>
              <a:rPr lang="it-IT" dirty="0"/>
              <a:t>. </a:t>
            </a:r>
            <a:r>
              <a:rPr lang="it-IT" b="1" i="1" dirty="0"/>
              <a:t>C</a:t>
            </a:r>
            <a:r>
              <a:rPr lang="it-IT" dirty="0"/>
              <a:t>, </a:t>
            </a:r>
            <a:r>
              <a:rPr lang="it-IT" dirty="0" err="1"/>
              <a:t>Effect</a:t>
            </a:r>
            <a:r>
              <a:rPr lang="it-IT" dirty="0"/>
              <a:t> of acute </a:t>
            </a:r>
            <a:r>
              <a:rPr lang="it-IT" dirty="0" err="1"/>
              <a:t>ethanol</a:t>
            </a:r>
            <a:r>
              <a:rPr lang="it-IT" dirty="0"/>
              <a:t> treatment on protein </a:t>
            </a:r>
            <a:r>
              <a:rPr lang="it-IT" dirty="0" err="1"/>
              <a:t>levels</a:t>
            </a:r>
            <a:r>
              <a:rPr lang="it-IT" dirty="0"/>
              <a:t> of </a:t>
            </a:r>
            <a:r>
              <a:rPr lang="it-IT" dirty="0" err="1"/>
              <a:t>acetylated</a:t>
            </a:r>
            <a:r>
              <a:rPr lang="it-IT" dirty="0"/>
              <a:t> H3 and H4, and of CBP in </a:t>
            </a:r>
            <a:r>
              <a:rPr lang="it-IT" dirty="0" err="1"/>
              <a:t>various</a:t>
            </a:r>
            <a:r>
              <a:rPr lang="it-IT" dirty="0"/>
              <a:t> </a:t>
            </a:r>
            <a:r>
              <a:rPr lang="it-IT" dirty="0" err="1"/>
              <a:t>amygdaloid</a:t>
            </a:r>
            <a:r>
              <a:rPr lang="it-IT" dirty="0"/>
              <a:t> (</a:t>
            </a:r>
            <a:r>
              <a:rPr lang="it-IT" dirty="0" err="1"/>
              <a:t>CeA</a:t>
            </a:r>
            <a:r>
              <a:rPr lang="it-IT" dirty="0"/>
              <a:t>, </a:t>
            </a:r>
            <a:r>
              <a:rPr lang="it-IT" dirty="0" err="1"/>
              <a:t>MeA</a:t>
            </a:r>
            <a:r>
              <a:rPr lang="it-IT" dirty="0"/>
              <a:t>, and BLA) </a:t>
            </a:r>
            <a:r>
              <a:rPr lang="it-IT" dirty="0" err="1"/>
              <a:t>structures</a:t>
            </a:r>
            <a:r>
              <a:rPr lang="it-IT" dirty="0"/>
              <a:t> of </a:t>
            </a:r>
            <a:r>
              <a:rPr lang="it-IT" dirty="0" err="1"/>
              <a:t>rats</a:t>
            </a:r>
            <a:r>
              <a:rPr lang="it-IT" dirty="0"/>
              <a:t>. </a:t>
            </a:r>
            <a:r>
              <a:rPr lang="it-IT" dirty="0" err="1"/>
              <a:t>Values</a:t>
            </a:r>
            <a:r>
              <a:rPr lang="it-IT" dirty="0"/>
              <a:t> are the </a:t>
            </a:r>
            <a:r>
              <a:rPr lang="it-IT" dirty="0" err="1"/>
              <a:t>mean</a:t>
            </a:r>
            <a:r>
              <a:rPr lang="it-IT" dirty="0"/>
              <a:t> ± SEM of </a:t>
            </a:r>
            <a:r>
              <a:rPr lang="it-IT" dirty="0" err="1"/>
              <a:t>seven</a:t>
            </a:r>
            <a:r>
              <a:rPr lang="it-IT" dirty="0"/>
              <a:t> to </a:t>
            </a:r>
            <a:r>
              <a:rPr lang="it-IT" dirty="0" err="1"/>
              <a:t>nine</a:t>
            </a:r>
            <a:r>
              <a:rPr lang="it-IT" dirty="0"/>
              <a:t> </a:t>
            </a:r>
            <a:r>
              <a:rPr lang="it-IT" dirty="0" err="1"/>
              <a:t>rats</a:t>
            </a:r>
            <a:r>
              <a:rPr lang="it-IT" dirty="0"/>
              <a:t> per </a:t>
            </a:r>
            <a:r>
              <a:rPr lang="it-IT" dirty="0" err="1"/>
              <a:t>group</a:t>
            </a:r>
            <a:r>
              <a:rPr lang="it-IT" dirty="0"/>
              <a:t>. *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from the </a:t>
            </a:r>
            <a:r>
              <a:rPr lang="it-IT" dirty="0" err="1"/>
              <a:t>n</a:t>
            </a:r>
            <a:r>
              <a:rPr lang="it-IT" dirty="0"/>
              <a:t>-saline-</a:t>
            </a:r>
            <a:r>
              <a:rPr lang="it-IT" dirty="0" err="1"/>
              <a:t>treated</a:t>
            </a:r>
            <a:r>
              <a:rPr lang="it-IT" dirty="0"/>
              <a:t> </a:t>
            </a:r>
            <a:r>
              <a:rPr lang="it-IT" dirty="0" err="1"/>
              <a:t>rats</a:t>
            </a:r>
            <a:r>
              <a:rPr lang="it-IT" dirty="0"/>
              <a:t> (</a:t>
            </a:r>
            <a:r>
              <a:rPr lang="it-IT" i="1" dirty="0" err="1"/>
              <a:t>p</a:t>
            </a:r>
            <a:r>
              <a:rPr lang="it-IT" dirty="0"/>
              <a:t> &lt; 0.001; </a:t>
            </a:r>
            <a:r>
              <a:rPr lang="it-IT" dirty="0" err="1"/>
              <a:t>Student's</a:t>
            </a:r>
            <a:r>
              <a:rPr lang="it-IT" dirty="0"/>
              <a:t> </a:t>
            </a:r>
            <a:r>
              <a:rPr lang="it-IT" i="1" dirty="0"/>
              <a:t>t</a:t>
            </a:r>
            <a:r>
              <a:rPr lang="it-IT" dirty="0"/>
              <a:t> test).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B4C2-811B-014F-998E-530719BF4A4B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26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Figure 2. </a:t>
            </a:r>
            <a:r>
              <a:rPr lang="it-IT" dirty="0" err="1"/>
              <a:t>Regulation</a:t>
            </a:r>
            <a:r>
              <a:rPr lang="it-IT" dirty="0"/>
              <a:t> of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by </a:t>
            </a:r>
            <a:r>
              <a:rPr lang="it-IT" dirty="0" err="1"/>
              <a:t>drugs</a:t>
            </a:r>
            <a:r>
              <a:rPr lang="it-IT" dirty="0"/>
              <a:t> of </a:t>
            </a:r>
            <a:r>
              <a:rPr lang="it-IT" dirty="0" err="1"/>
              <a:t>abuse</a:t>
            </a:r>
            <a:r>
              <a:rPr lang="it-IT" dirty="0"/>
              <a:t> </a:t>
            </a:r>
            <a:r>
              <a:rPr lang="it-IT" dirty="0" err="1"/>
              <a:t>Drug-induced</a:t>
            </a:r>
            <a:r>
              <a:rPr lang="it-IT" dirty="0"/>
              <a:t> </a:t>
            </a:r>
            <a:r>
              <a:rPr lang="it-IT" dirty="0" err="1"/>
              <a:t>signaling</a:t>
            </a:r>
            <a:r>
              <a:rPr lang="it-IT" dirty="0"/>
              <a:t> </a:t>
            </a:r>
            <a:r>
              <a:rPr lang="it-IT" dirty="0" err="1"/>
              <a:t>events</a:t>
            </a:r>
            <a:r>
              <a:rPr lang="it-IT" dirty="0"/>
              <a:t> are </a:t>
            </a:r>
            <a:r>
              <a:rPr lang="it-IT" dirty="0" err="1"/>
              <a:t>depicted</a:t>
            </a:r>
            <a:r>
              <a:rPr lang="it-IT" dirty="0"/>
              <a:t> for cocaine/</a:t>
            </a:r>
            <a:r>
              <a:rPr lang="it-IT" dirty="0" err="1"/>
              <a:t>amphetamine</a:t>
            </a:r>
            <a:r>
              <a:rPr lang="it-IT" dirty="0"/>
              <a:t>, </a:t>
            </a:r>
            <a:r>
              <a:rPr lang="it-IT" dirty="0" err="1"/>
              <a:t>ethanol</a:t>
            </a:r>
            <a:r>
              <a:rPr lang="it-IT" dirty="0"/>
              <a:t>, and an </a:t>
            </a:r>
            <a:r>
              <a:rPr lang="it-IT" dirty="0" err="1"/>
              <a:t>inhalant</a:t>
            </a:r>
            <a:r>
              <a:rPr lang="it-IT" dirty="0"/>
              <a:t>, </a:t>
            </a:r>
            <a:r>
              <a:rPr lang="it-IT" dirty="0" err="1"/>
              <a:t>benzyl</a:t>
            </a:r>
            <a:r>
              <a:rPr lang="it-IT" dirty="0"/>
              <a:t> </a:t>
            </a:r>
            <a:r>
              <a:rPr lang="it-IT" dirty="0" err="1"/>
              <a:t>alcohol</a:t>
            </a:r>
            <a:r>
              <a:rPr lang="it-IT" dirty="0"/>
              <a:t>. Cocaine and </a:t>
            </a:r>
            <a:r>
              <a:rPr lang="it-IT" dirty="0" err="1"/>
              <a:t>amphetamine</a:t>
            </a:r>
            <a:r>
              <a:rPr lang="it-IT" dirty="0"/>
              <a:t> can </a:t>
            </a:r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cAMP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in </a:t>
            </a:r>
            <a:r>
              <a:rPr lang="it-IT" dirty="0" err="1"/>
              <a:t>striatum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activates</a:t>
            </a:r>
            <a:r>
              <a:rPr lang="it-IT" dirty="0"/>
              <a:t> protein </a:t>
            </a:r>
            <a:r>
              <a:rPr lang="it-IT" dirty="0" err="1"/>
              <a:t>kinase</a:t>
            </a:r>
            <a:r>
              <a:rPr lang="it-IT" dirty="0"/>
              <a:t> A (PKA) and </a:t>
            </a:r>
            <a:r>
              <a:rPr lang="it-IT" dirty="0" err="1"/>
              <a:t>leads</a:t>
            </a:r>
            <a:r>
              <a:rPr lang="it-IT" dirty="0"/>
              <a:t> to </a:t>
            </a:r>
            <a:r>
              <a:rPr lang="it-IT" dirty="0" err="1"/>
              <a:t>phosphorylation</a:t>
            </a:r>
            <a:r>
              <a:rPr lang="it-IT" dirty="0"/>
              <a:t> of </a:t>
            </a:r>
            <a:r>
              <a:rPr lang="it-IT" dirty="0" err="1"/>
              <a:t>its</a:t>
            </a:r>
            <a:r>
              <a:rPr lang="it-IT" dirty="0"/>
              <a:t> targets.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the </a:t>
            </a:r>
            <a:r>
              <a:rPr lang="it-IT" dirty="0" err="1"/>
              <a:t>cAMP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</a:t>
            </a:r>
            <a:r>
              <a:rPr lang="it-IT" dirty="0" err="1"/>
              <a:t>element</a:t>
            </a:r>
            <a:r>
              <a:rPr lang="it-IT" dirty="0"/>
              <a:t> </a:t>
            </a:r>
            <a:r>
              <a:rPr lang="it-IT" dirty="0" err="1"/>
              <a:t>binding</a:t>
            </a:r>
            <a:r>
              <a:rPr lang="it-IT" dirty="0"/>
              <a:t> protein (CREB), the </a:t>
            </a:r>
            <a:r>
              <a:rPr lang="it-IT" dirty="0" err="1"/>
              <a:t>phosphorylation</a:t>
            </a:r>
            <a:r>
              <a:rPr lang="it-IT" dirty="0"/>
              <a:t> of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induces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association</a:t>
            </a:r>
            <a:r>
              <a:rPr lang="it-IT" dirty="0"/>
              <a:t> with the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acetyltransferase</a:t>
            </a:r>
            <a:r>
              <a:rPr lang="it-IT" dirty="0"/>
              <a:t>, CREB </a:t>
            </a:r>
            <a:r>
              <a:rPr lang="it-IT" dirty="0" err="1"/>
              <a:t>binding</a:t>
            </a:r>
            <a:r>
              <a:rPr lang="it-IT" dirty="0"/>
              <a:t> protein (CBP) to </a:t>
            </a:r>
            <a:r>
              <a:rPr lang="it-IT" dirty="0" err="1"/>
              <a:t>acetylate</a:t>
            </a:r>
            <a:r>
              <a:rPr lang="it-IT" dirty="0"/>
              <a:t> </a:t>
            </a:r>
            <a:r>
              <a:rPr lang="it-IT" dirty="0" err="1"/>
              <a:t>histones</a:t>
            </a:r>
            <a:r>
              <a:rPr lang="it-IT" dirty="0"/>
              <a:t> and facilitate gene </a:t>
            </a:r>
            <a:r>
              <a:rPr lang="it-IT" dirty="0" err="1"/>
              <a:t>activation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to </a:t>
            </a:r>
            <a:r>
              <a:rPr lang="it-IT" dirty="0" err="1"/>
              <a:t>occur</a:t>
            </a:r>
            <a:r>
              <a:rPr lang="it-IT" dirty="0"/>
              <a:t> on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fosB</a:t>
            </a:r>
            <a:r>
              <a:rPr lang="it-IT" dirty="0"/>
              <a:t> and c-</a:t>
            </a:r>
            <a:r>
              <a:rPr lang="it-IT" dirty="0" err="1"/>
              <a:t>fos</a:t>
            </a:r>
            <a:r>
              <a:rPr lang="it-IT" dirty="0"/>
              <a:t> in </a:t>
            </a:r>
            <a:r>
              <a:rPr lang="it-IT" dirty="0" err="1"/>
              <a:t>response</a:t>
            </a:r>
            <a:r>
              <a:rPr lang="it-IT" dirty="0"/>
              <a:t> to </a:t>
            </a:r>
            <a:r>
              <a:rPr lang="it-IT" dirty="0" err="1"/>
              <a:t>psychostimulant</a:t>
            </a:r>
            <a:r>
              <a:rPr lang="it-IT" dirty="0"/>
              <a:t> </a:t>
            </a:r>
            <a:r>
              <a:rPr lang="it-IT" dirty="0" err="1"/>
              <a:t>exposure</a:t>
            </a:r>
            <a:r>
              <a:rPr lang="it-IT" dirty="0"/>
              <a:t>. </a:t>
            </a:r>
            <a:r>
              <a:rPr lang="it-IT" dirty="0" err="1"/>
              <a:t>ΔFosB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upregulated</a:t>
            </a:r>
            <a:r>
              <a:rPr lang="it-IT" dirty="0"/>
              <a:t> by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psychostimulant</a:t>
            </a:r>
            <a:r>
              <a:rPr lang="it-IT" dirty="0"/>
              <a:t> </a:t>
            </a:r>
            <a:r>
              <a:rPr lang="it-IT" dirty="0" err="1"/>
              <a:t>treatments</a:t>
            </a:r>
            <a:r>
              <a:rPr lang="it-IT" dirty="0"/>
              <a:t>,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to </a:t>
            </a:r>
            <a:r>
              <a:rPr lang="it-IT" dirty="0" err="1"/>
              <a:t>activate</a:t>
            </a:r>
            <a:r>
              <a:rPr lang="it-IT" dirty="0"/>
              <a:t>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(e.g., cdk5)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recruits</a:t>
            </a:r>
            <a:r>
              <a:rPr lang="it-IT" dirty="0"/>
              <a:t> the SWI-SNF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remodeling</a:t>
            </a:r>
            <a:r>
              <a:rPr lang="it-IT" dirty="0"/>
              <a:t> </a:t>
            </a:r>
            <a:r>
              <a:rPr lang="it-IT" dirty="0" err="1"/>
              <a:t>enzyme</a:t>
            </a:r>
            <a:r>
              <a:rPr lang="it-IT" dirty="0"/>
              <a:t>, BRG1, and </a:t>
            </a:r>
            <a:r>
              <a:rPr lang="it-IT" dirty="0" err="1"/>
              <a:t>represses</a:t>
            </a:r>
            <a:r>
              <a:rPr lang="it-IT" dirty="0"/>
              <a:t> </a:t>
            </a:r>
            <a:r>
              <a:rPr lang="it-IT" dirty="0" err="1"/>
              <a:t>others</a:t>
            </a:r>
            <a:r>
              <a:rPr lang="it-IT" dirty="0"/>
              <a:t> (e.g., c-</a:t>
            </a:r>
            <a:r>
              <a:rPr lang="it-IT" dirty="0" err="1"/>
              <a:t>fos</a:t>
            </a:r>
            <a:r>
              <a:rPr lang="it-IT" dirty="0"/>
              <a:t>)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recruits</a:t>
            </a:r>
            <a:r>
              <a:rPr lang="it-IT" dirty="0"/>
              <a:t> HDAC1.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repression</a:t>
            </a:r>
            <a:r>
              <a:rPr lang="it-IT" dirty="0"/>
              <a:t> of c-</a:t>
            </a:r>
            <a:r>
              <a:rPr lang="it-IT" dirty="0" err="1"/>
              <a:t>fos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involves</a:t>
            </a:r>
            <a:r>
              <a:rPr lang="it-IT" dirty="0"/>
              <a:t> </a:t>
            </a:r>
            <a:r>
              <a:rPr lang="it-IT" dirty="0" err="1"/>
              <a:t>increased</a:t>
            </a:r>
            <a:r>
              <a:rPr lang="it-IT" dirty="0"/>
              <a:t> repressive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methylation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thought</a:t>
            </a:r>
            <a:r>
              <a:rPr lang="it-IT" dirty="0"/>
              <a:t> to </a:t>
            </a:r>
            <a:r>
              <a:rPr lang="it-IT" dirty="0" err="1"/>
              <a:t>occur</a:t>
            </a:r>
            <a:r>
              <a:rPr lang="it-IT" dirty="0"/>
              <a:t> via the </a:t>
            </a:r>
            <a:r>
              <a:rPr lang="it-IT" dirty="0" err="1"/>
              <a:t>induction</a:t>
            </a:r>
            <a:r>
              <a:rPr lang="it-IT" dirty="0"/>
              <a:t> of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methyltransferases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yet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how</a:t>
            </a:r>
            <a:r>
              <a:rPr lang="it-IT" dirty="0"/>
              <a:t> cocaine </a:t>
            </a:r>
            <a:r>
              <a:rPr lang="it-IT" dirty="0" err="1"/>
              <a:t>regulates</a:t>
            </a:r>
            <a:r>
              <a:rPr lang="it-IT" dirty="0"/>
              <a:t>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demethylases</a:t>
            </a:r>
            <a:r>
              <a:rPr lang="it-IT" dirty="0"/>
              <a:t> (HDM) or DNA </a:t>
            </a:r>
            <a:r>
              <a:rPr lang="it-IT" dirty="0" err="1"/>
              <a:t>methyltransferases</a:t>
            </a:r>
            <a:r>
              <a:rPr lang="it-IT" dirty="0"/>
              <a:t> (</a:t>
            </a:r>
            <a:r>
              <a:rPr lang="it-IT" dirty="0" err="1"/>
              <a:t>DNMTs</a:t>
            </a:r>
            <a:r>
              <a:rPr lang="it-IT" dirty="0"/>
              <a:t>). Cocaine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activates</a:t>
            </a:r>
            <a:r>
              <a:rPr lang="it-IT" dirty="0"/>
              <a:t> the </a:t>
            </a:r>
            <a:r>
              <a:rPr lang="it-IT" dirty="0" err="1"/>
              <a:t>mitogen</a:t>
            </a:r>
            <a:r>
              <a:rPr lang="it-IT" dirty="0"/>
              <a:t> </a:t>
            </a:r>
            <a:r>
              <a:rPr lang="it-IT" dirty="0" err="1"/>
              <a:t>activated</a:t>
            </a:r>
            <a:r>
              <a:rPr lang="it-IT" dirty="0"/>
              <a:t> protein </a:t>
            </a:r>
            <a:r>
              <a:rPr lang="it-IT" dirty="0" err="1"/>
              <a:t>kinase</a:t>
            </a:r>
            <a:r>
              <a:rPr lang="it-IT" dirty="0"/>
              <a:t> (MAPK) </a:t>
            </a:r>
            <a:r>
              <a:rPr lang="it-IT" dirty="0" err="1"/>
              <a:t>cascade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MSK1 can </a:t>
            </a:r>
            <a:r>
              <a:rPr lang="it-IT" dirty="0" err="1"/>
              <a:t>phosphorylate</a:t>
            </a:r>
            <a:r>
              <a:rPr lang="it-IT" dirty="0"/>
              <a:t> CREB and </a:t>
            </a:r>
            <a:r>
              <a:rPr lang="it-IT" dirty="0" err="1"/>
              <a:t>histone</a:t>
            </a:r>
            <a:r>
              <a:rPr lang="it-IT" dirty="0"/>
              <a:t> H3 </a:t>
            </a:r>
            <a:r>
              <a:rPr lang="it-IT" dirty="0" err="1"/>
              <a:t>at</a:t>
            </a:r>
            <a:r>
              <a:rPr lang="it-IT" dirty="0"/>
              <a:t> serine 10. Cocaine </a:t>
            </a:r>
            <a:r>
              <a:rPr lang="it-IT" dirty="0" err="1"/>
              <a:t>promotes</a:t>
            </a:r>
            <a:r>
              <a:rPr lang="it-IT" dirty="0"/>
              <a:t> H3 </a:t>
            </a:r>
            <a:r>
              <a:rPr lang="it-IT" dirty="0" err="1"/>
              <a:t>phosphorylation</a:t>
            </a:r>
            <a:r>
              <a:rPr lang="it-IT" dirty="0"/>
              <a:t> via a </a:t>
            </a:r>
            <a:r>
              <a:rPr lang="it-IT" dirty="0" err="1"/>
              <a:t>distinct</a:t>
            </a:r>
            <a:r>
              <a:rPr lang="it-IT" dirty="0"/>
              <a:t> </a:t>
            </a:r>
            <a:r>
              <a:rPr lang="it-IT" dirty="0" err="1"/>
              <a:t>pathway</a:t>
            </a:r>
            <a:r>
              <a:rPr lang="it-IT" dirty="0"/>
              <a:t>, </a:t>
            </a:r>
            <a:r>
              <a:rPr lang="it-IT" dirty="0" err="1"/>
              <a:t>whereby</a:t>
            </a:r>
            <a:r>
              <a:rPr lang="it-IT" dirty="0"/>
              <a:t> PKA </a:t>
            </a:r>
            <a:r>
              <a:rPr lang="it-IT" dirty="0" err="1"/>
              <a:t>activates</a:t>
            </a:r>
            <a:r>
              <a:rPr lang="it-IT" dirty="0"/>
              <a:t> protein </a:t>
            </a:r>
            <a:r>
              <a:rPr lang="it-IT" dirty="0" err="1"/>
              <a:t>phosphatase</a:t>
            </a:r>
            <a:r>
              <a:rPr lang="it-IT" dirty="0"/>
              <a:t> 2A, </a:t>
            </a:r>
            <a:r>
              <a:rPr lang="it-IT" dirty="0" err="1"/>
              <a:t>leading</a:t>
            </a:r>
            <a:r>
              <a:rPr lang="it-IT" dirty="0"/>
              <a:t> to the </a:t>
            </a:r>
            <a:r>
              <a:rPr lang="it-IT" dirty="0" err="1"/>
              <a:t>dephosphorylation</a:t>
            </a:r>
            <a:r>
              <a:rPr lang="it-IT" dirty="0"/>
              <a:t> of serine 97 of DARPP32.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causes</a:t>
            </a:r>
            <a:r>
              <a:rPr lang="it-IT" dirty="0"/>
              <a:t> DARPP32 to accumulate in the </a:t>
            </a:r>
            <a:r>
              <a:rPr lang="it-IT" dirty="0" err="1"/>
              <a:t>nucleus</a:t>
            </a:r>
            <a:r>
              <a:rPr lang="it-IT" dirty="0"/>
              <a:t> and </a:t>
            </a:r>
            <a:r>
              <a:rPr lang="it-IT" dirty="0" err="1"/>
              <a:t>inhibit</a:t>
            </a:r>
            <a:r>
              <a:rPr lang="it-IT" dirty="0"/>
              <a:t> protein </a:t>
            </a:r>
            <a:r>
              <a:rPr lang="it-IT" dirty="0" err="1"/>
              <a:t>phosphatase</a:t>
            </a:r>
            <a:r>
              <a:rPr lang="it-IT" dirty="0"/>
              <a:t> 1 (PP1)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normally</a:t>
            </a:r>
            <a:r>
              <a:rPr lang="it-IT" dirty="0"/>
              <a:t> </a:t>
            </a:r>
            <a:r>
              <a:rPr lang="it-IT" dirty="0" err="1"/>
              <a:t>dephosphorylates</a:t>
            </a:r>
            <a:r>
              <a:rPr lang="it-IT" dirty="0"/>
              <a:t> H3.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exposure</a:t>
            </a:r>
            <a:r>
              <a:rPr lang="it-IT" dirty="0"/>
              <a:t> to </a:t>
            </a:r>
            <a:r>
              <a:rPr lang="it-IT" dirty="0" err="1"/>
              <a:t>psychostimulants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to </a:t>
            </a:r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glutamatergic</a:t>
            </a:r>
            <a:r>
              <a:rPr lang="it-IT" dirty="0"/>
              <a:t> </a:t>
            </a:r>
            <a:r>
              <a:rPr lang="it-IT" dirty="0" err="1"/>
              <a:t>stignaling</a:t>
            </a:r>
            <a:r>
              <a:rPr lang="it-IT" dirty="0"/>
              <a:t> from the </a:t>
            </a:r>
            <a:r>
              <a:rPr lang="it-IT" dirty="0" err="1"/>
              <a:t>prefrontal</a:t>
            </a:r>
            <a:r>
              <a:rPr lang="it-IT" dirty="0"/>
              <a:t> </a:t>
            </a:r>
            <a:r>
              <a:rPr lang="it-IT" dirty="0" err="1"/>
              <a:t>cortex</a:t>
            </a:r>
            <a:r>
              <a:rPr lang="it-IT" dirty="0"/>
              <a:t> to the </a:t>
            </a:r>
            <a:r>
              <a:rPr lang="it-IT" dirty="0" err="1"/>
              <a:t>NAc</a:t>
            </a:r>
            <a:r>
              <a:rPr lang="it-IT" dirty="0"/>
              <a:t>. </a:t>
            </a:r>
            <a:r>
              <a:rPr lang="it-IT" dirty="0" err="1"/>
              <a:t>Glutamatergic</a:t>
            </a:r>
            <a:r>
              <a:rPr lang="it-IT" dirty="0"/>
              <a:t> </a:t>
            </a:r>
            <a:r>
              <a:rPr lang="it-IT" dirty="0" err="1"/>
              <a:t>signaling</a:t>
            </a:r>
            <a:r>
              <a:rPr lang="it-IT" dirty="0"/>
              <a:t> </a:t>
            </a:r>
            <a:r>
              <a:rPr lang="it-IT" dirty="0" err="1"/>
              <a:t>elevates</a:t>
            </a:r>
            <a:r>
              <a:rPr lang="it-IT" dirty="0"/>
              <a:t> Ca2+ </a:t>
            </a:r>
            <a:r>
              <a:rPr lang="it-IT" dirty="0" err="1"/>
              <a:t>levels</a:t>
            </a:r>
            <a:r>
              <a:rPr lang="it-IT" dirty="0"/>
              <a:t> in </a:t>
            </a:r>
            <a:r>
              <a:rPr lang="it-IT" dirty="0" err="1"/>
              <a:t>NAc</a:t>
            </a:r>
            <a:r>
              <a:rPr lang="it-IT" dirty="0"/>
              <a:t> </a:t>
            </a:r>
            <a:r>
              <a:rPr lang="it-IT" dirty="0" err="1"/>
              <a:t>synapses</a:t>
            </a:r>
            <a:r>
              <a:rPr lang="it-IT" dirty="0"/>
              <a:t> and </a:t>
            </a:r>
            <a:r>
              <a:rPr lang="it-IT" dirty="0" err="1"/>
              <a:t>activates</a:t>
            </a:r>
            <a:r>
              <a:rPr lang="it-IT" dirty="0"/>
              <a:t> </a:t>
            </a:r>
            <a:r>
              <a:rPr lang="it-IT" dirty="0" err="1"/>
              <a:t>CaMK</a:t>
            </a:r>
            <a:r>
              <a:rPr lang="it-IT" dirty="0"/>
              <a:t> (</a:t>
            </a:r>
            <a:r>
              <a:rPr lang="it-IT" dirty="0" err="1"/>
              <a:t>calcium</a:t>
            </a:r>
            <a:r>
              <a:rPr lang="it-IT" dirty="0"/>
              <a:t>/</a:t>
            </a:r>
            <a:r>
              <a:rPr lang="it-IT" dirty="0" err="1"/>
              <a:t>calmodulin</a:t>
            </a:r>
            <a:r>
              <a:rPr lang="it-IT" dirty="0"/>
              <a:t> protein </a:t>
            </a:r>
            <a:r>
              <a:rPr lang="it-IT" dirty="0" err="1"/>
              <a:t>kinases</a:t>
            </a:r>
            <a:r>
              <a:rPr lang="it-IT" dirty="0"/>
              <a:t>) </a:t>
            </a:r>
            <a:r>
              <a:rPr lang="it-IT" dirty="0" err="1"/>
              <a:t>signaling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, in </a:t>
            </a:r>
            <a:r>
              <a:rPr lang="it-IT" dirty="0" err="1"/>
              <a:t>addition</a:t>
            </a:r>
            <a:r>
              <a:rPr lang="it-IT" dirty="0"/>
              <a:t> to </a:t>
            </a:r>
            <a:r>
              <a:rPr lang="it-IT" dirty="0" err="1"/>
              <a:t>phosphorylating</a:t>
            </a:r>
            <a:r>
              <a:rPr lang="it-IT" dirty="0"/>
              <a:t> CREB,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phosphorylates</a:t>
            </a:r>
            <a:r>
              <a:rPr lang="it-IT" dirty="0"/>
              <a:t> HDAC5.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in </a:t>
            </a:r>
            <a:r>
              <a:rPr lang="it-IT" dirty="0" err="1"/>
              <a:t>nuclear</a:t>
            </a:r>
            <a:r>
              <a:rPr lang="it-IT" dirty="0"/>
              <a:t> export of HDAC5 and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acetylation</a:t>
            </a:r>
            <a:r>
              <a:rPr lang="it-IT" dirty="0"/>
              <a:t> on </a:t>
            </a:r>
            <a:r>
              <a:rPr lang="it-IT" dirty="0" err="1"/>
              <a:t>its</a:t>
            </a:r>
            <a:r>
              <a:rPr lang="it-IT" dirty="0"/>
              <a:t> target </a:t>
            </a:r>
            <a:r>
              <a:rPr lang="it-IT" dirty="0" err="1"/>
              <a:t>genes</a:t>
            </a:r>
            <a:r>
              <a:rPr lang="it-IT" dirty="0"/>
              <a:t> (e.g., NK1R [NK1 or </a:t>
            </a:r>
            <a:r>
              <a:rPr lang="it-IT" dirty="0" err="1"/>
              <a:t>substance</a:t>
            </a:r>
            <a:r>
              <a:rPr lang="it-IT" dirty="0"/>
              <a:t> </a:t>
            </a:r>
            <a:r>
              <a:rPr lang="it-IT" dirty="0" err="1"/>
              <a:t>P</a:t>
            </a:r>
            <a:r>
              <a:rPr lang="it-IT" dirty="0"/>
              <a:t> </a:t>
            </a:r>
            <a:r>
              <a:rPr lang="it-IT" dirty="0" err="1"/>
              <a:t>receptor</a:t>
            </a:r>
            <a:r>
              <a:rPr lang="it-IT" dirty="0"/>
              <a:t>). Acute </a:t>
            </a:r>
            <a:r>
              <a:rPr lang="it-IT" dirty="0" err="1"/>
              <a:t>ethanol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to reduce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acetylation</a:t>
            </a:r>
            <a:r>
              <a:rPr lang="it-IT" dirty="0"/>
              <a:t> by </a:t>
            </a:r>
            <a:r>
              <a:rPr lang="it-IT" dirty="0" err="1"/>
              <a:t>increasing</a:t>
            </a:r>
            <a:r>
              <a:rPr lang="it-IT" dirty="0"/>
              <a:t> HDAC </a:t>
            </a:r>
            <a:r>
              <a:rPr lang="it-IT" dirty="0" err="1"/>
              <a:t>activity</a:t>
            </a:r>
            <a:r>
              <a:rPr lang="it-IT" dirty="0"/>
              <a:t>,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withdrawal</a:t>
            </a:r>
            <a:r>
              <a:rPr lang="it-IT" dirty="0"/>
              <a:t> from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ethanol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acetylation</a:t>
            </a:r>
            <a:r>
              <a:rPr lang="it-IT" dirty="0"/>
              <a:t> by </a:t>
            </a:r>
            <a:r>
              <a:rPr lang="it-IT" dirty="0" err="1"/>
              <a:t>reducing</a:t>
            </a:r>
            <a:r>
              <a:rPr lang="it-IT" dirty="0"/>
              <a:t> HDAC </a:t>
            </a:r>
            <a:r>
              <a:rPr lang="it-IT" dirty="0" err="1"/>
              <a:t>activity</a:t>
            </a:r>
            <a:r>
              <a:rPr lang="it-IT" dirty="0"/>
              <a:t>. The </a:t>
            </a:r>
            <a:r>
              <a:rPr lang="it-IT" dirty="0" err="1"/>
              <a:t>organic</a:t>
            </a:r>
            <a:r>
              <a:rPr lang="it-IT" dirty="0"/>
              <a:t> </a:t>
            </a:r>
            <a:r>
              <a:rPr lang="it-IT" dirty="0" err="1"/>
              <a:t>solvent</a:t>
            </a:r>
            <a:r>
              <a:rPr lang="it-IT" dirty="0"/>
              <a:t>, </a:t>
            </a:r>
            <a:r>
              <a:rPr lang="it-IT" dirty="0" err="1"/>
              <a:t>benzyl</a:t>
            </a:r>
            <a:r>
              <a:rPr lang="it-IT" dirty="0"/>
              <a:t> </a:t>
            </a:r>
            <a:r>
              <a:rPr lang="it-IT" dirty="0" err="1"/>
              <a:t>alcohol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study</a:t>
            </a:r>
            <a:r>
              <a:rPr lang="it-IT" dirty="0"/>
              <a:t> the </a:t>
            </a:r>
            <a:r>
              <a:rPr lang="it-IT" dirty="0" err="1"/>
              <a:t>tolerance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of </a:t>
            </a:r>
            <a:r>
              <a:rPr lang="it-IT" dirty="0" err="1"/>
              <a:t>inhalants</a:t>
            </a:r>
            <a:r>
              <a:rPr lang="it-IT" dirty="0"/>
              <a:t>, </a:t>
            </a:r>
            <a:r>
              <a:rPr lang="it-IT" dirty="0" err="1"/>
              <a:t>rapidly</a:t>
            </a:r>
            <a:r>
              <a:rPr lang="it-IT" dirty="0"/>
              <a:t> </a:t>
            </a:r>
            <a:r>
              <a:rPr lang="it-IT" dirty="0" err="1"/>
              <a:t>induces</a:t>
            </a:r>
            <a:r>
              <a:rPr lang="it-IT" dirty="0"/>
              <a:t>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acetylation</a:t>
            </a:r>
            <a:r>
              <a:rPr lang="it-IT" dirty="0"/>
              <a:t> on the Ca2+-</a:t>
            </a:r>
            <a:r>
              <a:rPr lang="it-IT" dirty="0" err="1"/>
              <a:t>activated</a:t>
            </a:r>
            <a:r>
              <a:rPr lang="it-IT" dirty="0"/>
              <a:t> K+ </a:t>
            </a:r>
            <a:r>
              <a:rPr lang="it-IT" dirty="0" err="1"/>
              <a:t>channel</a:t>
            </a:r>
            <a:r>
              <a:rPr lang="it-IT" dirty="0"/>
              <a:t>, </a:t>
            </a:r>
            <a:r>
              <a:rPr lang="it-IT" dirty="0" err="1"/>
              <a:t>slo</a:t>
            </a:r>
            <a:r>
              <a:rPr lang="it-IT" dirty="0"/>
              <a:t>, to facilitate CREB-</a:t>
            </a:r>
            <a:r>
              <a:rPr lang="it-IT" dirty="0" err="1"/>
              <a:t>dependent</a:t>
            </a:r>
            <a:r>
              <a:rPr lang="it-IT" dirty="0"/>
              <a:t> </a:t>
            </a:r>
            <a:r>
              <a:rPr lang="it-IT" dirty="0" err="1"/>
              <a:t>transcription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B4C2-811B-014F-998E-530719BF4A4B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58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B4C2-811B-014F-998E-530719BF4A4B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1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demethylating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agent in the family of nucleoside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analogs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zebularine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characterized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stability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apparent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bioavailability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cytotoxicity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22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zebularine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nucleoside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Figure 2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Zebularine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synthesized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CDA to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de-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nucleoside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analogs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DNMT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trapping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DNMT protein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tight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covalent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DNMT protein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zebularine-substituted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(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23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Zebularine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metabolized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presumably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to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azacytidine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phosphorylation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uridine-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cytidine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kinase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conversion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2’-deoxyzebularine-5’-diphosphate by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ribonucleotide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reductase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2’ deoxyzebularine-5’-diphosphate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2’-deoxyzebularine-5’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triphosphate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clarified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brief,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DNMT by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zebularine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absence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4-amino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6-position of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pyrimidine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 (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Figure 3B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zebularine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cytosine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C5 position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transfer.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reversible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zebularine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dissociation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B4C2-811B-014F-998E-530719BF4A4B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9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major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HDAC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Suberoylanilide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hydroxamic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 (SAHA/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Vorinostat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Zolinza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Trichostatin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(TSA), and PXD-101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hydroxamic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acid-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pan-HDAC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Depsipeptide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(FK228/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romidepsin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/ISTODAX®)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cyclic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peptide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prodrug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HDAC1 and 2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selectively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MS-275 and MGCD0103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synthetic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benzamide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derivatives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MS-275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HDAC 1, 2, and 3, and MGCD0103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HDAC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Aliphatic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valproic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Sodium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phenylbutyrate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HDAC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B4C2-811B-014F-998E-530719BF4A4B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B4C2-811B-014F-998E-530719BF4A4B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46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A1AC6FF-F7CF-394F-9084-D37E94CA12B4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CDAD70-F4A8-8342-86CC-9AF57A97C7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0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Epigenetic</a:t>
            </a:r>
            <a:r>
              <a:rPr lang="it-IT" dirty="0"/>
              <a:t> </a:t>
            </a:r>
            <a:r>
              <a:rPr lang="it-IT" dirty="0" err="1"/>
              <a:t>regulatory</a:t>
            </a:r>
            <a:r>
              <a:rPr lang="it-IT" dirty="0"/>
              <a:t> </a:t>
            </a:r>
            <a:r>
              <a:rPr lang="it-IT" dirty="0" err="1"/>
              <a:t>enzymes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197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917" y="362478"/>
            <a:ext cx="7886700" cy="611108"/>
          </a:xfrm>
        </p:spPr>
        <p:txBody>
          <a:bodyPr>
            <a:normAutofit fontScale="90000"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DNMT3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5997" y="1461639"/>
            <a:ext cx="8276539" cy="4893972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mammalian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DNMT3 family of DNA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methyltransferases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comprises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three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members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: DNMT3a, DNMT3b and DNMT3L. </a:t>
            </a:r>
          </a:p>
          <a:p>
            <a:pPr>
              <a:buClr>
                <a:schemeClr val="accent3"/>
              </a:buClr>
            </a:pPr>
            <a:endParaRPr lang="it-IT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DNMT3a and DNMT3b are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active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MTases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responsible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for the establishment of DNA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patterns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early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mammalian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development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and in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germ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cells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buClr>
                <a:schemeClr val="accent3"/>
              </a:buClr>
            </a:pPr>
            <a:endParaRPr lang="it-IT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DNMT3L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catalytically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inactive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functions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regulatory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factor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germ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cells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buClr>
                <a:schemeClr val="accent3"/>
              </a:buClr>
            </a:pPr>
            <a:endParaRPr lang="it-IT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DNMT3a and DNMT3b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traditionally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been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designated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 novo </a:t>
            </a:r>
            <a:r>
              <a:rPr lang="it-IT" b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DNMTs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because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they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do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display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any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significant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preference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between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hemimethylated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unmethylated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DNA.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Although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they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function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primarily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de novo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MTases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they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also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play a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role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in the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maintenance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of DNA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hetero-chromatic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regions</a:t>
            </a:r>
            <a:r>
              <a:rPr lang="it-IT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endParaRPr lang="it-IT" dirty="0">
              <a:latin typeface="Calibri" charset="0"/>
              <a:ea typeface="Calibri" charset="0"/>
              <a:cs typeface="Calibri" charset="0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136393" y="1250320"/>
            <a:ext cx="361702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Similarly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to Dnmt1,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both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Dnmt3a and Dnmt3b are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indispensable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for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embryonic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development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in mice. Mouse Dnmt3b knockout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embryos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die in utero (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embryonic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day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E9.5) and show multiple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developmental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defects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whereas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the Dnmt3a knockout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animals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develop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term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but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become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runts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and die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shortly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after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latin typeface="Calibri" charset="0"/>
                <a:ea typeface="Calibri" charset="0"/>
                <a:cs typeface="Calibri" charset="0"/>
              </a:rPr>
              <a:t>birth</a:t>
            </a:r>
            <a:r>
              <a:rPr lang="it-IT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3" y="753641"/>
            <a:ext cx="4499785" cy="3855681"/>
          </a:xfrm>
        </p:spPr>
      </p:pic>
      <p:sp>
        <p:nvSpPr>
          <p:cNvPr id="4" name="Rettangolo 3"/>
          <p:cNvSpPr/>
          <p:nvPr/>
        </p:nvSpPr>
        <p:spPr>
          <a:xfrm>
            <a:off x="395113" y="4823107"/>
            <a:ext cx="8453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1C1D1E"/>
                </a:solidFill>
                <a:latin typeface="Open Sans" charset="0"/>
              </a:rPr>
              <a:t>Figure 4</a:t>
            </a:r>
            <a:endParaRPr lang="it-IT" sz="1400" dirty="0">
              <a:solidFill>
                <a:srgbClr val="1C1D1E"/>
              </a:solidFill>
              <a:latin typeface="Open Sans" charset="0"/>
            </a:endParaRPr>
          </a:p>
          <a:p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Dynamics of DNA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methylation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during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mammalian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development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.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After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fertilisation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the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zygote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undergoes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global DNA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demethylation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to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establish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totipotency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in the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embryo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. The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patterns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of DNA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methylation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are set de novo in the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somatic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line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around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the time of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implantation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and are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maintained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though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the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lifespan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of the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organism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.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During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the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development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of the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germ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cells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another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round of de novo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methylation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occurs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and the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methylation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imprints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are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established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in a gender‐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specific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manner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.</a:t>
            </a:r>
            <a:endParaRPr lang="it-IT" sz="1400" b="0" i="0" dirty="0">
              <a:solidFill>
                <a:srgbClr val="1C1D1E"/>
              </a:solidFill>
              <a:effectLst/>
              <a:latin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7930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7950" y="115888"/>
            <a:ext cx="892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Regolazione  epigenetica durante lo sviluppo</a:t>
            </a:r>
          </a:p>
        </p:txBody>
      </p:sp>
    </p:spTree>
    <p:extLst>
      <p:ext uri="{BB962C8B-B14F-4D97-AF65-F5344CB8AC3E}">
        <p14:creationId xmlns:p14="http://schemas.microsoft.com/office/powerpoint/2010/main" val="350612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596784" y="5804526"/>
            <a:ext cx="24240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050" dirty="0" err="1">
                <a:latin typeface="AdvMYR4" charset="0"/>
              </a:rPr>
              <a:t>Jurkowska</a:t>
            </a:r>
            <a:r>
              <a:rPr lang="it-IT" sz="1050" dirty="0">
                <a:latin typeface="AdvMYR4" charset="0"/>
              </a:rPr>
              <a:t> et al., </a:t>
            </a:r>
            <a:r>
              <a:rPr lang="it-IT" sz="1050" dirty="0" err="1"/>
              <a:t>ChemBioChem</a:t>
            </a:r>
            <a:r>
              <a:rPr lang="it-IT" sz="1050" dirty="0"/>
              <a:t> (2011) </a:t>
            </a:r>
            <a:r>
              <a:rPr lang="it-IT" sz="1050" dirty="0">
                <a:latin typeface="AdvMYR4" charset="0"/>
              </a:rPr>
              <a:t> </a:t>
            </a:r>
            <a:endParaRPr lang="it-IT" sz="1050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7" y="598271"/>
            <a:ext cx="4091052" cy="505608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15" y="1489742"/>
            <a:ext cx="5182214" cy="26266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6430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6" y="631066"/>
            <a:ext cx="8580714" cy="55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2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99" y="125129"/>
            <a:ext cx="6488802" cy="67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57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3" y="965917"/>
            <a:ext cx="3319924" cy="3738588"/>
          </a:xfr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92" y="965917"/>
            <a:ext cx="3443764" cy="249901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793530" y="1268878"/>
            <a:ext cx="43987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35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72" y="3909733"/>
            <a:ext cx="4924032" cy="19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3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" y="657717"/>
            <a:ext cx="7532252" cy="54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257300"/>
            <a:ext cx="84010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8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54" y="132355"/>
            <a:ext cx="5937250" cy="233021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" y="2592792"/>
            <a:ext cx="3097699" cy="40107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ttangolo 5"/>
          <p:cNvSpPr/>
          <p:nvPr/>
        </p:nvSpPr>
        <p:spPr>
          <a:xfrm>
            <a:off x="4086726" y="3551704"/>
            <a:ext cx="4511843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These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results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indicate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that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the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decreased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levels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of DNMT1 in MDD (major depressive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disorder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) and BPD (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bipolar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disorder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), and the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increased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levels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of DNMT3B in MDD are state-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dependent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.</a:t>
            </a:r>
          </a:p>
          <a:p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NexusSerif" charset="0"/>
            </a:endParaRPr>
          </a:p>
          <a:p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State-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dependent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changes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in the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expression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of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mRNA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for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DNMTs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in the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peripheral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blood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cells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are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useful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biological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markers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 for mood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usSerif" charset="0"/>
              </a:rPr>
              <a:t>disorders</a:t>
            </a:r>
            <a:r>
              <a:rPr lang="it-IT" dirty="0">
                <a:solidFill>
                  <a:srgbClr val="2E2E2E"/>
                </a:solidFill>
                <a:latin typeface="NexusSerif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60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6946" y="245304"/>
            <a:ext cx="468306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Calibri" charset="0"/>
                <a:ea typeface="Calibri" charset="0"/>
                <a:cs typeface="Calibri" charset="0"/>
              </a:rPr>
              <a:t>EPIGENETIC MECHANISMS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525814" y="3322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05" y="793553"/>
            <a:ext cx="5975344" cy="505839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1750" y="6004535"/>
            <a:ext cx="88454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 err="1"/>
              <a:t>Epigenetic</a:t>
            </a:r>
            <a:r>
              <a:rPr lang="it-IT" sz="1600" dirty="0"/>
              <a:t> </a:t>
            </a:r>
            <a:r>
              <a:rPr lang="it-IT" sz="1600" dirty="0" err="1"/>
              <a:t>mechanisms</a:t>
            </a:r>
            <a:r>
              <a:rPr lang="it-IT" sz="1600" dirty="0"/>
              <a:t> </a:t>
            </a:r>
            <a:r>
              <a:rPr lang="it-IT" sz="1600" dirty="0" err="1"/>
              <a:t>which</a:t>
            </a:r>
            <a:r>
              <a:rPr lang="it-IT" sz="1600" dirty="0"/>
              <a:t> induce </a:t>
            </a:r>
            <a:r>
              <a:rPr lang="it-IT" sz="1600" dirty="0" err="1"/>
              <a:t>changes</a:t>
            </a:r>
            <a:r>
              <a:rPr lang="it-IT" sz="1600" dirty="0"/>
              <a:t> in gene </a:t>
            </a:r>
            <a:r>
              <a:rPr lang="it-IT" sz="1600" dirty="0" err="1"/>
              <a:t>expression</a:t>
            </a:r>
            <a:r>
              <a:rPr lang="it-IT" sz="1600" dirty="0"/>
              <a:t> </a:t>
            </a:r>
            <a:r>
              <a:rPr lang="it-IT" sz="1600" dirty="0" err="1"/>
              <a:t>without</a:t>
            </a:r>
            <a:r>
              <a:rPr lang="it-IT" sz="1600" dirty="0"/>
              <a:t> </a:t>
            </a:r>
            <a:r>
              <a:rPr lang="it-IT" sz="1600" dirty="0" err="1"/>
              <a:t>changing</a:t>
            </a:r>
            <a:r>
              <a:rPr lang="it-IT" sz="1600" dirty="0"/>
              <a:t> the DNA </a:t>
            </a:r>
            <a:r>
              <a:rPr lang="it-IT" sz="1600" dirty="0" err="1"/>
              <a:t>sequence</a:t>
            </a:r>
            <a:r>
              <a:rPr lang="it-IT" sz="1600" dirty="0"/>
              <a:t> include </a:t>
            </a:r>
            <a:r>
              <a:rPr lang="it-IT" sz="1600" dirty="0" err="1"/>
              <a:t>modifications</a:t>
            </a:r>
            <a:r>
              <a:rPr lang="it-IT" sz="1600" dirty="0"/>
              <a:t> of </a:t>
            </a:r>
            <a:r>
              <a:rPr lang="it-IT" sz="1600" dirty="0" err="1"/>
              <a:t>genomic</a:t>
            </a:r>
            <a:r>
              <a:rPr lang="it-IT" sz="1600" dirty="0"/>
              <a:t> DNA or </a:t>
            </a:r>
            <a:r>
              <a:rPr lang="it-IT" sz="1600" dirty="0" err="1"/>
              <a:t>histones</a:t>
            </a:r>
            <a:r>
              <a:rPr lang="it-IT" sz="1600" dirty="0"/>
              <a:t> and the </a:t>
            </a:r>
            <a:r>
              <a:rPr lang="it-IT" sz="1600" dirty="0" err="1"/>
              <a:t>action</a:t>
            </a:r>
            <a:r>
              <a:rPr lang="it-IT" sz="1600" dirty="0"/>
              <a:t> of small </a:t>
            </a:r>
            <a:r>
              <a:rPr lang="it-IT" sz="1600" dirty="0" err="1"/>
              <a:t>regulatory</a:t>
            </a:r>
            <a:r>
              <a:rPr lang="it-IT" sz="1600" dirty="0"/>
              <a:t> non-</a:t>
            </a:r>
            <a:r>
              <a:rPr lang="it-IT" sz="1600" dirty="0" err="1"/>
              <a:t>coding</a:t>
            </a:r>
            <a:r>
              <a:rPr lang="it-IT" sz="1600" dirty="0"/>
              <a:t> </a:t>
            </a:r>
            <a:r>
              <a:rPr lang="it-IT" sz="1600" dirty="0" err="1"/>
              <a:t>RNAs</a:t>
            </a:r>
            <a:r>
              <a:rPr lang="it-IT" sz="1600" dirty="0"/>
              <a:t>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00007" y="5408468"/>
            <a:ext cx="2710999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25" b="1" dirty="0">
                <a:solidFill>
                  <a:schemeClr val="bg1"/>
                </a:solidFill>
                <a:latin typeface="AdvGulliv" charset="0"/>
              </a:rPr>
              <a:t>A. </a:t>
            </a:r>
            <a:r>
              <a:rPr lang="it-IT" sz="825" b="1" dirty="0" err="1">
                <a:solidFill>
                  <a:schemeClr val="bg1"/>
                </a:solidFill>
                <a:latin typeface="AdvGulliv" charset="0"/>
              </a:rPr>
              <a:t>Doehring</a:t>
            </a:r>
            <a:r>
              <a:rPr lang="it-IT" sz="825" b="1" dirty="0">
                <a:solidFill>
                  <a:schemeClr val="bg1"/>
                </a:solidFill>
                <a:latin typeface="AdvGulliv" charset="0"/>
              </a:rPr>
              <a:t> et al. , </a:t>
            </a:r>
            <a:r>
              <a:rPr lang="it-IT" sz="825" b="1" dirty="0" err="1">
                <a:solidFill>
                  <a:schemeClr val="bg1"/>
                </a:solidFill>
                <a:latin typeface="AdvGulliv" charset="0"/>
              </a:rPr>
              <a:t>European</a:t>
            </a:r>
            <a:r>
              <a:rPr lang="it-IT" sz="825" b="1" dirty="0">
                <a:solidFill>
                  <a:schemeClr val="bg1"/>
                </a:solidFill>
                <a:latin typeface="AdvGulliv" charset="0"/>
              </a:rPr>
              <a:t> Journal of </a:t>
            </a:r>
            <a:r>
              <a:rPr lang="it-IT" sz="825" b="1" dirty="0" err="1">
                <a:solidFill>
                  <a:schemeClr val="bg1"/>
                </a:solidFill>
                <a:latin typeface="AdvGulliv" charset="0"/>
              </a:rPr>
              <a:t>Pain</a:t>
            </a:r>
            <a:r>
              <a:rPr lang="it-IT" sz="825" b="1" dirty="0">
                <a:solidFill>
                  <a:schemeClr val="bg1"/>
                </a:solidFill>
                <a:latin typeface="AdvGulliv" charset="0"/>
              </a:rPr>
              <a:t> 15 (2011) </a:t>
            </a:r>
            <a:endParaRPr lang="it-IT" sz="82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32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50875"/>
            <a:ext cx="8218487" cy="4443413"/>
          </a:xfrm>
        </p:spPr>
      </p:pic>
      <p:pic>
        <p:nvPicPr>
          <p:cNvPr id="71683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49725"/>
            <a:ext cx="5643562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CasellaDiTesto 1"/>
          <p:cNvSpPr txBox="1">
            <a:spLocks noChangeArrowheads="1"/>
          </p:cNvSpPr>
          <p:nvPr/>
        </p:nvSpPr>
        <p:spPr bwMode="auto">
          <a:xfrm>
            <a:off x="1042988" y="26035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66FF33"/>
                </a:solidFill>
              </a:rPr>
              <a:t>…studi clinici…</a:t>
            </a:r>
          </a:p>
        </p:txBody>
      </p:sp>
    </p:spTree>
    <p:extLst>
      <p:ext uri="{BB962C8B-B14F-4D97-AF65-F5344CB8AC3E}">
        <p14:creationId xmlns:p14="http://schemas.microsoft.com/office/powerpoint/2010/main" val="145406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251941"/>
            <a:ext cx="9144000" cy="617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>
                <a:latin typeface="Calibri" charset="0"/>
                <a:ea typeface="Calibri" charset="0"/>
                <a:cs typeface="Calibri" charset="0"/>
              </a:rPr>
              <a:t>DNA DEMETHYLATION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8454" y="1184856"/>
            <a:ext cx="8227092" cy="5422006"/>
          </a:xfrm>
        </p:spPr>
        <p:txBody>
          <a:bodyPr>
            <a:noAutofit/>
          </a:bodyPr>
          <a:lstStyle/>
          <a:p>
            <a:pPr>
              <a:buClr>
                <a:schemeClr val="accent3"/>
              </a:buClr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knowledge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and the player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involved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this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process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has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been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poor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for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quite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some time. </a:t>
            </a:r>
          </a:p>
          <a:p>
            <a:pPr>
              <a:buClr>
                <a:schemeClr val="accent3"/>
              </a:buClr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Generally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it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can be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distinguished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between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global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genome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wide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locus-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specific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events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buClr>
                <a:schemeClr val="accent3"/>
              </a:buClr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typical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example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for global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implemented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zygote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formation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; locus-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specific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occurs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for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instance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genomic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imprinting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during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reproduction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buClr>
                <a:schemeClr val="accent3"/>
              </a:buClr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DNA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necessary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for the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epigenetic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reprogramming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genes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also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directly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involved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many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important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disease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mechanisms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such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tumor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progression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buClr>
                <a:schemeClr val="accent3"/>
              </a:buClr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There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two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mechanisms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of DNA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it-IT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passive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active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19032" y="324889"/>
            <a:ext cx="4006052" cy="6093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initial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pattern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set by so-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called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de novo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mtases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(DNMT3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enzymes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mammals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).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After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each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round of DNA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replication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hemimethylated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created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, with 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parental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strand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carrying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marks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newly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synthesised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daughter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strand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being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devoid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. 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daughter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strand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remethylated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by a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maintenance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methyltransferase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specific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for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hemimethylated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DNA (DNMT1 in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mammals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). </a:t>
            </a:r>
          </a:p>
          <a:p>
            <a:endParaRPr lang="it-IT" sz="15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When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maintenance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MTase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activity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suppressed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, passive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of the DNA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takes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place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resulting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in the generation of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unmethylated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after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another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round of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replication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equivalent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to 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loss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of 50% of 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per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replication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cycle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. Active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, in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contrast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occurs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independently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of DNA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replication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requires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enzymatic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activity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either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remove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methyl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group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from 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methylated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base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directly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or to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exchange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whole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base by an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unmethylated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Furthermore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, a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previously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unmethylated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region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such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as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a CG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island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might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become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methylated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action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of a DNA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methyltransferase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targeted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1500" dirty="0" err="1"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lang="it-IT" sz="1500" dirty="0">
                <a:latin typeface="Calibri" charset="0"/>
                <a:ea typeface="Calibri" charset="0"/>
                <a:cs typeface="Calibri" charset="0"/>
              </a:rPr>
              <a:t> locus. 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1157754"/>
            <a:ext cx="4770027" cy="3468300"/>
          </a:xfrm>
        </p:spPr>
      </p:pic>
      <p:sp>
        <p:nvSpPr>
          <p:cNvPr id="5" name="Rettangolo 4"/>
          <p:cNvSpPr/>
          <p:nvPr/>
        </p:nvSpPr>
        <p:spPr>
          <a:xfrm>
            <a:off x="328116" y="483054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1C1D1E"/>
                </a:solidFill>
                <a:latin typeface="Open Sans" charset="0"/>
              </a:rPr>
              <a:t>Figure. 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Dynamics and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roles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of DNA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methylation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in </a:t>
            </a:r>
            <a:r>
              <a:rPr lang="it-IT" sz="1400" dirty="0" err="1">
                <a:solidFill>
                  <a:srgbClr val="1C1D1E"/>
                </a:solidFill>
                <a:latin typeface="Open Sans" charset="0"/>
              </a:rPr>
              <a:t>mammals</a:t>
            </a:r>
            <a:r>
              <a:rPr lang="it-IT" sz="1400" dirty="0">
                <a:solidFill>
                  <a:srgbClr val="1C1D1E"/>
                </a:solidFill>
                <a:latin typeface="Open Sans" charset="0"/>
              </a:rPr>
              <a:t>  (</a:t>
            </a:r>
            <a:r>
              <a:rPr lang="it-IT" sz="1400" dirty="0" err="1">
                <a:latin typeface="Optima" charset="0"/>
                <a:ea typeface="Optima" charset="0"/>
                <a:cs typeface="Optima" charset="0"/>
              </a:rPr>
              <a:t>Jurkowska</a:t>
            </a:r>
            <a:r>
              <a:rPr lang="it-IT" sz="1400" dirty="0">
                <a:latin typeface="Optima" charset="0"/>
                <a:ea typeface="Optima" charset="0"/>
                <a:cs typeface="Optima" charset="0"/>
              </a:rPr>
              <a:t> et al., </a:t>
            </a:r>
            <a:r>
              <a:rPr lang="it-IT" sz="1400" dirty="0" err="1">
                <a:latin typeface="Optima" charset="0"/>
                <a:ea typeface="Optima" charset="0"/>
                <a:cs typeface="Optima" charset="0"/>
              </a:rPr>
              <a:t>ChemBioChem</a:t>
            </a:r>
            <a:r>
              <a:rPr lang="it-IT" sz="1400" dirty="0">
                <a:latin typeface="Optima" charset="0"/>
                <a:ea typeface="Optima" charset="0"/>
                <a:cs typeface="Optima" charset="0"/>
              </a:rPr>
              <a:t> (2011)  </a:t>
            </a:r>
          </a:p>
          <a:p>
            <a:endParaRPr lang="it-IT" sz="1400" b="0" i="0" dirty="0">
              <a:solidFill>
                <a:srgbClr val="1C1D1E"/>
              </a:solidFill>
              <a:effectLst/>
              <a:latin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8382" y="1752990"/>
            <a:ext cx="8145910" cy="340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The passive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process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takes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place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in the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absence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newly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synthesised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strands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by DNMT1 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during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several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replication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rounds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(for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example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upon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 5-Azacytidine treatment),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leading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dilution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signal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0" indent="0">
              <a:buNone/>
            </a:pPr>
            <a:endParaRPr lang="it-IT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hyper-methylation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state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maintained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inhibition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of DNA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demethylases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marL="0" indent="0">
              <a:buNone/>
            </a:pPr>
            <a:endParaRPr lang="it-IT" sz="20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Tx/>
              <a:buChar char="-"/>
            </a:pPr>
            <a:endParaRPr lang="it-IT" dirty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38382" y="939652"/>
            <a:ext cx="3747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Passive DNA </a:t>
            </a:r>
            <a:r>
              <a:rPr lang="it-IT" sz="2400" dirty="0" err="1">
                <a:solidFill>
                  <a:srgbClr val="FF0000"/>
                </a:solidFill>
              </a:rPr>
              <a:t>demethylation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04810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69111" y="1997127"/>
            <a:ext cx="4332673" cy="24017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active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pathway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has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long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been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elusive,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until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recent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suggestion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was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made for the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involvement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cytosine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hydroxymethylation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followed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with the Base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Excision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Repair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(BER)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pathway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, to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achieve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on DNA. </a:t>
            </a:r>
          </a:p>
          <a:p>
            <a:endParaRPr lang="it-IT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93207" y="1095387"/>
            <a:ext cx="2902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Active </a:t>
            </a:r>
            <a:r>
              <a:rPr lang="it-IT" sz="2400" dirty="0" err="1">
                <a:solidFill>
                  <a:srgbClr val="FF0000"/>
                </a:solidFill>
              </a:rPr>
              <a:t>demethylation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90" y="546633"/>
            <a:ext cx="3816476" cy="49901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" y="5198681"/>
            <a:ext cx="5784234" cy="12224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95872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73" y="1455452"/>
            <a:ext cx="5860758" cy="34913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ttangolo 4"/>
          <p:cNvSpPr/>
          <p:nvPr/>
        </p:nvSpPr>
        <p:spPr>
          <a:xfrm>
            <a:off x="554640" y="5411670"/>
            <a:ext cx="8129060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latin typeface="Times New Roman" charset="0"/>
              </a:rPr>
              <a:t>Model of </a:t>
            </a:r>
            <a:r>
              <a:rPr lang="it-IT" sz="1400" dirty="0" err="1">
                <a:latin typeface="Times New Roman" charset="0"/>
              </a:rPr>
              <a:t>active</a:t>
            </a:r>
            <a:r>
              <a:rPr lang="it-IT" sz="1400" dirty="0">
                <a:latin typeface="Times New Roman" charset="0"/>
              </a:rPr>
              <a:t> DNA </a:t>
            </a:r>
            <a:r>
              <a:rPr lang="it-IT" sz="1400" dirty="0" err="1">
                <a:latin typeface="Times New Roman" charset="0"/>
              </a:rPr>
              <a:t>demethylation</a:t>
            </a:r>
            <a:r>
              <a:rPr lang="it-IT" sz="1400" dirty="0">
                <a:latin typeface="Times New Roman" charset="0"/>
              </a:rPr>
              <a:t> by a TET/TDG (</a:t>
            </a:r>
            <a:r>
              <a:rPr lang="it-IT" sz="1400" dirty="0" err="1">
                <a:latin typeface="Times New Roman" charset="0"/>
              </a:rPr>
              <a:t>thymine</a:t>
            </a:r>
            <a:r>
              <a:rPr lang="it-IT" sz="1400" dirty="0">
                <a:latin typeface="Times New Roman" charset="0"/>
              </a:rPr>
              <a:t>–DNA–</a:t>
            </a:r>
            <a:r>
              <a:rPr lang="it-IT" sz="1400" dirty="0" err="1">
                <a:latin typeface="Times New Roman" charset="0"/>
              </a:rPr>
              <a:t>glycosylase</a:t>
            </a:r>
            <a:r>
              <a:rPr lang="it-IT" sz="1400" dirty="0">
                <a:latin typeface="Times New Roman" charset="0"/>
              </a:rPr>
              <a:t>)/BER (base </a:t>
            </a:r>
            <a:r>
              <a:rPr lang="it-IT" sz="1400" dirty="0" err="1">
                <a:latin typeface="Times New Roman" charset="0"/>
              </a:rPr>
              <a:t>excision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repair</a:t>
            </a:r>
            <a:r>
              <a:rPr lang="it-IT" sz="1400" dirty="0">
                <a:latin typeface="Times New Roman" charset="0"/>
              </a:rPr>
              <a:t>)-</a:t>
            </a:r>
            <a:r>
              <a:rPr lang="it-IT" sz="1400" dirty="0" err="1">
                <a:latin typeface="Times New Roman" charset="0"/>
              </a:rPr>
              <a:t>dependent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pathway</a:t>
            </a:r>
            <a:r>
              <a:rPr lang="it-IT" sz="1400" dirty="0">
                <a:latin typeface="Times New Roman" charset="0"/>
              </a:rPr>
              <a:t>. A </a:t>
            </a:r>
            <a:r>
              <a:rPr lang="it-IT" sz="1400" dirty="0" err="1">
                <a:latin typeface="Times New Roman" charset="0"/>
              </a:rPr>
              <a:t>cytosine</a:t>
            </a:r>
            <a:r>
              <a:rPr lang="it-IT" sz="1400" dirty="0">
                <a:latin typeface="Times New Roman" charset="0"/>
              </a:rPr>
              <a:t> base can be </a:t>
            </a:r>
            <a:r>
              <a:rPr lang="it-IT" sz="1400" dirty="0" err="1">
                <a:latin typeface="Times New Roman" charset="0"/>
              </a:rPr>
              <a:t>methylated</a:t>
            </a:r>
            <a:r>
              <a:rPr lang="it-IT" sz="1400" dirty="0">
                <a:latin typeface="Times New Roman" charset="0"/>
              </a:rPr>
              <a:t> by the DNA </a:t>
            </a:r>
            <a:r>
              <a:rPr lang="it-IT" sz="1400" dirty="0" err="1">
                <a:latin typeface="Times New Roman" charset="0"/>
              </a:rPr>
              <a:t>methylation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machinery</a:t>
            </a:r>
            <a:r>
              <a:rPr lang="it-IT" sz="1400" dirty="0">
                <a:latin typeface="Times New Roman" charset="0"/>
              </a:rPr>
              <a:t> (DNMT1 or DNMT3A/B) to </a:t>
            </a:r>
            <a:r>
              <a:rPr lang="it-IT" sz="1400" dirty="0" err="1">
                <a:latin typeface="Times New Roman" charset="0"/>
              </a:rPr>
              <a:t>form</a:t>
            </a:r>
            <a:r>
              <a:rPr lang="it-IT" sz="1400" dirty="0">
                <a:latin typeface="Times New Roman" charset="0"/>
              </a:rPr>
              <a:t> 5mC, </a:t>
            </a:r>
            <a:r>
              <a:rPr lang="it-IT" sz="1400" dirty="0" err="1">
                <a:latin typeface="Times New Roman" charset="0"/>
              </a:rPr>
              <a:t>which</a:t>
            </a:r>
            <a:r>
              <a:rPr lang="it-IT" sz="1400" dirty="0">
                <a:latin typeface="Times New Roman" charset="0"/>
              </a:rPr>
              <a:t> in turn can be </a:t>
            </a:r>
            <a:r>
              <a:rPr lang="it-IT" sz="1400" dirty="0" err="1">
                <a:latin typeface="Times New Roman" charset="0"/>
              </a:rPr>
              <a:t>iteratively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oxidized</a:t>
            </a:r>
            <a:r>
              <a:rPr lang="it-IT" sz="1400" dirty="0">
                <a:latin typeface="Times New Roman" charset="0"/>
              </a:rPr>
              <a:t> by TET </a:t>
            </a:r>
            <a:r>
              <a:rPr lang="it-IT" sz="1400" dirty="0" err="1">
                <a:latin typeface="Times New Roman" charset="0"/>
              </a:rPr>
              <a:t>enzymes</a:t>
            </a:r>
            <a:r>
              <a:rPr lang="it-IT" sz="1400" dirty="0">
                <a:latin typeface="Times New Roman" charset="0"/>
              </a:rPr>
              <a:t> to produce 5hmC, 5fC, and 5caC. TDG </a:t>
            </a:r>
            <a:r>
              <a:rPr lang="it-IT" sz="1400" dirty="0" err="1">
                <a:latin typeface="Times New Roman" charset="0"/>
              </a:rPr>
              <a:t>then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recognizes</a:t>
            </a:r>
            <a:r>
              <a:rPr lang="it-IT" sz="1400" dirty="0">
                <a:latin typeface="Times New Roman" charset="0"/>
              </a:rPr>
              <a:t> 5fC and 5caC, and the </a:t>
            </a:r>
            <a:r>
              <a:rPr lang="it-IT" sz="1400" dirty="0" err="1">
                <a:latin typeface="Times New Roman" charset="0"/>
              </a:rPr>
              <a:t>oxidized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cytosine</a:t>
            </a:r>
            <a:r>
              <a:rPr lang="it-IT" sz="1400" dirty="0">
                <a:latin typeface="Times New Roman" charset="0"/>
              </a:rPr>
              <a:t> base </a:t>
            </a:r>
            <a:r>
              <a:rPr lang="it-IT" sz="1400" dirty="0" err="1">
                <a:latin typeface="Times New Roman" charset="0"/>
              </a:rPr>
              <a:t>is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excised</a:t>
            </a:r>
            <a:r>
              <a:rPr lang="it-IT" sz="1400" dirty="0">
                <a:latin typeface="Times New Roman" charset="0"/>
              </a:rPr>
              <a:t>. </a:t>
            </a:r>
            <a:r>
              <a:rPr lang="it-IT" sz="1400" dirty="0" err="1">
                <a:latin typeface="Times New Roman" charset="0"/>
              </a:rPr>
              <a:t>This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yields</a:t>
            </a:r>
            <a:r>
              <a:rPr lang="it-IT" sz="1400" dirty="0">
                <a:latin typeface="Times New Roman" charset="0"/>
              </a:rPr>
              <a:t> an </a:t>
            </a:r>
            <a:r>
              <a:rPr lang="it-IT" sz="1400" dirty="0" err="1">
                <a:latin typeface="Times New Roman" charset="0"/>
              </a:rPr>
              <a:t>abasic</a:t>
            </a:r>
            <a:r>
              <a:rPr lang="it-IT" sz="1400" dirty="0">
                <a:latin typeface="Times New Roman" charset="0"/>
              </a:rPr>
              <a:t> site </a:t>
            </a:r>
            <a:r>
              <a:rPr lang="it-IT" sz="1400" dirty="0" err="1">
                <a:latin typeface="Times New Roman" charset="0"/>
              </a:rPr>
              <a:t>that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is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repaired</a:t>
            </a:r>
            <a:r>
              <a:rPr lang="it-IT" sz="1400" dirty="0">
                <a:latin typeface="Times New Roman" charset="0"/>
              </a:rPr>
              <a:t> by BER and </a:t>
            </a:r>
            <a:r>
              <a:rPr lang="it-IT" sz="1400" dirty="0" err="1">
                <a:latin typeface="Times New Roman" charset="0"/>
              </a:rPr>
              <a:t>results</a:t>
            </a:r>
            <a:r>
              <a:rPr lang="it-IT" sz="1400" dirty="0">
                <a:latin typeface="Times New Roman" charset="0"/>
              </a:rPr>
              <a:t> in </a:t>
            </a:r>
            <a:r>
              <a:rPr lang="it-IT" sz="1400" dirty="0" err="1">
                <a:latin typeface="Times New Roman" charset="0"/>
              </a:rPr>
              <a:t>restoration</a:t>
            </a:r>
            <a:r>
              <a:rPr lang="it-IT" sz="1400" dirty="0">
                <a:latin typeface="Times New Roman" charset="0"/>
              </a:rPr>
              <a:t> of the </a:t>
            </a:r>
            <a:r>
              <a:rPr lang="it-IT" sz="1400" dirty="0" err="1">
                <a:latin typeface="Times New Roman" charset="0"/>
              </a:rPr>
              <a:t>unmodified</a:t>
            </a:r>
            <a:r>
              <a:rPr lang="it-IT" sz="1400" dirty="0">
                <a:latin typeface="Times New Roman" charset="0"/>
              </a:rPr>
              <a:t> </a:t>
            </a:r>
            <a:r>
              <a:rPr lang="it-IT" sz="1400" dirty="0" err="1">
                <a:latin typeface="Times New Roman" charset="0"/>
              </a:rPr>
              <a:t>cytosine</a:t>
            </a:r>
            <a:r>
              <a:rPr lang="it-IT" sz="1400" dirty="0">
                <a:latin typeface="Times New Roman" charset="0"/>
              </a:rPr>
              <a:t> state.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4987851" y="4976734"/>
            <a:ext cx="35287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/>
              <a:t>Kasper </a:t>
            </a:r>
            <a:r>
              <a:rPr lang="it-IT" sz="1050" i="1" dirty="0" err="1"/>
              <a:t>Dindler</a:t>
            </a:r>
            <a:r>
              <a:rPr lang="it-IT" sz="1050" i="1" dirty="0"/>
              <a:t> </a:t>
            </a:r>
            <a:r>
              <a:rPr lang="it-IT" sz="1050" i="1" dirty="0" err="1"/>
              <a:t>Rasmussen</a:t>
            </a:r>
            <a:r>
              <a:rPr lang="it-IT" sz="1050" i="1" dirty="0"/>
              <a:t> and Kristian </a:t>
            </a:r>
            <a:r>
              <a:rPr lang="it-IT" sz="1050" i="1" dirty="0" err="1"/>
              <a:t>Helin</a:t>
            </a:r>
            <a:r>
              <a:rPr lang="it-IT" sz="1050" i="1" dirty="0"/>
              <a:t>; </a:t>
            </a:r>
            <a:r>
              <a:rPr lang="it-IT" sz="1050" i="1" dirty="0" err="1"/>
              <a:t>Genes</a:t>
            </a:r>
            <a:r>
              <a:rPr lang="it-IT" sz="1050" i="1" dirty="0"/>
              <a:t> </a:t>
            </a:r>
            <a:r>
              <a:rPr lang="it-IT" sz="1050" i="1" dirty="0" err="1"/>
              <a:t>Dev</a:t>
            </a:r>
            <a:r>
              <a:rPr lang="it-IT" sz="1050" i="1" dirty="0"/>
              <a:t> 2016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9114" y="428000"/>
            <a:ext cx="8360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Ten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Eleven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Translocation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TET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enzymes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hydroxylate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5-methylcytosine to 5-hydroxymethylcytosine. The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enzymes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utilize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α-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ketoglutarate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and Fe2+ion to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oxidize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5-methylcytosine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into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5-hydroxylmethylcytosine.</a:t>
            </a:r>
          </a:p>
        </p:txBody>
      </p:sp>
    </p:spTree>
    <p:extLst>
      <p:ext uri="{BB962C8B-B14F-4D97-AF65-F5344CB8AC3E}">
        <p14:creationId xmlns:p14="http://schemas.microsoft.com/office/powerpoint/2010/main" val="201620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302618"/>
            <a:ext cx="9144000" cy="617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>
                <a:latin typeface="Calibri" charset="0"/>
                <a:ea typeface="Calibri" charset="0"/>
                <a:cs typeface="Calibri" charset="0"/>
              </a:rPr>
              <a:t>HISTONE ACETYLATION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9" y="1580962"/>
            <a:ext cx="4404381" cy="449371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63832" y="6074681"/>
            <a:ext cx="29081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 err="1"/>
              <a:t>Min-Hao</a:t>
            </a:r>
            <a:r>
              <a:rPr lang="it-IT" sz="1050" dirty="0"/>
              <a:t> </a:t>
            </a:r>
            <a:r>
              <a:rPr lang="it-IT" sz="1050" dirty="0" err="1"/>
              <a:t>Kuo</a:t>
            </a:r>
            <a:r>
              <a:rPr lang="it-IT" sz="1050" dirty="0"/>
              <a:t> and C. David </a:t>
            </a:r>
            <a:r>
              <a:rPr lang="it-IT" sz="1050" dirty="0" err="1"/>
              <a:t>Allis</a:t>
            </a:r>
            <a:r>
              <a:rPr lang="it-IT" sz="1050" dirty="0"/>
              <a:t>, </a:t>
            </a:r>
            <a:r>
              <a:rPr lang="en-US" sz="1050" dirty="0" err="1"/>
              <a:t>BioEssays</a:t>
            </a:r>
            <a:r>
              <a:rPr lang="en-US" sz="1050" dirty="0"/>
              <a:t> (1998)</a:t>
            </a:r>
            <a:endParaRPr lang="it-IT" sz="1050" dirty="0"/>
          </a:p>
        </p:txBody>
      </p:sp>
      <p:sp>
        <p:nvSpPr>
          <p:cNvPr id="8" name="Rettangolo 7"/>
          <p:cNvSpPr/>
          <p:nvPr/>
        </p:nvSpPr>
        <p:spPr>
          <a:xfrm>
            <a:off x="4766872" y="1304144"/>
            <a:ext cx="403235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acetylation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, a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well-studied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post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translational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modification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controlled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by the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opposing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activities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acetyltransferases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HATs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) and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deacetylases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HDACs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endParaRPr lang="it-IT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Acetylation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histones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closely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linked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transcriptional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activation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it-IT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Acetylation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internal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lysines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may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affect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several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aspects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nucleosome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latin typeface="Calibri" charset="0"/>
                <a:ea typeface="Calibri" charset="0"/>
                <a:cs typeface="Calibri" charset="0"/>
              </a:rPr>
              <a:t>function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it-IT" sz="1600" dirty="0">
              <a:latin typeface="Calibri" charset="0"/>
              <a:ea typeface="Calibri" charset="0"/>
              <a:cs typeface="Calibri" charset="0"/>
            </a:endParaRPr>
          </a:p>
          <a:p>
            <a:endParaRPr lang="it-IT" sz="1600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1600" b="1" dirty="0">
                <a:latin typeface="Calibri" charset="0"/>
                <a:ea typeface="Calibri" charset="0"/>
                <a:cs typeface="Calibri" charset="0"/>
                <a:sym typeface="Wingdings"/>
              </a:rPr>
              <a:t>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Hyperacetylated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histones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associated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certain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transcriptionally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active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domains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it-IT" sz="1600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1600" b="1" dirty="0">
                <a:latin typeface="Calibri" charset="0"/>
                <a:ea typeface="Calibri" charset="0"/>
                <a:cs typeface="Calibri" charset="0"/>
                <a:sym typeface="Wingdings"/>
              </a:rPr>
              <a:t>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Underacetylated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histones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enriched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in the loci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repressed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or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silenced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1600" b="1" dirty="0" err="1">
                <a:latin typeface="Calibri" charset="0"/>
                <a:ea typeface="Calibri" charset="0"/>
                <a:cs typeface="Calibri" charset="0"/>
              </a:rPr>
              <a:t>transcription</a:t>
            </a:r>
            <a:r>
              <a:rPr lang="it-IT" sz="1600" b="1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4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0" y="1611756"/>
            <a:ext cx="5332248" cy="42785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Rettangolo 5"/>
          <p:cNvSpPr/>
          <p:nvPr/>
        </p:nvSpPr>
        <p:spPr>
          <a:xfrm>
            <a:off x="5520644" y="1660962"/>
            <a:ext cx="314367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lphaUcParenBoth"/>
            </a:pPr>
            <a:r>
              <a:rPr lang="it-IT" sz="1600" dirty="0" err="1"/>
              <a:t>Methylation</a:t>
            </a:r>
            <a:r>
              <a:rPr lang="it-IT" sz="1600" dirty="0"/>
              <a:t> (Me) of </a:t>
            </a:r>
            <a:r>
              <a:rPr lang="it-IT" sz="1600" dirty="0" err="1"/>
              <a:t>histones</a:t>
            </a:r>
            <a:r>
              <a:rPr lang="it-IT" sz="1600" dirty="0"/>
              <a:t> and </a:t>
            </a:r>
            <a:r>
              <a:rPr lang="it-IT" sz="1600" dirty="0" err="1"/>
              <a:t>deacetylation</a:t>
            </a:r>
            <a:r>
              <a:rPr lang="it-IT" sz="1600" dirty="0"/>
              <a:t> of </a:t>
            </a:r>
            <a:r>
              <a:rPr lang="it-IT" sz="1600" dirty="0" err="1"/>
              <a:t>histones</a:t>
            </a:r>
            <a:r>
              <a:rPr lang="it-IT" sz="1600" dirty="0"/>
              <a:t> with HDAC </a:t>
            </a:r>
            <a:r>
              <a:rPr lang="it-IT" sz="1600" dirty="0" err="1"/>
              <a:t>results</a:t>
            </a:r>
            <a:r>
              <a:rPr lang="it-IT" sz="1600" dirty="0"/>
              <a:t> in a </a:t>
            </a:r>
            <a:r>
              <a:rPr lang="it-IT" sz="1600" dirty="0" err="1"/>
              <a:t>condensed</a:t>
            </a:r>
            <a:r>
              <a:rPr lang="it-IT" sz="1600" dirty="0"/>
              <a:t> </a:t>
            </a:r>
            <a:r>
              <a:rPr lang="it-IT" sz="1600" dirty="0" err="1"/>
              <a:t>chromatin</a:t>
            </a:r>
            <a:r>
              <a:rPr lang="it-IT" sz="1600" dirty="0"/>
              <a:t>. Under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condition</a:t>
            </a:r>
            <a:r>
              <a:rPr lang="it-IT" sz="1600" dirty="0"/>
              <a:t>, </a:t>
            </a:r>
            <a:r>
              <a:rPr lang="it-IT" sz="1600" dirty="0" err="1"/>
              <a:t>transcription</a:t>
            </a:r>
            <a:r>
              <a:rPr lang="it-IT" sz="1600" dirty="0"/>
              <a:t> </a:t>
            </a:r>
            <a:r>
              <a:rPr lang="it-IT" sz="1600" dirty="0" err="1"/>
              <a:t>factors</a:t>
            </a:r>
            <a:r>
              <a:rPr lang="it-IT" sz="1600" dirty="0"/>
              <a:t> (TF) </a:t>
            </a:r>
            <a:r>
              <a:rPr lang="it-IT" sz="1600" dirty="0" err="1"/>
              <a:t>cannot</a:t>
            </a:r>
            <a:r>
              <a:rPr lang="it-IT" sz="1600" dirty="0"/>
              <a:t> </a:t>
            </a:r>
            <a:r>
              <a:rPr lang="it-IT" sz="1600" dirty="0" err="1"/>
              <a:t>bind</a:t>
            </a:r>
            <a:r>
              <a:rPr lang="it-IT" sz="1600" dirty="0"/>
              <a:t> to the promoter </a:t>
            </a:r>
            <a:r>
              <a:rPr lang="it-IT" sz="1600" dirty="0" err="1"/>
              <a:t>region</a:t>
            </a:r>
            <a:r>
              <a:rPr lang="it-IT" sz="1600" dirty="0"/>
              <a:t> of the gene, </a:t>
            </a:r>
            <a:r>
              <a:rPr lang="it-IT" sz="1600" dirty="0" err="1"/>
              <a:t>thereby</a:t>
            </a:r>
            <a:r>
              <a:rPr lang="it-IT" sz="1600" dirty="0"/>
              <a:t> gene </a:t>
            </a:r>
            <a:r>
              <a:rPr lang="it-IT" sz="1600" dirty="0" err="1"/>
              <a:t>transcription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repressed</a:t>
            </a:r>
            <a:r>
              <a:rPr lang="it-IT" sz="1600" dirty="0"/>
              <a:t>. </a:t>
            </a:r>
          </a:p>
          <a:p>
            <a:pPr marL="257175" indent="-257175">
              <a:buAutoNum type="alphaUcParenBoth"/>
            </a:pPr>
            <a:endParaRPr lang="it-IT" sz="1600" dirty="0"/>
          </a:p>
          <a:p>
            <a:pPr marL="257175" indent="-257175">
              <a:buAutoNum type="alphaUcParenBoth"/>
            </a:pPr>
            <a:r>
              <a:rPr lang="it-IT" sz="1600" dirty="0" err="1"/>
              <a:t>Histone</a:t>
            </a:r>
            <a:r>
              <a:rPr lang="it-IT" sz="1600" dirty="0"/>
              <a:t> </a:t>
            </a:r>
            <a:r>
              <a:rPr lang="it-IT" sz="1600" dirty="0" err="1"/>
              <a:t>acetylation</a:t>
            </a:r>
            <a:r>
              <a:rPr lang="it-IT" sz="1600" dirty="0"/>
              <a:t> (</a:t>
            </a:r>
            <a:r>
              <a:rPr lang="it-IT" sz="1600" dirty="0" err="1"/>
              <a:t>Ac</a:t>
            </a:r>
            <a:r>
              <a:rPr lang="it-IT" sz="1600" dirty="0"/>
              <a:t>) with HAT </a:t>
            </a:r>
            <a:r>
              <a:rPr lang="it-IT" sz="1600" dirty="0" err="1"/>
              <a:t>results</a:t>
            </a:r>
            <a:r>
              <a:rPr lang="it-IT" sz="1600" dirty="0"/>
              <a:t> in </a:t>
            </a:r>
            <a:r>
              <a:rPr lang="it-IT" sz="1600" dirty="0" err="1"/>
              <a:t>loose</a:t>
            </a:r>
            <a:r>
              <a:rPr lang="it-IT" sz="1600" dirty="0"/>
              <a:t> </a:t>
            </a:r>
            <a:r>
              <a:rPr lang="it-IT" sz="1600" dirty="0" err="1"/>
              <a:t>chromatin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allows</a:t>
            </a:r>
            <a:r>
              <a:rPr lang="it-IT" sz="1600" dirty="0"/>
              <a:t> the </a:t>
            </a:r>
            <a:r>
              <a:rPr lang="it-IT" sz="1600" dirty="0" err="1"/>
              <a:t>transcription</a:t>
            </a:r>
            <a:r>
              <a:rPr lang="it-IT" sz="1600" dirty="0"/>
              <a:t> </a:t>
            </a:r>
            <a:r>
              <a:rPr lang="it-IT" sz="1600" dirty="0" err="1"/>
              <a:t>factor</a:t>
            </a:r>
            <a:r>
              <a:rPr lang="it-IT" sz="1600" dirty="0"/>
              <a:t> (TF) to </a:t>
            </a:r>
            <a:r>
              <a:rPr lang="it-IT" sz="1600" dirty="0" err="1"/>
              <a:t>bind</a:t>
            </a:r>
            <a:r>
              <a:rPr lang="it-IT" sz="1600" dirty="0"/>
              <a:t> to the promoter </a:t>
            </a:r>
            <a:r>
              <a:rPr lang="it-IT" sz="1600" dirty="0" err="1"/>
              <a:t>region</a:t>
            </a:r>
            <a:r>
              <a:rPr lang="it-IT" sz="1600" dirty="0"/>
              <a:t> of the gene. </a:t>
            </a:r>
            <a:r>
              <a:rPr lang="it-IT" sz="1600" dirty="0" err="1"/>
              <a:t>Consequently</a:t>
            </a:r>
            <a:r>
              <a:rPr lang="it-IT" sz="1600" dirty="0"/>
              <a:t>, gene </a:t>
            </a:r>
            <a:r>
              <a:rPr lang="it-IT" sz="1600" dirty="0" err="1"/>
              <a:t>transcription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activated</a:t>
            </a:r>
            <a:r>
              <a:rPr lang="it-IT" sz="1600" dirty="0"/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19091" y="391506"/>
            <a:ext cx="5172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</a:rPr>
              <a:t>Histone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modification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regulates</a:t>
            </a:r>
            <a:r>
              <a:rPr lang="it-IT" sz="2000" dirty="0">
                <a:solidFill>
                  <a:srgbClr val="FF0000"/>
                </a:solidFill>
              </a:rPr>
              <a:t> gene </a:t>
            </a:r>
            <a:r>
              <a:rPr lang="it-IT" sz="2000" dirty="0" err="1">
                <a:solidFill>
                  <a:srgbClr val="FF0000"/>
                </a:solidFill>
              </a:rPr>
              <a:t>expression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612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1669" y="514052"/>
            <a:ext cx="6250177" cy="736227"/>
          </a:xfrm>
        </p:spPr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acetyltransferases</a:t>
            </a:r>
            <a:r>
              <a:rPr lang="it-IT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HATs</a:t>
            </a:r>
            <a:r>
              <a:rPr lang="it-IT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6914" y="1869455"/>
            <a:ext cx="8239685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u="sng" dirty="0" err="1">
                <a:latin typeface="Calibri" charset="0"/>
                <a:ea typeface="Calibri" charset="0"/>
                <a:cs typeface="Calibri" charset="0"/>
              </a:rPr>
              <a:t>HATs</a:t>
            </a:r>
            <a:r>
              <a:rPr lang="it-IT" sz="2000" u="sng" dirty="0">
                <a:latin typeface="Calibri" charset="0"/>
                <a:ea typeface="Calibri" charset="0"/>
                <a:cs typeface="Calibri" charset="0"/>
              </a:rPr>
              <a:t> can be </a:t>
            </a:r>
            <a:r>
              <a:rPr lang="it-IT" sz="2000" u="sng" dirty="0" err="1">
                <a:latin typeface="Calibri" charset="0"/>
                <a:ea typeface="Calibri" charset="0"/>
                <a:cs typeface="Calibri" charset="0"/>
              </a:rPr>
              <a:t>grouped</a:t>
            </a:r>
            <a:r>
              <a:rPr lang="it-IT" sz="2000" u="sng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u="sng" dirty="0" err="1">
                <a:latin typeface="Calibri" charset="0"/>
                <a:ea typeface="Calibri" charset="0"/>
                <a:cs typeface="Calibri" charset="0"/>
              </a:rPr>
              <a:t>into</a:t>
            </a:r>
            <a:r>
              <a:rPr lang="it-IT" sz="2000" u="sng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u="sng" dirty="0" err="1"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it-IT" sz="2000" u="sng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u="sng" dirty="0" err="1">
                <a:latin typeface="Calibri" charset="0"/>
                <a:ea typeface="Calibri" charset="0"/>
                <a:cs typeface="Calibri" charset="0"/>
              </a:rPr>
              <a:t>least</a:t>
            </a:r>
            <a:r>
              <a:rPr lang="it-IT" sz="2000" u="sng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u="sng" dirty="0" err="1">
                <a:latin typeface="Calibri" charset="0"/>
                <a:ea typeface="Calibri" charset="0"/>
                <a:cs typeface="Calibri" charset="0"/>
              </a:rPr>
              <a:t>two</a:t>
            </a:r>
            <a:r>
              <a:rPr lang="it-IT" sz="2000" u="sng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u="sng" dirty="0" err="1">
                <a:latin typeface="Calibri" charset="0"/>
                <a:ea typeface="Calibri" charset="0"/>
                <a:cs typeface="Calibri" charset="0"/>
              </a:rPr>
              <a:t>classes</a:t>
            </a:r>
            <a:r>
              <a:rPr lang="it-IT" sz="2000" u="sng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it-IT" sz="2000" dirty="0"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FontTx/>
              <a:buChar char="-"/>
            </a:pP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type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b="1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it-IT" sz="2000" b="1" dirty="0" err="1">
                <a:latin typeface="Calibri" charset="0"/>
                <a:ea typeface="Calibri" charset="0"/>
                <a:cs typeface="Calibri" charset="0"/>
              </a:rPr>
              <a:t>HATs</a:t>
            </a:r>
            <a:r>
              <a:rPr lang="it-IT" sz="2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are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localized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in nuclei and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most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likely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acetylate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nucleosomal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histones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reactions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closely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tied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transcriptional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activation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marL="214313" indent="-214313">
              <a:buFontTx/>
              <a:buChar char="-"/>
            </a:pPr>
            <a:endParaRPr lang="it-IT" sz="2000" dirty="0"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FontTx/>
              <a:buChar char="-"/>
            </a:pP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type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b="1" dirty="0">
                <a:latin typeface="Calibri" charset="0"/>
                <a:ea typeface="Calibri" charset="0"/>
                <a:cs typeface="Calibri" charset="0"/>
              </a:rPr>
              <a:t>B </a:t>
            </a:r>
            <a:r>
              <a:rPr lang="it-IT" sz="2000" b="1" dirty="0" err="1">
                <a:latin typeface="Calibri" charset="0"/>
                <a:ea typeface="Calibri" charset="0"/>
                <a:cs typeface="Calibri" charset="0"/>
              </a:rPr>
              <a:t>HATs</a:t>
            </a:r>
            <a:r>
              <a:rPr lang="it-IT" sz="2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can be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purified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from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cytoplasmic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fractions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, and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it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commonly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held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these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activities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responsible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for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acetylating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newly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synthesized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histones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before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chromatin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assembly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during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replication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14313" indent="-214313">
              <a:buFontTx/>
              <a:buChar char="-"/>
            </a:pPr>
            <a:endParaRPr lang="it-IT" sz="2000" dirty="0"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FontTx/>
              <a:buChar char="-"/>
            </a:pP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several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known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transcriptional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regulators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been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found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possess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intrinsic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 HAT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activity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: Gcn5p and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homologs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, PCAF, p300/CBP, TAFII250 and </a:t>
            </a:r>
            <a:r>
              <a:rPr lang="it-IT" sz="2000" dirty="0" err="1">
                <a:latin typeface="Calibri" charset="0"/>
                <a:ea typeface="Calibri" charset="0"/>
                <a:cs typeface="Calibri" charset="0"/>
              </a:rPr>
              <a:t>homologs</a:t>
            </a:r>
            <a:r>
              <a:rPr lang="it-IT" sz="2000" dirty="0">
                <a:latin typeface="Calibri" charset="0"/>
                <a:ea typeface="Calibri" charset="0"/>
                <a:cs typeface="Calibri" charset="0"/>
              </a:rPr>
              <a:t>, SRC-1, ACTR, etc. </a:t>
            </a:r>
          </a:p>
          <a:p>
            <a:pPr marL="214313" indent="-214313">
              <a:buFontTx/>
              <a:buChar char="-"/>
            </a:pPr>
            <a:endParaRPr lang="it-IT" sz="135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73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3435" y="465711"/>
            <a:ext cx="5797296" cy="72876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deacetylases</a:t>
            </a:r>
            <a:r>
              <a:rPr lang="it-IT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HDACs</a:t>
            </a:r>
            <a:r>
              <a:rPr lang="it-IT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it-IT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1729" y="1770001"/>
            <a:ext cx="8380709" cy="4345988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Removal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acetyl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group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from the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ε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-amino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group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acetylated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lysine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residues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by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HDACs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restores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the positive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charge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on the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lysine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residue and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allows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electrostatic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interaction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with the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negatively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charged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backbone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causing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condensed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inactive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chromatin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structure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buClr>
                <a:schemeClr val="accent1"/>
              </a:buClr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</a:pP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Until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today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18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different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members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HDACs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been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identified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grouped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into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four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classes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lvl="1">
              <a:buClr>
                <a:schemeClr val="accent1"/>
              </a:buClr>
              <a:buFontTx/>
              <a:buChar char="-"/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Class I, II, and IV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HDACs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or the so-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called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classical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deacetylases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remove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acetyl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moiety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on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lysine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residues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the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presence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of a Zn2+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ion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via a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charge-relay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system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zinc-dependent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amidohydrolases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lvl="1">
              <a:buClr>
                <a:schemeClr val="accent1"/>
              </a:buClr>
              <a:buFontTx/>
              <a:buChar char="-"/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Class III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HDACs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also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called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sirtuins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are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dependent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on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nicotinamide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adenine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dinucleotide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(NAD+)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cofactor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catalyze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deacetylation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reaction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244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9752" y="462243"/>
            <a:ext cx="4662087" cy="61327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/>
              <a:t>(A) DNA </a:t>
            </a:r>
            <a:r>
              <a:rPr lang="it-IT" dirty="0" err="1"/>
              <a:t>methylation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traditionally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mainly</a:t>
            </a:r>
            <a:r>
              <a:rPr lang="it-IT" dirty="0"/>
              <a:t> in the </a:t>
            </a:r>
            <a:r>
              <a:rPr lang="it-IT" dirty="0" err="1"/>
              <a:t>context</a:t>
            </a:r>
            <a:r>
              <a:rPr lang="it-IT" dirty="0"/>
              <a:t> of </a:t>
            </a:r>
            <a:r>
              <a:rPr lang="it-IT" dirty="0" err="1"/>
              <a:t>CpG</a:t>
            </a:r>
            <a:r>
              <a:rPr lang="it-IT" dirty="0"/>
              <a:t> </a:t>
            </a:r>
            <a:r>
              <a:rPr lang="it-IT" dirty="0" err="1"/>
              <a:t>islands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silencing</a:t>
            </a:r>
            <a:r>
              <a:rPr lang="it-IT" dirty="0"/>
              <a:t> </a:t>
            </a:r>
            <a:r>
              <a:rPr lang="it-IT" dirty="0" err="1"/>
              <a:t>functions</a:t>
            </a:r>
            <a:r>
              <a:rPr lang="it-IT" dirty="0"/>
              <a:t> (e.g., </a:t>
            </a:r>
            <a:r>
              <a:rPr lang="it-IT" dirty="0" err="1"/>
              <a:t>silencing</a:t>
            </a:r>
            <a:r>
              <a:rPr lang="it-IT" dirty="0"/>
              <a:t> of the </a:t>
            </a:r>
            <a:r>
              <a:rPr lang="it-IT" dirty="0" err="1"/>
              <a:t>inactive</a:t>
            </a:r>
            <a:r>
              <a:rPr lang="it-IT" dirty="0"/>
              <a:t> X </a:t>
            </a:r>
            <a:r>
              <a:rPr lang="it-IT" dirty="0" err="1"/>
              <a:t>chromosome</a:t>
            </a:r>
            <a:r>
              <a:rPr lang="it-IT" dirty="0"/>
              <a:t>).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(B)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variants</a:t>
            </a:r>
            <a:r>
              <a:rPr lang="it-IT" dirty="0"/>
              <a:t> and </a:t>
            </a:r>
            <a:r>
              <a:rPr lang="it-IT" dirty="0" err="1"/>
              <a:t>modifications</a:t>
            </a:r>
            <a:r>
              <a:rPr lang="it-IT" dirty="0"/>
              <a:t>: DNA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wrapped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a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octamer</a:t>
            </a:r>
            <a:r>
              <a:rPr lang="it-IT" dirty="0"/>
              <a:t> </a:t>
            </a:r>
            <a:r>
              <a:rPr lang="it-IT" dirty="0" err="1"/>
              <a:t>consistent</a:t>
            </a:r>
            <a:r>
              <a:rPr lang="it-IT" dirty="0"/>
              <a:t> of a </a:t>
            </a:r>
            <a:r>
              <a:rPr lang="it-IT" dirty="0" err="1"/>
              <a:t>histone</a:t>
            </a:r>
            <a:r>
              <a:rPr lang="it-IT" dirty="0"/>
              <a:t> H3, H4 </a:t>
            </a:r>
            <a:r>
              <a:rPr lang="it-IT" dirty="0" err="1"/>
              <a:t>tetramer</a:t>
            </a:r>
            <a:r>
              <a:rPr lang="it-IT" dirty="0"/>
              <a:t> and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histone</a:t>
            </a:r>
            <a:r>
              <a:rPr lang="it-IT" dirty="0"/>
              <a:t> H2A, H2B </a:t>
            </a:r>
            <a:r>
              <a:rPr lang="it-IT" dirty="0" err="1"/>
              <a:t>dimers</a:t>
            </a:r>
            <a:r>
              <a:rPr lang="it-IT" dirty="0"/>
              <a:t>. The </a:t>
            </a:r>
            <a:r>
              <a:rPr lang="it-IT" dirty="0" err="1"/>
              <a:t>lysine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of </a:t>
            </a:r>
            <a:r>
              <a:rPr lang="it-IT" dirty="0" err="1"/>
              <a:t>histones</a:t>
            </a:r>
            <a:r>
              <a:rPr lang="it-IT" dirty="0"/>
              <a:t> can be </a:t>
            </a:r>
            <a:r>
              <a:rPr lang="it-IT" dirty="0" err="1"/>
              <a:t>modified</a:t>
            </a:r>
            <a:r>
              <a:rPr lang="it-IT" dirty="0"/>
              <a:t>, e.g., by </a:t>
            </a:r>
            <a:r>
              <a:rPr lang="it-IT" dirty="0" err="1"/>
              <a:t>phosphorylation</a:t>
            </a:r>
            <a:r>
              <a:rPr lang="it-IT" dirty="0"/>
              <a:t> (</a:t>
            </a:r>
            <a:r>
              <a:rPr lang="it-IT" dirty="0" err="1"/>
              <a:t>P</a:t>
            </a:r>
            <a:r>
              <a:rPr lang="it-IT" dirty="0"/>
              <a:t>), </a:t>
            </a:r>
            <a:r>
              <a:rPr lang="it-IT" dirty="0" err="1"/>
              <a:t>acetylation</a:t>
            </a:r>
            <a:r>
              <a:rPr lang="it-IT" dirty="0"/>
              <a:t> (</a:t>
            </a:r>
            <a:r>
              <a:rPr lang="it-IT" dirty="0" err="1"/>
              <a:t>Ac</a:t>
            </a:r>
            <a:r>
              <a:rPr lang="it-IT" dirty="0"/>
              <a:t>) and </a:t>
            </a:r>
            <a:r>
              <a:rPr lang="it-IT" dirty="0" err="1"/>
              <a:t>methylation</a:t>
            </a:r>
            <a:r>
              <a:rPr lang="it-IT" dirty="0"/>
              <a:t> (Me), and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conformation</a:t>
            </a:r>
            <a:r>
              <a:rPr lang="it-IT" dirty="0"/>
              <a:t>.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variants</a:t>
            </a:r>
            <a:r>
              <a:rPr lang="it-IT" dirty="0"/>
              <a:t> </a:t>
            </a:r>
            <a:r>
              <a:rPr lang="it-IT" dirty="0" err="1"/>
              <a:t>exist</a:t>
            </a:r>
            <a:r>
              <a:rPr lang="it-IT" dirty="0"/>
              <a:t> (e.g., H3.2)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distinct</a:t>
            </a:r>
            <a:r>
              <a:rPr lang="it-IT" dirty="0"/>
              <a:t> </a:t>
            </a:r>
            <a:r>
              <a:rPr lang="it-IT" dirty="0" err="1"/>
              <a:t>posttranslational</a:t>
            </a:r>
            <a:r>
              <a:rPr lang="it-IT" dirty="0"/>
              <a:t> </a:t>
            </a:r>
            <a:r>
              <a:rPr lang="it-IT" dirty="0" err="1"/>
              <a:t>modification</a:t>
            </a:r>
            <a:r>
              <a:rPr lang="it-IT" dirty="0"/>
              <a:t> </a:t>
            </a:r>
            <a:r>
              <a:rPr lang="it-IT" dirty="0" err="1"/>
              <a:t>patterns</a:t>
            </a:r>
            <a:r>
              <a:rPr lang="it-IT" dirty="0"/>
              <a:t>, </a:t>
            </a:r>
            <a:r>
              <a:rPr lang="it-IT" dirty="0" err="1"/>
              <a:t>occur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stages</a:t>
            </a:r>
            <a:r>
              <a:rPr lang="it-IT" dirty="0"/>
              <a:t> of </a:t>
            </a:r>
            <a:r>
              <a:rPr lang="it-IT" dirty="0" err="1"/>
              <a:t>neuronal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, and </a:t>
            </a:r>
            <a:r>
              <a:rPr lang="it-IT" dirty="0" err="1"/>
              <a:t>hence</a:t>
            </a:r>
            <a:r>
              <a:rPr lang="it-IT" dirty="0"/>
              <a:t> </a:t>
            </a:r>
            <a:r>
              <a:rPr lang="it-IT" dirty="0" err="1"/>
              <a:t>affect</a:t>
            </a:r>
            <a:r>
              <a:rPr lang="it-IT" dirty="0"/>
              <a:t>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(C)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remodeling</a:t>
            </a:r>
            <a:r>
              <a:rPr lang="it-IT" dirty="0"/>
              <a:t> </a:t>
            </a:r>
            <a:r>
              <a:rPr lang="it-IT" dirty="0" err="1"/>
              <a:t>complexes</a:t>
            </a:r>
            <a:r>
              <a:rPr lang="it-IT" dirty="0"/>
              <a:t>: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conformation</a:t>
            </a:r>
            <a:r>
              <a:rPr lang="it-IT" dirty="0"/>
              <a:t> can </a:t>
            </a:r>
            <a:r>
              <a:rPr lang="it-IT" dirty="0" err="1"/>
              <a:t>also</a:t>
            </a:r>
            <a:r>
              <a:rPr lang="it-IT" dirty="0"/>
              <a:t> be </a:t>
            </a:r>
            <a:r>
              <a:rPr lang="it-IT" dirty="0" err="1"/>
              <a:t>changed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protein </a:t>
            </a:r>
            <a:r>
              <a:rPr lang="it-IT" dirty="0" err="1"/>
              <a:t>complexes</a:t>
            </a:r>
            <a:r>
              <a:rPr lang="it-IT" dirty="0"/>
              <a:t> </a:t>
            </a:r>
            <a:r>
              <a:rPr lang="it-IT" dirty="0" err="1"/>
              <a:t>whose</a:t>
            </a:r>
            <a:r>
              <a:rPr lang="it-IT" dirty="0"/>
              <a:t> </a:t>
            </a:r>
            <a:r>
              <a:rPr lang="it-IT" dirty="0" err="1"/>
              <a:t>actions</a:t>
            </a:r>
            <a:r>
              <a:rPr lang="it-IT" dirty="0"/>
              <a:t> are </a:t>
            </a:r>
            <a:r>
              <a:rPr lang="it-IT" dirty="0" err="1"/>
              <a:t>fuelled</a:t>
            </a:r>
            <a:r>
              <a:rPr lang="it-IT" dirty="0"/>
              <a:t> by ATP </a:t>
            </a:r>
            <a:r>
              <a:rPr lang="it-IT" dirty="0" err="1"/>
              <a:t>hydrolysis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(D) </a:t>
            </a:r>
            <a:r>
              <a:rPr lang="it-IT" dirty="0" err="1"/>
              <a:t>Nucleosomes</a:t>
            </a:r>
            <a:r>
              <a:rPr lang="it-IT" dirty="0"/>
              <a:t> are </a:t>
            </a:r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condensed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fibers</a:t>
            </a:r>
            <a:r>
              <a:rPr lang="it-IT" dirty="0"/>
              <a:t> and </a:t>
            </a:r>
            <a:r>
              <a:rPr lang="it-IT" dirty="0" err="1"/>
              <a:t>packaged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chromosomes</a:t>
            </a:r>
            <a:r>
              <a:rPr lang="it-IT" dirty="0"/>
              <a:t> to </a:t>
            </a:r>
            <a:r>
              <a:rPr lang="it-IT" dirty="0" err="1"/>
              <a:t>fit</a:t>
            </a:r>
            <a:r>
              <a:rPr lang="it-IT" dirty="0"/>
              <a:t> inside the </a:t>
            </a:r>
            <a:r>
              <a:rPr lang="it-IT" dirty="0" err="1"/>
              <a:t>nucleus</a:t>
            </a:r>
            <a:r>
              <a:rPr lang="it-IT" dirty="0"/>
              <a:t>. The </a:t>
            </a:r>
            <a:r>
              <a:rPr lang="it-IT" dirty="0" err="1"/>
              <a:t>structure</a:t>
            </a:r>
            <a:r>
              <a:rPr lang="it-IT" dirty="0"/>
              <a:t> of </a:t>
            </a:r>
            <a:r>
              <a:rPr lang="it-IT" dirty="0" err="1"/>
              <a:t>chromatin</a:t>
            </a:r>
            <a:r>
              <a:rPr lang="it-IT" dirty="0"/>
              <a:t> and </a:t>
            </a:r>
            <a:r>
              <a:rPr lang="it-IT" dirty="0" err="1"/>
              <a:t>chromosomes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highly</a:t>
            </a:r>
            <a:r>
              <a:rPr lang="it-IT" dirty="0"/>
              <a:t> </a:t>
            </a:r>
            <a:r>
              <a:rPr lang="it-IT" dirty="0" err="1"/>
              <a:t>dynamic</a:t>
            </a:r>
            <a:r>
              <a:rPr lang="it-IT" dirty="0"/>
              <a:t> and </a:t>
            </a:r>
            <a:r>
              <a:rPr lang="it-IT" dirty="0" err="1"/>
              <a:t>varies</a:t>
            </a:r>
            <a:r>
              <a:rPr lang="it-IT" dirty="0"/>
              <a:t> with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3" y="656473"/>
            <a:ext cx="3167992" cy="57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6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5" y="401057"/>
            <a:ext cx="8024856" cy="6098284"/>
          </a:xfrm>
        </p:spPr>
      </p:pic>
    </p:spTree>
    <p:extLst>
      <p:ext uri="{BB962C8B-B14F-4D97-AF65-F5344CB8AC3E}">
        <p14:creationId xmlns:p14="http://schemas.microsoft.com/office/powerpoint/2010/main" val="1271204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456320"/>
            <a:ext cx="8454189" cy="1260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HDACs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are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both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directly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indirectly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involved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many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biological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processes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including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development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proliferation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differentiation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cell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death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marL="0" indent="0">
              <a:buNone/>
            </a:pPr>
            <a:r>
              <a:rPr lang="it-IT" b="1" dirty="0">
                <a:latin typeface="Times New Roman" charset="0"/>
                <a:ea typeface="Times New Roman" charset="0"/>
                <a:cs typeface="Times New Roman" charset="0"/>
              </a:rPr>
              <a:t>HDAC knockout mice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enable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study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their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biological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functions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provide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valuable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insights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into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the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development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and side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effects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selective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"/>
          <a:stretch/>
        </p:blipFill>
        <p:spPr>
          <a:xfrm>
            <a:off x="1243701" y="2220193"/>
            <a:ext cx="6576386" cy="3958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ttangolo 6"/>
          <p:cNvSpPr/>
          <p:nvPr/>
        </p:nvSpPr>
        <p:spPr>
          <a:xfrm>
            <a:off x="1243701" y="630956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err="1">
                <a:solidFill>
                  <a:srgbClr val="000000"/>
                </a:solidFill>
                <a:latin typeface="Trebuchet MS" charset="0"/>
              </a:rPr>
              <a:t>Kim</a:t>
            </a:r>
            <a:r>
              <a:rPr lang="it-IT" sz="1200" dirty="0">
                <a:solidFill>
                  <a:srgbClr val="000000"/>
                </a:solidFill>
                <a:latin typeface="Trebuchet MS" charset="0"/>
              </a:rPr>
              <a:t> HJ, </a:t>
            </a:r>
            <a:r>
              <a:rPr lang="it-IT" sz="1200" dirty="0" err="1">
                <a:solidFill>
                  <a:srgbClr val="000000"/>
                </a:solidFill>
                <a:latin typeface="Trebuchet MS" charset="0"/>
              </a:rPr>
              <a:t>Bae</a:t>
            </a:r>
            <a:r>
              <a:rPr lang="it-IT" sz="1200" dirty="0">
                <a:solidFill>
                  <a:srgbClr val="000000"/>
                </a:solidFill>
                <a:latin typeface="Trebuchet MS" charset="0"/>
              </a:rPr>
              <a:t> SC. </a:t>
            </a:r>
            <a:r>
              <a:rPr lang="it-IT" sz="1200" i="1" dirty="0" err="1">
                <a:solidFill>
                  <a:srgbClr val="000000"/>
                </a:solidFill>
                <a:latin typeface="Trebuchet MS" charset="0"/>
              </a:rPr>
              <a:t>Am</a:t>
            </a:r>
            <a:r>
              <a:rPr lang="it-IT" sz="1200" i="1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it-IT" sz="1200" i="1" dirty="0" err="1">
                <a:solidFill>
                  <a:srgbClr val="000000"/>
                </a:solidFill>
                <a:latin typeface="Trebuchet MS" charset="0"/>
              </a:rPr>
              <a:t>J</a:t>
            </a:r>
            <a:r>
              <a:rPr lang="it-IT" sz="1200" i="1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it-IT" sz="1200" i="1" dirty="0" err="1">
                <a:solidFill>
                  <a:srgbClr val="000000"/>
                </a:solidFill>
                <a:latin typeface="Trebuchet MS" charset="0"/>
              </a:rPr>
              <a:t>Transl</a:t>
            </a:r>
            <a:r>
              <a:rPr lang="it-IT" sz="1200" i="1" dirty="0">
                <a:solidFill>
                  <a:srgbClr val="000000"/>
                </a:solidFill>
                <a:latin typeface="Trebuchet MS" charset="0"/>
              </a:rPr>
              <a:t> Res</a:t>
            </a:r>
            <a:r>
              <a:rPr lang="it-IT" sz="1200" dirty="0">
                <a:solidFill>
                  <a:srgbClr val="000000"/>
                </a:solidFill>
                <a:latin typeface="Trebuchet MS" charset="0"/>
              </a:rPr>
              <a:t>. 2011;3(2):166–179.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54635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Aggiungere lavori nostri su </a:t>
            </a:r>
            <a:r>
              <a:rPr lang="it-IT" dirty="0" err="1"/>
              <a:t>hdac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5" y="51102"/>
            <a:ext cx="7272965" cy="30189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5" y="3070026"/>
            <a:ext cx="7272965" cy="35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0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85"/>
            <a:ext cx="4726004" cy="16022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419" y="92384"/>
            <a:ext cx="4707581" cy="57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0" y="316064"/>
            <a:ext cx="6468176" cy="6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86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1468446"/>
            <a:ext cx="8466083" cy="3561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54755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12107" y="5685617"/>
            <a:ext cx="5937755" cy="29434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1400" dirty="0"/>
              <a:t>The Journal of Neuroscience, April 2, 2008 ; 28(14):3729 –3737</a:t>
            </a: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7" y="995832"/>
            <a:ext cx="8304245" cy="448835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9082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" y="264072"/>
            <a:ext cx="4292082" cy="63066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ttangolo 4"/>
          <p:cNvSpPr/>
          <p:nvPr/>
        </p:nvSpPr>
        <p:spPr>
          <a:xfrm>
            <a:off x="5243804" y="1432219"/>
            <a:ext cx="36762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b="1" i="1" dirty="0"/>
              <a:t>A</a:t>
            </a:r>
            <a:r>
              <a:rPr lang="it-IT" sz="1700" dirty="0"/>
              <a:t>, Acute </a:t>
            </a:r>
            <a:r>
              <a:rPr lang="it-IT" sz="1700" dirty="0" err="1"/>
              <a:t>ethanol</a:t>
            </a:r>
            <a:r>
              <a:rPr lang="it-IT" sz="1700" dirty="0"/>
              <a:t> </a:t>
            </a:r>
            <a:r>
              <a:rPr lang="it-IT" sz="1700" dirty="0" err="1"/>
              <a:t>exposure</a:t>
            </a:r>
            <a:r>
              <a:rPr lang="it-IT" sz="1700" dirty="0"/>
              <a:t> </a:t>
            </a:r>
            <a:r>
              <a:rPr lang="it-IT" sz="1700" dirty="0" err="1"/>
              <a:t>inhibited</a:t>
            </a:r>
            <a:r>
              <a:rPr lang="it-IT" sz="1700" dirty="0"/>
              <a:t> HDAC </a:t>
            </a:r>
            <a:r>
              <a:rPr lang="it-IT" sz="1700" dirty="0" err="1"/>
              <a:t>activity</a:t>
            </a:r>
            <a:r>
              <a:rPr lang="it-IT" sz="1700" dirty="0"/>
              <a:t> in the </a:t>
            </a:r>
            <a:r>
              <a:rPr lang="it-IT" sz="1700" dirty="0" err="1"/>
              <a:t>amygdala</a:t>
            </a:r>
            <a:r>
              <a:rPr lang="it-IT" sz="1700" dirty="0"/>
              <a:t> of </a:t>
            </a:r>
            <a:r>
              <a:rPr lang="it-IT" sz="1700" dirty="0" err="1"/>
              <a:t>rats</a:t>
            </a:r>
            <a:r>
              <a:rPr lang="it-IT" sz="1700" dirty="0"/>
              <a:t>.</a:t>
            </a:r>
          </a:p>
          <a:p>
            <a:endParaRPr lang="it-IT" sz="1700" dirty="0"/>
          </a:p>
          <a:p>
            <a:r>
              <a:rPr lang="it-IT" sz="1700" b="1" i="1" dirty="0"/>
              <a:t>B</a:t>
            </a:r>
            <a:r>
              <a:rPr lang="it-IT" sz="1700" dirty="0"/>
              <a:t>, </a:t>
            </a:r>
            <a:r>
              <a:rPr lang="it-IT" sz="1700" dirty="0" err="1"/>
              <a:t>Low-magnification</a:t>
            </a:r>
            <a:r>
              <a:rPr lang="it-IT" sz="1700" dirty="0"/>
              <a:t> </a:t>
            </a:r>
            <a:r>
              <a:rPr lang="it-IT" sz="1700" dirty="0" err="1"/>
              <a:t>photomicrographs</a:t>
            </a:r>
            <a:r>
              <a:rPr lang="it-IT" sz="1700" dirty="0"/>
              <a:t> of </a:t>
            </a:r>
            <a:r>
              <a:rPr lang="it-IT" sz="1700" dirty="0" err="1"/>
              <a:t>acetylated</a:t>
            </a:r>
            <a:r>
              <a:rPr lang="it-IT" sz="1700" dirty="0"/>
              <a:t> </a:t>
            </a:r>
            <a:r>
              <a:rPr lang="it-IT" sz="1700" dirty="0" err="1"/>
              <a:t>histones</a:t>
            </a:r>
            <a:r>
              <a:rPr lang="it-IT" sz="1700" dirty="0"/>
              <a:t> H3 (</a:t>
            </a:r>
            <a:r>
              <a:rPr lang="it-IT" sz="1700" dirty="0" err="1"/>
              <a:t>Lys</a:t>
            </a:r>
            <a:r>
              <a:rPr lang="it-IT" sz="1700" dirty="0"/>
              <a:t> 9) and H4 (</a:t>
            </a:r>
            <a:r>
              <a:rPr lang="it-IT" sz="1700" dirty="0" err="1"/>
              <a:t>Lys</a:t>
            </a:r>
            <a:r>
              <a:rPr lang="it-IT" sz="1700" dirty="0"/>
              <a:t> 8) and CBP </a:t>
            </a:r>
            <a:r>
              <a:rPr lang="it-IT" sz="1700" dirty="0" err="1"/>
              <a:t>gold-immunolabeling</a:t>
            </a:r>
            <a:r>
              <a:rPr lang="it-IT" sz="1700" dirty="0"/>
              <a:t> (protein </a:t>
            </a:r>
            <a:r>
              <a:rPr lang="it-IT" sz="1700" dirty="0" err="1"/>
              <a:t>levels</a:t>
            </a:r>
            <a:r>
              <a:rPr lang="it-IT" sz="1700" dirty="0"/>
              <a:t>) in </a:t>
            </a:r>
            <a:r>
              <a:rPr lang="it-IT" sz="1700" dirty="0" err="1"/>
              <a:t>central</a:t>
            </a:r>
            <a:r>
              <a:rPr lang="it-IT" sz="1700" dirty="0"/>
              <a:t> </a:t>
            </a:r>
            <a:r>
              <a:rPr lang="it-IT" sz="1700" dirty="0" err="1"/>
              <a:t>amygdaloid</a:t>
            </a:r>
            <a:r>
              <a:rPr lang="it-IT" sz="1700" dirty="0"/>
              <a:t> (</a:t>
            </a:r>
            <a:r>
              <a:rPr lang="it-IT" sz="1700" dirty="0" err="1"/>
              <a:t>CeA</a:t>
            </a:r>
            <a:r>
              <a:rPr lang="it-IT" sz="1700" dirty="0"/>
              <a:t>) </a:t>
            </a:r>
            <a:r>
              <a:rPr lang="it-IT" sz="1700" dirty="0" err="1"/>
              <a:t>structures</a:t>
            </a:r>
            <a:r>
              <a:rPr lang="it-IT" sz="1700" dirty="0"/>
              <a:t> of </a:t>
            </a:r>
            <a:r>
              <a:rPr lang="it-IT" sz="1700" dirty="0" err="1"/>
              <a:t>n</a:t>
            </a:r>
            <a:r>
              <a:rPr lang="it-IT" sz="1700" dirty="0"/>
              <a:t>-saline or acute-</a:t>
            </a:r>
            <a:r>
              <a:rPr lang="it-IT" sz="1700" dirty="0" err="1"/>
              <a:t>ethanol</a:t>
            </a:r>
            <a:r>
              <a:rPr lang="it-IT" sz="1700" dirty="0"/>
              <a:t>-</a:t>
            </a:r>
            <a:r>
              <a:rPr lang="it-IT" sz="1700" dirty="0" err="1"/>
              <a:t>treated</a:t>
            </a:r>
            <a:r>
              <a:rPr lang="it-IT" sz="1700" dirty="0"/>
              <a:t> </a:t>
            </a:r>
            <a:r>
              <a:rPr lang="it-IT" sz="1700" dirty="0" err="1"/>
              <a:t>rats</a:t>
            </a:r>
            <a:r>
              <a:rPr lang="it-IT" sz="1700" dirty="0"/>
              <a:t>. </a:t>
            </a:r>
          </a:p>
          <a:p>
            <a:endParaRPr lang="it-IT" sz="1700" dirty="0"/>
          </a:p>
          <a:p>
            <a:r>
              <a:rPr lang="it-IT" sz="1700" b="1" i="1" dirty="0"/>
              <a:t>C</a:t>
            </a:r>
            <a:r>
              <a:rPr lang="it-IT" sz="1700" dirty="0"/>
              <a:t>, </a:t>
            </a:r>
            <a:r>
              <a:rPr lang="it-IT" sz="1700" dirty="0" err="1"/>
              <a:t>Effect</a:t>
            </a:r>
            <a:r>
              <a:rPr lang="it-IT" sz="1700" dirty="0"/>
              <a:t> of acute </a:t>
            </a:r>
            <a:r>
              <a:rPr lang="it-IT" sz="1700" dirty="0" err="1"/>
              <a:t>ethanol</a:t>
            </a:r>
            <a:r>
              <a:rPr lang="it-IT" sz="1700" dirty="0"/>
              <a:t> treatment on protein </a:t>
            </a:r>
            <a:r>
              <a:rPr lang="it-IT" sz="1700" dirty="0" err="1"/>
              <a:t>levels</a:t>
            </a:r>
            <a:r>
              <a:rPr lang="it-IT" sz="1700" dirty="0"/>
              <a:t> of </a:t>
            </a:r>
            <a:r>
              <a:rPr lang="it-IT" sz="1700" dirty="0" err="1"/>
              <a:t>acetylated</a:t>
            </a:r>
            <a:r>
              <a:rPr lang="it-IT" sz="1700" dirty="0"/>
              <a:t> H3 and H4, and of CBP in </a:t>
            </a:r>
            <a:r>
              <a:rPr lang="it-IT" sz="1700" dirty="0" err="1"/>
              <a:t>various</a:t>
            </a:r>
            <a:r>
              <a:rPr lang="it-IT" sz="1700" dirty="0"/>
              <a:t> </a:t>
            </a:r>
            <a:r>
              <a:rPr lang="it-IT" sz="1700" dirty="0" err="1"/>
              <a:t>amygdaloid</a:t>
            </a:r>
            <a:r>
              <a:rPr lang="it-IT" sz="1700" dirty="0"/>
              <a:t> (</a:t>
            </a:r>
            <a:r>
              <a:rPr lang="it-IT" sz="1700" dirty="0" err="1"/>
              <a:t>CeA</a:t>
            </a:r>
            <a:r>
              <a:rPr lang="it-IT" sz="1700" dirty="0"/>
              <a:t>, </a:t>
            </a:r>
            <a:r>
              <a:rPr lang="it-IT" sz="1700" dirty="0" err="1"/>
              <a:t>MeA</a:t>
            </a:r>
            <a:r>
              <a:rPr lang="it-IT" sz="1700" dirty="0"/>
              <a:t>, and BLA) </a:t>
            </a:r>
            <a:r>
              <a:rPr lang="it-IT" sz="1700" dirty="0" err="1"/>
              <a:t>structures</a:t>
            </a:r>
            <a:r>
              <a:rPr lang="it-IT" sz="1700" dirty="0"/>
              <a:t> of </a:t>
            </a:r>
            <a:r>
              <a:rPr lang="it-IT" sz="1700" dirty="0" err="1"/>
              <a:t>rats</a:t>
            </a:r>
            <a:endParaRPr lang="it-IT" sz="1700" dirty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131981" y="6293685"/>
            <a:ext cx="31486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Pandey et al., </a:t>
            </a:r>
            <a:r>
              <a:rPr lang="en-US" sz="1200" i="1" dirty="0"/>
              <a:t>The Journal of Neuroscience </a:t>
            </a:r>
            <a:r>
              <a:rPr lang="en-US" sz="1200" dirty="0"/>
              <a:t>(2008)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200651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434"/>
            <a:ext cx="8947713" cy="4816697"/>
          </a:xfrm>
        </p:spPr>
      </p:pic>
      <p:sp>
        <p:nvSpPr>
          <p:cNvPr id="5" name="Rettangolo 4"/>
          <p:cNvSpPr/>
          <p:nvPr/>
        </p:nvSpPr>
        <p:spPr>
          <a:xfrm>
            <a:off x="650551" y="586569"/>
            <a:ext cx="764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/>
              <a:t>REGULATION OF CHROMATIN STRUCTURE BY DRUGS OF ABUSE </a:t>
            </a:r>
          </a:p>
        </p:txBody>
      </p:sp>
    </p:spTree>
    <p:extLst>
      <p:ext uri="{BB962C8B-B14F-4D97-AF65-F5344CB8AC3E}">
        <p14:creationId xmlns:p14="http://schemas.microsoft.com/office/powerpoint/2010/main" val="878921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882869"/>
            <a:ext cx="8847295" cy="5408251"/>
          </a:xfrm>
        </p:spPr>
      </p:pic>
    </p:spTree>
    <p:extLst>
      <p:ext uri="{BB962C8B-B14F-4D97-AF65-F5344CB8AC3E}">
        <p14:creationId xmlns:p14="http://schemas.microsoft.com/office/powerpoint/2010/main" val="177201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8941"/>
            <a:ext cx="9144000" cy="617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sz="2700" b="1" dirty="0">
                <a:latin typeface="Calibri" charset="0"/>
                <a:ea typeface="Calibri" charset="0"/>
                <a:cs typeface="Calibri" charset="0"/>
              </a:rPr>
              <a:t>EPIGENETIC ENZYMES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991100"/>
            <a:ext cx="8659905" cy="5761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Epigenetic</a:t>
            </a:r>
            <a:r>
              <a:rPr lang="it-IT" sz="19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modifications</a:t>
            </a:r>
            <a:r>
              <a:rPr lang="it-IT" sz="19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sz="19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catalyzed</a:t>
            </a:r>
            <a:r>
              <a:rPr lang="it-IT" sz="19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by </a:t>
            </a:r>
            <a:r>
              <a:rPr lang="it-IT" sz="19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epigenetic</a:t>
            </a:r>
            <a:r>
              <a:rPr lang="it-IT" sz="19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regulatory</a:t>
            </a:r>
            <a:r>
              <a:rPr lang="it-IT" sz="19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enzymes</a:t>
            </a:r>
            <a:r>
              <a:rPr lang="it-IT" sz="19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>
              <a:lnSpc>
                <a:spcPct val="160000"/>
              </a:lnSpc>
              <a:buClr>
                <a:schemeClr val="accent3"/>
              </a:buClr>
            </a:pP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DNA </a:t>
            </a: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methyltransferases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DNMTs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>
              <a:lnSpc>
                <a:spcPct val="160000"/>
              </a:lnSpc>
              <a:buClr>
                <a:schemeClr val="accent3"/>
              </a:buClr>
            </a:pP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DNA </a:t>
            </a: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demethylases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it-IT" sz="1900" b="1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60000"/>
              </a:lnSpc>
              <a:buClr>
                <a:schemeClr val="accent3"/>
              </a:buClr>
            </a:pP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acetyltransferases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HATs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>
              <a:lnSpc>
                <a:spcPct val="160000"/>
              </a:lnSpc>
              <a:buClr>
                <a:schemeClr val="accent3"/>
              </a:buClr>
            </a:pP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deacetylases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HDACs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it-IT" sz="19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60000"/>
              </a:lnSpc>
              <a:buClr>
                <a:schemeClr val="accent3"/>
              </a:buClr>
            </a:pP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methyltransferases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900" b="1" dirty="0" err="1">
                <a:latin typeface="Calibri" charset="0"/>
                <a:ea typeface="Calibri" charset="0"/>
                <a:cs typeface="Calibri" charset="0"/>
              </a:rPr>
              <a:t>HMTs</a:t>
            </a:r>
            <a:r>
              <a:rPr lang="it-IT" sz="1900" b="1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Tx/>
              <a:buChar char="-"/>
            </a:pP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lysine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methyltransferases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HKMTs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Tx/>
              <a:buChar char="-"/>
            </a:pP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arginine </a:t>
            </a: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methyltransferases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HRMTs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) </a:t>
            </a:r>
          </a:p>
          <a:p>
            <a:pPr>
              <a:lnSpc>
                <a:spcPct val="160000"/>
              </a:lnSpc>
              <a:buClr>
                <a:schemeClr val="accent3"/>
              </a:buClr>
            </a:pPr>
            <a:r>
              <a:rPr lang="it-IT" sz="1900" b="1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9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b="1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demethylase</a:t>
            </a:r>
            <a:r>
              <a:rPr lang="it-IT" sz="19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900" b="1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HDMs</a:t>
            </a:r>
            <a:r>
              <a:rPr lang="it-IT" sz="19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):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Tx/>
              <a:buChar char="-"/>
            </a:pP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Lysine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demethylase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1 (KDM1 or LSD1)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Tx/>
              <a:buChar char="-"/>
            </a:pP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JmjC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domain-</a:t>
            </a: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containing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demethylases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1900" dirty="0" err="1">
                <a:latin typeface="Calibri" charset="0"/>
                <a:ea typeface="Calibri" charset="0"/>
                <a:cs typeface="Calibri" charset="0"/>
              </a:rPr>
              <a:t>JHDMs</a:t>
            </a:r>
            <a:r>
              <a:rPr lang="it-IT" sz="19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it-IT" sz="19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buFontTx/>
              <a:buChar char="-"/>
            </a:pPr>
            <a:endParaRPr lang="it-IT" dirty="0"/>
          </a:p>
          <a:p>
            <a:pPr lvl="1">
              <a:buFontTx/>
              <a:buChar char="-"/>
            </a:pPr>
            <a:endParaRPr lang="it-IT" dirty="0"/>
          </a:p>
          <a:p>
            <a:pPr lvl="1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998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50554" y="1784956"/>
            <a:ext cx="3611208" cy="4368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500" b="1" dirty="0"/>
              <a:t>Figure 1. Age </a:t>
            </a:r>
            <a:r>
              <a:rPr lang="it-IT" sz="1500" b="1" dirty="0" err="1"/>
              <a:t>associated</a:t>
            </a:r>
            <a:r>
              <a:rPr lang="it-IT" sz="1500" b="1" dirty="0"/>
              <a:t> </a:t>
            </a:r>
            <a:r>
              <a:rPr lang="it-IT" sz="1500" b="1" dirty="0" err="1"/>
              <a:t>alterations</a:t>
            </a:r>
            <a:r>
              <a:rPr lang="it-IT" sz="1500" b="1" dirty="0"/>
              <a:t> to the brain </a:t>
            </a:r>
            <a:r>
              <a:rPr lang="it-IT" sz="1500" b="1" dirty="0" err="1"/>
              <a:t>epigenome</a:t>
            </a:r>
            <a:r>
              <a:rPr lang="it-IT" sz="1500" b="1" dirty="0"/>
              <a:t>.</a:t>
            </a:r>
            <a:r>
              <a:rPr lang="it-IT" sz="1500" dirty="0"/>
              <a:t> Age </a:t>
            </a:r>
            <a:r>
              <a:rPr lang="it-IT" sz="1500" dirty="0" err="1"/>
              <a:t>associated</a:t>
            </a:r>
            <a:r>
              <a:rPr lang="it-IT" sz="1500" dirty="0"/>
              <a:t> cognitive </a:t>
            </a:r>
            <a:r>
              <a:rPr lang="it-IT" sz="1500" dirty="0" err="1"/>
              <a:t>decline</a:t>
            </a:r>
            <a:r>
              <a:rPr lang="it-IT" sz="1500" dirty="0"/>
              <a:t> </a:t>
            </a:r>
            <a:r>
              <a:rPr lang="it-IT" sz="1500" dirty="0" err="1"/>
              <a:t>as</a:t>
            </a:r>
            <a:r>
              <a:rPr lang="it-IT" sz="1500" dirty="0"/>
              <a:t> </a:t>
            </a:r>
            <a:r>
              <a:rPr lang="it-IT" sz="1500" dirty="0" err="1"/>
              <a:t>caused</a:t>
            </a:r>
            <a:r>
              <a:rPr lang="it-IT" sz="1500" dirty="0"/>
              <a:t> by </a:t>
            </a:r>
            <a:r>
              <a:rPr lang="it-IT" sz="1500" dirty="0" err="1"/>
              <a:t>accumulated</a:t>
            </a:r>
            <a:r>
              <a:rPr lang="it-IT" sz="1500" dirty="0"/>
              <a:t> </a:t>
            </a:r>
            <a:r>
              <a:rPr lang="it-IT" sz="1500" dirty="0" err="1"/>
              <a:t>alterations</a:t>
            </a:r>
            <a:r>
              <a:rPr lang="it-IT" sz="1500" dirty="0"/>
              <a:t> of </a:t>
            </a:r>
            <a:r>
              <a:rPr lang="it-IT" sz="1500" dirty="0" err="1"/>
              <a:t>histone</a:t>
            </a:r>
            <a:r>
              <a:rPr lang="it-IT" sz="1500" dirty="0"/>
              <a:t> </a:t>
            </a:r>
            <a:r>
              <a:rPr lang="it-IT" sz="1500" dirty="0" err="1"/>
              <a:t>acetylation</a:t>
            </a:r>
            <a:r>
              <a:rPr lang="it-IT" sz="1500" dirty="0"/>
              <a:t> </a:t>
            </a:r>
            <a:r>
              <a:rPr lang="it-IT" sz="1500" dirty="0" err="1"/>
              <a:t>patterns</a:t>
            </a:r>
            <a:r>
              <a:rPr lang="it-IT" sz="1500" dirty="0"/>
              <a:t> in the brain. </a:t>
            </a:r>
            <a:r>
              <a:rPr lang="it-IT" sz="1500" dirty="0" err="1"/>
              <a:t>Misregulation</a:t>
            </a:r>
            <a:r>
              <a:rPr lang="it-IT" sz="1500" dirty="0"/>
              <a:t> of </a:t>
            </a:r>
            <a:r>
              <a:rPr lang="it-IT" sz="1500" dirty="0" err="1"/>
              <a:t>specific</a:t>
            </a:r>
            <a:r>
              <a:rPr lang="it-IT" sz="1500" dirty="0"/>
              <a:t> HAT production and/or </a:t>
            </a:r>
            <a:r>
              <a:rPr lang="it-IT" sz="1500" dirty="0" err="1"/>
              <a:t>their</a:t>
            </a:r>
            <a:r>
              <a:rPr lang="it-IT" sz="1500" dirty="0"/>
              <a:t> </a:t>
            </a:r>
            <a:r>
              <a:rPr lang="it-IT" sz="1500" dirty="0" err="1"/>
              <a:t>targeting</a:t>
            </a:r>
            <a:r>
              <a:rPr lang="it-IT" sz="1500" dirty="0"/>
              <a:t> to </a:t>
            </a:r>
            <a:r>
              <a:rPr lang="it-IT" sz="1500" dirty="0" err="1"/>
              <a:t>chromatin</a:t>
            </a:r>
            <a:r>
              <a:rPr lang="it-IT" sz="1500" dirty="0"/>
              <a:t> </a:t>
            </a:r>
            <a:r>
              <a:rPr lang="it-IT" sz="1500" dirty="0" err="1"/>
              <a:t>leads</a:t>
            </a:r>
            <a:r>
              <a:rPr lang="it-IT" sz="1500" dirty="0"/>
              <a:t> to </a:t>
            </a:r>
            <a:r>
              <a:rPr lang="it-IT" sz="1500" dirty="0" err="1"/>
              <a:t>complex</a:t>
            </a:r>
            <a:r>
              <a:rPr lang="it-IT" sz="1500" dirty="0"/>
              <a:t> </a:t>
            </a:r>
            <a:r>
              <a:rPr lang="it-IT" sz="1500" dirty="0" err="1"/>
              <a:t>changes</a:t>
            </a:r>
            <a:r>
              <a:rPr lang="it-IT" sz="1500" dirty="0"/>
              <a:t> in the </a:t>
            </a:r>
            <a:r>
              <a:rPr lang="it-IT" sz="1500" dirty="0" err="1"/>
              <a:t>chromatin</a:t>
            </a:r>
            <a:r>
              <a:rPr lang="it-IT" sz="1500" dirty="0"/>
              <a:t> </a:t>
            </a:r>
            <a:r>
              <a:rPr lang="it-IT" sz="1500" dirty="0" err="1"/>
              <a:t>landscape</a:t>
            </a:r>
            <a:r>
              <a:rPr lang="it-IT" sz="1500" dirty="0"/>
              <a:t> with </a:t>
            </a:r>
            <a:r>
              <a:rPr lang="it-IT" sz="1500" dirty="0" err="1"/>
              <a:t>subsequent</a:t>
            </a:r>
            <a:r>
              <a:rPr lang="it-IT" sz="1500" dirty="0"/>
              <a:t> </a:t>
            </a:r>
            <a:r>
              <a:rPr lang="it-IT" sz="1500" dirty="0" err="1"/>
              <a:t>altered</a:t>
            </a:r>
            <a:r>
              <a:rPr lang="it-IT" sz="1500" dirty="0"/>
              <a:t> </a:t>
            </a:r>
            <a:r>
              <a:rPr lang="it-IT" sz="1500" dirty="0" err="1"/>
              <a:t>transcription</a:t>
            </a:r>
            <a:r>
              <a:rPr lang="it-IT" sz="1500" dirty="0"/>
              <a:t> </a:t>
            </a:r>
            <a:r>
              <a:rPr lang="it-IT" sz="1500" dirty="0" err="1"/>
              <a:t>profiles</a:t>
            </a:r>
            <a:r>
              <a:rPr lang="it-IT" sz="1500" dirty="0"/>
              <a:t>. </a:t>
            </a:r>
            <a:r>
              <a:rPr lang="it-IT" sz="1500" dirty="0" err="1"/>
              <a:t>Such</a:t>
            </a:r>
            <a:r>
              <a:rPr lang="it-IT" sz="1500" dirty="0"/>
              <a:t> negative </a:t>
            </a:r>
            <a:r>
              <a:rPr lang="it-IT" sz="1500" dirty="0" err="1"/>
              <a:t>changes</a:t>
            </a:r>
            <a:r>
              <a:rPr lang="it-IT" sz="1500" dirty="0"/>
              <a:t> </a:t>
            </a:r>
            <a:r>
              <a:rPr lang="it-IT" sz="1500" dirty="0" err="1"/>
              <a:t>exacerbate</a:t>
            </a:r>
            <a:r>
              <a:rPr lang="it-IT" sz="1500" dirty="0"/>
              <a:t> an </a:t>
            </a:r>
            <a:r>
              <a:rPr lang="it-IT" sz="1500" dirty="0" err="1"/>
              <a:t>individual's</a:t>
            </a:r>
            <a:r>
              <a:rPr lang="it-IT" sz="1500" dirty="0"/>
              <a:t> </a:t>
            </a:r>
            <a:r>
              <a:rPr lang="it-IT" sz="1500" dirty="0" err="1"/>
              <a:t>vulnerability</a:t>
            </a:r>
            <a:r>
              <a:rPr lang="it-IT" sz="1500" dirty="0"/>
              <a:t> to </a:t>
            </a:r>
            <a:r>
              <a:rPr lang="it-IT" sz="1500" dirty="0" err="1"/>
              <a:t>age</a:t>
            </a:r>
            <a:r>
              <a:rPr lang="it-IT" sz="1500" dirty="0"/>
              <a:t> </a:t>
            </a:r>
            <a:r>
              <a:rPr lang="it-IT" sz="1500" dirty="0" err="1"/>
              <a:t>related</a:t>
            </a:r>
            <a:r>
              <a:rPr lang="it-IT" sz="1500" dirty="0"/>
              <a:t> cognitive </a:t>
            </a:r>
            <a:r>
              <a:rPr lang="it-IT" sz="1500" dirty="0" err="1"/>
              <a:t>decline</a:t>
            </a:r>
            <a:r>
              <a:rPr lang="it-IT" sz="1500" dirty="0"/>
              <a:t> (</a:t>
            </a:r>
            <a:r>
              <a:rPr lang="it-IT" sz="1500" dirty="0" err="1"/>
              <a:t>typical</a:t>
            </a:r>
            <a:r>
              <a:rPr lang="it-IT" sz="1500" dirty="0"/>
              <a:t> of </a:t>
            </a:r>
            <a:r>
              <a:rPr lang="it-IT" sz="1500" dirty="0" err="1"/>
              <a:t>many</a:t>
            </a:r>
            <a:r>
              <a:rPr lang="it-IT" sz="1500" dirty="0"/>
              <a:t>  Age-</a:t>
            </a:r>
            <a:r>
              <a:rPr lang="it-IT" sz="1500" dirty="0" err="1"/>
              <a:t>related</a:t>
            </a:r>
            <a:r>
              <a:rPr lang="it-IT" sz="1500" dirty="0"/>
              <a:t> neurodegenerative </a:t>
            </a:r>
            <a:r>
              <a:rPr lang="it-IT" sz="1500" dirty="0" err="1"/>
              <a:t>disorders</a:t>
            </a:r>
            <a:r>
              <a:rPr lang="it-IT" sz="1500" dirty="0"/>
              <a:t> </a:t>
            </a:r>
            <a:r>
              <a:rPr lang="it-IT" sz="1500" dirty="0" err="1"/>
              <a:t>such</a:t>
            </a:r>
            <a:r>
              <a:rPr lang="it-IT" sz="1500" dirty="0"/>
              <a:t> </a:t>
            </a:r>
            <a:r>
              <a:rPr lang="it-IT" sz="1500" dirty="0" err="1"/>
              <a:t>as</a:t>
            </a:r>
            <a:r>
              <a:rPr lang="it-IT" sz="1500" dirty="0"/>
              <a:t> </a:t>
            </a:r>
            <a:r>
              <a:rPr lang="it-IT" sz="1500" dirty="0" err="1"/>
              <a:t>Huntington's</a:t>
            </a:r>
            <a:r>
              <a:rPr lang="it-IT" sz="1500" dirty="0"/>
              <a:t> </a:t>
            </a:r>
            <a:r>
              <a:rPr lang="it-IT" sz="1500" dirty="0" err="1"/>
              <a:t>disease</a:t>
            </a:r>
            <a:r>
              <a:rPr lang="it-IT" sz="1500" dirty="0"/>
              <a:t> (HD), </a:t>
            </a:r>
            <a:r>
              <a:rPr lang="it-IT" sz="1500" dirty="0" err="1"/>
              <a:t>Alzheimer's</a:t>
            </a:r>
            <a:r>
              <a:rPr lang="it-IT" sz="1500" dirty="0"/>
              <a:t> </a:t>
            </a:r>
            <a:r>
              <a:rPr lang="it-IT" sz="1500" dirty="0" err="1"/>
              <a:t>disease</a:t>
            </a:r>
            <a:r>
              <a:rPr lang="it-IT" sz="1500" dirty="0"/>
              <a:t> (AD), Parkinson </a:t>
            </a:r>
            <a:r>
              <a:rPr lang="it-IT" sz="1500" dirty="0" err="1"/>
              <a:t>disease</a:t>
            </a:r>
            <a:r>
              <a:rPr lang="it-IT" sz="1500" dirty="0"/>
              <a:t> (PD), </a:t>
            </a:r>
            <a:r>
              <a:rPr lang="it-IT" sz="1500" dirty="0" err="1"/>
              <a:t>amyotrophic</a:t>
            </a:r>
            <a:r>
              <a:rPr lang="it-IT" sz="1500" dirty="0"/>
              <a:t> </a:t>
            </a:r>
            <a:r>
              <a:rPr lang="it-IT" sz="1500" dirty="0" err="1"/>
              <a:t>lateral</a:t>
            </a:r>
            <a:r>
              <a:rPr lang="it-IT" sz="1500" dirty="0"/>
              <a:t> </a:t>
            </a:r>
            <a:r>
              <a:rPr lang="it-IT" sz="1500" dirty="0" err="1"/>
              <a:t>sclerosis</a:t>
            </a:r>
            <a:r>
              <a:rPr lang="it-IT" sz="1500" dirty="0"/>
              <a:t> (ALS), and </a:t>
            </a:r>
            <a:r>
              <a:rPr lang="it-IT" sz="1500" dirty="0" err="1"/>
              <a:t>others</a:t>
            </a:r>
            <a:r>
              <a:rPr lang="it-IT" sz="1500" dirty="0"/>
              <a:t> are </a:t>
            </a:r>
            <a:r>
              <a:rPr lang="it-IT" sz="1500" dirty="0" err="1"/>
              <a:t>multifactorial</a:t>
            </a:r>
            <a:r>
              <a:rPr lang="it-IT" sz="1500" dirty="0"/>
              <a:t> </a:t>
            </a:r>
            <a:r>
              <a:rPr lang="it-IT" sz="1500" dirty="0" err="1"/>
              <a:t>illnesses</a:t>
            </a:r>
            <a:r>
              <a:rPr lang="it-IT" sz="1500" dirty="0"/>
              <a:t>).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1" y="1646457"/>
            <a:ext cx="4898311" cy="42941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ttangolo 4"/>
          <p:cNvSpPr/>
          <p:nvPr/>
        </p:nvSpPr>
        <p:spPr>
          <a:xfrm>
            <a:off x="951724" y="257904"/>
            <a:ext cx="7464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TARGETING SPECIFIC HATS FOR NEURODEGENERATIVE </a:t>
            </a:r>
            <a:r>
              <a:rPr lang="it-IT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DISEASE TREATMENT</a:t>
            </a:r>
            <a:endParaRPr lang="it-IT" b="1" i="0" dirty="0"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86790" y="6015215"/>
            <a:ext cx="3408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srgbClr val="020202"/>
                </a:solidFill>
                <a:latin typeface="MuseoSans" charset="0"/>
              </a:rPr>
              <a:t>Pirooznia</a:t>
            </a:r>
            <a:r>
              <a:rPr lang="it-IT" sz="1200" dirty="0">
                <a:solidFill>
                  <a:srgbClr val="020202"/>
                </a:solidFill>
                <a:latin typeface="MuseoSans" charset="0"/>
              </a:rPr>
              <a:t> and </a:t>
            </a:r>
            <a:r>
              <a:rPr lang="it-IT" sz="1200" dirty="0" err="1">
                <a:solidFill>
                  <a:srgbClr val="020202"/>
                </a:solidFill>
                <a:latin typeface="MuseoSans" charset="0"/>
              </a:rPr>
              <a:t>Elefant</a:t>
            </a:r>
            <a:r>
              <a:rPr lang="it-IT" sz="1200" i="1" dirty="0">
                <a:solidFill>
                  <a:srgbClr val="020202"/>
                </a:solidFill>
                <a:latin typeface="MuseoSans" charset="0"/>
              </a:rPr>
              <a:t>; Front. Cell. </a:t>
            </a:r>
            <a:r>
              <a:rPr lang="it-IT" sz="1200" i="1" dirty="0" err="1">
                <a:solidFill>
                  <a:srgbClr val="020202"/>
                </a:solidFill>
                <a:latin typeface="MuseoSans" charset="0"/>
              </a:rPr>
              <a:t>Neurosci</a:t>
            </a:r>
            <a:r>
              <a:rPr lang="it-IT" sz="1200" i="1" dirty="0">
                <a:solidFill>
                  <a:srgbClr val="020202"/>
                </a:solidFill>
                <a:latin typeface="MuseoSans" charset="0"/>
              </a:rPr>
              <a:t>. </a:t>
            </a:r>
            <a:r>
              <a:rPr lang="it-IT" sz="1200" dirty="0">
                <a:solidFill>
                  <a:srgbClr val="020202"/>
                </a:solidFill>
                <a:latin typeface="MuseoSans" charset="0"/>
              </a:rPr>
              <a:t>(2013)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762421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225628"/>
            <a:ext cx="9144000" cy="7254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br>
              <a:rPr lang="it-IT" sz="2400" b="1">
                <a:latin typeface="Calibri" charset="0"/>
                <a:ea typeface="Calibri" charset="0"/>
                <a:cs typeface="Calibri" charset="0"/>
              </a:rPr>
            </a:br>
            <a:r>
              <a:rPr lang="it-IT" sz="2400" b="1">
                <a:latin typeface="Calibri" charset="0"/>
                <a:ea typeface="Calibri" charset="0"/>
                <a:cs typeface="Calibri" charset="0"/>
              </a:rPr>
              <a:t>HISTONE </a:t>
            </a:r>
            <a:r>
              <a:rPr lang="it-IT" sz="2400" b="1" dirty="0">
                <a:latin typeface="Calibri" charset="0"/>
                <a:ea typeface="Calibri" charset="0"/>
                <a:cs typeface="Calibri" charset="0"/>
              </a:rPr>
              <a:t>METHYLATION</a:t>
            </a:r>
            <a:br>
              <a:rPr lang="it-IT" sz="2400" b="1" dirty="0">
                <a:latin typeface="Calibri" charset="0"/>
                <a:ea typeface="Calibri" charset="0"/>
                <a:cs typeface="Calibri" charset="0"/>
              </a:rPr>
            </a:b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8995" y="1241852"/>
            <a:ext cx="8386010" cy="5157913"/>
          </a:xfrm>
        </p:spPr>
        <p:txBody>
          <a:bodyPr anchor="ctr">
            <a:noAutofit/>
          </a:bodyPr>
          <a:lstStyle/>
          <a:p>
            <a:pPr>
              <a:buClr>
                <a:schemeClr val="accent3"/>
              </a:buClr>
            </a:pP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Recent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demonstrated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that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histone</a:t>
            </a:r>
            <a:r>
              <a:rPr lang="it-IT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methylation</a:t>
            </a:r>
            <a:r>
              <a:rPr lang="it-IT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static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but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dynamically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regulated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methyltransferases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the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most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recently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discovered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demethylases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Clr>
                <a:schemeClr val="accent3"/>
              </a:buClr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3"/>
              </a:buClr>
            </a:pP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methylation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now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recognized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important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modification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linked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both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transcriptional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activation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repression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Clr>
                <a:schemeClr val="accent3"/>
              </a:buClr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3"/>
              </a:buClr>
            </a:pP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Histones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contain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numerous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lysine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arginine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residues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of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methylated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vivo.</a:t>
            </a:r>
          </a:p>
          <a:p>
            <a:pPr>
              <a:buClr>
                <a:schemeClr val="accent3"/>
              </a:buClr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3"/>
              </a:buClr>
            </a:pPr>
            <a:r>
              <a:rPr lang="it-IT" sz="20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Lysine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can be mono-, di-, and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trimethylated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while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arginine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can be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both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monomethylated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symmetrically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asymmetrically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dimethylated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629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59" y="961273"/>
            <a:ext cx="6357322" cy="427353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ttangolo 4"/>
          <p:cNvSpPr/>
          <p:nvPr/>
        </p:nvSpPr>
        <p:spPr>
          <a:xfrm>
            <a:off x="315310" y="5367820"/>
            <a:ext cx="8513379" cy="1246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Histone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modifications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by PRC2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methyltransferase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and KDM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demethylase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activities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, and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associations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with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transcriptionally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active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vs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inactive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states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.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Histone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proteins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are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modified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by the PRC2 and by KDM. PRC2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increases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methylation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of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Lys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27,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which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promotes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a more compact and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transcriptionally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repressed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chromatin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state. In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contrast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, KDM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complex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removes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methyl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groups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from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Lys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27 and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increases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methylation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of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Lys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4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that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, in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combination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,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promote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an open and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transcriptionally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active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</a:t>
            </a:r>
            <a:r>
              <a:rPr lang="it-IT" sz="1500" dirty="0" err="1">
                <a:solidFill>
                  <a:srgbClr val="111111"/>
                </a:solidFill>
                <a:latin typeface="Roboto" charset="0"/>
              </a:rPr>
              <a:t>chromatin</a:t>
            </a:r>
            <a:r>
              <a:rPr lang="it-IT" sz="1500" dirty="0">
                <a:solidFill>
                  <a:srgbClr val="111111"/>
                </a:solidFill>
                <a:latin typeface="Roboto" charset="0"/>
              </a:rPr>
              <a:t> state. </a:t>
            </a:r>
            <a:endParaRPr lang="it-IT" sz="1500" b="0" i="0" dirty="0">
              <a:solidFill>
                <a:srgbClr val="111111"/>
              </a:solidFill>
              <a:effectLst/>
              <a:latin typeface="Roboto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65254"/>
            <a:ext cx="9144000" cy="641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>
              <a:lnSpc>
                <a:spcPct val="160000"/>
              </a:lnSpc>
              <a:buClr>
                <a:schemeClr val="accent3"/>
              </a:buClr>
            </a:pPr>
            <a:r>
              <a:rPr lang="it-IT" sz="2400" b="1" dirty="0" err="1">
                <a:latin typeface="Calibri" charset="0"/>
                <a:ea typeface="Calibri" charset="0"/>
                <a:cs typeface="Calibri" charset="0"/>
              </a:rPr>
              <a:t>Histone</a:t>
            </a:r>
            <a:r>
              <a:rPr lang="it-IT" sz="2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b="1" dirty="0" err="1">
                <a:latin typeface="Calibri" charset="0"/>
                <a:ea typeface="Calibri" charset="0"/>
                <a:cs typeface="Calibri" charset="0"/>
              </a:rPr>
              <a:t>methyltransferases</a:t>
            </a:r>
            <a:r>
              <a:rPr lang="it-IT" sz="2400" b="1" dirty="0">
                <a:latin typeface="Calibri" charset="0"/>
                <a:ea typeface="Calibri" charset="0"/>
                <a:cs typeface="Calibri" charset="0"/>
              </a:rPr>
              <a:t> &amp;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b="1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demethylase</a:t>
            </a:r>
            <a:endParaRPr lang="it-IT" sz="2400" b="1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07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6" y="898358"/>
            <a:ext cx="8848688" cy="522744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7660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3" y="1315453"/>
            <a:ext cx="8849967" cy="3699342"/>
          </a:xfrm>
          <a:ln>
            <a:solidFill>
              <a:schemeClr val="accent1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6339254" y="5864469"/>
            <a:ext cx="23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ongoing</a:t>
            </a:r>
            <a:r>
              <a:rPr lang="it-IT" dirty="0"/>
              <a:t> work….</a:t>
            </a:r>
          </a:p>
        </p:txBody>
      </p:sp>
    </p:spTree>
    <p:extLst>
      <p:ext uri="{BB962C8B-B14F-4D97-AF65-F5344CB8AC3E}">
        <p14:creationId xmlns:p14="http://schemas.microsoft.com/office/powerpoint/2010/main" val="298844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6DB9CB-F24B-43AA-B46C-E70F844F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5E3290C-52F8-42A1-A67B-4B82F7001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456292"/>
            <a:ext cx="5937250" cy="29727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C19DD27-3427-4C84-A321-D3863A9D7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977" y="3429000"/>
            <a:ext cx="54768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4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C1D2E81-5686-4E3F-B627-ED2BFC7E0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485900"/>
            <a:ext cx="67532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60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24EDD2A-7F59-4922-AE85-BBD4C695C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414337"/>
            <a:ext cx="69246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01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1E49476-6040-4726-AC90-3915E20A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014412"/>
            <a:ext cx="70294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64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9855" y="1622739"/>
            <a:ext cx="6783946" cy="41172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it-IT" sz="2400" dirty="0">
                <a:solidFill>
                  <a:schemeClr val="tx1"/>
                </a:solidFill>
              </a:rPr>
              <a:t>DNA </a:t>
            </a:r>
            <a:r>
              <a:rPr lang="it-IT" sz="2400" dirty="0" err="1">
                <a:solidFill>
                  <a:schemeClr val="tx1"/>
                </a:solidFill>
              </a:rPr>
              <a:t>methyltransferase</a:t>
            </a:r>
            <a:r>
              <a:rPr lang="it-IT" sz="2400" dirty="0">
                <a:solidFill>
                  <a:schemeClr val="tx1"/>
                </a:solidFill>
              </a:rPr>
              <a:t> </a:t>
            </a:r>
            <a:r>
              <a:rPr lang="it-IT" sz="2400" dirty="0" err="1">
                <a:solidFill>
                  <a:schemeClr val="tx1"/>
                </a:solidFill>
              </a:rPr>
              <a:t>inhibitors</a:t>
            </a:r>
            <a:endParaRPr lang="it-IT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it-IT" sz="2400" dirty="0" err="1">
                <a:solidFill>
                  <a:schemeClr val="tx1"/>
                </a:solidFill>
              </a:rPr>
              <a:t>Histone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deacetylase</a:t>
            </a:r>
            <a:r>
              <a:rPr lang="it-IT" sz="2400" dirty="0">
                <a:solidFill>
                  <a:schemeClr val="tx1"/>
                </a:solidFill>
              </a:rPr>
              <a:t> </a:t>
            </a:r>
            <a:r>
              <a:rPr lang="it-IT" sz="2400" dirty="0" err="1">
                <a:solidFill>
                  <a:schemeClr val="tx1"/>
                </a:solidFill>
              </a:rPr>
              <a:t>inhibitors</a:t>
            </a:r>
            <a:endParaRPr lang="it-IT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it-IT" sz="2400" dirty="0" err="1">
                <a:solidFill>
                  <a:schemeClr val="tx1"/>
                </a:solidFill>
              </a:rPr>
              <a:t>Histone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acetyltransferase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modulators</a:t>
            </a:r>
            <a:endParaRPr lang="it-IT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it-IT" sz="2400" dirty="0" err="1">
                <a:solidFill>
                  <a:schemeClr val="tx1"/>
                </a:solidFill>
              </a:rPr>
              <a:t>Histone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methyltransferase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inhibitors</a:t>
            </a:r>
            <a:endParaRPr lang="it-IT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it-IT" sz="2400" dirty="0" err="1">
                <a:solidFill>
                  <a:schemeClr val="tx1"/>
                </a:solidFill>
              </a:rPr>
              <a:t>Histone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demethylase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inhibitors</a:t>
            </a:r>
            <a:endParaRPr lang="it-IT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</a:pPr>
            <a:r>
              <a:rPr lang="it-IT" sz="2400" dirty="0">
                <a:solidFill>
                  <a:schemeClr val="tx1"/>
                </a:solidFill>
              </a:rPr>
              <a:t>Non-</a:t>
            </a:r>
            <a:r>
              <a:rPr lang="it-IT" sz="2400" dirty="0" err="1">
                <a:solidFill>
                  <a:schemeClr val="tx1"/>
                </a:solidFill>
              </a:rPr>
              <a:t>coding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RNAs</a:t>
            </a:r>
            <a:r>
              <a:rPr lang="it-IT" sz="2400" dirty="0">
                <a:solidFill>
                  <a:schemeClr val="tx1"/>
                </a:solidFill>
              </a:rPr>
              <a:t> (</a:t>
            </a:r>
            <a:r>
              <a:rPr lang="it-IT" sz="2400" dirty="0" err="1">
                <a:solidFill>
                  <a:schemeClr val="tx1"/>
                </a:solidFill>
              </a:rPr>
              <a:t>miRNAs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437668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800" b="1" dirty="0"/>
              <a:t>EPIGENETIC DRUGS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9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4114" y="1340572"/>
            <a:ext cx="8285172" cy="5090735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mammals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DNA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occurs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the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cytosine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residues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their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C5 positions,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primarily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the CG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dinucleotides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only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occasionally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non-CG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sites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However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only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certain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CG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sites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methylated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resulting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the generation of a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tissue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 and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cell-type-specific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pattern of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buClr>
                <a:schemeClr val="accent3"/>
              </a:buClr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There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are 56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million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CG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sites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the human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genome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60–80 % of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methylated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corresponds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to 4–6% of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all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cytosines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buClr>
                <a:schemeClr val="accent3"/>
              </a:buClr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DNA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mediated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 by a family of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conserved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methyltransferases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DNMTs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>
              <a:buClr>
                <a:schemeClr val="accent3"/>
              </a:buClr>
            </a:pPr>
            <a:endParaRPr lang="it-IT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198345"/>
            <a:ext cx="9144000" cy="617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>
                <a:latin typeface="Calibri" charset="0"/>
                <a:ea typeface="Calibri" charset="0"/>
                <a:cs typeface="Calibri" charset="0"/>
              </a:rPr>
              <a:t>DNA METHYLATION</a:t>
            </a:r>
          </a:p>
        </p:txBody>
      </p:sp>
    </p:spTree>
    <p:extLst>
      <p:ext uri="{BB962C8B-B14F-4D97-AF65-F5344CB8AC3E}">
        <p14:creationId xmlns:p14="http://schemas.microsoft.com/office/powerpoint/2010/main" val="888085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74" y="176709"/>
            <a:ext cx="8761812" cy="640709"/>
          </a:xfrm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r>
              <a:rPr lang="it-IT" sz="2800" dirty="0"/>
              <a:t>DNA </a:t>
            </a:r>
            <a:r>
              <a:rPr lang="it-IT" sz="2800" dirty="0" err="1"/>
              <a:t>methyltransferase</a:t>
            </a:r>
            <a:r>
              <a:rPr lang="it-IT" sz="2800" dirty="0"/>
              <a:t> </a:t>
            </a:r>
            <a:r>
              <a:rPr lang="it-IT" sz="2800" dirty="0" err="1"/>
              <a:t>inhibitors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2187" y="1266438"/>
            <a:ext cx="8333187" cy="5591562"/>
          </a:xfrm>
        </p:spPr>
        <p:txBody>
          <a:bodyPr>
            <a:noAutofit/>
          </a:bodyPr>
          <a:lstStyle/>
          <a:p>
            <a:pPr marL="0" lvl="0" indent="0">
              <a:lnSpc>
                <a:spcPct val="210000"/>
              </a:lnSpc>
              <a:spcBef>
                <a:spcPts val="0"/>
              </a:spcBef>
              <a:buClrTx/>
              <a:buNone/>
            </a:pP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Currently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two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u="sng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DNMT </a:t>
            </a:r>
            <a:r>
              <a:rPr lang="it-IT" u="sng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u="sng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it-IT" u="sng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azanucleosides</a:t>
            </a:r>
            <a:r>
              <a:rPr lang="it-IT" u="sng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been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approved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by FDA: </a:t>
            </a:r>
          </a:p>
          <a:p>
            <a:pPr marL="342900" lvl="0" indent="-342900">
              <a:lnSpc>
                <a:spcPct val="21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it-IT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azacytidine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Vidaza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Celgene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 marL="342900" lvl="0" indent="-342900">
              <a:lnSpc>
                <a:spcPct val="21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it-IT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decitabine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(5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aza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2’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deoxycytidine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(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Dacogen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SuperGen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 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it-IT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These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two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types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drugs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are the first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molecules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that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been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characterized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the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archetypal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DNMT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and the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epidrugs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that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been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approved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for the treatment of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patients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with acute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myeloid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leukemia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(AML) and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myelodyplastic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syndrome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(MDS).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Azacytidine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has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also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been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approved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by the FDA and the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European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Medicines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Agency (EMA) for use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against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chronic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myelomonocytic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leukemia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(CMML).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it-IT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it-IT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3. 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third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novel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member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of the nucleoside DNMT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family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zebularine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a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cytidine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analog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which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has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been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characterized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potent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promising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agent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because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good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results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achieved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in </a:t>
            </a:r>
            <a:r>
              <a:rPr lang="it-IT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 vitro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encouraging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zebularine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use for future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clinical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trials.</a:t>
            </a:r>
          </a:p>
        </p:txBody>
      </p:sp>
    </p:spTree>
    <p:extLst>
      <p:ext uri="{BB962C8B-B14F-4D97-AF65-F5344CB8AC3E}">
        <p14:creationId xmlns:p14="http://schemas.microsoft.com/office/powerpoint/2010/main" val="1906104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7" r="-660" b="46712"/>
          <a:stretch/>
        </p:blipFill>
        <p:spPr>
          <a:xfrm>
            <a:off x="394617" y="1089980"/>
            <a:ext cx="2019390" cy="2523262"/>
          </a:xfrm>
        </p:spPr>
      </p:pic>
      <p:sp>
        <p:nvSpPr>
          <p:cNvPr id="5" name="Rettangolo 4"/>
          <p:cNvSpPr/>
          <p:nvPr/>
        </p:nvSpPr>
        <p:spPr>
          <a:xfrm>
            <a:off x="1923488" y="261733"/>
            <a:ext cx="583655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r>
              <a:rPr lang="it-IT" sz="1600" i="1" dirty="0">
                <a:latin typeface="Lucida Sans Unicode" charset="0"/>
              </a:rPr>
              <a:t>Nucleoside </a:t>
            </a:r>
            <a:r>
              <a:rPr lang="it-IT" sz="1600" i="1" dirty="0" err="1">
                <a:latin typeface="Lucida Sans Unicode" charset="0"/>
              </a:rPr>
              <a:t>analog</a:t>
            </a:r>
            <a:r>
              <a:rPr lang="it-IT" sz="1600" i="1" dirty="0">
                <a:latin typeface="Lucida Sans Unicode" charset="0"/>
              </a:rPr>
              <a:t> </a:t>
            </a:r>
            <a:r>
              <a:rPr lang="it-IT" sz="1600" i="1" dirty="0" err="1">
                <a:latin typeface="Lucida Sans Unicode" charset="0"/>
              </a:rPr>
              <a:t>inhibitors</a:t>
            </a:r>
            <a:r>
              <a:rPr lang="it-IT" sz="1600" i="1" dirty="0">
                <a:latin typeface="Lucida Sans Unicode" charset="0"/>
              </a:rPr>
              <a:t> of DNA </a:t>
            </a:r>
            <a:r>
              <a:rPr lang="it-IT" sz="1600" i="1" dirty="0" err="1">
                <a:latin typeface="Lucida Sans Unicode" charset="0"/>
              </a:rPr>
              <a:t>methyltranferases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2605677" y="1139383"/>
            <a:ext cx="609497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Azacytidine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decitabine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are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cytidine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analogs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modified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in position 5 of the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pyrimidine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ring.</a:t>
            </a:r>
          </a:p>
          <a:p>
            <a:endParaRPr lang="it-IT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Both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compounds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were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synthesized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by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Sorm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and co-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workers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in 1964. </a:t>
            </a:r>
          </a:p>
          <a:p>
            <a:endParaRPr lang="it-IT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7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Azacytidine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being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ribonucleoside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incorporated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into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RNA and, to a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lesser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extent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into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DNA,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whereas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decitabine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deoxyribose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analog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incorporated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into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DNA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strands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it-IT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enzymes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remain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covalently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bound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to DNA and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its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DNMT and the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function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blocked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 In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addition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the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covalent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protein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adduction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also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compromises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the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functionality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of DNA and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triggers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DNA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damage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signaling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resulting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in the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degradation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of the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trapped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DNMTs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endParaRPr lang="it-IT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Further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methylation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cytosine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residues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inhibited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causing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the passive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loss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cytosine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methylation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in the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daughter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cells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after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replication</a:t>
            </a:r>
            <a:r>
              <a:rPr lang="it-IT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" t="48062" r="50354" b="-2033"/>
          <a:stretch/>
        </p:blipFill>
        <p:spPr>
          <a:xfrm>
            <a:off x="383056" y="3513220"/>
            <a:ext cx="2009777" cy="266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07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9" t="48888" r="410" b="-9912"/>
          <a:stretch/>
        </p:blipFill>
        <p:spPr>
          <a:xfrm>
            <a:off x="789321" y="1690255"/>
            <a:ext cx="2259255" cy="3332400"/>
          </a:xfrm>
        </p:spPr>
      </p:pic>
      <p:sp>
        <p:nvSpPr>
          <p:cNvPr id="5" name="Rettangolo 4"/>
          <p:cNvSpPr/>
          <p:nvPr/>
        </p:nvSpPr>
        <p:spPr>
          <a:xfrm>
            <a:off x="3380509" y="1133884"/>
            <a:ext cx="502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Another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demethylating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agent in the family of nucleoside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analogs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zebularine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which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characterized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by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chemical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stability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apparent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bioavailability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low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cytotoxicity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acts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however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primarily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a DNMT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by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trapping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the DNMT protein and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forming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tight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covalent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complexes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between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the DNMT protein and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zebularine-substituted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DNA</a:t>
            </a: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Zebularine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also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activated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after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incorporation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into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DNA and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metabolized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presumably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in a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similar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way to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azacytidine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 marL="285750" indent="-285750">
              <a:buFont typeface="Arial" charset="0"/>
              <a:buChar char="•"/>
            </a:pPr>
            <a:endParaRPr lang="it-IT" dirty="0">
              <a:solidFill>
                <a:srgbClr val="403838"/>
              </a:solidFill>
              <a:latin typeface="Lucida Sans Unicode" charset="0"/>
            </a:endParaRPr>
          </a:p>
          <a:p>
            <a:pPr marL="285750" indent="-285750">
              <a:buFont typeface="Arial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6534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16" y="80212"/>
            <a:ext cx="6144726" cy="674474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534646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2" y="700088"/>
            <a:ext cx="8322358" cy="5524927"/>
          </a:xfrm>
        </p:spPr>
      </p:pic>
    </p:spTree>
    <p:extLst>
      <p:ext uri="{BB962C8B-B14F-4D97-AF65-F5344CB8AC3E}">
        <p14:creationId xmlns:p14="http://schemas.microsoft.com/office/powerpoint/2010/main" val="1340762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98656" y="1022013"/>
            <a:ext cx="8604712" cy="55707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HDAC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can be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structurally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grouped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into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at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least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four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classes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b="1" dirty="0" err="1">
                <a:latin typeface="Times New Roman" charset="0"/>
                <a:ea typeface="Times New Roman" charset="0"/>
                <a:cs typeface="Times New Roman" charset="0"/>
              </a:rPr>
              <a:t>Hydroxamates</a:t>
            </a:r>
            <a:r>
              <a:rPr lang="it-IT" sz="2200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it-IT" sz="20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Vorinostat</a:t>
            </a:r>
            <a:r>
              <a:rPr lang="it-IT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(SAHA) 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pan-HDAC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endParaRPr lang="it-IT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buFontTx/>
              <a:buChar char="-"/>
            </a:pPr>
            <a:r>
              <a:rPr lang="it-IT" sz="20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Trichostatin</a:t>
            </a:r>
            <a:r>
              <a:rPr lang="it-IT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A (TSA)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pan-HDAC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endParaRPr lang="it-IT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buFontTx/>
              <a:buChar char="-"/>
            </a:pPr>
            <a:r>
              <a:rPr lang="it-IT" sz="20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Balinostat</a:t>
            </a:r>
            <a:r>
              <a:rPr lang="it-IT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(PDX-101)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pan-HDAC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endParaRPr lang="it-IT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buFontTx/>
              <a:buChar char="-"/>
            </a:pPr>
            <a:endParaRPr lang="it-IT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200" b="1" dirty="0" err="1">
                <a:latin typeface="Times New Roman" charset="0"/>
                <a:ea typeface="Times New Roman" charset="0"/>
                <a:cs typeface="Times New Roman" charset="0"/>
              </a:rPr>
              <a:t>Cyclic</a:t>
            </a:r>
            <a:r>
              <a:rPr lang="it-IT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200" b="1" dirty="0" err="1">
                <a:latin typeface="Times New Roman" charset="0"/>
                <a:ea typeface="Times New Roman" charset="0"/>
                <a:cs typeface="Times New Roman" charset="0"/>
              </a:rPr>
              <a:t>peptides</a:t>
            </a:r>
            <a:r>
              <a:rPr lang="it-IT" sz="2200" b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marL="800100" lvl="1" indent="-342900">
              <a:buFontTx/>
              <a:buChar char="-"/>
            </a:pPr>
            <a:r>
              <a:rPr lang="it-IT" sz="20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Depsipeptide</a:t>
            </a:r>
            <a:r>
              <a:rPr lang="it-IT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(HDAC 1,2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800100" lvl="1" indent="-342900">
              <a:buFontTx/>
              <a:buChar char="-"/>
            </a:pPr>
            <a:endParaRPr lang="it-IT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200" b="1" dirty="0" err="1">
                <a:latin typeface="Times New Roman" charset="0"/>
                <a:ea typeface="Times New Roman" charset="0"/>
                <a:cs typeface="Times New Roman" charset="0"/>
              </a:rPr>
              <a:t>Aliphatic</a:t>
            </a:r>
            <a:r>
              <a:rPr lang="it-IT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200" b="1" dirty="0" err="1">
                <a:latin typeface="Times New Roman" charset="0"/>
                <a:ea typeface="Times New Roman" charset="0"/>
                <a:cs typeface="Times New Roman" charset="0"/>
              </a:rPr>
              <a:t>acids</a:t>
            </a:r>
            <a:r>
              <a:rPr lang="it-IT" sz="2200" b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marL="800100" lvl="1" indent="-342900">
              <a:buFontTx/>
              <a:buChar char="-"/>
            </a:pPr>
            <a:r>
              <a:rPr lang="it-IT" sz="20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Valproid</a:t>
            </a:r>
            <a:r>
              <a:rPr lang="it-IT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acid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(Class I,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IIa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800100" lvl="1" indent="-342900">
              <a:buFontTx/>
              <a:buChar char="-"/>
            </a:pPr>
            <a:r>
              <a:rPr lang="it-IT" sz="20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Sodium</a:t>
            </a:r>
            <a:r>
              <a:rPr lang="it-IT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butyrate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(Class I,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IIa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/>
            <a:r>
              <a:rPr lang="it-IT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b="1" dirty="0" err="1">
                <a:latin typeface="Times New Roman" charset="0"/>
                <a:ea typeface="Times New Roman" charset="0"/>
                <a:cs typeface="Times New Roman" charset="0"/>
              </a:rPr>
              <a:t>Benzamides</a:t>
            </a:r>
            <a:r>
              <a:rPr lang="it-IT" sz="22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marL="800100" lvl="1" indent="-342900">
              <a:buFontTx/>
              <a:buChar char="-"/>
            </a:pPr>
            <a:r>
              <a:rPr lang="it-IT" sz="20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Entinostat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(MS-275)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HDAC 1,2,3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endParaRPr lang="it-IT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buFontTx/>
              <a:buChar char="-"/>
            </a:pPr>
            <a:r>
              <a:rPr lang="it-IT" sz="20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Mocetinostat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(MGCD0103)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Class I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endParaRPr lang="it-IT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42853" y="228418"/>
            <a:ext cx="69163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800" dirty="0"/>
              <a:t>HISTONE </a:t>
            </a:r>
            <a:r>
              <a:rPr lang="it-IT" sz="2800"/>
              <a:t>DEACETYLASE INHIBITOR (HDI)</a:t>
            </a:r>
            <a:r>
              <a:rPr lang="it-IT" sz="2800" dirty="0"/>
              <a:t> 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38" y="2076506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25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6" y="433137"/>
            <a:ext cx="8574009" cy="6049838"/>
          </a:xfrm>
        </p:spPr>
      </p:pic>
    </p:spTree>
    <p:extLst>
      <p:ext uri="{BB962C8B-B14F-4D97-AF65-F5344CB8AC3E}">
        <p14:creationId xmlns:p14="http://schemas.microsoft.com/office/powerpoint/2010/main" val="1483633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28" y="750538"/>
            <a:ext cx="5386283" cy="4678373"/>
          </a:xfrm>
        </p:spPr>
      </p:pic>
      <p:sp>
        <p:nvSpPr>
          <p:cNvPr id="5" name="Rettangolo 4"/>
          <p:cNvSpPr/>
          <p:nvPr/>
        </p:nvSpPr>
        <p:spPr>
          <a:xfrm>
            <a:off x="565556" y="5525896"/>
            <a:ext cx="8273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/>
              <a:t>Levels</a:t>
            </a:r>
            <a:r>
              <a:rPr lang="it-IT" sz="1600" dirty="0"/>
              <a:t> of </a:t>
            </a:r>
            <a:r>
              <a:rPr lang="it-IT" sz="1600" dirty="0" err="1"/>
              <a:t>histone</a:t>
            </a:r>
            <a:r>
              <a:rPr lang="it-IT" sz="1600" dirty="0"/>
              <a:t> </a:t>
            </a:r>
            <a:r>
              <a:rPr lang="it-IT" sz="1600" dirty="0" err="1"/>
              <a:t>acetylation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Lys</a:t>
            </a:r>
            <a:r>
              <a:rPr lang="it-IT" sz="1600" dirty="0"/>
              <a:t> </a:t>
            </a:r>
            <a:r>
              <a:rPr lang="it-IT" sz="1600" dirty="0" err="1"/>
              <a:t>residues</a:t>
            </a:r>
            <a:r>
              <a:rPr lang="it-IT" sz="1600" dirty="0"/>
              <a:t> on </a:t>
            </a:r>
            <a:r>
              <a:rPr lang="it-IT" sz="1600" dirty="0" err="1"/>
              <a:t>histone</a:t>
            </a:r>
            <a:r>
              <a:rPr lang="it-IT" sz="1600" dirty="0"/>
              <a:t> </a:t>
            </a:r>
            <a:r>
              <a:rPr lang="it-IT" sz="1600" dirty="0" err="1"/>
              <a:t>tails</a:t>
            </a:r>
            <a:r>
              <a:rPr lang="it-IT" sz="1600" dirty="0"/>
              <a:t> are </a:t>
            </a:r>
            <a:r>
              <a:rPr lang="it-IT" sz="1600" dirty="0" err="1"/>
              <a:t>determined</a:t>
            </a:r>
            <a:r>
              <a:rPr lang="it-IT" sz="1600" dirty="0"/>
              <a:t> by </a:t>
            </a:r>
            <a:r>
              <a:rPr lang="it-IT" sz="1600" dirty="0" err="1"/>
              <a:t>interplays</a:t>
            </a:r>
            <a:r>
              <a:rPr lang="it-IT" sz="1600" dirty="0"/>
              <a:t> of </a:t>
            </a:r>
            <a:r>
              <a:rPr lang="it-IT" sz="1600" dirty="0" err="1"/>
              <a:t>acetylation</a:t>
            </a:r>
            <a:r>
              <a:rPr lang="it-IT" sz="1600" dirty="0"/>
              <a:t> and </a:t>
            </a:r>
            <a:r>
              <a:rPr lang="it-IT" sz="1600" dirty="0" err="1"/>
              <a:t>deacetylation</a:t>
            </a:r>
            <a:r>
              <a:rPr lang="it-IT" sz="1600" dirty="0"/>
              <a:t> </a:t>
            </a:r>
            <a:r>
              <a:rPr lang="it-IT" sz="1600" dirty="0" err="1"/>
              <a:t>catalyzed</a:t>
            </a:r>
            <a:r>
              <a:rPr lang="it-IT" sz="1600" dirty="0"/>
              <a:t> by </a:t>
            </a:r>
            <a:r>
              <a:rPr lang="it-IT" sz="1600" dirty="0" err="1"/>
              <a:t>HATs</a:t>
            </a:r>
            <a:r>
              <a:rPr lang="it-IT" sz="1600" dirty="0"/>
              <a:t> and </a:t>
            </a:r>
            <a:r>
              <a:rPr lang="it-IT" sz="1600" dirty="0" err="1"/>
              <a:t>HDACs</a:t>
            </a:r>
            <a:r>
              <a:rPr lang="it-IT" sz="1600" dirty="0"/>
              <a:t>. </a:t>
            </a:r>
            <a:r>
              <a:rPr lang="it-IT" sz="1600" dirty="0" err="1"/>
              <a:t>Inhibition</a:t>
            </a:r>
            <a:r>
              <a:rPr lang="it-IT" sz="1600" dirty="0"/>
              <a:t> of </a:t>
            </a:r>
            <a:r>
              <a:rPr lang="it-IT" sz="1600" dirty="0" err="1"/>
              <a:t>HDACs</a:t>
            </a:r>
            <a:r>
              <a:rPr lang="it-IT" sz="1600" dirty="0"/>
              <a:t> by HDAC </a:t>
            </a:r>
            <a:r>
              <a:rPr lang="it-IT" sz="1600" dirty="0" err="1"/>
              <a:t>inhibitors</a:t>
            </a:r>
            <a:r>
              <a:rPr lang="it-IT" sz="1600" dirty="0"/>
              <a:t> </a:t>
            </a:r>
            <a:r>
              <a:rPr lang="it-IT" sz="1600" dirty="0" err="1"/>
              <a:t>results</a:t>
            </a:r>
            <a:r>
              <a:rPr lang="it-IT" sz="1600" dirty="0"/>
              <a:t> in a net </a:t>
            </a:r>
            <a:r>
              <a:rPr lang="it-IT" sz="1600" dirty="0" err="1"/>
              <a:t>increase</a:t>
            </a:r>
            <a:r>
              <a:rPr lang="it-IT" sz="1600" dirty="0"/>
              <a:t> in </a:t>
            </a:r>
            <a:r>
              <a:rPr lang="it-IT" sz="1600" dirty="0" err="1"/>
              <a:t>histone</a:t>
            </a:r>
            <a:r>
              <a:rPr lang="it-IT" sz="1600" dirty="0"/>
              <a:t> </a:t>
            </a:r>
            <a:r>
              <a:rPr lang="it-IT" sz="1600" dirty="0" err="1"/>
              <a:t>acetylation</a:t>
            </a:r>
            <a:r>
              <a:rPr lang="it-IT" sz="1600" dirty="0"/>
              <a:t> </a:t>
            </a:r>
            <a:r>
              <a:rPr lang="it-IT" sz="1600" dirty="0" err="1"/>
              <a:t>levels</a:t>
            </a:r>
            <a:r>
              <a:rPr lang="it-IT" sz="1600" dirty="0"/>
              <a:t> and a more open, </a:t>
            </a:r>
            <a:r>
              <a:rPr lang="it-IT" sz="1600" dirty="0" err="1"/>
              <a:t>relaxed</a:t>
            </a:r>
            <a:r>
              <a:rPr lang="it-IT" sz="1600" dirty="0"/>
              <a:t> </a:t>
            </a:r>
            <a:r>
              <a:rPr lang="it-IT" sz="1600" dirty="0" err="1"/>
              <a:t>chromatin</a:t>
            </a:r>
            <a:r>
              <a:rPr lang="it-IT" sz="1600" dirty="0"/>
              <a:t> </a:t>
            </a:r>
            <a:r>
              <a:rPr lang="it-IT" sz="1600" dirty="0" err="1"/>
              <a:t>conformation</a:t>
            </a:r>
            <a:r>
              <a:rPr lang="it-IT" sz="1600" dirty="0"/>
              <a:t>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favors</a:t>
            </a:r>
            <a:r>
              <a:rPr lang="it-IT" sz="1600" dirty="0"/>
              <a:t> </a:t>
            </a:r>
            <a:r>
              <a:rPr lang="it-IT" sz="1600" dirty="0" err="1"/>
              <a:t>transcriptional</a:t>
            </a:r>
            <a:r>
              <a:rPr lang="it-IT" sz="1600" dirty="0"/>
              <a:t> </a:t>
            </a:r>
            <a:r>
              <a:rPr lang="it-IT" sz="1600" dirty="0" err="1"/>
              <a:t>activation</a:t>
            </a:r>
            <a:r>
              <a:rPr lang="it-IT" sz="1600" dirty="0"/>
              <a:t>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09537" y="196580"/>
            <a:ext cx="5735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The </a:t>
            </a:r>
            <a:r>
              <a:rPr lang="it-IT" dirty="0" err="1">
                <a:solidFill>
                  <a:srgbClr val="FF0000"/>
                </a:solidFill>
              </a:rPr>
              <a:t>effects</a:t>
            </a:r>
            <a:r>
              <a:rPr lang="it-IT" dirty="0">
                <a:solidFill>
                  <a:srgbClr val="FF0000"/>
                </a:solidFill>
              </a:rPr>
              <a:t> of HDAC </a:t>
            </a:r>
            <a:r>
              <a:rPr lang="it-IT" dirty="0" err="1">
                <a:solidFill>
                  <a:srgbClr val="FF0000"/>
                </a:solidFill>
              </a:rPr>
              <a:t>inhibitors</a:t>
            </a:r>
            <a:r>
              <a:rPr lang="it-IT" dirty="0">
                <a:solidFill>
                  <a:srgbClr val="FF0000"/>
                </a:solidFill>
              </a:rPr>
              <a:t> on </a:t>
            </a:r>
            <a:r>
              <a:rPr lang="it-IT" dirty="0" err="1">
                <a:solidFill>
                  <a:srgbClr val="FF0000"/>
                </a:solidFill>
              </a:rPr>
              <a:t>chromatin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remodeling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2317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7" y="451345"/>
            <a:ext cx="8005010" cy="7357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it-IT" dirty="0" err="1"/>
              <a:t>Clinical</a:t>
            </a:r>
            <a:r>
              <a:rPr lang="it-IT" dirty="0"/>
              <a:t> Applications of HDAC </a:t>
            </a:r>
            <a:r>
              <a:rPr lang="it-IT" dirty="0" err="1"/>
              <a:t>Inhibitors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3614" y="1732548"/>
            <a:ext cx="8202615" cy="4957010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therapeutic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targets,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HDACs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elicited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growing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interest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in the treatment of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various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diseases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Although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mainly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evaluated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in the </a:t>
            </a:r>
            <a:r>
              <a:rPr lang="it-IT" sz="2000" u="sng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antitumor</a:t>
            </a:r>
            <a:r>
              <a:rPr lang="it-IT" sz="2000" u="sng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u="sng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setting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a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substantial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body of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preclinical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work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demonstrates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the promise of HDAC </a:t>
            </a:r>
            <a:r>
              <a:rPr lang="it-IT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for the treatment of </a:t>
            </a:r>
            <a:r>
              <a:rPr lang="it-IT" sz="2000" u="sng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noncancer</a:t>
            </a:r>
            <a:r>
              <a:rPr lang="it-IT" sz="2000" u="sng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u="sng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disorders</a:t>
            </a:r>
            <a:r>
              <a:rPr lang="it-IT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2">
              <a:buClr>
                <a:schemeClr val="accent3">
                  <a:lumMod val="50000"/>
                </a:schemeClr>
              </a:buClr>
              <a:buFontTx/>
              <a:buChar char="-"/>
            </a:pP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Neuromuscular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diseases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</a:p>
          <a:p>
            <a:pPr lvl="2">
              <a:buClr>
                <a:schemeClr val="accent3">
                  <a:lumMod val="50000"/>
                </a:schemeClr>
              </a:buClr>
              <a:buFontTx/>
              <a:buChar char="-"/>
            </a:pP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Cardiovascular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and </a:t>
            </a:r>
            <a:r>
              <a:rPr lang="it-IT" sz="200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hematological</a:t>
            </a:r>
            <a:r>
              <a:rPr lang="it-IT" sz="200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disordes</a:t>
            </a:r>
            <a:endParaRPr lang="it-IT" sz="2000" dirty="0">
              <a:solidFill>
                <a:schemeClr val="tx1"/>
              </a:solidFill>
              <a:latin typeface="+mj-lt"/>
              <a:ea typeface="Times New Roman" charset="0"/>
              <a:cs typeface="Times New Roman" charset="0"/>
            </a:endParaRPr>
          </a:p>
          <a:p>
            <a:pPr lvl="2">
              <a:buClr>
                <a:schemeClr val="accent3">
                  <a:lumMod val="50000"/>
                </a:schemeClr>
              </a:buClr>
              <a:buFontTx/>
              <a:buChar char="-"/>
            </a:pP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Pulmonary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infectious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, and 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inflammatory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diseases. </a:t>
            </a:r>
          </a:p>
          <a:p>
            <a:pPr lvl="2">
              <a:buClr>
                <a:schemeClr val="accent3">
                  <a:lumMod val="50000"/>
                </a:schemeClr>
              </a:buClr>
              <a:buFontTx/>
              <a:buChar char="-"/>
            </a:pP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Human immunodeficiency virus (HIV). HDI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regulate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latency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directly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and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indirectly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by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inducing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 histone deacetylation 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at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 HIV 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integrated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sites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and by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causing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nonhistone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protein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modification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.</a:t>
            </a:r>
          </a:p>
          <a:p>
            <a:pPr lvl="2">
              <a:buClr>
                <a:schemeClr val="accent3">
                  <a:lumMod val="50000"/>
                </a:schemeClr>
              </a:buClr>
              <a:buFontTx/>
              <a:buChar char="-"/>
            </a:pP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Neurodegenerative </a:t>
            </a:r>
            <a:r>
              <a:rPr lang="it-IT" sz="2000" dirty="0" err="1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diseases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1814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7515" y="256674"/>
            <a:ext cx="8021053" cy="449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>
                <a:solidFill>
                  <a:srgbClr val="FF0000"/>
                </a:solidFill>
              </a:rPr>
              <a:t>The </a:t>
            </a:r>
            <a:r>
              <a:rPr lang="it-IT" sz="2000" b="1" dirty="0" err="1">
                <a:solidFill>
                  <a:srgbClr val="FF0000"/>
                </a:solidFill>
              </a:rPr>
              <a:t>actions</a:t>
            </a:r>
            <a:r>
              <a:rPr lang="it-IT" sz="2000" b="1" dirty="0">
                <a:solidFill>
                  <a:srgbClr val="FF0000"/>
                </a:solidFill>
              </a:rPr>
              <a:t> of HDAC </a:t>
            </a:r>
            <a:r>
              <a:rPr lang="it-IT" sz="2000" b="1" dirty="0" err="1">
                <a:solidFill>
                  <a:srgbClr val="FF0000"/>
                </a:solidFill>
              </a:rPr>
              <a:t>inhibitors</a:t>
            </a:r>
            <a:r>
              <a:rPr lang="it-IT" sz="2000" b="1" dirty="0">
                <a:solidFill>
                  <a:srgbClr val="FF0000"/>
                </a:solidFill>
              </a:rPr>
              <a:t> in neurodegenerative </a:t>
            </a:r>
            <a:r>
              <a:rPr lang="it-IT" sz="2000" b="1" dirty="0" err="1">
                <a:solidFill>
                  <a:srgbClr val="FF0000"/>
                </a:solidFill>
              </a:rPr>
              <a:t>conditions</a:t>
            </a:r>
            <a:endParaRPr lang="it-IT" sz="2000" b="1" dirty="0">
              <a:solidFill>
                <a:srgbClr val="FF0000"/>
              </a:solidFill>
            </a:endParaRPr>
          </a:p>
          <a:p>
            <a:pPr algn="ctr"/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8" y="820716"/>
            <a:ext cx="7363326" cy="543914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823193" y="6374724"/>
            <a:ext cx="2775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latin typeface="Times New Roman" charset="0"/>
                <a:ea typeface="Times New Roman" charset="0"/>
              </a:rPr>
              <a:t>Chuang</a:t>
            </a:r>
            <a:r>
              <a:rPr lang="it-IT" sz="1400" dirty="0"/>
              <a:t> et al., </a:t>
            </a:r>
            <a:r>
              <a:rPr lang="en-US" sz="1400" i="1" dirty="0"/>
              <a:t>Trends </a:t>
            </a:r>
            <a:r>
              <a:rPr lang="en-US" sz="1400" i="1" dirty="0" err="1"/>
              <a:t>Neurosci</a:t>
            </a:r>
            <a:r>
              <a:rPr lang="en-US" sz="1400" dirty="0"/>
              <a:t>. 2009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95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8" y="1499717"/>
            <a:ext cx="8376482" cy="39664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211755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1" y="1700463"/>
            <a:ext cx="8801108" cy="3986086"/>
          </a:xfrm>
        </p:spPr>
      </p:pic>
      <p:sp>
        <p:nvSpPr>
          <p:cNvPr id="5" name="Rettangolo 4"/>
          <p:cNvSpPr/>
          <p:nvPr/>
        </p:nvSpPr>
        <p:spPr>
          <a:xfrm>
            <a:off x="6208204" y="5861377"/>
            <a:ext cx="2775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latin typeface="Times New Roman" charset="0"/>
                <a:ea typeface="Times New Roman" charset="0"/>
              </a:rPr>
              <a:t>Chuang</a:t>
            </a:r>
            <a:r>
              <a:rPr lang="it-IT" sz="1400" dirty="0"/>
              <a:t> et al., </a:t>
            </a:r>
            <a:r>
              <a:rPr lang="en-US" sz="1400" i="1" dirty="0"/>
              <a:t>Trends </a:t>
            </a:r>
            <a:r>
              <a:rPr lang="en-US" sz="1400" i="1" dirty="0" err="1"/>
              <a:t>Neurosci</a:t>
            </a:r>
            <a:r>
              <a:rPr lang="en-US" sz="1400" dirty="0"/>
              <a:t>. 2009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195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492" y="972437"/>
            <a:ext cx="8748583" cy="281682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Alcohol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use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disorder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(AUD)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represents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serious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public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health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issue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discovery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of new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therapies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a pressing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necessity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Alcohol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exposure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has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been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widely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demonstrated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to modulate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epigenetic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mechanisms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such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histone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acetylation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deacetylation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balance, in part via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histone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deacetylase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(HDAC)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inhibition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Epigenetic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factors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been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suggested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to play a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key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role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in AUD.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Recent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studies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suggested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that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both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epigenetic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mechanisms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underlying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AUD and the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efficacy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of HDAC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HDACIs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) in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different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animal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models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of AUD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may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involve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class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I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HDACs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. More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effort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required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improve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the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selectivity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pharmacokinetics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toxicity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profiles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HDACIs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achieve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better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understanding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their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efficacy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reducing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addictive</a:t>
            </a:r>
            <a:r>
              <a:rPr lang="it-IT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1600" dirty="0" err="1">
                <a:latin typeface="Times New Roman" charset="0"/>
                <a:ea typeface="Times New Roman" charset="0"/>
                <a:cs typeface="Times New Roman" charset="0"/>
              </a:rPr>
              <a:t>behavior</a:t>
            </a:r>
            <a:r>
              <a:rPr lang="it-IT" sz="17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30229" y="184310"/>
            <a:ext cx="531303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Roboto" charset="0"/>
              </a:rPr>
              <a:t>Class I HDAC </a:t>
            </a:r>
            <a:r>
              <a:rPr lang="it-IT" dirty="0" err="1">
                <a:solidFill>
                  <a:srgbClr val="FF0000"/>
                </a:solidFill>
                <a:latin typeface="Roboto" charset="0"/>
              </a:rPr>
              <a:t>Inhibitors</a:t>
            </a:r>
            <a:r>
              <a:rPr lang="it-IT" dirty="0">
                <a:solidFill>
                  <a:srgbClr val="FF0000"/>
                </a:solidFill>
                <a:latin typeface="Roboto" charset="0"/>
              </a:rPr>
              <a:t>: </a:t>
            </a:r>
            <a:r>
              <a:rPr lang="it-IT" dirty="0" err="1">
                <a:solidFill>
                  <a:srgbClr val="FF0000"/>
                </a:solidFill>
                <a:latin typeface="Roboto" charset="0"/>
              </a:rPr>
              <a:t>Potential</a:t>
            </a:r>
            <a:r>
              <a:rPr lang="it-IT" dirty="0">
                <a:solidFill>
                  <a:srgbClr val="FF0000"/>
                </a:solidFill>
                <a:latin typeface="Roboto" charset="0"/>
              </a:rPr>
              <a:t> New </a:t>
            </a:r>
            <a:r>
              <a:rPr lang="it-IT" dirty="0" err="1">
                <a:solidFill>
                  <a:srgbClr val="FF0000"/>
                </a:solidFill>
                <a:latin typeface="Roboto" charset="0"/>
              </a:rPr>
              <a:t>Epigenetic</a:t>
            </a:r>
            <a:r>
              <a:rPr lang="it-IT" dirty="0">
                <a:solidFill>
                  <a:srgbClr val="FF0000"/>
                </a:solidFill>
                <a:latin typeface="Roboto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Roboto" charset="0"/>
              </a:rPr>
              <a:t>Therapeutics</a:t>
            </a:r>
            <a:r>
              <a:rPr lang="it-IT" dirty="0">
                <a:solidFill>
                  <a:srgbClr val="FF0000"/>
                </a:solidFill>
                <a:latin typeface="Roboto" charset="0"/>
              </a:rPr>
              <a:t> for </a:t>
            </a:r>
            <a:r>
              <a:rPr lang="it-IT" dirty="0" err="1">
                <a:solidFill>
                  <a:srgbClr val="FF0000"/>
                </a:solidFill>
                <a:latin typeface="Roboto" charset="0"/>
              </a:rPr>
              <a:t>Alcohol</a:t>
            </a:r>
            <a:r>
              <a:rPr lang="it-IT" dirty="0">
                <a:solidFill>
                  <a:srgbClr val="FF0000"/>
                </a:solidFill>
                <a:latin typeface="Roboto" charset="0"/>
              </a:rPr>
              <a:t> Use </a:t>
            </a:r>
            <a:r>
              <a:rPr lang="it-IT" dirty="0" err="1">
                <a:solidFill>
                  <a:srgbClr val="FF0000"/>
                </a:solidFill>
                <a:latin typeface="Roboto" charset="0"/>
              </a:rPr>
              <a:t>Disorder</a:t>
            </a:r>
            <a:r>
              <a:rPr lang="it-IT" dirty="0">
                <a:solidFill>
                  <a:srgbClr val="FF0000"/>
                </a:solidFill>
                <a:latin typeface="Roboto" charset="0"/>
              </a:rPr>
              <a:t> (AUD)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43" y="3840997"/>
            <a:ext cx="5522399" cy="240776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718498" y="6304746"/>
            <a:ext cx="24677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Bourguet</a:t>
            </a:r>
            <a:r>
              <a:rPr lang="it-IT" sz="1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et al., </a:t>
            </a:r>
            <a:r>
              <a:rPr lang="pl-PL" sz="1200" i="1" dirty="0">
                <a:latin typeface="Times New Roman" charset="0"/>
                <a:ea typeface="Times New Roman" charset="0"/>
                <a:cs typeface="Times New Roman" charset="0"/>
              </a:rPr>
              <a:t>J. Med. Chem.</a:t>
            </a:r>
            <a:r>
              <a:rPr lang="pl-PL" sz="1200" dirty="0">
                <a:latin typeface="Times New Roman" charset="0"/>
                <a:ea typeface="Times New Roman" charset="0"/>
                <a:cs typeface="Times New Roman" charset="0"/>
              </a:rPr>
              <a:t> 2018</a:t>
            </a:r>
            <a:endParaRPr lang="it-IT" sz="12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32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56913" y="350626"/>
            <a:ext cx="6119761" cy="7386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100" b="1" dirty="0" err="1"/>
              <a:t>Effects</a:t>
            </a:r>
            <a:r>
              <a:rPr lang="it-IT" sz="2100" b="1" dirty="0"/>
              <a:t> of HAT </a:t>
            </a:r>
            <a:r>
              <a:rPr lang="it-IT" sz="2100" b="1" dirty="0" err="1"/>
              <a:t>inhibitors</a:t>
            </a:r>
            <a:r>
              <a:rPr lang="it-IT" sz="2100" b="1" dirty="0"/>
              <a:t> and HDAC </a:t>
            </a:r>
            <a:r>
              <a:rPr lang="it-IT" sz="2100" b="1" dirty="0" err="1"/>
              <a:t>inhibitors</a:t>
            </a:r>
            <a:r>
              <a:rPr lang="it-IT" sz="2100" b="1" dirty="0"/>
              <a:t> on </a:t>
            </a:r>
            <a:r>
              <a:rPr lang="it-IT" sz="2100" b="1" dirty="0" err="1"/>
              <a:t>neuropathic</a:t>
            </a:r>
            <a:r>
              <a:rPr lang="it-IT" sz="2100" b="1" dirty="0"/>
              <a:t> </a:t>
            </a:r>
            <a:r>
              <a:rPr lang="it-IT" sz="2100" b="1" dirty="0" err="1"/>
              <a:t>pain</a:t>
            </a:r>
            <a:r>
              <a:rPr lang="it-IT" sz="2100" b="1" dirty="0"/>
              <a:t> </a:t>
            </a:r>
            <a:endParaRPr lang="it-IT" sz="21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0219" y="1682429"/>
            <a:ext cx="8451272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Several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groups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reported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that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the HDAC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had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an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antinociceptive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effect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neuropathic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pain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Oral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administration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Sodium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butyrate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, a HDAC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inhibitor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not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attenuated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chronic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constriction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injury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(CCI)-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induced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pain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hypersensitivity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but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also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reduced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the CCI-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induced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increase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in TNFα in the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sciatic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Times New Roman" charset="0"/>
                <a:cs typeface="Times New Roman" charset="0"/>
              </a:rPr>
              <a:t>nerve</a:t>
            </a:r>
            <a:r>
              <a:rPr lang="it-IT" sz="2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09" y="3519053"/>
            <a:ext cx="4500168" cy="29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68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30443" y="1090860"/>
            <a:ext cx="7363325" cy="50285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Histone</a:t>
            </a:r>
            <a:r>
              <a:rPr lang="it-IT" dirty="0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modification</a:t>
            </a:r>
            <a:r>
              <a:rPr lang="it-IT" dirty="0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it-IT" dirty="0" err="1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chronic</a:t>
            </a:r>
            <a:r>
              <a:rPr lang="it-IT" dirty="0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pain</a:t>
            </a:r>
            <a:endParaRPr lang="it-IT" dirty="0">
              <a:solidFill>
                <a:srgbClr val="935838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HDAC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reduce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inflammatory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pain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visceral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pain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Both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HAT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and HDAC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show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antinociceptive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effects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neuropathic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pain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Peripheral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nerve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injury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or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inflammation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alters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histone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methylation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in the promoter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regions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of some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pain-related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genes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it-IT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DNA </a:t>
            </a:r>
            <a:r>
              <a:rPr lang="it-IT" dirty="0" err="1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methylation</a:t>
            </a:r>
            <a:r>
              <a:rPr lang="it-IT" dirty="0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it-IT" dirty="0" err="1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chronic</a:t>
            </a:r>
            <a:r>
              <a:rPr lang="it-IT" dirty="0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935838"/>
                </a:solidFill>
                <a:latin typeface="Times New Roman" charset="0"/>
                <a:ea typeface="Times New Roman" charset="0"/>
                <a:cs typeface="Times New Roman" charset="0"/>
              </a:rPr>
              <a:t>pain</a:t>
            </a:r>
            <a:endParaRPr lang="it-IT" dirty="0">
              <a:solidFill>
                <a:srgbClr val="935838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DNMT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blocks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inflammatory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pain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DNMT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inhibitors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attenuates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neuropathic</a:t>
            </a:r>
            <a:r>
              <a:rPr lang="it-IT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pain</a:t>
            </a:r>
            <a:endParaRPr lang="it-IT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Alterations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of DNA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methylation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been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found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patients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with some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painful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diseases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462462" y="6219261"/>
            <a:ext cx="59275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err="1">
                <a:solidFill>
                  <a:srgbClr val="000000"/>
                </a:solidFill>
                <a:latin typeface="Trebuchet MS" charset="0"/>
              </a:rPr>
              <a:t>Liang</a:t>
            </a:r>
            <a:r>
              <a:rPr lang="it-IT" sz="1200" dirty="0">
                <a:solidFill>
                  <a:srgbClr val="000000"/>
                </a:solidFill>
                <a:latin typeface="Trebuchet MS" charset="0"/>
              </a:rPr>
              <a:t> L et al., </a:t>
            </a:r>
            <a:r>
              <a:rPr lang="it-IT" sz="1200" i="1" dirty="0" err="1">
                <a:solidFill>
                  <a:srgbClr val="000000"/>
                </a:solidFill>
                <a:latin typeface="Trebuchet MS" charset="0"/>
              </a:rPr>
              <a:t>Epigenomics</a:t>
            </a:r>
            <a:r>
              <a:rPr lang="it-IT" sz="1200" dirty="0">
                <a:solidFill>
                  <a:srgbClr val="000000"/>
                </a:solidFill>
                <a:latin typeface="Trebuchet MS" charset="0"/>
              </a:rPr>
              <a:t>. 2015;7(2):235–245. </a:t>
            </a:r>
            <a:endParaRPr lang="it-IT" sz="1200" dirty="0"/>
          </a:p>
        </p:txBody>
      </p:sp>
      <p:sp>
        <p:nvSpPr>
          <p:cNvPr id="6" name="Rettangolo 5"/>
          <p:cNvSpPr/>
          <p:nvPr/>
        </p:nvSpPr>
        <p:spPr>
          <a:xfrm>
            <a:off x="1912167" y="353542"/>
            <a:ext cx="539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Archivo Narrow" charset="0"/>
              </a:rPr>
              <a:t>EPIGENETIC REGULATION OF CHRONIC PAIN</a:t>
            </a:r>
          </a:p>
        </p:txBody>
      </p:sp>
    </p:spTree>
    <p:extLst>
      <p:ext uri="{BB962C8B-B14F-4D97-AF65-F5344CB8AC3E}">
        <p14:creationId xmlns:p14="http://schemas.microsoft.com/office/powerpoint/2010/main" val="10071574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6045" y="306966"/>
            <a:ext cx="5937755" cy="7036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cap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RNA</a:t>
            </a:r>
            <a:r>
              <a:rPr lang="it-IT" sz="2800" cap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endParaRPr lang="it-IT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7304" y="1270896"/>
            <a:ext cx="8134077" cy="8964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</a:pP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MicroRNAs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miRNAs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are small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noncoding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RNAs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approximately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18-25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nucleotides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length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recognized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the major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regulatory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gene families in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eukaryotes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58" y="2167334"/>
            <a:ext cx="4014496" cy="39518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7304" y="2427577"/>
            <a:ext cx="42996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Arial" charset="0"/>
              <a:buChar char="•"/>
            </a:pP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generally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bind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the 3'-UTR of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their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target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mRNAs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protein production.</a:t>
            </a:r>
          </a:p>
          <a:p>
            <a:pPr marL="285750" indent="-285750">
              <a:buClr>
                <a:schemeClr val="accent3"/>
              </a:buClr>
              <a:buFont typeface="Arial" charset="0"/>
              <a:buChar char="•"/>
            </a:pPr>
            <a:endParaRPr lang="it-IT" dirty="0"/>
          </a:p>
          <a:p>
            <a:pPr marL="285750" indent="-285750">
              <a:buClr>
                <a:schemeClr val="accent3"/>
              </a:buClr>
              <a:buFont typeface="Arial" charset="0"/>
              <a:buChar char="•"/>
            </a:pPr>
            <a:r>
              <a:rPr lang="it-IT" dirty="0" err="1"/>
              <a:t>miRNAs</a:t>
            </a:r>
            <a:r>
              <a:rPr lang="it-IT" dirty="0"/>
              <a:t> can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epigenetic</a:t>
            </a:r>
            <a:r>
              <a:rPr lang="it-IT" dirty="0"/>
              <a:t> </a:t>
            </a:r>
            <a:r>
              <a:rPr lang="it-IT" dirty="0" err="1"/>
              <a:t>modulators</a:t>
            </a:r>
            <a:r>
              <a:rPr lang="it-IT" dirty="0"/>
              <a:t> by </a:t>
            </a:r>
            <a:r>
              <a:rPr lang="it-IT" dirty="0" err="1"/>
              <a:t>targeting</a:t>
            </a:r>
            <a:r>
              <a:rPr lang="it-IT" dirty="0"/>
              <a:t>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enzymes</a:t>
            </a:r>
            <a:r>
              <a:rPr lang="it-IT" dirty="0"/>
              <a:t> </a:t>
            </a:r>
            <a:r>
              <a:rPr lang="it-IT" dirty="0" err="1"/>
              <a:t>responsible</a:t>
            </a:r>
            <a:r>
              <a:rPr lang="it-IT" dirty="0"/>
              <a:t> for </a:t>
            </a:r>
            <a:r>
              <a:rPr lang="it-IT" dirty="0" err="1"/>
              <a:t>epigenetic</a:t>
            </a:r>
            <a:r>
              <a:rPr lang="it-IT" dirty="0"/>
              <a:t> </a:t>
            </a:r>
            <a:r>
              <a:rPr lang="it-IT" dirty="0" err="1"/>
              <a:t>reactions</a:t>
            </a:r>
            <a:r>
              <a:rPr lang="it-IT" dirty="0"/>
              <a:t> (</a:t>
            </a:r>
            <a:r>
              <a:rPr lang="it-IT" dirty="0" err="1"/>
              <a:t>DNMTs</a:t>
            </a:r>
            <a:r>
              <a:rPr lang="it-IT" dirty="0"/>
              <a:t>, </a:t>
            </a:r>
            <a:r>
              <a:rPr lang="it-IT" dirty="0" err="1"/>
              <a:t>HDACs</a:t>
            </a:r>
            <a:r>
              <a:rPr lang="it-IT" dirty="0"/>
              <a:t> and </a:t>
            </a:r>
            <a:r>
              <a:rPr lang="it-IT" dirty="0" err="1"/>
              <a:t>HMTs</a:t>
            </a:r>
            <a:r>
              <a:rPr lang="it-IT" dirty="0"/>
              <a:t>).</a:t>
            </a:r>
          </a:p>
          <a:p>
            <a:pPr marL="285750" indent="-285750">
              <a:buClr>
                <a:schemeClr val="accent3"/>
              </a:buClr>
              <a:buFont typeface="Arial" charset="0"/>
              <a:buChar char="•"/>
            </a:pPr>
            <a:endParaRPr lang="it-IT" dirty="0"/>
          </a:p>
          <a:p>
            <a:pPr marL="285750" indent="-285750">
              <a:buClr>
                <a:schemeClr val="accent3"/>
              </a:buClr>
              <a:buFont typeface="Arial" charset="0"/>
              <a:buChar char="•"/>
            </a:pPr>
            <a:r>
              <a:rPr lang="it-IT" dirty="0" err="1"/>
              <a:t>miRNAs</a:t>
            </a:r>
            <a:r>
              <a:rPr lang="it-IT" dirty="0"/>
              <a:t> can </a:t>
            </a:r>
            <a:r>
              <a:rPr lang="it-IT" dirty="0" err="1"/>
              <a:t>also</a:t>
            </a:r>
            <a:r>
              <a:rPr lang="it-IT" dirty="0"/>
              <a:t> be </a:t>
            </a:r>
            <a:r>
              <a:rPr lang="it-IT" dirty="0" err="1"/>
              <a:t>regulated</a:t>
            </a:r>
            <a:r>
              <a:rPr lang="it-IT" dirty="0"/>
              <a:t> by </a:t>
            </a:r>
            <a:r>
              <a:rPr lang="it-IT" dirty="0" err="1"/>
              <a:t>epigenetic</a:t>
            </a:r>
            <a:r>
              <a:rPr lang="it-IT" dirty="0"/>
              <a:t> </a:t>
            </a:r>
            <a:r>
              <a:rPr lang="it-IT" dirty="0" err="1"/>
              <a:t>modifications</a:t>
            </a:r>
            <a:r>
              <a:rPr lang="it-IT" dirty="0"/>
              <a:t>. The </a:t>
            </a:r>
            <a:r>
              <a:rPr lang="it-IT" dirty="0" err="1"/>
              <a:t>dysregulation</a:t>
            </a:r>
            <a:r>
              <a:rPr lang="it-IT" dirty="0"/>
              <a:t> of the </a:t>
            </a:r>
            <a:r>
              <a:rPr lang="it-IT" dirty="0" err="1"/>
              <a:t>miRNA-epigenetic</a:t>
            </a:r>
            <a:r>
              <a:rPr lang="it-IT" dirty="0"/>
              <a:t> feedback </a:t>
            </a:r>
            <a:r>
              <a:rPr lang="it-IT" dirty="0" err="1"/>
              <a:t>loop</a:t>
            </a:r>
            <a:r>
              <a:rPr lang="it-IT" dirty="0"/>
              <a:t> </a:t>
            </a:r>
            <a:r>
              <a:rPr lang="it-IT" dirty="0" err="1"/>
              <a:t>interferes</a:t>
            </a:r>
            <a:r>
              <a:rPr lang="it-IT" dirty="0"/>
              <a:t> with the </a:t>
            </a:r>
            <a:r>
              <a:rPr lang="it-IT" dirty="0" err="1"/>
              <a:t>physiological</a:t>
            </a:r>
            <a:r>
              <a:rPr lang="it-IT" dirty="0"/>
              <a:t> and </a:t>
            </a:r>
            <a:r>
              <a:rPr lang="it-IT" dirty="0" err="1"/>
              <a:t>pathological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and </a:t>
            </a:r>
            <a:r>
              <a:rPr lang="it-IT" dirty="0" err="1"/>
              <a:t>contributes</a:t>
            </a:r>
            <a:r>
              <a:rPr lang="it-IT" dirty="0"/>
              <a:t> to </a:t>
            </a:r>
            <a:r>
              <a:rPr lang="it-IT" dirty="0" err="1"/>
              <a:t>variety</a:t>
            </a:r>
            <a:r>
              <a:rPr lang="it-IT" dirty="0"/>
              <a:t> of </a:t>
            </a:r>
            <a:r>
              <a:rPr lang="it-IT" dirty="0" err="1"/>
              <a:t>diseases</a:t>
            </a:r>
            <a:r>
              <a:rPr lang="it-IT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15486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3" y="737937"/>
            <a:ext cx="8138475" cy="5640842"/>
          </a:xfrm>
        </p:spPr>
      </p:pic>
      <p:sp>
        <p:nvSpPr>
          <p:cNvPr id="5" name="Rettangolo 4"/>
          <p:cNvSpPr/>
          <p:nvPr/>
        </p:nvSpPr>
        <p:spPr>
          <a:xfrm>
            <a:off x="833246" y="6378779"/>
            <a:ext cx="7491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imes New Roman" charset="0"/>
              </a:rPr>
              <a:t>AD: </a:t>
            </a:r>
            <a:r>
              <a:rPr lang="it-IT" sz="1200" dirty="0" err="1">
                <a:solidFill>
                  <a:srgbClr val="000000"/>
                </a:solidFill>
                <a:latin typeface="Times New Roman" charset="0"/>
              </a:rPr>
              <a:t>Alzheimer’s</a:t>
            </a:r>
            <a:r>
              <a:rPr lang="it-IT" sz="12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Times New Roman" charset="0"/>
              </a:rPr>
              <a:t>Disease</a:t>
            </a:r>
            <a:r>
              <a:rPr lang="it-IT" sz="1200" dirty="0">
                <a:solidFill>
                  <a:srgbClr val="000000"/>
                </a:solidFill>
                <a:latin typeface="Times New Roman" charset="0"/>
              </a:rPr>
              <a:t>; PD: </a:t>
            </a:r>
            <a:r>
              <a:rPr lang="it-IT" sz="1200" dirty="0" err="1">
                <a:solidFill>
                  <a:srgbClr val="000000"/>
                </a:solidFill>
                <a:latin typeface="Times New Roman" charset="0"/>
              </a:rPr>
              <a:t>Parkinson’s</a:t>
            </a:r>
            <a:r>
              <a:rPr lang="it-IT" sz="12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Times New Roman" charset="0"/>
              </a:rPr>
              <a:t>Disease</a:t>
            </a:r>
            <a:r>
              <a:rPr lang="it-IT" sz="1200" dirty="0">
                <a:solidFill>
                  <a:srgbClr val="000000"/>
                </a:solidFill>
                <a:latin typeface="Times New Roman" charset="0"/>
              </a:rPr>
              <a:t>; ALS: </a:t>
            </a:r>
            <a:r>
              <a:rPr lang="it-IT" sz="1200" dirty="0" err="1">
                <a:solidFill>
                  <a:srgbClr val="000000"/>
                </a:solidFill>
                <a:latin typeface="Times New Roman" charset="0"/>
              </a:rPr>
              <a:t>Amyotrophic</a:t>
            </a:r>
            <a:r>
              <a:rPr lang="it-IT" sz="12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Times New Roman" charset="0"/>
              </a:rPr>
              <a:t>Lateral</a:t>
            </a:r>
            <a:r>
              <a:rPr lang="it-IT" sz="12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Times New Roman" charset="0"/>
              </a:rPr>
              <a:t>Sclerosis</a:t>
            </a:r>
            <a:r>
              <a:rPr lang="it-IT" sz="1200" dirty="0">
                <a:solidFill>
                  <a:srgbClr val="000000"/>
                </a:solidFill>
                <a:latin typeface="Times New Roman" charset="0"/>
              </a:rPr>
              <a:t>; HD: </a:t>
            </a:r>
            <a:r>
              <a:rPr lang="it-IT" sz="1200" dirty="0" err="1">
                <a:solidFill>
                  <a:srgbClr val="000000"/>
                </a:solidFill>
                <a:latin typeface="Times New Roman" charset="0"/>
              </a:rPr>
              <a:t>Huntington’s</a:t>
            </a:r>
            <a:r>
              <a:rPr lang="it-IT" sz="12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Times New Roman" charset="0"/>
              </a:rPr>
              <a:t>Disease</a:t>
            </a:r>
            <a:endParaRPr lang="it-IT" sz="1200" dirty="0"/>
          </a:p>
        </p:txBody>
      </p:sp>
      <p:sp>
        <p:nvSpPr>
          <p:cNvPr id="6" name="Rettangolo 5"/>
          <p:cNvSpPr/>
          <p:nvPr/>
        </p:nvSpPr>
        <p:spPr>
          <a:xfrm>
            <a:off x="2888506" y="171816"/>
            <a:ext cx="3313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00"/>
                </a:solidFill>
                <a:latin typeface="Times New Roman" charset="0"/>
              </a:rPr>
              <a:t>microRNAs</a:t>
            </a:r>
            <a:r>
              <a:rPr lang="it-IT" dirty="0">
                <a:solidFill>
                  <a:srgbClr val="000000"/>
                </a:solidFill>
                <a:latin typeface="Times New Roman" charset="0"/>
              </a:rPr>
              <a:t> in </a:t>
            </a:r>
            <a:r>
              <a:rPr lang="it-IT" dirty="0" err="1">
                <a:solidFill>
                  <a:srgbClr val="000000"/>
                </a:solidFill>
                <a:latin typeface="Times New Roman" charset="0"/>
              </a:rPr>
              <a:t>neurodegeneration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6300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138546"/>
            <a:ext cx="6989903" cy="35391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3547170"/>
            <a:ext cx="6317671" cy="31984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426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8" y="1330190"/>
            <a:ext cx="6711857" cy="312968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88308" y="5023895"/>
            <a:ext cx="810521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indent="-257175">
              <a:buAutoNum type="alphaUcParenBoth"/>
            </a:pPr>
            <a:r>
              <a:rPr lang="it-IT" sz="1400" dirty="0" err="1"/>
              <a:t>Without</a:t>
            </a:r>
            <a:r>
              <a:rPr lang="it-IT" sz="1400" dirty="0"/>
              <a:t> </a:t>
            </a:r>
            <a:r>
              <a:rPr lang="it-IT" sz="1400" dirty="0" err="1"/>
              <a:t>methylation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the </a:t>
            </a:r>
            <a:r>
              <a:rPr lang="it-IT" sz="1400" dirty="0" err="1"/>
              <a:t>CpG</a:t>
            </a:r>
            <a:r>
              <a:rPr lang="it-IT" sz="1400" dirty="0"/>
              <a:t> </a:t>
            </a:r>
            <a:r>
              <a:rPr lang="it-IT" sz="1400" dirty="0" err="1"/>
              <a:t>sites</a:t>
            </a:r>
            <a:r>
              <a:rPr lang="it-IT" sz="1400" dirty="0"/>
              <a:t> of the gene promoter, the </a:t>
            </a:r>
            <a:r>
              <a:rPr lang="it-IT" sz="1400" dirty="0" err="1"/>
              <a:t>transcription</a:t>
            </a:r>
            <a:r>
              <a:rPr lang="it-IT" sz="1400" dirty="0"/>
              <a:t> </a:t>
            </a:r>
            <a:r>
              <a:rPr lang="it-IT" sz="1400" dirty="0" err="1"/>
              <a:t>factor</a:t>
            </a:r>
            <a:r>
              <a:rPr lang="it-IT" sz="1400" dirty="0"/>
              <a:t> (TF) and RNA </a:t>
            </a:r>
            <a:r>
              <a:rPr lang="it-IT" sz="1400" dirty="0" err="1"/>
              <a:t>polymerase</a:t>
            </a:r>
            <a:r>
              <a:rPr lang="it-IT" sz="1400" dirty="0"/>
              <a:t> II (RNAPII) </a:t>
            </a:r>
            <a:r>
              <a:rPr lang="it-IT" sz="1400" dirty="0" err="1"/>
              <a:t>bind</a:t>
            </a:r>
            <a:r>
              <a:rPr lang="it-IT" sz="1400" dirty="0"/>
              <a:t> to the promoter </a:t>
            </a:r>
            <a:r>
              <a:rPr lang="it-IT" sz="1400" dirty="0" err="1"/>
              <a:t>region</a:t>
            </a:r>
            <a:r>
              <a:rPr lang="it-IT" sz="1400" dirty="0"/>
              <a:t> of the gene, </a:t>
            </a:r>
            <a:r>
              <a:rPr lang="it-IT" sz="1400" dirty="0" err="1"/>
              <a:t>thereby</a:t>
            </a:r>
            <a:r>
              <a:rPr lang="it-IT" sz="1400" dirty="0"/>
              <a:t> gene </a:t>
            </a:r>
            <a:r>
              <a:rPr lang="it-IT" sz="1400" dirty="0" err="1"/>
              <a:t>transcription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activated</a:t>
            </a:r>
            <a:r>
              <a:rPr lang="it-IT" sz="1400" dirty="0"/>
              <a:t>. </a:t>
            </a:r>
          </a:p>
          <a:p>
            <a:pPr marL="257175" indent="-257175">
              <a:buAutoNum type="alphaUcParenBoth"/>
            </a:pPr>
            <a:r>
              <a:rPr lang="it-IT" sz="1400" dirty="0" err="1"/>
              <a:t>When</a:t>
            </a:r>
            <a:r>
              <a:rPr lang="it-IT" sz="1400" dirty="0"/>
              <a:t> </a:t>
            </a:r>
            <a:r>
              <a:rPr lang="it-IT" sz="1400" dirty="0" err="1"/>
              <a:t>methyl</a:t>
            </a:r>
            <a:r>
              <a:rPr lang="it-IT" sz="1400" dirty="0"/>
              <a:t> </a:t>
            </a:r>
            <a:r>
              <a:rPr lang="it-IT" sz="1400" dirty="0" err="1"/>
              <a:t>groups</a:t>
            </a:r>
            <a:r>
              <a:rPr lang="it-IT" sz="1400" dirty="0"/>
              <a:t> are </a:t>
            </a:r>
            <a:r>
              <a:rPr lang="it-IT" sz="1400" dirty="0" err="1"/>
              <a:t>added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the </a:t>
            </a:r>
            <a:r>
              <a:rPr lang="it-IT" sz="1400" dirty="0" err="1"/>
              <a:t>CpG</a:t>
            </a:r>
            <a:r>
              <a:rPr lang="it-IT" sz="1400" dirty="0"/>
              <a:t> </a:t>
            </a:r>
            <a:r>
              <a:rPr lang="it-IT" sz="1400" dirty="0" err="1"/>
              <a:t>islands</a:t>
            </a:r>
            <a:r>
              <a:rPr lang="it-IT" sz="1400" dirty="0"/>
              <a:t> by </a:t>
            </a:r>
            <a:r>
              <a:rPr lang="it-IT" sz="1400" dirty="0" err="1"/>
              <a:t>methyl-CpG-binding</a:t>
            </a:r>
            <a:r>
              <a:rPr lang="it-IT" sz="1400" dirty="0"/>
              <a:t> domain protein (MBD)-</a:t>
            </a:r>
            <a:r>
              <a:rPr lang="it-IT" sz="1400" dirty="0" err="1"/>
              <a:t>mediated</a:t>
            </a:r>
            <a:r>
              <a:rPr lang="it-IT" sz="1400" dirty="0"/>
              <a:t> DNA </a:t>
            </a:r>
            <a:r>
              <a:rPr lang="it-IT" sz="1400" dirty="0" err="1"/>
              <a:t>methyltransferases</a:t>
            </a:r>
            <a:r>
              <a:rPr lang="it-IT" sz="1400" dirty="0"/>
              <a:t> (</a:t>
            </a:r>
            <a:r>
              <a:rPr lang="it-IT" sz="1400" dirty="0" err="1"/>
              <a:t>DNMTs</a:t>
            </a:r>
            <a:r>
              <a:rPr lang="it-IT" sz="1400" dirty="0"/>
              <a:t>), the </a:t>
            </a:r>
            <a:r>
              <a:rPr lang="it-IT" sz="1400" dirty="0" err="1"/>
              <a:t>transcription</a:t>
            </a:r>
            <a:r>
              <a:rPr lang="it-IT" sz="1400" dirty="0"/>
              <a:t> </a:t>
            </a:r>
            <a:r>
              <a:rPr lang="it-IT" sz="1400" dirty="0" err="1"/>
              <a:t>factor</a:t>
            </a:r>
            <a:r>
              <a:rPr lang="it-IT" sz="1400" dirty="0"/>
              <a:t> (TF) and RNA </a:t>
            </a:r>
            <a:r>
              <a:rPr lang="it-IT" sz="1400" dirty="0" err="1"/>
              <a:t>polymerase</a:t>
            </a:r>
            <a:r>
              <a:rPr lang="it-IT" sz="1400" dirty="0"/>
              <a:t> II (RNAPII) </a:t>
            </a:r>
            <a:r>
              <a:rPr lang="it-IT" sz="1400" dirty="0" err="1"/>
              <a:t>cannot</a:t>
            </a:r>
            <a:r>
              <a:rPr lang="it-IT" sz="1400" dirty="0"/>
              <a:t> </a:t>
            </a:r>
            <a:r>
              <a:rPr lang="it-IT" sz="1400" dirty="0" err="1"/>
              <a:t>bind</a:t>
            </a:r>
            <a:r>
              <a:rPr lang="it-IT" sz="1400" dirty="0"/>
              <a:t> the promoter </a:t>
            </a:r>
            <a:r>
              <a:rPr lang="it-IT" sz="1400" dirty="0" err="1"/>
              <a:t>region</a:t>
            </a:r>
            <a:r>
              <a:rPr lang="it-IT" sz="1400" dirty="0"/>
              <a:t> of the gene, </a:t>
            </a:r>
            <a:r>
              <a:rPr lang="it-IT" sz="1400" dirty="0" err="1"/>
              <a:t>resulting</a:t>
            </a:r>
            <a:r>
              <a:rPr lang="it-IT" sz="1400" dirty="0"/>
              <a:t> in the </a:t>
            </a:r>
            <a:r>
              <a:rPr lang="it-IT" sz="1400" dirty="0" err="1"/>
              <a:t>repression</a:t>
            </a:r>
            <a:r>
              <a:rPr lang="it-IT" sz="1400" dirty="0"/>
              <a:t> of gene </a:t>
            </a:r>
            <a:r>
              <a:rPr lang="it-IT" sz="1400" dirty="0" err="1"/>
              <a:t>transcription</a:t>
            </a:r>
            <a:r>
              <a:rPr lang="it-IT" sz="1400" dirty="0"/>
              <a:t>. TSS: </a:t>
            </a:r>
            <a:r>
              <a:rPr lang="it-IT" sz="1400" dirty="0" err="1"/>
              <a:t>Transcription</a:t>
            </a:r>
            <a:r>
              <a:rPr lang="it-IT" sz="1400" dirty="0"/>
              <a:t> start site.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04903" y="566117"/>
            <a:ext cx="630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DNA </a:t>
            </a:r>
            <a:r>
              <a:rPr lang="it-IT" sz="2000" dirty="0" err="1">
                <a:solidFill>
                  <a:srgbClr val="FF0000"/>
                </a:solidFill>
              </a:rPr>
              <a:t>methylation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represses</a:t>
            </a:r>
            <a:r>
              <a:rPr lang="it-IT" sz="2000" dirty="0">
                <a:solidFill>
                  <a:srgbClr val="FF0000"/>
                </a:solidFill>
              </a:rPr>
              <a:t> gene </a:t>
            </a:r>
            <a:r>
              <a:rPr lang="it-IT" sz="2000" dirty="0" err="1">
                <a:solidFill>
                  <a:srgbClr val="FF0000"/>
                </a:solidFill>
              </a:rPr>
              <a:t>transcriptional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processes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2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0608" y="5217718"/>
            <a:ext cx="833263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Mammalian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DNMTs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comprise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u="sng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two</a:t>
            </a:r>
            <a:r>
              <a:rPr lang="it-IT" sz="1600" u="sng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u="sng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parts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: a large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multidomain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-terminal part of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variable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size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has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regulatory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functions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and a C- terminal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catalytic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part. The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-terminal part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guides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nuclear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localisation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enzymes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mediates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their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interactions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other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proteins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DNA and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chromatin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 The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smaller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C-terminal part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harbours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active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centre of the </a:t>
            </a:r>
            <a:r>
              <a:rPr lang="it-IT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enzyme</a:t>
            </a:r>
            <a:r>
              <a:rPr lang="it-IT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44606" y="271770"/>
            <a:ext cx="690612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100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100" dirty="0" err="1">
                <a:latin typeface="Calibri" charset="0"/>
                <a:ea typeface="Calibri" charset="0"/>
                <a:cs typeface="Calibri" charset="0"/>
              </a:rPr>
              <a:t>mammals</a:t>
            </a:r>
            <a:r>
              <a:rPr lang="it-IT" sz="2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100" dirty="0" err="1">
                <a:latin typeface="Calibri" charset="0"/>
                <a:ea typeface="Calibri" charset="0"/>
                <a:cs typeface="Calibri" charset="0"/>
              </a:rPr>
              <a:t>there</a:t>
            </a:r>
            <a:r>
              <a:rPr lang="it-IT" sz="2100" dirty="0"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it-IT" sz="2100" dirty="0" err="1">
                <a:latin typeface="Calibri" charset="0"/>
                <a:ea typeface="Calibri" charset="0"/>
                <a:cs typeface="Calibri" charset="0"/>
              </a:rPr>
              <a:t>four</a:t>
            </a:r>
            <a:r>
              <a:rPr lang="it-IT" sz="2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100" dirty="0" err="1">
                <a:latin typeface="Calibri" charset="0"/>
                <a:ea typeface="Calibri" charset="0"/>
                <a:cs typeface="Calibri" charset="0"/>
              </a:rPr>
              <a:t>isoforms</a:t>
            </a:r>
            <a:r>
              <a:rPr lang="it-IT" sz="21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100" dirty="0" err="1">
                <a:latin typeface="Calibri" charset="0"/>
                <a:ea typeface="Calibri" charset="0"/>
                <a:cs typeface="Calibri" charset="0"/>
              </a:rPr>
              <a:t>DNMTs</a:t>
            </a:r>
            <a:r>
              <a:rPr lang="it-IT" sz="21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it-IT" sz="165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50" dirty="0" err="1">
                <a:latin typeface="Calibri" charset="0"/>
                <a:ea typeface="Calibri" charset="0"/>
                <a:cs typeface="Calibri" charset="0"/>
              </a:rPr>
              <a:t>three</a:t>
            </a:r>
            <a:r>
              <a:rPr lang="it-IT" sz="165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50" dirty="0" err="1">
                <a:latin typeface="Calibri" charset="0"/>
                <a:ea typeface="Calibri" charset="0"/>
                <a:cs typeface="Calibri" charset="0"/>
              </a:rPr>
              <a:t>active</a:t>
            </a:r>
            <a:r>
              <a:rPr lang="it-IT" sz="1650" dirty="0"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sz="1650" dirty="0" err="1">
                <a:latin typeface="Calibri" charset="0"/>
                <a:ea typeface="Calibri" charset="0"/>
                <a:cs typeface="Calibri" charset="0"/>
              </a:rPr>
              <a:t>methyltransferases</a:t>
            </a:r>
            <a:r>
              <a:rPr lang="it-IT" sz="165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it-IT" sz="1650" b="1" dirty="0">
                <a:latin typeface="Calibri" charset="0"/>
                <a:ea typeface="Calibri" charset="0"/>
                <a:cs typeface="Calibri" charset="0"/>
              </a:rPr>
              <a:t>DNMT1, DNMT3a, DNMT3b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it-IT" sz="165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50" dirty="0" err="1"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it-IT" sz="165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50" dirty="0" err="1">
                <a:latin typeface="Calibri" charset="0"/>
                <a:ea typeface="Calibri" charset="0"/>
                <a:cs typeface="Calibri" charset="0"/>
              </a:rPr>
              <a:t>related</a:t>
            </a:r>
            <a:r>
              <a:rPr lang="it-IT" sz="1650" dirty="0">
                <a:latin typeface="Calibri" charset="0"/>
                <a:ea typeface="Calibri" charset="0"/>
                <a:cs typeface="Calibri" charset="0"/>
              </a:rPr>
              <a:t> protein </a:t>
            </a:r>
            <a:r>
              <a:rPr lang="it-IT" sz="1650" dirty="0" err="1">
                <a:latin typeface="Calibri" charset="0"/>
                <a:ea typeface="Calibri" charset="0"/>
                <a:cs typeface="Calibri" charset="0"/>
              </a:rPr>
              <a:t>lacking</a:t>
            </a:r>
            <a:r>
              <a:rPr lang="it-IT" sz="165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50" dirty="0" err="1">
                <a:latin typeface="Calibri" charset="0"/>
                <a:ea typeface="Calibri" charset="0"/>
                <a:cs typeface="Calibri" charset="0"/>
              </a:rPr>
              <a:t>catalytic</a:t>
            </a:r>
            <a:r>
              <a:rPr lang="it-IT" sz="165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50" dirty="0" err="1">
                <a:latin typeface="Calibri" charset="0"/>
                <a:ea typeface="Calibri" charset="0"/>
                <a:cs typeface="Calibri" charset="0"/>
              </a:rPr>
              <a:t>activity</a:t>
            </a:r>
            <a:r>
              <a:rPr lang="it-IT" sz="165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it-IT" sz="1650" b="1" dirty="0">
                <a:latin typeface="Calibri" charset="0"/>
                <a:ea typeface="Calibri" charset="0"/>
                <a:cs typeface="Calibri" charset="0"/>
              </a:rPr>
              <a:t>DNMT3L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7" y="1855840"/>
            <a:ext cx="6923852" cy="287944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719938" y="4608325"/>
            <a:ext cx="24240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050" dirty="0" err="1">
                <a:latin typeface="+mj-lt"/>
              </a:rPr>
              <a:t>Jurkowska</a:t>
            </a:r>
            <a:r>
              <a:rPr lang="it-IT" sz="1050" dirty="0">
                <a:latin typeface="+mj-lt"/>
              </a:rPr>
              <a:t> et al., </a:t>
            </a:r>
            <a:r>
              <a:rPr lang="it-IT" sz="1050" dirty="0" err="1">
                <a:latin typeface="+mj-lt"/>
              </a:rPr>
              <a:t>ChemBioChem</a:t>
            </a:r>
            <a:r>
              <a:rPr lang="it-IT" sz="1050" dirty="0">
                <a:latin typeface="+mj-lt"/>
              </a:rPr>
              <a:t> (2011)  </a:t>
            </a:r>
          </a:p>
        </p:txBody>
      </p:sp>
    </p:spTree>
    <p:extLst>
      <p:ext uri="{BB962C8B-B14F-4D97-AF65-F5344CB8AC3E}">
        <p14:creationId xmlns:p14="http://schemas.microsoft.com/office/powerpoint/2010/main" val="152994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6407" y="296780"/>
            <a:ext cx="7886700" cy="625289"/>
          </a:xfrm>
        </p:spPr>
        <p:txBody>
          <a:bodyPr>
            <a:normAutofit fontScale="90000"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DNMT1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9552" y="1313644"/>
            <a:ext cx="8278256" cy="4906851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DNMT1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was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the first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mammalian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methyltransferase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enzyme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to be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cloned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biochemically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characterised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buClr>
                <a:schemeClr val="accent3"/>
              </a:buClr>
            </a:pPr>
            <a:endParaRPr lang="it-IT" sz="18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DNMT1 shows a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preference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for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hemimethylated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DNA over un-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methylated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DNA and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it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localised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DNA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replication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foci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during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phase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buClr>
                <a:schemeClr val="accent3"/>
              </a:buClr>
            </a:pPr>
            <a:endParaRPr lang="it-IT" sz="18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It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plays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role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maintenance</a:t>
            </a:r>
            <a:r>
              <a:rPr lang="it-IT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methyltransferase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responsible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for the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preservation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patterns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during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cell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divisions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by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methylation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hemimethylated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CG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dinucleotides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produced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by DNA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replication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buClr>
                <a:schemeClr val="accent3"/>
              </a:buClr>
            </a:pPr>
            <a:endParaRPr lang="it-IT" sz="18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3"/>
              </a:buClr>
            </a:pP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It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has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essential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function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early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development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disruption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of the Dnmt1 gene in mice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extensive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demethylation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genome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embryonic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lethality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shortly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after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gastrulation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; knockdown of Dnmt1 in human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germ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line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cells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leads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their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immediate </a:t>
            </a:r>
            <a:r>
              <a:rPr lang="it-I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apoptosis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it-IT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09475"/>
      </p:ext>
    </p:extLst>
  </p:cSld>
  <p:clrMapOvr>
    <a:masterClrMapping/>
  </p:clrMapOvr>
</p:sld>
</file>

<file path=ppt/theme/theme1.xml><?xml version="1.0" encoding="utf-8"?>
<a:theme xmlns:a="http://schemas.openxmlformats.org/drawingml/2006/main" name="Pacchetto">
  <a:themeElements>
    <a:clrScheme name="Pacchetto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chett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hett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d185f57-29bd-4df9-82bd-8990ae3c53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D67F4AE39E04DBD21F61A25AD704C" ma:contentTypeVersion="18" ma:contentTypeDescription="Create a new document." ma:contentTypeScope="" ma:versionID="a6e39927c51da20393f991c9008c29d7">
  <xsd:schema xmlns:xsd="http://www.w3.org/2001/XMLSchema" xmlns:xs="http://www.w3.org/2001/XMLSchema" xmlns:p="http://schemas.microsoft.com/office/2006/metadata/properties" xmlns:ns3="7d185f57-29bd-4df9-82bd-8990ae3c534a" xmlns:ns4="26e7d91d-3a8d-4c77-b48d-9494d9eb570f" targetNamespace="http://schemas.microsoft.com/office/2006/metadata/properties" ma:root="true" ma:fieldsID="06d5cfef66be0efce9e5bc9f99515af3" ns3:_="" ns4:_="">
    <xsd:import namespace="7d185f57-29bd-4df9-82bd-8990ae3c534a"/>
    <xsd:import namespace="26e7d91d-3a8d-4c77-b48d-9494d9eb5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85f57-29bd-4df9-82bd-8990ae3c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7d91d-3a8d-4c77-b48d-9494d9eb5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7C8198-4755-43E6-BC90-529FBA7F74EB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6e7d91d-3a8d-4c77-b48d-9494d9eb570f"/>
    <ds:schemaRef ds:uri="7d185f57-29bd-4df9-82bd-8990ae3c534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09B9B9-5DE4-40F4-93CD-6A82A7E5D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9FC7EC-724A-4154-89CC-14B92C3BB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85f57-29bd-4df9-82bd-8990ae3c534a"/>
    <ds:schemaRef ds:uri="26e7d91d-3a8d-4c77-b48d-9494d9eb5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9442</TotalTime>
  <Words>5028</Words>
  <Application>Microsoft Office PowerPoint</Application>
  <PresentationFormat>Presentazione su schermo (4:3)</PresentationFormat>
  <Paragraphs>256</Paragraphs>
  <Slides>66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82" baseType="lpstr">
      <vt:lpstr>AdvGulliv</vt:lpstr>
      <vt:lpstr>AdvMYR4</vt:lpstr>
      <vt:lpstr>Archivo Narrow</vt:lpstr>
      <vt:lpstr>Arial</vt:lpstr>
      <vt:lpstr>Calibri</vt:lpstr>
      <vt:lpstr>Gill Sans MT</vt:lpstr>
      <vt:lpstr>Lucida Sans Unicode</vt:lpstr>
      <vt:lpstr>MuseoSans</vt:lpstr>
      <vt:lpstr>NexusSerif</vt:lpstr>
      <vt:lpstr>Open Sans</vt:lpstr>
      <vt:lpstr>Optima</vt:lpstr>
      <vt:lpstr>Roboto</vt:lpstr>
      <vt:lpstr>Times New Roman</vt:lpstr>
      <vt:lpstr>Trebuchet MS</vt:lpstr>
      <vt:lpstr>Wingdings</vt:lpstr>
      <vt:lpstr>Pacchetto</vt:lpstr>
      <vt:lpstr>Epigenetic regulatory enzymes</vt:lpstr>
      <vt:lpstr>Presentazione standard di PowerPoint</vt:lpstr>
      <vt:lpstr>Presentazione standard di PowerPoint</vt:lpstr>
      <vt:lpstr>EPIGENETIC ENZYMES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DNMT1</vt:lpstr>
      <vt:lpstr>DNMT3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Histone acetyltransferases (HATs)</vt:lpstr>
      <vt:lpstr>Histone deacetylases (HDACs)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HISTONE METHYLATION </vt:lpstr>
      <vt:lpstr>Histone methyltransferases &amp; demethylase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DNA methyltransferase inhibitors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Clinical Applications of HDAC Inhibitors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miRNAs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IRENE ALESSANDRINI</dc:creator>
  <cp:lastModifiedBy>Patrizia Romualdi</cp:lastModifiedBy>
  <cp:revision>122</cp:revision>
  <dcterms:created xsi:type="dcterms:W3CDTF">2020-01-06T15:16:52Z</dcterms:created>
  <dcterms:modified xsi:type="dcterms:W3CDTF">2024-01-22T10:08:52Z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0x0101000F2D67F4AE39E04DBD21F61A25AD704C</vt:lpwstr>
  </property>
</Properties>
</file>