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1" r:id="rId6"/>
  </p:sldMasterIdLst>
  <p:notesMasterIdLst>
    <p:notesMasterId r:id="rId10"/>
  </p:notesMasterIdLst>
  <p:sldIdLst>
    <p:sldId id="263" r:id="rId7"/>
    <p:sldId id="293" r:id="rId8"/>
    <p:sldId id="29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eo Dongellini" initials="MD" lastIdx="0" clrIdx="0">
    <p:extLst>
      <p:ext uri="{19B8F6BF-5375-455C-9EA6-DF929625EA0E}">
        <p15:presenceInfo xmlns:p15="http://schemas.microsoft.com/office/powerpoint/2012/main" userId="S-1-5-21-2162351890-1506888927-3107636301-1733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8F"/>
    <a:srgbClr val="BD2B0B"/>
    <a:srgbClr val="1E1EFF"/>
    <a:srgbClr val="FF6D6D"/>
    <a:srgbClr val="4472C4"/>
    <a:srgbClr val="FF0000"/>
    <a:srgbClr val="EDE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04" autoAdjust="0"/>
  </p:normalViewPr>
  <p:slideViewPr>
    <p:cSldViewPr showGuides="1">
      <p:cViewPr varScale="1">
        <p:scale>
          <a:sx n="74" d="100"/>
          <a:sy n="74" d="100"/>
        </p:scale>
        <p:origin x="61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2144C-32BA-4F0C-BBEB-EFCD458F2204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91763-92D7-497A-A1D8-78B8F916D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29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989138"/>
            <a:ext cx="11233149" cy="3816126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00958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00958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5"/>
            <a:ext cx="11233149" cy="446439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911026" y="2781300"/>
            <a:ext cx="10369551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00958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534584" y="1700809"/>
            <a:ext cx="9122833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00958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2780928"/>
            <a:ext cx="9217024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39483" y="3573017"/>
            <a:ext cx="9313035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90651" y="4725144"/>
            <a:ext cx="9410700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cxnSp>
        <p:nvCxnSpPr>
          <p:cNvPr id="12" name="Connettore 1 11"/>
          <p:cNvCxnSpPr/>
          <p:nvPr userDrawn="1"/>
        </p:nvCxnSpPr>
        <p:spPr>
          <a:xfrm>
            <a:off x="4367808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4" y="1700808"/>
            <a:ext cx="346163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C8CED17-EB7F-47D2-9E9C-E97166E37B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805" b="581"/>
          <a:stretch/>
        </p:blipFill>
        <p:spPr>
          <a:xfrm>
            <a:off x="11352584" y="116632"/>
            <a:ext cx="71678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4175787" y="6453336"/>
            <a:ext cx="384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31" y="404663"/>
            <a:ext cx="2648455" cy="18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www.dm.unibo.it/~ferri/hm/progcomp.ht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511825" y="705556"/>
            <a:ext cx="6913364" cy="3994422"/>
          </a:xfrm>
        </p:spPr>
        <p:txBody>
          <a:bodyPr/>
          <a:lstStyle/>
          <a:p>
            <a:r>
              <a:rPr lang="it-IT" sz="3200" dirty="0"/>
              <a:t>Complementi di Geometria T(/M)</a:t>
            </a:r>
          </a:p>
          <a:p>
            <a:endParaRPr lang="it-IT" sz="2400" dirty="0"/>
          </a:p>
          <a:p>
            <a:r>
              <a:rPr lang="it-IT" sz="2400" i="1" dirty="0"/>
              <a:t>Terzo anno del </a:t>
            </a:r>
            <a:r>
              <a:rPr lang="it-IT" sz="2400" i="1" dirty="0" err="1"/>
              <a:t>CdL</a:t>
            </a:r>
            <a:r>
              <a:rPr lang="it-IT" sz="2400" i="1" dirty="0"/>
              <a:t> in Ing. Meccanica</a:t>
            </a:r>
          </a:p>
          <a:p>
            <a:r>
              <a:rPr lang="it-IT" sz="2400" i="1" dirty="0"/>
              <a:t>Primo anno del </a:t>
            </a:r>
            <a:r>
              <a:rPr lang="it-IT" sz="2400" i="1" dirty="0" err="1"/>
              <a:t>CdLM</a:t>
            </a:r>
            <a:r>
              <a:rPr lang="it-IT" sz="2400" i="1" dirty="0"/>
              <a:t> in Ing. Meccanica</a:t>
            </a:r>
          </a:p>
          <a:p>
            <a:endParaRPr lang="it-IT" sz="2400" i="1" dirty="0"/>
          </a:p>
          <a:p>
            <a:r>
              <a:rPr lang="it-IT" sz="2400" i="1" dirty="0"/>
              <a:t>Terzo Anno del </a:t>
            </a:r>
            <a:r>
              <a:rPr lang="it-IT" sz="2400" i="1" dirty="0" err="1"/>
              <a:t>CdL</a:t>
            </a:r>
            <a:r>
              <a:rPr lang="it-IT" sz="2400" i="1" dirty="0"/>
              <a:t> in Ing. Elettronica e Telecomunicazioni</a:t>
            </a:r>
          </a:p>
          <a:p>
            <a:r>
              <a:rPr lang="it-IT" sz="2000" dirty="0"/>
              <a:t>Curriculum: entrambi</a:t>
            </a:r>
          </a:p>
          <a:p>
            <a:endParaRPr lang="it-IT" sz="2000" dirty="0"/>
          </a:p>
          <a:p>
            <a:r>
              <a:rPr lang="it-IT" sz="2000" i="1" dirty="0"/>
              <a:t>II Ciclo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Tipologia: Attività formativa a scelta libera consigliata (tipologia D)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4511825" y="5714269"/>
            <a:ext cx="4608511" cy="425450"/>
          </a:xfrm>
        </p:spPr>
        <p:txBody>
          <a:bodyPr/>
          <a:lstStyle/>
          <a:p>
            <a:r>
              <a:rPr lang="it-IT" sz="1800" dirty="0"/>
              <a:t>Prof. Patrizio Frosini;  Prof. Massimo Ferri</a:t>
            </a:r>
            <a:endParaRPr lang="it-IT" sz="1800" u="sng" dirty="0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0409F33B-AC4E-4417-8596-BA618667C4B3}"/>
              </a:ext>
            </a:extLst>
          </p:cNvPr>
          <p:cNvSpPr txBox="1">
            <a:spLocks/>
          </p:cNvSpPr>
          <p:nvPr/>
        </p:nvSpPr>
        <p:spPr>
          <a:xfrm>
            <a:off x="4511825" y="6156000"/>
            <a:ext cx="5328592" cy="4254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u="sng" dirty="0"/>
              <a:t>patrizio.frosini@unibo.it</a:t>
            </a:r>
            <a:r>
              <a:rPr lang="it-IT" sz="1800" dirty="0"/>
              <a:t>;  </a:t>
            </a:r>
            <a:r>
              <a:rPr lang="it-IT" sz="1800" u="sng" dirty="0"/>
              <a:t>massimo.ferri@unibo.it</a:t>
            </a:r>
          </a:p>
          <a:p>
            <a:endParaRPr lang="it-IT" sz="1800" u="sng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BC4F69-1F63-4F45-B8A8-ED2311839C28}"/>
              </a:ext>
            </a:extLst>
          </p:cNvPr>
          <p:cNvSpPr txBox="1"/>
          <p:nvPr/>
        </p:nvSpPr>
        <p:spPr>
          <a:xfrm>
            <a:off x="9960000" y="5454000"/>
            <a:ext cx="2232000" cy="1404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Spazio da mantenere vuoto per registrazione video</a:t>
            </a: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94A790EA-568A-48CD-B819-72F0D9FDBB05}"/>
              </a:ext>
            </a:extLst>
          </p:cNvPr>
          <p:cNvSpPr txBox="1">
            <a:spLocks/>
          </p:cNvSpPr>
          <p:nvPr/>
        </p:nvSpPr>
        <p:spPr>
          <a:xfrm>
            <a:off x="479376" y="1268761"/>
            <a:ext cx="11280824" cy="13681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Conoscenze e abilità da conseguire: </a:t>
            </a:r>
            <a:r>
              <a:rPr lang="it-IT" dirty="0"/>
              <a:t>Lo studente acquisisce l'impostazione vettoriale della geometria proiettiva e una conoscenza di base della geometria differenziale di curve e superfici.</a:t>
            </a:r>
          </a:p>
          <a:p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Modulo 2: </a:t>
            </a:r>
            <a:r>
              <a:rPr lang="it-IT" dirty="0"/>
              <a:t>Ripasso di algebra lineare e di geometria affine ed euclidea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8CBAA59-8A8A-4D14-8B8D-6C1D2185D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i="1" dirty="0"/>
              <a:t>Complementi di Geometria T(/M)</a:t>
            </a:r>
            <a:r>
              <a:rPr lang="it-IT" dirty="0"/>
              <a:t>- </a:t>
            </a:r>
            <a:r>
              <a:rPr lang="it-IT" dirty="0">
                <a:solidFill>
                  <a:srgbClr val="00958F"/>
                </a:solidFill>
              </a:rPr>
              <a:t>Contenuti del corso</a:t>
            </a:r>
            <a:endParaRPr lang="it-IT" i="1" dirty="0">
              <a:solidFill>
                <a:srgbClr val="00958F"/>
              </a:solidFill>
            </a:endParaRPr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D63A0F-E9D1-4AC4-8D6F-DD584C6907A8}"/>
              </a:ext>
            </a:extLst>
          </p:cNvPr>
          <p:cNvSpPr txBox="1"/>
          <p:nvPr/>
        </p:nvSpPr>
        <p:spPr>
          <a:xfrm>
            <a:off x="9956983" y="5454000"/>
            <a:ext cx="2232000" cy="1404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Spazio da mantenere vuoto per registrazione video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1E6316E-4994-45FE-87AA-EF55135A6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349" y="2612566"/>
            <a:ext cx="4198855" cy="2817087"/>
          </a:xfrm>
          <a:prstGeom prst="rect">
            <a:avLst/>
          </a:prstGeom>
        </p:spPr>
      </p:pic>
      <p:pic>
        <p:nvPicPr>
          <p:cNvPr id="11" name="Immagine 5">
            <a:extLst>
              <a:ext uri="{FF2B5EF4-FFF2-40B4-BE49-F238E27FC236}">
                <a16:creationId xmlns:a16="http://schemas.microsoft.com/office/drawing/2014/main" id="{DE4B6E1D-C0BF-4D81-AD7F-B4A58CA73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919711"/>
            <a:ext cx="5976664" cy="274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B79EF9-12BC-47A0-8A9F-27A2C0A2DBC2}"/>
              </a:ext>
            </a:extLst>
          </p:cNvPr>
          <p:cNvSpPr txBox="1"/>
          <p:nvPr/>
        </p:nvSpPr>
        <p:spPr>
          <a:xfrm>
            <a:off x="498380" y="2636913"/>
            <a:ext cx="57874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Century Gothic" panose="020B0502020202020204" pitchFamily="34" charset="0"/>
              </a:rPr>
              <a:t>Modulo</a:t>
            </a:r>
            <a:r>
              <a:rPr lang="it-IT" b="1" dirty="0"/>
              <a:t> </a:t>
            </a:r>
            <a:r>
              <a:rPr lang="it-IT" b="1" dirty="0">
                <a:latin typeface="Century Gothic" panose="020B0502020202020204" pitchFamily="34" charset="0"/>
              </a:rPr>
              <a:t>1:</a:t>
            </a:r>
          </a:p>
          <a:p>
            <a:pPr marL="630238" lvl="1" indent="-180975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Spazi proiettivi. Punti impropri. </a:t>
            </a:r>
            <a:r>
              <a:rPr lang="it-IT" dirty="0" err="1">
                <a:latin typeface="Century Gothic" panose="020B0502020202020204" pitchFamily="34" charset="0"/>
              </a:rPr>
              <a:t>Iperquadriche</a:t>
            </a:r>
            <a:endParaRPr lang="it-IT" dirty="0">
              <a:latin typeface="Century Gothic" panose="020B0502020202020204" pitchFamily="34" charset="0"/>
            </a:endParaRPr>
          </a:p>
          <a:p>
            <a:pPr marL="630238" lvl="1" indent="-180975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Algebra dei polinomi. Risultante</a:t>
            </a:r>
          </a:p>
          <a:p>
            <a:pPr marL="630238" lvl="1" indent="-180975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Curve del piano e dello spazio. Superfici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29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94A790EA-568A-48CD-B819-72F0D9FDBB05}"/>
              </a:ext>
            </a:extLst>
          </p:cNvPr>
          <p:cNvSpPr txBox="1">
            <a:spLocks/>
          </p:cNvSpPr>
          <p:nvPr/>
        </p:nvSpPr>
        <p:spPr>
          <a:xfrm>
            <a:off x="493178" y="872716"/>
            <a:ext cx="7547038" cy="57246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Metodo didattico: </a:t>
            </a:r>
            <a:r>
              <a:rPr lang="it-IT" dirty="0"/>
              <a:t>lezioni teoriche, uso di programmi di calcolo simbolico. Le lezioni vengono registrate già da qualche anno</a:t>
            </a:r>
          </a:p>
          <a:p>
            <a:pPr algn="just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Materiale didattico: </a:t>
            </a:r>
            <a:r>
              <a:rPr lang="it-IT" dirty="0"/>
              <a:t>dispense, esercizi risolti, programmi interattivi </a:t>
            </a:r>
            <a:r>
              <a:rPr lang="it-IT" dirty="0" err="1"/>
              <a:t>GeoGebra</a:t>
            </a:r>
            <a:r>
              <a:rPr lang="it-IT" dirty="0"/>
              <a:t>, documenti per argomenti fuori programma (semplici applicazioni)</a:t>
            </a:r>
          </a:p>
          <a:p>
            <a:pPr algn="just"/>
            <a:r>
              <a:rPr lang="it-IT" dirty="0"/>
              <a:t>     </a:t>
            </a:r>
            <a:r>
              <a:rPr lang="it-IT" dirty="0">
                <a:hlinkClick r:id="rId2"/>
              </a:rPr>
              <a:t>http://www.dm.unibo.it/~ferri/hm/progcomp.htm</a:t>
            </a:r>
            <a:endParaRPr lang="it-IT" dirty="0"/>
          </a:p>
          <a:p>
            <a:pPr algn="just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Modalità verifica apprendimento: </a:t>
            </a:r>
            <a:r>
              <a:rPr lang="it-IT" dirty="0"/>
              <a:t>prova scritta in cui è consentito, anzi raccomandato l’uso del calcolatore + prova orale</a:t>
            </a:r>
          </a:p>
          <a:p>
            <a:pPr algn="just"/>
            <a:endParaRPr lang="it-IT" dirty="0"/>
          </a:p>
          <a:p>
            <a:pPr marL="285750" indent="-285750" algn="just">
              <a:spcBef>
                <a:spcPts val="24"/>
              </a:spcBef>
              <a:buFont typeface="Arial" panose="020B0604020202020204" pitchFamily="34" charset="0"/>
              <a:buChar char="•"/>
            </a:pPr>
            <a:r>
              <a:rPr lang="it-IT" b="1" dirty="0"/>
              <a:t>Commenti:</a:t>
            </a:r>
            <a:r>
              <a:rPr lang="it-IT" sz="2800" b="1" dirty="0">
                <a:latin typeface="+mn-lt"/>
              </a:rPr>
              <a:t> </a:t>
            </a:r>
            <a:r>
              <a:rPr lang="it-IT" sz="1800" dirty="0">
                <a:latin typeface="Century Gothic" panose="020B0502020202020204" pitchFamily="34" charset="0"/>
              </a:rPr>
              <a:t>Non è da considerare un corso "di ripiego": è abbastanza difficile, con una prova scritta impegnativa (tre ore). Tuttavia presenta aspetti affascinanti </a:t>
            </a:r>
          </a:p>
          <a:p>
            <a:pPr marL="630238" lvl="1" indent="-180975" algn="just">
              <a:spcBef>
                <a:spcPts val="24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Century Gothic" panose="020B0502020202020204" pitchFamily="34" charset="0"/>
              </a:rPr>
              <a:t>per chi è uscito dai corsi matematici del primo anno con curiosità inappagate</a:t>
            </a:r>
          </a:p>
          <a:p>
            <a:pPr marL="630238" lvl="1" indent="-180975" algn="just">
              <a:spcBef>
                <a:spcPts val="24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Century Gothic" panose="020B0502020202020204" pitchFamily="34" charset="0"/>
              </a:rPr>
              <a:t>per chi  intuisce che gli strumenti geometrici dell'ingegneria nascondono profondità allettanti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810B8D6-3025-48E0-BBAA-82934BA2A7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178" y="199787"/>
            <a:ext cx="11233149" cy="648071"/>
          </a:xfrm>
        </p:spPr>
        <p:txBody>
          <a:bodyPr/>
          <a:lstStyle/>
          <a:p>
            <a:r>
              <a:rPr lang="it-IT" i="1" dirty="0"/>
              <a:t>Complementi di Geometria T(/M)</a:t>
            </a:r>
            <a:r>
              <a:rPr lang="it-IT" dirty="0"/>
              <a:t>- </a:t>
            </a:r>
            <a:r>
              <a:rPr lang="it-IT" dirty="0">
                <a:solidFill>
                  <a:srgbClr val="00958F"/>
                </a:solidFill>
              </a:rPr>
              <a:t>Metodi didattici e verifica apprendimento</a:t>
            </a:r>
            <a:endParaRPr lang="it-IT" i="1" dirty="0">
              <a:solidFill>
                <a:srgbClr val="00958F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FC1C71-CD25-4FD0-8835-5FD29C35E396}"/>
              </a:ext>
            </a:extLst>
          </p:cNvPr>
          <p:cNvSpPr txBox="1"/>
          <p:nvPr/>
        </p:nvSpPr>
        <p:spPr>
          <a:xfrm>
            <a:off x="9956983" y="5454000"/>
            <a:ext cx="2232000" cy="1404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Spazio da mantenere vuoto per registrazione video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5C6D9FB-353D-42BD-BEDD-A077459E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1302276"/>
            <a:ext cx="4148767" cy="389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7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342BAC46C54F4087399FB73725E37B" ma:contentTypeVersion="6" ma:contentTypeDescription="Create a new document." ma:contentTypeScope="" ma:versionID="c6ea7c11b8c8f00da389c49be433ea9c">
  <xsd:schema xmlns:xsd="http://www.w3.org/2001/XMLSchema" xmlns:xs="http://www.w3.org/2001/XMLSchema" xmlns:p="http://schemas.microsoft.com/office/2006/metadata/properties" xmlns:ns2="d479c568-2743-45b9-b25d-e1c31ad7e3db" xmlns:ns3="414aeb11-4b85-4db4-af45-36604ded3bd9" targetNamespace="http://schemas.microsoft.com/office/2006/metadata/properties" ma:root="true" ma:fieldsID="6b3a1a23df8a3904a5f005fef3ba00a3" ns2:_="" ns3:_="">
    <xsd:import namespace="d479c568-2743-45b9-b25d-e1c31ad7e3db"/>
    <xsd:import namespace="414aeb11-4b85-4db4-af45-36604ded3b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9c568-2743-45b9-b25d-e1c31ad7e3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eb11-4b85-4db4-af45-36604ded3bd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7F8BDD-1947-4AE9-AA45-CF721C3BBD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2A5461-A29D-484A-BBA1-C2004F4890F6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414aeb11-4b85-4db4-af45-36604ded3bd9"/>
    <ds:schemaRef ds:uri="d479c568-2743-45b9-b25d-e1c31ad7e3db"/>
  </ds:schemaRefs>
</ds:datastoreItem>
</file>

<file path=customXml/itemProps3.xml><?xml version="1.0" encoding="utf-8"?>
<ds:datastoreItem xmlns:ds="http://schemas.openxmlformats.org/officeDocument/2006/customXml" ds:itemID="{F1BE78B9-7C6C-4D30-982C-A06CBBEE72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79c568-2743-45b9-b25d-e1c31ad7e3db"/>
    <ds:schemaRef ds:uri="414aeb11-4b85-4db4-af45-36604ded3b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312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Arial</vt:lpstr>
      <vt:lpstr>Calibri</vt:lpstr>
      <vt:lpstr>Century Gothic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Massimo Ferri</cp:lastModifiedBy>
  <cp:revision>314</cp:revision>
  <dcterms:created xsi:type="dcterms:W3CDTF">2017-11-13T10:11:35Z</dcterms:created>
  <dcterms:modified xsi:type="dcterms:W3CDTF">2024-02-19T17:38:17Z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0x01010028342BAC46C54F4087399FB73725E37B</vt:lpwstr>
  </property>
</Properties>
</file>