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24"/>
    <p:sldId id="257" r:id="rId25"/>
    <p:sldId id="258" r:id="rId26"/>
    <p:sldId id="259" r:id="rId27"/>
    <p:sldId id="260" r:id="rId28"/>
    <p:sldId id="261" r:id="rId29"/>
    <p:sldId id="262" r:id="rId30"/>
    <p:sldId id="263" r:id="rId31"/>
    <p:sldId id="264" r:id="rId32"/>
    <p:sldId id="265" r:id="rId33"/>
    <p:sldId id="266" r:id="rId34"/>
    <p:sldId id="267" r:id="rId35"/>
    <p:sldId id="268" r:id="rId36"/>
    <p:sldId id="269" r:id="rId37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Poppins Light" charset="1" panose="02000000000000000000"/>
      <p:regular r:id="rId10"/>
    </p:embeddedFont>
    <p:embeddedFont>
      <p:font typeface="Poppins Light Bold" charset="1" panose="02000000000000000000"/>
      <p:regular r:id="rId11"/>
    </p:embeddedFont>
    <p:embeddedFont>
      <p:font typeface="Poppins Medium" charset="1" panose="02000000000000000000"/>
      <p:regular r:id="rId12"/>
    </p:embeddedFont>
    <p:embeddedFont>
      <p:font typeface="Poppins Medium Bold" charset="1" panose="02000000000000000000"/>
      <p:regular r:id="rId13"/>
    </p:embeddedFont>
    <p:embeddedFont>
      <p:font typeface="Open Sans Light" charset="1" panose="020B0306030504020204"/>
      <p:regular r:id="rId14"/>
    </p:embeddedFont>
    <p:embeddedFont>
      <p:font typeface="Open Sans Light Bold" charset="1" panose="020B0806030504020204"/>
      <p:regular r:id="rId15"/>
    </p:embeddedFont>
    <p:embeddedFont>
      <p:font typeface="Open Sans Light Italics" charset="1" panose="020B0306030504020204"/>
      <p:regular r:id="rId16"/>
    </p:embeddedFont>
    <p:embeddedFont>
      <p:font typeface="Open Sans Light Bold Italics" charset="1" panose="020B0806030504020204"/>
      <p:regular r:id="rId17"/>
    </p:embeddedFont>
    <p:embeddedFont>
      <p:font typeface="Open Sans" charset="1" panose="020B0606030504020204"/>
      <p:regular r:id="rId18"/>
    </p:embeddedFont>
    <p:embeddedFont>
      <p:font typeface="Open Sans Bold" charset="1" panose="020B0806030504020204"/>
      <p:regular r:id="rId19"/>
    </p:embeddedFont>
    <p:embeddedFont>
      <p:font typeface="Open Sans Italics" charset="1" panose="020B0606030504020204"/>
      <p:regular r:id="rId20"/>
    </p:embeddedFont>
    <p:embeddedFont>
      <p:font typeface="Open Sans Bold Italics" charset="1" panose="020B0806030504020204"/>
      <p:regular r:id="rId21"/>
    </p:embeddedFont>
    <p:embeddedFont>
      <p:font typeface="Open Sans Extra Bold" charset="1" panose="020B0906030804020204"/>
      <p:regular r:id="rId22"/>
    </p:embeddedFont>
    <p:embeddedFont>
      <p:font typeface="Open Sans Extra Bold Italics" charset="1" panose="020B0906030804020204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slides/slide1.xml" Type="http://schemas.openxmlformats.org/officeDocument/2006/relationships/slide"/><Relationship Id="rId25" Target="slides/slide2.xml" Type="http://schemas.openxmlformats.org/officeDocument/2006/relationships/slide"/><Relationship Id="rId26" Target="slides/slide3.xml" Type="http://schemas.openxmlformats.org/officeDocument/2006/relationships/slide"/><Relationship Id="rId27" Target="slides/slide4.xml" Type="http://schemas.openxmlformats.org/officeDocument/2006/relationships/slide"/><Relationship Id="rId28" Target="slides/slide5.xml" Type="http://schemas.openxmlformats.org/officeDocument/2006/relationships/slide"/><Relationship Id="rId29" Target="slides/slide6.xml" Type="http://schemas.openxmlformats.org/officeDocument/2006/relationships/slide"/><Relationship Id="rId3" Target="viewProps.xml" Type="http://schemas.openxmlformats.org/officeDocument/2006/relationships/viewProps"/><Relationship Id="rId30" Target="slides/slide7.xml" Type="http://schemas.openxmlformats.org/officeDocument/2006/relationships/slide"/><Relationship Id="rId31" Target="slides/slide8.xml" Type="http://schemas.openxmlformats.org/officeDocument/2006/relationships/slide"/><Relationship Id="rId32" Target="slides/slide9.xml" Type="http://schemas.openxmlformats.org/officeDocument/2006/relationships/slide"/><Relationship Id="rId33" Target="slides/slide10.xml" Type="http://schemas.openxmlformats.org/officeDocument/2006/relationships/slide"/><Relationship Id="rId34" Target="slides/slide11.xml" Type="http://schemas.openxmlformats.org/officeDocument/2006/relationships/slide"/><Relationship Id="rId35" Target="slides/slide12.xml" Type="http://schemas.openxmlformats.org/officeDocument/2006/relationships/slide"/><Relationship Id="rId36" Target="slides/slide13.xml" Type="http://schemas.openxmlformats.org/officeDocument/2006/relationships/slide"/><Relationship Id="rId37" Target="slides/slide14.xml" Type="http://schemas.openxmlformats.org/officeDocument/2006/relationships/slide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8.png" Type="http://schemas.openxmlformats.org/officeDocument/2006/relationships/image"/><Relationship Id="rId3" Target="../media/image49.png" Type="http://schemas.openxmlformats.org/officeDocument/2006/relationships/image"/><Relationship Id="rId4" Target="../media/image50.pn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1.png" Type="http://schemas.openxmlformats.org/officeDocument/2006/relationships/image"/><Relationship Id="rId3" Target="../media/image15.png" Type="http://schemas.openxmlformats.org/officeDocument/2006/relationships/image"/><Relationship Id="rId4" Target="../media/image16.svg" Type="http://schemas.openxmlformats.org/officeDocument/2006/relationships/image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2.png" Type="http://schemas.openxmlformats.org/officeDocument/2006/relationships/image"/><Relationship Id="rId3" Target="../media/image53.png" Type="http://schemas.openxmlformats.org/officeDocument/2006/relationships/image"/></Relationships>
</file>

<file path=ppt/slides/_rels/slide1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4.png" Type="http://schemas.openxmlformats.org/officeDocument/2006/relationships/image"/></Relationships>
</file>

<file path=ppt/slides/_rels/slide1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5.png" Type="http://schemas.openxmlformats.org/officeDocument/2006/relationships/image"/><Relationship Id="rId3" Target="../media/image56.svg" Type="http://schemas.openxmlformats.org/officeDocument/2006/relationships/image"/><Relationship Id="rId4" Target="../media/image57.png" Type="http://schemas.openxmlformats.org/officeDocument/2006/relationships/image"/><Relationship Id="rId5" Target="../media/image58.sv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Relationship Id="rId3" Target="../media/image14.svg" Type="http://schemas.openxmlformats.org/officeDocument/2006/relationships/image"/><Relationship Id="rId4" Target="../media/image1.png" Type="http://schemas.openxmlformats.org/officeDocument/2006/relationships/image"/><Relationship Id="rId5" Target="../media/image2.svg" Type="http://schemas.openxmlformats.org/officeDocument/2006/relationships/image"/><Relationship Id="rId6" Target="../media/image15.png" Type="http://schemas.openxmlformats.org/officeDocument/2006/relationships/image"/><Relationship Id="rId7" Target="../media/image16.svg" Type="http://schemas.openxmlformats.org/officeDocument/2006/relationships/image"/><Relationship Id="rId8" Target="../media/image11.png" Type="http://schemas.openxmlformats.org/officeDocument/2006/relationships/image"/><Relationship Id="rId9" Target="../media/image12.sv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0.svg" Type="http://schemas.openxmlformats.org/officeDocument/2006/relationships/image"/><Relationship Id="rId2" Target="../media/image17.png" Type="http://schemas.openxmlformats.org/officeDocument/2006/relationships/image"/><Relationship Id="rId3" Target="../media/image18.svg" Type="http://schemas.openxmlformats.org/officeDocument/2006/relationships/image"/><Relationship Id="rId4" Target="../media/image19.png" Type="http://schemas.openxmlformats.org/officeDocument/2006/relationships/image"/><Relationship Id="rId5" Target="../media/image20.svg" Type="http://schemas.openxmlformats.org/officeDocument/2006/relationships/image"/><Relationship Id="rId6" Target="../media/image21.png" Type="http://schemas.openxmlformats.org/officeDocument/2006/relationships/image"/><Relationship Id="rId7" Target="../media/image22.svg" Type="http://schemas.openxmlformats.org/officeDocument/2006/relationships/image"/><Relationship Id="rId8" Target="../media/image23.gif" Type="http://schemas.openxmlformats.org/officeDocument/2006/relationships/image"/><Relationship Id="rId9" Target="../media/image9.pn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png" Type="http://schemas.openxmlformats.org/officeDocument/2006/relationships/image"/><Relationship Id="rId3" Target="../media/image25.svg" Type="http://schemas.openxmlformats.org/officeDocument/2006/relationships/image"/><Relationship Id="rId4" Target="../media/image26.png" Type="http://schemas.openxmlformats.org/officeDocument/2006/relationships/image"/><Relationship Id="rId5" Target="../media/image27.svg" Type="http://schemas.openxmlformats.org/officeDocument/2006/relationships/image"/><Relationship Id="rId6" Target="../media/image28.png" Type="http://schemas.openxmlformats.org/officeDocument/2006/relationships/image"/><Relationship Id="rId7" Target="../media/image29.sv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0.png" Type="http://schemas.openxmlformats.org/officeDocument/2006/relationships/image"/><Relationship Id="rId5" Target="../media/image31.svg" Type="http://schemas.openxmlformats.org/officeDocument/2006/relationships/image"/><Relationship Id="rId6" Target="../media/image32.png" Type="http://schemas.openxmlformats.org/officeDocument/2006/relationships/image"/><Relationship Id="rId7" Target="../media/image33.png" Type="http://schemas.openxmlformats.org/officeDocument/2006/relationships/image"/><Relationship Id="rId8" Target="../media/image34.pn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png" Type="http://schemas.openxmlformats.org/officeDocument/2006/relationships/image"/><Relationship Id="rId3" Target="../media/image25.svg" Type="http://schemas.openxmlformats.org/officeDocument/2006/relationships/image"/><Relationship Id="rId4" Target="../media/image35.png" Type="http://schemas.openxmlformats.org/officeDocument/2006/relationships/image"/><Relationship Id="rId5" Target="../media/image1.png" Type="http://schemas.openxmlformats.org/officeDocument/2006/relationships/image"/><Relationship Id="rId6" Target="../media/image2.svg" Type="http://schemas.openxmlformats.org/officeDocument/2006/relationships/image"/><Relationship Id="rId7" Target="../media/image36.png" Type="http://schemas.openxmlformats.org/officeDocument/2006/relationships/image"/><Relationship Id="rId8" Target="../media/image37.pn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Relationship Id="rId3" Target="../media/image16.svg" Type="http://schemas.openxmlformats.org/officeDocument/2006/relationships/image"/><Relationship Id="rId4" Target="../media/image38.png" Type="http://schemas.openxmlformats.org/officeDocument/2006/relationships/image"/><Relationship Id="rId5" Target="../media/image39.pn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0.png" Type="http://schemas.openxmlformats.org/officeDocument/2006/relationships/image"/><Relationship Id="rId3" Target="../media/image41.png" Type="http://schemas.openxmlformats.org/officeDocument/2006/relationships/image"/><Relationship Id="rId4" Target="../media/image42.png" Type="http://schemas.openxmlformats.org/officeDocument/2006/relationships/image"/><Relationship Id="rId5" Target="../media/image43.sv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4.png" Type="http://schemas.openxmlformats.org/officeDocument/2006/relationships/image"/><Relationship Id="rId3" Target="../media/image45.png" Type="http://schemas.openxmlformats.org/officeDocument/2006/relationships/image"/><Relationship Id="rId4" Target="../media/image46.png" Type="http://schemas.openxmlformats.org/officeDocument/2006/relationships/image"/><Relationship Id="rId5" Target="../media/image47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8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4972545">
            <a:off x="-2856714" y="-5442448"/>
            <a:ext cx="10578966" cy="11421286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5400000">
            <a:off x="12008875" y="-702589"/>
            <a:ext cx="17375562" cy="18435609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10316730">
            <a:off x="-1381685" y="6286113"/>
            <a:ext cx="7628908" cy="6637150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0">
            <a:off x="15135492" y="7134492"/>
            <a:ext cx="3152508" cy="3152508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9"/>
          <a:srcRect l="0" t="0" r="0" b="26436"/>
          <a:stretch>
            <a:fillRect/>
          </a:stretch>
        </p:blipFill>
        <p:spPr>
          <a:xfrm flipH="false" flipV="false" rot="0">
            <a:off x="-119851" y="0"/>
            <a:ext cx="3168637" cy="3168637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0" t="0" r="0" b="0"/>
          <a:stretch>
            <a:fillRect/>
          </a:stretch>
        </p:blipFill>
        <p:spPr>
          <a:xfrm flipH="false" flipV="false" rot="2301855">
            <a:off x="16268109" y="152031"/>
            <a:ext cx="1508849" cy="1330530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1538020">
            <a:off x="157147" y="8489748"/>
            <a:ext cx="1743107" cy="1537103"/>
          </a:xfrm>
          <a:prstGeom prst="rect">
            <a:avLst/>
          </a:prstGeom>
        </p:spPr>
      </p:pic>
      <p:sp>
        <p:nvSpPr>
          <p:cNvPr name="TextBox 9" id="9"/>
          <p:cNvSpPr txBox="true"/>
          <p:nvPr/>
        </p:nvSpPr>
        <p:spPr>
          <a:xfrm rot="0">
            <a:off x="11506201" y="7517949"/>
            <a:ext cx="2938350" cy="361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879"/>
              </a:lnSpc>
            </a:pPr>
            <a:r>
              <a:rPr lang="en-US" sz="2400">
                <a:solidFill>
                  <a:srgbClr val="000000"/>
                </a:solidFill>
                <a:latin typeface="Poppins Medium"/>
              </a:rPr>
              <a:t>Valentina La Bua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2859146" y="3309705"/>
            <a:ext cx="12569707" cy="2915378"/>
            <a:chOff x="0" y="0"/>
            <a:chExt cx="16759610" cy="3887171"/>
          </a:xfrm>
        </p:grpSpPr>
        <p:sp>
          <p:nvSpPr>
            <p:cNvPr name="TextBox 11" id="11"/>
            <p:cNvSpPr txBox="true"/>
            <p:nvPr/>
          </p:nvSpPr>
          <p:spPr>
            <a:xfrm rot="0">
              <a:off x="0" y="65617"/>
              <a:ext cx="16759610" cy="304060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8800"/>
                </a:lnSpc>
              </a:pPr>
              <a:r>
                <a:rPr lang="en-US" sz="8000">
                  <a:solidFill>
                    <a:srgbClr val="000000"/>
                  </a:solidFill>
                  <a:latin typeface="Poppins Medium"/>
                </a:rPr>
                <a:t>L'ABBATTIMENTO DEGLI STEREOTIPI DI GENERE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379619" y="3314719"/>
              <a:ext cx="16000371" cy="57869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3640"/>
                </a:lnSpc>
                <a:spcBef>
                  <a:spcPct val="0"/>
                </a:spcBef>
              </a:pPr>
              <a:r>
                <a:rPr lang="en-US" sz="2600">
                  <a:solidFill>
                    <a:srgbClr val="000000"/>
                  </a:solidFill>
                  <a:latin typeface="Poppins Medium"/>
                </a:rPr>
                <a:t>Una lotta che "funziona" solo in relazione a chi ne è promotore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D2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35719" y="3138"/>
            <a:ext cx="4209199" cy="7655705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0" t="29919" r="0" b="0"/>
          <a:stretch>
            <a:fillRect/>
          </a:stretch>
        </p:blipFill>
        <p:spPr>
          <a:xfrm flipH="false" flipV="false" rot="0">
            <a:off x="6804232" y="1355563"/>
            <a:ext cx="4254614" cy="5359354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4039735" y="0"/>
            <a:ext cx="4248265" cy="7658844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4995217" y="8045469"/>
            <a:ext cx="8297565" cy="5334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99"/>
              </a:lnSpc>
              <a:spcBef>
                <a:spcPct val="0"/>
              </a:spcBef>
            </a:pPr>
            <a:r>
              <a:rPr lang="en-US" sz="2999">
                <a:solidFill>
                  <a:srgbClr val="000000"/>
                </a:solidFill>
                <a:latin typeface="Poppins Light Bold"/>
              </a:rPr>
              <a:t>Violenza di genere mediante l'uso dei social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8AB7D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402083" y="2165830"/>
            <a:ext cx="5497105" cy="7329473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-442185" y="9525"/>
            <a:ext cx="8618762" cy="1323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560"/>
              </a:lnSpc>
            </a:pPr>
            <a:r>
              <a:rPr lang="en-US" sz="8800">
                <a:solidFill>
                  <a:srgbClr val="000000"/>
                </a:solidFill>
                <a:latin typeface="Poppins Medium"/>
              </a:rPr>
              <a:t>HARRY STYLES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7277656" y="1266825"/>
            <a:ext cx="6739830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 Extra Bold"/>
              </a:rPr>
              <a:t>e i valori del post femminismo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9139238" y="4274503"/>
            <a:ext cx="9525" cy="15665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80"/>
              </a:lnSpc>
            </a:pPr>
          </a:p>
        </p:txBody>
      </p:sp>
      <p:sp>
        <p:nvSpPr>
          <p:cNvPr name="TextBox 6" id="6"/>
          <p:cNvSpPr txBox="true"/>
          <p:nvPr/>
        </p:nvSpPr>
        <p:spPr>
          <a:xfrm rot="0">
            <a:off x="9570292" y="3482535"/>
            <a:ext cx="8495705" cy="35744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060"/>
              </a:lnSpc>
            </a:pPr>
            <a:r>
              <a:rPr lang="en-US" sz="2900">
                <a:solidFill>
                  <a:srgbClr val="000000"/>
                </a:solidFill>
                <a:latin typeface="Poppins Light"/>
              </a:rPr>
              <a:t>Capitalismo intrinseco</a:t>
            </a:r>
          </a:p>
          <a:p>
            <a:pPr algn="ctr">
              <a:lnSpc>
                <a:spcPts val="4060"/>
              </a:lnSpc>
            </a:pPr>
          </a:p>
          <a:p>
            <a:pPr>
              <a:lnSpc>
                <a:spcPts val="4060"/>
              </a:lnSpc>
            </a:pPr>
            <a:r>
              <a:rPr lang="en-US" sz="2900">
                <a:solidFill>
                  <a:srgbClr val="000000"/>
                </a:solidFill>
                <a:latin typeface="Poppins Light"/>
              </a:rPr>
              <a:t>Consumismo</a:t>
            </a:r>
          </a:p>
          <a:p>
            <a:pPr algn="ctr">
              <a:lnSpc>
                <a:spcPts val="4060"/>
              </a:lnSpc>
            </a:pPr>
          </a:p>
          <a:p>
            <a:pPr algn="just">
              <a:lnSpc>
                <a:spcPts val="4060"/>
              </a:lnSpc>
            </a:pPr>
            <a:r>
              <a:rPr lang="en-US" sz="2900">
                <a:solidFill>
                  <a:srgbClr val="000000"/>
                </a:solidFill>
                <a:latin typeface="Poppins Light"/>
              </a:rPr>
              <a:t>Trappola del corpo</a:t>
            </a:r>
          </a:p>
          <a:p>
            <a:pPr algn="ctr">
              <a:lnSpc>
                <a:spcPts val="4060"/>
              </a:lnSpc>
            </a:pPr>
          </a:p>
          <a:p>
            <a:pPr>
              <a:lnSpc>
                <a:spcPts val="4060"/>
              </a:lnSpc>
            </a:pPr>
            <a:r>
              <a:rPr lang="en-US" sz="2900">
                <a:solidFill>
                  <a:srgbClr val="000000"/>
                </a:solidFill>
                <a:latin typeface="Poppins Light"/>
              </a:rPr>
              <a:t>Obbligo sociale dei social: controllo orizzontale </a:t>
            </a:r>
          </a:p>
        </p:txBody>
      </p:sp>
      <p:pic>
        <p:nvPicPr>
          <p:cNvPr name="Picture 7" id="7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7323" t="8728" r="2548" b="13501"/>
          <a:stretch>
            <a:fillRect/>
          </a:stretch>
        </p:blipFill>
        <p:spPr>
          <a:xfrm flipH="false" flipV="false" rot="0">
            <a:off x="8685306" y="5460091"/>
            <a:ext cx="551614" cy="582720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7323" t="8728" r="2548" b="13501"/>
          <a:stretch>
            <a:fillRect/>
          </a:stretch>
        </p:blipFill>
        <p:spPr>
          <a:xfrm flipH="false" flipV="false" rot="0">
            <a:off x="8685306" y="6474229"/>
            <a:ext cx="551614" cy="582720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7323" t="8728" r="2548" b="13501"/>
          <a:stretch>
            <a:fillRect/>
          </a:stretch>
        </p:blipFill>
        <p:spPr>
          <a:xfrm flipH="false" flipV="false" rot="0">
            <a:off x="8685306" y="4445953"/>
            <a:ext cx="551614" cy="582720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7323" t="8728" r="2548" b="13501"/>
          <a:stretch>
            <a:fillRect/>
          </a:stretch>
        </p:blipFill>
        <p:spPr>
          <a:xfrm flipH="false" flipV="false" rot="0">
            <a:off x="8685306" y="3356397"/>
            <a:ext cx="551614" cy="58272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8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422039" y="513682"/>
            <a:ext cx="5382163" cy="9259636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1458" t="0" r="1458" b="0"/>
          <a:stretch>
            <a:fillRect/>
          </a:stretch>
        </p:blipFill>
        <p:spPr>
          <a:xfrm flipH="false" flipV="false" rot="0">
            <a:off x="10130797" y="902188"/>
            <a:ext cx="7742049" cy="8148786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5156617" y="-95250"/>
            <a:ext cx="6209705" cy="887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 Bold"/>
              </a:rPr>
              <a:t>Ma al di là di tutto: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8AB7D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4149187" y="1612978"/>
            <a:ext cx="9989626" cy="7061043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D2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true" flipV="false" rot="0">
            <a:off x="10389436" y="-7275302"/>
            <a:ext cx="13395093" cy="14333270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1137444" y="1019175"/>
            <a:ext cx="10562361" cy="3362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3200"/>
              </a:lnSpc>
            </a:pPr>
            <a:r>
              <a:rPr lang="en-US" sz="11000">
                <a:solidFill>
                  <a:srgbClr val="000000"/>
                </a:solidFill>
                <a:latin typeface="Poppins Medium"/>
              </a:rPr>
              <a:t>GRAZIE PER L'ATTENZIONE!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1419055" y="9800573"/>
            <a:ext cx="6713423" cy="476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899"/>
              </a:lnSpc>
            </a:pPr>
            <a:r>
              <a:rPr lang="en-US" sz="2999">
                <a:solidFill>
                  <a:srgbClr val="000000"/>
                </a:solidFill>
                <a:latin typeface="Poppins Medium"/>
              </a:rPr>
              <a:t>Valentina La Bua</a:t>
            </a:r>
          </a:p>
        </p:txBody>
      </p:sp>
      <p:pic>
        <p:nvPicPr>
          <p:cNvPr name="Picture 5" id="5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2700000">
            <a:off x="-3024182" y="6145130"/>
            <a:ext cx="11797300" cy="781571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8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true" rot="-6693596">
            <a:off x="-4341923" y="-8930944"/>
            <a:ext cx="14744970" cy="17579696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5739927" y="-2074007"/>
            <a:ext cx="7798657" cy="8419602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1028700" y="647515"/>
            <a:ext cx="7540113" cy="13858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1212"/>
              </a:lnSpc>
            </a:pPr>
            <a:r>
              <a:rPr lang="en-US" sz="8625">
                <a:solidFill>
                  <a:srgbClr val="000000"/>
                </a:solidFill>
                <a:latin typeface="Poppins Medium"/>
              </a:rPr>
              <a:t>GENDER: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28700" y="2004827"/>
            <a:ext cx="7540113" cy="7791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120"/>
              </a:lnSpc>
            </a:pPr>
            <a:r>
              <a:rPr lang="en-US" sz="2400">
                <a:solidFill>
                  <a:srgbClr val="000000"/>
                </a:solidFill>
                <a:latin typeface="Poppins Medium"/>
              </a:rPr>
              <a:t>insieme di fatti sociali, culturali e psicologici che si legano all'appartenenza a uno dei due sessi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9474540" y="5340646"/>
            <a:ext cx="7784760" cy="4946354"/>
            <a:chOff x="0" y="0"/>
            <a:chExt cx="10379680" cy="6595138"/>
          </a:xfrm>
        </p:grpSpPr>
        <p:sp>
          <p:nvSpPr>
            <p:cNvPr name="TextBox 7" id="7"/>
            <p:cNvSpPr txBox="true"/>
            <p:nvPr/>
          </p:nvSpPr>
          <p:spPr>
            <a:xfrm rot="0">
              <a:off x="0" y="-76200"/>
              <a:ext cx="10379680" cy="5638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600"/>
                </a:lnSpc>
              </a:pPr>
              <a:r>
                <a:rPr lang="en-US" sz="2400">
                  <a:solidFill>
                    <a:srgbClr val="000000"/>
                  </a:solidFill>
                  <a:latin typeface="Poppins Light"/>
                </a:rPr>
                <a:t>Conferisce un ordine morale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0" y="1145865"/>
              <a:ext cx="10379680" cy="11734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600"/>
                </a:lnSpc>
              </a:pPr>
              <a:r>
                <a:rPr lang="en-US" sz="2400">
                  <a:solidFill>
                    <a:srgbClr val="000000"/>
                  </a:solidFill>
                  <a:latin typeface="Poppins Light"/>
                </a:rPr>
                <a:t>Permette la relazione di potere asimmetrico tra donne e uomini</a:t>
              </a: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0" y="2977529"/>
              <a:ext cx="10379680" cy="11734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600"/>
                </a:lnSpc>
              </a:pPr>
              <a:r>
                <a:rPr lang="en-US" sz="2400">
                  <a:solidFill>
                    <a:srgbClr val="000000"/>
                  </a:solidFill>
                  <a:latin typeface="Poppins Light"/>
                </a:rPr>
                <a:t>Non esiste un mutamento sociale di un genere senza un mutamento nell'altro</a:t>
              </a: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0" y="4809194"/>
              <a:ext cx="10379680" cy="5638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600"/>
                </a:lnSpc>
              </a:pPr>
              <a:r>
                <a:rPr lang="en-US" sz="2400">
                  <a:solidFill>
                    <a:srgbClr val="000000"/>
                  </a:solidFill>
                  <a:latin typeface="Poppins Light"/>
                </a:rPr>
                <a:t>Produce anche cambiamenti culturali nella società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0" y="6031258"/>
              <a:ext cx="10379680" cy="5638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600"/>
                </a:lnSpc>
              </a:pPr>
            </a:p>
          </p:txBody>
        </p:sp>
      </p:grpSp>
      <p:pic>
        <p:nvPicPr>
          <p:cNvPr name="Picture 12" id="12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7323" t="8728" r="2548" b="13501"/>
          <a:stretch>
            <a:fillRect/>
          </a:stretch>
        </p:blipFill>
        <p:spPr>
          <a:xfrm flipH="false" flipV="false" rot="0">
            <a:off x="8685306" y="5143500"/>
            <a:ext cx="551614" cy="582720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7323" t="8728" r="2548" b="13501"/>
          <a:stretch>
            <a:fillRect/>
          </a:stretch>
        </p:blipFill>
        <p:spPr>
          <a:xfrm flipH="false" flipV="false" rot="0">
            <a:off x="8685306" y="6332982"/>
            <a:ext cx="551614" cy="582720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7323" t="8728" r="2548" b="13501"/>
          <a:stretch>
            <a:fillRect/>
          </a:stretch>
        </p:blipFill>
        <p:spPr>
          <a:xfrm flipH="false" flipV="false" rot="0">
            <a:off x="8685306" y="7522463"/>
            <a:ext cx="551614" cy="582720"/>
          </a:xfrm>
          <a:prstGeom prst="rect">
            <a:avLst/>
          </a:prstGeom>
        </p:spPr>
      </p:pic>
      <p:pic>
        <p:nvPicPr>
          <p:cNvPr name="Picture 15" id="15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7323" t="8728" r="2548" b="13501"/>
          <a:stretch>
            <a:fillRect/>
          </a:stretch>
        </p:blipFill>
        <p:spPr>
          <a:xfrm flipH="false" flipV="false" rot="0">
            <a:off x="8685306" y="8851814"/>
            <a:ext cx="551614" cy="582720"/>
          </a:xfrm>
          <a:prstGeom prst="rect">
            <a:avLst/>
          </a:prstGeom>
        </p:spPr>
      </p:pic>
      <p:pic>
        <p:nvPicPr>
          <p:cNvPr name="Picture 16" id="16"/>
          <p:cNvPicPr>
            <a:picLocks noChangeAspect="true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1538020">
            <a:off x="157147" y="8489748"/>
            <a:ext cx="1743107" cy="153710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D2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true" rot="10672942">
            <a:off x="3513478" y="-1227292"/>
            <a:ext cx="7315200" cy="3604399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6241892">
            <a:off x="11698942" y="5276974"/>
            <a:ext cx="8218989" cy="8720412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true" rot="0">
            <a:off x="-81470" y="8023"/>
            <a:ext cx="2586136" cy="1706850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4047425">
            <a:off x="7056293" y="3323365"/>
            <a:ext cx="2198713" cy="2121758"/>
          </a:xfrm>
          <a:prstGeom prst="rect">
            <a:avLst/>
          </a:prstGeom>
        </p:spPr>
      </p:pic>
      <p:sp>
        <p:nvSpPr>
          <p:cNvPr name="TextBox 6" id="6"/>
          <p:cNvSpPr txBox="true"/>
          <p:nvPr/>
        </p:nvSpPr>
        <p:spPr>
          <a:xfrm rot="0">
            <a:off x="618464" y="1038598"/>
            <a:ext cx="13996922" cy="1352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0680"/>
              </a:lnSpc>
            </a:pPr>
            <a:r>
              <a:rPr lang="en-US" sz="8900">
                <a:solidFill>
                  <a:srgbClr val="000000"/>
                </a:solidFill>
                <a:latin typeface="Poppins Medium"/>
              </a:rPr>
              <a:t>LA COSTRUZIONE 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618464" y="3056787"/>
            <a:ext cx="10225730" cy="9620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899"/>
              </a:lnSpc>
            </a:pPr>
            <a:r>
              <a:rPr lang="en-US" sz="2999">
                <a:solidFill>
                  <a:srgbClr val="000000"/>
                </a:solidFill>
                <a:latin typeface="Poppins Light"/>
              </a:rPr>
              <a:t>Secondo Connell, il processo di acquisizione del genere è mutevole e complesso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9313701" y="4884420"/>
            <a:ext cx="7570688" cy="8991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2400">
                <a:solidFill>
                  <a:srgbClr val="000000"/>
                </a:solidFill>
                <a:latin typeface="Poppins Light"/>
              </a:rPr>
              <a:t>DOING GENDER: la categorizzazione di genere viene</a:t>
            </a:r>
          </a:p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Poppins Light"/>
              </a:rPr>
              <a:t>acquisita nelle interazioni quotidiane </a:t>
            </a:r>
          </a:p>
        </p:txBody>
      </p:sp>
      <p:pic>
        <p:nvPicPr>
          <p:cNvPr name="Picture 9" id="9"/>
          <p:cNvPicPr>
            <a:picLocks noChangeAspect="true"/>
          </p:cNvPicPr>
          <p:nvPr/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-10117162">
            <a:off x="8719070" y="5568173"/>
            <a:ext cx="2198713" cy="2121758"/>
          </a:xfrm>
          <a:prstGeom prst="rect">
            <a:avLst/>
          </a:prstGeom>
        </p:spPr>
      </p:pic>
      <p:sp>
        <p:nvSpPr>
          <p:cNvPr name="TextBox 10" id="10"/>
          <p:cNvSpPr txBox="true"/>
          <p:nvPr/>
        </p:nvSpPr>
        <p:spPr>
          <a:xfrm rot="0">
            <a:off x="618464" y="6369972"/>
            <a:ext cx="8331101" cy="13563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2400">
                <a:solidFill>
                  <a:srgbClr val="000000"/>
                </a:solidFill>
                <a:latin typeface="Poppins Light"/>
              </a:rPr>
              <a:t>La struttura delle relazioni di genere non esiste al di fuori</a:t>
            </a:r>
          </a:p>
          <a:p>
            <a:pPr algn="ctr">
              <a:lnSpc>
                <a:spcPts val="3600"/>
              </a:lnSpc>
            </a:pPr>
            <a:r>
              <a:rPr lang="en-US" sz="2400">
                <a:solidFill>
                  <a:srgbClr val="000000"/>
                </a:solidFill>
                <a:latin typeface="Poppins Light"/>
              </a:rPr>
              <a:t>delle pratiche attraverso le quali individui e collettività</a:t>
            </a:r>
          </a:p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Poppins Light"/>
              </a:rPr>
              <a:t>gestiscono quelle stesse relazioni</a:t>
            </a:r>
          </a:p>
        </p:txBody>
      </p:sp>
      <p:pic>
        <p:nvPicPr>
          <p:cNvPr name="Picture 11" id="11"/>
          <p:cNvPicPr>
            <a:picLocks noChangeAspect="true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0" t="0" r="0" b="0"/>
          <a:stretch>
            <a:fillRect/>
          </a:stretch>
        </p:blipFill>
        <p:spPr>
          <a:xfrm flipH="false" flipV="false" rot="2301855">
            <a:off x="16504876" y="363435"/>
            <a:ext cx="1508849" cy="133053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8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0657917" y="2816064"/>
            <a:ext cx="7380525" cy="4889598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8179256">
            <a:off x="323164" y="6320347"/>
            <a:ext cx="3886409" cy="4022157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0" y="300038"/>
            <a:ext cx="3672056" cy="3996796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4295295" y="300038"/>
            <a:ext cx="9697411" cy="1457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519"/>
              </a:lnSpc>
            </a:pPr>
            <a:r>
              <a:rPr lang="en-US" sz="9600">
                <a:solidFill>
                  <a:srgbClr val="000000"/>
                </a:solidFill>
                <a:latin typeface="Poppins Medium"/>
              </a:rPr>
              <a:t>IL PATRIARCATO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5373943" y="9397362"/>
            <a:ext cx="7540113" cy="476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99"/>
              </a:lnSpc>
            </a:pPr>
            <a:r>
              <a:rPr lang="en-US" sz="2999">
                <a:solidFill>
                  <a:srgbClr val="000000"/>
                </a:solidFill>
                <a:latin typeface="Poppins Medium"/>
              </a:rPr>
              <a:t>Il figlio sano degli stereotipi di genere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7988151" y="1681162"/>
            <a:ext cx="2311698" cy="8991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2400">
                <a:solidFill>
                  <a:srgbClr val="000000"/>
                </a:solidFill>
                <a:latin typeface="Poppins Light"/>
              </a:rPr>
              <a:t>by Sylvia Walby</a:t>
            </a:r>
          </a:p>
          <a:p>
            <a:pPr algn="ctr">
              <a:lnSpc>
                <a:spcPts val="3600"/>
              </a:lnSpc>
              <a:spcBef>
                <a:spcPct val="0"/>
              </a:spcBef>
            </a:pPr>
          </a:p>
        </p:txBody>
      </p:sp>
      <p:sp>
        <p:nvSpPr>
          <p:cNvPr name="TextBox 8" id="8"/>
          <p:cNvSpPr txBox="true"/>
          <p:nvPr/>
        </p:nvSpPr>
        <p:spPr>
          <a:xfrm rot="0">
            <a:off x="1013657" y="4036233"/>
            <a:ext cx="17274343" cy="21383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13"/>
              </a:lnSpc>
              <a:spcBef>
                <a:spcPct val="0"/>
              </a:spcBef>
            </a:pPr>
            <a:r>
              <a:rPr lang="en-US" sz="2875">
                <a:solidFill>
                  <a:srgbClr val="000000"/>
                </a:solidFill>
                <a:latin typeface="Poppins Light"/>
              </a:rPr>
              <a:t>"L’insieme di strutture sociali e pratiche attraverso le quali gli uomini dominano, opprimono e sfruttano le donne e l’eteronormatività, cioè quel sistema che privilegia l’eterosessualità (o sarebbe meglio dire alcune forme di eterosessualità) riconoscendola come il solo orientamento sessuale possibile.”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D2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3829464">
            <a:off x="-3126779" y="-3856237"/>
            <a:ext cx="9856415" cy="10641204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2178143">
            <a:off x="14135740" y="6221291"/>
            <a:ext cx="6982142" cy="4570130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0" y="2114927"/>
            <a:ext cx="7580032" cy="5685024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0">
            <a:off x="12689901" y="0"/>
            <a:ext cx="5598099" cy="5598099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0">
            <a:off x="8176577" y="5909601"/>
            <a:ext cx="6679428" cy="4154457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0">
            <a:off x="-442185" y="9525"/>
            <a:ext cx="8618762" cy="1323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560"/>
              </a:lnSpc>
            </a:pPr>
            <a:r>
              <a:rPr lang="en-US" sz="8800">
                <a:solidFill>
                  <a:srgbClr val="000000"/>
                </a:solidFill>
                <a:latin typeface="Poppins Medium"/>
              </a:rPr>
              <a:t>HARRY STYLES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8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1228883">
            <a:off x="-3294236" y="-709750"/>
            <a:ext cx="7168603" cy="47492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0" y="1877311"/>
            <a:ext cx="6920449" cy="3898520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2700000">
            <a:off x="12331092" y="2844460"/>
            <a:ext cx="9856415" cy="10641204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0">
            <a:off x="13215569" y="0"/>
            <a:ext cx="5072431" cy="6344540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8"/>
          <a:srcRect l="0" t="7200" r="8562" b="0"/>
          <a:stretch>
            <a:fillRect/>
          </a:stretch>
        </p:blipFill>
        <p:spPr>
          <a:xfrm flipH="false" flipV="false" rot="0">
            <a:off x="6300742" y="6420990"/>
            <a:ext cx="6771065" cy="3866010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0">
            <a:off x="-1166731" y="9525"/>
            <a:ext cx="8618762" cy="1323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560"/>
              </a:lnSpc>
            </a:pPr>
            <a:r>
              <a:rPr lang="en-US" sz="8800">
                <a:solidFill>
                  <a:srgbClr val="000000"/>
                </a:solidFill>
                <a:latin typeface="Poppins Medium"/>
              </a:rPr>
              <a:t>SAM SMITH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8AB7D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3786665" y="-1945938"/>
            <a:ext cx="13349835" cy="14530432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4103319">
            <a:off x="6773824" y="-1293481"/>
            <a:ext cx="14128861" cy="15378352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rcRect l="0" t="89" r="0" b="5323"/>
          <a:stretch>
            <a:fillRect/>
          </a:stretch>
        </p:blipFill>
        <p:spPr>
          <a:xfrm flipH="false" flipV="false" rot="0">
            <a:off x="915217" y="440231"/>
            <a:ext cx="6641812" cy="9160356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5"/>
          <a:srcRect l="0" t="2133" r="0" b="12657"/>
          <a:stretch>
            <a:fillRect/>
          </a:stretch>
        </p:blipFill>
        <p:spPr>
          <a:xfrm flipH="false" flipV="false" rot="0">
            <a:off x="10645018" y="355271"/>
            <a:ext cx="6386473" cy="933027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8AB7D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0" y="0"/>
            <a:ext cx="6612615" cy="7997308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0" t="1255" r="0" b="14251"/>
          <a:stretch>
            <a:fillRect/>
          </a:stretch>
        </p:blipFill>
        <p:spPr>
          <a:xfrm flipH="false" flipV="false" rot="0">
            <a:off x="11631499" y="888714"/>
            <a:ext cx="6656501" cy="9398286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1397013">
            <a:off x="6891912" y="5095253"/>
            <a:ext cx="4927573" cy="139203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D2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0" y="0"/>
            <a:ext cx="5495737" cy="9404469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1085" t="0" r="371" b="0"/>
          <a:stretch>
            <a:fillRect/>
          </a:stretch>
        </p:blipFill>
        <p:spPr>
          <a:xfrm flipH="false" flipV="false" rot="0">
            <a:off x="12350998" y="0"/>
            <a:ext cx="5937002" cy="9404469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5701432" y="2367001"/>
            <a:ext cx="2292706" cy="1863345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6847786" y="4753945"/>
            <a:ext cx="4419752" cy="13106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99"/>
              </a:lnSpc>
            </a:pPr>
            <a:r>
              <a:rPr lang="en-US" sz="3599">
                <a:solidFill>
                  <a:srgbClr val="000000"/>
                </a:solidFill>
                <a:latin typeface="Poppins Light Bold"/>
              </a:rPr>
              <a:t>Una visione diversa</a:t>
            </a:r>
          </a:p>
          <a:p>
            <a:pPr algn="ctr">
              <a:lnSpc>
                <a:spcPts val="5399"/>
              </a:lnSpc>
              <a:spcBef>
                <a:spcPct val="0"/>
              </a:spcBef>
            </a:pPr>
          </a:p>
        </p:txBody>
      </p:sp>
      <p:pic>
        <p:nvPicPr>
          <p:cNvPr name="Picture 6" id="6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9747583" y="2367001"/>
            <a:ext cx="2292706" cy="186334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DAFh6MfMt5k</dc:identifier>
  <dcterms:modified xsi:type="dcterms:W3CDTF">2011-08-01T06:04:30Z</dcterms:modified>
  <cp:revision>1</cp:revision>
  <dc:title>Garantire la diversità nei luoghi di lavoro virtuali</dc:title>
</cp:coreProperties>
</file>