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5"/>
  </p:notesMasterIdLst>
  <p:sldIdLst>
    <p:sldId id="662" r:id="rId2"/>
    <p:sldId id="257" r:id="rId3"/>
    <p:sldId id="576" r:id="rId4"/>
    <p:sldId id="666" r:id="rId5"/>
    <p:sldId id="261" r:id="rId6"/>
    <p:sldId id="665" r:id="rId7"/>
    <p:sldId id="577" r:id="rId8"/>
    <p:sldId id="258" r:id="rId9"/>
    <p:sldId id="667" r:id="rId10"/>
    <p:sldId id="260" r:id="rId11"/>
    <p:sldId id="578" r:id="rId12"/>
    <p:sldId id="263" r:id="rId13"/>
    <p:sldId id="399" r:id="rId14"/>
    <p:sldId id="279" r:id="rId15"/>
    <p:sldId id="400" r:id="rId16"/>
    <p:sldId id="663" r:id="rId17"/>
    <p:sldId id="579" r:id="rId18"/>
    <p:sldId id="271" r:id="rId19"/>
    <p:sldId id="267" r:id="rId20"/>
    <p:sldId id="272" r:id="rId21"/>
    <p:sldId id="398" r:id="rId22"/>
    <p:sldId id="273" r:id="rId23"/>
    <p:sldId id="270" r:id="rId24"/>
    <p:sldId id="268" r:id="rId25"/>
    <p:sldId id="274" r:id="rId26"/>
    <p:sldId id="275" r:id="rId27"/>
    <p:sldId id="580" r:id="rId28"/>
    <p:sldId id="276" r:id="rId29"/>
    <p:sldId id="278" r:id="rId30"/>
    <p:sldId id="277" r:id="rId31"/>
    <p:sldId id="280" r:id="rId32"/>
    <p:sldId id="581" r:id="rId33"/>
    <p:sldId id="283" r:id="rId34"/>
    <p:sldId id="582" r:id="rId35"/>
    <p:sldId id="284" r:id="rId36"/>
    <p:sldId id="583" r:id="rId37"/>
    <p:sldId id="281" r:id="rId38"/>
    <p:sldId id="661" r:id="rId39"/>
    <p:sldId id="584" r:id="rId40"/>
    <p:sldId id="282" r:id="rId41"/>
    <p:sldId id="285" r:id="rId42"/>
    <p:sldId id="286" r:id="rId43"/>
    <p:sldId id="291" r:id="rId44"/>
    <p:sldId id="287" r:id="rId45"/>
    <p:sldId id="288" r:id="rId46"/>
    <p:sldId id="290" r:id="rId47"/>
    <p:sldId id="289" r:id="rId48"/>
    <p:sldId id="292" r:id="rId49"/>
    <p:sldId id="293" r:id="rId50"/>
    <p:sldId id="303" r:id="rId51"/>
    <p:sldId id="304" r:id="rId52"/>
    <p:sldId id="305" r:id="rId53"/>
    <p:sldId id="306" r:id="rId54"/>
    <p:sldId id="307" r:id="rId55"/>
    <p:sldId id="308" r:id="rId56"/>
    <p:sldId id="585" r:id="rId57"/>
    <p:sldId id="309" r:id="rId58"/>
    <p:sldId id="310" r:id="rId59"/>
    <p:sldId id="586" r:id="rId60"/>
    <p:sldId id="311" r:id="rId61"/>
    <p:sldId id="312" r:id="rId62"/>
    <p:sldId id="313" r:id="rId63"/>
    <p:sldId id="314" r:id="rId64"/>
    <p:sldId id="315" r:id="rId65"/>
    <p:sldId id="394" r:id="rId66"/>
    <p:sldId id="316" r:id="rId67"/>
    <p:sldId id="317" r:id="rId68"/>
    <p:sldId id="587" r:id="rId69"/>
    <p:sldId id="318" r:id="rId70"/>
    <p:sldId id="392" r:id="rId71"/>
    <p:sldId id="319" r:id="rId72"/>
    <p:sldId id="393" r:id="rId73"/>
    <p:sldId id="320" r:id="rId74"/>
    <p:sldId id="321" r:id="rId75"/>
    <p:sldId id="322" r:id="rId76"/>
    <p:sldId id="323" r:id="rId77"/>
    <p:sldId id="325" r:id="rId78"/>
    <p:sldId id="326" r:id="rId79"/>
    <p:sldId id="327" r:id="rId80"/>
    <p:sldId id="588" r:id="rId81"/>
    <p:sldId id="328" r:id="rId82"/>
    <p:sldId id="329" r:id="rId83"/>
    <p:sldId id="330" r:id="rId84"/>
    <p:sldId id="331" r:id="rId85"/>
    <p:sldId id="332" r:id="rId86"/>
    <p:sldId id="333" r:id="rId87"/>
    <p:sldId id="396" r:id="rId88"/>
    <p:sldId id="334" r:id="rId89"/>
    <p:sldId id="335" r:id="rId90"/>
    <p:sldId id="259" r:id="rId91"/>
    <p:sldId id="264" r:id="rId92"/>
    <p:sldId id="668" r:id="rId93"/>
    <p:sldId id="664" r:id="rId94"/>
  </p:sldIdLst>
  <p:sldSz cx="9144000" cy="6858000" type="screen4x3"/>
  <p:notesSz cx="6858000" cy="9144000"/>
  <p:defaultTextStyle>
    <a:defPPr>
      <a:defRPr lang="it-IT"/>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snapToObjects="1">
      <p:cViewPr varScale="1">
        <p:scale>
          <a:sx n="120" d="100"/>
          <a:sy n="120" d="100"/>
        </p:scale>
        <p:origin x="200" y="1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9EB307-7AC6-80DB-5904-F1B09B419E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CA5855-671C-F7A2-E631-D0C3E8BE375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71121EA-5434-0B41-AB95-C460E9E10FC0}" type="datetimeFigureOut">
              <a:rPr lang="en-US"/>
              <a:pPr>
                <a:defRPr/>
              </a:pPr>
              <a:t>10/8/23</a:t>
            </a:fld>
            <a:endParaRPr lang="en-US"/>
          </a:p>
        </p:txBody>
      </p:sp>
      <p:sp>
        <p:nvSpPr>
          <p:cNvPr id="4" name="Slide Image Placeholder 3">
            <a:extLst>
              <a:ext uri="{FF2B5EF4-FFF2-40B4-BE49-F238E27FC236}">
                <a16:creationId xmlns:a16="http://schemas.microsoft.com/office/drawing/2014/main" id="{CCA89783-5360-79F0-A504-D83A3F5A347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966D3E8-412C-2A26-B44C-FAD70091E29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endParaRPr lang="en-US" noProof="0"/>
          </a:p>
        </p:txBody>
      </p:sp>
      <p:sp>
        <p:nvSpPr>
          <p:cNvPr id="6" name="Footer Placeholder 5">
            <a:extLst>
              <a:ext uri="{FF2B5EF4-FFF2-40B4-BE49-F238E27FC236}">
                <a16:creationId xmlns:a16="http://schemas.microsoft.com/office/drawing/2014/main" id="{2986A699-2027-A8D2-324B-A0A346D1DBC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C7959AB5-8407-5379-E18F-C580882976D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AF0DE63-BB8B-C74A-B8D4-2A76D2F96830}" type="slidenum">
              <a:rPr lang="en-US" altLang="it-IT"/>
              <a:pPr/>
              <a:t>‹N›</a:t>
            </a:fld>
            <a:endParaRPr lang="en-US" altLang="it-IT"/>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a:extLst>
              <a:ext uri="{FF2B5EF4-FFF2-40B4-BE49-F238E27FC236}">
                <a16:creationId xmlns:a16="http://schemas.microsoft.com/office/drawing/2014/main" id="{7CD06A3C-9528-1E95-0E32-97B542B4A1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a:extLst>
              <a:ext uri="{FF2B5EF4-FFF2-40B4-BE49-F238E27FC236}">
                <a16:creationId xmlns:a16="http://schemas.microsoft.com/office/drawing/2014/main" id="{E3FB2A08-2A05-24F8-C9BA-DB2FDAED31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t>Per poter parlare un linguaggio comune, è necessario mettersi d</a:t>
            </a:r>
            <a:r>
              <a:rPr lang="ja-JP" altLang="it-IT"/>
              <a:t>’</a:t>
            </a:r>
            <a:r>
              <a:rPr lang="it-IT" altLang="ja-JP" dirty="0"/>
              <a:t>accordo su alcune note topografiche.</a:t>
            </a:r>
          </a:p>
          <a:p>
            <a:r>
              <a:rPr lang="it-IT" altLang="it-IT" dirty="0"/>
              <a:t>Normalmente, l</a:t>
            </a:r>
            <a:r>
              <a:rPr lang="ja-JP" altLang="it-IT"/>
              <a:t>’</a:t>
            </a:r>
            <a:r>
              <a:rPr lang="it-IT" altLang="ja-JP" dirty="0"/>
              <a:t>addome viene suddiviso in 4 quadranti e 9 aree. I quadranti sono individuati </a:t>
            </a:r>
            <a:r>
              <a:rPr lang="it-IT" altLang="ja-JP" dirty="0" err="1"/>
              <a:t>dall</a:t>
            </a:r>
            <a:r>
              <a:rPr lang="ja-JP" altLang="it-IT"/>
              <a:t>’</a:t>
            </a:r>
            <a:r>
              <a:rPr lang="it-IT" altLang="ja-JP" dirty="0"/>
              <a:t>incrocio della linea mediana </a:t>
            </a:r>
            <a:r>
              <a:rPr lang="it-IT" altLang="ja-JP" dirty="0" err="1"/>
              <a:t>xifo</a:t>
            </a:r>
            <a:r>
              <a:rPr lang="it-IT" altLang="ja-JP" dirty="0"/>
              <a:t>-pubica e della linea ombelicale trasversa e si dividono in superiore destro e sinistro ed inferiore destro e sinistro.</a:t>
            </a:r>
          </a:p>
          <a:p>
            <a:r>
              <a:rPr lang="it-IT" altLang="it-IT" dirty="0"/>
              <a:t>Le 9 aree, invece, sono individuate </a:t>
            </a:r>
            <a:r>
              <a:rPr lang="it-IT" altLang="it-IT" dirty="0" err="1"/>
              <a:t>dall</a:t>
            </a:r>
            <a:r>
              <a:rPr lang="ja-JP" altLang="it-IT"/>
              <a:t>’</a:t>
            </a:r>
            <a:r>
              <a:rPr lang="it-IT" altLang="ja-JP" dirty="0"/>
              <a:t>incrociarsi delle due linee </a:t>
            </a:r>
            <a:r>
              <a:rPr lang="it-IT" altLang="ja-JP" dirty="0" err="1"/>
              <a:t>emiclaveari</a:t>
            </a:r>
            <a:r>
              <a:rPr lang="it-IT" altLang="ja-JP" dirty="0"/>
              <a:t> con una linea trasversale che unisce le due parti inferiori degli </a:t>
            </a:r>
            <a:r>
              <a:rPr lang="it-IT" altLang="ja-JP" dirty="0" err="1"/>
              <a:t>emicostati</a:t>
            </a:r>
            <a:r>
              <a:rPr lang="it-IT" altLang="ja-JP" dirty="0"/>
              <a:t> e dalla linea trasversale </a:t>
            </a:r>
            <a:r>
              <a:rPr lang="it-IT" altLang="ja-JP" dirty="0" err="1"/>
              <a:t>bisiliaca</a:t>
            </a:r>
            <a:r>
              <a:rPr lang="it-IT" altLang="ja-JP" dirty="0"/>
              <a:t> che unisce le due spine iliache </a:t>
            </a:r>
            <a:r>
              <a:rPr lang="it-IT" altLang="ja-JP" dirty="0" err="1"/>
              <a:t>antero</a:t>
            </a:r>
            <a:r>
              <a:rPr lang="it-IT" altLang="ja-JP" dirty="0"/>
              <a:t>-superiori. In questo modo, iniziando da destra verso sinistra, si identifica l</a:t>
            </a:r>
            <a:r>
              <a:rPr lang="ja-JP" altLang="it-IT"/>
              <a:t>’</a:t>
            </a:r>
            <a:r>
              <a:rPr lang="it-IT" altLang="ja-JP" dirty="0"/>
              <a:t>ipocondrio destro, l</a:t>
            </a:r>
            <a:r>
              <a:rPr lang="ja-JP" altLang="it-IT"/>
              <a:t>’</a:t>
            </a:r>
            <a:r>
              <a:rPr lang="it-IT" altLang="ja-JP" dirty="0"/>
              <a:t>epigastrio, l</a:t>
            </a:r>
            <a:r>
              <a:rPr lang="ja-JP" altLang="it-IT"/>
              <a:t>’</a:t>
            </a:r>
            <a:r>
              <a:rPr lang="it-IT" altLang="ja-JP" dirty="0"/>
              <a:t>ipocondrio sinistro, fianco destro, mesogastrio e fianco sinistro, fossa iliaca destra, ipogastrio e fossa iliaca sinistra</a:t>
            </a:r>
            <a:endParaRPr lang="it-IT" altLang="it-IT" dirty="0"/>
          </a:p>
        </p:txBody>
      </p:sp>
      <p:sp>
        <p:nvSpPr>
          <p:cNvPr id="12292" name="Segnaposto numero diapositiva 3">
            <a:extLst>
              <a:ext uri="{FF2B5EF4-FFF2-40B4-BE49-F238E27FC236}">
                <a16:creationId xmlns:a16="http://schemas.microsoft.com/office/drawing/2014/main" id="{1D4E7972-F58F-FD03-ABA7-424F043611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8B9A57E-FF0D-7845-8301-5C5380B00BB4}" type="slidenum">
              <a:rPr lang="it-IT" altLang="it-IT"/>
              <a:pPr/>
              <a:t>13</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ltLang="it-IT" dirty="0"/>
              <a:t>Normalmente, l</a:t>
            </a:r>
            <a:r>
              <a:rPr lang="ja-JP" altLang="it-IT"/>
              <a:t>’</a:t>
            </a:r>
            <a:r>
              <a:rPr lang="it-IT" altLang="ja-JP" dirty="0"/>
              <a:t>addome viene suddiviso in 4 quadranti e 9 aree. I quadranti sono individuati </a:t>
            </a:r>
            <a:r>
              <a:rPr lang="it-IT" altLang="ja-JP" dirty="0" err="1"/>
              <a:t>dall</a:t>
            </a:r>
            <a:r>
              <a:rPr lang="ja-JP" altLang="it-IT"/>
              <a:t>’</a:t>
            </a:r>
            <a:r>
              <a:rPr lang="it-IT" altLang="ja-JP" dirty="0"/>
              <a:t>incrocio della linea mediana </a:t>
            </a:r>
            <a:r>
              <a:rPr lang="it-IT" altLang="ja-JP" dirty="0" err="1"/>
              <a:t>xifo</a:t>
            </a:r>
            <a:r>
              <a:rPr lang="it-IT" altLang="ja-JP" dirty="0"/>
              <a:t>-pubica e della linea ombelicale trasversa e si dividono in superiore destro e sinistro ed inferiore destro e sinistro.</a:t>
            </a:r>
          </a:p>
          <a:p>
            <a:r>
              <a:rPr lang="it-IT" altLang="it-IT" dirty="0"/>
              <a:t>Le 9 aree, invece, sono individuate </a:t>
            </a:r>
            <a:r>
              <a:rPr lang="it-IT" altLang="it-IT" dirty="0" err="1"/>
              <a:t>dall</a:t>
            </a:r>
            <a:r>
              <a:rPr lang="ja-JP" altLang="it-IT"/>
              <a:t>’</a:t>
            </a:r>
            <a:r>
              <a:rPr lang="it-IT" altLang="ja-JP" dirty="0"/>
              <a:t>incrociarsi delle due linee </a:t>
            </a:r>
            <a:r>
              <a:rPr lang="it-IT" altLang="ja-JP" dirty="0" err="1"/>
              <a:t>emiclaveari</a:t>
            </a:r>
            <a:r>
              <a:rPr lang="it-IT" altLang="ja-JP" dirty="0"/>
              <a:t> con una linea trasversale che unisce le due parti inferiori degli </a:t>
            </a:r>
            <a:r>
              <a:rPr lang="it-IT" altLang="ja-JP" dirty="0" err="1"/>
              <a:t>emicostati</a:t>
            </a:r>
            <a:r>
              <a:rPr lang="it-IT" altLang="ja-JP" dirty="0"/>
              <a:t> e dalla linea trasversale </a:t>
            </a:r>
            <a:r>
              <a:rPr lang="it-IT" altLang="ja-JP" dirty="0" err="1"/>
              <a:t>bisiliaca</a:t>
            </a:r>
            <a:r>
              <a:rPr lang="it-IT" altLang="ja-JP" dirty="0"/>
              <a:t> che unisce le due spine iliache </a:t>
            </a:r>
            <a:r>
              <a:rPr lang="it-IT" altLang="ja-JP" dirty="0" err="1"/>
              <a:t>antero</a:t>
            </a:r>
            <a:r>
              <a:rPr lang="it-IT" altLang="ja-JP" dirty="0"/>
              <a:t>-superiori. In questo modo, iniziando da destra verso sinistra, si identifica l</a:t>
            </a:r>
            <a:r>
              <a:rPr lang="ja-JP" altLang="it-IT"/>
              <a:t>’</a:t>
            </a:r>
            <a:r>
              <a:rPr lang="it-IT" altLang="ja-JP" dirty="0"/>
              <a:t>ipocondrio destro, l</a:t>
            </a:r>
            <a:r>
              <a:rPr lang="ja-JP" altLang="it-IT"/>
              <a:t>’</a:t>
            </a:r>
            <a:r>
              <a:rPr lang="it-IT" altLang="ja-JP" dirty="0"/>
              <a:t>epigastrio, l</a:t>
            </a:r>
            <a:r>
              <a:rPr lang="ja-JP" altLang="it-IT"/>
              <a:t>’</a:t>
            </a:r>
            <a:r>
              <a:rPr lang="it-IT" altLang="ja-JP" dirty="0"/>
              <a:t>ipocondrio sinistro, fianco destro, mesogastrio e fianco sinistro, fossa iliaca destra, ipogastrio e fossa iliaca sinistra</a:t>
            </a:r>
            <a:endParaRPr lang="it-IT" altLang="it-IT" dirty="0"/>
          </a:p>
          <a:p>
            <a:endParaRPr lang="it-IT" dirty="0"/>
          </a:p>
        </p:txBody>
      </p:sp>
      <p:sp>
        <p:nvSpPr>
          <p:cNvPr id="4" name="Segnaposto numero diapositiva 3"/>
          <p:cNvSpPr>
            <a:spLocks noGrp="1"/>
          </p:cNvSpPr>
          <p:nvPr>
            <p:ph type="sldNum" sz="quarter" idx="5"/>
          </p:nvPr>
        </p:nvSpPr>
        <p:spPr/>
        <p:txBody>
          <a:bodyPr/>
          <a:lstStyle/>
          <a:p>
            <a:fld id="{2AF0DE63-BB8B-C74A-B8D4-2A76D2F96830}" type="slidenum">
              <a:rPr lang="en-US" altLang="it-IT" smtClean="0"/>
              <a:pPr/>
              <a:t>14</a:t>
            </a:fld>
            <a:endParaRPr lang="en-US" altLang="it-IT"/>
          </a:p>
        </p:txBody>
      </p:sp>
    </p:spTree>
    <p:extLst>
      <p:ext uri="{BB962C8B-B14F-4D97-AF65-F5344CB8AC3E}">
        <p14:creationId xmlns:p14="http://schemas.microsoft.com/office/powerpoint/2010/main" val="61789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C79BAA-6E28-E5C5-7FEF-884BEE21C860}"/>
              </a:ext>
            </a:extLst>
          </p:cNvPr>
          <p:cNvSpPr>
            <a:spLocks noGrp="1"/>
          </p:cNvSpPr>
          <p:nvPr>
            <p:ph type="dt" sz="half" idx="10"/>
          </p:nvPr>
        </p:nvSpPr>
        <p:spPr/>
        <p:txBody>
          <a:bodyPr/>
          <a:lstStyle>
            <a:lvl1pPr>
              <a:defRPr/>
            </a:lvl1pPr>
          </a:lstStyle>
          <a:p>
            <a:pPr>
              <a:defRPr/>
            </a:pPr>
            <a:fld id="{0A8EBA2B-1D9D-B741-9C4E-0F2FFB16F9B0}" type="datetimeFigureOut">
              <a:rPr lang="it-IT"/>
              <a:pPr>
                <a:defRPr/>
              </a:pPr>
              <a:t>08/10/23</a:t>
            </a:fld>
            <a:endParaRPr lang="it-IT"/>
          </a:p>
        </p:txBody>
      </p:sp>
      <p:sp>
        <p:nvSpPr>
          <p:cNvPr id="5" name="Segnaposto piè di pagina 4">
            <a:extLst>
              <a:ext uri="{FF2B5EF4-FFF2-40B4-BE49-F238E27FC236}">
                <a16:creationId xmlns:a16="http://schemas.microsoft.com/office/drawing/2014/main" id="{7358AE29-4263-C9A8-EB74-E34734FB5E09}"/>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B29617F8-917F-BE86-1C35-7489AC9E766E}"/>
              </a:ext>
            </a:extLst>
          </p:cNvPr>
          <p:cNvSpPr>
            <a:spLocks noGrp="1"/>
          </p:cNvSpPr>
          <p:nvPr>
            <p:ph type="sldNum" sz="quarter" idx="12"/>
          </p:nvPr>
        </p:nvSpPr>
        <p:spPr/>
        <p:txBody>
          <a:bodyPr/>
          <a:lstStyle>
            <a:lvl1pPr>
              <a:defRPr/>
            </a:lvl1pPr>
          </a:lstStyle>
          <a:p>
            <a:fld id="{9FA21936-D3E3-2847-9213-5D18ACE7F92C}" type="slidenum">
              <a:rPr lang="en-US" altLang="it-IT"/>
              <a:pPr/>
              <a:t>‹N›</a:t>
            </a:fld>
            <a:endParaRPr lang="it-IT" altLang="it-IT"/>
          </a:p>
        </p:txBody>
      </p:sp>
    </p:spTree>
    <p:extLst>
      <p:ext uri="{BB962C8B-B14F-4D97-AF65-F5344CB8AC3E}">
        <p14:creationId xmlns:p14="http://schemas.microsoft.com/office/powerpoint/2010/main" val="412600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35329F-F219-1B78-19FD-E62E92B86CED}"/>
              </a:ext>
            </a:extLst>
          </p:cNvPr>
          <p:cNvSpPr>
            <a:spLocks noGrp="1"/>
          </p:cNvSpPr>
          <p:nvPr>
            <p:ph type="dt" sz="half" idx="10"/>
          </p:nvPr>
        </p:nvSpPr>
        <p:spPr/>
        <p:txBody>
          <a:bodyPr/>
          <a:lstStyle>
            <a:lvl1pPr>
              <a:defRPr/>
            </a:lvl1pPr>
          </a:lstStyle>
          <a:p>
            <a:pPr>
              <a:defRPr/>
            </a:pPr>
            <a:fld id="{E5C68CF7-0334-1D49-BFD7-510DD923B828}" type="datetimeFigureOut">
              <a:rPr lang="it-IT"/>
              <a:pPr>
                <a:defRPr/>
              </a:pPr>
              <a:t>08/10/23</a:t>
            </a:fld>
            <a:endParaRPr lang="it-IT"/>
          </a:p>
        </p:txBody>
      </p:sp>
      <p:sp>
        <p:nvSpPr>
          <p:cNvPr id="5" name="Segnaposto piè di pagina 4">
            <a:extLst>
              <a:ext uri="{FF2B5EF4-FFF2-40B4-BE49-F238E27FC236}">
                <a16:creationId xmlns:a16="http://schemas.microsoft.com/office/drawing/2014/main" id="{3E5CAB70-AA25-A75F-05B7-68494D4F90F2}"/>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338D2A28-4163-7CD2-04FE-7BFF7B4D31DF}"/>
              </a:ext>
            </a:extLst>
          </p:cNvPr>
          <p:cNvSpPr>
            <a:spLocks noGrp="1"/>
          </p:cNvSpPr>
          <p:nvPr>
            <p:ph type="sldNum" sz="quarter" idx="12"/>
          </p:nvPr>
        </p:nvSpPr>
        <p:spPr/>
        <p:txBody>
          <a:bodyPr/>
          <a:lstStyle>
            <a:lvl1pPr>
              <a:defRPr/>
            </a:lvl1pPr>
          </a:lstStyle>
          <a:p>
            <a:fld id="{41668FEB-A157-9246-8F85-2263FCB9189D}" type="slidenum">
              <a:rPr lang="en-US" altLang="it-IT"/>
              <a:pPr/>
              <a:t>‹N›</a:t>
            </a:fld>
            <a:endParaRPr lang="it-IT" altLang="it-IT"/>
          </a:p>
        </p:txBody>
      </p:sp>
    </p:spTree>
    <p:extLst>
      <p:ext uri="{BB962C8B-B14F-4D97-AF65-F5344CB8AC3E}">
        <p14:creationId xmlns:p14="http://schemas.microsoft.com/office/powerpoint/2010/main" val="355706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3D40D3-A7B1-F8A0-F554-29DC8BB1409A}"/>
              </a:ext>
            </a:extLst>
          </p:cNvPr>
          <p:cNvSpPr>
            <a:spLocks noGrp="1"/>
          </p:cNvSpPr>
          <p:nvPr>
            <p:ph type="dt" sz="half" idx="10"/>
          </p:nvPr>
        </p:nvSpPr>
        <p:spPr/>
        <p:txBody>
          <a:bodyPr/>
          <a:lstStyle>
            <a:lvl1pPr>
              <a:defRPr/>
            </a:lvl1pPr>
          </a:lstStyle>
          <a:p>
            <a:pPr>
              <a:defRPr/>
            </a:pPr>
            <a:fld id="{480B9139-5A3E-494B-B553-70D94F9527AA}" type="datetimeFigureOut">
              <a:rPr lang="it-IT"/>
              <a:pPr>
                <a:defRPr/>
              </a:pPr>
              <a:t>08/10/23</a:t>
            </a:fld>
            <a:endParaRPr lang="it-IT"/>
          </a:p>
        </p:txBody>
      </p:sp>
      <p:sp>
        <p:nvSpPr>
          <p:cNvPr id="5" name="Segnaposto piè di pagina 4">
            <a:extLst>
              <a:ext uri="{FF2B5EF4-FFF2-40B4-BE49-F238E27FC236}">
                <a16:creationId xmlns:a16="http://schemas.microsoft.com/office/drawing/2014/main" id="{5F875458-ADCE-74EA-F72A-7AD9CA2AC38D}"/>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541F660A-789E-39FE-6DF7-4A56A5848544}"/>
              </a:ext>
            </a:extLst>
          </p:cNvPr>
          <p:cNvSpPr>
            <a:spLocks noGrp="1"/>
          </p:cNvSpPr>
          <p:nvPr>
            <p:ph type="sldNum" sz="quarter" idx="12"/>
          </p:nvPr>
        </p:nvSpPr>
        <p:spPr/>
        <p:txBody>
          <a:bodyPr/>
          <a:lstStyle>
            <a:lvl1pPr>
              <a:defRPr/>
            </a:lvl1pPr>
          </a:lstStyle>
          <a:p>
            <a:fld id="{48ABCD0B-FB0D-B843-9346-8E57C85F8199}" type="slidenum">
              <a:rPr lang="en-US" altLang="it-IT"/>
              <a:pPr/>
              <a:t>‹N›</a:t>
            </a:fld>
            <a:endParaRPr lang="it-IT" altLang="it-IT"/>
          </a:p>
        </p:txBody>
      </p:sp>
    </p:spTree>
    <p:extLst>
      <p:ext uri="{BB962C8B-B14F-4D97-AF65-F5344CB8AC3E}">
        <p14:creationId xmlns:p14="http://schemas.microsoft.com/office/powerpoint/2010/main" val="204783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A423C1-7394-F281-57C2-4D56200A533C}"/>
              </a:ext>
            </a:extLst>
          </p:cNvPr>
          <p:cNvSpPr>
            <a:spLocks noGrp="1"/>
          </p:cNvSpPr>
          <p:nvPr>
            <p:ph type="dt" sz="half" idx="10"/>
          </p:nvPr>
        </p:nvSpPr>
        <p:spPr/>
        <p:txBody>
          <a:bodyPr/>
          <a:lstStyle>
            <a:lvl1pPr>
              <a:defRPr/>
            </a:lvl1pPr>
          </a:lstStyle>
          <a:p>
            <a:pPr>
              <a:defRPr/>
            </a:pPr>
            <a:fld id="{9AB00905-9DDB-D140-8779-F0F5F554280E}" type="datetimeFigureOut">
              <a:rPr lang="it-IT"/>
              <a:pPr>
                <a:defRPr/>
              </a:pPr>
              <a:t>08/10/23</a:t>
            </a:fld>
            <a:endParaRPr lang="it-IT"/>
          </a:p>
        </p:txBody>
      </p:sp>
      <p:sp>
        <p:nvSpPr>
          <p:cNvPr id="5" name="Segnaposto piè di pagina 4">
            <a:extLst>
              <a:ext uri="{FF2B5EF4-FFF2-40B4-BE49-F238E27FC236}">
                <a16:creationId xmlns:a16="http://schemas.microsoft.com/office/drawing/2014/main" id="{4FDA54AD-7163-3A91-4A47-4718B9714409}"/>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485B27AF-2DBE-A803-D6F3-19F74A78EFC0}"/>
              </a:ext>
            </a:extLst>
          </p:cNvPr>
          <p:cNvSpPr>
            <a:spLocks noGrp="1"/>
          </p:cNvSpPr>
          <p:nvPr>
            <p:ph type="sldNum" sz="quarter" idx="12"/>
          </p:nvPr>
        </p:nvSpPr>
        <p:spPr/>
        <p:txBody>
          <a:bodyPr/>
          <a:lstStyle>
            <a:lvl1pPr>
              <a:defRPr/>
            </a:lvl1pPr>
          </a:lstStyle>
          <a:p>
            <a:fld id="{1B42655C-3D34-C347-AD02-F2EF48B870A4}" type="slidenum">
              <a:rPr lang="en-US" altLang="it-IT"/>
              <a:pPr/>
              <a:t>‹N›</a:t>
            </a:fld>
            <a:endParaRPr lang="it-IT" altLang="it-IT"/>
          </a:p>
        </p:txBody>
      </p:sp>
    </p:spTree>
    <p:extLst>
      <p:ext uri="{BB962C8B-B14F-4D97-AF65-F5344CB8AC3E}">
        <p14:creationId xmlns:p14="http://schemas.microsoft.com/office/powerpoint/2010/main" val="194193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C9E6A47-E885-49E9-347D-73922A029564}"/>
              </a:ext>
            </a:extLst>
          </p:cNvPr>
          <p:cNvSpPr>
            <a:spLocks noGrp="1"/>
          </p:cNvSpPr>
          <p:nvPr>
            <p:ph type="dt" sz="half" idx="10"/>
          </p:nvPr>
        </p:nvSpPr>
        <p:spPr/>
        <p:txBody>
          <a:bodyPr/>
          <a:lstStyle>
            <a:lvl1pPr>
              <a:defRPr/>
            </a:lvl1pPr>
          </a:lstStyle>
          <a:p>
            <a:pPr>
              <a:defRPr/>
            </a:pPr>
            <a:fld id="{7B5802BF-72D2-2E42-9899-E6F61A4BB076}" type="datetimeFigureOut">
              <a:rPr lang="it-IT"/>
              <a:pPr>
                <a:defRPr/>
              </a:pPr>
              <a:t>08/10/23</a:t>
            </a:fld>
            <a:endParaRPr lang="it-IT"/>
          </a:p>
        </p:txBody>
      </p:sp>
      <p:sp>
        <p:nvSpPr>
          <p:cNvPr id="5" name="Segnaposto piè di pagina 4">
            <a:extLst>
              <a:ext uri="{FF2B5EF4-FFF2-40B4-BE49-F238E27FC236}">
                <a16:creationId xmlns:a16="http://schemas.microsoft.com/office/drawing/2014/main" id="{8D12A12E-0858-AC68-69DF-12C1BB66356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16B7197-0DE5-E8EE-C9BA-2A510B8030A2}"/>
              </a:ext>
            </a:extLst>
          </p:cNvPr>
          <p:cNvSpPr>
            <a:spLocks noGrp="1"/>
          </p:cNvSpPr>
          <p:nvPr>
            <p:ph type="sldNum" sz="quarter" idx="12"/>
          </p:nvPr>
        </p:nvSpPr>
        <p:spPr/>
        <p:txBody>
          <a:bodyPr/>
          <a:lstStyle>
            <a:lvl1pPr>
              <a:defRPr/>
            </a:lvl1pPr>
          </a:lstStyle>
          <a:p>
            <a:fld id="{B24347F3-156B-7940-BD34-791164B3768D}" type="slidenum">
              <a:rPr lang="en-US" altLang="it-IT"/>
              <a:pPr/>
              <a:t>‹N›</a:t>
            </a:fld>
            <a:endParaRPr lang="it-IT" altLang="it-IT"/>
          </a:p>
        </p:txBody>
      </p:sp>
    </p:spTree>
    <p:extLst>
      <p:ext uri="{BB962C8B-B14F-4D97-AF65-F5344CB8AC3E}">
        <p14:creationId xmlns:p14="http://schemas.microsoft.com/office/powerpoint/2010/main" val="69838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EEB2DA3C-6920-04F9-F489-E289690C9868}"/>
              </a:ext>
            </a:extLst>
          </p:cNvPr>
          <p:cNvSpPr>
            <a:spLocks noGrp="1"/>
          </p:cNvSpPr>
          <p:nvPr>
            <p:ph type="dt" sz="half" idx="10"/>
          </p:nvPr>
        </p:nvSpPr>
        <p:spPr/>
        <p:txBody>
          <a:bodyPr/>
          <a:lstStyle>
            <a:lvl1pPr>
              <a:defRPr/>
            </a:lvl1pPr>
          </a:lstStyle>
          <a:p>
            <a:pPr>
              <a:defRPr/>
            </a:pPr>
            <a:fld id="{0603E18C-5D21-8641-915D-1D661D58EA5C}" type="datetimeFigureOut">
              <a:rPr lang="it-IT"/>
              <a:pPr>
                <a:defRPr/>
              </a:pPr>
              <a:t>08/10/23</a:t>
            </a:fld>
            <a:endParaRPr lang="it-IT"/>
          </a:p>
        </p:txBody>
      </p:sp>
      <p:sp>
        <p:nvSpPr>
          <p:cNvPr id="6" name="Segnaposto piè di pagina 4">
            <a:extLst>
              <a:ext uri="{FF2B5EF4-FFF2-40B4-BE49-F238E27FC236}">
                <a16:creationId xmlns:a16="http://schemas.microsoft.com/office/drawing/2014/main" id="{C6EA694A-384F-A05D-CBC1-C1B898D8FD82}"/>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84C4B0CF-01CB-A7CD-FCA7-D4C2784374F7}"/>
              </a:ext>
            </a:extLst>
          </p:cNvPr>
          <p:cNvSpPr>
            <a:spLocks noGrp="1"/>
          </p:cNvSpPr>
          <p:nvPr>
            <p:ph type="sldNum" sz="quarter" idx="12"/>
          </p:nvPr>
        </p:nvSpPr>
        <p:spPr/>
        <p:txBody>
          <a:bodyPr/>
          <a:lstStyle>
            <a:lvl1pPr>
              <a:defRPr/>
            </a:lvl1pPr>
          </a:lstStyle>
          <a:p>
            <a:fld id="{A285708F-6A97-264E-82A7-4913193E74A7}" type="slidenum">
              <a:rPr lang="en-US" altLang="it-IT"/>
              <a:pPr/>
              <a:t>‹N›</a:t>
            </a:fld>
            <a:endParaRPr lang="it-IT" altLang="it-IT"/>
          </a:p>
        </p:txBody>
      </p:sp>
    </p:spTree>
    <p:extLst>
      <p:ext uri="{BB962C8B-B14F-4D97-AF65-F5344CB8AC3E}">
        <p14:creationId xmlns:p14="http://schemas.microsoft.com/office/powerpoint/2010/main" val="284874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D8BDB150-AD48-2C50-872E-B314B19EB324}"/>
              </a:ext>
            </a:extLst>
          </p:cNvPr>
          <p:cNvSpPr>
            <a:spLocks noGrp="1"/>
          </p:cNvSpPr>
          <p:nvPr>
            <p:ph type="dt" sz="half" idx="10"/>
          </p:nvPr>
        </p:nvSpPr>
        <p:spPr/>
        <p:txBody>
          <a:bodyPr/>
          <a:lstStyle>
            <a:lvl1pPr>
              <a:defRPr/>
            </a:lvl1pPr>
          </a:lstStyle>
          <a:p>
            <a:pPr>
              <a:defRPr/>
            </a:pPr>
            <a:fld id="{E0D0AB61-0FF5-7243-BD4C-17823664D175}" type="datetimeFigureOut">
              <a:rPr lang="it-IT"/>
              <a:pPr>
                <a:defRPr/>
              </a:pPr>
              <a:t>08/10/23</a:t>
            </a:fld>
            <a:endParaRPr lang="it-IT"/>
          </a:p>
        </p:txBody>
      </p:sp>
      <p:sp>
        <p:nvSpPr>
          <p:cNvPr id="8" name="Segnaposto piè di pagina 4">
            <a:extLst>
              <a:ext uri="{FF2B5EF4-FFF2-40B4-BE49-F238E27FC236}">
                <a16:creationId xmlns:a16="http://schemas.microsoft.com/office/drawing/2014/main" id="{E466780D-54FA-08FD-09E5-2A6C7F9CDEDF}"/>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AF6A0911-6BB3-1B14-B7CD-DC6F9FF6ABA9}"/>
              </a:ext>
            </a:extLst>
          </p:cNvPr>
          <p:cNvSpPr>
            <a:spLocks noGrp="1"/>
          </p:cNvSpPr>
          <p:nvPr>
            <p:ph type="sldNum" sz="quarter" idx="12"/>
          </p:nvPr>
        </p:nvSpPr>
        <p:spPr/>
        <p:txBody>
          <a:bodyPr/>
          <a:lstStyle>
            <a:lvl1pPr>
              <a:defRPr/>
            </a:lvl1pPr>
          </a:lstStyle>
          <a:p>
            <a:fld id="{57050618-0B65-8D49-9A18-349B1AB0E825}" type="slidenum">
              <a:rPr lang="en-US" altLang="it-IT"/>
              <a:pPr/>
              <a:t>‹N›</a:t>
            </a:fld>
            <a:endParaRPr lang="it-IT" altLang="it-IT"/>
          </a:p>
        </p:txBody>
      </p:sp>
    </p:spTree>
    <p:extLst>
      <p:ext uri="{BB962C8B-B14F-4D97-AF65-F5344CB8AC3E}">
        <p14:creationId xmlns:p14="http://schemas.microsoft.com/office/powerpoint/2010/main" val="92967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3">
            <a:extLst>
              <a:ext uri="{FF2B5EF4-FFF2-40B4-BE49-F238E27FC236}">
                <a16:creationId xmlns:a16="http://schemas.microsoft.com/office/drawing/2014/main" id="{60E381A3-B297-2262-CFD0-AAE5F396B610}"/>
              </a:ext>
            </a:extLst>
          </p:cNvPr>
          <p:cNvSpPr>
            <a:spLocks noGrp="1"/>
          </p:cNvSpPr>
          <p:nvPr>
            <p:ph type="dt" sz="half" idx="10"/>
          </p:nvPr>
        </p:nvSpPr>
        <p:spPr/>
        <p:txBody>
          <a:bodyPr/>
          <a:lstStyle>
            <a:lvl1pPr>
              <a:defRPr/>
            </a:lvl1pPr>
          </a:lstStyle>
          <a:p>
            <a:pPr>
              <a:defRPr/>
            </a:pPr>
            <a:fld id="{D53AE4B5-73C1-0D49-B2EA-FD672090EDC7}" type="datetimeFigureOut">
              <a:rPr lang="it-IT"/>
              <a:pPr>
                <a:defRPr/>
              </a:pPr>
              <a:t>08/10/23</a:t>
            </a:fld>
            <a:endParaRPr lang="it-IT"/>
          </a:p>
        </p:txBody>
      </p:sp>
      <p:sp>
        <p:nvSpPr>
          <p:cNvPr id="4" name="Segnaposto piè di pagina 4">
            <a:extLst>
              <a:ext uri="{FF2B5EF4-FFF2-40B4-BE49-F238E27FC236}">
                <a16:creationId xmlns:a16="http://schemas.microsoft.com/office/drawing/2014/main" id="{6197B3AA-B470-C891-1FA4-07D64972B655}"/>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9FC04859-1AF0-B68B-5EBD-CE51CF4F550E}"/>
              </a:ext>
            </a:extLst>
          </p:cNvPr>
          <p:cNvSpPr>
            <a:spLocks noGrp="1"/>
          </p:cNvSpPr>
          <p:nvPr>
            <p:ph type="sldNum" sz="quarter" idx="12"/>
          </p:nvPr>
        </p:nvSpPr>
        <p:spPr/>
        <p:txBody>
          <a:bodyPr/>
          <a:lstStyle>
            <a:lvl1pPr>
              <a:defRPr/>
            </a:lvl1pPr>
          </a:lstStyle>
          <a:p>
            <a:fld id="{CE9FA27C-F5E7-1746-8FA7-991CEF2DF4DC}" type="slidenum">
              <a:rPr lang="en-US" altLang="it-IT"/>
              <a:pPr/>
              <a:t>‹N›</a:t>
            </a:fld>
            <a:endParaRPr lang="it-IT" altLang="it-IT"/>
          </a:p>
        </p:txBody>
      </p:sp>
    </p:spTree>
    <p:extLst>
      <p:ext uri="{BB962C8B-B14F-4D97-AF65-F5344CB8AC3E}">
        <p14:creationId xmlns:p14="http://schemas.microsoft.com/office/powerpoint/2010/main" val="252644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BF56E25E-D89B-1FD5-6E99-46DFA143279E}"/>
              </a:ext>
            </a:extLst>
          </p:cNvPr>
          <p:cNvSpPr>
            <a:spLocks noGrp="1"/>
          </p:cNvSpPr>
          <p:nvPr>
            <p:ph type="dt" sz="half" idx="10"/>
          </p:nvPr>
        </p:nvSpPr>
        <p:spPr/>
        <p:txBody>
          <a:bodyPr/>
          <a:lstStyle>
            <a:lvl1pPr>
              <a:defRPr/>
            </a:lvl1pPr>
          </a:lstStyle>
          <a:p>
            <a:pPr>
              <a:defRPr/>
            </a:pPr>
            <a:fld id="{2352EC6D-04BB-FE45-8217-4847D72EAED2}" type="datetimeFigureOut">
              <a:rPr lang="it-IT"/>
              <a:pPr>
                <a:defRPr/>
              </a:pPr>
              <a:t>08/10/23</a:t>
            </a:fld>
            <a:endParaRPr lang="it-IT"/>
          </a:p>
        </p:txBody>
      </p:sp>
      <p:sp>
        <p:nvSpPr>
          <p:cNvPr id="3" name="Segnaposto piè di pagina 4">
            <a:extLst>
              <a:ext uri="{FF2B5EF4-FFF2-40B4-BE49-F238E27FC236}">
                <a16:creationId xmlns:a16="http://schemas.microsoft.com/office/drawing/2014/main" id="{25896FF8-F02A-0635-D3C1-F5816E4FFEC0}"/>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9789BDF2-C56D-B3F8-44EB-1349C61A21A8}"/>
              </a:ext>
            </a:extLst>
          </p:cNvPr>
          <p:cNvSpPr>
            <a:spLocks noGrp="1"/>
          </p:cNvSpPr>
          <p:nvPr>
            <p:ph type="sldNum" sz="quarter" idx="12"/>
          </p:nvPr>
        </p:nvSpPr>
        <p:spPr/>
        <p:txBody>
          <a:bodyPr/>
          <a:lstStyle>
            <a:lvl1pPr>
              <a:defRPr/>
            </a:lvl1pPr>
          </a:lstStyle>
          <a:p>
            <a:fld id="{28EF448B-4C29-7047-8A50-776E515FA854}" type="slidenum">
              <a:rPr lang="en-US" altLang="it-IT"/>
              <a:pPr/>
              <a:t>‹N›</a:t>
            </a:fld>
            <a:endParaRPr lang="it-IT" altLang="it-IT"/>
          </a:p>
        </p:txBody>
      </p:sp>
    </p:spTree>
    <p:extLst>
      <p:ext uri="{BB962C8B-B14F-4D97-AF65-F5344CB8AC3E}">
        <p14:creationId xmlns:p14="http://schemas.microsoft.com/office/powerpoint/2010/main" val="221166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7CC4FA76-6BEB-42A5-0EDE-94EBC0604A96}"/>
              </a:ext>
            </a:extLst>
          </p:cNvPr>
          <p:cNvSpPr>
            <a:spLocks noGrp="1"/>
          </p:cNvSpPr>
          <p:nvPr>
            <p:ph type="dt" sz="half" idx="10"/>
          </p:nvPr>
        </p:nvSpPr>
        <p:spPr/>
        <p:txBody>
          <a:bodyPr/>
          <a:lstStyle>
            <a:lvl1pPr>
              <a:defRPr/>
            </a:lvl1pPr>
          </a:lstStyle>
          <a:p>
            <a:pPr>
              <a:defRPr/>
            </a:pPr>
            <a:fld id="{856738A8-6AF2-8C47-A4B7-E5306535CD2E}" type="datetimeFigureOut">
              <a:rPr lang="it-IT"/>
              <a:pPr>
                <a:defRPr/>
              </a:pPr>
              <a:t>08/10/23</a:t>
            </a:fld>
            <a:endParaRPr lang="it-IT"/>
          </a:p>
        </p:txBody>
      </p:sp>
      <p:sp>
        <p:nvSpPr>
          <p:cNvPr id="6" name="Segnaposto piè di pagina 4">
            <a:extLst>
              <a:ext uri="{FF2B5EF4-FFF2-40B4-BE49-F238E27FC236}">
                <a16:creationId xmlns:a16="http://schemas.microsoft.com/office/drawing/2014/main" id="{3145C092-3A4F-B70B-DD22-A452BA32F9AE}"/>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2FC659D6-DFE7-9067-467E-87B5E2E84C17}"/>
              </a:ext>
            </a:extLst>
          </p:cNvPr>
          <p:cNvSpPr>
            <a:spLocks noGrp="1"/>
          </p:cNvSpPr>
          <p:nvPr>
            <p:ph type="sldNum" sz="quarter" idx="12"/>
          </p:nvPr>
        </p:nvSpPr>
        <p:spPr/>
        <p:txBody>
          <a:bodyPr/>
          <a:lstStyle>
            <a:lvl1pPr>
              <a:defRPr/>
            </a:lvl1pPr>
          </a:lstStyle>
          <a:p>
            <a:fld id="{7D6D3E13-4C4E-2349-9093-330602726B53}" type="slidenum">
              <a:rPr lang="en-US" altLang="it-IT"/>
              <a:pPr/>
              <a:t>‹N›</a:t>
            </a:fld>
            <a:endParaRPr lang="it-IT" altLang="it-IT"/>
          </a:p>
        </p:txBody>
      </p:sp>
    </p:spTree>
    <p:extLst>
      <p:ext uri="{BB962C8B-B14F-4D97-AF65-F5344CB8AC3E}">
        <p14:creationId xmlns:p14="http://schemas.microsoft.com/office/powerpoint/2010/main" val="189304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a:extLst>
              <a:ext uri="{FF2B5EF4-FFF2-40B4-BE49-F238E27FC236}">
                <a16:creationId xmlns:a16="http://schemas.microsoft.com/office/drawing/2014/main" id="{F2367EBA-20CF-2817-AAD5-34E03E577B7C}"/>
              </a:ext>
            </a:extLst>
          </p:cNvPr>
          <p:cNvSpPr>
            <a:spLocks noGrp="1"/>
          </p:cNvSpPr>
          <p:nvPr>
            <p:ph type="dt" sz="half" idx="10"/>
          </p:nvPr>
        </p:nvSpPr>
        <p:spPr/>
        <p:txBody>
          <a:bodyPr/>
          <a:lstStyle>
            <a:lvl1pPr>
              <a:defRPr/>
            </a:lvl1pPr>
          </a:lstStyle>
          <a:p>
            <a:pPr>
              <a:defRPr/>
            </a:pPr>
            <a:fld id="{62CB847A-8949-574A-A68A-E4804251F3F0}" type="datetimeFigureOut">
              <a:rPr lang="it-IT"/>
              <a:pPr>
                <a:defRPr/>
              </a:pPr>
              <a:t>08/10/23</a:t>
            </a:fld>
            <a:endParaRPr lang="it-IT"/>
          </a:p>
        </p:txBody>
      </p:sp>
      <p:sp>
        <p:nvSpPr>
          <p:cNvPr id="6" name="Segnaposto piè di pagina 4">
            <a:extLst>
              <a:ext uri="{FF2B5EF4-FFF2-40B4-BE49-F238E27FC236}">
                <a16:creationId xmlns:a16="http://schemas.microsoft.com/office/drawing/2014/main" id="{BEA7FE1C-A4D4-6819-BE38-C17C71F9BCB5}"/>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E0397149-DFFB-0722-EC82-8372EC6E41AA}"/>
              </a:ext>
            </a:extLst>
          </p:cNvPr>
          <p:cNvSpPr>
            <a:spLocks noGrp="1"/>
          </p:cNvSpPr>
          <p:nvPr>
            <p:ph type="sldNum" sz="quarter" idx="12"/>
          </p:nvPr>
        </p:nvSpPr>
        <p:spPr/>
        <p:txBody>
          <a:bodyPr/>
          <a:lstStyle>
            <a:lvl1pPr>
              <a:defRPr/>
            </a:lvl1pPr>
          </a:lstStyle>
          <a:p>
            <a:fld id="{111809EB-C6B3-2940-99DC-E04B58ACD0B5}" type="slidenum">
              <a:rPr lang="en-US" altLang="it-IT"/>
              <a:pPr/>
              <a:t>‹N›</a:t>
            </a:fld>
            <a:endParaRPr lang="it-IT" altLang="it-IT"/>
          </a:p>
        </p:txBody>
      </p:sp>
    </p:spTree>
    <p:extLst>
      <p:ext uri="{BB962C8B-B14F-4D97-AF65-F5344CB8AC3E}">
        <p14:creationId xmlns:p14="http://schemas.microsoft.com/office/powerpoint/2010/main" val="69240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DECD3691-812A-C16E-24C9-C3CAE0EB33C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1027" name="Segnaposto testo 2">
            <a:extLst>
              <a:ext uri="{FF2B5EF4-FFF2-40B4-BE49-F238E27FC236}">
                <a16:creationId xmlns:a16="http://schemas.microsoft.com/office/drawing/2014/main" id="{F65074CA-1B86-01CD-54E3-E1DC87A161F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52B0A66D-BC97-3622-DF5E-BA43381AE6D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32F6C928-20A5-BE4E-BBFB-37D8B9159644}" type="datetimeFigureOut">
              <a:rPr lang="it-IT"/>
              <a:pPr>
                <a:defRPr/>
              </a:pPr>
              <a:t>08/10/23</a:t>
            </a:fld>
            <a:endParaRPr lang="it-IT"/>
          </a:p>
        </p:txBody>
      </p:sp>
      <p:sp>
        <p:nvSpPr>
          <p:cNvPr id="5" name="Segnaposto piè di pagina 4">
            <a:extLst>
              <a:ext uri="{FF2B5EF4-FFF2-40B4-BE49-F238E27FC236}">
                <a16:creationId xmlns:a16="http://schemas.microsoft.com/office/drawing/2014/main" id="{CFCF8F2B-9D0C-973F-6ED6-DA1D487FB7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a:extLst>
              <a:ext uri="{FF2B5EF4-FFF2-40B4-BE49-F238E27FC236}">
                <a16:creationId xmlns:a16="http://schemas.microsoft.com/office/drawing/2014/main" id="{50019F88-F356-7CC2-95A7-A03ED7CEE37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760381-C121-124D-820F-1D437F2FC478}" type="slidenum">
              <a:rPr lang="en-US"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cid:13BAD8DE-03D8-4CEF-ABDC-5DE6C90BFFE3"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7F1607D-BB63-34F1-D17B-29FD52467FF9}"/>
              </a:ext>
            </a:extLst>
          </p:cNvPr>
          <p:cNvSpPr txBox="1"/>
          <p:nvPr/>
        </p:nvSpPr>
        <p:spPr>
          <a:xfrm>
            <a:off x="871870" y="1737783"/>
            <a:ext cx="7027530" cy="2308324"/>
          </a:xfrm>
          <a:prstGeom prst="rect">
            <a:avLst/>
          </a:prstGeom>
          <a:noFill/>
        </p:spPr>
        <p:txBody>
          <a:bodyPr wrap="square" rtlCol="0">
            <a:spAutoFit/>
          </a:bodyPr>
          <a:lstStyle/>
          <a:p>
            <a:r>
              <a:rPr lang="it-IT" sz="2400" b="1" dirty="0"/>
              <a:t>                            EPIDEMIOLOGIA</a:t>
            </a:r>
          </a:p>
          <a:p>
            <a:endParaRPr lang="it-IT" sz="2400" b="1" dirty="0"/>
          </a:p>
          <a:p>
            <a:pPr algn="ctr"/>
            <a:r>
              <a:rPr lang="it-IT" sz="2400" dirty="0"/>
              <a:t>Il dolore addominale è presente nel 5-10 % degli accessi in PS nella popolazione adulta </a:t>
            </a:r>
            <a:r>
              <a:rPr lang="it-IT" sz="2400" dirty="0">
                <a:sym typeface="Wingdings" panose="05000000000000000000" pitchFamily="2" charset="2"/>
              </a:rPr>
              <a:t> la causa rimane indeterminata nel 25% dei pazienti dimessi dal PS e nel 35-40% dei pazienti dimessi dal ricovero.</a:t>
            </a:r>
            <a:endParaRPr lang="it-IT" sz="2400" dirty="0"/>
          </a:p>
        </p:txBody>
      </p:sp>
    </p:spTree>
    <p:extLst>
      <p:ext uri="{BB962C8B-B14F-4D97-AF65-F5344CB8AC3E}">
        <p14:creationId xmlns:p14="http://schemas.microsoft.com/office/powerpoint/2010/main" val="77137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08979CA8-86E5-D791-910B-27574513D384}"/>
              </a:ext>
            </a:extLst>
          </p:cNvPr>
          <p:cNvSpPr>
            <a:spLocks noGrp="1"/>
          </p:cNvSpPr>
          <p:nvPr>
            <p:ph idx="1"/>
          </p:nvPr>
        </p:nvSpPr>
        <p:spPr>
          <a:xfrm>
            <a:off x="628650" y="285750"/>
            <a:ext cx="8229600" cy="5840413"/>
          </a:xfrm>
        </p:spPr>
        <p:txBody>
          <a:bodyPr/>
          <a:lstStyle/>
          <a:p>
            <a:pPr marL="0" indent="0" algn="ctr" eaLnBrk="1" hangingPunct="1">
              <a:buFont typeface="Arial" panose="020B0604020202020204" pitchFamily="34" charset="0"/>
              <a:buNone/>
            </a:pPr>
            <a:br>
              <a:rPr lang="it-IT" altLang="it-IT"/>
            </a:br>
            <a:br>
              <a:rPr lang="it-IT" altLang="it-IT"/>
            </a:br>
            <a:r>
              <a:rPr lang="it-IT" altLang="it-IT">
                <a:solidFill>
                  <a:schemeClr val="bg1"/>
                </a:solidFill>
              </a:rPr>
              <a:t>“Il termine </a:t>
            </a:r>
            <a:r>
              <a:rPr lang="it-IT" altLang="it-IT" b="1">
                <a:solidFill>
                  <a:srgbClr val="FF0000"/>
                </a:solidFill>
              </a:rPr>
              <a:t>Addome Acuto</a:t>
            </a:r>
            <a:r>
              <a:rPr lang="it-IT" altLang="it-IT"/>
              <a:t> </a:t>
            </a:r>
            <a:r>
              <a:rPr lang="it-IT" altLang="it-IT">
                <a:solidFill>
                  <a:srgbClr val="FFFFFF"/>
                </a:solidFill>
              </a:rPr>
              <a:t>si riferisce a un quadro clinico caratterizzato da </a:t>
            </a:r>
            <a:br>
              <a:rPr lang="it-IT" altLang="it-IT">
                <a:solidFill>
                  <a:srgbClr val="FFFFFF"/>
                </a:solidFill>
              </a:rPr>
            </a:br>
            <a:r>
              <a:rPr lang="it-IT" altLang="it-IT" b="1">
                <a:solidFill>
                  <a:srgbClr val="FF0000"/>
                </a:solidFill>
              </a:rPr>
              <a:t>dolore addominale di recente insorgenza</a:t>
            </a:r>
            <a:r>
              <a:rPr lang="it-IT" altLang="it-IT">
                <a:solidFill>
                  <a:srgbClr val="FFFFFF"/>
                </a:solidFill>
              </a:rPr>
              <a:t>,</a:t>
            </a:r>
            <a:r>
              <a:rPr lang="it-IT" altLang="it-IT"/>
              <a:t> </a:t>
            </a:r>
            <a:br>
              <a:rPr lang="it-IT" altLang="it-IT"/>
            </a:br>
            <a:r>
              <a:rPr lang="it-IT" altLang="it-IT">
                <a:solidFill>
                  <a:srgbClr val="FFFFFF"/>
                </a:solidFill>
              </a:rPr>
              <a:t>che necessita di una </a:t>
            </a:r>
            <a:br>
              <a:rPr lang="it-IT" altLang="it-IT">
                <a:solidFill>
                  <a:srgbClr val="FFFFFF"/>
                </a:solidFill>
              </a:rPr>
            </a:br>
            <a:r>
              <a:rPr lang="it-IT" altLang="it-IT" b="1">
                <a:solidFill>
                  <a:srgbClr val="FF0000"/>
                </a:solidFill>
              </a:rPr>
              <a:t>rapida decisione </a:t>
            </a:r>
            <a:br>
              <a:rPr lang="it-IT" altLang="it-IT" b="1">
                <a:solidFill>
                  <a:srgbClr val="FF0000"/>
                </a:solidFill>
              </a:rPr>
            </a:br>
            <a:r>
              <a:rPr lang="it-IT" altLang="it-IT">
                <a:solidFill>
                  <a:srgbClr val="FFFFFF"/>
                </a:solidFill>
              </a:rPr>
              <a:t>riguardo all’opportunità di </a:t>
            </a:r>
            <a:br>
              <a:rPr lang="it-IT" altLang="it-IT">
                <a:solidFill>
                  <a:srgbClr val="FFFFFF"/>
                </a:solidFill>
              </a:rPr>
            </a:br>
            <a:r>
              <a:rPr lang="it-IT" altLang="it-IT" b="1">
                <a:solidFill>
                  <a:srgbClr val="FF0000"/>
                </a:solidFill>
              </a:rPr>
              <a:t>intervenire chirurgicamente </a:t>
            </a:r>
            <a:br>
              <a:rPr lang="it-IT" altLang="it-IT" b="1">
                <a:solidFill>
                  <a:srgbClr val="FF0000"/>
                </a:solidFill>
              </a:rPr>
            </a:br>
            <a:br>
              <a:rPr lang="it-IT" altLang="it-IT" b="1">
                <a:solidFill>
                  <a:srgbClr val="FF0000"/>
                </a:solidFill>
              </a:rPr>
            </a:br>
            <a:r>
              <a:rPr lang="it-IT" altLang="it-IT" b="1">
                <a:solidFill>
                  <a:srgbClr val="FF0000"/>
                </a:solidFill>
              </a:rPr>
              <a:t>prognosi</a:t>
            </a:r>
            <a:r>
              <a:rPr lang="it-IT" altLang="it-IT"/>
              <a:t> </a:t>
            </a:r>
            <a:r>
              <a:rPr lang="it-IT" altLang="it-IT" b="1">
                <a:solidFill>
                  <a:srgbClr val="FF0000"/>
                </a:solidFill>
              </a:rPr>
              <a:t>grave</a:t>
            </a:r>
            <a:endParaRPr lang="it-IT" altLang="it-IT"/>
          </a:p>
          <a:p>
            <a:pPr marL="0" indent="0" eaLnBrk="1" hangingPunct="1"/>
            <a:endParaRPr lang="it-IT" altLang="it-IT"/>
          </a:p>
        </p:txBody>
      </p:sp>
      <p:pic>
        <p:nvPicPr>
          <p:cNvPr id="5" name="Immagine 4">
            <a:extLst>
              <a:ext uri="{FF2B5EF4-FFF2-40B4-BE49-F238E27FC236}">
                <a16:creationId xmlns:a16="http://schemas.microsoft.com/office/drawing/2014/main" id="{104958A3-CFB4-0515-3401-737A0E2D60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8713" y="0"/>
            <a:ext cx="1665287"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contenuto 2">
            <a:extLst>
              <a:ext uri="{FF2B5EF4-FFF2-40B4-BE49-F238E27FC236}">
                <a16:creationId xmlns:a16="http://schemas.microsoft.com/office/drawing/2014/main" id="{C20536F4-41F8-7BA7-5E06-02715EF3057C}"/>
              </a:ext>
            </a:extLst>
          </p:cNvPr>
          <p:cNvSpPr>
            <a:spLocks noGrp="1"/>
          </p:cNvSpPr>
          <p:nvPr>
            <p:ph idx="1"/>
          </p:nvPr>
        </p:nvSpPr>
        <p:spPr>
          <a:xfrm>
            <a:off x="457200" y="354013"/>
            <a:ext cx="8229600" cy="5772150"/>
          </a:xfrm>
        </p:spPr>
        <p:txBody>
          <a:bodyPr/>
          <a:lstStyle/>
          <a:p>
            <a:pPr eaLnBrk="1" hangingPunct="1">
              <a:lnSpc>
                <a:spcPct val="90000"/>
              </a:lnSpc>
            </a:pPr>
            <a:r>
              <a:rPr lang="it-IT" altLang="it-IT" sz="3000"/>
              <a:t>Massimo, 64 anni</a:t>
            </a:r>
            <a:br>
              <a:rPr lang="it-IT" altLang="it-IT" sz="3000"/>
            </a:br>
            <a:endParaRPr lang="it-IT" altLang="it-IT" sz="3000"/>
          </a:p>
          <a:p>
            <a:pPr eaLnBrk="1" hangingPunct="1">
              <a:lnSpc>
                <a:spcPct val="90000"/>
              </a:lnSpc>
            </a:pPr>
            <a:r>
              <a:rPr lang="it-IT" altLang="it-IT" sz="3000"/>
              <a:t>Accesso in PS per dolore addominale</a:t>
            </a:r>
            <a:br>
              <a:rPr lang="it-IT" altLang="it-IT" sz="3000"/>
            </a:br>
            <a:br>
              <a:rPr lang="it-IT" altLang="it-IT" sz="3000"/>
            </a:br>
            <a:endParaRPr lang="it-IT" altLang="it-IT" sz="3000"/>
          </a:p>
          <a:p>
            <a:pPr eaLnBrk="1" hangingPunct="1">
              <a:lnSpc>
                <a:spcPct val="90000"/>
              </a:lnSpc>
              <a:buFont typeface="Arial" panose="020B0604020202020204" pitchFamily="34" charset="0"/>
              <a:buNone/>
            </a:pPr>
            <a:r>
              <a:rPr lang="it-IT" altLang="it-IT" sz="3000"/>
              <a:t>1) Anamnesi patologica recente</a:t>
            </a:r>
            <a:br>
              <a:rPr lang="it-IT" altLang="it-IT" sz="3000"/>
            </a:br>
            <a:r>
              <a:rPr lang="it-IT" altLang="it-IT" sz="3000">
                <a:solidFill>
                  <a:srgbClr val="000000"/>
                </a:solidFill>
              </a:rPr>
              <a:t> 				</a:t>
            </a:r>
          </a:p>
          <a:p>
            <a:pPr lvl="1" eaLnBrk="1" hangingPunct="1">
              <a:lnSpc>
                <a:spcPct val="90000"/>
              </a:lnSpc>
              <a:buFont typeface="Wingdings" pitchFamily="2" charset="2"/>
              <a:buChar char="Ø"/>
            </a:pPr>
            <a:r>
              <a:rPr lang="it-IT" altLang="it-IT" sz="2600">
                <a:solidFill>
                  <a:srgbClr val="000000"/>
                </a:solidFill>
              </a:rPr>
              <a:t> Acuto o cronico?</a:t>
            </a:r>
            <a:br>
              <a:rPr lang="it-IT" altLang="it-IT" sz="2600">
                <a:solidFill>
                  <a:srgbClr val="000000"/>
                </a:solidFill>
              </a:rPr>
            </a:br>
            <a:endParaRPr lang="it-IT" altLang="it-IT" sz="2600">
              <a:solidFill>
                <a:srgbClr val="000000"/>
              </a:solidFill>
            </a:endParaRPr>
          </a:p>
          <a:p>
            <a:pPr lvl="1" eaLnBrk="1" hangingPunct="1">
              <a:lnSpc>
                <a:spcPct val="90000"/>
              </a:lnSpc>
              <a:buFont typeface="Wingdings" pitchFamily="2" charset="2"/>
              <a:buChar char="Ø"/>
            </a:pPr>
            <a:r>
              <a:rPr lang="it-IT" altLang="it-IT" sz="2600">
                <a:solidFill>
                  <a:srgbClr val="000000"/>
                </a:solidFill>
              </a:rPr>
              <a:t> </a:t>
            </a:r>
            <a:r>
              <a:rPr lang="it-IT" altLang="it-IT" sz="2600" b="1">
                <a:solidFill>
                  <a:srgbClr val="000000"/>
                </a:solidFill>
              </a:rPr>
              <a:t>?</a:t>
            </a:r>
            <a:br>
              <a:rPr lang="it-IT" altLang="it-IT" sz="2600">
                <a:solidFill>
                  <a:srgbClr val="000000"/>
                </a:solidFill>
              </a:rPr>
            </a:br>
            <a:br>
              <a:rPr lang="it-IT" altLang="it-IT" sz="2600">
                <a:solidFill>
                  <a:srgbClr val="000000"/>
                </a:solidFill>
              </a:rPr>
            </a:br>
            <a:br>
              <a:rPr lang="it-IT" altLang="it-IT" sz="2600">
                <a:solidFill>
                  <a:srgbClr val="000000"/>
                </a:solidFill>
              </a:rPr>
            </a:br>
            <a:endParaRPr lang="it-IT" altLang="it-IT" sz="26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contenuto 2">
            <a:extLst>
              <a:ext uri="{FF2B5EF4-FFF2-40B4-BE49-F238E27FC236}">
                <a16:creationId xmlns:a16="http://schemas.microsoft.com/office/drawing/2014/main" id="{6E33A558-E5D0-0B95-5FF5-39DC47FCF190}"/>
              </a:ext>
            </a:extLst>
          </p:cNvPr>
          <p:cNvSpPr>
            <a:spLocks noGrp="1"/>
          </p:cNvSpPr>
          <p:nvPr>
            <p:ph idx="1"/>
          </p:nvPr>
        </p:nvSpPr>
        <p:spPr>
          <a:xfrm>
            <a:off x="457200" y="354013"/>
            <a:ext cx="8229600" cy="5772150"/>
          </a:xfrm>
        </p:spPr>
        <p:txBody>
          <a:bodyPr/>
          <a:lstStyle/>
          <a:p>
            <a:pPr eaLnBrk="1" hangingPunct="1">
              <a:lnSpc>
                <a:spcPct val="90000"/>
              </a:lnSpc>
            </a:pPr>
            <a:r>
              <a:rPr lang="it-IT" altLang="it-IT" sz="3000"/>
              <a:t>Massimo, 64 anni</a:t>
            </a:r>
            <a:br>
              <a:rPr lang="it-IT" altLang="it-IT" sz="3000"/>
            </a:br>
            <a:endParaRPr lang="it-IT" altLang="it-IT" sz="3000"/>
          </a:p>
          <a:p>
            <a:pPr eaLnBrk="1" hangingPunct="1">
              <a:lnSpc>
                <a:spcPct val="90000"/>
              </a:lnSpc>
            </a:pPr>
            <a:r>
              <a:rPr lang="it-IT" altLang="it-IT" sz="3000"/>
              <a:t>Accesso in PS per dolore addominale</a:t>
            </a:r>
            <a:br>
              <a:rPr lang="it-IT" altLang="it-IT" sz="3000"/>
            </a:br>
            <a:br>
              <a:rPr lang="it-IT" altLang="it-IT" sz="3000"/>
            </a:br>
            <a:endParaRPr lang="it-IT" altLang="it-IT" sz="3000"/>
          </a:p>
          <a:p>
            <a:pPr eaLnBrk="1" hangingPunct="1">
              <a:lnSpc>
                <a:spcPct val="90000"/>
              </a:lnSpc>
              <a:buFont typeface="Arial" panose="020B0604020202020204" pitchFamily="34" charset="0"/>
              <a:buNone/>
            </a:pPr>
            <a:r>
              <a:rPr lang="it-IT" altLang="it-IT" sz="3000"/>
              <a:t>1) Anamnesi patologica recente</a:t>
            </a:r>
            <a:br>
              <a:rPr lang="it-IT" altLang="it-IT" sz="3000"/>
            </a:br>
            <a:r>
              <a:rPr lang="it-IT" altLang="it-IT" sz="3000">
                <a:solidFill>
                  <a:srgbClr val="000000"/>
                </a:solidFill>
              </a:rPr>
              <a:t> 				</a:t>
            </a:r>
          </a:p>
          <a:p>
            <a:pPr lvl="1" eaLnBrk="1" hangingPunct="1">
              <a:lnSpc>
                <a:spcPct val="90000"/>
              </a:lnSpc>
              <a:buFont typeface="Wingdings" pitchFamily="2" charset="2"/>
              <a:buChar char="Ø"/>
            </a:pPr>
            <a:r>
              <a:rPr lang="it-IT" altLang="it-IT" sz="2600">
                <a:solidFill>
                  <a:srgbClr val="000000"/>
                </a:solidFill>
              </a:rPr>
              <a:t> Acuto o cronico?</a:t>
            </a:r>
            <a:br>
              <a:rPr lang="it-IT" altLang="it-IT" sz="2600">
                <a:solidFill>
                  <a:srgbClr val="000000"/>
                </a:solidFill>
              </a:rPr>
            </a:br>
            <a:endParaRPr lang="it-IT" altLang="it-IT" sz="2600">
              <a:solidFill>
                <a:srgbClr val="000000"/>
              </a:solidFill>
            </a:endParaRPr>
          </a:p>
          <a:p>
            <a:pPr lvl="1" eaLnBrk="1" hangingPunct="1">
              <a:lnSpc>
                <a:spcPct val="90000"/>
              </a:lnSpc>
              <a:buFont typeface="Wingdings" pitchFamily="2" charset="2"/>
              <a:buChar char="Ø"/>
            </a:pPr>
            <a:r>
              <a:rPr lang="it-IT" altLang="it-IT" sz="2600">
                <a:solidFill>
                  <a:srgbClr val="000000"/>
                </a:solidFill>
              </a:rPr>
              <a:t> </a:t>
            </a:r>
            <a:r>
              <a:rPr lang="it-IT" altLang="it-IT" sz="2600" b="1">
                <a:solidFill>
                  <a:srgbClr val="000000"/>
                </a:solidFill>
              </a:rPr>
              <a:t>Sede?</a:t>
            </a:r>
            <a:br>
              <a:rPr lang="it-IT" altLang="it-IT" sz="2600">
                <a:solidFill>
                  <a:srgbClr val="000000"/>
                </a:solidFill>
              </a:rPr>
            </a:br>
            <a:br>
              <a:rPr lang="it-IT" altLang="it-IT" sz="2600">
                <a:solidFill>
                  <a:srgbClr val="000000"/>
                </a:solidFill>
              </a:rPr>
            </a:br>
            <a:br>
              <a:rPr lang="it-IT" altLang="it-IT" sz="2600">
                <a:solidFill>
                  <a:srgbClr val="000000"/>
                </a:solidFill>
              </a:rPr>
            </a:br>
            <a:endParaRPr lang="it-IT" altLang="it-IT" sz="26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5">
            <a:extLst>
              <a:ext uri="{FF2B5EF4-FFF2-40B4-BE49-F238E27FC236}">
                <a16:creationId xmlns:a16="http://schemas.microsoft.com/office/drawing/2014/main" id="{9BDEC0C0-40BA-92B1-C436-98BD6740CE81}"/>
              </a:ext>
            </a:extLst>
          </p:cNvPr>
          <p:cNvSpPr txBox="1">
            <a:spLocks noChangeArrowheads="1"/>
          </p:cNvSpPr>
          <p:nvPr/>
        </p:nvSpPr>
        <p:spPr bwMode="auto">
          <a:xfrm>
            <a:off x="0" y="0"/>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a:t>Il dolore addominale, </a:t>
            </a:r>
            <a:r>
              <a:rPr lang="it-IT" altLang="it-IT" sz="2000" b="1"/>
              <a:t>sede</a:t>
            </a:r>
          </a:p>
        </p:txBody>
      </p:sp>
      <p:pic>
        <p:nvPicPr>
          <p:cNvPr id="11267" name="Immagine 6" descr="19578_17732_5.jpg">
            <a:extLst>
              <a:ext uri="{FF2B5EF4-FFF2-40B4-BE49-F238E27FC236}">
                <a16:creationId xmlns:a16="http://schemas.microsoft.com/office/drawing/2014/main" id="{B2EFD7D1-C9F5-A6BE-C340-9E30AB143A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5213" y="1020763"/>
            <a:ext cx="4448175"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egnaposto contenuto 2">
            <a:extLst>
              <a:ext uri="{FF2B5EF4-FFF2-40B4-BE49-F238E27FC236}">
                <a16:creationId xmlns:a16="http://schemas.microsoft.com/office/drawing/2014/main" id="{38648EE9-BBFC-01ED-BF16-00BC3FCB541A}"/>
              </a:ext>
            </a:extLst>
          </p:cNvPr>
          <p:cNvSpPr txBox="1">
            <a:spLocks/>
          </p:cNvSpPr>
          <p:nvPr/>
        </p:nvSpPr>
        <p:spPr bwMode="auto">
          <a:xfrm>
            <a:off x="3962400" y="612775"/>
            <a:ext cx="48768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br>
              <a:rPr lang="it-IT" altLang="it-IT" u="sng">
                <a:solidFill>
                  <a:srgbClr val="000000"/>
                </a:solidFill>
              </a:rPr>
            </a:br>
            <a:br>
              <a:rPr lang="it-IT" altLang="it-IT">
                <a:solidFill>
                  <a:srgbClr val="000000"/>
                </a:solidFill>
              </a:rPr>
            </a:br>
            <a:r>
              <a:rPr lang="it-IT" altLang="it-IT">
                <a:solidFill>
                  <a:srgbClr val="000000"/>
                </a:solidFill>
              </a:rPr>
              <a:t> 	</a:t>
            </a:r>
            <a:br>
              <a:rPr lang="it-IT" altLang="it-IT">
                <a:solidFill>
                  <a:srgbClr val="000000"/>
                </a:solidFill>
              </a:rPr>
            </a:br>
            <a:r>
              <a:rPr lang="it-IT" altLang="it-IT">
                <a:solidFill>
                  <a:srgbClr val="000000"/>
                </a:solidFill>
              </a:rPr>
              <a:t>	</a:t>
            </a:r>
          </a:p>
        </p:txBody>
      </p:sp>
      <p:sp>
        <p:nvSpPr>
          <p:cNvPr id="11269" name="Segnaposto contenuto 2">
            <a:extLst>
              <a:ext uri="{FF2B5EF4-FFF2-40B4-BE49-F238E27FC236}">
                <a16:creationId xmlns:a16="http://schemas.microsoft.com/office/drawing/2014/main" id="{EFF49A02-673E-7BC9-DC35-EB431F683AF3}"/>
              </a:ext>
            </a:extLst>
          </p:cNvPr>
          <p:cNvSpPr txBox="1">
            <a:spLocks/>
          </p:cNvSpPr>
          <p:nvPr/>
        </p:nvSpPr>
        <p:spPr bwMode="auto">
          <a:xfrm>
            <a:off x="2120900" y="354013"/>
            <a:ext cx="48768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br>
              <a:rPr lang="it-IT" altLang="it-IT" u="sng">
                <a:solidFill>
                  <a:srgbClr val="000000"/>
                </a:solidFill>
              </a:rPr>
            </a:br>
            <a:br>
              <a:rPr lang="it-IT" altLang="it-IT">
                <a:solidFill>
                  <a:srgbClr val="000000"/>
                </a:solidFill>
              </a:rPr>
            </a:br>
            <a:r>
              <a:rPr lang="it-IT" altLang="it-IT">
                <a:solidFill>
                  <a:srgbClr val="000000"/>
                </a:solidFill>
              </a:rPr>
              <a:t> 	</a:t>
            </a:r>
            <a:br>
              <a:rPr lang="it-IT" altLang="it-IT">
                <a:solidFill>
                  <a:srgbClr val="000000"/>
                </a:solidFill>
              </a:rPr>
            </a:br>
            <a:r>
              <a:rPr lang="it-IT" altLang="it-IT">
                <a:solidFill>
                  <a:srgbClr val="000000"/>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9B35F6F6-F227-5E73-95BB-AE6DEF679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190500"/>
            <a:ext cx="457835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Segnaposto contenuto 2">
            <a:extLst>
              <a:ext uri="{FF2B5EF4-FFF2-40B4-BE49-F238E27FC236}">
                <a16:creationId xmlns:a16="http://schemas.microsoft.com/office/drawing/2014/main" id="{28191788-C66A-E567-CF54-6A6488BEB733}"/>
              </a:ext>
            </a:extLst>
          </p:cNvPr>
          <p:cNvSpPr>
            <a:spLocks noGrp="1"/>
          </p:cNvSpPr>
          <p:nvPr>
            <p:ph idx="1"/>
          </p:nvPr>
        </p:nvSpPr>
        <p:spPr>
          <a:xfrm>
            <a:off x="2120900" y="354013"/>
            <a:ext cx="4876800" cy="5772150"/>
          </a:xfrm>
        </p:spPr>
        <p:txBody>
          <a:bodyPr/>
          <a:lstStyle/>
          <a:p>
            <a:pPr marL="0" indent="0" eaLnBrk="1" hangingPunct="1">
              <a:buFont typeface="Arial" panose="020B0604020202020204" pitchFamily="34" charset="0"/>
              <a:buNone/>
            </a:pPr>
            <a:br>
              <a:rPr lang="it-IT" altLang="it-IT" u="sng">
                <a:solidFill>
                  <a:srgbClr val="000000"/>
                </a:solidFill>
              </a:rPr>
            </a:br>
            <a:br>
              <a:rPr lang="it-IT" altLang="it-IT">
                <a:solidFill>
                  <a:srgbClr val="000000"/>
                </a:solidFill>
              </a:rPr>
            </a:br>
            <a:r>
              <a:rPr lang="it-IT" altLang="it-IT">
                <a:solidFill>
                  <a:srgbClr val="000000"/>
                </a:solidFill>
              </a:rPr>
              <a:t> 	</a:t>
            </a:r>
            <a:br>
              <a:rPr lang="it-IT" altLang="it-IT">
                <a:solidFill>
                  <a:srgbClr val="000000"/>
                </a:solidFill>
              </a:rPr>
            </a:br>
            <a:r>
              <a:rPr lang="it-IT" altLang="it-IT">
                <a:solidFill>
                  <a:srgbClr val="000000"/>
                </a:solidFill>
              </a:rPr>
              <a:t>	</a:t>
            </a:r>
          </a:p>
        </p:txBody>
      </p:sp>
      <p:sp>
        <p:nvSpPr>
          <p:cNvPr id="32" name="Text Box 3">
            <a:extLst>
              <a:ext uri="{FF2B5EF4-FFF2-40B4-BE49-F238E27FC236}">
                <a16:creationId xmlns:a16="http://schemas.microsoft.com/office/drawing/2014/main" id="{571112AC-DC39-4D22-F2D0-440669B51BB8}"/>
              </a:ext>
            </a:extLst>
          </p:cNvPr>
          <p:cNvSpPr txBox="1">
            <a:spLocks noChangeArrowheads="1"/>
          </p:cNvSpPr>
          <p:nvPr/>
        </p:nvSpPr>
        <p:spPr bwMode="auto">
          <a:xfrm>
            <a:off x="3124200" y="3200400"/>
            <a:ext cx="990600" cy="457200"/>
          </a:xfrm>
          <a:prstGeom prst="rect">
            <a:avLst/>
          </a:prstGeom>
          <a:noFill/>
          <a:ln>
            <a:noFill/>
          </a:ln>
          <a:effectLst/>
        </p:spPr>
        <p:txBody>
          <a:bodyPr>
            <a:spAutoFit/>
          </a:bodyPr>
          <a:lstStyle/>
          <a:p>
            <a:pPr algn="ctr" eaLnBrk="1" fontAlgn="auto" hangingPunct="1">
              <a:spcBef>
                <a:spcPct val="50000"/>
              </a:spcBef>
              <a:spcAft>
                <a:spcPts val="0"/>
              </a:spcAft>
              <a:defRPr/>
            </a:pPr>
            <a:r>
              <a:rPr lang="it-IT" sz="1200" dirty="0">
                <a:latin typeface="+mn-lt"/>
                <a:ea typeface="+mn-ea"/>
              </a:rPr>
              <a:t>ipocondrio destro</a:t>
            </a:r>
          </a:p>
        </p:txBody>
      </p:sp>
      <p:sp>
        <p:nvSpPr>
          <p:cNvPr id="33" name="Text Box 4">
            <a:extLst>
              <a:ext uri="{FF2B5EF4-FFF2-40B4-BE49-F238E27FC236}">
                <a16:creationId xmlns:a16="http://schemas.microsoft.com/office/drawing/2014/main" id="{42A6A0E3-58CD-549A-1652-D9D2E7371CCD}"/>
              </a:ext>
            </a:extLst>
          </p:cNvPr>
          <p:cNvSpPr txBox="1">
            <a:spLocks noChangeArrowheads="1"/>
          </p:cNvSpPr>
          <p:nvPr/>
        </p:nvSpPr>
        <p:spPr bwMode="auto">
          <a:xfrm>
            <a:off x="4114800" y="3306763"/>
            <a:ext cx="914400" cy="274637"/>
          </a:xfrm>
          <a:prstGeom prst="rect">
            <a:avLst/>
          </a:prstGeom>
          <a:noFill/>
          <a:ln>
            <a:noFill/>
          </a:ln>
          <a:effectLst/>
        </p:spPr>
        <p:txBody>
          <a:bodyPr>
            <a:spAutoFit/>
          </a:bodyPr>
          <a:lstStyle/>
          <a:p>
            <a:pPr eaLnBrk="1" fontAlgn="auto" hangingPunct="1">
              <a:spcBef>
                <a:spcPct val="50000"/>
              </a:spcBef>
              <a:spcAft>
                <a:spcPts val="0"/>
              </a:spcAft>
              <a:defRPr/>
            </a:pPr>
            <a:r>
              <a:rPr lang="it-IT" sz="1200">
                <a:latin typeface="+mn-lt"/>
                <a:ea typeface="+mn-ea"/>
              </a:rPr>
              <a:t>epigastrio</a:t>
            </a:r>
          </a:p>
        </p:txBody>
      </p:sp>
      <p:sp>
        <p:nvSpPr>
          <p:cNvPr id="34" name="Text Box 6">
            <a:extLst>
              <a:ext uri="{FF2B5EF4-FFF2-40B4-BE49-F238E27FC236}">
                <a16:creationId xmlns:a16="http://schemas.microsoft.com/office/drawing/2014/main" id="{279D5FC3-6443-F8E8-1F7B-6B5BC1A5E2BA}"/>
              </a:ext>
            </a:extLst>
          </p:cNvPr>
          <p:cNvSpPr txBox="1">
            <a:spLocks noChangeArrowheads="1"/>
          </p:cNvSpPr>
          <p:nvPr/>
        </p:nvSpPr>
        <p:spPr bwMode="auto">
          <a:xfrm>
            <a:off x="4953000" y="3200400"/>
            <a:ext cx="1143000" cy="457200"/>
          </a:xfrm>
          <a:prstGeom prst="rect">
            <a:avLst/>
          </a:prstGeom>
          <a:noFill/>
          <a:ln>
            <a:noFill/>
          </a:ln>
          <a:effectLst/>
        </p:spPr>
        <p:txBody>
          <a:bodyPr>
            <a:spAutoFit/>
          </a:bodyPr>
          <a:lstStyle/>
          <a:p>
            <a:pPr algn="ctr" eaLnBrk="1" fontAlgn="auto" hangingPunct="1">
              <a:spcBef>
                <a:spcPct val="50000"/>
              </a:spcBef>
              <a:spcAft>
                <a:spcPts val="0"/>
              </a:spcAft>
              <a:defRPr/>
            </a:pPr>
            <a:r>
              <a:rPr lang="it-IT" sz="1200">
                <a:latin typeface="+mn-lt"/>
                <a:ea typeface="+mn-ea"/>
              </a:rPr>
              <a:t>ipocondrio sinistro</a:t>
            </a:r>
          </a:p>
        </p:txBody>
      </p:sp>
      <p:sp>
        <p:nvSpPr>
          <p:cNvPr id="36" name="Text Box 10">
            <a:extLst>
              <a:ext uri="{FF2B5EF4-FFF2-40B4-BE49-F238E27FC236}">
                <a16:creationId xmlns:a16="http://schemas.microsoft.com/office/drawing/2014/main" id="{0A30C30B-9C4C-7D9B-C7F5-54C95383290D}"/>
              </a:ext>
            </a:extLst>
          </p:cNvPr>
          <p:cNvSpPr txBox="1">
            <a:spLocks noChangeArrowheads="1"/>
          </p:cNvSpPr>
          <p:nvPr/>
        </p:nvSpPr>
        <p:spPr bwMode="auto">
          <a:xfrm>
            <a:off x="3200400" y="4267200"/>
            <a:ext cx="762000" cy="457200"/>
          </a:xfrm>
          <a:prstGeom prst="rect">
            <a:avLst/>
          </a:prstGeom>
          <a:noFill/>
          <a:ln>
            <a:noFill/>
          </a:ln>
          <a:effectLst/>
        </p:spPr>
        <p:txBody>
          <a:bodyPr>
            <a:spAutoFit/>
          </a:bodyPr>
          <a:lstStyle/>
          <a:p>
            <a:pPr eaLnBrk="1" fontAlgn="auto" hangingPunct="1">
              <a:spcBef>
                <a:spcPct val="50000"/>
              </a:spcBef>
              <a:spcAft>
                <a:spcPts val="0"/>
              </a:spcAft>
              <a:defRPr/>
            </a:pPr>
            <a:r>
              <a:rPr lang="it-IT" sz="1200">
                <a:latin typeface="+mn-lt"/>
                <a:ea typeface="+mn-ea"/>
              </a:rPr>
              <a:t>fianco destro</a:t>
            </a:r>
          </a:p>
        </p:txBody>
      </p:sp>
      <p:sp>
        <p:nvSpPr>
          <p:cNvPr id="37" name="Text Box 11">
            <a:extLst>
              <a:ext uri="{FF2B5EF4-FFF2-40B4-BE49-F238E27FC236}">
                <a16:creationId xmlns:a16="http://schemas.microsoft.com/office/drawing/2014/main" id="{BE58DC51-AF3D-E6DB-6758-82BED053834C}"/>
              </a:ext>
            </a:extLst>
          </p:cNvPr>
          <p:cNvSpPr txBox="1">
            <a:spLocks noChangeArrowheads="1"/>
          </p:cNvSpPr>
          <p:nvPr/>
        </p:nvSpPr>
        <p:spPr bwMode="auto">
          <a:xfrm>
            <a:off x="5181600" y="4267200"/>
            <a:ext cx="914400" cy="457200"/>
          </a:xfrm>
          <a:prstGeom prst="rect">
            <a:avLst/>
          </a:prstGeom>
          <a:noFill/>
          <a:ln>
            <a:noFill/>
          </a:ln>
          <a:effectLst/>
        </p:spPr>
        <p:txBody>
          <a:bodyPr>
            <a:spAutoFit/>
          </a:bodyPr>
          <a:lstStyle/>
          <a:p>
            <a:pPr eaLnBrk="1" fontAlgn="auto" hangingPunct="1">
              <a:spcBef>
                <a:spcPct val="50000"/>
              </a:spcBef>
              <a:spcAft>
                <a:spcPts val="0"/>
              </a:spcAft>
              <a:defRPr/>
            </a:pPr>
            <a:r>
              <a:rPr lang="it-IT" sz="1200">
                <a:latin typeface="+mn-lt"/>
                <a:ea typeface="+mn-ea"/>
              </a:rPr>
              <a:t>fianco sinistro</a:t>
            </a:r>
          </a:p>
        </p:txBody>
      </p:sp>
      <p:sp>
        <p:nvSpPr>
          <p:cNvPr id="38" name="Text Box 12">
            <a:extLst>
              <a:ext uri="{FF2B5EF4-FFF2-40B4-BE49-F238E27FC236}">
                <a16:creationId xmlns:a16="http://schemas.microsoft.com/office/drawing/2014/main" id="{64A568FE-C1C2-E033-8599-572DEAFF1F36}"/>
              </a:ext>
            </a:extLst>
          </p:cNvPr>
          <p:cNvSpPr txBox="1">
            <a:spLocks noChangeArrowheads="1"/>
          </p:cNvSpPr>
          <p:nvPr/>
        </p:nvSpPr>
        <p:spPr bwMode="auto">
          <a:xfrm>
            <a:off x="3886200" y="4373563"/>
            <a:ext cx="1371600" cy="274637"/>
          </a:xfrm>
          <a:prstGeom prst="rect">
            <a:avLst/>
          </a:prstGeom>
          <a:noFill/>
          <a:ln>
            <a:noFill/>
          </a:ln>
          <a:effectLst/>
        </p:spPr>
        <p:txBody>
          <a:bodyPr>
            <a:spAutoFit/>
          </a:bodyPr>
          <a:lstStyle/>
          <a:p>
            <a:pPr algn="ctr" eaLnBrk="1" fontAlgn="auto" hangingPunct="1">
              <a:spcBef>
                <a:spcPct val="50000"/>
              </a:spcBef>
              <a:spcAft>
                <a:spcPts val="0"/>
              </a:spcAft>
              <a:defRPr/>
            </a:pPr>
            <a:r>
              <a:rPr lang="it-IT" sz="1200">
                <a:latin typeface="+mn-lt"/>
                <a:ea typeface="+mn-ea"/>
              </a:rPr>
              <a:t>mesogastrio</a:t>
            </a:r>
          </a:p>
        </p:txBody>
      </p:sp>
      <p:sp>
        <p:nvSpPr>
          <p:cNvPr id="40" name="Text Box 14">
            <a:extLst>
              <a:ext uri="{FF2B5EF4-FFF2-40B4-BE49-F238E27FC236}">
                <a16:creationId xmlns:a16="http://schemas.microsoft.com/office/drawing/2014/main" id="{A73B7610-BD4C-B6DA-12D0-871D6E7AB8D2}"/>
              </a:ext>
            </a:extLst>
          </p:cNvPr>
          <p:cNvSpPr txBox="1">
            <a:spLocks noChangeArrowheads="1"/>
          </p:cNvSpPr>
          <p:nvPr/>
        </p:nvSpPr>
        <p:spPr bwMode="auto">
          <a:xfrm>
            <a:off x="3352800" y="4876800"/>
            <a:ext cx="685800" cy="639763"/>
          </a:xfrm>
          <a:prstGeom prst="rect">
            <a:avLst/>
          </a:prstGeom>
          <a:noFill/>
          <a:ln>
            <a:noFill/>
          </a:ln>
          <a:effectLst/>
        </p:spPr>
        <p:txBody>
          <a:bodyPr>
            <a:spAutoFit/>
          </a:bodyPr>
          <a:lstStyle/>
          <a:p>
            <a:pPr eaLnBrk="1" fontAlgn="auto" hangingPunct="1">
              <a:spcBef>
                <a:spcPct val="50000"/>
              </a:spcBef>
              <a:spcAft>
                <a:spcPts val="0"/>
              </a:spcAft>
              <a:defRPr/>
            </a:pPr>
            <a:r>
              <a:rPr lang="it-IT" sz="1200">
                <a:latin typeface="+mn-lt"/>
                <a:ea typeface="+mn-ea"/>
              </a:rPr>
              <a:t>fossa     iliaca                  destra</a:t>
            </a:r>
          </a:p>
        </p:txBody>
      </p:sp>
      <p:sp>
        <p:nvSpPr>
          <p:cNvPr id="41" name="Text Box 15">
            <a:extLst>
              <a:ext uri="{FF2B5EF4-FFF2-40B4-BE49-F238E27FC236}">
                <a16:creationId xmlns:a16="http://schemas.microsoft.com/office/drawing/2014/main" id="{4DBDEF4B-2D22-7578-8C6F-D850A2A3F468}"/>
              </a:ext>
            </a:extLst>
          </p:cNvPr>
          <p:cNvSpPr txBox="1">
            <a:spLocks noChangeArrowheads="1"/>
          </p:cNvSpPr>
          <p:nvPr/>
        </p:nvSpPr>
        <p:spPr bwMode="auto">
          <a:xfrm>
            <a:off x="5181600" y="4846638"/>
            <a:ext cx="914400" cy="639762"/>
          </a:xfrm>
          <a:prstGeom prst="rect">
            <a:avLst/>
          </a:prstGeom>
          <a:noFill/>
          <a:ln>
            <a:noFill/>
          </a:ln>
          <a:effectLst/>
        </p:spPr>
        <p:txBody>
          <a:bodyPr>
            <a:spAutoFit/>
          </a:bodyPr>
          <a:lstStyle/>
          <a:p>
            <a:pPr eaLnBrk="1" fontAlgn="auto" hangingPunct="1">
              <a:spcBef>
                <a:spcPct val="50000"/>
              </a:spcBef>
              <a:spcAft>
                <a:spcPts val="0"/>
              </a:spcAft>
              <a:defRPr/>
            </a:pPr>
            <a:r>
              <a:rPr lang="it-IT" sz="1200">
                <a:latin typeface="+mn-lt"/>
                <a:ea typeface="+mn-ea"/>
              </a:rPr>
              <a:t>fossa iliaca sinistra</a:t>
            </a:r>
          </a:p>
        </p:txBody>
      </p:sp>
      <p:sp>
        <p:nvSpPr>
          <p:cNvPr id="42" name="Text Box 16">
            <a:extLst>
              <a:ext uri="{FF2B5EF4-FFF2-40B4-BE49-F238E27FC236}">
                <a16:creationId xmlns:a16="http://schemas.microsoft.com/office/drawing/2014/main" id="{6F0DFC49-6573-62EB-C619-B890DCA521FE}"/>
              </a:ext>
            </a:extLst>
          </p:cNvPr>
          <p:cNvSpPr txBox="1">
            <a:spLocks noChangeArrowheads="1"/>
          </p:cNvSpPr>
          <p:nvPr/>
        </p:nvSpPr>
        <p:spPr bwMode="auto">
          <a:xfrm>
            <a:off x="4114800" y="5516563"/>
            <a:ext cx="1066800" cy="274637"/>
          </a:xfrm>
          <a:prstGeom prst="rect">
            <a:avLst/>
          </a:prstGeom>
          <a:noFill/>
          <a:ln>
            <a:noFill/>
          </a:ln>
          <a:effectLst/>
        </p:spPr>
        <p:txBody>
          <a:bodyPr>
            <a:spAutoFit/>
          </a:bodyPr>
          <a:lstStyle/>
          <a:p>
            <a:pPr eaLnBrk="1" fontAlgn="auto" hangingPunct="1">
              <a:spcBef>
                <a:spcPct val="50000"/>
              </a:spcBef>
              <a:spcAft>
                <a:spcPts val="0"/>
              </a:spcAft>
              <a:defRPr/>
            </a:pPr>
            <a:r>
              <a:rPr lang="it-IT" sz="1200">
                <a:latin typeface="+mn-lt"/>
                <a:ea typeface="+mn-ea"/>
              </a:rPr>
              <a:t>ipogastrio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3" descr="illustration-of-nine-abdominal-regions-science-source.jpg">
            <a:extLst>
              <a:ext uri="{FF2B5EF4-FFF2-40B4-BE49-F238E27FC236}">
                <a16:creationId xmlns:a16="http://schemas.microsoft.com/office/drawing/2014/main" id="{D43DB16B-575B-5F42-E493-B4B6B240F4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87363"/>
            <a:ext cx="2316163"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ella 1">
            <a:extLst>
              <a:ext uri="{FF2B5EF4-FFF2-40B4-BE49-F238E27FC236}">
                <a16:creationId xmlns:a16="http://schemas.microsoft.com/office/drawing/2014/main" id="{30B9E08C-7AD4-E129-C7D0-71F2EE614F53}"/>
              </a:ext>
            </a:extLst>
          </p:cNvPr>
          <p:cNvGraphicFramePr>
            <a:graphicFrameLocks noGrp="1"/>
          </p:cNvGraphicFramePr>
          <p:nvPr/>
        </p:nvGraphicFramePr>
        <p:xfrm>
          <a:off x="2316163" y="1006475"/>
          <a:ext cx="6667500" cy="5675313"/>
        </p:xfrm>
        <a:graphic>
          <a:graphicData uri="http://schemas.openxmlformats.org/drawingml/2006/table">
            <a:tbl>
              <a:tblPr firstRow="1" bandRow="1">
                <a:tableStyleId>{69CF1AB2-1976-4502-BF36-3FF5EA218861}</a:tableStyleId>
              </a:tblPr>
              <a:tblGrid>
                <a:gridCol w="2222500">
                  <a:extLst>
                    <a:ext uri="{9D8B030D-6E8A-4147-A177-3AD203B41FA5}">
                      <a16:colId xmlns:a16="http://schemas.microsoft.com/office/drawing/2014/main" val="20000"/>
                    </a:ext>
                  </a:extLst>
                </a:gridCol>
                <a:gridCol w="2222500">
                  <a:extLst>
                    <a:ext uri="{9D8B030D-6E8A-4147-A177-3AD203B41FA5}">
                      <a16:colId xmlns:a16="http://schemas.microsoft.com/office/drawing/2014/main" val="20001"/>
                    </a:ext>
                  </a:extLst>
                </a:gridCol>
                <a:gridCol w="2222500">
                  <a:extLst>
                    <a:ext uri="{9D8B030D-6E8A-4147-A177-3AD203B41FA5}">
                      <a16:colId xmlns:a16="http://schemas.microsoft.com/office/drawing/2014/main" val="20002"/>
                    </a:ext>
                  </a:extLst>
                </a:gridCol>
              </a:tblGrid>
              <a:tr h="2173524">
                <a:tc>
                  <a:txBody>
                    <a:bodyPr/>
                    <a:lstStyle/>
                    <a:p>
                      <a:pPr algn="ctr"/>
                      <a:r>
                        <a:rPr lang="it-IT" sz="1800" b="1" dirty="0"/>
                        <a:t>Ipocondrio destro</a:t>
                      </a:r>
                    </a:p>
                    <a:p>
                      <a:pPr algn="ctr"/>
                      <a:r>
                        <a:rPr lang="it-IT" sz="1400" b="0" dirty="0"/>
                        <a:t>Lobo destro fegato</a:t>
                      </a:r>
                    </a:p>
                    <a:p>
                      <a:pPr algn="ctr"/>
                      <a:r>
                        <a:rPr lang="it-IT" sz="1400" b="0" dirty="0"/>
                        <a:t>Colecisti</a:t>
                      </a:r>
                    </a:p>
                    <a:p>
                      <a:pPr algn="ctr"/>
                      <a:r>
                        <a:rPr lang="it-IT" sz="1400" b="0" dirty="0"/>
                        <a:t>Parte del duodeno</a:t>
                      </a:r>
                    </a:p>
                    <a:p>
                      <a:pPr algn="ctr"/>
                      <a:r>
                        <a:rPr lang="it-IT" sz="1400" b="0" dirty="0"/>
                        <a:t>Flessura epatica colon</a:t>
                      </a:r>
                    </a:p>
                    <a:p>
                      <a:pPr algn="ctr"/>
                      <a:r>
                        <a:rPr lang="it-IT" sz="1400" b="0" dirty="0"/>
                        <a:t>Polo superiore rene destro</a:t>
                      </a:r>
                    </a:p>
                    <a:p>
                      <a:pPr algn="ctr"/>
                      <a:r>
                        <a:rPr lang="it-IT" sz="1400" b="0" dirty="0"/>
                        <a:t>Surrene destro </a:t>
                      </a:r>
                    </a:p>
                  </a:txBody>
                  <a:tcPr marL="91429" marR="91429" marT="45719" marB="45719"/>
                </a:tc>
                <a:tc>
                  <a:txBody>
                    <a:bodyPr/>
                    <a:lstStyle/>
                    <a:p>
                      <a:pPr algn="ctr"/>
                      <a:r>
                        <a:rPr lang="it-IT" sz="1800" b="1" dirty="0"/>
                        <a:t>Epigastrio</a:t>
                      </a:r>
                    </a:p>
                    <a:p>
                      <a:pPr algn="ctr"/>
                      <a:r>
                        <a:rPr lang="it-IT" sz="1400" b="0" dirty="0"/>
                        <a:t>Parte dello stomaco</a:t>
                      </a:r>
                    </a:p>
                    <a:p>
                      <a:pPr algn="ctr"/>
                      <a:r>
                        <a:rPr lang="it-IT" sz="1400" b="0" dirty="0"/>
                        <a:t>Duodeno</a:t>
                      </a:r>
                    </a:p>
                    <a:p>
                      <a:pPr algn="ctr"/>
                      <a:r>
                        <a:rPr lang="it-IT" sz="1400" b="0" dirty="0"/>
                        <a:t>Pancreas</a:t>
                      </a:r>
                    </a:p>
                    <a:p>
                      <a:pPr algn="ctr"/>
                      <a:r>
                        <a:rPr lang="it-IT" sz="1400" b="0" dirty="0"/>
                        <a:t>Aorta</a:t>
                      </a:r>
                    </a:p>
                    <a:p>
                      <a:pPr algn="ctr"/>
                      <a:r>
                        <a:rPr lang="it-IT" sz="1400" b="0" dirty="0"/>
                        <a:t>Fegato</a:t>
                      </a:r>
                    </a:p>
                  </a:txBody>
                  <a:tcPr marL="91429" marR="91429" marT="45719" marB="45719"/>
                </a:tc>
                <a:tc>
                  <a:txBody>
                    <a:bodyPr/>
                    <a:lstStyle/>
                    <a:p>
                      <a:pPr algn="ctr"/>
                      <a:r>
                        <a:rPr lang="it-IT" sz="1800" b="1" dirty="0"/>
                        <a:t>Ipocondrio sinistro</a:t>
                      </a:r>
                    </a:p>
                    <a:p>
                      <a:pPr algn="ctr"/>
                      <a:r>
                        <a:rPr lang="it-IT" sz="1400" b="0" dirty="0"/>
                        <a:t>Parte stomaco</a:t>
                      </a:r>
                    </a:p>
                    <a:p>
                      <a:pPr algn="ctr"/>
                      <a:r>
                        <a:rPr lang="it-IT" sz="1400" b="0" dirty="0"/>
                        <a:t>Milza </a:t>
                      </a:r>
                    </a:p>
                    <a:p>
                      <a:pPr algn="ctr"/>
                      <a:r>
                        <a:rPr lang="it-IT" sz="1400" b="0" dirty="0"/>
                        <a:t>Coda del pancreas</a:t>
                      </a:r>
                    </a:p>
                    <a:p>
                      <a:pPr algn="ctr"/>
                      <a:r>
                        <a:rPr lang="it-IT" sz="1400" b="0" dirty="0"/>
                        <a:t>Flessura</a:t>
                      </a:r>
                      <a:r>
                        <a:rPr lang="it-IT" sz="1400" b="0" baseline="0" dirty="0"/>
                        <a:t> splenica colon</a:t>
                      </a:r>
                    </a:p>
                    <a:p>
                      <a:pPr algn="ctr"/>
                      <a:r>
                        <a:rPr lang="it-IT" sz="1400" b="0" baseline="0" dirty="0"/>
                        <a:t>Polo superiore rene sinistro</a:t>
                      </a:r>
                    </a:p>
                    <a:p>
                      <a:pPr algn="ctr"/>
                      <a:r>
                        <a:rPr lang="it-IT" sz="1400" b="0" baseline="0" dirty="0"/>
                        <a:t>Surrene sinistro</a:t>
                      </a:r>
                      <a:endParaRPr lang="it-IT" sz="1400" b="0" dirty="0"/>
                    </a:p>
                  </a:txBody>
                  <a:tcPr marL="91429" marR="91429" marT="45719" marB="45719"/>
                </a:tc>
                <a:extLst>
                  <a:ext uri="{0D108BD9-81ED-4DB2-BD59-A6C34878D82A}">
                    <a16:rowId xmlns:a16="http://schemas.microsoft.com/office/drawing/2014/main" val="10000"/>
                  </a:ext>
                </a:extLst>
              </a:tr>
              <a:tr h="1891771">
                <a:tc>
                  <a:txBody>
                    <a:bodyPr/>
                    <a:lstStyle/>
                    <a:p>
                      <a:pPr algn="ctr"/>
                      <a:r>
                        <a:rPr lang="it-IT" sz="1800" b="1" dirty="0"/>
                        <a:t>Fianco destro</a:t>
                      </a:r>
                    </a:p>
                    <a:p>
                      <a:pPr algn="ctr"/>
                      <a:r>
                        <a:rPr lang="it-IT" sz="1400" b="0" dirty="0"/>
                        <a:t>Colon</a:t>
                      </a:r>
                      <a:r>
                        <a:rPr lang="it-IT" sz="1400" b="0" baseline="0" dirty="0"/>
                        <a:t> ascendente</a:t>
                      </a:r>
                    </a:p>
                    <a:p>
                      <a:pPr algn="ctr"/>
                      <a:r>
                        <a:rPr lang="it-IT" sz="1400" b="0" baseline="0" dirty="0"/>
                        <a:t>Polo inferiore rene destro</a:t>
                      </a:r>
                    </a:p>
                    <a:p>
                      <a:pPr algn="ctr"/>
                      <a:r>
                        <a:rPr lang="it-IT" sz="1400" b="0" baseline="0" dirty="0"/>
                        <a:t>Parte duodeno e digiuno</a:t>
                      </a:r>
                      <a:endParaRPr lang="it-IT" sz="1400" b="0" dirty="0"/>
                    </a:p>
                  </a:txBody>
                  <a:tcPr marL="91429" marR="91429" marT="45719" marB="45719"/>
                </a:tc>
                <a:tc>
                  <a:txBody>
                    <a:bodyPr/>
                    <a:lstStyle/>
                    <a:p>
                      <a:pPr algn="ctr"/>
                      <a:r>
                        <a:rPr lang="it-IT" sz="1800" b="1" dirty="0"/>
                        <a:t>Mesogastrio</a:t>
                      </a:r>
                    </a:p>
                    <a:p>
                      <a:pPr algn="ctr"/>
                      <a:r>
                        <a:rPr lang="it-IT" sz="1400" b="0" dirty="0"/>
                        <a:t>Omento</a:t>
                      </a:r>
                    </a:p>
                    <a:p>
                      <a:pPr algn="ctr"/>
                      <a:r>
                        <a:rPr lang="it-IT" sz="1400" b="0" dirty="0"/>
                        <a:t>Mesentere</a:t>
                      </a:r>
                    </a:p>
                    <a:p>
                      <a:pPr algn="ctr"/>
                      <a:r>
                        <a:rPr lang="it-IT" sz="1400" b="0" dirty="0"/>
                        <a:t>Trasverso</a:t>
                      </a:r>
                    </a:p>
                    <a:p>
                      <a:pPr algn="ctr"/>
                      <a:r>
                        <a:rPr lang="it-IT" sz="1400" b="0" dirty="0"/>
                        <a:t>Parte inferiore duodeno</a:t>
                      </a:r>
                    </a:p>
                    <a:p>
                      <a:pPr algn="ctr"/>
                      <a:r>
                        <a:rPr lang="it-IT" sz="1400" b="0" dirty="0"/>
                        <a:t>Digiuno e ileo</a:t>
                      </a:r>
                    </a:p>
                  </a:txBody>
                  <a:tcPr marL="91429" marR="91429" marT="45719" marB="45719"/>
                </a:tc>
                <a:tc>
                  <a:txBody>
                    <a:bodyPr/>
                    <a:lstStyle/>
                    <a:p>
                      <a:pPr algn="ctr"/>
                      <a:r>
                        <a:rPr lang="it-IT" sz="1800" b="1" dirty="0"/>
                        <a:t>Fianco</a:t>
                      </a:r>
                      <a:r>
                        <a:rPr lang="it-IT" sz="1800" b="1" baseline="0" dirty="0"/>
                        <a:t> sinistro</a:t>
                      </a:r>
                    </a:p>
                    <a:p>
                      <a:pPr algn="ctr"/>
                      <a:r>
                        <a:rPr lang="it-IT" sz="1400" b="0" baseline="0" dirty="0"/>
                        <a:t>Colon discendente</a:t>
                      </a:r>
                    </a:p>
                    <a:p>
                      <a:pPr algn="ctr"/>
                      <a:r>
                        <a:rPr lang="it-IT" sz="1400" b="0" baseline="0" dirty="0"/>
                        <a:t>Polo inferiore rene destro</a:t>
                      </a:r>
                    </a:p>
                    <a:p>
                      <a:pPr algn="ctr"/>
                      <a:r>
                        <a:rPr lang="it-IT" sz="1400" b="0" baseline="0" dirty="0"/>
                        <a:t>Digiuno e ileo</a:t>
                      </a:r>
                      <a:endParaRPr lang="it-IT" sz="1400" b="0" dirty="0"/>
                    </a:p>
                  </a:txBody>
                  <a:tcPr marL="91429" marR="91429" marT="45719" marB="45719"/>
                </a:tc>
                <a:extLst>
                  <a:ext uri="{0D108BD9-81ED-4DB2-BD59-A6C34878D82A}">
                    <a16:rowId xmlns:a16="http://schemas.microsoft.com/office/drawing/2014/main" val="10001"/>
                  </a:ext>
                </a:extLst>
              </a:tr>
              <a:tr h="1610018">
                <a:tc>
                  <a:txBody>
                    <a:bodyPr/>
                    <a:lstStyle/>
                    <a:p>
                      <a:pPr algn="ctr"/>
                      <a:r>
                        <a:rPr lang="it-IT" sz="1800" b="1" dirty="0"/>
                        <a:t>Fossa iliaca destra</a:t>
                      </a:r>
                    </a:p>
                    <a:p>
                      <a:pPr algn="ctr"/>
                      <a:r>
                        <a:rPr lang="it-IT" sz="1400" b="0" dirty="0"/>
                        <a:t>Cieco, appendice, ileo </a:t>
                      </a:r>
                      <a:r>
                        <a:rPr lang="it-IT" sz="1400" b="0" dirty="0" err="1"/>
                        <a:t>term</a:t>
                      </a:r>
                      <a:r>
                        <a:rPr lang="it-IT" sz="1400" b="0" dirty="0"/>
                        <a:t>.</a:t>
                      </a:r>
                    </a:p>
                    <a:p>
                      <a:pPr algn="ctr"/>
                      <a:r>
                        <a:rPr lang="it-IT" sz="1400" b="0" dirty="0"/>
                        <a:t>Uretere</a:t>
                      </a:r>
                      <a:r>
                        <a:rPr lang="it-IT" sz="1400" b="0" baseline="0" dirty="0"/>
                        <a:t> destro</a:t>
                      </a:r>
                    </a:p>
                    <a:p>
                      <a:pPr algn="ctr"/>
                      <a:r>
                        <a:rPr lang="it-IT" sz="1400" b="0" baseline="0" dirty="0"/>
                        <a:t>Cordone spermatico destro</a:t>
                      </a:r>
                    </a:p>
                    <a:p>
                      <a:pPr algn="ctr"/>
                      <a:r>
                        <a:rPr lang="it-IT" sz="1400" b="0" baseline="0" dirty="0"/>
                        <a:t>Ovaio destro</a:t>
                      </a:r>
                      <a:endParaRPr lang="it-IT" sz="1400" b="0" dirty="0"/>
                    </a:p>
                  </a:txBody>
                  <a:tcPr marL="91429" marR="91429" marT="45719" marB="45719"/>
                </a:tc>
                <a:tc>
                  <a:txBody>
                    <a:bodyPr/>
                    <a:lstStyle/>
                    <a:p>
                      <a:pPr algn="ctr"/>
                      <a:r>
                        <a:rPr lang="it-IT" sz="1800" b="1" dirty="0"/>
                        <a:t>Ipogastrio</a:t>
                      </a:r>
                    </a:p>
                    <a:p>
                      <a:pPr algn="ctr"/>
                      <a:r>
                        <a:rPr lang="it-IT" sz="1400" b="0" dirty="0"/>
                        <a:t>Ileo</a:t>
                      </a:r>
                      <a:r>
                        <a:rPr lang="it-IT" sz="1400" b="0" baseline="0" dirty="0"/>
                        <a:t> </a:t>
                      </a:r>
                    </a:p>
                    <a:p>
                      <a:pPr algn="ctr"/>
                      <a:r>
                        <a:rPr lang="it-IT" sz="1400" b="0" baseline="0" dirty="0"/>
                        <a:t>Vescica </a:t>
                      </a:r>
                    </a:p>
                    <a:p>
                      <a:pPr algn="ctr"/>
                      <a:r>
                        <a:rPr lang="it-IT" sz="1400" b="0" baseline="0" dirty="0"/>
                        <a:t>Utero </a:t>
                      </a:r>
                    </a:p>
                    <a:p>
                      <a:pPr algn="ctr"/>
                      <a:endParaRPr lang="it-IT" sz="1400" b="0" dirty="0"/>
                    </a:p>
                  </a:txBody>
                  <a:tcPr marL="91429" marR="91429" marT="45719" marB="45719"/>
                </a:tc>
                <a:tc>
                  <a:txBody>
                    <a:bodyPr/>
                    <a:lstStyle/>
                    <a:p>
                      <a:pPr algn="ctr"/>
                      <a:r>
                        <a:rPr lang="it-IT" sz="1800" b="1" dirty="0"/>
                        <a:t>Fossa iliaca sinistra</a:t>
                      </a:r>
                    </a:p>
                    <a:p>
                      <a:pPr algn="ctr"/>
                      <a:r>
                        <a:rPr lang="it-IT" sz="1400" b="0" dirty="0"/>
                        <a:t>Sigma</a:t>
                      </a:r>
                    </a:p>
                    <a:p>
                      <a:pPr algn="ctr"/>
                      <a:r>
                        <a:rPr lang="it-IT" sz="1400" b="0" dirty="0"/>
                        <a:t>Uretere</a:t>
                      </a:r>
                      <a:r>
                        <a:rPr lang="it-IT" sz="1400" b="0" baseline="0" dirty="0"/>
                        <a:t> sinistro</a:t>
                      </a:r>
                    </a:p>
                    <a:p>
                      <a:pPr algn="ctr"/>
                      <a:r>
                        <a:rPr lang="it-IT" sz="1400" b="0" baseline="0" dirty="0"/>
                        <a:t>Cordone spermatico sinistro</a:t>
                      </a:r>
                    </a:p>
                    <a:p>
                      <a:pPr algn="ctr"/>
                      <a:r>
                        <a:rPr lang="it-IT" sz="1400" b="0" baseline="0" dirty="0"/>
                        <a:t>Ovaio sinistro</a:t>
                      </a:r>
                      <a:endParaRPr lang="it-IT" sz="1400" b="0" dirty="0"/>
                    </a:p>
                  </a:txBody>
                  <a:tcPr marL="91429" marR="91429" marT="45719" marB="45719"/>
                </a:tc>
                <a:extLst>
                  <a:ext uri="{0D108BD9-81ED-4DB2-BD59-A6C34878D82A}">
                    <a16:rowId xmlns:a16="http://schemas.microsoft.com/office/drawing/2014/main" val="10002"/>
                  </a:ext>
                </a:extLst>
              </a:tr>
            </a:tbl>
          </a:graphicData>
        </a:graphic>
      </p:graphicFrame>
      <p:sp>
        <p:nvSpPr>
          <p:cNvPr id="14357" name="CasellaDiTesto 2">
            <a:extLst>
              <a:ext uri="{FF2B5EF4-FFF2-40B4-BE49-F238E27FC236}">
                <a16:creationId xmlns:a16="http://schemas.microsoft.com/office/drawing/2014/main" id="{DEA0F40A-86A5-4DD6-F184-B257A850FD08}"/>
              </a:ext>
            </a:extLst>
          </p:cNvPr>
          <p:cNvSpPr txBox="1">
            <a:spLocks noChangeArrowheads="1"/>
          </p:cNvSpPr>
          <p:nvPr/>
        </p:nvSpPr>
        <p:spPr bwMode="auto">
          <a:xfrm>
            <a:off x="0" y="0"/>
            <a:ext cx="325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a:t>Il dolore addominale, semeiotica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8872026-1869-4027-92D3-88F97F312E90">
            <a:extLst>
              <a:ext uri="{FF2B5EF4-FFF2-40B4-BE49-F238E27FC236}">
                <a16:creationId xmlns:a16="http://schemas.microsoft.com/office/drawing/2014/main" id="{019187AD-010C-1070-EF4A-127B598BB6EB}"/>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50605" y="574159"/>
            <a:ext cx="7020116" cy="4900428"/>
          </a:xfrm>
          <a:prstGeom prst="rect">
            <a:avLst/>
          </a:prstGeom>
          <a:noFill/>
          <a:ln>
            <a:noFill/>
          </a:ln>
        </p:spPr>
      </p:pic>
      <p:sp>
        <p:nvSpPr>
          <p:cNvPr id="3" name="CasellaDiTesto 5">
            <a:extLst>
              <a:ext uri="{FF2B5EF4-FFF2-40B4-BE49-F238E27FC236}">
                <a16:creationId xmlns:a16="http://schemas.microsoft.com/office/drawing/2014/main" id="{1A83FDB1-8053-6D25-4650-6889DB7CA585}"/>
              </a:ext>
            </a:extLst>
          </p:cNvPr>
          <p:cNvSpPr txBox="1">
            <a:spLocks noChangeArrowheads="1"/>
          </p:cNvSpPr>
          <p:nvPr/>
        </p:nvSpPr>
        <p:spPr bwMode="auto">
          <a:xfrm>
            <a:off x="0" y="0"/>
            <a:ext cx="3503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1800" dirty="0"/>
              <a:t>Il dolore addominale, </a:t>
            </a:r>
            <a:r>
              <a:rPr lang="it-IT" altLang="it-IT" sz="1800" b="1" dirty="0"/>
              <a:t>le irradiazioni</a:t>
            </a:r>
          </a:p>
        </p:txBody>
      </p:sp>
    </p:spTree>
    <p:extLst>
      <p:ext uri="{BB962C8B-B14F-4D97-AF65-F5344CB8AC3E}">
        <p14:creationId xmlns:p14="http://schemas.microsoft.com/office/powerpoint/2010/main" val="242203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2">
            <a:extLst>
              <a:ext uri="{FF2B5EF4-FFF2-40B4-BE49-F238E27FC236}">
                <a16:creationId xmlns:a16="http://schemas.microsoft.com/office/drawing/2014/main" id="{334E07CE-1D09-595F-9070-4AEC0AFEE4D3}"/>
              </a:ext>
            </a:extLst>
          </p:cNvPr>
          <p:cNvSpPr>
            <a:spLocks noGrp="1"/>
          </p:cNvSpPr>
          <p:nvPr>
            <p:ph idx="1"/>
          </p:nvPr>
        </p:nvSpPr>
        <p:spPr>
          <a:xfrm>
            <a:off x="457200" y="354013"/>
            <a:ext cx="8229600" cy="5772150"/>
          </a:xfrm>
        </p:spPr>
        <p:txBody>
          <a:bodyPr/>
          <a:lstStyle/>
          <a:p>
            <a:pPr eaLnBrk="1" hangingPunct="1">
              <a:lnSpc>
                <a:spcPct val="90000"/>
              </a:lnSpc>
            </a:pPr>
            <a:r>
              <a:rPr lang="it-IT" altLang="it-IT" sz="3000"/>
              <a:t>Massimo, 64 anni</a:t>
            </a:r>
            <a:br>
              <a:rPr lang="it-IT" altLang="it-IT" sz="3000"/>
            </a:br>
            <a:endParaRPr lang="it-IT" altLang="it-IT" sz="3000"/>
          </a:p>
          <a:p>
            <a:pPr eaLnBrk="1" hangingPunct="1">
              <a:lnSpc>
                <a:spcPct val="90000"/>
              </a:lnSpc>
            </a:pPr>
            <a:r>
              <a:rPr lang="it-IT" altLang="it-IT" sz="3000"/>
              <a:t>Accesso in PS per dolore addominale</a:t>
            </a:r>
            <a:br>
              <a:rPr lang="it-IT" altLang="it-IT" sz="3000"/>
            </a:br>
            <a:br>
              <a:rPr lang="it-IT" altLang="it-IT" sz="3000"/>
            </a:br>
            <a:endParaRPr lang="it-IT" altLang="it-IT" sz="3000"/>
          </a:p>
          <a:p>
            <a:pPr eaLnBrk="1" hangingPunct="1">
              <a:lnSpc>
                <a:spcPct val="90000"/>
              </a:lnSpc>
              <a:buFont typeface="Arial" panose="020B0604020202020204" pitchFamily="34" charset="0"/>
              <a:buNone/>
            </a:pPr>
            <a:r>
              <a:rPr lang="it-IT" altLang="it-IT" sz="3000"/>
              <a:t>1) Anamnesi patologica recente</a:t>
            </a:r>
            <a:br>
              <a:rPr lang="it-IT" altLang="it-IT" sz="3000"/>
            </a:br>
            <a:r>
              <a:rPr lang="it-IT" altLang="it-IT" sz="3000">
                <a:solidFill>
                  <a:srgbClr val="000000"/>
                </a:solidFill>
              </a:rPr>
              <a:t> 				</a:t>
            </a:r>
          </a:p>
          <a:p>
            <a:pPr lvl="1" eaLnBrk="1" hangingPunct="1">
              <a:lnSpc>
                <a:spcPct val="90000"/>
              </a:lnSpc>
              <a:buFont typeface="Wingdings" pitchFamily="2" charset="2"/>
              <a:buChar char="Ø"/>
            </a:pPr>
            <a:r>
              <a:rPr lang="it-IT" altLang="it-IT" sz="2600">
                <a:solidFill>
                  <a:srgbClr val="000000"/>
                </a:solidFill>
              </a:rPr>
              <a:t> Acuto o cronico?</a:t>
            </a:r>
            <a:br>
              <a:rPr lang="it-IT" altLang="it-IT" sz="2600">
                <a:solidFill>
                  <a:srgbClr val="000000"/>
                </a:solidFill>
              </a:rPr>
            </a:br>
            <a:endParaRPr lang="it-IT" altLang="it-IT" sz="2600">
              <a:solidFill>
                <a:srgbClr val="000000"/>
              </a:solidFill>
            </a:endParaRPr>
          </a:p>
          <a:p>
            <a:pPr lvl="1" eaLnBrk="1" hangingPunct="1">
              <a:lnSpc>
                <a:spcPct val="90000"/>
              </a:lnSpc>
              <a:buFont typeface="Wingdings" pitchFamily="2" charset="2"/>
              <a:buChar char="Ø"/>
            </a:pPr>
            <a:r>
              <a:rPr lang="it-IT" altLang="it-IT" sz="2600">
                <a:solidFill>
                  <a:srgbClr val="000000"/>
                </a:solidFill>
              </a:rPr>
              <a:t> Sede?</a:t>
            </a:r>
          </a:p>
          <a:p>
            <a:pPr lvl="1" eaLnBrk="1" hangingPunct="1">
              <a:lnSpc>
                <a:spcPct val="90000"/>
              </a:lnSpc>
              <a:buFont typeface="Wingdings" pitchFamily="2" charset="2"/>
              <a:buChar char="Ø"/>
            </a:pPr>
            <a:r>
              <a:rPr lang="it-IT" altLang="it-IT" sz="2600" b="1">
                <a:solidFill>
                  <a:srgbClr val="000000"/>
                </a:solidFill>
              </a:rPr>
              <a:t>   ?</a:t>
            </a:r>
            <a:br>
              <a:rPr lang="it-IT" altLang="it-IT" sz="2600">
                <a:solidFill>
                  <a:srgbClr val="000000"/>
                </a:solidFill>
              </a:rPr>
            </a:br>
            <a:br>
              <a:rPr lang="it-IT" altLang="it-IT" sz="2600">
                <a:solidFill>
                  <a:srgbClr val="000000"/>
                </a:solidFill>
              </a:rPr>
            </a:br>
            <a:br>
              <a:rPr lang="it-IT" altLang="it-IT" sz="2600">
                <a:solidFill>
                  <a:srgbClr val="000000"/>
                </a:solidFill>
              </a:rPr>
            </a:br>
            <a:endParaRPr lang="it-IT" altLang="it-IT" sz="26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a:extLst>
              <a:ext uri="{FF2B5EF4-FFF2-40B4-BE49-F238E27FC236}">
                <a16:creationId xmlns:a16="http://schemas.microsoft.com/office/drawing/2014/main" id="{D5C487E1-9993-F99E-2428-C79FD4B23B05}"/>
              </a:ext>
            </a:extLst>
          </p:cNvPr>
          <p:cNvSpPr>
            <a:spLocks noGrp="1"/>
          </p:cNvSpPr>
          <p:nvPr>
            <p:ph idx="1"/>
          </p:nvPr>
        </p:nvSpPr>
        <p:spPr>
          <a:xfrm>
            <a:off x="457200" y="354013"/>
            <a:ext cx="8229600" cy="5772150"/>
          </a:xfrm>
        </p:spPr>
        <p:txBody>
          <a:bodyPr/>
          <a:lstStyle/>
          <a:p>
            <a:pPr eaLnBrk="1" hangingPunct="1">
              <a:lnSpc>
                <a:spcPct val="90000"/>
              </a:lnSpc>
            </a:pPr>
            <a:r>
              <a:rPr lang="it-IT" altLang="it-IT" sz="3000"/>
              <a:t>Massimo, 64 anni</a:t>
            </a:r>
            <a:br>
              <a:rPr lang="it-IT" altLang="it-IT" sz="3000"/>
            </a:br>
            <a:endParaRPr lang="it-IT" altLang="it-IT" sz="3000"/>
          </a:p>
          <a:p>
            <a:pPr eaLnBrk="1" hangingPunct="1">
              <a:lnSpc>
                <a:spcPct val="90000"/>
              </a:lnSpc>
            </a:pPr>
            <a:r>
              <a:rPr lang="it-IT" altLang="it-IT" sz="3000"/>
              <a:t>Accesso in PS per dolore addominale</a:t>
            </a:r>
            <a:br>
              <a:rPr lang="it-IT" altLang="it-IT" sz="3000"/>
            </a:br>
            <a:br>
              <a:rPr lang="it-IT" altLang="it-IT" sz="3000"/>
            </a:br>
            <a:endParaRPr lang="it-IT" altLang="it-IT" sz="3000"/>
          </a:p>
          <a:p>
            <a:pPr eaLnBrk="1" hangingPunct="1">
              <a:lnSpc>
                <a:spcPct val="90000"/>
              </a:lnSpc>
              <a:buFont typeface="Arial" panose="020B0604020202020204" pitchFamily="34" charset="0"/>
              <a:buNone/>
            </a:pPr>
            <a:r>
              <a:rPr lang="it-IT" altLang="it-IT" sz="3000"/>
              <a:t>1) Anamnesi patologica recente</a:t>
            </a:r>
            <a:br>
              <a:rPr lang="it-IT" altLang="it-IT" sz="3000"/>
            </a:br>
            <a:r>
              <a:rPr lang="it-IT" altLang="it-IT" sz="3000">
                <a:solidFill>
                  <a:srgbClr val="000000"/>
                </a:solidFill>
              </a:rPr>
              <a:t> 				</a:t>
            </a:r>
          </a:p>
          <a:p>
            <a:pPr lvl="1" eaLnBrk="1" hangingPunct="1">
              <a:lnSpc>
                <a:spcPct val="90000"/>
              </a:lnSpc>
              <a:buFont typeface="Wingdings" pitchFamily="2" charset="2"/>
              <a:buChar char="Ø"/>
            </a:pPr>
            <a:r>
              <a:rPr lang="it-IT" altLang="it-IT" sz="2600">
                <a:solidFill>
                  <a:srgbClr val="000000"/>
                </a:solidFill>
              </a:rPr>
              <a:t> Acuto o cronico?</a:t>
            </a:r>
            <a:br>
              <a:rPr lang="it-IT" altLang="it-IT" sz="2600">
                <a:solidFill>
                  <a:srgbClr val="000000"/>
                </a:solidFill>
              </a:rPr>
            </a:br>
            <a:endParaRPr lang="it-IT" altLang="it-IT" sz="2600">
              <a:solidFill>
                <a:srgbClr val="000000"/>
              </a:solidFill>
            </a:endParaRPr>
          </a:p>
          <a:p>
            <a:pPr lvl="1" eaLnBrk="1" hangingPunct="1">
              <a:lnSpc>
                <a:spcPct val="90000"/>
              </a:lnSpc>
              <a:buFont typeface="Wingdings" pitchFamily="2" charset="2"/>
              <a:buChar char="Ø"/>
            </a:pPr>
            <a:r>
              <a:rPr lang="it-IT" altLang="it-IT" sz="2600">
                <a:solidFill>
                  <a:srgbClr val="000000"/>
                </a:solidFill>
              </a:rPr>
              <a:t> Sede?</a:t>
            </a:r>
            <a:r>
              <a:rPr lang="it-IT" altLang="it-IT" sz="2600" b="1">
                <a:solidFill>
                  <a:srgbClr val="000000"/>
                </a:solidFill>
              </a:rPr>
              <a:t> </a:t>
            </a:r>
          </a:p>
          <a:p>
            <a:pPr lvl="1" eaLnBrk="1" hangingPunct="1">
              <a:lnSpc>
                <a:spcPct val="90000"/>
              </a:lnSpc>
              <a:buFont typeface="Wingdings" pitchFamily="2" charset="2"/>
              <a:buChar char="Ø"/>
            </a:pPr>
            <a:r>
              <a:rPr lang="it-IT" altLang="it-IT" sz="2600" b="1">
                <a:solidFill>
                  <a:srgbClr val="000000"/>
                </a:solidFill>
              </a:rPr>
              <a:t>Caratteristiche del dolore?</a:t>
            </a:r>
            <a:br>
              <a:rPr lang="it-IT" altLang="it-IT" sz="2600">
                <a:solidFill>
                  <a:srgbClr val="000000"/>
                </a:solidFill>
              </a:rPr>
            </a:br>
            <a:br>
              <a:rPr lang="it-IT" altLang="it-IT" sz="2600">
                <a:solidFill>
                  <a:srgbClr val="000000"/>
                </a:solidFill>
              </a:rPr>
            </a:br>
            <a:br>
              <a:rPr lang="it-IT" altLang="it-IT" sz="2600">
                <a:solidFill>
                  <a:srgbClr val="000000"/>
                </a:solidFill>
              </a:rPr>
            </a:br>
            <a:endParaRPr lang="it-IT" altLang="it-IT" sz="26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contenuto 2">
            <a:extLst>
              <a:ext uri="{FF2B5EF4-FFF2-40B4-BE49-F238E27FC236}">
                <a16:creationId xmlns:a16="http://schemas.microsoft.com/office/drawing/2014/main" id="{EF32FAE6-D9BD-64E2-CAFC-906E517740DF}"/>
              </a:ext>
            </a:extLst>
          </p:cNvPr>
          <p:cNvSpPr>
            <a:spLocks noGrp="1"/>
          </p:cNvSpPr>
          <p:nvPr>
            <p:ph idx="1"/>
          </p:nvPr>
        </p:nvSpPr>
        <p:spPr>
          <a:xfrm>
            <a:off x="457200" y="354013"/>
            <a:ext cx="8229600" cy="6154737"/>
          </a:xfrm>
        </p:spPr>
        <p:txBody>
          <a:bodyPr/>
          <a:lstStyle/>
          <a:p>
            <a:pPr marL="0" indent="0" eaLnBrk="1" hangingPunct="1">
              <a:buFont typeface="Arial" panose="020B0604020202020204" pitchFamily="34" charset="0"/>
              <a:buNone/>
            </a:pPr>
            <a:r>
              <a:rPr lang="it-IT" altLang="it-IT" dirty="0">
                <a:solidFill>
                  <a:srgbClr val="000000"/>
                </a:solidFill>
              </a:rPr>
              <a:t>	</a:t>
            </a:r>
            <a:r>
              <a:rPr lang="it-IT" altLang="it-IT" b="1" dirty="0"/>
              <a:t>Anamnesi patologica recente</a:t>
            </a:r>
          </a:p>
          <a:p>
            <a:pPr marL="0" indent="0" algn="ctr" eaLnBrk="1" hangingPunct="1">
              <a:buFont typeface="Arial" panose="020B0604020202020204" pitchFamily="34" charset="0"/>
              <a:buNone/>
            </a:pPr>
            <a:r>
              <a:rPr lang="it-IT" altLang="it-IT" dirty="0">
                <a:solidFill>
                  <a:srgbClr val="000000"/>
                </a:solidFill>
              </a:rPr>
              <a:t> 	- </a:t>
            </a:r>
            <a:r>
              <a:rPr lang="it-IT" altLang="it-IT" u="sng" dirty="0">
                <a:solidFill>
                  <a:srgbClr val="000000"/>
                </a:solidFill>
              </a:rPr>
              <a:t>Caratteristiche del dolore</a:t>
            </a:r>
            <a:br>
              <a:rPr lang="it-IT" altLang="it-IT" dirty="0">
                <a:solidFill>
                  <a:srgbClr val="000000"/>
                </a:solidFill>
              </a:rPr>
            </a:br>
            <a:r>
              <a:rPr lang="it-IT" altLang="it-IT" dirty="0">
                <a:solidFill>
                  <a:srgbClr val="000000"/>
                </a:solidFill>
              </a:rPr>
              <a:t> </a:t>
            </a:r>
            <a:r>
              <a:rPr lang="it-IT" altLang="it-IT" sz="2800" b="1" dirty="0">
                <a:solidFill>
                  <a:srgbClr val="000000"/>
                </a:solidFill>
              </a:rPr>
              <a:t>chiedere sempre se il dolore si verifica di notte svegliando il paziente</a:t>
            </a:r>
          </a:p>
          <a:p>
            <a:pPr marL="0" indent="0" eaLnBrk="1" hangingPunct="1">
              <a:buFont typeface="Arial" panose="020B0604020202020204" pitchFamily="34" charset="0"/>
              <a:buNone/>
            </a:pPr>
            <a:endParaRPr lang="it-IT" altLang="it-IT" dirty="0">
              <a:solidFill>
                <a:srgbClr val="000000"/>
              </a:solidFill>
            </a:endParaRPr>
          </a:p>
          <a:p>
            <a:pPr marL="0" indent="0" eaLnBrk="1" hangingPunct="1">
              <a:buFont typeface="Arial" panose="020B0604020202020204" pitchFamily="34" charset="0"/>
              <a:buNone/>
            </a:pPr>
            <a:br>
              <a:rPr lang="it-IT" altLang="it-IT" dirty="0">
                <a:solidFill>
                  <a:srgbClr val="000000"/>
                </a:solidFill>
              </a:rPr>
            </a:br>
            <a:r>
              <a:rPr lang="it-IT" altLang="it-IT" dirty="0">
                <a:solidFill>
                  <a:srgbClr val="000000"/>
                </a:solidFill>
              </a:rPr>
              <a:t> 	</a:t>
            </a:r>
            <a:br>
              <a:rPr lang="it-IT" altLang="it-IT" dirty="0">
                <a:solidFill>
                  <a:srgbClr val="000000"/>
                </a:solidFill>
              </a:rPr>
            </a:br>
            <a:r>
              <a:rPr lang="it-IT" altLang="it-IT" dirty="0">
                <a:solidFill>
                  <a:srgbClr val="000000"/>
                </a:solidFill>
              </a:rPr>
              <a:t>	</a:t>
            </a:r>
          </a:p>
        </p:txBody>
      </p:sp>
      <p:sp>
        <p:nvSpPr>
          <p:cNvPr id="19459" name="Rectangle 3">
            <a:extLst>
              <a:ext uri="{FF2B5EF4-FFF2-40B4-BE49-F238E27FC236}">
                <a16:creationId xmlns:a16="http://schemas.microsoft.com/office/drawing/2014/main" id="{DEC00D29-3649-94B6-2797-B974401E1332}"/>
              </a:ext>
            </a:extLst>
          </p:cNvPr>
          <p:cNvSpPr txBox="1">
            <a:spLocks noChangeArrowheads="1"/>
          </p:cNvSpPr>
          <p:nvPr/>
        </p:nvSpPr>
        <p:spPr bwMode="auto">
          <a:xfrm>
            <a:off x="919163" y="2536825"/>
            <a:ext cx="8108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r>
              <a:rPr lang="it-IT" altLang="it-IT" sz="2400">
                <a:solidFill>
                  <a:srgbClr val="000000"/>
                </a:solidFill>
                <a:latin typeface="Arial" panose="020B0604020202020204" pitchFamily="34" charset="0"/>
              </a:rPr>
              <a:t>Dolore intermittente (Acuzie/Quiescenza) – “Coliche”</a:t>
            </a:r>
            <a:br>
              <a:rPr lang="it-IT" altLang="it-IT" sz="2400">
                <a:solidFill>
                  <a:srgbClr val="000000"/>
                </a:solidFill>
                <a:latin typeface="Arial" panose="020B0604020202020204" pitchFamily="34" charset="0"/>
              </a:rPr>
            </a:br>
            <a:r>
              <a:rPr lang="it-IT" altLang="it-IT" sz="2000">
                <a:solidFill>
                  <a:srgbClr val="000000"/>
                </a:solidFill>
                <a:latin typeface="Arial" panose="020B0604020202020204" pitchFamily="34" charset="0"/>
              </a:rPr>
              <a:t>(es. colica biliare, occlusione intestinale)</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eaLnBrk="1" hangingPunct="1"/>
            <a:r>
              <a:rPr lang="it-IT" altLang="it-IT" sz="2400">
                <a:solidFill>
                  <a:srgbClr val="000000"/>
                </a:solidFill>
                <a:latin typeface="Arial" panose="020B0604020202020204" pitchFamily="34" charset="0"/>
              </a:rPr>
              <a:t>Dolore continuo, con esordio violento</a:t>
            </a:r>
            <a:br>
              <a:rPr lang="it-IT" altLang="it-IT" sz="2400">
                <a:solidFill>
                  <a:srgbClr val="000000"/>
                </a:solidFill>
                <a:latin typeface="Arial" panose="020B0604020202020204" pitchFamily="34" charset="0"/>
              </a:rPr>
            </a:br>
            <a:r>
              <a:rPr lang="it-IT" altLang="it-IT" sz="2000">
                <a:solidFill>
                  <a:srgbClr val="000000"/>
                </a:solidFill>
                <a:latin typeface="Arial" panose="020B0604020202020204" pitchFamily="34" charset="0"/>
              </a:rPr>
              <a:t>(es. pancreatite acuta, perforazioni, rottura AAA, infarti intestinali)</a:t>
            </a:r>
            <a:br>
              <a:rPr lang="it-IT" altLang="it-IT" sz="2000">
                <a:solidFill>
                  <a:srgbClr val="000000"/>
                </a:solidFill>
                <a:latin typeface="Arial" panose="020B0604020202020204" pitchFamily="34" charset="0"/>
              </a:rPr>
            </a:br>
            <a:r>
              <a:rPr lang="it-IT" altLang="it-IT" sz="2000">
                <a:solidFill>
                  <a:srgbClr val="000000"/>
                </a:solidFill>
                <a:latin typeface="Arial" panose="020B0604020202020204" pitchFamily="34" charset="0"/>
              </a:rPr>
              <a:t> 					?INFARTO MIOCARDICO?</a:t>
            </a:r>
            <a:br>
              <a:rPr lang="it-IT" altLang="it-IT" sz="2000">
                <a:solidFill>
                  <a:srgbClr val="000000"/>
                </a:solidFill>
                <a:latin typeface="Arial" panose="020B0604020202020204" pitchFamily="34" charset="0"/>
              </a:rPr>
            </a:br>
            <a:endParaRPr lang="it-IT" altLang="it-IT" sz="2000">
              <a:solidFill>
                <a:srgbClr val="000000"/>
              </a:solidFill>
              <a:latin typeface="Arial" panose="020B0604020202020204" pitchFamily="34" charset="0"/>
            </a:endParaRPr>
          </a:p>
          <a:p>
            <a:pPr eaLnBrk="1" hangingPunct="1"/>
            <a:r>
              <a:rPr lang="it-IT" altLang="it-IT" sz="2400">
                <a:solidFill>
                  <a:srgbClr val="000000"/>
                </a:solidFill>
                <a:latin typeface="Arial" panose="020B0604020202020204" pitchFamily="34" charset="0"/>
              </a:rPr>
              <a:t>Dolore continuo, con aumento graduale</a:t>
            </a:r>
            <a:r>
              <a:rPr lang="it-IT" altLang="it-IT" sz="2000">
                <a:solidFill>
                  <a:srgbClr val="000000"/>
                </a:solidFill>
                <a:latin typeface="Arial" panose="020B0604020202020204" pitchFamily="34" charset="0"/>
              </a:rPr>
              <a:t> </a:t>
            </a:r>
            <a:br>
              <a:rPr lang="it-IT" altLang="it-IT" sz="2000">
                <a:solidFill>
                  <a:srgbClr val="000000"/>
                </a:solidFill>
                <a:latin typeface="Arial" panose="020B0604020202020204" pitchFamily="34" charset="0"/>
              </a:rPr>
            </a:br>
            <a:r>
              <a:rPr lang="it-IT" altLang="it-IT" sz="2000">
                <a:solidFill>
                  <a:srgbClr val="000000"/>
                </a:solidFill>
                <a:latin typeface="Arial" panose="020B0604020202020204" pitchFamily="34" charset="0"/>
              </a:rPr>
              <a:t>(es. appendicite, diverticolite, colecistite)</a:t>
            </a:r>
          </a:p>
          <a:p>
            <a:pPr eaLnBrk="1" hangingPunct="1"/>
            <a:endParaRPr lang="it-IT" altLang="it-IT" sz="1800">
              <a:solidFill>
                <a:srgbClr val="000000"/>
              </a:solidFill>
              <a:latin typeface="Arial" panose="020B0604020202020204" pitchFamily="34" charset="0"/>
            </a:endParaRPr>
          </a:p>
          <a:p>
            <a:pPr eaLnBrk="1" hangingPunct="1"/>
            <a:endParaRPr lang="it-IT" altLang="it-IT" sz="2400">
              <a:solidFill>
                <a:srgbClr val="000000"/>
              </a:solidFill>
              <a:latin typeface="Arial" panose="020B0604020202020204" pitchFamily="34" charset="0"/>
            </a:endParaRPr>
          </a:p>
          <a:p>
            <a:pPr lvl="1" eaLnBrk="1" hangingPunct="1">
              <a:buFontTx/>
              <a:buChar char="•"/>
            </a:pPr>
            <a:endParaRPr lang="it-IT" altLang="it-IT">
              <a:solidFill>
                <a:srgbClr val="000000"/>
              </a:solidFill>
              <a:latin typeface="Arial" panose="020B0604020202020204" pitchFamily="34" charset="0"/>
            </a:endParaRPr>
          </a:p>
        </p:txBody>
      </p:sp>
      <p:pic>
        <p:nvPicPr>
          <p:cNvPr id="2" name="Immagine 1">
            <a:extLst>
              <a:ext uri="{FF2B5EF4-FFF2-40B4-BE49-F238E27FC236}">
                <a16:creationId xmlns:a16="http://schemas.microsoft.com/office/drawing/2014/main" id="{D3874173-FF23-ECEA-E833-CC4809E35A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3492500"/>
            <a:ext cx="140176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E388A-030B-D7A7-7170-C8F411624E9D}"/>
              </a:ext>
            </a:extLst>
          </p:cNvPr>
          <p:cNvSpPr>
            <a:spLocks noGrp="1"/>
          </p:cNvSpPr>
          <p:nvPr>
            <p:ph type="title"/>
          </p:nvPr>
        </p:nvSpPr>
        <p:spPr>
          <a:xfrm>
            <a:off x="457200" y="344488"/>
            <a:ext cx="8229600" cy="1143000"/>
          </a:xfrm>
        </p:spPr>
        <p:txBody>
          <a:bodyPr/>
          <a:lstStyle/>
          <a:p>
            <a:pPr eaLnBrk="1" hangingPunct="1"/>
            <a:r>
              <a:rPr lang="it-IT" altLang="it-IT"/>
              <a:t>Caso clinico</a:t>
            </a:r>
          </a:p>
        </p:txBody>
      </p:sp>
      <p:sp>
        <p:nvSpPr>
          <p:cNvPr id="3" name="Segnaposto contenuto 2">
            <a:extLst>
              <a:ext uri="{FF2B5EF4-FFF2-40B4-BE49-F238E27FC236}">
                <a16:creationId xmlns:a16="http://schemas.microsoft.com/office/drawing/2014/main" id="{D68B8B39-3359-9384-11D5-89950370370F}"/>
              </a:ext>
            </a:extLst>
          </p:cNvPr>
          <p:cNvSpPr>
            <a:spLocks noGrp="1"/>
          </p:cNvSpPr>
          <p:nvPr>
            <p:ph idx="1"/>
          </p:nvPr>
        </p:nvSpPr>
        <p:spPr/>
        <p:txBody>
          <a:bodyPr/>
          <a:lstStyle/>
          <a:p>
            <a:pPr eaLnBrk="1" hangingPunct="1"/>
            <a:r>
              <a:rPr lang="it-IT" altLang="it-IT" dirty="0"/>
              <a:t>Massimo, 64 anni</a:t>
            </a:r>
            <a:br>
              <a:rPr lang="it-IT" altLang="it-IT" dirty="0"/>
            </a:br>
            <a:endParaRPr lang="it-IT" altLang="it-IT" dirty="0"/>
          </a:p>
          <a:p>
            <a:pPr eaLnBrk="1" hangingPunct="1"/>
            <a:r>
              <a:rPr lang="it-IT" altLang="it-IT" dirty="0"/>
              <a:t>Accesso in PS per dolore addominale</a:t>
            </a:r>
            <a:br>
              <a:rPr lang="it-IT" altLang="it-IT" dirty="0"/>
            </a:br>
            <a:br>
              <a:rPr lang="it-IT" altLang="it-IT" dirty="0"/>
            </a:br>
            <a:endParaRPr lang="it-IT" altLang="it-IT" dirty="0"/>
          </a:p>
          <a:p>
            <a:pPr marL="457200" lvl="1" indent="0" eaLnBrk="1" hangingPunct="1">
              <a:buFont typeface="Arial" panose="020B0604020202020204" pitchFamily="34" charset="0"/>
              <a:buNone/>
            </a:pPr>
            <a:r>
              <a:rPr lang="it-IT" altLang="it-IT" dirty="0">
                <a:solidFill>
                  <a:srgbClr val="000000"/>
                </a:solidFill>
              </a:rPr>
              <a:t> </a:t>
            </a:r>
          </a:p>
        </p:txBody>
      </p:sp>
      <p:pic>
        <p:nvPicPr>
          <p:cNvPr id="4" name="Immagine 3">
            <a:extLst>
              <a:ext uri="{FF2B5EF4-FFF2-40B4-BE49-F238E27FC236}">
                <a16:creationId xmlns:a16="http://schemas.microsoft.com/office/drawing/2014/main" id="{CC2A420A-BA0E-B32D-7D08-0DE0019C94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703638"/>
            <a:ext cx="464185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contenuto 2">
            <a:extLst>
              <a:ext uri="{FF2B5EF4-FFF2-40B4-BE49-F238E27FC236}">
                <a16:creationId xmlns:a16="http://schemas.microsoft.com/office/drawing/2014/main" id="{1E8E9A60-402C-B879-01C8-63FDDBB75375}"/>
              </a:ext>
            </a:extLst>
          </p:cNvPr>
          <p:cNvSpPr>
            <a:spLocks noGrp="1"/>
          </p:cNvSpPr>
          <p:nvPr>
            <p:ph idx="1"/>
          </p:nvPr>
        </p:nvSpPr>
        <p:spPr>
          <a:xfrm>
            <a:off x="457200" y="354013"/>
            <a:ext cx="8229600" cy="4533900"/>
          </a:xfrm>
        </p:spPr>
        <p:txBody>
          <a:bodyPr/>
          <a:lstStyle/>
          <a:p>
            <a:pPr eaLnBrk="1" hangingPunct="1">
              <a:lnSpc>
                <a:spcPct val="80000"/>
              </a:lnSpc>
            </a:pPr>
            <a:r>
              <a:rPr lang="it-IT" altLang="it-IT" sz="2500"/>
              <a:t>Massimo, 64 anni</a:t>
            </a:r>
            <a:br>
              <a:rPr lang="it-IT" altLang="it-IT" sz="2500"/>
            </a:br>
            <a:endParaRPr lang="it-IT" altLang="it-IT" sz="2500"/>
          </a:p>
          <a:p>
            <a:pPr eaLnBrk="1" hangingPunct="1">
              <a:lnSpc>
                <a:spcPct val="80000"/>
              </a:lnSpc>
            </a:pPr>
            <a:r>
              <a:rPr lang="it-IT" altLang="it-IT" sz="2500"/>
              <a:t>Accesso in PS per dolore addominale</a:t>
            </a:r>
            <a:br>
              <a:rPr lang="it-IT" altLang="it-IT" sz="2500"/>
            </a:br>
            <a:br>
              <a:rPr lang="it-IT" altLang="it-IT" sz="2500"/>
            </a:br>
            <a:endParaRPr lang="it-IT" altLang="it-IT" sz="2500"/>
          </a:p>
          <a:p>
            <a:pPr eaLnBrk="1" hangingPunct="1">
              <a:lnSpc>
                <a:spcPct val="80000"/>
              </a:lnSpc>
              <a:buFont typeface="Arial" panose="020B0604020202020204" pitchFamily="34" charset="0"/>
              <a:buAutoNum type="arabicParenR"/>
            </a:pPr>
            <a:r>
              <a:rPr lang="it-IT" altLang="it-IT" sz="2500"/>
              <a:t>Anamnesi patologica recente</a:t>
            </a:r>
            <a:br>
              <a:rPr lang="it-IT" altLang="it-IT" sz="2500"/>
            </a:br>
            <a:r>
              <a:rPr lang="it-IT" altLang="it-IT" sz="2500">
                <a:solidFill>
                  <a:srgbClr val="000000"/>
                </a:solidFill>
              </a:rPr>
              <a:t> 				</a:t>
            </a:r>
          </a:p>
          <a:p>
            <a:pPr lvl="1" eaLnBrk="1" hangingPunct="1">
              <a:lnSpc>
                <a:spcPct val="80000"/>
              </a:lnSpc>
              <a:buFont typeface="Wingdings" pitchFamily="2" charset="2"/>
              <a:buChar char="Ø"/>
            </a:pPr>
            <a:r>
              <a:rPr lang="it-IT" altLang="it-IT" sz="2200">
                <a:solidFill>
                  <a:srgbClr val="000000"/>
                </a:solidFill>
              </a:rPr>
              <a:t> Acuto o cronico?</a:t>
            </a:r>
            <a:br>
              <a:rPr lang="it-IT" altLang="it-IT" sz="2200">
                <a:solidFill>
                  <a:srgbClr val="000000"/>
                </a:solidFill>
              </a:rPr>
            </a:br>
            <a:endParaRPr lang="it-IT" altLang="it-IT" sz="2200">
              <a:solidFill>
                <a:srgbClr val="000000"/>
              </a:solidFill>
            </a:endParaRPr>
          </a:p>
          <a:p>
            <a:pPr lvl="1" eaLnBrk="1" hangingPunct="1">
              <a:lnSpc>
                <a:spcPct val="80000"/>
              </a:lnSpc>
              <a:buFont typeface="Wingdings" pitchFamily="2" charset="2"/>
              <a:buChar char="Ø"/>
            </a:pPr>
            <a:r>
              <a:rPr lang="it-IT" altLang="it-IT" sz="2200">
                <a:solidFill>
                  <a:srgbClr val="000000"/>
                </a:solidFill>
              </a:rPr>
              <a:t> Sede?</a:t>
            </a:r>
            <a:r>
              <a:rPr lang="it-IT" altLang="it-IT" sz="2200" b="1">
                <a:solidFill>
                  <a:srgbClr val="000000"/>
                </a:solidFill>
              </a:rPr>
              <a:t> </a:t>
            </a:r>
          </a:p>
          <a:p>
            <a:pPr lvl="1" eaLnBrk="1" hangingPunct="1">
              <a:lnSpc>
                <a:spcPct val="80000"/>
              </a:lnSpc>
              <a:buFont typeface="Wingdings" pitchFamily="2" charset="2"/>
              <a:buChar char="Ø"/>
            </a:pPr>
            <a:r>
              <a:rPr lang="it-IT" altLang="it-IT" sz="2200">
                <a:solidFill>
                  <a:srgbClr val="000000"/>
                </a:solidFill>
              </a:rPr>
              <a:t>Caratteristiche del dolore?</a:t>
            </a:r>
          </a:p>
          <a:p>
            <a:pPr lvl="1" eaLnBrk="1" hangingPunct="1">
              <a:lnSpc>
                <a:spcPct val="80000"/>
              </a:lnSpc>
              <a:buFont typeface="Arial" panose="020B0604020202020204" pitchFamily="34" charset="0"/>
              <a:buNone/>
            </a:pPr>
            <a:br>
              <a:rPr lang="it-IT" altLang="it-IT" sz="2200">
                <a:solidFill>
                  <a:srgbClr val="000000"/>
                </a:solidFill>
              </a:rPr>
            </a:br>
            <a:br>
              <a:rPr lang="it-IT" altLang="it-IT" sz="2200">
                <a:solidFill>
                  <a:srgbClr val="000000"/>
                </a:solidFill>
              </a:rPr>
            </a:br>
            <a:br>
              <a:rPr lang="it-IT" altLang="it-IT" sz="2200">
                <a:solidFill>
                  <a:srgbClr val="000000"/>
                </a:solidFill>
              </a:rPr>
            </a:br>
            <a:endParaRPr lang="it-IT" altLang="it-IT" sz="2200">
              <a:solidFill>
                <a:srgbClr val="000000"/>
              </a:solidFill>
            </a:endParaRPr>
          </a:p>
        </p:txBody>
      </p:sp>
      <p:sp>
        <p:nvSpPr>
          <p:cNvPr id="20483" name="CasellaDiTesto 1">
            <a:extLst>
              <a:ext uri="{FF2B5EF4-FFF2-40B4-BE49-F238E27FC236}">
                <a16:creationId xmlns:a16="http://schemas.microsoft.com/office/drawing/2014/main" id="{03652281-0839-E749-AB83-161ABA3BFC9C}"/>
              </a:ext>
            </a:extLst>
          </p:cNvPr>
          <p:cNvSpPr txBox="1">
            <a:spLocks noChangeArrowheads="1"/>
          </p:cNvSpPr>
          <p:nvPr/>
        </p:nvSpPr>
        <p:spPr bwMode="auto">
          <a:xfrm>
            <a:off x="555625" y="4389438"/>
            <a:ext cx="75406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500"/>
              <a:t>2)	</a:t>
            </a:r>
            <a:r>
              <a:rPr lang="it-IT" altLang="it-IT" sz="2500" b="1"/>
              <a:t>Caratteristiche del paziente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4" descr="silhouettes_different_people_isolated_white_cg2p653423c_th.jpg">
            <a:extLst>
              <a:ext uri="{FF2B5EF4-FFF2-40B4-BE49-F238E27FC236}">
                <a16:creationId xmlns:a16="http://schemas.microsoft.com/office/drawing/2014/main" id="{9F4AE9D2-2DFB-B4E6-A243-2691666BAE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876425"/>
            <a:ext cx="4187825"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asellaDiTesto 5">
            <a:extLst>
              <a:ext uri="{FF2B5EF4-FFF2-40B4-BE49-F238E27FC236}">
                <a16:creationId xmlns:a16="http://schemas.microsoft.com/office/drawing/2014/main" id="{25A4C9C6-5E08-8A93-141A-8A325FA81BCD}"/>
              </a:ext>
            </a:extLst>
          </p:cNvPr>
          <p:cNvSpPr txBox="1">
            <a:spLocks noChangeArrowheads="1"/>
          </p:cNvSpPr>
          <p:nvPr/>
        </p:nvSpPr>
        <p:spPr bwMode="auto">
          <a:xfrm>
            <a:off x="4675188" y="1306513"/>
            <a:ext cx="40370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it-IT" altLang="it-IT" sz="2400"/>
              <a:t>Valutazione complessiva del paziente</a:t>
            </a:r>
          </a:p>
          <a:p>
            <a:pPr algn="ctr">
              <a:spcBef>
                <a:spcPct val="0"/>
              </a:spcBef>
              <a:buFontTx/>
              <a:buNone/>
            </a:pPr>
            <a:endParaRPr lang="it-IT" altLang="it-IT" sz="2400"/>
          </a:p>
          <a:p>
            <a:pPr algn="ctr">
              <a:spcBef>
                <a:spcPct val="0"/>
              </a:spcBef>
              <a:buFontTx/>
              <a:buNone/>
            </a:pPr>
            <a:r>
              <a:rPr lang="it-IT" altLang="it-IT" sz="2400"/>
              <a:t>Età</a:t>
            </a:r>
          </a:p>
          <a:p>
            <a:pPr algn="ctr">
              <a:spcBef>
                <a:spcPct val="0"/>
              </a:spcBef>
              <a:buFontTx/>
              <a:buNone/>
            </a:pPr>
            <a:endParaRPr lang="it-IT" altLang="it-IT" sz="2400"/>
          </a:p>
          <a:p>
            <a:pPr algn="ctr">
              <a:spcBef>
                <a:spcPct val="0"/>
              </a:spcBef>
              <a:buFontTx/>
              <a:buNone/>
            </a:pPr>
            <a:r>
              <a:rPr lang="it-IT" altLang="it-IT" sz="2400"/>
              <a:t>Sesso</a:t>
            </a:r>
          </a:p>
          <a:p>
            <a:pPr algn="ctr">
              <a:spcBef>
                <a:spcPct val="0"/>
              </a:spcBef>
              <a:buFontTx/>
              <a:buNone/>
            </a:pPr>
            <a:endParaRPr lang="it-IT" altLang="it-IT" sz="2400"/>
          </a:p>
          <a:p>
            <a:pPr algn="ctr">
              <a:spcBef>
                <a:spcPct val="0"/>
              </a:spcBef>
              <a:buFontTx/>
              <a:buNone/>
            </a:pPr>
            <a:r>
              <a:rPr lang="it-IT" altLang="it-IT" sz="2400"/>
              <a:t>Socialità</a:t>
            </a:r>
          </a:p>
          <a:p>
            <a:pPr algn="ctr">
              <a:spcBef>
                <a:spcPct val="0"/>
              </a:spcBef>
              <a:buFontTx/>
              <a:buNone/>
            </a:pPr>
            <a:endParaRPr lang="it-IT" altLang="it-IT" sz="2400"/>
          </a:p>
          <a:p>
            <a:pPr algn="ctr">
              <a:spcBef>
                <a:spcPct val="0"/>
              </a:spcBef>
              <a:buFontTx/>
              <a:buNone/>
            </a:pPr>
            <a:r>
              <a:rPr lang="it-IT" altLang="it-IT" sz="2400"/>
              <a:t>Co-morbidità</a:t>
            </a:r>
          </a:p>
          <a:p>
            <a:pPr algn="ctr">
              <a:spcBef>
                <a:spcPct val="0"/>
              </a:spcBef>
              <a:buFontTx/>
              <a:buNone/>
            </a:pPr>
            <a:endParaRPr lang="it-IT" altLang="it-IT" sz="2400"/>
          </a:p>
          <a:p>
            <a:pPr algn="ctr">
              <a:spcBef>
                <a:spcPct val="0"/>
              </a:spcBef>
              <a:buFontTx/>
              <a:buNone/>
            </a:pPr>
            <a:r>
              <a:rPr lang="it-IT" altLang="it-IT" sz="2400"/>
              <a:t>Patologie associate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contenuto 2">
            <a:extLst>
              <a:ext uri="{FF2B5EF4-FFF2-40B4-BE49-F238E27FC236}">
                <a16:creationId xmlns:a16="http://schemas.microsoft.com/office/drawing/2014/main" id="{E9A223AC-9B76-E5C3-CB8E-848DEB41E670}"/>
              </a:ext>
            </a:extLst>
          </p:cNvPr>
          <p:cNvSpPr>
            <a:spLocks noGrp="1"/>
          </p:cNvSpPr>
          <p:nvPr>
            <p:ph idx="1"/>
          </p:nvPr>
        </p:nvSpPr>
        <p:spPr>
          <a:xfrm>
            <a:off x="457200" y="354013"/>
            <a:ext cx="8229600" cy="4533900"/>
          </a:xfrm>
        </p:spPr>
        <p:txBody>
          <a:bodyPr/>
          <a:lstStyle/>
          <a:p>
            <a:pPr eaLnBrk="1" hangingPunct="1">
              <a:lnSpc>
                <a:spcPct val="80000"/>
              </a:lnSpc>
            </a:pPr>
            <a:r>
              <a:rPr lang="it-IT" altLang="it-IT" sz="2500"/>
              <a:t>Massimo, 64 anni</a:t>
            </a:r>
            <a:br>
              <a:rPr lang="it-IT" altLang="it-IT" sz="2500"/>
            </a:br>
            <a:endParaRPr lang="it-IT" altLang="it-IT" sz="2500"/>
          </a:p>
          <a:p>
            <a:pPr eaLnBrk="1" hangingPunct="1">
              <a:lnSpc>
                <a:spcPct val="80000"/>
              </a:lnSpc>
            </a:pPr>
            <a:r>
              <a:rPr lang="it-IT" altLang="it-IT" sz="2500"/>
              <a:t>Accesso in PS per dolore addominale</a:t>
            </a:r>
            <a:br>
              <a:rPr lang="it-IT" altLang="it-IT" sz="2500"/>
            </a:br>
            <a:br>
              <a:rPr lang="it-IT" altLang="it-IT" sz="2500"/>
            </a:br>
            <a:endParaRPr lang="it-IT" altLang="it-IT" sz="2500"/>
          </a:p>
          <a:p>
            <a:pPr eaLnBrk="1" hangingPunct="1">
              <a:lnSpc>
                <a:spcPct val="80000"/>
              </a:lnSpc>
              <a:buFont typeface="Arial" panose="020B0604020202020204" pitchFamily="34" charset="0"/>
              <a:buAutoNum type="arabicParenR"/>
            </a:pPr>
            <a:r>
              <a:rPr lang="it-IT" altLang="it-IT" sz="2500"/>
              <a:t>Anamnesi patologica recente</a:t>
            </a:r>
            <a:br>
              <a:rPr lang="it-IT" altLang="it-IT" sz="2500"/>
            </a:br>
            <a:r>
              <a:rPr lang="it-IT" altLang="it-IT" sz="2500">
                <a:solidFill>
                  <a:srgbClr val="000000"/>
                </a:solidFill>
              </a:rPr>
              <a:t> 				</a:t>
            </a:r>
          </a:p>
          <a:p>
            <a:pPr lvl="1" eaLnBrk="1" hangingPunct="1">
              <a:lnSpc>
                <a:spcPct val="80000"/>
              </a:lnSpc>
              <a:buFont typeface="Wingdings" pitchFamily="2" charset="2"/>
              <a:buChar char="Ø"/>
            </a:pPr>
            <a:r>
              <a:rPr lang="it-IT" altLang="it-IT" sz="2200">
                <a:solidFill>
                  <a:srgbClr val="000000"/>
                </a:solidFill>
              </a:rPr>
              <a:t> Acuto o cronico?</a:t>
            </a:r>
            <a:br>
              <a:rPr lang="it-IT" altLang="it-IT" sz="2200">
                <a:solidFill>
                  <a:srgbClr val="000000"/>
                </a:solidFill>
              </a:rPr>
            </a:br>
            <a:endParaRPr lang="it-IT" altLang="it-IT" sz="2200">
              <a:solidFill>
                <a:srgbClr val="000000"/>
              </a:solidFill>
            </a:endParaRPr>
          </a:p>
          <a:p>
            <a:pPr lvl="1" eaLnBrk="1" hangingPunct="1">
              <a:lnSpc>
                <a:spcPct val="80000"/>
              </a:lnSpc>
              <a:buFont typeface="Wingdings" pitchFamily="2" charset="2"/>
              <a:buChar char="Ø"/>
            </a:pPr>
            <a:r>
              <a:rPr lang="it-IT" altLang="it-IT" sz="2200">
                <a:solidFill>
                  <a:srgbClr val="000000"/>
                </a:solidFill>
              </a:rPr>
              <a:t> Sede?</a:t>
            </a:r>
            <a:r>
              <a:rPr lang="it-IT" altLang="it-IT" sz="2200" b="1">
                <a:solidFill>
                  <a:srgbClr val="000000"/>
                </a:solidFill>
              </a:rPr>
              <a:t> </a:t>
            </a:r>
            <a:r>
              <a:rPr lang="it-IT" altLang="it-IT" sz="2200">
                <a:solidFill>
                  <a:srgbClr val="000000"/>
                </a:solidFill>
              </a:rPr>
              <a:t>Caratteristiche del dolore?</a:t>
            </a:r>
          </a:p>
          <a:p>
            <a:pPr lvl="1" eaLnBrk="1" hangingPunct="1">
              <a:lnSpc>
                <a:spcPct val="80000"/>
              </a:lnSpc>
              <a:buFont typeface="Arial" panose="020B0604020202020204" pitchFamily="34" charset="0"/>
              <a:buNone/>
            </a:pPr>
            <a:br>
              <a:rPr lang="it-IT" altLang="it-IT" sz="2200">
                <a:solidFill>
                  <a:srgbClr val="000000"/>
                </a:solidFill>
              </a:rPr>
            </a:br>
            <a:br>
              <a:rPr lang="it-IT" altLang="it-IT" sz="2200">
                <a:solidFill>
                  <a:srgbClr val="000000"/>
                </a:solidFill>
              </a:rPr>
            </a:br>
            <a:br>
              <a:rPr lang="it-IT" altLang="it-IT" sz="2200">
                <a:solidFill>
                  <a:srgbClr val="000000"/>
                </a:solidFill>
              </a:rPr>
            </a:br>
            <a:endParaRPr lang="it-IT" altLang="it-IT" sz="2200">
              <a:solidFill>
                <a:srgbClr val="000000"/>
              </a:solidFill>
            </a:endParaRPr>
          </a:p>
        </p:txBody>
      </p:sp>
      <p:sp>
        <p:nvSpPr>
          <p:cNvPr id="23555" name="CasellaDiTesto 1">
            <a:extLst>
              <a:ext uri="{FF2B5EF4-FFF2-40B4-BE49-F238E27FC236}">
                <a16:creationId xmlns:a16="http://schemas.microsoft.com/office/drawing/2014/main" id="{309A3B9D-8B88-274D-A32A-D0CEFB6B2AC4}"/>
              </a:ext>
            </a:extLst>
          </p:cNvPr>
          <p:cNvSpPr txBox="1">
            <a:spLocks noChangeArrowheads="1"/>
          </p:cNvSpPr>
          <p:nvPr/>
        </p:nvSpPr>
        <p:spPr bwMode="auto">
          <a:xfrm>
            <a:off x="555625" y="4389438"/>
            <a:ext cx="754062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500"/>
              <a:t>2)	Caratteristiche del paziente</a:t>
            </a:r>
            <a:br>
              <a:rPr lang="it-IT" altLang="it-IT" sz="2500" b="1"/>
            </a:br>
            <a:endParaRPr lang="it-IT" altLang="it-IT" sz="2500" b="1"/>
          </a:p>
          <a:p>
            <a:pPr eaLnBrk="1" hangingPunct="1">
              <a:spcBef>
                <a:spcPct val="0"/>
              </a:spcBef>
              <a:buFontTx/>
              <a:buNone/>
            </a:pPr>
            <a:r>
              <a:rPr lang="it-IT" altLang="it-IT" sz="2500" b="1"/>
              <a:t>3)   Segni e sintomi associati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A8A545-95D3-1A53-6A0F-4012E6B0920A}"/>
              </a:ext>
            </a:extLst>
          </p:cNvPr>
          <p:cNvSpPr txBox="1">
            <a:spLocks noChangeArrowheads="1"/>
          </p:cNvSpPr>
          <p:nvPr/>
        </p:nvSpPr>
        <p:spPr>
          <a:xfrm>
            <a:off x="469900" y="341313"/>
            <a:ext cx="8991600" cy="597535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it-IT" sz="2800" u="sng">
                <a:solidFill>
                  <a:srgbClr val="000000"/>
                </a:solidFill>
                <a:latin typeface="Arial" charset="0"/>
              </a:rPr>
              <a:t>Sintomi e segni associati al dolore addominale</a:t>
            </a:r>
            <a:br>
              <a:rPr lang="it-IT" sz="2800" u="sng">
                <a:solidFill>
                  <a:srgbClr val="000000"/>
                </a:solidFill>
                <a:latin typeface="Arial" charset="0"/>
              </a:rPr>
            </a:br>
            <a:endParaRPr lang="it-IT" sz="2800" u="sng">
              <a:solidFill>
                <a:srgbClr val="000000"/>
              </a:solidFill>
              <a:latin typeface="Arial" charset="0"/>
            </a:endParaRPr>
          </a:p>
          <a:p>
            <a:pPr lvl="1" fontAlgn="auto">
              <a:spcAft>
                <a:spcPts val="0"/>
              </a:spcAft>
              <a:buFont typeface="Arial"/>
              <a:buChar char="•"/>
              <a:defRPr/>
            </a:pPr>
            <a:r>
              <a:rPr lang="it-IT" sz="2400">
                <a:solidFill>
                  <a:srgbClr val="000000"/>
                </a:solidFill>
                <a:latin typeface="Arial" charset="0"/>
              </a:rPr>
              <a:t>Febbre	</a:t>
            </a:r>
            <a:br>
              <a:rPr lang="it-IT" sz="2400">
                <a:solidFill>
                  <a:srgbClr val="000000"/>
                </a:solidFill>
                <a:latin typeface="Arial" charset="0"/>
              </a:rPr>
            </a:br>
            <a:r>
              <a:rPr lang="it-IT" sz="2400">
                <a:solidFill>
                  <a:srgbClr val="000000"/>
                </a:solidFill>
                <a:latin typeface="Arial" charset="0"/>
              </a:rPr>
              <a:t>				 </a:t>
            </a:r>
          </a:p>
          <a:p>
            <a:pPr lvl="1" fontAlgn="auto">
              <a:spcAft>
                <a:spcPts val="0"/>
              </a:spcAft>
              <a:buFont typeface="Arial"/>
              <a:buChar char="•"/>
              <a:defRPr/>
            </a:pPr>
            <a:r>
              <a:rPr lang="it-IT" sz="2400">
                <a:solidFill>
                  <a:srgbClr val="000000"/>
                </a:solidFill>
                <a:latin typeface="Arial" charset="0"/>
              </a:rPr>
              <a:t>Ittero</a:t>
            </a:r>
            <a:br>
              <a:rPr lang="it-IT" sz="2400">
                <a:solidFill>
                  <a:srgbClr val="000000"/>
                </a:solidFill>
                <a:latin typeface="Arial" charset="0"/>
              </a:rPr>
            </a:br>
            <a:r>
              <a:rPr lang="it-IT" sz="2400">
                <a:solidFill>
                  <a:srgbClr val="000000"/>
                </a:solidFill>
                <a:latin typeface="Arial" charset="0"/>
              </a:rPr>
              <a:t>					 </a:t>
            </a:r>
          </a:p>
          <a:p>
            <a:pPr lvl="1" fontAlgn="auto">
              <a:spcAft>
                <a:spcPts val="0"/>
              </a:spcAft>
              <a:buFont typeface="Arial"/>
              <a:buChar char="•"/>
              <a:defRPr/>
            </a:pPr>
            <a:r>
              <a:rPr lang="it-IT" sz="2400">
                <a:solidFill>
                  <a:srgbClr val="000000"/>
                </a:solidFill>
                <a:latin typeface="Arial" charset="0"/>
              </a:rPr>
              <a:t>Diarrea</a:t>
            </a:r>
            <a:br>
              <a:rPr lang="it-IT" sz="2400">
                <a:solidFill>
                  <a:srgbClr val="000000"/>
                </a:solidFill>
                <a:latin typeface="Arial" charset="0"/>
              </a:rPr>
            </a:br>
            <a:endParaRPr lang="it-IT" sz="2400">
              <a:solidFill>
                <a:srgbClr val="000000"/>
              </a:solidFill>
              <a:latin typeface="Arial" charset="0"/>
            </a:endParaRPr>
          </a:p>
          <a:p>
            <a:pPr lvl="1" fontAlgn="auto">
              <a:spcAft>
                <a:spcPts val="0"/>
              </a:spcAft>
              <a:buFont typeface="Arial"/>
              <a:buChar char="•"/>
              <a:defRPr/>
            </a:pPr>
            <a:r>
              <a:rPr lang="it-IT" sz="2400">
                <a:solidFill>
                  <a:srgbClr val="000000"/>
                </a:solidFill>
                <a:latin typeface="Arial" charset="0"/>
              </a:rPr>
              <a:t>Alvo chiuso (feci/gas)	</a:t>
            </a:r>
            <a:br>
              <a:rPr lang="it-IT" sz="2400">
                <a:solidFill>
                  <a:srgbClr val="000000"/>
                </a:solidFill>
                <a:latin typeface="Arial" charset="0"/>
              </a:rPr>
            </a:br>
            <a:r>
              <a:rPr lang="it-IT" sz="2400">
                <a:solidFill>
                  <a:srgbClr val="000000"/>
                </a:solidFill>
                <a:latin typeface="Arial" charset="0"/>
              </a:rPr>
              <a:t>			 </a:t>
            </a:r>
          </a:p>
          <a:p>
            <a:pPr lvl="1" fontAlgn="auto">
              <a:spcAft>
                <a:spcPts val="0"/>
              </a:spcAft>
              <a:buFont typeface="Arial"/>
              <a:buChar char="•"/>
              <a:defRPr/>
            </a:pPr>
            <a:r>
              <a:rPr lang="it-IT" sz="2400">
                <a:solidFill>
                  <a:srgbClr val="000000"/>
                </a:solidFill>
                <a:latin typeface="Arial" charset="0"/>
              </a:rPr>
              <a:t>Vomito e/o nausea	</a:t>
            </a:r>
            <a:br>
              <a:rPr lang="it-IT" sz="2400">
                <a:solidFill>
                  <a:srgbClr val="000000"/>
                </a:solidFill>
                <a:latin typeface="Arial" charset="0"/>
              </a:rPr>
            </a:br>
            <a:r>
              <a:rPr lang="it-IT" sz="2400">
                <a:solidFill>
                  <a:srgbClr val="000000"/>
                </a:solidFill>
                <a:latin typeface="Arial" charset="0"/>
              </a:rPr>
              <a:t>		 </a:t>
            </a:r>
          </a:p>
          <a:p>
            <a:pPr lvl="1" fontAlgn="auto">
              <a:spcAft>
                <a:spcPts val="0"/>
              </a:spcAft>
              <a:buFont typeface="Arial"/>
              <a:buChar char="•"/>
              <a:defRPr/>
            </a:pPr>
            <a:r>
              <a:rPr lang="it-IT" sz="2400">
                <a:solidFill>
                  <a:srgbClr val="000000"/>
                </a:solidFill>
                <a:latin typeface="Arial" charset="0"/>
              </a:rPr>
              <a:t>Emorragia	</a:t>
            </a:r>
            <a:br>
              <a:rPr lang="it-IT" sz="2400">
                <a:solidFill>
                  <a:srgbClr val="000000"/>
                </a:solidFill>
                <a:latin typeface="Arial" charset="0"/>
              </a:rPr>
            </a:br>
            <a:r>
              <a:rPr lang="it-IT" sz="2400">
                <a:solidFill>
                  <a:srgbClr val="000000"/>
                </a:solidFill>
                <a:latin typeface="Arial" charset="0"/>
              </a:rPr>
              <a:t>			 </a:t>
            </a:r>
          </a:p>
          <a:p>
            <a:pPr lvl="1" fontAlgn="auto">
              <a:spcAft>
                <a:spcPts val="0"/>
              </a:spcAft>
              <a:buFont typeface="Arial"/>
              <a:buChar char="•"/>
              <a:defRPr/>
            </a:pPr>
            <a:r>
              <a:rPr lang="it-IT" sz="2400">
                <a:solidFill>
                  <a:srgbClr val="000000"/>
                </a:solidFill>
                <a:latin typeface="Arial" charset="0"/>
              </a:rPr>
              <a:t>Dolore toracico (cardiaco?)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a:extLst>
              <a:ext uri="{FF2B5EF4-FFF2-40B4-BE49-F238E27FC236}">
                <a16:creationId xmlns:a16="http://schemas.microsoft.com/office/drawing/2014/main" id="{50A8A3BA-F880-7F4A-D6AD-F027D1943D95}"/>
              </a:ext>
            </a:extLst>
          </p:cNvPr>
          <p:cNvSpPr txBox="1">
            <a:spLocks noChangeArrowheads="1"/>
          </p:cNvSpPr>
          <p:nvPr/>
        </p:nvSpPr>
        <p:spPr bwMode="auto">
          <a:xfrm>
            <a:off x="1316038" y="533400"/>
            <a:ext cx="7018337"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400" u="sng">
                <a:solidFill>
                  <a:srgbClr val="000000"/>
                </a:solidFill>
                <a:latin typeface="Arial" panose="020B0604020202020204" pitchFamily="34" charset="0"/>
              </a:rPr>
              <a:t>Dolore addominale da patologie “non addominali”</a:t>
            </a:r>
            <a:br>
              <a:rPr lang="it-IT" altLang="it-IT" sz="2400" u="sng">
                <a:solidFill>
                  <a:srgbClr val="000000"/>
                </a:solidFill>
                <a:latin typeface="Arial" panose="020B0604020202020204" pitchFamily="34" charset="0"/>
              </a:rPr>
            </a:br>
            <a:endParaRPr lang="it-IT" altLang="it-IT" sz="2400" u="sng">
              <a:solidFill>
                <a:srgbClr val="000000"/>
              </a:solidFill>
              <a:latin typeface="Arial" panose="020B0604020202020204" pitchFamily="34" charset="0"/>
            </a:endParaRPr>
          </a:p>
          <a:p>
            <a:pPr lvl="1" eaLnBrk="1" hangingPunct="1">
              <a:buFontTx/>
              <a:buChar char="•"/>
            </a:pPr>
            <a:r>
              <a:rPr lang="it-IT" altLang="it-IT" sz="2400">
                <a:solidFill>
                  <a:srgbClr val="000000"/>
                </a:solidFill>
                <a:latin typeface="Arial" panose="020B0604020202020204" pitchFamily="34" charset="0"/>
              </a:rPr>
              <a:t>Infarto miocardico</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Tx/>
              <a:buChar char="•"/>
            </a:pPr>
            <a:r>
              <a:rPr lang="it-IT" altLang="it-IT" sz="2400">
                <a:solidFill>
                  <a:srgbClr val="000000"/>
                </a:solidFill>
                <a:latin typeface="Arial" panose="020B0604020202020204" pitchFamily="34" charset="0"/>
              </a:rPr>
              <a:t>Polmonite</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Tx/>
              <a:buChar char="•"/>
            </a:pPr>
            <a:r>
              <a:rPr lang="it-IT" altLang="it-IT" sz="2400">
                <a:solidFill>
                  <a:srgbClr val="000000"/>
                </a:solidFill>
                <a:latin typeface="Arial" panose="020B0604020202020204" pitchFamily="34" charset="0"/>
              </a:rPr>
              <a:t>Pericardite</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Tx/>
              <a:buChar char="•"/>
            </a:pPr>
            <a:r>
              <a:rPr lang="it-IT" altLang="it-IT" sz="2400">
                <a:solidFill>
                  <a:srgbClr val="000000"/>
                </a:solidFill>
                <a:latin typeface="Arial" panose="020B0604020202020204" pitchFamily="34" charset="0"/>
              </a:rPr>
              <a:t>Pleurite / empiema pleurico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2">
            <a:extLst>
              <a:ext uri="{FF2B5EF4-FFF2-40B4-BE49-F238E27FC236}">
                <a16:creationId xmlns:a16="http://schemas.microsoft.com/office/drawing/2014/main" id="{AA4BE0DB-8643-F1F2-7831-E2BDE5AC6734}"/>
              </a:ext>
            </a:extLst>
          </p:cNvPr>
          <p:cNvSpPr>
            <a:spLocks noGrp="1"/>
          </p:cNvSpPr>
          <p:nvPr>
            <p:ph idx="1"/>
          </p:nvPr>
        </p:nvSpPr>
        <p:spPr>
          <a:xfrm>
            <a:off x="457200" y="354013"/>
            <a:ext cx="8229600" cy="3490912"/>
          </a:xfrm>
        </p:spPr>
        <p:txBody>
          <a:bodyPr/>
          <a:lstStyle/>
          <a:p>
            <a:pPr eaLnBrk="1" hangingPunct="1">
              <a:lnSpc>
                <a:spcPct val="80000"/>
              </a:lnSpc>
            </a:pPr>
            <a:r>
              <a:rPr lang="it-IT" altLang="it-IT" sz="2000"/>
              <a:t>Massimo, 64 anni</a:t>
            </a:r>
            <a:br>
              <a:rPr lang="it-IT" altLang="it-IT" sz="2000"/>
            </a:br>
            <a:endParaRPr lang="it-IT" altLang="it-IT" sz="2000"/>
          </a:p>
          <a:p>
            <a:pPr eaLnBrk="1" hangingPunct="1">
              <a:lnSpc>
                <a:spcPct val="80000"/>
              </a:lnSpc>
            </a:pPr>
            <a:r>
              <a:rPr lang="it-IT" altLang="it-IT" sz="2000"/>
              <a:t>Accesso in PS per dolore addominale</a:t>
            </a:r>
            <a:br>
              <a:rPr lang="it-IT" altLang="it-IT" sz="2000"/>
            </a:br>
            <a:br>
              <a:rPr lang="it-IT" altLang="it-IT" sz="2000"/>
            </a:br>
            <a:endParaRPr lang="it-IT" altLang="it-IT" sz="2000"/>
          </a:p>
          <a:p>
            <a:pPr eaLnBrk="1" hangingPunct="1">
              <a:lnSpc>
                <a:spcPct val="80000"/>
              </a:lnSpc>
              <a:buFont typeface="Arial" panose="020B0604020202020204" pitchFamily="34" charset="0"/>
              <a:buAutoNum type="arabicParenR"/>
            </a:pPr>
            <a:r>
              <a:rPr lang="it-IT" altLang="it-IT" sz="2000"/>
              <a:t>Anamnesi patologica recente</a:t>
            </a:r>
            <a:br>
              <a:rPr lang="it-IT" altLang="it-IT" sz="2000"/>
            </a:br>
            <a:r>
              <a:rPr lang="it-IT" altLang="it-IT" sz="2000">
                <a:solidFill>
                  <a:srgbClr val="000000"/>
                </a:solidFill>
              </a:rPr>
              <a:t> 				</a:t>
            </a:r>
          </a:p>
          <a:p>
            <a:pPr lvl="1" eaLnBrk="1" hangingPunct="1">
              <a:lnSpc>
                <a:spcPct val="80000"/>
              </a:lnSpc>
              <a:buFont typeface="Wingdings" pitchFamily="2" charset="2"/>
              <a:buChar char="Ø"/>
            </a:pPr>
            <a:r>
              <a:rPr lang="it-IT" altLang="it-IT" sz="2000">
                <a:solidFill>
                  <a:srgbClr val="000000"/>
                </a:solidFill>
              </a:rPr>
              <a:t> Acuto o cronico?</a:t>
            </a:r>
            <a:br>
              <a:rPr lang="it-IT" altLang="it-IT" sz="2000">
                <a:solidFill>
                  <a:srgbClr val="000000"/>
                </a:solidFill>
              </a:rPr>
            </a:br>
            <a:endParaRPr lang="it-IT" altLang="it-IT" sz="2000">
              <a:solidFill>
                <a:srgbClr val="000000"/>
              </a:solidFill>
            </a:endParaRPr>
          </a:p>
          <a:p>
            <a:pPr lvl="1" eaLnBrk="1" hangingPunct="1">
              <a:lnSpc>
                <a:spcPct val="80000"/>
              </a:lnSpc>
              <a:buFont typeface="Wingdings" pitchFamily="2" charset="2"/>
              <a:buChar char="Ø"/>
            </a:pPr>
            <a:r>
              <a:rPr lang="it-IT" altLang="it-IT" sz="2000">
                <a:solidFill>
                  <a:srgbClr val="000000"/>
                </a:solidFill>
              </a:rPr>
              <a:t> Sede?</a:t>
            </a:r>
            <a:r>
              <a:rPr lang="it-IT" altLang="it-IT" sz="2000" b="1">
                <a:solidFill>
                  <a:srgbClr val="000000"/>
                </a:solidFill>
              </a:rPr>
              <a:t> </a:t>
            </a:r>
            <a:r>
              <a:rPr lang="it-IT" altLang="it-IT" sz="2000">
                <a:solidFill>
                  <a:srgbClr val="000000"/>
                </a:solidFill>
              </a:rPr>
              <a:t>Caratteristiche del dolore?</a:t>
            </a:r>
          </a:p>
          <a:p>
            <a:pPr lvl="1" eaLnBrk="1" hangingPunct="1">
              <a:lnSpc>
                <a:spcPct val="80000"/>
              </a:lnSpc>
              <a:buFont typeface="Arial" panose="020B0604020202020204" pitchFamily="34" charset="0"/>
              <a:buNone/>
            </a:pPr>
            <a:br>
              <a:rPr lang="it-IT" altLang="it-IT" sz="2000">
                <a:solidFill>
                  <a:srgbClr val="000000"/>
                </a:solidFill>
              </a:rPr>
            </a:br>
            <a:br>
              <a:rPr lang="it-IT" altLang="it-IT" sz="2000">
                <a:solidFill>
                  <a:srgbClr val="000000"/>
                </a:solidFill>
              </a:rPr>
            </a:br>
            <a:br>
              <a:rPr lang="it-IT" altLang="it-IT" sz="2000">
                <a:solidFill>
                  <a:srgbClr val="000000"/>
                </a:solidFill>
              </a:rPr>
            </a:br>
            <a:endParaRPr lang="it-IT" altLang="it-IT" sz="2000">
              <a:solidFill>
                <a:srgbClr val="000000"/>
              </a:solidFill>
            </a:endParaRPr>
          </a:p>
        </p:txBody>
      </p:sp>
      <p:sp>
        <p:nvSpPr>
          <p:cNvPr id="26627" name="CasellaDiTesto 1">
            <a:extLst>
              <a:ext uri="{FF2B5EF4-FFF2-40B4-BE49-F238E27FC236}">
                <a16:creationId xmlns:a16="http://schemas.microsoft.com/office/drawing/2014/main" id="{823202CE-33DB-D942-7CFD-FF2C06DEDEB3}"/>
              </a:ext>
            </a:extLst>
          </p:cNvPr>
          <p:cNvSpPr txBox="1">
            <a:spLocks noChangeArrowheads="1"/>
          </p:cNvSpPr>
          <p:nvPr/>
        </p:nvSpPr>
        <p:spPr bwMode="auto">
          <a:xfrm>
            <a:off x="457200" y="3427413"/>
            <a:ext cx="75406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500"/>
              <a:t>2)	Caratteristiche del paziente</a:t>
            </a:r>
            <a:br>
              <a:rPr lang="it-IT" altLang="it-IT" sz="2500" b="1"/>
            </a:br>
            <a:endParaRPr lang="it-IT" altLang="it-IT" sz="2500" b="1"/>
          </a:p>
          <a:p>
            <a:pPr eaLnBrk="1" hangingPunct="1">
              <a:spcBef>
                <a:spcPct val="0"/>
              </a:spcBef>
              <a:buFontTx/>
              <a:buAutoNum type="arabicParenR" startAt="3"/>
            </a:pPr>
            <a:r>
              <a:rPr lang="it-IT" altLang="it-IT" sz="2500"/>
              <a:t>   Segni e sintomi associati</a:t>
            </a:r>
            <a:br>
              <a:rPr lang="it-IT" altLang="it-IT" sz="2500"/>
            </a:br>
            <a:endParaRPr lang="it-IT" altLang="it-IT" sz="2500"/>
          </a:p>
          <a:p>
            <a:pPr eaLnBrk="1" hangingPunct="1">
              <a:spcBef>
                <a:spcPct val="0"/>
              </a:spcBef>
              <a:buFontTx/>
              <a:buAutoNum type="arabicParenR" startAt="3"/>
            </a:pPr>
            <a:r>
              <a:rPr lang="it-IT" altLang="it-IT" sz="2500" b="1"/>
              <a:t>   Esame obiettivo: generale e addominale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95B3C0-6359-03BC-650A-CE69B31A4895}"/>
              </a:ext>
            </a:extLst>
          </p:cNvPr>
          <p:cNvSpPr txBox="1">
            <a:spLocks noChangeArrowheads="1"/>
          </p:cNvSpPr>
          <p:nvPr/>
        </p:nvSpPr>
        <p:spPr bwMode="auto">
          <a:xfrm>
            <a:off x="469900" y="341313"/>
            <a:ext cx="8991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a:t>
            </a:r>
            <a:br>
              <a:rPr lang="it-IT" altLang="it-IT" sz="2800" u="sng">
                <a:solidFill>
                  <a:srgbClr val="000000"/>
                </a:solidFill>
                <a:latin typeface="Arial" panose="020B0604020202020204" pitchFamily="34" charset="0"/>
              </a:rPr>
            </a:br>
            <a:endParaRPr lang="it-IT" altLang="it-IT" sz="2800" u="sng">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a:solidFill>
                  <a:srgbClr val="000000"/>
                </a:solidFill>
                <a:latin typeface="Arial" panose="020B0604020202020204" pitchFamily="34" charset="0"/>
              </a:rPr>
              <a:t>Generale: 	cosa valutare?</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 typeface="Arial" panose="020B0604020202020204" pitchFamily="34" charset="0"/>
              <a:buChar char="•"/>
            </a:pPr>
            <a:endParaRPr lang="it-IT" altLang="it-IT" sz="24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8FF628-C877-F997-C65C-C934298D3A35}"/>
              </a:ext>
            </a:extLst>
          </p:cNvPr>
          <p:cNvSpPr txBox="1">
            <a:spLocks noChangeArrowheads="1"/>
          </p:cNvSpPr>
          <p:nvPr/>
        </p:nvSpPr>
        <p:spPr bwMode="auto">
          <a:xfrm>
            <a:off x="469900" y="341313"/>
            <a:ext cx="8991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a:t>
            </a:r>
            <a:br>
              <a:rPr lang="it-IT" altLang="it-IT" sz="2800" u="sng">
                <a:solidFill>
                  <a:srgbClr val="000000"/>
                </a:solidFill>
                <a:latin typeface="Arial" panose="020B0604020202020204" pitchFamily="34" charset="0"/>
              </a:rPr>
            </a:br>
            <a:endParaRPr lang="it-IT" altLang="it-IT" sz="2800" u="sng">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a:solidFill>
                  <a:srgbClr val="000000"/>
                </a:solidFill>
                <a:latin typeface="Arial" panose="020B0604020202020204" pitchFamily="34" charset="0"/>
              </a:rPr>
              <a:t>Generale: 	aspetto, postura, facies, nutrizione,</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b="1">
                <a:solidFill>
                  <a:srgbClr val="000000"/>
                </a:solidFill>
                <a:latin typeface="Arial" panose="020B0604020202020204" pitchFamily="34" charset="0"/>
              </a:rPr>
              <a:t>				Stato di coscienza</a:t>
            </a:r>
            <a:br>
              <a:rPr lang="it-IT" altLang="it-IT" sz="2400" b="1">
                <a:solidFill>
                  <a:srgbClr val="000000"/>
                </a:solidFill>
                <a:latin typeface="Arial" panose="020B0604020202020204" pitchFamily="34" charset="0"/>
              </a:rPr>
            </a:br>
            <a:br>
              <a:rPr lang="it-IT" altLang="it-IT" sz="2400" b="1">
                <a:solidFill>
                  <a:srgbClr val="000000"/>
                </a:solidFill>
                <a:latin typeface="Arial" panose="020B0604020202020204" pitchFamily="34" charset="0"/>
              </a:rPr>
            </a:br>
            <a:r>
              <a:rPr lang="it-IT" altLang="it-IT" sz="2400" b="1">
                <a:solidFill>
                  <a:srgbClr val="000000"/>
                </a:solidFill>
                <a:latin typeface="Arial" panose="020B0604020202020204" pitchFamily="34" charset="0"/>
              </a:rPr>
              <a:t> 				Segni vitali:</a:t>
            </a:r>
          </a:p>
          <a:p>
            <a:pPr lvl="1" eaLnBrk="1" hangingPunct="1">
              <a:buFontTx/>
              <a:buNone/>
            </a:pPr>
            <a:endParaRPr lang="it-IT" altLang="it-IT" sz="2400" b="1">
              <a:solidFill>
                <a:srgbClr val="000000"/>
              </a:solidFill>
              <a:latin typeface="Arial" panose="020B0604020202020204" pitchFamily="34" charset="0"/>
            </a:endParaRPr>
          </a:p>
          <a:p>
            <a:pPr lvl="1" eaLnBrk="1" hangingPunct="1">
              <a:buFontTx/>
              <a:buNone/>
            </a:pPr>
            <a:r>
              <a:rPr lang="it-IT" altLang="it-IT" sz="2400" b="1">
                <a:solidFill>
                  <a:srgbClr val="000000"/>
                </a:solidFill>
                <a:latin typeface="Arial" panose="020B0604020202020204" pitchFamily="34" charset="0"/>
              </a:rPr>
              <a:t>   FC= frequenza cardiaca</a:t>
            </a:r>
          </a:p>
          <a:p>
            <a:pPr lvl="1" eaLnBrk="1" hangingPunct="1">
              <a:buFontTx/>
              <a:buNone/>
            </a:pPr>
            <a:r>
              <a:rPr lang="it-IT" altLang="it-IT" sz="2400" b="1">
                <a:solidFill>
                  <a:srgbClr val="000000"/>
                </a:solidFill>
                <a:latin typeface="Arial" panose="020B0604020202020204" pitchFamily="34" charset="0"/>
              </a:rPr>
              <a:t>   PA= pressione arteriosa</a:t>
            </a:r>
          </a:p>
          <a:p>
            <a:pPr lvl="1" eaLnBrk="1" hangingPunct="1">
              <a:buFontTx/>
              <a:buNone/>
            </a:pPr>
            <a:r>
              <a:rPr lang="it-IT" altLang="it-IT" sz="2400" b="1">
                <a:solidFill>
                  <a:srgbClr val="000000"/>
                </a:solidFill>
                <a:latin typeface="Arial" panose="020B0604020202020204" pitchFamily="34" charset="0"/>
              </a:rPr>
              <a:t>   FR= frequenza respiratoria</a:t>
            </a:r>
          </a:p>
          <a:p>
            <a:pPr lvl="1" eaLnBrk="1" hangingPunct="1">
              <a:buFontTx/>
              <a:buNone/>
            </a:pPr>
            <a:r>
              <a:rPr lang="it-IT" altLang="it-IT" sz="2400" b="1">
                <a:solidFill>
                  <a:srgbClr val="000000"/>
                </a:solidFill>
                <a:latin typeface="Arial" panose="020B0604020202020204" pitchFamily="34" charset="0"/>
              </a:rPr>
              <a:t>   TC= temperatura corporea</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Tx/>
              <a:buNone/>
            </a:pP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 typeface="Arial" panose="020B0604020202020204" pitchFamily="34" charset="0"/>
              <a:buChar char="•"/>
            </a:pPr>
            <a:endParaRPr lang="it-IT" altLang="it-IT" sz="24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877B80-A37C-AE53-9366-987CC2D3AE89}"/>
              </a:ext>
            </a:extLst>
          </p:cNvPr>
          <p:cNvSpPr txBox="1">
            <a:spLocks noChangeArrowheads="1"/>
          </p:cNvSpPr>
          <p:nvPr/>
        </p:nvSpPr>
        <p:spPr bwMode="auto">
          <a:xfrm>
            <a:off x="469900" y="341313"/>
            <a:ext cx="8991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 – segni vitali</a:t>
            </a:r>
            <a:br>
              <a:rPr lang="it-IT" altLang="it-IT" sz="2800" u="sng">
                <a:solidFill>
                  <a:srgbClr val="000000"/>
                </a:solidFill>
                <a:latin typeface="Arial" panose="020B0604020202020204" pitchFamily="34" charset="0"/>
              </a:rPr>
            </a:br>
            <a:endParaRPr lang="it-IT" altLang="it-IT" sz="2800" u="sng">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Frequenza cardiaca </a:t>
            </a:r>
            <a:r>
              <a:rPr lang="it-IT" altLang="it-IT" sz="2000" b="1">
                <a:solidFill>
                  <a:srgbClr val="000000"/>
                </a:solidFill>
                <a:latin typeface="Arial" panose="020B0604020202020204" pitchFamily="34" charset="0"/>
              </a:rPr>
              <a:t>(55-85bpm)</a:t>
            </a:r>
            <a:br>
              <a:rPr lang="it-IT" altLang="it-IT" sz="2000" b="1">
                <a:solidFill>
                  <a:srgbClr val="000000"/>
                </a:solidFill>
                <a:latin typeface="Arial" panose="020B0604020202020204" pitchFamily="34" charset="0"/>
              </a:rPr>
            </a:br>
            <a:r>
              <a:rPr lang="it-IT" altLang="it-IT" sz="2000">
                <a:solidFill>
                  <a:srgbClr val="000000"/>
                </a:solidFill>
                <a:latin typeface="Arial" panose="020B0604020202020204" pitchFamily="34" charset="0"/>
              </a:rPr>
              <a:t> 	- tachicardia: febbre? Ipovolemia?</a:t>
            </a:r>
            <a:br>
              <a:rPr lang="it-IT" altLang="it-IT" sz="2000">
                <a:solidFill>
                  <a:srgbClr val="000000"/>
                </a:solidFill>
                <a:latin typeface="Arial" panose="020B0604020202020204" pitchFamily="34" charset="0"/>
              </a:rPr>
            </a:br>
            <a:r>
              <a:rPr lang="it-IT" altLang="it-IT" sz="2000">
                <a:solidFill>
                  <a:srgbClr val="000000"/>
                </a:solidFill>
                <a:latin typeface="Arial" panose="020B0604020202020204" pitchFamily="34" charset="0"/>
              </a:rPr>
              <a:t> 	- aumento progressivo FC durante osservazione? Peggioramento!</a:t>
            </a:r>
            <a:br>
              <a:rPr lang="it-IT" altLang="it-IT" sz="2000">
                <a:solidFill>
                  <a:srgbClr val="000000"/>
                </a:solidFill>
                <a:latin typeface="Arial" panose="020B0604020202020204" pitchFamily="34" charset="0"/>
              </a:rPr>
            </a:br>
            <a:endParaRPr lang="it-IT" altLang="it-IT" sz="2000">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Febbre?</a:t>
            </a:r>
            <a:br>
              <a:rPr lang="it-IT" altLang="it-IT" sz="2400" b="1">
                <a:solidFill>
                  <a:srgbClr val="000000"/>
                </a:solidFill>
                <a:latin typeface="Arial" panose="020B0604020202020204" pitchFamily="34" charset="0"/>
              </a:rPr>
            </a:br>
            <a:r>
              <a:rPr lang="it-IT" altLang="it-IT" sz="2000">
                <a:solidFill>
                  <a:srgbClr val="000000"/>
                </a:solidFill>
                <a:latin typeface="Arial" panose="020B0604020202020204" pitchFamily="34" charset="0"/>
              </a:rPr>
              <a:t>- generalmente presente in condizioni infiammatorie</a:t>
            </a:r>
            <a:br>
              <a:rPr lang="it-IT" altLang="it-IT" sz="2000">
                <a:solidFill>
                  <a:srgbClr val="000000"/>
                </a:solidFill>
                <a:latin typeface="Arial" panose="020B0604020202020204" pitchFamily="34" charset="0"/>
              </a:rPr>
            </a:br>
            <a:r>
              <a:rPr lang="it-IT" altLang="it-IT" sz="2000">
                <a:solidFill>
                  <a:srgbClr val="000000"/>
                </a:solidFill>
                <a:latin typeface="Arial" panose="020B0604020202020204" pitchFamily="34" charset="0"/>
              </a:rPr>
              <a:t>- febbre elevata + dolore addominale -&gt; peritonite?ascesso?</a:t>
            </a:r>
            <a:br>
              <a:rPr lang="it-IT" altLang="it-IT" sz="2000">
                <a:solidFill>
                  <a:srgbClr val="000000"/>
                </a:solidFill>
                <a:latin typeface="Arial" panose="020B0604020202020204" pitchFamily="34" charset="0"/>
              </a:rPr>
            </a:br>
            <a:r>
              <a:rPr lang="it-IT" altLang="it-IT" sz="2000">
                <a:solidFill>
                  <a:srgbClr val="000000"/>
                </a:solidFill>
                <a:latin typeface="Arial" panose="020B0604020202020204" pitchFamily="34" charset="0"/>
              </a:rPr>
              <a:t>- febbre + brivido = batteriemia</a:t>
            </a:r>
            <a:br>
              <a:rPr lang="it-IT" altLang="it-IT" sz="2000">
                <a:solidFill>
                  <a:srgbClr val="000000"/>
                </a:solidFill>
                <a:latin typeface="Arial" panose="020B0604020202020204" pitchFamily="34" charset="0"/>
              </a:rPr>
            </a:br>
            <a:endParaRPr lang="it-IT" altLang="it-IT" sz="2000">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Frequenza respiratoria </a:t>
            </a:r>
            <a:r>
              <a:rPr lang="it-IT" altLang="it-IT" sz="2000" b="1">
                <a:solidFill>
                  <a:srgbClr val="000000"/>
                </a:solidFill>
                <a:latin typeface="Arial" panose="020B0604020202020204" pitchFamily="34" charset="0"/>
              </a:rPr>
              <a:t>(12-16 atti/min)</a:t>
            </a:r>
            <a:br>
              <a:rPr lang="it-IT" altLang="it-IT" sz="2000" b="1">
                <a:solidFill>
                  <a:srgbClr val="000000"/>
                </a:solidFill>
                <a:latin typeface="Arial" panose="020B0604020202020204" pitchFamily="34" charset="0"/>
              </a:rPr>
            </a:br>
            <a:r>
              <a:rPr lang="it-IT" altLang="it-IT" sz="2000">
                <a:solidFill>
                  <a:srgbClr val="000000"/>
                </a:solidFill>
                <a:latin typeface="Arial" panose="020B0604020202020204" pitchFamily="34" charset="0"/>
              </a:rPr>
              <a:t>- tachipnea: respiro superficiale? Acidosi metabolica &lt;- shock</a:t>
            </a: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a:t>
            </a:r>
          </a:p>
          <a:p>
            <a:pPr lvl="1" eaLnBrk="1" hangingPunct="1">
              <a:buFont typeface="Arial" panose="020B0604020202020204" pitchFamily="34" charset="0"/>
              <a:buNone/>
            </a:pP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 typeface="Arial" panose="020B0604020202020204" pitchFamily="34" charset="0"/>
              <a:buChar char="•"/>
            </a:pPr>
            <a:endParaRPr lang="it-IT" altLang="it-IT" sz="24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EA00EB3-E98A-90BA-D7C5-D47E8D4064EB}"/>
              </a:ext>
            </a:extLst>
          </p:cNvPr>
          <p:cNvSpPr txBox="1">
            <a:spLocks noChangeArrowheads="1"/>
          </p:cNvSpPr>
          <p:nvPr/>
        </p:nvSpPr>
        <p:spPr bwMode="auto">
          <a:xfrm>
            <a:off x="469900" y="341313"/>
            <a:ext cx="8991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a:t>
            </a:r>
            <a:br>
              <a:rPr lang="it-IT" altLang="it-IT" sz="2800" u="sng">
                <a:solidFill>
                  <a:srgbClr val="000000"/>
                </a:solidFill>
                <a:latin typeface="Arial" panose="020B0604020202020204" pitchFamily="34" charset="0"/>
              </a:rPr>
            </a:br>
            <a:endParaRPr lang="it-IT" altLang="it-IT" sz="2800" u="sng">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a:solidFill>
                  <a:srgbClr val="000000"/>
                </a:solidFill>
                <a:latin typeface="Arial" panose="020B0604020202020204" pitchFamily="34" charset="0"/>
              </a:rPr>
              <a:t>Generale: 	aspetto, postura, facies, nutrizione, cute</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b="1">
                <a:solidFill>
                  <a:srgbClr val="000000"/>
                </a:solidFill>
                <a:latin typeface="Arial" panose="020B0604020202020204" pitchFamily="34" charset="0"/>
              </a:rPr>
              <a:t>				</a:t>
            </a:r>
            <a:r>
              <a:rPr lang="it-IT" altLang="it-IT" sz="2400">
                <a:solidFill>
                  <a:srgbClr val="000000"/>
                </a:solidFill>
                <a:latin typeface="Arial" panose="020B0604020202020204" pitchFamily="34" charset="0"/>
              </a:rPr>
              <a:t>stato di coscienza,</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segni vitali </a:t>
            </a:r>
            <a:r>
              <a:rPr lang="it-IT" altLang="it-IT" sz="2400" u="sng">
                <a:solidFill>
                  <a:srgbClr val="000000"/>
                </a:solidFill>
                <a:latin typeface="Arial" panose="020B0604020202020204" pitchFamily="34" charset="0"/>
              </a:rPr>
              <a:t>(FC, PA, FR, TC)</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Addominale</a:t>
            </a:r>
            <a:br>
              <a:rPr lang="it-IT" altLang="it-IT" sz="2400" b="1">
                <a:solidFill>
                  <a:srgbClr val="000000"/>
                </a:solidFill>
                <a:latin typeface="Arial" panose="020B0604020202020204" pitchFamily="34" charset="0"/>
              </a:rPr>
            </a:br>
            <a:endParaRPr lang="it-IT" altLang="it-IT" sz="2400" b="1">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5A91EE8E-FA21-8F11-4B04-D599E8745C23}"/>
              </a:ext>
            </a:extLst>
          </p:cNvPr>
          <p:cNvSpPr>
            <a:spLocks noGrp="1"/>
          </p:cNvSpPr>
          <p:nvPr>
            <p:ph type="title"/>
          </p:nvPr>
        </p:nvSpPr>
        <p:spPr/>
        <p:txBody>
          <a:bodyPr/>
          <a:lstStyle/>
          <a:p>
            <a:endParaRPr lang="it-IT" altLang="it-IT"/>
          </a:p>
        </p:txBody>
      </p:sp>
      <p:sp>
        <p:nvSpPr>
          <p:cNvPr id="3" name="Segnaposto contenuto 2">
            <a:extLst>
              <a:ext uri="{FF2B5EF4-FFF2-40B4-BE49-F238E27FC236}">
                <a16:creationId xmlns:a16="http://schemas.microsoft.com/office/drawing/2014/main" id="{B6A7B562-B6BB-AF08-146E-FDA2B9268258}"/>
              </a:ext>
            </a:extLst>
          </p:cNvPr>
          <p:cNvSpPr>
            <a:spLocks noGrp="1"/>
          </p:cNvSpPr>
          <p:nvPr>
            <p:ph idx="1"/>
          </p:nvPr>
        </p:nvSpPr>
        <p:spPr/>
        <p:txBody>
          <a:bodyPr/>
          <a:lstStyle/>
          <a:p>
            <a:pPr>
              <a:buFont typeface="Arial" charset="0"/>
              <a:buChar char="•"/>
              <a:defRPr/>
            </a:pPr>
            <a:r>
              <a:rPr lang="it-IT" dirty="0"/>
              <a:t>Anamnesi: </a:t>
            </a:r>
          </a:p>
          <a:p>
            <a:pPr marL="0" indent="0">
              <a:buFont typeface="Arial" charset="0"/>
              <a:buNone/>
              <a:defRPr/>
            </a:pPr>
            <a:endParaRPr lang="it-IT" dirty="0"/>
          </a:p>
          <a:p>
            <a:pPr marL="0" indent="0">
              <a:buFont typeface="Arial" charset="0"/>
              <a:buNone/>
              <a:defRPr/>
            </a:pPr>
            <a:r>
              <a:rPr lang="it-IT" dirty="0"/>
              <a:t>- Cosa dobbiamo chiedere al paziente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61FAD802-B63F-2EFA-4032-590F73620BE6}"/>
              </a:ext>
            </a:extLst>
          </p:cNvPr>
          <p:cNvSpPr txBox="1">
            <a:spLocks noChangeArrowheads="1"/>
          </p:cNvSpPr>
          <p:nvPr/>
        </p:nvSpPr>
        <p:spPr bwMode="auto">
          <a:xfrm>
            <a:off x="469900" y="341313"/>
            <a:ext cx="8991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 addominale</a:t>
            </a:r>
            <a:br>
              <a:rPr lang="it-IT" altLang="it-IT" sz="2800" u="sng">
                <a:solidFill>
                  <a:srgbClr val="000000"/>
                </a:solidFill>
                <a:latin typeface="Arial" panose="020B0604020202020204" pitchFamily="34" charset="0"/>
              </a:rPr>
            </a:br>
            <a:endParaRPr lang="it-IT" altLang="it-IT" sz="2800" u="sng">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Ispezione</a:t>
            </a:r>
            <a:r>
              <a:rPr lang="it-IT" altLang="it-IT" sz="2400">
                <a:solidFill>
                  <a:srgbClr val="000000"/>
                </a:solidFill>
                <a:latin typeface="Arial" panose="020B0604020202020204" pitchFamily="34" charset="0"/>
              </a:rPr>
              <a:t>:   piano / globoso / batraciano/ incavato</a:t>
            </a: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a:t>
            </a: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a:t>
            </a:r>
          </a:p>
          <a:p>
            <a:pPr lvl="1" eaLnBrk="1" hangingPunct="1">
              <a:buFont typeface="Arial" panose="020B0604020202020204" pitchFamily="34" charset="0"/>
              <a:buNone/>
            </a:pP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 typeface="Arial" panose="020B0604020202020204" pitchFamily="34" charset="0"/>
              <a:buChar char="•"/>
            </a:pPr>
            <a:endParaRPr lang="it-IT" altLang="it-IT" sz="2400">
              <a:solidFill>
                <a:srgbClr val="000000"/>
              </a:solidFill>
              <a:latin typeface="Arial" panose="020B0604020202020204" pitchFamily="34" charset="0"/>
            </a:endParaRPr>
          </a:p>
        </p:txBody>
      </p:sp>
      <p:pic>
        <p:nvPicPr>
          <p:cNvPr id="31747" name="Immagine 1">
            <a:extLst>
              <a:ext uri="{FF2B5EF4-FFF2-40B4-BE49-F238E27FC236}">
                <a16:creationId xmlns:a16="http://schemas.microsoft.com/office/drawing/2014/main" id="{892C8D1C-2550-D213-07B4-73C58C3586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62138"/>
            <a:ext cx="309245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Immagine 4">
            <a:extLst>
              <a:ext uri="{FF2B5EF4-FFF2-40B4-BE49-F238E27FC236}">
                <a16:creationId xmlns:a16="http://schemas.microsoft.com/office/drawing/2014/main" id="{E28FE241-84FC-0F52-7564-82BAA16C84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2450" y="1798638"/>
            <a:ext cx="270351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Immagine 5">
            <a:extLst>
              <a:ext uri="{FF2B5EF4-FFF2-40B4-BE49-F238E27FC236}">
                <a16:creationId xmlns:a16="http://schemas.microsoft.com/office/drawing/2014/main" id="{B14E4E06-EADF-B5AD-DE8D-BC0F7DBBC3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9150" y="1808163"/>
            <a:ext cx="324485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Immagine 3" descr="Senza titolo.png">
            <a:extLst>
              <a:ext uri="{FF2B5EF4-FFF2-40B4-BE49-F238E27FC236}">
                <a16:creationId xmlns:a16="http://schemas.microsoft.com/office/drawing/2014/main" id="{EAB78C0D-91A4-00A6-09D9-A03F754B6B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4513" y="4662488"/>
            <a:ext cx="513238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062DDF-BB08-BA5F-B077-FE40657BF07E}"/>
              </a:ext>
            </a:extLst>
          </p:cNvPr>
          <p:cNvSpPr txBox="1">
            <a:spLocks noChangeArrowheads="1"/>
          </p:cNvSpPr>
          <p:nvPr/>
        </p:nvSpPr>
        <p:spPr bwMode="auto">
          <a:xfrm>
            <a:off x="469900" y="341313"/>
            <a:ext cx="859948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 addominale</a:t>
            </a:r>
            <a:br>
              <a:rPr lang="it-IT" altLang="it-IT" sz="2800" u="sng">
                <a:solidFill>
                  <a:srgbClr val="000000"/>
                </a:solidFill>
                <a:latin typeface="Arial" panose="020B0604020202020204" pitchFamily="34" charset="0"/>
              </a:rPr>
            </a:br>
            <a:endParaRPr lang="it-IT" altLang="it-IT" sz="2800" u="sng">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Palpazione</a:t>
            </a:r>
            <a:r>
              <a:rPr lang="it-IT" altLang="it-IT" sz="2400">
                <a:solidFill>
                  <a:srgbClr val="000000"/>
                </a:solidFill>
                <a:latin typeface="Arial" panose="020B0604020202020204" pitchFamily="34" charset="0"/>
              </a:rPr>
              <a:t> </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Tx/>
              <a:buNone/>
            </a:pPr>
            <a:endParaRPr lang="it-IT" altLang="it-IT" sz="24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CD7EC7-E807-4BE9-8138-F7A501C21849}"/>
              </a:ext>
            </a:extLst>
          </p:cNvPr>
          <p:cNvSpPr txBox="1">
            <a:spLocks noChangeArrowheads="1"/>
          </p:cNvSpPr>
          <p:nvPr/>
        </p:nvSpPr>
        <p:spPr bwMode="auto">
          <a:xfrm>
            <a:off x="469900" y="341313"/>
            <a:ext cx="859948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 addominale</a:t>
            </a:r>
            <a:br>
              <a:rPr lang="it-IT" altLang="it-IT" sz="2800" u="sng">
                <a:solidFill>
                  <a:srgbClr val="000000"/>
                </a:solidFill>
                <a:latin typeface="Arial" panose="020B0604020202020204" pitchFamily="34" charset="0"/>
              </a:rPr>
            </a:br>
            <a:endParaRPr lang="it-IT" altLang="it-IT" sz="2800" u="sng">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Palpazione</a:t>
            </a:r>
            <a:r>
              <a:rPr lang="it-IT" altLang="it-IT" sz="2400">
                <a:solidFill>
                  <a:srgbClr val="000000"/>
                </a:solidFill>
                <a:latin typeface="Arial" panose="020B0604020202020204" pitchFamily="34" charset="0"/>
              </a:rPr>
              <a:t> (superficiale e profonda)</a:t>
            </a:r>
          </a:p>
          <a:p>
            <a:pPr lvl="1" eaLnBrk="1" hangingPunct="1">
              <a:buFontTx/>
              <a:buNone/>
            </a:pP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sede dolore spontaneo/provocato (identificazione di specifici punti dolenti)</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localizzazione e definizione delle caratteristiche degli organi e/o masse</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valutazione della trattabilità</a:t>
            </a: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trattabile, scarsamente trattabile, non trattabile (teso,difeso,..) 	</a:t>
            </a:r>
          </a:p>
          <a:p>
            <a:pPr lvl="1" eaLnBrk="1" hangingPunct="1">
              <a:buFont typeface="Arial" panose="020B0604020202020204" pitchFamily="34" charset="0"/>
              <a:buNone/>
            </a:pP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buFontTx/>
              <a:buNone/>
            </a:pPr>
            <a:endParaRPr lang="it-IT" altLang="it-IT" sz="24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5E286A0B-162E-E480-E985-AA7C33643EA2}"/>
              </a:ext>
            </a:extLst>
          </p:cNvPr>
          <p:cNvSpPr txBox="1">
            <a:spLocks noChangeArrowheads="1"/>
          </p:cNvSpPr>
          <p:nvPr/>
        </p:nvSpPr>
        <p:spPr bwMode="auto">
          <a:xfrm>
            <a:off x="58738" y="192088"/>
            <a:ext cx="8991600" cy="5975350"/>
          </a:xfrm>
          <a:prstGeom prst="rect">
            <a:avLst/>
          </a:prstGeom>
          <a:noFill/>
          <a:ln>
            <a:noFill/>
          </a:ln>
          <a:extLst>
            <a:ext uri="{909E8E84-426E-40dd-AFC4-6F175D3DCCD1}"/>
            <a:ext uri="{91240B29-F687-4f45-9708-019B960494DF}"/>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spcBef>
                <a:spcPct val="20000"/>
              </a:spcBef>
              <a:buFont typeface="Arial" charset="0"/>
              <a:buNone/>
              <a:defRPr/>
            </a:pPr>
            <a:r>
              <a:rPr lang="it-IT" sz="2800" u="sng" dirty="0">
                <a:solidFill>
                  <a:srgbClr val="000000"/>
                </a:solidFill>
                <a:latin typeface="Arial" charset="0"/>
              </a:rPr>
              <a:t>Esame obiettivo addominale</a:t>
            </a:r>
          </a:p>
          <a:p>
            <a:pPr lvl="1" eaLnBrk="1" hangingPunct="1">
              <a:spcBef>
                <a:spcPct val="20000"/>
              </a:spcBef>
              <a:buFont typeface="Arial" charset="0"/>
              <a:buChar char="•"/>
              <a:defRPr/>
            </a:pPr>
            <a:r>
              <a:rPr lang="it-IT" b="1" dirty="0">
                <a:solidFill>
                  <a:srgbClr val="000000"/>
                </a:solidFill>
                <a:latin typeface="Arial" charset="0"/>
                <a:ea typeface="ＭＳ Ｐゴシック" charset="0"/>
                <a:cs typeface="ＭＳ Ｐゴシック" charset="0"/>
              </a:rPr>
              <a:t>Palpazione</a:t>
            </a:r>
            <a:r>
              <a:rPr lang="it-IT" dirty="0">
                <a:solidFill>
                  <a:srgbClr val="000000"/>
                </a:solidFill>
                <a:latin typeface="Arial" charset="0"/>
                <a:ea typeface="ＭＳ Ｐゴシック" charset="0"/>
                <a:cs typeface="ＭＳ Ｐゴシック" charset="0"/>
              </a:rPr>
              <a:t>: Segno di </a:t>
            </a:r>
            <a:r>
              <a:rPr lang="it-IT" dirty="0" err="1">
                <a:solidFill>
                  <a:srgbClr val="000000"/>
                </a:solidFill>
                <a:latin typeface="Arial" charset="0"/>
                <a:ea typeface="ＭＳ Ｐゴシック" charset="0"/>
                <a:cs typeface="ＭＳ Ｐゴシック" charset="0"/>
              </a:rPr>
              <a:t>Blumberg</a:t>
            </a:r>
            <a:r>
              <a:rPr lang="it-IT" dirty="0">
                <a:solidFill>
                  <a:srgbClr val="000000"/>
                </a:solidFill>
                <a:latin typeface="Arial" charset="0"/>
                <a:ea typeface="ＭＳ Ｐゴシック" charset="0"/>
                <a:cs typeface="ＭＳ Ｐゴシック" charset="0"/>
              </a:rPr>
              <a:t> </a:t>
            </a:r>
            <a:br>
              <a:rPr lang="it-IT" dirty="0">
                <a:solidFill>
                  <a:srgbClr val="000000"/>
                </a:solidFill>
                <a:latin typeface="Arial" charset="0"/>
                <a:ea typeface="ＭＳ Ｐゴシック" charset="0"/>
                <a:cs typeface="ＭＳ Ｐゴシック" charset="0"/>
              </a:rPr>
            </a:br>
            <a:endParaRPr lang="it-IT" sz="1400" dirty="0">
              <a:solidFill>
                <a:schemeClr val="bg1">
                  <a:lumMod val="85000"/>
                </a:schemeClr>
              </a:solidFill>
              <a:latin typeface="Arial" charset="0"/>
              <a:ea typeface="ＭＳ Ｐゴシック" charset="0"/>
              <a:cs typeface="ＭＳ Ｐゴシック" charset="0"/>
            </a:endParaRPr>
          </a:p>
        </p:txBody>
      </p:sp>
      <p:pic>
        <p:nvPicPr>
          <p:cNvPr id="34819" name="Picture 4" descr="picture31350951414550">
            <a:extLst>
              <a:ext uri="{FF2B5EF4-FFF2-40B4-BE49-F238E27FC236}">
                <a16:creationId xmlns:a16="http://schemas.microsoft.com/office/drawing/2014/main" id="{50E2864F-32EB-D5D3-2B47-76ABC951C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817688"/>
            <a:ext cx="7620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75446C8B-906F-1E97-FF88-8E55201617EE}"/>
              </a:ext>
            </a:extLst>
          </p:cNvPr>
          <p:cNvSpPr txBox="1">
            <a:spLocks noChangeArrowheads="1"/>
          </p:cNvSpPr>
          <p:nvPr/>
        </p:nvSpPr>
        <p:spPr bwMode="auto">
          <a:xfrm>
            <a:off x="58738" y="192088"/>
            <a:ext cx="8991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 addominale</a:t>
            </a: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Palpazione</a:t>
            </a:r>
            <a:r>
              <a:rPr lang="it-IT" altLang="it-IT" sz="2400">
                <a:solidFill>
                  <a:srgbClr val="000000"/>
                </a:solidFill>
                <a:latin typeface="Arial" panose="020B0604020202020204" pitchFamily="34" charset="0"/>
              </a:rPr>
              <a:t>: Segno di Blumberg </a:t>
            </a:r>
            <a:br>
              <a:rPr lang="it-IT" altLang="it-IT" sz="2400">
                <a:solidFill>
                  <a:srgbClr val="000000"/>
                </a:solidFill>
                <a:latin typeface="Arial" panose="020B0604020202020204" pitchFamily="34" charset="0"/>
              </a:rPr>
            </a:br>
            <a:r>
              <a:rPr lang="it-IT" altLang="it-IT" sz="2000">
                <a:solidFill>
                  <a:srgbClr val="000000"/>
                </a:solidFill>
                <a:latin typeface="Arial" panose="020B0604020202020204" pitchFamily="34" charset="0"/>
              </a:rPr>
              <a:t>“Accentuazione del dolore in seguito al rilascio immediato della pressione delle dita della mano durante la palpazione dell'addome. Indica il sospetto di peritonite”. </a:t>
            </a:r>
            <a:br>
              <a:rPr lang="it-IT" altLang="it-IT" sz="2000">
                <a:solidFill>
                  <a:srgbClr val="000000"/>
                </a:solidFill>
                <a:latin typeface="Arial" panose="020B0604020202020204" pitchFamily="34" charset="0"/>
              </a:rPr>
            </a:br>
            <a:endParaRPr lang="it-IT" altLang="it-IT" sz="2000">
              <a:solidFill>
                <a:srgbClr val="000000"/>
              </a:solidFill>
              <a:latin typeface="Arial" panose="020B0604020202020204" pitchFamily="34" charset="0"/>
            </a:endParaRPr>
          </a:p>
        </p:txBody>
      </p:sp>
      <p:pic>
        <p:nvPicPr>
          <p:cNvPr id="35843" name="Picture 4" descr="picture31350951414550">
            <a:extLst>
              <a:ext uri="{FF2B5EF4-FFF2-40B4-BE49-F238E27FC236}">
                <a16:creationId xmlns:a16="http://schemas.microsoft.com/office/drawing/2014/main" id="{BA15666F-D65D-7421-A755-32B387DA5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2046288"/>
            <a:ext cx="7620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8ACA5894-7443-6385-17F0-FFCA0A86C5D8}"/>
              </a:ext>
            </a:extLst>
          </p:cNvPr>
          <p:cNvSpPr txBox="1">
            <a:spLocks noChangeArrowheads="1"/>
          </p:cNvSpPr>
          <p:nvPr/>
        </p:nvSpPr>
        <p:spPr bwMode="auto">
          <a:xfrm>
            <a:off x="0" y="77788"/>
            <a:ext cx="8766175"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 addominale</a:t>
            </a: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Palpazione</a:t>
            </a:r>
            <a:r>
              <a:rPr lang="it-IT" altLang="it-IT" sz="2400">
                <a:solidFill>
                  <a:srgbClr val="000000"/>
                </a:solidFill>
                <a:latin typeface="Arial" panose="020B0604020202020204" pitchFamily="34" charset="0"/>
              </a:rPr>
              <a:t>: Segno di Murphy</a:t>
            </a:r>
            <a:br>
              <a:rPr lang="it-IT" altLang="it-IT" sz="2400">
                <a:solidFill>
                  <a:srgbClr val="000000"/>
                </a:solidFill>
                <a:latin typeface="Arial" panose="020B0604020202020204" pitchFamily="34" charset="0"/>
              </a:rPr>
            </a:br>
            <a:endParaRPr lang="it-IT" altLang="it-IT" sz="1600">
              <a:solidFill>
                <a:srgbClr val="000000"/>
              </a:solidFill>
              <a:latin typeface="Arial" panose="020B0604020202020204" pitchFamily="34" charset="0"/>
            </a:endParaRPr>
          </a:p>
        </p:txBody>
      </p:sp>
      <p:pic>
        <p:nvPicPr>
          <p:cNvPr id="36867" name="Picture 4" descr="abdomen-palpation">
            <a:extLst>
              <a:ext uri="{FF2B5EF4-FFF2-40B4-BE49-F238E27FC236}">
                <a16:creationId xmlns:a16="http://schemas.microsoft.com/office/drawing/2014/main" id="{42246329-19AF-5D53-B186-AE2202F38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088" y="1533525"/>
            <a:ext cx="49085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2806887E-CC75-97E9-7568-752B32FC88C0}"/>
              </a:ext>
            </a:extLst>
          </p:cNvPr>
          <p:cNvSpPr txBox="1">
            <a:spLocks noChangeArrowheads="1"/>
          </p:cNvSpPr>
          <p:nvPr/>
        </p:nvSpPr>
        <p:spPr bwMode="auto">
          <a:xfrm>
            <a:off x="0" y="169863"/>
            <a:ext cx="8766175"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 addominale</a:t>
            </a: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Palpazione</a:t>
            </a:r>
            <a:r>
              <a:rPr lang="it-IT" altLang="it-IT" sz="2400">
                <a:solidFill>
                  <a:srgbClr val="000000"/>
                </a:solidFill>
                <a:latin typeface="Arial" panose="020B0604020202020204" pitchFamily="34" charset="0"/>
              </a:rPr>
              <a:t>: Segno di Murphy</a:t>
            </a:r>
            <a:br>
              <a:rPr lang="it-IT" altLang="it-IT" sz="2400">
                <a:solidFill>
                  <a:srgbClr val="000000"/>
                </a:solidFill>
                <a:latin typeface="Arial" panose="020B0604020202020204" pitchFamily="34" charset="0"/>
              </a:rPr>
            </a:br>
            <a:r>
              <a:rPr lang="it-IT" altLang="it-IT" sz="2000">
                <a:solidFill>
                  <a:srgbClr val="000000"/>
                </a:solidFill>
                <a:latin typeface="Arial" panose="020B0604020202020204" pitchFamily="34" charset="0"/>
              </a:rPr>
              <a:t> “</a:t>
            </a:r>
            <a:r>
              <a:rPr lang="it-IT" altLang="ja-JP" sz="2000" b="1">
                <a:solidFill>
                  <a:srgbClr val="000000"/>
                </a:solidFill>
                <a:latin typeface="Arial" panose="020B0604020202020204" pitchFamily="34" charset="0"/>
                <a:cs typeface="Arial" panose="020B0604020202020204" pitchFamily="34" charset="0"/>
              </a:rPr>
              <a:t>Arresto doloroso della inspirazione</a:t>
            </a:r>
            <a:r>
              <a:rPr lang="it-IT" altLang="ja-JP" sz="2000">
                <a:solidFill>
                  <a:srgbClr val="000000"/>
                </a:solidFill>
                <a:latin typeface="Arial" panose="020B0604020202020204" pitchFamily="34" charset="0"/>
                <a:cs typeface="Arial" panose="020B0604020202020204" pitchFamily="34" charset="0"/>
              </a:rPr>
              <a:t> di un paziente invitato a inspirare profondamente (in decubito supino), </a:t>
            </a:r>
            <a:r>
              <a:rPr lang="it-IT" altLang="ja-JP" sz="2000" b="1">
                <a:solidFill>
                  <a:srgbClr val="000000"/>
                </a:solidFill>
                <a:latin typeface="Arial" panose="020B0604020202020204" pitchFamily="34" charset="0"/>
                <a:cs typeface="Arial" panose="020B0604020202020204" pitchFamily="34" charset="0"/>
              </a:rPr>
              <a:t>se con la mano a piatto viene esercitata una pressione sul punto cistico</a:t>
            </a:r>
            <a:r>
              <a:rPr lang="it-IT" altLang="ja-JP" sz="2000">
                <a:solidFill>
                  <a:srgbClr val="000000"/>
                </a:solidFill>
                <a:latin typeface="Arial" panose="020B0604020202020204" pitchFamily="34" charset="0"/>
                <a:cs typeface="Arial" panose="020B0604020202020204" pitchFamily="34" charset="0"/>
              </a:rPr>
              <a:t>; In questo modo abbassandosi il diaframma, il fondo della colecisti </a:t>
            </a:r>
            <a:r>
              <a:rPr lang="mr-IN" altLang="ja-JP" sz="2000">
                <a:solidFill>
                  <a:srgbClr val="000000"/>
                </a:solidFill>
                <a:latin typeface="Arial" panose="020B0604020202020204" pitchFamily="34" charset="0"/>
                <a:cs typeface="Arial" panose="020B0604020202020204" pitchFamily="34" charset="0"/>
              </a:rPr>
              <a:t>–</a:t>
            </a:r>
            <a:r>
              <a:rPr lang="it-IT" altLang="ja-JP" sz="2000">
                <a:solidFill>
                  <a:srgbClr val="000000"/>
                </a:solidFill>
                <a:latin typeface="Arial" panose="020B0604020202020204" pitchFamily="34" charset="0"/>
                <a:cs typeface="Arial" panose="020B0604020202020204" pitchFamily="34" charset="0"/>
              </a:rPr>
              <a:t> se interessata da processi flogistici - viene a contatto con la mano dell'operatore, suscitando la comparsa del dolore e l'arresto della inspirazione</a:t>
            </a:r>
            <a:r>
              <a:rPr lang="it-IT" altLang="it-IT" sz="2000">
                <a:solidFill>
                  <a:srgbClr val="000000"/>
                </a:solidFill>
                <a:latin typeface="Arial" panose="020B0604020202020204" pitchFamily="34" charset="0"/>
                <a:cs typeface="Arial" panose="020B0604020202020204" pitchFamily="34" charset="0"/>
              </a:rPr>
              <a:t>”</a:t>
            </a:r>
            <a:r>
              <a:rPr lang="it-IT" altLang="ja-JP" sz="2000">
                <a:solidFill>
                  <a:srgbClr val="000000"/>
                </a:solidFill>
                <a:latin typeface="Arial" panose="020B0604020202020204" pitchFamily="34" charset="0"/>
                <a:cs typeface="Arial" panose="020B0604020202020204" pitchFamily="34" charset="0"/>
              </a:rPr>
              <a:t>.</a:t>
            </a:r>
            <a:br>
              <a:rPr lang="it-IT" altLang="ja-JP" sz="2000">
                <a:solidFill>
                  <a:srgbClr val="000000"/>
                </a:solidFill>
                <a:latin typeface="Arial" panose="020B0604020202020204" pitchFamily="34" charset="0"/>
                <a:cs typeface="Arial" panose="020B0604020202020204" pitchFamily="34" charset="0"/>
              </a:rPr>
            </a:br>
            <a:endParaRPr lang="it-IT" altLang="it-IT" sz="2000">
              <a:solidFill>
                <a:srgbClr val="000000"/>
              </a:solidFill>
              <a:latin typeface="Arial" panose="020B0604020202020204" pitchFamily="34" charset="0"/>
              <a:cs typeface="Arial" panose="020B0604020202020204" pitchFamily="34" charset="0"/>
            </a:endParaRPr>
          </a:p>
        </p:txBody>
      </p:sp>
      <p:pic>
        <p:nvPicPr>
          <p:cNvPr id="37891" name="Picture 4" descr="abdomen-palpation">
            <a:extLst>
              <a:ext uri="{FF2B5EF4-FFF2-40B4-BE49-F238E27FC236}">
                <a16:creationId xmlns:a16="http://schemas.microsoft.com/office/drawing/2014/main" id="{93A5A26D-69CB-B722-0367-783178030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863" y="3408363"/>
            <a:ext cx="4168775"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55ED295E-6357-0BB4-4F6E-ABEC182E678B}"/>
              </a:ext>
            </a:extLst>
          </p:cNvPr>
          <p:cNvSpPr txBox="1">
            <a:spLocks noChangeArrowheads="1"/>
          </p:cNvSpPr>
          <p:nvPr/>
        </p:nvSpPr>
        <p:spPr bwMode="auto">
          <a:xfrm>
            <a:off x="469900" y="341313"/>
            <a:ext cx="8991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 addominale</a:t>
            </a:r>
            <a:br>
              <a:rPr lang="it-IT" altLang="it-IT" sz="2800" u="sng">
                <a:solidFill>
                  <a:srgbClr val="000000"/>
                </a:solidFill>
                <a:latin typeface="Arial" panose="020B0604020202020204" pitchFamily="34" charset="0"/>
              </a:rPr>
            </a:br>
            <a:endParaRPr lang="it-IT" altLang="it-IT" sz="2800" u="sng">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Percussione</a:t>
            </a:r>
            <a:r>
              <a:rPr lang="it-IT" altLang="it-IT" sz="2400">
                <a:solidFill>
                  <a:srgbClr val="000000"/>
                </a:solidFill>
                <a:latin typeface="Arial" panose="020B0604020202020204" pitchFamily="34" charset="0"/>
              </a:rPr>
              <a:t> 	</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a:t>
            </a: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a:t>
            </a:r>
          </a:p>
          <a:p>
            <a:pPr lvl="1" eaLnBrk="1" hangingPunct="1">
              <a:buFont typeface="Arial" panose="020B0604020202020204" pitchFamily="34" charset="0"/>
              <a:buNone/>
            </a:pP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p:txBody>
      </p:sp>
      <p:pic>
        <p:nvPicPr>
          <p:cNvPr id="38915" name="Immagine 2">
            <a:extLst>
              <a:ext uri="{FF2B5EF4-FFF2-40B4-BE49-F238E27FC236}">
                <a16:creationId xmlns:a16="http://schemas.microsoft.com/office/drawing/2014/main" id="{DEE473C3-DF21-EA6F-B35D-0C1F2E941F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2025650"/>
            <a:ext cx="5559425"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12">
            <a:extLst>
              <a:ext uri="{FF2B5EF4-FFF2-40B4-BE49-F238E27FC236}">
                <a16:creationId xmlns:a16="http://schemas.microsoft.com/office/drawing/2014/main" id="{D2B885B9-F934-F93E-F616-D643205583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2788" y="1627188"/>
            <a:ext cx="4621212"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ttangolo 13">
            <a:extLst>
              <a:ext uri="{FF2B5EF4-FFF2-40B4-BE49-F238E27FC236}">
                <a16:creationId xmlns:a16="http://schemas.microsoft.com/office/drawing/2014/main" id="{E85318E3-EB32-066D-2503-CD54399DBBF4}"/>
              </a:ext>
            </a:extLst>
          </p:cNvPr>
          <p:cNvSpPr>
            <a:spLocks noChangeArrowheads="1"/>
          </p:cNvSpPr>
          <p:nvPr/>
        </p:nvSpPr>
        <p:spPr bwMode="auto">
          <a:xfrm>
            <a:off x="123825" y="1258888"/>
            <a:ext cx="42338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it-IT" altLang="it-IT" sz="2400"/>
              <a:t>Alla percussione dell'addome si può apprezzare un suono ottuso in corrispondenza del versamento libero intra-peritoneale, con passaggio a un suono timpanico in corrispondenza delle anse intestinali piene di gas (che si ritrovano quindi a galleggiare sull'ascite). Questo livello di passaggio dall'ottusità percussiva al timpanismo varia al variare del decubito del paziente (per esempio dalla posizione supina a quella prona</a:t>
            </a:r>
          </a:p>
        </p:txBody>
      </p:sp>
      <p:sp>
        <p:nvSpPr>
          <p:cNvPr id="15" name="Titolo 1">
            <a:extLst>
              <a:ext uri="{FF2B5EF4-FFF2-40B4-BE49-F238E27FC236}">
                <a16:creationId xmlns:a16="http://schemas.microsoft.com/office/drawing/2014/main" id="{D734CE69-1A4B-5155-4CB1-0D51B9283E30}"/>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4400"/>
              <a:t>Ascite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36542126-95A3-DE68-53EF-A674D3C24E2C}"/>
              </a:ext>
            </a:extLst>
          </p:cNvPr>
          <p:cNvSpPr txBox="1">
            <a:spLocks noChangeArrowheads="1"/>
          </p:cNvSpPr>
          <p:nvPr/>
        </p:nvSpPr>
        <p:spPr bwMode="auto">
          <a:xfrm>
            <a:off x="469900" y="341313"/>
            <a:ext cx="899160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it-IT" altLang="it-IT" sz="2800" u="sng">
                <a:solidFill>
                  <a:srgbClr val="000000"/>
                </a:solidFill>
                <a:latin typeface="Arial" panose="020B0604020202020204" pitchFamily="34" charset="0"/>
              </a:rPr>
              <a:t>Esame obiettivo addominale</a:t>
            </a:r>
            <a:br>
              <a:rPr lang="it-IT" altLang="it-IT" sz="2800" u="sng">
                <a:solidFill>
                  <a:srgbClr val="000000"/>
                </a:solidFill>
                <a:latin typeface="Arial" panose="020B0604020202020204" pitchFamily="34" charset="0"/>
              </a:rPr>
            </a:br>
            <a:endParaRPr lang="it-IT" altLang="it-IT" sz="2800" u="sng">
              <a:solidFill>
                <a:srgbClr val="000000"/>
              </a:solidFill>
              <a:latin typeface="Arial" panose="020B0604020202020204" pitchFamily="34" charset="0"/>
            </a:endParaRPr>
          </a:p>
          <a:p>
            <a:pPr lvl="1" eaLnBrk="1" hangingPunct="1">
              <a:buFont typeface="Arial" panose="020B0604020202020204" pitchFamily="34" charset="0"/>
              <a:buChar char="•"/>
            </a:pPr>
            <a:r>
              <a:rPr lang="it-IT" altLang="it-IT" sz="2400" b="1">
                <a:solidFill>
                  <a:srgbClr val="000000"/>
                </a:solidFill>
                <a:latin typeface="Arial" panose="020B0604020202020204" pitchFamily="34" charset="0"/>
              </a:rPr>
              <a:t>Percussione</a:t>
            </a:r>
            <a:r>
              <a:rPr lang="it-IT" altLang="it-IT" sz="2400">
                <a:solidFill>
                  <a:srgbClr val="000000"/>
                </a:solidFill>
                <a:latin typeface="Arial" panose="020B0604020202020204" pitchFamily="34" charset="0"/>
              </a:rPr>
              <a:t> 	</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 suono timpanico (meteorismo / aria libera)</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 suono ottuso (parenchimi / masse solide / masse    liquide</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a:t>
            </a:r>
          </a:p>
          <a:p>
            <a:pPr lvl="1" eaLnBrk="1" hangingPunct="1">
              <a:buFont typeface="Arial" panose="020B0604020202020204" pitchFamily="34" charset="0"/>
              <a:buNone/>
            </a:pP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p:txBody>
      </p:sp>
      <p:pic>
        <p:nvPicPr>
          <p:cNvPr id="40963" name="Immagine 2">
            <a:extLst>
              <a:ext uri="{FF2B5EF4-FFF2-40B4-BE49-F238E27FC236}">
                <a16:creationId xmlns:a16="http://schemas.microsoft.com/office/drawing/2014/main" id="{1D7DC8F9-9A55-F657-2F26-B3844BB029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8888" y="3943350"/>
            <a:ext cx="3840162"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7ADCFE0-AA08-5DCC-7357-9C8491074CEF}"/>
              </a:ext>
            </a:extLst>
          </p:cNvPr>
          <p:cNvSpPr txBox="1"/>
          <p:nvPr/>
        </p:nvSpPr>
        <p:spPr>
          <a:xfrm>
            <a:off x="973077" y="769432"/>
            <a:ext cx="7323666" cy="4524315"/>
          </a:xfrm>
          <a:prstGeom prst="rect">
            <a:avLst/>
          </a:prstGeom>
          <a:noFill/>
        </p:spPr>
        <p:txBody>
          <a:bodyPr wrap="square" rtlCol="0">
            <a:spAutoFit/>
          </a:bodyPr>
          <a:lstStyle/>
          <a:p>
            <a:r>
              <a:rPr lang="it-IT" sz="2400" b="1" dirty="0"/>
              <a:t>                                           ANAMNESI</a:t>
            </a:r>
          </a:p>
          <a:p>
            <a:endParaRPr lang="it-IT" sz="2400" b="1" dirty="0"/>
          </a:p>
          <a:p>
            <a:pPr marL="214313" indent="-214313">
              <a:buFontTx/>
              <a:buChar char="-"/>
            </a:pPr>
            <a:r>
              <a:rPr lang="it-IT" sz="2400" dirty="0"/>
              <a:t>DONNE: indagare una malattia infiammatoria pelvica o una gravidanza</a:t>
            </a:r>
          </a:p>
          <a:p>
            <a:pPr marL="214313" indent="-214313">
              <a:buFontTx/>
              <a:buChar char="-"/>
            </a:pPr>
            <a:r>
              <a:rPr lang="it-IT" sz="2400" dirty="0"/>
              <a:t>ANAMNESI PATOLOGICA REMOTA: pregressi interventi chirurgici o procedure, pregresse patologie CV</a:t>
            </a:r>
          </a:p>
          <a:p>
            <a:pPr marL="214313" indent="-214313">
              <a:buFontTx/>
              <a:buChar char="-"/>
            </a:pPr>
            <a:r>
              <a:rPr lang="it-IT" sz="2400" dirty="0"/>
              <a:t>ANAMNESI FARMACOLOGICA: utilizzo di FANS, antibiotici, steroidi</a:t>
            </a:r>
          </a:p>
          <a:p>
            <a:pPr marL="214313" indent="-214313">
              <a:buFontTx/>
              <a:buChar char="-"/>
            </a:pPr>
            <a:r>
              <a:rPr lang="it-IT" sz="2400" dirty="0"/>
              <a:t>ANAMNESI SOCIALE: abuso di alcool</a:t>
            </a:r>
          </a:p>
          <a:p>
            <a:pPr marL="214313" indent="-214313">
              <a:buFontTx/>
              <a:buChar char="-"/>
            </a:pPr>
            <a:r>
              <a:rPr lang="it-IT" sz="2400" dirty="0"/>
              <a:t>ANAMNESI FAMIGLIARE: neoplasie, IBD</a:t>
            </a:r>
          </a:p>
          <a:p>
            <a:pPr marL="214313" indent="-214313">
              <a:buFontTx/>
              <a:buChar char="-"/>
            </a:pPr>
            <a:r>
              <a:rPr lang="it-IT" sz="2400" dirty="0"/>
              <a:t>Viaggi</a:t>
            </a:r>
          </a:p>
          <a:p>
            <a:pPr marL="214313" indent="-214313">
              <a:buFontTx/>
              <a:buChar char="-"/>
            </a:pPr>
            <a:r>
              <a:rPr lang="it-IT" sz="2400" dirty="0"/>
              <a:t>Contatti con persone infette</a:t>
            </a:r>
          </a:p>
        </p:txBody>
      </p:sp>
    </p:spTree>
    <p:extLst>
      <p:ext uri="{BB962C8B-B14F-4D97-AF65-F5344CB8AC3E}">
        <p14:creationId xmlns:p14="http://schemas.microsoft.com/office/powerpoint/2010/main" val="232399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2">
            <a:extLst>
              <a:ext uri="{FF2B5EF4-FFF2-40B4-BE49-F238E27FC236}">
                <a16:creationId xmlns:a16="http://schemas.microsoft.com/office/drawing/2014/main" id="{E50F0825-9CFF-5315-954F-36A9B99717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0238" y="111125"/>
            <a:ext cx="30099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a:extLst>
              <a:ext uri="{FF2B5EF4-FFF2-40B4-BE49-F238E27FC236}">
                <a16:creationId xmlns:a16="http://schemas.microsoft.com/office/drawing/2014/main" id="{36F01ACA-B3AD-A19B-33C1-6E8271433C21}"/>
              </a:ext>
            </a:extLst>
          </p:cNvPr>
          <p:cNvSpPr txBox="1">
            <a:spLocks noChangeArrowheads="1"/>
          </p:cNvSpPr>
          <p:nvPr/>
        </p:nvSpPr>
        <p:spPr bwMode="auto">
          <a:xfrm>
            <a:off x="469900" y="341313"/>
            <a:ext cx="7848600" cy="688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it-IT" altLang="it-IT" sz="3100" u="sng">
                <a:solidFill>
                  <a:srgbClr val="000000"/>
                </a:solidFill>
                <a:latin typeface="Arial" panose="020B0604020202020204" pitchFamily="34" charset="0"/>
              </a:rPr>
              <a:t>Esame obiettivo addominale</a:t>
            </a:r>
            <a:br>
              <a:rPr lang="it-IT" altLang="it-IT" sz="3100" u="sng">
                <a:solidFill>
                  <a:srgbClr val="000000"/>
                </a:solidFill>
                <a:latin typeface="Arial" panose="020B0604020202020204" pitchFamily="34" charset="0"/>
              </a:rPr>
            </a:br>
            <a:endParaRPr lang="it-IT" altLang="it-IT" sz="3100" u="sng">
              <a:solidFill>
                <a:srgbClr val="000000"/>
              </a:solidFill>
              <a:latin typeface="Arial" panose="020B0604020202020204" pitchFamily="34" charset="0"/>
            </a:endParaRPr>
          </a:p>
          <a:p>
            <a:pPr lvl="1" eaLnBrk="1" hangingPunct="1">
              <a:lnSpc>
                <a:spcPct val="80000"/>
              </a:lnSpc>
              <a:buFont typeface="Arial" panose="020B0604020202020204" pitchFamily="34" charset="0"/>
              <a:buChar char="•"/>
            </a:pPr>
            <a:r>
              <a:rPr lang="it-IT" altLang="it-IT" sz="2600" b="1">
                <a:solidFill>
                  <a:srgbClr val="000000"/>
                </a:solidFill>
                <a:latin typeface="Arial" panose="020B0604020202020204" pitchFamily="34" charset="0"/>
              </a:rPr>
              <a:t>Auscultazione </a:t>
            </a:r>
          </a:p>
          <a:p>
            <a:pPr lvl="1" eaLnBrk="1" hangingPunct="1">
              <a:lnSpc>
                <a:spcPct val="80000"/>
              </a:lnSpc>
              <a:buFont typeface="Arial" panose="020B0604020202020204" pitchFamily="34" charset="0"/>
              <a:buNone/>
            </a:pPr>
            <a:br>
              <a:rPr lang="it-IT" altLang="it-IT" sz="2600">
                <a:solidFill>
                  <a:srgbClr val="000000"/>
                </a:solidFill>
                <a:latin typeface="Arial" panose="020B0604020202020204" pitchFamily="34" charset="0"/>
              </a:rPr>
            </a:br>
            <a:endParaRPr lang="it-IT" altLang="it-IT" sz="2600">
              <a:solidFill>
                <a:srgbClr val="000000"/>
              </a:solidFill>
              <a:latin typeface="Arial" panose="020B0604020202020204" pitchFamily="34" charset="0"/>
            </a:endParaRPr>
          </a:p>
          <a:p>
            <a:pPr lvl="1" eaLnBrk="1" hangingPunct="1">
              <a:lnSpc>
                <a:spcPct val="80000"/>
              </a:lnSpc>
              <a:buFont typeface="Arial" panose="020B0604020202020204" pitchFamily="34" charset="0"/>
              <a:buNone/>
            </a:pPr>
            <a:r>
              <a:rPr lang="it-IT" altLang="it-IT" sz="2600">
                <a:solidFill>
                  <a:srgbClr val="000000"/>
                </a:solidFill>
                <a:latin typeface="Arial" panose="020B0604020202020204" pitchFamily="34" charset="0"/>
              </a:rPr>
              <a:t> 	-Borborigmi</a:t>
            </a:r>
            <a:br>
              <a:rPr lang="it-IT" altLang="it-IT" sz="2600">
                <a:solidFill>
                  <a:srgbClr val="000000"/>
                </a:solidFill>
                <a:latin typeface="Arial" panose="020B0604020202020204" pitchFamily="34" charset="0"/>
              </a:rPr>
            </a:br>
            <a:r>
              <a:rPr lang="it-IT" altLang="it-IT" sz="2200">
                <a:solidFill>
                  <a:srgbClr val="000000"/>
                </a:solidFill>
                <a:latin typeface="Arial" panose="020B0604020202020204" pitchFamily="34" charset="0"/>
              </a:rPr>
              <a:t> 	  “suoni intestinali a carattere gorgogliante dovuti alla peristalsi” </a:t>
            </a:r>
          </a:p>
          <a:p>
            <a:pPr lvl="1" eaLnBrk="1" hangingPunct="1">
              <a:lnSpc>
                <a:spcPct val="80000"/>
              </a:lnSpc>
              <a:buFont typeface="Arial" panose="020B0604020202020204" pitchFamily="34" charset="0"/>
              <a:buNone/>
            </a:pPr>
            <a:r>
              <a:rPr lang="it-IT" altLang="it-IT" sz="2200">
                <a:solidFill>
                  <a:srgbClr val="000000"/>
                </a:solidFill>
                <a:latin typeface="Arial" panose="020B0604020202020204" pitchFamily="34" charset="0"/>
              </a:rPr>
              <a:t> 		   Presenti? Ridotti? Assenti?</a:t>
            </a:r>
            <a:br>
              <a:rPr lang="it-IT" altLang="it-IT" sz="2600">
                <a:solidFill>
                  <a:srgbClr val="000000"/>
                </a:solidFill>
                <a:latin typeface="Arial" panose="020B0604020202020204" pitchFamily="34" charset="0"/>
              </a:rPr>
            </a:br>
            <a:r>
              <a:rPr lang="it-IT" altLang="it-IT" sz="2600">
                <a:solidFill>
                  <a:srgbClr val="000000"/>
                </a:solidFill>
                <a:latin typeface="Arial" panose="020B0604020202020204" pitchFamily="34" charset="0"/>
              </a:rPr>
              <a:t>		</a:t>
            </a:r>
            <a:br>
              <a:rPr lang="it-IT" altLang="it-IT" sz="2600">
                <a:solidFill>
                  <a:srgbClr val="000000"/>
                </a:solidFill>
                <a:latin typeface="Arial" panose="020B0604020202020204" pitchFamily="34" charset="0"/>
              </a:rPr>
            </a:br>
            <a:br>
              <a:rPr lang="it-IT" altLang="it-IT" sz="2600">
                <a:solidFill>
                  <a:srgbClr val="000000"/>
                </a:solidFill>
                <a:latin typeface="Arial" panose="020B0604020202020204" pitchFamily="34" charset="0"/>
              </a:rPr>
            </a:br>
            <a:br>
              <a:rPr lang="it-IT" altLang="it-IT" sz="2600">
                <a:solidFill>
                  <a:srgbClr val="000000"/>
                </a:solidFill>
                <a:latin typeface="Arial" panose="020B0604020202020204" pitchFamily="34" charset="0"/>
              </a:rPr>
            </a:br>
            <a:r>
              <a:rPr lang="it-IT" altLang="it-IT" sz="2600">
                <a:solidFill>
                  <a:srgbClr val="000000"/>
                </a:solidFill>
                <a:latin typeface="Arial" panose="020B0604020202020204" pitchFamily="34" charset="0"/>
              </a:rPr>
              <a:t>	- Rumori vascolari</a:t>
            </a:r>
            <a:br>
              <a:rPr lang="it-IT" altLang="it-IT" sz="2600">
                <a:solidFill>
                  <a:srgbClr val="000000"/>
                </a:solidFill>
                <a:latin typeface="Arial" panose="020B0604020202020204" pitchFamily="34" charset="0"/>
              </a:rPr>
            </a:br>
            <a:r>
              <a:rPr lang="it-IT" altLang="it-IT" sz="2200">
                <a:solidFill>
                  <a:srgbClr val="000000"/>
                </a:solidFill>
                <a:latin typeface="Arial" panose="020B0604020202020204" pitchFamily="34" charset="0"/>
              </a:rPr>
              <a:t> 	 	  Aneurismi? Stenosi?</a:t>
            </a:r>
            <a:br>
              <a:rPr lang="it-IT" altLang="it-IT" sz="2200">
                <a:solidFill>
                  <a:srgbClr val="000000"/>
                </a:solidFill>
                <a:latin typeface="Arial" panose="020B0604020202020204" pitchFamily="34" charset="0"/>
              </a:rPr>
            </a:br>
            <a:br>
              <a:rPr lang="it-IT" altLang="it-IT" sz="1900">
                <a:solidFill>
                  <a:srgbClr val="000000"/>
                </a:solidFill>
                <a:latin typeface="Arial" panose="020B0604020202020204" pitchFamily="34" charset="0"/>
              </a:rPr>
            </a:br>
            <a:br>
              <a:rPr lang="it-IT" altLang="it-IT" sz="1900">
                <a:solidFill>
                  <a:srgbClr val="000000"/>
                </a:solidFill>
                <a:latin typeface="Arial" panose="020B0604020202020204" pitchFamily="34" charset="0"/>
              </a:rPr>
            </a:br>
            <a:br>
              <a:rPr lang="it-IT" altLang="it-IT" sz="1900">
                <a:solidFill>
                  <a:srgbClr val="000000"/>
                </a:solidFill>
                <a:latin typeface="Arial" panose="020B0604020202020204" pitchFamily="34" charset="0"/>
              </a:rPr>
            </a:br>
            <a:br>
              <a:rPr lang="it-IT" altLang="it-IT" sz="2200">
                <a:solidFill>
                  <a:srgbClr val="000000"/>
                </a:solidFill>
                <a:latin typeface="Arial" panose="020B0604020202020204" pitchFamily="34" charset="0"/>
              </a:rPr>
            </a:br>
            <a:r>
              <a:rPr lang="it-IT" altLang="it-IT" sz="2200">
                <a:solidFill>
                  <a:srgbClr val="000000"/>
                </a:solidFill>
                <a:latin typeface="Arial" panose="020B0604020202020204" pitchFamily="34" charset="0"/>
              </a:rPr>
              <a:t> 	</a:t>
            </a:r>
          </a:p>
          <a:p>
            <a:pPr lvl="1" eaLnBrk="1" hangingPunct="1">
              <a:lnSpc>
                <a:spcPct val="80000"/>
              </a:lnSpc>
              <a:buFont typeface="Arial" panose="020B0604020202020204" pitchFamily="34" charset="0"/>
              <a:buNone/>
            </a:pPr>
            <a:br>
              <a:rPr lang="it-IT" altLang="it-IT" sz="2200">
                <a:solidFill>
                  <a:srgbClr val="000000"/>
                </a:solidFill>
                <a:latin typeface="Arial" panose="020B0604020202020204" pitchFamily="34" charset="0"/>
              </a:rPr>
            </a:br>
            <a:endParaRPr lang="it-IT" altLang="it-IT" sz="2200">
              <a:solidFill>
                <a:srgbClr val="000000"/>
              </a:solidFill>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contenuto 2">
            <a:extLst>
              <a:ext uri="{FF2B5EF4-FFF2-40B4-BE49-F238E27FC236}">
                <a16:creationId xmlns:a16="http://schemas.microsoft.com/office/drawing/2014/main" id="{BBC9D06F-96A7-9B06-E14E-072BAF21793D}"/>
              </a:ext>
            </a:extLst>
          </p:cNvPr>
          <p:cNvSpPr>
            <a:spLocks noGrp="1"/>
          </p:cNvSpPr>
          <p:nvPr>
            <p:ph idx="1"/>
          </p:nvPr>
        </p:nvSpPr>
        <p:spPr>
          <a:xfrm>
            <a:off x="457200" y="354013"/>
            <a:ext cx="8229600" cy="3490912"/>
          </a:xfrm>
        </p:spPr>
        <p:txBody>
          <a:bodyPr/>
          <a:lstStyle/>
          <a:p>
            <a:pPr eaLnBrk="1" hangingPunct="1">
              <a:lnSpc>
                <a:spcPct val="80000"/>
              </a:lnSpc>
            </a:pPr>
            <a:r>
              <a:rPr lang="it-IT" altLang="it-IT" sz="2400"/>
              <a:t>Massimo, 64 anni</a:t>
            </a:r>
            <a:br>
              <a:rPr lang="it-IT" altLang="it-IT" sz="2400"/>
            </a:br>
            <a:endParaRPr lang="it-IT" altLang="it-IT" sz="2400"/>
          </a:p>
          <a:p>
            <a:pPr eaLnBrk="1" hangingPunct="1">
              <a:lnSpc>
                <a:spcPct val="80000"/>
              </a:lnSpc>
            </a:pPr>
            <a:r>
              <a:rPr lang="it-IT" altLang="it-IT" sz="2400"/>
              <a:t>Accesso in PS per dolore addominali</a:t>
            </a:r>
            <a:br>
              <a:rPr lang="it-IT" altLang="it-IT" sz="2400"/>
            </a:br>
            <a:endParaRPr lang="it-IT" altLang="it-IT" sz="2400"/>
          </a:p>
          <a:p>
            <a:pPr eaLnBrk="1" hangingPunct="1">
              <a:lnSpc>
                <a:spcPct val="80000"/>
              </a:lnSpc>
              <a:buFont typeface="Arial" panose="020B0604020202020204" pitchFamily="34" charset="0"/>
              <a:buAutoNum type="arabicParenR"/>
            </a:pPr>
            <a:r>
              <a:rPr lang="it-IT" altLang="it-IT" sz="2400"/>
              <a:t>Anamnesi patologica recente</a:t>
            </a:r>
            <a:br>
              <a:rPr lang="it-IT" altLang="it-IT" sz="2400"/>
            </a:br>
            <a:r>
              <a:rPr lang="it-IT" altLang="it-IT" sz="2400">
                <a:solidFill>
                  <a:srgbClr val="000000"/>
                </a:solidFill>
              </a:rPr>
              <a:t> 				</a:t>
            </a:r>
          </a:p>
          <a:p>
            <a:pPr lvl="1" eaLnBrk="1" hangingPunct="1">
              <a:lnSpc>
                <a:spcPct val="80000"/>
              </a:lnSpc>
              <a:buFont typeface="Wingdings" pitchFamily="2" charset="2"/>
              <a:buChar char="Ø"/>
            </a:pPr>
            <a:r>
              <a:rPr lang="it-IT" altLang="it-IT" sz="2400">
                <a:solidFill>
                  <a:srgbClr val="000000"/>
                </a:solidFill>
              </a:rPr>
              <a:t> Acuto o cronico?</a:t>
            </a:r>
            <a:br>
              <a:rPr lang="it-IT" altLang="it-IT" sz="2400">
                <a:solidFill>
                  <a:srgbClr val="000000"/>
                </a:solidFill>
              </a:rPr>
            </a:br>
            <a:endParaRPr lang="it-IT" altLang="it-IT" sz="2400">
              <a:solidFill>
                <a:srgbClr val="000000"/>
              </a:solidFill>
            </a:endParaRPr>
          </a:p>
          <a:p>
            <a:pPr lvl="1" eaLnBrk="1" hangingPunct="1">
              <a:lnSpc>
                <a:spcPct val="80000"/>
              </a:lnSpc>
              <a:buFont typeface="Wingdings" pitchFamily="2" charset="2"/>
              <a:buChar char="Ø"/>
            </a:pPr>
            <a:r>
              <a:rPr lang="it-IT" altLang="it-IT" sz="2400">
                <a:solidFill>
                  <a:srgbClr val="000000"/>
                </a:solidFill>
              </a:rPr>
              <a:t> Sede?</a:t>
            </a:r>
            <a:r>
              <a:rPr lang="it-IT" altLang="it-IT" sz="2400" b="1">
                <a:solidFill>
                  <a:srgbClr val="000000"/>
                </a:solidFill>
              </a:rPr>
              <a:t> </a:t>
            </a:r>
            <a:r>
              <a:rPr lang="it-IT" altLang="it-IT" sz="2400">
                <a:solidFill>
                  <a:srgbClr val="000000"/>
                </a:solidFill>
              </a:rPr>
              <a:t>Caratteristiche del dolore?</a:t>
            </a:r>
          </a:p>
          <a:p>
            <a:pPr lvl="1" eaLnBrk="1" hangingPunct="1">
              <a:lnSpc>
                <a:spcPct val="80000"/>
              </a:lnSpc>
              <a:buFont typeface="Arial" panose="020B0604020202020204" pitchFamily="34" charset="0"/>
              <a:buNone/>
            </a:pPr>
            <a:br>
              <a:rPr lang="it-IT" altLang="it-IT" sz="2400">
                <a:solidFill>
                  <a:srgbClr val="000000"/>
                </a:solidFill>
              </a:rPr>
            </a:br>
            <a:br>
              <a:rPr lang="it-IT" altLang="it-IT" sz="2400">
                <a:solidFill>
                  <a:srgbClr val="000000"/>
                </a:solidFill>
              </a:rPr>
            </a:br>
            <a:br>
              <a:rPr lang="it-IT" altLang="it-IT" sz="2400">
                <a:solidFill>
                  <a:srgbClr val="000000"/>
                </a:solidFill>
              </a:rPr>
            </a:br>
            <a:endParaRPr lang="it-IT" altLang="it-IT" sz="2400">
              <a:solidFill>
                <a:srgbClr val="000000"/>
              </a:solidFill>
            </a:endParaRPr>
          </a:p>
        </p:txBody>
      </p:sp>
      <p:sp>
        <p:nvSpPr>
          <p:cNvPr id="43011" name="CasellaDiTesto 1">
            <a:extLst>
              <a:ext uri="{FF2B5EF4-FFF2-40B4-BE49-F238E27FC236}">
                <a16:creationId xmlns:a16="http://schemas.microsoft.com/office/drawing/2014/main" id="{DFF52615-CBB6-1571-1AEA-51A603F0AF1F}"/>
              </a:ext>
            </a:extLst>
          </p:cNvPr>
          <p:cNvSpPr txBox="1">
            <a:spLocks noChangeArrowheads="1"/>
          </p:cNvSpPr>
          <p:nvPr/>
        </p:nvSpPr>
        <p:spPr bwMode="auto">
          <a:xfrm>
            <a:off x="331788" y="3513138"/>
            <a:ext cx="7086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000"/>
              <a:t>2</a:t>
            </a:r>
            <a:r>
              <a:rPr lang="it-IT" altLang="it-IT" sz="1800"/>
              <a:t>)</a:t>
            </a:r>
            <a:r>
              <a:rPr lang="it-IT" altLang="it-IT" sz="2400"/>
              <a:t>	Caratteristiche del paziente</a:t>
            </a:r>
            <a:br>
              <a:rPr lang="it-IT" altLang="it-IT" sz="2400" b="1"/>
            </a:br>
            <a:endParaRPr lang="it-IT" altLang="it-IT" sz="2400" b="1"/>
          </a:p>
          <a:p>
            <a:pPr eaLnBrk="1" hangingPunct="1">
              <a:spcBef>
                <a:spcPct val="0"/>
              </a:spcBef>
              <a:buFontTx/>
              <a:buAutoNum type="arabicParenR" startAt="3"/>
            </a:pPr>
            <a:r>
              <a:rPr lang="it-IT" altLang="it-IT" sz="2400"/>
              <a:t>    Segni e sintomi associati</a:t>
            </a:r>
            <a:br>
              <a:rPr lang="it-IT" altLang="it-IT" sz="2400"/>
            </a:br>
            <a:endParaRPr lang="it-IT" altLang="it-IT" sz="2400"/>
          </a:p>
          <a:p>
            <a:pPr eaLnBrk="1" hangingPunct="1">
              <a:spcBef>
                <a:spcPct val="0"/>
              </a:spcBef>
              <a:buFontTx/>
              <a:buAutoNum type="arabicParenR" startAt="3"/>
            </a:pPr>
            <a:r>
              <a:rPr lang="it-IT" altLang="it-IT" sz="2400"/>
              <a:t>    Esame obiettivo</a:t>
            </a:r>
          </a:p>
        </p:txBody>
      </p:sp>
      <p:sp>
        <p:nvSpPr>
          <p:cNvPr id="43012" name="CasellaDiTesto 3">
            <a:extLst>
              <a:ext uri="{FF2B5EF4-FFF2-40B4-BE49-F238E27FC236}">
                <a16:creationId xmlns:a16="http://schemas.microsoft.com/office/drawing/2014/main" id="{00B0154F-1F1D-F5F6-7342-F9E570F3F103}"/>
              </a:ext>
            </a:extLst>
          </p:cNvPr>
          <p:cNvSpPr txBox="1">
            <a:spLocks noChangeArrowheads="1"/>
          </p:cNvSpPr>
          <p:nvPr/>
        </p:nvSpPr>
        <p:spPr bwMode="auto">
          <a:xfrm>
            <a:off x="419100" y="5691188"/>
            <a:ext cx="75406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500"/>
              <a:t>5)	</a:t>
            </a:r>
            <a:r>
              <a:rPr lang="it-IT" altLang="it-IT" sz="2500" b="1"/>
              <a:t>Esami di laboratorio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99E83D17-E4F3-5768-657B-4A4F9BDDE085}"/>
              </a:ext>
            </a:extLst>
          </p:cNvPr>
          <p:cNvSpPr txBox="1">
            <a:spLocks noChangeArrowheads="1"/>
          </p:cNvSpPr>
          <p:nvPr/>
        </p:nvSpPr>
        <p:spPr bwMode="auto">
          <a:xfrm>
            <a:off x="469900" y="330200"/>
            <a:ext cx="9894888"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buFont typeface="Arial" panose="020B0604020202020204" pitchFamily="34" charset="0"/>
              <a:buNone/>
            </a:pPr>
            <a:r>
              <a:rPr lang="it-IT" altLang="it-IT" sz="3100" u="sng">
                <a:solidFill>
                  <a:srgbClr val="000000"/>
                </a:solidFill>
                <a:latin typeface="Arial" panose="020B0604020202020204" pitchFamily="34" charset="0"/>
              </a:rPr>
              <a:t>Esami di laboratorio</a:t>
            </a:r>
            <a:br>
              <a:rPr lang="it-IT" altLang="it-IT" sz="2600">
                <a:solidFill>
                  <a:srgbClr val="000000"/>
                </a:solidFill>
                <a:latin typeface="Arial" panose="020B0604020202020204" pitchFamily="34" charset="0"/>
              </a:rPr>
            </a:br>
            <a:br>
              <a:rPr lang="it-IT" altLang="it-IT" sz="2600">
                <a:solidFill>
                  <a:srgbClr val="000000"/>
                </a:solidFill>
                <a:latin typeface="Arial" panose="020B0604020202020204" pitchFamily="34" charset="0"/>
              </a:rPr>
            </a:br>
            <a:r>
              <a:rPr lang="it-IT" altLang="it-IT" sz="1900">
                <a:solidFill>
                  <a:srgbClr val="000000"/>
                </a:solidFill>
                <a:latin typeface="Arial" panose="020B0604020202020204" pitchFamily="34" charset="0"/>
              </a:rPr>
              <a:t>- </a:t>
            </a:r>
            <a:r>
              <a:rPr lang="it-IT" altLang="it-IT" sz="2400">
                <a:solidFill>
                  <a:srgbClr val="000000"/>
                </a:solidFill>
                <a:latin typeface="Arial" panose="020B0604020202020204" pitchFamily="34" charset="0"/>
              </a:rPr>
              <a:t>emocromo </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PCR (Proteina C Reattiva)</a:t>
            </a:r>
          </a:p>
          <a:p>
            <a:pPr lvl="1" eaLnBrk="1" hangingPunct="1">
              <a:lnSpc>
                <a:spcPct val="90000"/>
              </a:lnSpc>
              <a:buFontTx/>
              <a:buChar char="-"/>
            </a:pPr>
            <a:r>
              <a:rPr lang="it-IT" altLang="it-IT" sz="2400">
                <a:solidFill>
                  <a:srgbClr val="000000"/>
                </a:solidFill>
                <a:latin typeface="Arial" panose="020B0604020202020204" pitchFamily="34" charset="0"/>
              </a:rPr>
              <a:t>VES</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lnSpc>
                <a:spcPct val="90000"/>
              </a:lnSpc>
              <a:buFontTx/>
              <a:buNone/>
            </a:pPr>
            <a:r>
              <a:rPr lang="it-IT" altLang="it-IT" sz="2400">
                <a:solidFill>
                  <a:srgbClr val="000000"/>
                </a:solidFill>
                <a:latin typeface="Arial" panose="020B0604020202020204" pitchFamily="34" charset="0"/>
              </a:rPr>
              <a:t>- amilasi, lipasi </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GOT, GPT, GGT, FA, bilirubina</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lnSpc>
                <a:spcPct val="90000"/>
              </a:lnSpc>
              <a:buFont typeface="Arial" panose="020B0604020202020204" pitchFamily="34" charset="0"/>
              <a:buNone/>
            </a:pPr>
            <a:r>
              <a:rPr lang="it-IT" altLang="it-IT" sz="2400">
                <a:solidFill>
                  <a:srgbClr val="000000"/>
                </a:solidFill>
                <a:latin typeface="Arial" panose="020B0604020202020204" pitchFamily="34" charset="0"/>
              </a:rPr>
              <a:t>- creatinina, urea </a:t>
            </a:r>
            <a:br>
              <a:rPr lang="it-IT" altLang="it-IT" sz="2400">
                <a:solidFill>
                  <a:srgbClr val="000000"/>
                </a:solidFill>
                <a:latin typeface="Arial" panose="020B0604020202020204" pitchFamily="34" charset="0"/>
              </a:rPr>
            </a:br>
            <a:br>
              <a:rPr lang="it-IT" altLang="it-IT" sz="2400">
                <a:solidFill>
                  <a:srgbClr val="000000"/>
                </a:solidFill>
                <a:latin typeface="Arial" panose="020B0604020202020204" pitchFamily="34" charset="0"/>
              </a:rPr>
            </a:br>
            <a:r>
              <a:rPr lang="it-IT" altLang="it-IT" sz="2400">
                <a:solidFill>
                  <a:srgbClr val="000000"/>
                </a:solidFill>
                <a:latin typeface="Arial" panose="020B0604020202020204" pitchFamily="34" charset="0"/>
              </a:rPr>
              <a:t>- troponine</a:t>
            </a:r>
            <a:br>
              <a:rPr lang="it-IT" altLang="it-IT" sz="2400">
                <a:solidFill>
                  <a:srgbClr val="000000"/>
                </a:solidFill>
                <a:latin typeface="Arial" panose="020B0604020202020204" pitchFamily="34" charset="0"/>
              </a:rPr>
            </a:br>
            <a:endParaRPr lang="it-IT" altLang="it-IT" sz="2400">
              <a:solidFill>
                <a:srgbClr val="000000"/>
              </a:solidFill>
              <a:latin typeface="Arial" panose="020B0604020202020204" pitchFamily="34" charset="0"/>
            </a:endParaRPr>
          </a:p>
          <a:p>
            <a:pPr lvl="1" eaLnBrk="1" hangingPunct="1">
              <a:lnSpc>
                <a:spcPct val="90000"/>
              </a:lnSpc>
              <a:buFont typeface="Arial" panose="020B0604020202020204" pitchFamily="34" charset="0"/>
              <a:buNone/>
            </a:pPr>
            <a:br>
              <a:rPr lang="it-IT" altLang="it-IT" sz="2200">
                <a:solidFill>
                  <a:srgbClr val="000000"/>
                </a:solidFill>
                <a:latin typeface="Arial" panose="020B0604020202020204" pitchFamily="34" charset="0"/>
              </a:rPr>
            </a:br>
            <a:r>
              <a:rPr lang="it-IT" altLang="it-IT" sz="2200">
                <a:solidFill>
                  <a:srgbClr val="000000"/>
                </a:solidFill>
                <a:latin typeface="Arial" panose="020B0604020202020204" pitchFamily="34" charset="0"/>
              </a:rPr>
              <a:t> 	</a:t>
            </a:r>
          </a:p>
          <a:p>
            <a:pPr lvl="1" eaLnBrk="1" hangingPunct="1">
              <a:lnSpc>
                <a:spcPct val="90000"/>
              </a:lnSpc>
              <a:buFont typeface="Arial" panose="020B0604020202020204" pitchFamily="34" charset="0"/>
              <a:buNone/>
            </a:pPr>
            <a:br>
              <a:rPr lang="it-IT" altLang="it-IT" sz="2200">
                <a:solidFill>
                  <a:srgbClr val="000000"/>
                </a:solidFill>
                <a:latin typeface="Arial" panose="020B0604020202020204" pitchFamily="34" charset="0"/>
              </a:rPr>
            </a:br>
            <a:endParaRPr lang="it-IT" altLang="it-IT" sz="2200">
              <a:solidFill>
                <a:srgbClr val="000000"/>
              </a:solidFill>
              <a:latin typeface="Arial" panose="020B0604020202020204" pitchFamily="34" charset="0"/>
            </a:endParaRPr>
          </a:p>
        </p:txBody>
      </p:sp>
      <p:pic>
        <p:nvPicPr>
          <p:cNvPr id="44035" name="Immagine 1">
            <a:extLst>
              <a:ext uri="{FF2B5EF4-FFF2-40B4-BE49-F238E27FC236}">
                <a16:creationId xmlns:a16="http://schemas.microsoft.com/office/drawing/2014/main" id="{42CA1730-3A33-CA74-3971-8EC9085D8F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contenuto 2">
            <a:extLst>
              <a:ext uri="{FF2B5EF4-FFF2-40B4-BE49-F238E27FC236}">
                <a16:creationId xmlns:a16="http://schemas.microsoft.com/office/drawing/2014/main" id="{2204B40F-A836-0718-4A6A-CDFC75DF07FD}"/>
              </a:ext>
            </a:extLst>
          </p:cNvPr>
          <p:cNvSpPr>
            <a:spLocks noGrp="1"/>
          </p:cNvSpPr>
          <p:nvPr>
            <p:ph idx="1"/>
          </p:nvPr>
        </p:nvSpPr>
        <p:spPr>
          <a:xfrm>
            <a:off x="457200" y="354013"/>
            <a:ext cx="8229600" cy="3490912"/>
          </a:xfrm>
        </p:spPr>
        <p:txBody>
          <a:bodyPr/>
          <a:lstStyle/>
          <a:p>
            <a:pPr eaLnBrk="1" hangingPunct="1">
              <a:lnSpc>
                <a:spcPct val="80000"/>
              </a:lnSpc>
            </a:pPr>
            <a:r>
              <a:rPr lang="it-IT" altLang="it-IT" sz="2000"/>
              <a:t>Massimo, 64 anni</a:t>
            </a:r>
            <a:br>
              <a:rPr lang="it-IT" altLang="it-IT" sz="2000"/>
            </a:br>
            <a:endParaRPr lang="it-IT" altLang="it-IT" sz="2000"/>
          </a:p>
          <a:p>
            <a:pPr eaLnBrk="1" hangingPunct="1">
              <a:lnSpc>
                <a:spcPct val="80000"/>
              </a:lnSpc>
            </a:pPr>
            <a:r>
              <a:rPr lang="it-IT" altLang="it-IT" sz="2000"/>
              <a:t>Accesso in PS per dolore addominale</a:t>
            </a:r>
            <a:br>
              <a:rPr lang="it-IT" altLang="it-IT" sz="2000"/>
            </a:br>
            <a:br>
              <a:rPr lang="it-IT" altLang="it-IT" sz="2000"/>
            </a:br>
            <a:endParaRPr lang="it-IT" altLang="it-IT" sz="2000"/>
          </a:p>
          <a:p>
            <a:pPr eaLnBrk="1" hangingPunct="1">
              <a:lnSpc>
                <a:spcPct val="80000"/>
              </a:lnSpc>
              <a:buFont typeface="Arial" panose="020B0604020202020204" pitchFamily="34" charset="0"/>
              <a:buAutoNum type="arabicParenR"/>
            </a:pPr>
            <a:r>
              <a:rPr lang="it-IT" altLang="it-IT" sz="2000"/>
              <a:t>Anamnesi patologica recente</a:t>
            </a:r>
            <a:br>
              <a:rPr lang="it-IT" altLang="it-IT" sz="2000"/>
            </a:br>
            <a:r>
              <a:rPr lang="it-IT" altLang="it-IT" sz="2000">
                <a:solidFill>
                  <a:srgbClr val="000000"/>
                </a:solidFill>
              </a:rPr>
              <a:t> 				</a:t>
            </a:r>
          </a:p>
          <a:p>
            <a:pPr lvl="1" eaLnBrk="1" hangingPunct="1">
              <a:lnSpc>
                <a:spcPct val="80000"/>
              </a:lnSpc>
              <a:buFont typeface="Wingdings" pitchFamily="2" charset="2"/>
              <a:buChar char="Ø"/>
            </a:pPr>
            <a:r>
              <a:rPr lang="it-IT" altLang="it-IT" sz="2000">
                <a:solidFill>
                  <a:srgbClr val="000000"/>
                </a:solidFill>
              </a:rPr>
              <a:t> Acuto o cronico?</a:t>
            </a:r>
            <a:br>
              <a:rPr lang="it-IT" altLang="it-IT" sz="2000">
                <a:solidFill>
                  <a:srgbClr val="000000"/>
                </a:solidFill>
              </a:rPr>
            </a:br>
            <a:endParaRPr lang="it-IT" altLang="it-IT" sz="2000">
              <a:solidFill>
                <a:srgbClr val="000000"/>
              </a:solidFill>
            </a:endParaRPr>
          </a:p>
          <a:p>
            <a:pPr lvl="1" eaLnBrk="1" hangingPunct="1">
              <a:lnSpc>
                <a:spcPct val="80000"/>
              </a:lnSpc>
              <a:buFont typeface="Wingdings" pitchFamily="2" charset="2"/>
              <a:buChar char="Ø"/>
            </a:pPr>
            <a:r>
              <a:rPr lang="it-IT" altLang="it-IT" sz="2000">
                <a:solidFill>
                  <a:srgbClr val="000000"/>
                </a:solidFill>
              </a:rPr>
              <a:t> Sede?</a:t>
            </a:r>
            <a:r>
              <a:rPr lang="it-IT" altLang="it-IT" sz="2000" b="1">
                <a:solidFill>
                  <a:srgbClr val="000000"/>
                </a:solidFill>
              </a:rPr>
              <a:t> </a:t>
            </a:r>
            <a:r>
              <a:rPr lang="it-IT" altLang="it-IT" sz="2000">
                <a:solidFill>
                  <a:srgbClr val="000000"/>
                </a:solidFill>
              </a:rPr>
              <a:t>Caratteristiche del dolore?</a:t>
            </a:r>
          </a:p>
          <a:p>
            <a:pPr lvl="1" eaLnBrk="1" hangingPunct="1">
              <a:lnSpc>
                <a:spcPct val="80000"/>
              </a:lnSpc>
              <a:buFont typeface="Arial" panose="020B0604020202020204" pitchFamily="34" charset="0"/>
              <a:buNone/>
            </a:pPr>
            <a:br>
              <a:rPr lang="it-IT" altLang="it-IT" sz="2000">
                <a:solidFill>
                  <a:srgbClr val="000000"/>
                </a:solidFill>
              </a:rPr>
            </a:br>
            <a:br>
              <a:rPr lang="it-IT" altLang="it-IT" sz="2000">
                <a:solidFill>
                  <a:srgbClr val="000000"/>
                </a:solidFill>
              </a:rPr>
            </a:br>
            <a:br>
              <a:rPr lang="it-IT" altLang="it-IT" sz="2000">
                <a:solidFill>
                  <a:srgbClr val="000000"/>
                </a:solidFill>
              </a:rPr>
            </a:br>
            <a:endParaRPr lang="it-IT" altLang="it-IT" sz="2000">
              <a:solidFill>
                <a:srgbClr val="000000"/>
              </a:solidFill>
            </a:endParaRPr>
          </a:p>
        </p:txBody>
      </p:sp>
      <p:sp>
        <p:nvSpPr>
          <p:cNvPr id="45059" name="CasellaDiTesto 1">
            <a:extLst>
              <a:ext uri="{FF2B5EF4-FFF2-40B4-BE49-F238E27FC236}">
                <a16:creationId xmlns:a16="http://schemas.microsoft.com/office/drawing/2014/main" id="{05F2DFF7-997B-AA0A-EFD3-B5592B1EFA21}"/>
              </a:ext>
            </a:extLst>
          </p:cNvPr>
          <p:cNvSpPr txBox="1">
            <a:spLocks noChangeArrowheads="1"/>
          </p:cNvSpPr>
          <p:nvPr/>
        </p:nvSpPr>
        <p:spPr bwMode="auto">
          <a:xfrm>
            <a:off x="457200" y="3268663"/>
            <a:ext cx="7004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2)</a:t>
            </a:r>
            <a:r>
              <a:rPr lang="it-IT" altLang="it-IT" sz="2000"/>
              <a:t>	Caratteristiche del paziente</a:t>
            </a:r>
            <a:br>
              <a:rPr lang="it-IT" altLang="it-IT" sz="2000" b="1"/>
            </a:br>
            <a:endParaRPr lang="it-IT" altLang="it-IT" sz="2000" b="1"/>
          </a:p>
          <a:p>
            <a:pPr eaLnBrk="1" hangingPunct="1">
              <a:spcBef>
                <a:spcPct val="0"/>
              </a:spcBef>
              <a:buFontTx/>
              <a:buAutoNum type="arabicParenR" startAt="3"/>
            </a:pPr>
            <a:r>
              <a:rPr lang="it-IT" altLang="it-IT" sz="2000"/>
              <a:t>    Segni e sintomi associati</a:t>
            </a:r>
            <a:br>
              <a:rPr lang="it-IT" altLang="it-IT" sz="2000"/>
            </a:br>
            <a:endParaRPr lang="it-IT" altLang="it-IT" sz="2000"/>
          </a:p>
          <a:p>
            <a:pPr eaLnBrk="1" hangingPunct="1">
              <a:spcBef>
                <a:spcPct val="0"/>
              </a:spcBef>
              <a:buFontTx/>
              <a:buAutoNum type="arabicParenR" startAt="3"/>
            </a:pPr>
            <a:r>
              <a:rPr lang="it-IT" altLang="it-IT" sz="2000"/>
              <a:t>    Esame obiettivo</a:t>
            </a:r>
          </a:p>
        </p:txBody>
      </p:sp>
      <p:sp>
        <p:nvSpPr>
          <p:cNvPr id="45060" name="CasellaDiTesto 3">
            <a:extLst>
              <a:ext uri="{FF2B5EF4-FFF2-40B4-BE49-F238E27FC236}">
                <a16:creationId xmlns:a16="http://schemas.microsoft.com/office/drawing/2014/main" id="{38F62023-D082-6D12-FB79-DB0D13F66992}"/>
              </a:ext>
            </a:extLst>
          </p:cNvPr>
          <p:cNvSpPr txBox="1">
            <a:spLocks noChangeArrowheads="1"/>
          </p:cNvSpPr>
          <p:nvPr/>
        </p:nvSpPr>
        <p:spPr bwMode="auto">
          <a:xfrm>
            <a:off x="419100" y="5003800"/>
            <a:ext cx="754062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AutoNum type="arabicParenR" startAt="5"/>
            </a:pPr>
            <a:r>
              <a:rPr lang="it-IT" altLang="it-IT" sz="2500"/>
              <a:t>Esami di laboratorio</a:t>
            </a:r>
            <a:br>
              <a:rPr lang="it-IT" altLang="it-IT" sz="2500" b="1"/>
            </a:br>
            <a:endParaRPr lang="it-IT" altLang="it-IT" sz="2500" b="1"/>
          </a:p>
          <a:p>
            <a:pPr eaLnBrk="1" hangingPunct="1">
              <a:spcBef>
                <a:spcPct val="0"/>
              </a:spcBef>
              <a:buFontTx/>
              <a:buAutoNum type="arabicParenR" startAt="5"/>
            </a:pPr>
            <a:r>
              <a:rPr lang="it-IT" altLang="it-IT" sz="2500" b="1"/>
              <a:t>Esami strumentali (Imaging)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94568880-A459-5A8F-E3F6-6F6C8232FF8A}"/>
              </a:ext>
            </a:extLst>
          </p:cNvPr>
          <p:cNvSpPr txBox="1">
            <a:spLocks noChangeArrowheads="1"/>
          </p:cNvSpPr>
          <p:nvPr/>
        </p:nvSpPr>
        <p:spPr bwMode="auto">
          <a:xfrm>
            <a:off x="469900" y="341313"/>
            <a:ext cx="8250238" cy="688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it-IT" altLang="it-IT" sz="2500" u="sng">
                <a:solidFill>
                  <a:srgbClr val="000000"/>
                </a:solidFill>
                <a:latin typeface="Arial" panose="020B0604020202020204" pitchFamily="34" charset="0"/>
              </a:rPr>
              <a:t>Esami di imaging</a:t>
            </a:r>
          </a:p>
          <a:p>
            <a:pPr lvl="1" algn="ctr" eaLnBrk="1" hangingPunct="1">
              <a:lnSpc>
                <a:spcPct val="80000"/>
              </a:lnSpc>
              <a:buFont typeface="Arial" panose="020B0604020202020204" pitchFamily="34" charset="0"/>
              <a:buNone/>
            </a:pPr>
            <a:endParaRPr lang="it-IT" altLang="it-IT" sz="1500" b="1">
              <a:solidFill>
                <a:srgbClr val="000000"/>
              </a:solidFill>
              <a:latin typeface="Arial" panose="020B0604020202020204" pitchFamily="34" charset="0"/>
            </a:endParaRPr>
          </a:p>
          <a:p>
            <a:pPr lvl="1" eaLnBrk="1" hangingPunct="1">
              <a:lnSpc>
                <a:spcPct val="80000"/>
              </a:lnSpc>
              <a:buFont typeface="Arial" panose="020B0604020202020204" pitchFamily="34" charset="0"/>
              <a:buNone/>
            </a:pPr>
            <a:r>
              <a:rPr lang="it-IT" altLang="it-IT" sz="1900">
                <a:solidFill>
                  <a:srgbClr val="000000"/>
                </a:solidFill>
              </a:rPr>
              <a:t>NB:</a:t>
            </a:r>
          </a:p>
          <a:p>
            <a:pPr lvl="1" eaLnBrk="1" hangingPunct="1">
              <a:lnSpc>
                <a:spcPct val="80000"/>
              </a:lnSpc>
              <a:buFont typeface="Arial" panose="020B0604020202020204" pitchFamily="34" charset="0"/>
              <a:buNone/>
            </a:pPr>
            <a:r>
              <a:rPr lang="it-IT" altLang="it-IT" sz="1900" b="1">
                <a:solidFill>
                  <a:srgbClr val="000000"/>
                </a:solidFill>
              </a:rPr>
              <a:t>Quando si chiede un esame strumentale, bisogna </a:t>
            </a:r>
            <a:r>
              <a:rPr lang="it-IT" altLang="it-IT" sz="1900" b="1" u="sng">
                <a:solidFill>
                  <a:srgbClr val="000000"/>
                </a:solidFill>
              </a:rPr>
              <a:t>sempre</a:t>
            </a:r>
            <a:r>
              <a:rPr lang="it-IT" altLang="it-IT" sz="1900" b="1">
                <a:solidFill>
                  <a:srgbClr val="000000"/>
                </a:solidFill>
              </a:rPr>
              <a:t> avere in mente un </a:t>
            </a:r>
            <a:r>
              <a:rPr lang="it-IT" altLang="it-IT" sz="1900" b="1" u="sng">
                <a:solidFill>
                  <a:srgbClr val="000000"/>
                </a:solidFill>
              </a:rPr>
              <a:t>quesito</a:t>
            </a:r>
            <a:r>
              <a:rPr lang="it-IT" altLang="it-IT" sz="1900" b="1">
                <a:solidFill>
                  <a:srgbClr val="000000"/>
                </a:solidFill>
              </a:rPr>
              <a:t> e una possibile risposta.</a:t>
            </a:r>
            <a:br>
              <a:rPr lang="it-IT" altLang="it-IT" sz="1900" b="1">
                <a:solidFill>
                  <a:srgbClr val="000000"/>
                </a:solidFill>
              </a:rPr>
            </a:br>
            <a:br>
              <a:rPr lang="it-IT" altLang="it-IT" sz="1900" b="1">
                <a:solidFill>
                  <a:srgbClr val="000000"/>
                </a:solidFill>
              </a:rPr>
            </a:br>
            <a:br>
              <a:rPr lang="it-IT" altLang="it-IT" sz="1900" b="1">
                <a:solidFill>
                  <a:srgbClr val="000000"/>
                </a:solidFill>
              </a:rPr>
            </a:br>
            <a:r>
              <a:rPr lang="it-IT" altLang="it-IT" sz="1900">
                <a:solidFill>
                  <a:srgbClr val="000000"/>
                </a:solidFill>
              </a:rPr>
              <a:t>- </a:t>
            </a:r>
            <a:r>
              <a:rPr lang="it-IT" altLang="it-IT" sz="2400" b="1" u="sng">
                <a:solidFill>
                  <a:srgbClr val="000000"/>
                </a:solidFill>
              </a:rPr>
              <a:t>Rx addome diretta</a:t>
            </a:r>
            <a:r>
              <a:rPr lang="it-IT" altLang="it-IT" sz="1900">
                <a:solidFill>
                  <a:srgbClr val="000000"/>
                </a:solidFill>
              </a:rPr>
              <a:t>: </a:t>
            </a:r>
            <a:r>
              <a:rPr lang="it-IT" altLang="it-IT" sz="2400">
                <a:solidFill>
                  <a:srgbClr val="000000"/>
                </a:solidFill>
              </a:rPr>
              <a:t>utile per valutare la </a:t>
            </a:r>
            <a:br>
              <a:rPr lang="it-IT" altLang="it-IT" sz="2400">
                <a:solidFill>
                  <a:srgbClr val="000000"/>
                </a:solidFill>
              </a:rPr>
            </a:br>
            <a:r>
              <a:rPr lang="it-IT" altLang="it-IT" sz="2400">
                <a:solidFill>
                  <a:srgbClr val="000000"/>
                </a:solidFill>
              </a:rPr>
              <a:t> presenza e la distribuzione di aria in addome</a:t>
            </a:r>
            <a:br>
              <a:rPr lang="it-IT" altLang="it-IT" sz="2400">
                <a:solidFill>
                  <a:srgbClr val="000000"/>
                </a:solidFill>
              </a:rPr>
            </a:br>
            <a:r>
              <a:rPr lang="it-IT" altLang="it-IT" sz="2400">
                <a:solidFill>
                  <a:srgbClr val="000000"/>
                </a:solidFill>
              </a:rPr>
              <a:t> (aria intra-intestinale o libera? Distensione gassosa?</a:t>
            </a:r>
            <a:r>
              <a:rPr lang="it-IT" altLang="it-IT" sz="2400" b="1">
                <a:solidFill>
                  <a:srgbClr val="000000"/>
                </a:solidFill>
              </a:rPr>
              <a:t>Livelli idro-aerei?</a:t>
            </a:r>
            <a:r>
              <a:rPr lang="it-IT" altLang="it-IT" sz="2400">
                <a:solidFill>
                  <a:srgbClr val="000000"/>
                </a:solidFill>
              </a:rPr>
              <a:t>) </a:t>
            </a:r>
            <a:br>
              <a:rPr lang="it-IT" altLang="it-IT" sz="2400">
                <a:solidFill>
                  <a:srgbClr val="000000"/>
                </a:solidFill>
              </a:rPr>
            </a:br>
            <a:br>
              <a:rPr lang="it-IT" altLang="it-IT" sz="1900">
                <a:solidFill>
                  <a:srgbClr val="000000"/>
                </a:solidFill>
              </a:rPr>
            </a:br>
            <a:br>
              <a:rPr lang="it-IT" altLang="it-IT" sz="1900">
                <a:solidFill>
                  <a:srgbClr val="000000"/>
                </a:solidFill>
              </a:rPr>
            </a:br>
            <a:r>
              <a:rPr lang="it-IT" altLang="it-IT" sz="1900">
                <a:solidFill>
                  <a:srgbClr val="000000"/>
                </a:solidFill>
              </a:rPr>
              <a:t>- </a:t>
            </a:r>
            <a:r>
              <a:rPr lang="it-IT" altLang="it-IT" sz="2400" b="1" u="sng">
                <a:solidFill>
                  <a:srgbClr val="000000"/>
                </a:solidFill>
              </a:rPr>
              <a:t>Ecografia</a:t>
            </a:r>
            <a:r>
              <a:rPr lang="it-IT" altLang="it-IT" sz="1900">
                <a:solidFill>
                  <a:srgbClr val="000000"/>
                </a:solidFill>
              </a:rPr>
              <a:t>: </a:t>
            </a:r>
            <a:r>
              <a:rPr lang="it-IT" altLang="it-IT" sz="2400">
                <a:solidFill>
                  <a:srgbClr val="000000"/>
                </a:solidFill>
              </a:rPr>
              <a:t>utile per cercare versmenti di  liquido (versamento libero- ascite, emoperitoneo,..) lesioni solide (calcolosi colecisti o vie biliari, nefrolitiasi,..) </a:t>
            </a:r>
            <a:br>
              <a:rPr lang="it-IT" altLang="it-IT" sz="2400">
                <a:solidFill>
                  <a:srgbClr val="000000"/>
                </a:solidFill>
              </a:rPr>
            </a:br>
            <a:br>
              <a:rPr lang="it-IT" altLang="it-IT" sz="2400">
                <a:solidFill>
                  <a:srgbClr val="000000"/>
                </a:solidFill>
              </a:rPr>
            </a:br>
            <a:br>
              <a:rPr lang="it-IT" altLang="it-IT" sz="1900">
                <a:solidFill>
                  <a:srgbClr val="000000"/>
                </a:solidFill>
              </a:rPr>
            </a:br>
            <a:br>
              <a:rPr lang="it-IT" altLang="it-IT" sz="1900">
                <a:solidFill>
                  <a:srgbClr val="000000"/>
                </a:solidFill>
              </a:rPr>
            </a:br>
            <a:r>
              <a:rPr lang="it-IT" altLang="it-IT" sz="1900">
                <a:solidFill>
                  <a:srgbClr val="000000"/>
                </a:solidFill>
              </a:rPr>
              <a:t>- </a:t>
            </a:r>
            <a:r>
              <a:rPr lang="it-IT" altLang="it-IT" sz="2400" b="1" u="sng">
                <a:solidFill>
                  <a:srgbClr val="000000"/>
                </a:solidFill>
              </a:rPr>
              <a:t>TC / TC mdc</a:t>
            </a:r>
            <a:r>
              <a:rPr lang="it-IT" altLang="it-IT" sz="1900">
                <a:solidFill>
                  <a:srgbClr val="000000"/>
                </a:solidFill>
              </a:rPr>
              <a:t>: </a:t>
            </a:r>
            <a:r>
              <a:rPr lang="it-IT" altLang="it-IT" sz="2400">
                <a:solidFill>
                  <a:srgbClr val="000000"/>
                </a:solidFill>
              </a:rPr>
              <a:t>massima risoluzione spaziale e anatomica</a:t>
            </a:r>
          </a:p>
          <a:p>
            <a:pPr lvl="1" algn="ctr" eaLnBrk="1" hangingPunct="1">
              <a:lnSpc>
                <a:spcPct val="80000"/>
              </a:lnSpc>
              <a:buFont typeface="Arial" panose="020B0604020202020204" pitchFamily="34" charset="0"/>
              <a:buNone/>
            </a:pPr>
            <a:br>
              <a:rPr lang="it-IT" altLang="it-IT" sz="1300">
                <a:solidFill>
                  <a:srgbClr val="000000"/>
                </a:solidFill>
              </a:rPr>
            </a:br>
            <a:br>
              <a:rPr lang="it-IT" altLang="it-IT" sz="1500">
                <a:solidFill>
                  <a:srgbClr val="000000"/>
                </a:solidFill>
                <a:latin typeface="Arial" panose="020B0604020202020204" pitchFamily="34" charset="0"/>
              </a:rPr>
            </a:br>
            <a:br>
              <a:rPr lang="it-IT" altLang="it-IT" sz="1500">
                <a:solidFill>
                  <a:srgbClr val="000000"/>
                </a:solidFill>
                <a:latin typeface="Arial" panose="020B0604020202020204" pitchFamily="34" charset="0"/>
              </a:rPr>
            </a:br>
            <a:br>
              <a:rPr lang="it-IT" altLang="it-IT" sz="1300">
                <a:solidFill>
                  <a:srgbClr val="000000"/>
                </a:solidFill>
                <a:latin typeface="Arial" panose="020B0604020202020204" pitchFamily="34" charset="0"/>
              </a:rPr>
            </a:br>
            <a:r>
              <a:rPr lang="it-IT" altLang="it-IT" sz="1300">
                <a:solidFill>
                  <a:srgbClr val="000000"/>
                </a:solidFill>
                <a:latin typeface="Arial" panose="020B0604020202020204" pitchFamily="34" charset="0"/>
              </a:rPr>
              <a:t> 	</a:t>
            </a:r>
          </a:p>
          <a:p>
            <a:pPr lvl="1" eaLnBrk="1" hangingPunct="1">
              <a:lnSpc>
                <a:spcPct val="80000"/>
              </a:lnSpc>
              <a:buFont typeface="Arial" panose="020B0604020202020204" pitchFamily="34" charset="0"/>
              <a:buNone/>
            </a:pPr>
            <a:br>
              <a:rPr lang="it-IT" altLang="it-IT" sz="1300">
                <a:solidFill>
                  <a:srgbClr val="000000"/>
                </a:solidFill>
                <a:latin typeface="Arial" panose="020B0604020202020204" pitchFamily="34" charset="0"/>
              </a:rPr>
            </a:br>
            <a:endParaRPr lang="it-IT" altLang="it-IT" sz="1300">
              <a:solidFill>
                <a:srgbClr val="000000"/>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DC10CDCB-A4B9-08C1-FF35-8FBBECD76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4888"/>
            <a:ext cx="91440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3">
            <a:extLst>
              <a:ext uri="{FF2B5EF4-FFF2-40B4-BE49-F238E27FC236}">
                <a16:creationId xmlns:a16="http://schemas.microsoft.com/office/drawing/2014/main" id="{C879D5F2-4494-0F87-8C32-9C38D15778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571500"/>
            <a:ext cx="711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18">
            <a:extLst>
              <a:ext uri="{FF2B5EF4-FFF2-40B4-BE49-F238E27FC236}">
                <a16:creationId xmlns:a16="http://schemas.microsoft.com/office/drawing/2014/main" id="{883EB6FE-707F-AE13-6CA1-419D7514D316}"/>
              </a:ext>
            </a:extLst>
          </p:cNvPr>
          <p:cNvSpPr>
            <a:spLocks noChangeArrowheads="1"/>
          </p:cNvSpPr>
          <p:nvPr/>
        </p:nvSpPr>
        <p:spPr bwMode="auto">
          <a:xfrm>
            <a:off x="1016000" y="4687888"/>
            <a:ext cx="7112000" cy="1585912"/>
          </a:xfrm>
          <a:prstGeom prst="rect">
            <a:avLst/>
          </a:prstGeom>
          <a:solidFill>
            <a:schemeClr val="tx1"/>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Tx/>
              <a:buNone/>
            </a:pPr>
            <a:r>
              <a:rPr lang="en-US" altLang="it-IT">
                <a:solidFill>
                  <a:schemeClr val="bg1"/>
                </a:solidFill>
              </a:rPr>
              <a:t>Litiasi della colecisti</a:t>
            </a:r>
          </a:p>
        </p:txBody>
      </p:sp>
      <p:sp>
        <p:nvSpPr>
          <p:cNvPr id="48132" name="Rectangle 18">
            <a:extLst>
              <a:ext uri="{FF2B5EF4-FFF2-40B4-BE49-F238E27FC236}">
                <a16:creationId xmlns:a16="http://schemas.microsoft.com/office/drawing/2014/main" id="{6C56FAD8-B636-CD35-B380-EB029CCF81CD}"/>
              </a:ext>
            </a:extLst>
          </p:cNvPr>
          <p:cNvSpPr>
            <a:spLocks noChangeArrowheads="1"/>
          </p:cNvSpPr>
          <p:nvPr/>
        </p:nvSpPr>
        <p:spPr bwMode="auto">
          <a:xfrm>
            <a:off x="1016000" y="381000"/>
            <a:ext cx="7112000" cy="476250"/>
          </a:xfrm>
          <a:prstGeom prst="rect">
            <a:avLst/>
          </a:prstGeom>
          <a:solidFill>
            <a:schemeClr val="tx1"/>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Tx/>
              <a:buNone/>
            </a:pPr>
            <a:endParaRPr lang="en-US" altLang="it-IT">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75DB842E-73E5-9109-197B-B615B77F9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363"/>
            <a:ext cx="9144000" cy="5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AD81F4-002D-84EE-328A-317168554319}"/>
              </a:ext>
            </a:extLst>
          </p:cNvPr>
          <p:cNvSpPr txBox="1">
            <a:spLocks noChangeArrowheads="1"/>
          </p:cNvSpPr>
          <p:nvPr/>
        </p:nvSpPr>
        <p:spPr bwMode="auto">
          <a:xfrm>
            <a:off x="211138" y="341313"/>
            <a:ext cx="88582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it-IT" altLang="it-IT" sz="2600" u="sng">
                <a:solidFill>
                  <a:srgbClr val="000000"/>
                </a:solidFill>
                <a:latin typeface="Arial" panose="020B0604020202020204" pitchFamily="34" charset="0"/>
              </a:rPr>
              <a:t>Back to Mr. Massimo</a:t>
            </a:r>
            <a:br>
              <a:rPr lang="it-IT" altLang="it-IT" sz="2600" u="sng">
                <a:solidFill>
                  <a:srgbClr val="000000"/>
                </a:solidFill>
                <a:latin typeface="Arial" panose="020B0604020202020204" pitchFamily="34" charset="0"/>
              </a:rPr>
            </a:br>
            <a:endParaRPr lang="it-IT" altLang="it-IT" sz="2600" u="sng">
              <a:solidFill>
                <a:srgbClr val="000000"/>
              </a:solidFill>
              <a:latin typeface="Arial" panose="020B0604020202020204" pitchFamily="34" charset="0"/>
            </a:endParaRP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Accesso in PS per:</a:t>
            </a: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dolore intermittente tipo colica </a:t>
            </a: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in sede ipocondrio dx / epigastrio</a:t>
            </a: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esordito alle 2 di notte, durante il sonno</a:t>
            </a: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dopo una cena al ristorante</a:t>
            </a: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si associa nausea, non vomito, non chiusura alvo, non febbre</a:t>
            </a: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APR: ipertensione arteriosa, DM2 in tp con ipoglicemizzanti orali</a:t>
            </a: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Obiettivamente addome globoso ma trattabile, dolente in epigastrio, ipocondrio dx, fianco destro. Segno di Murphy debolmente positivo. Blumberg negativo.</a:t>
            </a:r>
            <a:br>
              <a:rPr lang="it-IT" altLang="it-IT" sz="2200">
                <a:solidFill>
                  <a:srgbClr val="000000"/>
                </a:solidFill>
                <a:latin typeface="Arial" panose="020B0604020202020204" pitchFamily="34" charset="0"/>
              </a:rPr>
            </a:br>
            <a:r>
              <a:rPr lang="it-IT" altLang="it-IT" sz="2200">
                <a:solidFill>
                  <a:srgbClr val="000000"/>
                </a:solidFill>
                <a:latin typeface="Arial" panose="020B0604020202020204" pitchFamily="34" charset="0"/>
              </a:rPr>
              <a:t>Borborigmi presenti. </a:t>
            </a: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Laboratorio: 12.000 GB, Hb=12,5, PCR=6mg/dl (max 0,5)</a:t>
            </a:r>
          </a:p>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GOT/GPT 2x, GGT e FA 4x</a:t>
            </a:r>
          </a:p>
          <a:p>
            <a:pPr lvl="1" eaLnBrk="1" hangingPunct="1">
              <a:lnSpc>
                <a:spcPct val="80000"/>
              </a:lnSpc>
              <a:buFont typeface="Arial" panose="020B0604020202020204" pitchFamily="34" charset="0"/>
              <a:buChar char="•"/>
            </a:pPr>
            <a:endParaRPr lang="it-IT" altLang="it-IT" sz="2200">
              <a:solidFill>
                <a:srgbClr val="000000"/>
              </a:solidFill>
              <a:latin typeface="Arial" panose="020B0604020202020204" pitchFamily="34" charset="0"/>
            </a:endParaRPr>
          </a:p>
          <a:p>
            <a:pPr lvl="1" eaLnBrk="1" hangingPunct="1">
              <a:lnSpc>
                <a:spcPct val="80000"/>
              </a:lnSpc>
              <a:buFont typeface="Arial" panose="020B0604020202020204" pitchFamily="34" charset="0"/>
              <a:buNone/>
            </a:pPr>
            <a:br>
              <a:rPr lang="it-IT" altLang="it-IT" sz="2200">
                <a:solidFill>
                  <a:srgbClr val="000000"/>
                </a:solidFill>
                <a:latin typeface="Arial" panose="020B0604020202020204" pitchFamily="34" charset="0"/>
              </a:rPr>
            </a:br>
            <a:endParaRPr lang="it-IT" altLang="it-IT" sz="2200">
              <a:solidFill>
                <a:srgbClr val="000000"/>
              </a:solidFill>
              <a:latin typeface="Arial" panose="020B0604020202020204" pitchFamily="34" charset="0"/>
            </a:endParaRPr>
          </a:p>
          <a:p>
            <a:pPr lvl="1" eaLnBrk="1" hangingPunct="1">
              <a:lnSpc>
                <a:spcPct val="80000"/>
              </a:lnSpc>
              <a:buFont typeface="Arial" panose="020B0604020202020204" pitchFamily="34" charset="0"/>
              <a:buChar char="•"/>
            </a:pPr>
            <a:endParaRPr lang="it-IT" altLang="it-IT" sz="22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contenuto 2">
            <a:extLst>
              <a:ext uri="{FF2B5EF4-FFF2-40B4-BE49-F238E27FC236}">
                <a16:creationId xmlns:a16="http://schemas.microsoft.com/office/drawing/2014/main" id="{95EECB00-7D81-E047-E868-32F876099574}"/>
              </a:ext>
            </a:extLst>
          </p:cNvPr>
          <p:cNvSpPr>
            <a:spLocks noGrp="1"/>
          </p:cNvSpPr>
          <p:nvPr>
            <p:ph idx="1"/>
          </p:nvPr>
        </p:nvSpPr>
        <p:spPr>
          <a:xfrm>
            <a:off x="2884488" y="579438"/>
            <a:ext cx="5903912" cy="5622925"/>
          </a:xfrm>
        </p:spPr>
        <p:txBody>
          <a:bodyPr/>
          <a:lstStyle/>
          <a:p>
            <a:pPr lvl="1" eaLnBrk="1" hangingPunct="1">
              <a:lnSpc>
                <a:spcPct val="80000"/>
              </a:lnSpc>
              <a:buFont typeface="Arial" panose="020B0604020202020204" pitchFamily="34" charset="0"/>
              <a:buChar char="•"/>
            </a:pPr>
            <a:r>
              <a:rPr lang="it-IT" altLang="it-IT" sz="2200">
                <a:solidFill>
                  <a:srgbClr val="000000"/>
                </a:solidFill>
                <a:latin typeface="Arial" panose="020B0604020202020204" pitchFamily="34" charset="0"/>
              </a:rPr>
              <a:t>Ecografia addome superiore: </a:t>
            </a:r>
            <a:br>
              <a:rPr lang="it-IT" altLang="it-IT" sz="2200">
                <a:solidFill>
                  <a:srgbClr val="000000"/>
                </a:solidFill>
                <a:latin typeface="Arial" panose="020B0604020202020204" pitchFamily="34" charset="0"/>
              </a:rPr>
            </a:br>
            <a:br>
              <a:rPr lang="it-IT" altLang="it-IT" sz="2200">
                <a:solidFill>
                  <a:srgbClr val="000000"/>
                </a:solidFill>
                <a:latin typeface="Arial" panose="020B0604020202020204" pitchFamily="34" charset="0"/>
              </a:rPr>
            </a:br>
            <a:r>
              <a:rPr lang="it-IT" altLang="it-IT" sz="2200">
                <a:solidFill>
                  <a:srgbClr val="000000"/>
                </a:solidFill>
                <a:latin typeface="Arial" panose="020B0604020202020204" pitchFamily="34" charset="0"/>
              </a:rPr>
              <a:t>Fegato di dimensioni ai limiti superiori della norma, ad ecostruttura omogenea. </a:t>
            </a:r>
            <a:r>
              <a:rPr lang="it-IT" altLang="it-IT" sz="2200" b="1">
                <a:solidFill>
                  <a:srgbClr val="000000"/>
                </a:solidFill>
                <a:latin typeface="Arial" panose="020B0604020202020204" pitchFamily="34" charset="0"/>
              </a:rPr>
              <a:t>La colecisti appare distesa; essa contiene nel suo lume formazioni litiasiche plurime, inoltre il lume è disteso da materiale ipoecogeno, riferibile a fango biliare</a:t>
            </a:r>
            <a:r>
              <a:rPr lang="it-IT" altLang="it-IT" sz="2200">
                <a:solidFill>
                  <a:srgbClr val="000000"/>
                </a:solidFill>
                <a:latin typeface="Arial" panose="020B0604020202020204" pitchFamily="34" charset="0"/>
              </a:rPr>
              <a:t>. La via biliare principale non appare dilatata. I reni sono di normali dimensioni e struttura. </a:t>
            </a:r>
            <a:br>
              <a:rPr lang="it-IT" altLang="it-IT" sz="2200">
                <a:solidFill>
                  <a:srgbClr val="000000"/>
                </a:solidFill>
                <a:latin typeface="Arial" panose="020B0604020202020204" pitchFamily="34" charset="0"/>
              </a:rPr>
            </a:br>
            <a:r>
              <a:rPr lang="it-IT" altLang="it-IT" sz="2200">
                <a:solidFill>
                  <a:srgbClr val="000000"/>
                </a:solidFill>
                <a:latin typeface="Arial" panose="020B0604020202020204" pitchFamily="34" charset="0"/>
              </a:rPr>
              <a:t>Il pancreas apparentemente sembra esente da tumefazioni patologiche. Normale il diametro bipolare splenico, normale l’aspetto dell’aorta addominale nei suoi tratti ecograficamente esplorabili. Vescica discretamente distesa, a pareti regolari.  </a:t>
            </a:r>
            <a:br>
              <a:rPr lang="it-IT" altLang="it-IT" sz="2200">
                <a:solidFill>
                  <a:srgbClr val="000000"/>
                </a:solidFill>
                <a:latin typeface="Arial" panose="020B0604020202020204" pitchFamily="34" charset="0"/>
              </a:rPr>
            </a:br>
            <a:endParaRPr lang="it-IT" altLang="it-IT" sz="2600"/>
          </a:p>
        </p:txBody>
      </p:sp>
      <p:pic>
        <p:nvPicPr>
          <p:cNvPr id="51203" name="Immagine 3">
            <a:extLst>
              <a:ext uri="{FF2B5EF4-FFF2-40B4-BE49-F238E27FC236}">
                <a16:creationId xmlns:a16="http://schemas.microsoft.com/office/drawing/2014/main" id="{26B3FB68-2A7F-889B-3457-EA3F8F3641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8" y="401638"/>
            <a:ext cx="3759201"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941F2-0D01-CB7B-3F4C-E1329E8EA6CA}"/>
              </a:ext>
            </a:extLst>
          </p:cNvPr>
          <p:cNvSpPr>
            <a:spLocks noGrp="1"/>
          </p:cNvSpPr>
          <p:nvPr>
            <p:ph type="title"/>
          </p:nvPr>
        </p:nvSpPr>
        <p:spPr/>
        <p:txBody>
          <a:bodyPr/>
          <a:lstStyle/>
          <a:p>
            <a:pPr eaLnBrk="1" hangingPunct="1"/>
            <a:r>
              <a:rPr lang="it-IT" altLang="it-IT"/>
              <a:t>Caso clinico</a:t>
            </a:r>
          </a:p>
        </p:txBody>
      </p:sp>
      <p:sp>
        <p:nvSpPr>
          <p:cNvPr id="3" name="Segnaposto contenuto 2">
            <a:extLst>
              <a:ext uri="{FF2B5EF4-FFF2-40B4-BE49-F238E27FC236}">
                <a16:creationId xmlns:a16="http://schemas.microsoft.com/office/drawing/2014/main" id="{D1BF4BFC-AAC0-BD71-3C83-0FF6AA3319E3}"/>
              </a:ext>
            </a:extLst>
          </p:cNvPr>
          <p:cNvSpPr>
            <a:spLocks noGrp="1"/>
          </p:cNvSpPr>
          <p:nvPr>
            <p:ph idx="1"/>
          </p:nvPr>
        </p:nvSpPr>
        <p:spPr>
          <a:xfrm>
            <a:off x="249238" y="1247775"/>
            <a:ext cx="8720137" cy="5057775"/>
          </a:xfrm>
        </p:spPr>
        <p:txBody>
          <a:bodyPr/>
          <a:lstStyle/>
          <a:p>
            <a:pPr eaLnBrk="1" hangingPunct="1">
              <a:lnSpc>
                <a:spcPct val="80000"/>
              </a:lnSpc>
            </a:pPr>
            <a:r>
              <a:rPr lang="it-IT" altLang="it-IT" sz="2500"/>
              <a:t>Massimo, 64 anni</a:t>
            </a:r>
            <a:br>
              <a:rPr lang="it-IT" altLang="it-IT" sz="2500"/>
            </a:br>
            <a:endParaRPr lang="it-IT" altLang="it-IT" sz="2500"/>
          </a:p>
          <a:p>
            <a:pPr eaLnBrk="1" hangingPunct="1">
              <a:lnSpc>
                <a:spcPct val="80000"/>
              </a:lnSpc>
            </a:pPr>
            <a:r>
              <a:rPr lang="it-IT" altLang="it-IT" sz="2500"/>
              <a:t>Accesso in PS per dolore addominale</a:t>
            </a:r>
            <a:br>
              <a:rPr lang="it-IT" altLang="it-IT" sz="2500"/>
            </a:br>
            <a:br>
              <a:rPr lang="it-IT" altLang="it-IT" sz="2500"/>
            </a:br>
            <a:endParaRPr lang="it-IT" altLang="it-IT" sz="2500"/>
          </a:p>
          <a:p>
            <a:pPr eaLnBrk="1" hangingPunct="1">
              <a:lnSpc>
                <a:spcPct val="80000"/>
              </a:lnSpc>
            </a:pPr>
            <a:endParaRPr lang="it-IT" altLang="it-IT" sz="2500"/>
          </a:p>
          <a:p>
            <a:pPr eaLnBrk="1" hangingPunct="1">
              <a:lnSpc>
                <a:spcPct val="80000"/>
              </a:lnSpc>
              <a:buFont typeface="Arial" panose="020B0604020202020204" pitchFamily="34" charset="0"/>
              <a:buNone/>
            </a:pPr>
            <a:r>
              <a:rPr lang="it-IT" altLang="it-IT" sz="2500" b="1"/>
              <a:t>1) Anamnesi patologica recente (colloquio) </a:t>
            </a:r>
            <a:br>
              <a:rPr lang="it-IT" altLang="it-IT" sz="2500" b="1">
                <a:solidFill>
                  <a:srgbClr val="000000"/>
                </a:solidFill>
              </a:rPr>
            </a:br>
            <a:r>
              <a:rPr lang="it-IT" altLang="it-IT" sz="2500" b="1">
                <a:solidFill>
                  <a:srgbClr val="000000"/>
                </a:solidFill>
              </a:rPr>
              <a:t> 				</a:t>
            </a:r>
          </a:p>
          <a:p>
            <a:pPr lvl="1" eaLnBrk="1" hangingPunct="1">
              <a:lnSpc>
                <a:spcPct val="80000"/>
              </a:lnSpc>
              <a:buFont typeface="Wingdings" pitchFamily="2" charset="2"/>
              <a:buChar char="Ø"/>
            </a:pPr>
            <a:r>
              <a:rPr lang="it-IT" altLang="it-IT" sz="2200" b="1">
                <a:solidFill>
                  <a:srgbClr val="000000"/>
                </a:solidFill>
              </a:rPr>
              <a:t>Acuto o cronico?</a:t>
            </a:r>
            <a:br>
              <a:rPr lang="it-IT" altLang="it-IT" sz="2200" b="1">
                <a:solidFill>
                  <a:srgbClr val="000000"/>
                </a:solidFill>
              </a:rPr>
            </a:br>
            <a:br>
              <a:rPr lang="it-IT" altLang="it-IT" sz="2200">
                <a:solidFill>
                  <a:srgbClr val="000000"/>
                </a:solidFill>
              </a:rPr>
            </a:br>
            <a:r>
              <a:rPr lang="it-IT" altLang="it-IT" sz="2000">
                <a:solidFill>
                  <a:srgbClr val="000000"/>
                </a:solidFill>
              </a:rPr>
              <a:t>[Quando è iniziato il dolore? Dopo quale evento? Da quanto tempo dura? Comportamento del dolore col passare del tempo? Relazioni col pasto?]</a:t>
            </a:r>
            <a:br>
              <a:rPr lang="it-IT" altLang="it-IT" sz="2000">
                <a:solidFill>
                  <a:srgbClr val="000000"/>
                </a:solidFill>
              </a:rPr>
            </a:br>
            <a:br>
              <a:rPr lang="it-IT" altLang="it-IT" sz="2000">
                <a:solidFill>
                  <a:srgbClr val="000000"/>
                </a:solidFill>
              </a:rPr>
            </a:br>
            <a:r>
              <a:rPr lang="it-IT" altLang="it-IT" sz="2000">
                <a:solidFill>
                  <a:srgbClr val="000000"/>
                </a:solidFill>
              </a:rPr>
              <a:t>				</a:t>
            </a:r>
            <a:r>
              <a:rPr lang="it-IT" altLang="it-IT" sz="2000" b="1">
                <a:solidFill>
                  <a:srgbClr val="000000"/>
                </a:solidFill>
              </a:rPr>
              <a:t>NB: ESCLUDERE CAUSE CARDIACHE!</a:t>
            </a:r>
          </a:p>
          <a:p>
            <a:pPr eaLnBrk="1" hangingPunct="1">
              <a:lnSpc>
                <a:spcPct val="80000"/>
              </a:lnSpc>
              <a:buFont typeface="Arial" panose="020B0604020202020204" pitchFamily="34" charset="0"/>
              <a:buNone/>
            </a:pPr>
            <a:br>
              <a:rPr lang="it-IT" altLang="it-IT" sz="2500">
                <a:solidFill>
                  <a:srgbClr val="000000"/>
                </a:solidFill>
              </a:rPr>
            </a:br>
            <a:endParaRPr lang="it-IT" altLang="it-IT" sz="25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a:extLst>
              <a:ext uri="{FF2B5EF4-FFF2-40B4-BE49-F238E27FC236}">
                <a16:creationId xmlns:a16="http://schemas.microsoft.com/office/drawing/2014/main" id="{C5514725-EC24-5F2F-C6F5-5EB568528167}"/>
              </a:ext>
            </a:extLst>
          </p:cNvPr>
          <p:cNvSpPr>
            <a:spLocks noGrp="1"/>
          </p:cNvSpPr>
          <p:nvPr>
            <p:ph type="title"/>
          </p:nvPr>
        </p:nvSpPr>
        <p:spPr>
          <a:xfrm>
            <a:off x="457200" y="2389188"/>
            <a:ext cx="8229600" cy="1143000"/>
          </a:xfrm>
        </p:spPr>
        <p:txBody>
          <a:bodyPr/>
          <a:lstStyle/>
          <a:p>
            <a:r>
              <a:rPr lang="it-IT" altLang="it-IT"/>
              <a:t>Che diagnosi proponete?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sellaDiTesto 1">
            <a:extLst>
              <a:ext uri="{FF2B5EF4-FFF2-40B4-BE49-F238E27FC236}">
                <a16:creationId xmlns:a16="http://schemas.microsoft.com/office/drawing/2014/main" id="{3F9052ED-CA1D-6D07-BBFC-9F960C406700}"/>
              </a:ext>
            </a:extLst>
          </p:cNvPr>
          <p:cNvSpPr txBox="1">
            <a:spLocks noChangeArrowheads="1"/>
          </p:cNvSpPr>
          <p:nvPr/>
        </p:nvSpPr>
        <p:spPr bwMode="auto">
          <a:xfrm>
            <a:off x="0" y="-115888"/>
            <a:ext cx="4787900"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quadri clinici di dolore </a:t>
            </a:r>
          </a:p>
        </p:txBody>
      </p:sp>
      <p:graphicFrame>
        <p:nvGraphicFramePr>
          <p:cNvPr id="5" name="Tabella 4">
            <a:extLst>
              <a:ext uri="{FF2B5EF4-FFF2-40B4-BE49-F238E27FC236}">
                <a16:creationId xmlns:a16="http://schemas.microsoft.com/office/drawing/2014/main" id="{069751E5-2CA0-AA31-A508-056FA2DCBA06}"/>
              </a:ext>
            </a:extLst>
          </p:cNvPr>
          <p:cNvGraphicFramePr>
            <a:graphicFrameLocks noGrp="1"/>
          </p:cNvGraphicFramePr>
          <p:nvPr/>
        </p:nvGraphicFramePr>
        <p:xfrm>
          <a:off x="-14288" y="328613"/>
          <a:ext cx="9429752" cy="6977398"/>
        </p:xfrm>
        <a:graphic>
          <a:graphicData uri="http://schemas.openxmlformats.org/drawingml/2006/table">
            <a:tbl>
              <a:tblPr firstRow="1" bandRow="1">
                <a:tableStyleId>{D7AC3CCA-C797-4891-BE02-D94E43425B78}</a:tableStyleId>
              </a:tblPr>
              <a:tblGrid>
                <a:gridCol w="4714876">
                  <a:extLst>
                    <a:ext uri="{9D8B030D-6E8A-4147-A177-3AD203B41FA5}">
                      <a16:colId xmlns:a16="http://schemas.microsoft.com/office/drawing/2014/main" val="20000"/>
                    </a:ext>
                  </a:extLst>
                </a:gridCol>
                <a:gridCol w="4714876">
                  <a:extLst>
                    <a:ext uri="{9D8B030D-6E8A-4147-A177-3AD203B41FA5}">
                      <a16:colId xmlns:a16="http://schemas.microsoft.com/office/drawing/2014/main" val="20001"/>
                    </a:ext>
                  </a:extLst>
                </a:gridCol>
              </a:tblGrid>
              <a:tr h="2255335">
                <a:tc>
                  <a:txBody>
                    <a:bodyPr/>
                    <a:lstStyle/>
                    <a:p>
                      <a:r>
                        <a:rPr lang="it-IT" sz="1600" b="1" dirty="0"/>
                        <a:t>Rottura o perforazione di un viscere</a:t>
                      </a:r>
                    </a:p>
                    <a:p>
                      <a:r>
                        <a:rPr lang="it-IT" sz="1400" b="0" dirty="0"/>
                        <a:t>Ulcera peptica</a:t>
                      </a:r>
                    </a:p>
                    <a:p>
                      <a:r>
                        <a:rPr lang="it-IT" sz="1400" b="0" dirty="0"/>
                        <a:t>Colecistite acuta</a:t>
                      </a:r>
                    </a:p>
                    <a:p>
                      <a:r>
                        <a:rPr lang="it-IT" sz="1400" b="0" dirty="0"/>
                        <a:t>Diverticolite acuta</a:t>
                      </a:r>
                    </a:p>
                    <a:p>
                      <a:r>
                        <a:rPr lang="it-IT" sz="1400" b="0" dirty="0"/>
                        <a:t>Necrosi ansa incarcerata</a:t>
                      </a:r>
                    </a:p>
                    <a:p>
                      <a:r>
                        <a:rPr lang="it-IT" sz="1400" b="0" dirty="0"/>
                        <a:t>Torsione</a:t>
                      </a:r>
                      <a:r>
                        <a:rPr lang="it-IT" sz="1400" b="0" baseline="0" dirty="0"/>
                        <a:t> di viscere</a:t>
                      </a:r>
                    </a:p>
                    <a:p>
                      <a:r>
                        <a:rPr lang="it-IT" sz="1400" b="0" baseline="0" dirty="0"/>
                        <a:t>Pneumotorace</a:t>
                      </a:r>
                    </a:p>
                    <a:p>
                      <a:r>
                        <a:rPr lang="it-IT" sz="1400" b="0" baseline="0" dirty="0"/>
                        <a:t>Rottura milza</a:t>
                      </a:r>
                    </a:p>
                    <a:p>
                      <a:r>
                        <a:rPr lang="it-IT" sz="1400" b="0" baseline="0" dirty="0"/>
                        <a:t>Rottura gravidanza extrauterina</a:t>
                      </a:r>
                    </a:p>
                    <a:p>
                      <a:r>
                        <a:rPr lang="it-IT" sz="1400" b="0" baseline="0" dirty="0"/>
                        <a:t>Rottura aneurisma aorta</a:t>
                      </a:r>
                      <a:endParaRPr lang="it-IT" sz="1400" b="0" dirty="0"/>
                    </a:p>
                  </a:txBody>
                  <a:tcPr marL="91444" marR="91444" marT="45685" marB="45685"/>
                </a:tc>
                <a:tc>
                  <a:txBody>
                    <a:bodyPr/>
                    <a:lstStyle/>
                    <a:p>
                      <a:r>
                        <a:rPr lang="it-IT" sz="1600" b="1" dirty="0"/>
                        <a:t>Emorragia</a:t>
                      </a:r>
                    </a:p>
                    <a:p>
                      <a:r>
                        <a:rPr lang="it-IT" sz="1600" b="0" dirty="0"/>
                        <a:t>Endoperitoneale</a:t>
                      </a:r>
                    </a:p>
                    <a:p>
                      <a:r>
                        <a:rPr lang="it-IT" sz="1600" b="0" dirty="0"/>
                        <a:t>Retroperitoneale</a:t>
                      </a:r>
                    </a:p>
                    <a:p>
                      <a:r>
                        <a:rPr lang="it-IT" sz="1600" b="0" dirty="0"/>
                        <a:t>In viscere cavo</a:t>
                      </a:r>
                    </a:p>
                  </a:txBody>
                  <a:tcPr marL="91444" marR="91444" marT="45685" marB="45685"/>
                </a:tc>
                <a:extLst>
                  <a:ext uri="{0D108BD9-81ED-4DB2-BD59-A6C34878D82A}">
                    <a16:rowId xmlns:a16="http://schemas.microsoft.com/office/drawing/2014/main" val="10000"/>
                  </a:ext>
                </a:extLst>
              </a:tr>
              <a:tr h="761894">
                <a:tc>
                  <a:txBody>
                    <a:bodyPr/>
                    <a:lstStyle/>
                    <a:p>
                      <a:r>
                        <a:rPr lang="it-IT" sz="1600" b="1" dirty="0"/>
                        <a:t>Ostruzione di un viscere</a:t>
                      </a:r>
                    </a:p>
                    <a:p>
                      <a:r>
                        <a:rPr lang="it-IT" sz="1400" dirty="0"/>
                        <a:t>Causa </a:t>
                      </a:r>
                      <a:r>
                        <a:rPr lang="it-IT" sz="1400" dirty="0" err="1"/>
                        <a:t>intraluminale</a:t>
                      </a:r>
                      <a:r>
                        <a:rPr lang="it-IT" sz="1400" dirty="0"/>
                        <a:t> (stenosi)</a:t>
                      </a:r>
                    </a:p>
                    <a:p>
                      <a:r>
                        <a:rPr lang="it-IT" sz="1400" dirty="0"/>
                        <a:t>Causa </a:t>
                      </a:r>
                      <a:r>
                        <a:rPr lang="it-IT" sz="1400" dirty="0" err="1"/>
                        <a:t>extraluminale</a:t>
                      </a:r>
                      <a:r>
                        <a:rPr lang="it-IT" sz="1400" dirty="0"/>
                        <a:t> (aderenze)</a:t>
                      </a:r>
                    </a:p>
                  </a:txBody>
                  <a:tcPr marL="91444" marR="91444" marT="45685" marB="45685"/>
                </a:tc>
                <a:tc rowSpan="3">
                  <a:txBody>
                    <a:bodyPr/>
                    <a:lstStyle/>
                    <a:p>
                      <a:r>
                        <a:rPr lang="it-IT" sz="1600" b="1" dirty="0"/>
                        <a:t>Malattia sistemica</a:t>
                      </a:r>
                    </a:p>
                    <a:p>
                      <a:r>
                        <a:rPr lang="it-IT" sz="1600" dirty="0"/>
                        <a:t>Porfiria acuta</a:t>
                      </a:r>
                    </a:p>
                    <a:p>
                      <a:r>
                        <a:rPr lang="it-IT" sz="1600" dirty="0" err="1"/>
                        <a:t>Emocromatosi</a:t>
                      </a:r>
                      <a:endParaRPr lang="it-IT" sz="1600" dirty="0"/>
                    </a:p>
                    <a:p>
                      <a:r>
                        <a:rPr lang="it-IT" sz="1600" dirty="0"/>
                        <a:t>Intossicazione</a:t>
                      </a:r>
                      <a:r>
                        <a:rPr lang="it-IT" sz="1600" baseline="0" dirty="0"/>
                        <a:t> da metalli</a:t>
                      </a:r>
                    </a:p>
                    <a:p>
                      <a:r>
                        <a:rPr lang="it-IT" sz="1600" baseline="0" dirty="0"/>
                        <a:t>Tossicodipendenza</a:t>
                      </a:r>
                    </a:p>
                    <a:p>
                      <a:r>
                        <a:rPr lang="it-IT" sz="1600" baseline="0" dirty="0"/>
                        <a:t>Febbre mediterranea</a:t>
                      </a:r>
                    </a:p>
                    <a:p>
                      <a:r>
                        <a:rPr lang="it-IT" sz="1600" baseline="0" dirty="0"/>
                        <a:t>Acidosi diabetica</a:t>
                      </a:r>
                    </a:p>
                    <a:p>
                      <a:r>
                        <a:rPr lang="it-IT" sz="1600" baseline="0" dirty="0"/>
                        <a:t>Crisi di iposurrenalismo</a:t>
                      </a:r>
                    </a:p>
                    <a:p>
                      <a:r>
                        <a:rPr lang="it-IT" sz="1600" baseline="0" dirty="0"/>
                        <a:t>Iperparatiroidismo acuto</a:t>
                      </a:r>
                    </a:p>
                    <a:p>
                      <a:r>
                        <a:rPr lang="it-IT" sz="1600" baseline="0" dirty="0"/>
                        <a:t>Crisi emolitiche acute</a:t>
                      </a:r>
                    </a:p>
                    <a:p>
                      <a:r>
                        <a:rPr lang="it-IT" sz="1600" baseline="0" dirty="0"/>
                        <a:t>Leucemie</a:t>
                      </a:r>
                    </a:p>
                    <a:p>
                      <a:r>
                        <a:rPr lang="it-IT" sz="1600" baseline="0" dirty="0"/>
                        <a:t>Processi infettivi</a:t>
                      </a:r>
                    </a:p>
                    <a:p>
                      <a:endParaRPr lang="it-IT" sz="1600" dirty="0"/>
                    </a:p>
                  </a:txBody>
                  <a:tcPr marL="91444" marR="91444" marT="45685" marB="45685"/>
                </a:tc>
                <a:extLst>
                  <a:ext uri="{0D108BD9-81ED-4DB2-BD59-A6C34878D82A}">
                    <a16:rowId xmlns:a16="http://schemas.microsoft.com/office/drawing/2014/main" val="10001"/>
                  </a:ext>
                </a:extLst>
              </a:tr>
              <a:tr h="1188591">
                <a:tc>
                  <a:txBody>
                    <a:bodyPr/>
                    <a:lstStyle/>
                    <a:p>
                      <a:r>
                        <a:rPr lang="it-IT" sz="1600" b="1" dirty="0"/>
                        <a:t>Ischemia</a:t>
                      </a:r>
                    </a:p>
                    <a:p>
                      <a:r>
                        <a:rPr lang="it-IT" sz="1400" dirty="0"/>
                        <a:t>Embolia o trombosi delle mesenteriche</a:t>
                      </a:r>
                    </a:p>
                    <a:p>
                      <a:r>
                        <a:rPr lang="it-IT" sz="1400" dirty="0"/>
                        <a:t>Infarto</a:t>
                      </a:r>
                      <a:r>
                        <a:rPr lang="it-IT" sz="1400" baseline="0" dirty="0"/>
                        <a:t> splenico o epatico</a:t>
                      </a:r>
                    </a:p>
                    <a:p>
                      <a:r>
                        <a:rPr lang="it-IT" sz="1400" baseline="0" dirty="0"/>
                        <a:t>Infarto miocardico</a:t>
                      </a:r>
                    </a:p>
                    <a:p>
                      <a:r>
                        <a:rPr lang="it-IT" sz="1400" baseline="0" dirty="0"/>
                        <a:t>Infarto polmonare</a:t>
                      </a:r>
                      <a:endParaRPr lang="it-IT" sz="1400" dirty="0"/>
                    </a:p>
                  </a:txBody>
                  <a:tcPr marL="91444" marR="91444" marT="45685" marB="45685"/>
                </a:tc>
                <a:tc vMerge="1">
                  <a:txBody>
                    <a:bodyPr/>
                    <a:lstStyle/>
                    <a:p>
                      <a:endParaRPr lang="it-IT" sz="1200" dirty="0"/>
                    </a:p>
                  </a:txBody>
                  <a:tcPr/>
                </a:tc>
                <a:extLst>
                  <a:ext uri="{0D108BD9-81ED-4DB2-BD59-A6C34878D82A}">
                    <a16:rowId xmlns:a16="http://schemas.microsoft.com/office/drawing/2014/main" val="10002"/>
                  </a:ext>
                </a:extLst>
              </a:tr>
              <a:tr h="2468684">
                <a:tc>
                  <a:txBody>
                    <a:bodyPr/>
                    <a:lstStyle/>
                    <a:p>
                      <a:r>
                        <a:rPr lang="it-IT" sz="1600" b="1" dirty="0"/>
                        <a:t>Processo infiammatorio</a:t>
                      </a:r>
                    </a:p>
                    <a:p>
                      <a:r>
                        <a:rPr lang="it-IT" sz="1400" dirty="0"/>
                        <a:t>Appendicite</a:t>
                      </a:r>
                    </a:p>
                    <a:p>
                      <a:r>
                        <a:rPr lang="it-IT" sz="1400" dirty="0"/>
                        <a:t>Colecistite</a:t>
                      </a:r>
                    </a:p>
                    <a:p>
                      <a:r>
                        <a:rPr lang="it-IT" sz="1400" dirty="0"/>
                        <a:t>Pancreatite</a:t>
                      </a:r>
                    </a:p>
                    <a:p>
                      <a:r>
                        <a:rPr lang="it-IT" sz="1400" dirty="0"/>
                        <a:t>Diverticolite</a:t>
                      </a:r>
                    </a:p>
                    <a:p>
                      <a:r>
                        <a:rPr lang="it-IT" sz="1400" dirty="0"/>
                        <a:t>Malattia infiammatoria della pelvi (PID)</a:t>
                      </a:r>
                    </a:p>
                    <a:p>
                      <a:r>
                        <a:rPr lang="it-IT" sz="1400" dirty="0"/>
                        <a:t>Malattia</a:t>
                      </a:r>
                      <a:r>
                        <a:rPr lang="it-IT" sz="1400" baseline="0" dirty="0"/>
                        <a:t> di </a:t>
                      </a:r>
                      <a:r>
                        <a:rPr lang="it-IT" sz="1400" baseline="0" dirty="0" err="1"/>
                        <a:t>Crohn</a:t>
                      </a:r>
                      <a:endParaRPr lang="it-IT" sz="1400" baseline="0" dirty="0"/>
                    </a:p>
                    <a:p>
                      <a:r>
                        <a:rPr lang="it-IT" sz="1400" baseline="0" dirty="0" err="1"/>
                        <a:t>Megacolon</a:t>
                      </a:r>
                      <a:r>
                        <a:rPr lang="it-IT" sz="1400" baseline="0" dirty="0"/>
                        <a:t> tossico</a:t>
                      </a:r>
                    </a:p>
                    <a:p>
                      <a:r>
                        <a:rPr lang="it-IT" sz="1400" baseline="0" dirty="0"/>
                        <a:t>Cistite</a:t>
                      </a:r>
                    </a:p>
                    <a:p>
                      <a:r>
                        <a:rPr lang="it-IT" sz="1400" baseline="0" dirty="0"/>
                        <a:t>Ascessi addominali</a:t>
                      </a:r>
                    </a:p>
                    <a:p>
                      <a:r>
                        <a:rPr lang="it-IT" sz="1400" baseline="0" dirty="0"/>
                        <a:t>Linfoadenite mesenterica</a:t>
                      </a:r>
                    </a:p>
                  </a:txBody>
                  <a:tcPr marL="91444" marR="91444" marT="45685" marB="45685"/>
                </a:tc>
                <a:tc vMerge="1">
                  <a:txBody>
                    <a:bodyPr/>
                    <a:lstStyle/>
                    <a:p>
                      <a:endParaRPr lang="it-IT" sz="1200" dirty="0"/>
                    </a:p>
                  </a:txBody>
                  <a:tcPr/>
                </a:tc>
                <a:extLst>
                  <a:ext uri="{0D108BD9-81ED-4DB2-BD59-A6C34878D82A}">
                    <a16:rowId xmlns:a16="http://schemas.microsoft.com/office/drawing/2014/main" val="10003"/>
                  </a:ext>
                </a:extLst>
              </a:tr>
              <a:tr h="302558">
                <a:tc>
                  <a:txBody>
                    <a:bodyPr/>
                    <a:lstStyle/>
                    <a:p>
                      <a:endParaRPr lang="it-IT" sz="1200" dirty="0"/>
                    </a:p>
                  </a:txBody>
                  <a:tcPr marL="91444" marR="91444" marT="45685" marB="45685"/>
                </a:tc>
                <a:tc>
                  <a:txBody>
                    <a:bodyPr/>
                    <a:lstStyle/>
                    <a:p>
                      <a:endParaRPr lang="it-IT" sz="1200" dirty="0"/>
                    </a:p>
                  </a:txBody>
                  <a:tcPr marL="91444" marR="91444" marT="45685" marB="45685"/>
                </a:tc>
                <a:extLst>
                  <a:ext uri="{0D108BD9-81ED-4DB2-BD59-A6C34878D82A}">
                    <a16:rowId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asellaDiTesto 1">
            <a:extLst>
              <a:ext uri="{FF2B5EF4-FFF2-40B4-BE49-F238E27FC236}">
                <a16:creationId xmlns:a16="http://schemas.microsoft.com/office/drawing/2014/main" id="{83E86280-5021-1410-F70F-C7A14D0373E1}"/>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54275" name="CasellaDiTesto 3">
            <a:extLst>
              <a:ext uri="{FF2B5EF4-FFF2-40B4-BE49-F238E27FC236}">
                <a16:creationId xmlns:a16="http://schemas.microsoft.com/office/drawing/2014/main" id="{A4051A4D-501C-94A5-A656-193E2D12EB5E}"/>
              </a:ext>
            </a:extLst>
          </p:cNvPr>
          <p:cNvSpPr txBox="1">
            <a:spLocks noChangeArrowheads="1"/>
          </p:cNvSpPr>
          <p:nvPr/>
        </p:nvSpPr>
        <p:spPr bwMode="auto">
          <a:xfrm>
            <a:off x="127000" y="277813"/>
            <a:ext cx="8858250"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Benito, 78 anni, pensionato, ex operaio metalmeccanico</a:t>
            </a:r>
          </a:p>
          <a:p>
            <a:pPr eaLnBrk="1" hangingPunct="1">
              <a:spcBef>
                <a:spcPct val="0"/>
              </a:spcBef>
              <a:buFontTx/>
              <a:buNone/>
            </a:pPr>
            <a:r>
              <a:rPr lang="it-IT" altLang="it-IT" sz="2400"/>
              <a:t>Familiarità positiva per neoplasia colon, diabete, ex fumatore, poco alcool, alimentazione regolare</a:t>
            </a:r>
          </a:p>
          <a:p>
            <a:pPr eaLnBrk="1" hangingPunct="1">
              <a:spcBef>
                <a:spcPct val="0"/>
              </a:spcBef>
              <a:buFontTx/>
              <a:buNone/>
            </a:pPr>
            <a:r>
              <a:rPr lang="it-IT" altLang="it-IT" sz="2400"/>
              <a:t> </a:t>
            </a:r>
            <a:r>
              <a:rPr lang="it-IT" altLang="it-IT" sz="2400" b="1"/>
              <a:t>Anamnesi Patologica Remota</a:t>
            </a:r>
            <a:r>
              <a:rPr lang="it-IT" altLang="it-IT" sz="2400"/>
              <a:t>:</a:t>
            </a:r>
          </a:p>
          <a:p>
            <a:pPr eaLnBrk="1" hangingPunct="1">
              <a:spcBef>
                <a:spcPct val="0"/>
              </a:spcBef>
              <a:buFontTx/>
              <a:buChar char="-"/>
            </a:pPr>
            <a:r>
              <a:rPr lang="it-IT" altLang="it-IT" sz="2400"/>
              <a:t>Appendicectomia in giovane età</a:t>
            </a:r>
          </a:p>
          <a:p>
            <a:pPr eaLnBrk="1" hangingPunct="1">
              <a:spcBef>
                <a:spcPct val="0"/>
              </a:spcBef>
              <a:buFontTx/>
              <a:buChar char="-"/>
            </a:pPr>
            <a:r>
              <a:rPr lang="it-IT" altLang="it-IT" sz="2400"/>
              <a:t>Ipertensione arteriosa in trattamento con aceinibitore e beta-bloccante da circa 15 anni</a:t>
            </a:r>
          </a:p>
          <a:p>
            <a:pPr eaLnBrk="1" hangingPunct="1">
              <a:spcBef>
                <a:spcPct val="0"/>
              </a:spcBef>
              <a:buFontTx/>
              <a:buChar char="-"/>
            </a:pPr>
            <a:r>
              <a:rPr lang="it-IT" altLang="it-IT" sz="2400"/>
              <a:t>Bronchite cronica ostruttiva</a:t>
            </a:r>
          </a:p>
          <a:p>
            <a:pPr eaLnBrk="1" hangingPunct="1">
              <a:spcBef>
                <a:spcPct val="0"/>
              </a:spcBef>
              <a:buFontTx/>
              <a:buChar char="-"/>
            </a:pPr>
            <a:r>
              <a:rPr lang="it-IT" altLang="it-IT" sz="2400"/>
              <a:t>Diabete mellito in trattamento insulinico con scarso controllo glicemico</a:t>
            </a:r>
          </a:p>
          <a:p>
            <a:pPr eaLnBrk="1" hangingPunct="1">
              <a:spcBef>
                <a:spcPct val="0"/>
              </a:spcBef>
              <a:buFontTx/>
              <a:buChar char="-"/>
            </a:pPr>
            <a:r>
              <a:rPr lang="it-IT" altLang="it-IT" sz="2400"/>
              <a:t>Pregresso infarto miocardico</a:t>
            </a:r>
          </a:p>
          <a:p>
            <a:pPr eaLnBrk="1" hangingPunct="1">
              <a:spcBef>
                <a:spcPct val="0"/>
              </a:spcBef>
              <a:buFontTx/>
              <a:buChar char="-"/>
            </a:pPr>
            <a:r>
              <a:rPr lang="it-IT" altLang="it-IT" sz="2400"/>
              <a:t>Pregressa resezione del sigma per diverticoliti ripetute</a:t>
            </a:r>
          </a:p>
          <a:p>
            <a:pPr eaLnBrk="1" hangingPunct="1">
              <a:spcBef>
                <a:spcPct val="0"/>
              </a:spcBef>
              <a:buFontTx/>
              <a:buChar char="-"/>
            </a:pPr>
            <a:r>
              <a:rPr lang="it-IT" altLang="it-IT" sz="2400"/>
              <a:t>Fibrillazione Atriale Parossistica in TAO</a:t>
            </a:r>
          </a:p>
          <a:p>
            <a:pPr eaLnBrk="1" hangingPunct="1">
              <a:spcBef>
                <a:spcPct val="0"/>
              </a:spcBef>
              <a:buFontTx/>
              <a:buNone/>
            </a:pPr>
            <a:r>
              <a:rPr lang="it-IT" altLang="it-IT" sz="2400" b="1"/>
              <a:t>Anamnesi Patologica Recente</a:t>
            </a:r>
            <a:r>
              <a:rPr lang="it-IT" altLang="it-IT" sz="2400"/>
              <a:t>:</a:t>
            </a:r>
          </a:p>
          <a:p>
            <a:pPr eaLnBrk="1" hangingPunct="1">
              <a:spcBef>
                <a:spcPct val="0"/>
              </a:spcBef>
              <a:buFontTx/>
              <a:buChar char="-"/>
            </a:pPr>
            <a:r>
              <a:rPr lang="it-IT" altLang="it-IT" sz="2400"/>
              <a:t>Da circa 5 giorni, febbre associata a vomito e diarrea. Quadro clinico riferito a episodio di gastro-enterite. Ha effettuato terapia con rifaximina, fermenti lattici e loperamide 1cp dopo ogni scarica di diarrea</a:t>
            </a:r>
          </a:p>
          <a:p>
            <a:pPr eaLnBrk="1" hangingPunct="1">
              <a:spcBef>
                <a:spcPct val="0"/>
              </a:spcBef>
              <a:buFontTx/>
              <a:buNone/>
            </a:pPr>
            <a:endParaRPr lang="it-IT" altLang="it-IT"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sellaDiTesto 1">
            <a:extLst>
              <a:ext uri="{FF2B5EF4-FFF2-40B4-BE49-F238E27FC236}">
                <a16:creationId xmlns:a16="http://schemas.microsoft.com/office/drawing/2014/main" id="{DD813C1B-3298-CAD4-9FB6-E0E0D08A79BB}"/>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55299" name="CasellaDiTesto 3">
            <a:extLst>
              <a:ext uri="{FF2B5EF4-FFF2-40B4-BE49-F238E27FC236}">
                <a16:creationId xmlns:a16="http://schemas.microsoft.com/office/drawing/2014/main" id="{0853286E-061D-0B67-1917-7683ACBE68F5}"/>
              </a:ext>
            </a:extLst>
          </p:cNvPr>
          <p:cNvSpPr txBox="1">
            <a:spLocks noChangeArrowheads="1"/>
          </p:cNvSpPr>
          <p:nvPr/>
        </p:nvSpPr>
        <p:spPr bwMode="auto">
          <a:xfrm>
            <a:off x="530225" y="2901950"/>
            <a:ext cx="83264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Parametri clinici in PS</a:t>
            </a:r>
          </a:p>
          <a:p>
            <a:pPr eaLnBrk="1" hangingPunct="1">
              <a:spcBef>
                <a:spcPct val="0"/>
              </a:spcBef>
              <a:buFontTx/>
              <a:buNone/>
            </a:pPr>
            <a:endParaRPr lang="it-IT" altLang="it-IT" sz="2400"/>
          </a:p>
          <a:p>
            <a:pPr eaLnBrk="1" hangingPunct="1">
              <a:spcBef>
                <a:spcPct val="0"/>
              </a:spcBef>
              <a:buFontTx/>
              <a:buNone/>
            </a:pPr>
            <a:r>
              <a:rPr lang="it-IT" altLang="it-IT" sz="2400"/>
              <a:t>PA 100/50; Fc 110 bpmAR; SO2 91% in AA; t 38°C</a:t>
            </a:r>
          </a:p>
          <a:p>
            <a:pPr eaLnBrk="1" hangingPunct="1">
              <a:spcBef>
                <a:spcPct val="0"/>
              </a:spcBef>
              <a:buFontTx/>
              <a:buNone/>
            </a:pPr>
            <a:endParaRPr lang="it-IT" altLang="it-IT" sz="2400"/>
          </a:p>
          <a:p>
            <a:pPr eaLnBrk="1" hangingPunct="1">
              <a:spcBef>
                <a:spcPct val="0"/>
              </a:spcBef>
              <a:buFontTx/>
              <a:buNone/>
            </a:pPr>
            <a:r>
              <a:rPr lang="it-IT" altLang="it-IT" sz="2400"/>
              <a:t>Paziente agitato, disorientato nel tempo e nello spazio, scarsamente collaborante.</a:t>
            </a:r>
          </a:p>
          <a:p>
            <a:pPr eaLnBrk="1" hangingPunct="1">
              <a:spcBef>
                <a:spcPct val="0"/>
              </a:spcBef>
              <a:buFontTx/>
              <a:buNone/>
            </a:pPr>
            <a:endParaRPr lang="it-IT" altLang="it-IT" sz="2400"/>
          </a:p>
          <a:p>
            <a:pPr eaLnBrk="1" hangingPunct="1">
              <a:spcBef>
                <a:spcPct val="0"/>
              </a:spcBef>
              <a:buFontTx/>
              <a:buNone/>
            </a:pPr>
            <a:r>
              <a:rPr lang="it-IT" altLang="it-IT" sz="2400"/>
              <a:t>Manifesta dolore alla palpazione addominale</a:t>
            </a:r>
          </a:p>
          <a:p>
            <a:pPr eaLnBrk="1" hangingPunct="1">
              <a:spcBef>
                <a:spcPct val="0"/>
              </a:spcBef>
              <a:buFontTx/>
              <a:buNone/>
            </a:pPr>
            <a:endParaRPr lang="it-IT" altLang="it-IT" sz="2400"/>
          </a:p>
          <a:p>
            <a:pPr eaLnBrk="1" hangingPunct="1">
              <a:spcBef>
                <a:spcPct val="0"/>
              </a:spcBef>
              <a:buFontTx/>
              <a:buNone/>
            </a:pPr>
            <a:r>
              <a:rPr lang="it-IT" altLang="it-IT" sz="2400"/>
              <a:t>Quali azioni effettuare?</a:t>
            </a:r>
          </a:p>
        </p:txBody>
      </p:sp>
      <p:sp>
        <p:nvSpPr>
          <p:cNvPr id="55300" name="Rettangolo 1">
            <a:extLst>
              <a:ext uri="{FF2B5EF4-FFF2-40B4-BE49-F238E27FC236}">
                <a16:creationId xmlns:a16="http://schemas.microsoft.com/office/drawing/2014/main" id="{99F37925-E162-4DC9-9742-44A3C782CEBF}"/>
              </a:ext>
            </a:extLst>
          </p:cNvPr>
          <p:cNvSpPr>
            <a:spLocks noChangeArrowheads="1"/>
          </p:cNvSpPr>
          <p:nvPr/>
        </p:nvSpPr>
        <p:spPr bwMode="auto">
          <a:xfrm>
            <a:off x="530225" y="838200"/>
            <a:ext cx="79676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Motivo dell’accesso in Pronto Soccorso</a:t>
            </a:r>
          </a:p>
          <a:p>
            <a:pPr eaLnBrk="1" hangingPunct="1">
              <a:spcBef>
                <a:spcPct val="0"/>
              </a:spcBef>
              <a:buFontTx/>
              <a:buChar char="-"/>
            </a:pPr>
            <a:r>
              <a:rPr lang="it-IT" altLang="it-IT" sz="2400"/>
              <a:t>Nelle ultime 24 ore, comparsa di dolore addominale diffuso, alvo chiuso a feci e gas, vomito, febbre preceduta da brivido sino a 38°C, stato confusionale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asellaDiTesto 1">
            <a:extLst>
              <a:ext uri="{FF2B5EF4-FFF2-40B4-BE49-F238E27FC236}">
                <a16:creationId xmlns:a16="http://schemas.microsoft.com/office/drawing/2014/main" id="{66490E5A-44CD-34A5-FBA5-2A04DFADA9ED}"/>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56323" name="CasellaDiTesto 3">
            <a:extLst>
              <a:ext uri="{FF2B5EF4-FFF2-40B4-BE49-F238E27FC236}">
                <a16:creationId xmlns:a16="http://schemas.microsoft.com/office/drawing/2014/main" id="{5DD5AC8F-DF9B-4C7E-6556-ADEB1BAB8DF3}"/>
              </a:ext>
            </a:extLst>
          </p:cNvPr>
          <p:cNvSpPr txBox="1">
            <a:spLocks noChangeArrowheads="1"/>
          </p:cNvSpPr>
          <p:nvPr/>
        </p:nvSpPr>
        <p:spPr bwMode="auto">
          <a:xfrm>
            <a:off x="382588" y="520700"/>
            <a:ext cx="8326437"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Parametri clinici in PS</a:t>
            </a:r>
          </a:p>
          <a:p>
            <a:pPr eaLnBrk="1" hangingPunct="1">
              <a:spcBef>
                <a:spcPct val="0"/>
              </a:spcBef>
              <a:buFontTx/>
              <a:buNone/>
            </a:pPr>
            <a:r>
              <a:rPr lang="it-IT" altLang="it-IT" sz="2400"/>
              <a:t>PA 100/50; Fc 110 bpmAR; SO2 91% in AA; t 38°C</a:t>
            </a:r>
          </a:p>
          <a:p>
            <a:pPr eaLnBrk="1" hangingPunct="1">
              <a:spcBef>
                <a:spcPct val="0"/>
              </a:spcBef>
              <a:buFontTx/>
              <a:buNone/>
            </a:pPr>
            <a:r>
              <a:rPr lang="it-IT" altLang="it-IT" sz="2400"/>
              <a:t>Paziente agitato, disorientato nel tempo e nello spazio, scarsamente collaborante.</a:t>
            </a:r>
          </a:p>
          <a:p>
            <a:pPr eaLnBrk="1" hangingPunct="1">
              <a:spcBef>
                <a:spcPct val="0"/>
              </a:spcBef>
              <a:buFontTx/>
              <a:buNone/>
            </a:pPr>
            <a:r>
              <a:rPr lang="it-IT" altLang="it-IT" sz="2400"/>
              <a:t>Manifesta dolore alla palpazione addominale</a:t>
            </a:r>
          </a:p>
          <a:p>
            <a:pPr eaLnBrk="1" hangingPunct="1">
              <a:spcBef>
                <a:spcPct val="0"/>
              </a:spcBef>
              <a:buFontTx/>
              <a:buNone/>
            </a:pPr>
            <a:r>
              <a:rPr lang="it-IT" altLang="it-IT" sz="2400"/>
              <a:t>Obiettività addominale:</a:t>
            </a:r>
          </a:p>
          <a:p>
            <a:pPr eaLnBrk="1" hangingPunct="1">
              <a:spcBef>
                <a:spcPct val="0"/>
              </a:spcBef>
              <a:buFontTx/>
              <a:buNone/>
            </a:pPr>
            <a:r>
              <a:rPr lang="it-IT" altLang="it-IT" sz="2400"/>
              <a:t>Addome: addome difeso con Blumberg mal valutabile ma apparentemente positivo. Borborigmi assenti con distensione di anse in tutto l’addome</a:t>
            </a:r>
          </a:p>
          <a:p>
            <a:pPr eaLnBrk="1" hangingPunct="1">
              <a:spcBef>
                <a:spcPct val="0"/>
              </a:spcBef>
              <a:buFontTx/>
              <a:buNone/>
            </a:pPr>
            <a:r>
              <a:rPr lang="it-IT" altLang="it-IT" sz="2400"/>
              <a:t>Torace: MV aspro con ronchi e crepitazioni diffuse bibasilari ed ai campi medi</a:t>
            </a:r>
          </a:p>
          <a:p>
            <a:pPr eaLnBrk="1" hangingPunct="1">
              <a:spcBef>
                <a:spcPct val="0"/>
              </a:spcBef>
              <a:buFontTx/>
              <a:buNone/>
            </a:pPr>
            <a:r>
              <a:rPr lang="it-IT" altLang="it-IT" sz="2400"/>
              <a:t>Cuore: toni tachicardici in successione aritmica da fibrillazione, pause apparentemente libere. Edemi periferici improntabili. ECG negativo per nuovi eventi ischemici.</a:t>
            </a:r>
          </a:p>
          <a:p>
            <a:pPr eaLnBrk="1" hangingPunct="1">
              <a:spcBef>
                <a:spcPct val="0"/>
              </a:spcBef>
              <a:buFontTx/>
              <a:buNone/>
            </a:pPr>
            <a:r>
              <a:rPr lang="it-IT" altLang="it-IT" sz="2400"/>
              <a:t>Lab: GB 12.140; neutrofili 72%; Hb 13,9; VES 32 (VN 15); PCR 4,5 (VN 0,8); creatinina 2,4 (VN 1,2); esame urine negativo, sodiemia 122, potassiemia 3,1, INR 5,8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asellaDiTesto 1">
            <a:extLst>
              <a:ext uri="{FF2B5EF4-FFF2-40B4-BE49-F238E27FC236}">
                <a16:creationId xmlns:a16="http://schemas.microsoft.com/office/drawing/2014/main" id="{080D13D2-F60B-70D6-5484-A0C8D0B92F68}"/>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57347" name="CasellaDiTesto 3">
            <a:extLst>
              <a:ext uri="{FF2B5EF4-FFF2-40B4-BE49-F238E27FC236}">
                <a16:creationId xmlns:a16="http://schemas.microsoft.com/office/drawing/2014/main" id="{10219440-0DFE-6E09-C14E-054434B4605D}"/>
              </a:ext>
            </a:extLst>
          </p:cNvPr>
          <p:cNvSpPr txBox="1">
            <a:spLocks noChangeArrowheads="1"/>
          </p:cNvSpPr>
          <p:nvPr/>
        </p:nvSpPr>
        <p:spPr bwMode="auto">
          <a:xfrm>
            <a:off x="382588" y="1085850"/>
            <a:ext cx="83264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b="1"/>
              <a:t>Ipotesi cliniche</a:t>
            </a:r>
          </a:p>
          <a:p>
            <a:pPr eaLnBrk="1" hangingPunct="1">
              <a:spcBef>
                <a:spcPct val="0"/>
              </a:spcBef>
              <a:buFontTx/>
              <a:buNone/>
            </a:pPr>
            <a:endParaRPr lang="it-IT" altLang="it-IT" sz="2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asellaDiTesto 1">
            <a:extLst>
              <a:ext uri="{FF2B5EF4-FFF2-40B4-BE49-F238E27FC236}">
                <a16:creationId xmlns:a16="http://schemas.microsoft.com/office/drawing/2014/main" id="{11264DF4-91C0-E45E-EAA8-C2A62AB30D8B}"/>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58371" name="CasellaDiTesto 3">
            <a:extLst>
              <a:ext uri="{FF2B5EF4-FFF2-40B4-BE49-F238E27FC236}">
                <a16:creationId xmlns:a16="http://schemas.microsoft.com/office/drawing/2014/main" id="{934F582F-BC6A-41C3-279F-897D478943C1}"/>
              </a:ext>
            </a:extLst>
          </p:cNvPr>
          <p:cNvSpPr txBox="1">
            <a:spLocks noChangeArrowheads="1"/>
          </p:cNvSpPr>
          <p:nvPr/>
        </p:nvSpPr>
        <p:spPr bwMode="auto">
          <a:xfrm>
            <a:off x="382588" y="838200"/>
            <a:ext cx="83264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b="1"/>
              <a:t>Ipotesi cliniche</a:t>
            </a:r>
          </a:p>
          <a:p>
            <a:pPr eaLnBrk="1" hangingPunct="1">
              <a:spcBef>
                <a:spcPct val="0"/>
              </a:spcBef>
              <a:buFontTx/>
              <a:buNone/>
            </a:pPr>
            <a:endParaRPr lang="it-IT" altLang="it-IT"/>
          </a:p>
          <a:p>
            <a:pPr eaLnBrk="1" hangingPunct="1">
              <a:spcBef>
                <a:spcPct val="0"/>
              </a:spcBef>
              <a:buFontTx/>
              <a:buNone/>
            </a:pPr>
            <a:r>
              <a:rPr lang="it-IT" altLang="it-IT"/>
              <a:t>Addome acuto da: </a:t>
            </a:r>
          </a:p>
          <a:p>
            <a:pPr eaLnBrk="1" hangingPunct="1">
              <a:spcBef>
                <a:spcPct val="0"/>
              </a:spcBef>
              <a:buFontTx/>
              <a:buAutoNum type="arabicPeriod"/>
            </a:pPr>
            <a:r>
              <a:rPr lang="it-IT" altLang="it-IT"/>
              <a:t>Occlusione Intestinale (ipotesi più probabile)</a:t>
            </a:r>
          </a:p>
          <a:p>
            <a:pPr eaLnBrk="1" hangingPunct="1">
              <a:spcBef>
                <a:spcPct val="0"/>
              </a:spcBef>
              <a:buFontTx/>
              <a:buAutoNum type="arabicPeriod"/>
            </a:pPr>
            <a:r>
              <a:rPr lang="it-IT" altLang="it-IT"/>
              <a:t>Aderenze intestinali</a:t>
            </a:r>
          </a:p>
          <a:p>
            <a:pPr eaLnBrk="1" hangingPunct="1">
              <a:spcBef>
                <a:spcPct val="0"/>
              </a:spcBef>
              <a:buFontTx/>
              <a:buAutoNum type="arabicPeriod"/>
            </a:pPr>
            <a:r>
              <a:rPr lang="it-IT" altLang="it-IT"/>
              <a:t>Stenosi pregressa chirurgia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asellaDiTesto 1">
            <a:extLst>
              <a:ext uri="{FF2B5EF4-FFF2-40B4-BE49-F238E27FC236}">
                <a16:creationId xmlns:a16="http://schemas.microsoft.com/office/drawing/2014/main" id="{BFA5112D-0764-AEC6-4ECD-366D14F8B71B}"/>
              </a:ext>
            </a:extLst>
          </p:cNvPr>
          <p:cNvSpPr txBox="1">
            <a:spLocks noChangeArrowheads="1"/>
          </p:cNvSpPr>
          <p:nvPr/>
        </p:nvSpPr>
        <p:spPr bwMode="auto">
          <a:xfrm>
            <a:off x="0" y="-93663"/>
            <a:ext cx="586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a:t>
            </a:r>
          </a:p>
          <a:p>
            <a:pPr eaLnBrk="1" hangingPunct="1">
              <a:spcBef>
                <a:spcPct val="0"/>
              </a:spcBef>
              <a:buFontTx/>
              <a:buNone/>
            </a:pPr>
            <a:r>
              <a:rPr lang="it-IT" altLang="it-IT" sz="1800"/>
              <a:t>                                                       </a:t>
            </a:r>
            <a:r>
              <a:rPr lang="it-IT" altLang="it-IT" sz="2400" b="1"/>
              <a:t>Occlusione intestinale</a:t>
            </a:r>
          </a:p>
        </p:txBody>
      </p:sp>
      <p:sp>
        <p:nvSpPr>
          <p:cNvPr id="59395" name="CasellaDiTesto 2">
            <a:extLst>
              <a:ext uri="{FF2B5EF4-FFF2-40B4-BE49-F238E27FC236}">
                <a16:creationId xmlns:a16="http://schemas.microsoft.com/office/drawing/2014/main" id="{449D07B6-29F9-3E88-D908-40AACA0C67F7}"/>
              </a:ext>
            </a:extLst>
          </p:cNvPr>
          <p:cNvSpPr txBox="1">
            <a:spLocks noChangeArrowheads="1"/>
          </p:cNvSpPr>
          <p:nvPr/>
        </p:nvSpPr>
        <p:spPr bwMode="auto">
          <a:xfrm>
            <a:off x="179388" y="554038"/>
            <a:ext cx="8837612"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Definizione</a:t>
            </a:r>
            <a:r>
              <a:rPr lang="it-IT" altLang="it-IT" sz="2400"/>
              <a:t>: blocco del passaggio del contenuto intestinale luminale per un ostacolo meccanico o assenza della attività peristaltica intestinale</a:t>
            </a:r>
          </a:p>
          <a:p>
            <a:pPr eaLnBrk="1" hangingPunct="1">
              <a:spcBef>
                <a:spcPct val="0"/>
              </a:spcBef>
              <a:buFontTx/>
              <a:buNone/>
            </a:pPr>
            <a:r>
              <a:rPr lang="it-IT" altLang="it-IT" sz="2400"/>
              <a:t>Complicanza potenzialmente mortale se non diagnosticata per tempo ed adeguatamente trattata</a:t>
            </a:r>
          </a:p>
          <a:p>
            <a:pPr eaLnBrk="1" hangingPunct="1">
              <a:spcBef>
                <a:spcPct val="0"/>
              </a:spcBef>
              <a:buFontTx/>
              <a:buNone/>
            </a:pPr>
            <a:r>
              <a:rPr lang="it-IT" altLang="it-IT" sz="2400" b="1"/>
              <a:t>Presentazione clinica</a:t>
            </a:r>
            <a:r>
              <a:rPr lang="it-IT" altLang="it-IT" sz="2400"/>
              <a:t>:</a:t>
            </a:r>
          </a:p>
          <a:p>
            <a:pPr eaLnBrk="1" hangingPunct="1">
              <a:spcBef>
                <a:spcPct val="0"/>
              </a:spcBef>
              <a:buFontTx/>
              <a:buChar char="-"/>
            </a:pPr>
            <a:r>
              <a:rPr lang="it-IT" altLang="it-IT" sz="2400"/>
              <a:t>Dolore addominale, diffuso, crampiforme, intermittente in base ai tentativi delle onde di peristalsi di forzare il blocco, spesso centro-addominale, associato ad un netto aumento di intensità dei borborigmi, spesso udibili senza il fonendoscopio ed a movimento vermiforme delle anse intestinali visibile nei pazienti magri</a:t>
            </a:r>
          </a:p>
          <a:p>
            <a:pPr eaLnBrk="1" hangingPunct="1">
              <a:spcBef>
                <a:spcPct val="0"/>
              </a:spcBef>
              <a:buFontTx/>
              <a:buChar char="-"/>
            </a:pPr>
            <a:r>
              <a:rPr lang="it-IT" altLang="it-IT" sz="2400"/>
              <a:t>Vomito, reattivo sia al dolore che alla dilatazione intestinale. Quando l’occlusione intestinale è di lunga durata, la fermentazione batterica del contenuto luminale all’interno dell’ileo può portare ad un vomito definito fecaloide</a:t>
            </a:r>
          </a:p>
          <a:p>
            <a:pPr eaLnBrk="1" hangingPunct="1">
              <a:spcBef>
                <a:spcPct val="0"/>
              </a:spcBef>
              <a:buFontTx/>
              <a:buChar char="-"/>
            </a:pPr>
            <a:r>
              <a:rPr lang="it-IT" altLang="it-IT" sz="2400"/>
              <a:t>Compromissione del sensorio per la disidratazione o il disjonismo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a:extLst>
              <a:ext uri="{FF2B5EF4-FFF2-40B4-BE49-F238E27FC236}">
                <a16:creationId xmlns:a16="http://schemas.microsoft.com/office/drawing/2014/main" id="{261B077A-ECD6-3EC9-10C5-7AD695439885}"/>
              </a:ext>
            </a:extLst>
          </p:cNvPr>
          <p:cNvSpPr txBox="1">
            <a:spLocks noChangeArrowheads="1"/>
          </p:cNvSpPr>
          <p:nvPr/>
        </p:nvSpPr>
        <p:spPr bwMode="auto">
          <a:xfrm>
            <a:off x="0" y="0"/>
            <a:ext cx="4313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1800" b="1"/>
              <a:t>occlusione intestinale</a:t>
            </a:r>
          </a:p>
        </p:txBody>
      </p:sp>
      <p:sp>
        <p:nvSpPr>
          <p:cNvPr id="60419" name="CasellaDiTesto 2">
            <a:extLst>
              <a:ext uri="{FF2B5EF4-FFF2-40B4-BE49-F238E27FC236}">
                <a16:creationId xmlns:a16="http://schemas.microsoft.com/office/drawing/2014/main" id="{987AF525-601E-2A51-B4B0-AE608B5DC6A3}"/>
              </a:ext>
            </a:extLst>
          </p:cNvPr>
          <p:cNvSpPr txBox="1">
            <a:spLocks noChangeArrowheads="1"/>
          </p:cNvSpPr>
          <p:nvPr/>
        </p:nvSpPr>
        <p:spPr bwMode="auto">
          <a:xfrm>
            <a:off x="222250" y="342900"/>
            <a:ext cx="8921750"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Quadri clinici: </a:t>
            </a:r>
          </a:p>
          <a:p>
            <a:pPr eaLnBrk="1" hangingPunct="1">
              <a:spcBef>
                <a:spcPct val="0"/>
              </a:spcBef>
              <a:buFontTx/>
              <a:buNone/>
            </a:pPr>
            <a:r>
              <a:rPr lang="it-IT" altLang="it-IT" sz="2000" b="1"/>
              <a:t>Ostruzione meccanica da contenuto luminale</a:t>
            </a:r>
          </a:p>
          <a:p>
            <a:pPr eaLnBrk="1" hangingPunct="1">
              <a:spcBef>
                <a:spcPct val="0"/>
              </a:spcBef>
              <a:buFontTx/>
              <a:buChar char="-"/>
            </a:pPr>
            <a:r>
              <a:rPr lang="it-IT" altLang="it-IT" sz="2000"/>
              <a:t>Materiale ingerito con la dieta (boli di fibre)</a:t>
            </a:r>
          </a:p>
          <a:p>
            <a:pPr eaLnBrk="1" hangingPunct="1">
              <a:spcBef>
                <a:spcPct val="0"/>
              </a:spcBef>
              <a:buFontTx/>
              <a:buChar char="-"/>
            </a:pPr>
            <a:r>
              <a:rPr lang="it-IT" altLang="it-IT" sz="2000"/>
              <a:t>Fitobezoario nelle psicosi</a:t>
            </a:r>
          </a:p>
          <a:p>
            <a:pPr eaLnBrk="1" hangingPunct="1">
              <a:spcBef>
                <a:spcPct val="0"/>
              </a:spcBef>
              <a:buFontTx/>
              <a:buChar char="-"/>
            </a:pPr>
            <a:r>
              <a:rPr lang="it-IT" altLang="it-IT" sz="2000"/>
              <a:t>Da calcolo biliare</a:t>
            </a:r>
          </a:p>
          <a:p>
            <a:pPr eaLnBrk="1" hangingPunct="1">
              <a:spcBef>
                <a:spcPct val="0"/>
              </a:spcBef>
              <a:buFontTx/>
              <a:buChar char="-"/>
            </a:pPr>
            <a:r>
              <a:rPr lang="it-IT" altLang="it-IT" sz="2000"/>
              <a:t>Da intussuscezione</a:t>
            </a:r>
          </a:p>
          <a:p>
            <a:pPr eaLnBrk="1" hangingPunct="1">
              <a:spcBef>
                <a:spcPct val="0"/>
              </a:spcBef>
              <a:buFontTx/>
              <a:buChar char="-"/>
            </a:pPr>
            <a:r>
              <a:rPr lang="it-IT" altLang="it-IT" sz="2000"/>
              <a:t>Da fecaloma</a:t>
            </a:r>
          </a:p>
          <a:p>
            <a:pPr eaLnBrk="1" hangingPunct="1">
              <a:spcBef>
                <a:spcPct val="0"/>
              </a:spcBef>
              <a:buFontTx/>
              <a:buChar char="-"/>
            </a:pPr>
            <a:r>
              <a:rPr lang="it-IT" altLang="it-IT" sz="2000"/>
              <a:t>Da contenitori per droghe</a:t>
            </a:r>
          </a:p>
          <a:p>
            <a:pPr eaLnBrk="1" hangingPunct="1">
              <a:spcBef>
                <a:spcPct val="0"/>
              </a:spcBef>
              <a:buFontTx/>
              <a:buNone/>
            </a:pPr>
            <a:r>
              <a:rPr lang="it-IT" altLang="it-IT" sz="2000" b="1"/>
              <a:t>Ostruzione meccanica da lesione di parete</a:t>
            </a:r>
          </a:p>
          <a:p>
            <a:pPr eaLnBrk="1" hangingPunct="1">
              <a:spcBef>
                <a:spcPct val="0"/>
              </a:spcBef>
              <a:buFontTx/>
              <a:buChar char="-"/>
            </a:pPr>
            <a:r>
              <a:rPr lang="it-IT" altLang="it-IT" sz="2000"/>
              <a:t>Neoplasie stenosanti dell’ileo e del colon</a:t>
            </a:r>
          </a:p>
          <a:p>
            <a:pPr eaLnBrk="1" hangingPunct="1">
              <a:spcBef>
                <a:spcPct val="0"/>
              </a:spcBef>
              <a:buFontTx/>
              <a:buChar char="-"/>
            </a:pPr>
            <a:r>
              <a:rPr lang="it-IT" altLang="it-IT" sz="2000"/>
              <a:t>Stenosi da malattia di Crohn cronicamente attiva</a:t>
            </a:r>
          </a:p>
          <a:p>
            <a:pPr eaLnBrk="1" hangingPunct="1">
              <a:spcBef>
                <a:spcPct val="0"/>
              </a:spcBef>
              <a:buFontTx/>
              <a:buChar char="-"/>
            </a:pPr>
            <a:r>
              <a:rPr lang="it-IT" altLang="it-IT" sz="2000"/>
              <a:t>Diverticolite</a:t>
            </a:r>
          </a:p>
          <a:p>
            <a:pPr eaLnBrk="1" hangingPunct="1">
              <a:spcBef>
                <a:spcPct val="0"/>
              </a:spcBef>
              <a:buFontTx/>
              <a:buNone/>
            </a:pPr>
            <a:r>
              <a:rPr lang="it-IT" altLang="it-IT" sz="2000" b="1"/>
              <a:t>Ostruzione meccanica da compressione estrinseca</a:t>
            </a:r>
          </a:p>
          <a:p>
            <a:pPr eaLnBrk="1" hangingPunct="1">
              <a:spcBef>
                <a:spcPct val="0"/>
              </a:spcBef>
              <a:buFontTx/>
              <a:buChar char="-"/>
            </a:pPr>
            <a:r>
              <a:rPr lang="it-IT" altLang="it-IT" sz="2000"/>
              <a:t>Presenza di porte erniarie con anse intestinali incarcerate</a:t>
            </a:r>
          </a:p>
          <a:p>
            <a:pPr eaLnBrk="1" hangingPunct="1">
              <a:spcBef>
                <a:spcPct val="0"/>
              </a:spcBef>
              <a:buFontTx/>
              <a:buChar char="-"/>
            </a:pPr>
            <a:r>
              <a:rPr lang="it-IT" altLang="it-IT" sz="2000"/>
              <a:t>Aderenze post-chirurgia</a:t>
            </a:r>
          </a:p>
          <a:p>
            <a:pPr eaLnBrk="1" hangingPunct="1">
              <a:spcBef>
                <a:spcPct val="0"/>
              </a:spcBef>
              <a:buFontTx/>
              <a:buChar char="-"/>
            </a:pPr>
            <a:r>
              <a:rPr lang="it-IT" altLang="it-IT" sz="2000"/>
              <a:t>Volvolo</a:t>
            </a:r>
          </a:p>
          <a:p>
            <a:pPr eaLnBrk="1" hangingPunct="1">
              <a:spcBef>
                <a:spcPct val="0"/>
              </a:spcBef>
              <a:buFontTx/>
              <a:buNone/>
            </a:pPr>
            <a:r>
              <a:rPr lang="it-IT" altLang="it-IT" sz="2000" b="1"/>
              <a:t>Ostruzione da ileo paralitico</a:t>
            </a:r>
          </a:p>
          <a:p>
            <a:pPr eaLnBrk="1" hangingPunct="1">
              <a:spcBef>
                <a:spcPct val="0"/>
              </a:spcBef>
              <a:buFontTx/>
              <a:buChar char="-"/>
            </a:pPr>
            <a:r>
              <a:rPr lang="it-IT" altLang="it-IT" sz="2000"/>
              <a:t>Post chirurgia</a:t>
            </a:r>
          </a:p>
          <a:p>
            <a:pPr eaLnBrk="1" hangingPunct="1">
              <a:spcBef>
                <a:spcPct val="0"/>
              </a:spcBef>
              <a:buFontTx/>
              <a:buChar char="-"/>
            </a:pPr>
            <a:r>
              <a:rPr lang="it-IT" altLang="it-IT" sz="2000"/>
              <a:t>Da irritazione peritoneale</a:t>
            </a:r>
          </a:p>
          <a:p>
            <a:pPr eaLnBrk="1" hangingPunct="1">
              <a:spcBef>
                <a:spcPct val="0"/>
              </a:spcBef>
              <a:buFontTx/>
              <a:buChar char="-"/>
            </a:pPr>
            <a:r>
              <a:rPr lang="it-IT" altLang="it-IT" sz="2000"/>
              <a:t>Processi infettivi/infiammatori</a:t>
            </a:r>
          </a:p>
          <a:p>
            <a:pPr eaLnBrk="1" hangingPunct="1">
              <a:spcBef>
                <a:spcPct val="0"/>
              </a:spcBef>
              <a:buFontTx/>
              <a:buChar char="-"/>
            </a:pPr>
            <a:r>
              <a:rPr lang="it-IT" altLang="it-IT" sz="2000"/>
              <a:t>Alterazioni idro-elettrolitiche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asellaDiTesto 1">
            <a:extLst>
              <a:ext uri="{FF2B5EF4-FFF2-40B4-BE49-F238E27FC236}">
                <a16:creationId xmlns:a16="http://schemas.microsoft.com/office/drawing/2014/main" id="{EE79E0B6-A92E-B3B4-0E60-569DA397C2BC}"/>
              </a:ext>
            </a:extLst>
          </p:cNvPr>
          <p:cNvSpPr txBox="1">
            <a:spLocks noChangeArrowheads="1"/>
          </p:cNvSpPr>
          <p:nvPr/>
        </p:nvSpPr>
        <p:spPr bwMode="auto">
          <a:xfrm>
            <a:off x="0" y="0"/>
            <a:ext cx="458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Occlusione intestinale</a:t>
            </a:r>
          </a:p>
        </p:txBody>
      </p:sp>
      <p:sp>
        <p:nvSpPr>
          <p:cNvPr id="61443" name="CasellaDiTesto 2">
            <a:extLst>
              <a:ext uri="{FF2B5EF4-FFF2-40B4-BE49-F238E27FC236}">
                <a16:creationId xmlns:a16="http://schemas.microsoft.com/office/drawing/2014/main" id="{3D052E30-9C3A-3559-6786-8D0F3541F804}"/>
              </a:ext>
            </a:extLst>
          </p:cNvPr>
          <p:cNvSpPr txBox="1">
            <a:spLocks noChangeArrowheads="1"/>
          </p:cNvSpPr>
          <p:nvPr/>
        </p:nvSpPr>
        <p:spPr bwMode="auto">
          <a:xfrm>
            <a:off x="287338" y="598488"/>
            <a:ext cx="85185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b="1"/>
              <a:t>Esami strumentali utili per la diagnostica differenziale</a:t>
            </a:r>
            <a:r>
              <a:rPr lang="it-IT" altLang="it-IT"/>
              <a:t>:</a:t>
            </a:r>
          </a:p>
          <a:p>
            <a:pPr eaLnBrk="1" hangingPunct="1">
              <a:spcBef>
                <a:spcPct val="0"/>
              </a:spcBef>
              <a:buFontTx/>
              <a:buChar char="-"/>
            </a:pPr>
            <a:r>
              <a:rPr lang="it-IT" altLang="it-IT"/>
              <a:t>Rx diretta addome</a:t>
            </a:r>
          </a:p>
          <a:p>
            <a:pPr eaLnBrk="1" hangingPunct="1">
              <a:spcBef>
                <a:spcPct val="0"/>
              </a:spcBef>
              <a:buFontTx/>
              <a:buChar char="-"/>
            </a:pPr>
            <a:r>
              <a:rPr lang="it-IT" altLang="it-IT"/>
              <a:t>Ecografia addome</a:t>
            </a:r>
          </a:p>
          <a:p>
            <a:pPr eaLnBrk="1" hangingPunct="1">
              <a:spcBef>
                <a:spcPct val="0"/>
              </a:spcBef>
              <a:buFontTx/>
              <a:buChar char="-"/>
            </a:pPr>
            <a:r>
              <a:rPr lang="it-IT" altLang="it-IT"/>
              <a:t>TC addome con mdc</a:t>
            </a:r>
          </a:p>
          <a:p>
            <a:pPr eaLnBrk="1" hangingPunct="1">
              <a:spcBef>
                <a:spcPct val="0"/>
              </a:spcBef>
              <a:buFontTx/>
              <a:buChar char="-"/>
            </a:pPr>
            <a:endParaRPr lang="it-IT" altLang="it-IT"/>
          </a:p>
          <a:p>
            <a:pPr eaLnBrk="1" hangingPunct="1">
              <a:spcBef>
                <a:spcPct val="0"/>
              </a:spcBef>
              <a:buFontTx/>
              <a:buNone/>
            </a:pPr>
            <a:r>
              <a:rPr lang="it-IT" altLang="it-IT" b="1"/>
              <a:t>La terapia varierà in base alla possibile causa. L’approccio terapeutico di primo livello consiste in:</a:t>
            </a:r>
          </a:p>
          <a:p>
            <a:pPr eaLnBrk="1" hangingPunct="1">
              <a:spcBef>
                <a:spcPct val="0"/>
              </a:spcBef>
              <a:buFontTx/>
              <a:buNone/>
            </a:pPr>
            <a:endParaRPr lang="it-IT" alt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608A28C9-7784-6EF7-CB01-6B2A106C965F}"/>
              </a:ext>
            </a:extLst>
          </p:cNvPr>
          <p:cNvSpPr txBox="1"/>
          <p:nvPr/>
        </p:nvSpPr>
        <p:spPr>
          <a:xfrm>
            <a:off x="1109133" y="896432"/>
            <a:ext cx="6142272" cy="1569660"/>
          </a:xfrm>
          <a:prstGeom prst="rect">
            <a:avLst/>
          </a:prstGeom>
          <a:noFill/>
        </p:spPr>
        <p:txBody>
          <a:bodyPr wrap="square" rtlCol="0">
            <a:spAutoFit/>
          </a:bodyPr>
          <a:lstStyle/>
          <a:p>
            <a:pPr algn="ctr"/>
            <a:r>
              <a:rPr lang="it-IT" sz="2400" b="1" dirty="0"/>
              <a:t>ACUTO vs CRONICO</a:t>
            </a:r>
          </a:p>
          <a:p>
            <a:endParaRPr lang="it-IT" sz="2400" dirty="0"/>
          </a:p>
          <a:p>
            <a:endParaRPr lang="it-IT" sz="2400" dirty="0"/>
          </a:p>
          <a:p>
            <a:pPr algn="ctr"/>
            <a:r>
              <a:rPr lang="it-IT" sz="2400" dirty="0"/>
              <a:t>Non c’è una definizione tempistica</a:t>
            </a:r>
          </a:p>
        </p:txBody>
      </p:sp>
      <p:sp>
        <p:nvSpPr>
          <p:cNvPr id="14" name="CasellaDiTesto 13">
            <a:extLst>
              <a:ext uri="{FF2B5EF4-FFF2-40B4-BE49-F238E27FC236}">
                <a16:creationId xmlns:a16="http://schemas.microsoft.com/office/drawing/2014/main" id="{456851F7-4E78-440A-012B-851B8BEDDF12}"/>
              </a:ext>
            </a:extLst>
          </p:cNvPr>
          <p:cNvSpPr txBox="1"/>
          <p:nvPr/>
        </p:nvSpPr>
        <p:spPr>
          <a:xfrm>
            <a:off x="1183563" y="2828209"/>
            <a:ext cx="6400800" cy="2308324"/>
          </a:xfrm>
          <a:prstGeom prst="rect">
            <a:avLst/>
          </a:prstGeom>
          <a:noFill/>
        </p:spPr>
        <p:txBody>
          <a:bodyPr wrap="square" rtlCol="0">
            <a:spAutoFit/>
          </a:bodyPr>
          <a:lstStyle/>
          <a:p>
            <a:r>
              <a:rPr lang="it-IT" sz="2400" dirty="0"/>
              <a:t>Dolore ingravescente</a:t>
            </a:r>
          </a:p>
          <a:p>
            <a:r>
              <a:rPr lang="it-IT" sz="2400" dirty="0"/>
              <a:t>Dolore che ha raggiunto un plateau</a:t>
            </a:r>
          </a:p>
          <a:p>
            <a:r>
              <a:rPr lang="it-IT" sz="2400" dirty="0"/>
              <a:t>Dolore presente da tempo ma intermittente</a:t>
            </a:r>
          </a:p>
          <a:p>
            <a:endParaRPr lang="it-IT" sz="2400" dirty="0"/>
          </a:p>
          <a:p>
            <a:r>
              <a:rPr lang="it-IT" sz="2400" dirty="0"/>
              <a:t>Dolore cronico esacerbato o dolore cronico con concomitante dolore acuto non correlato</a:t>
            </a:r>
          </a:p>
        </p:txBody>
      </p:sp>
    </p:spTree>
    <p:extLst>
      <p:ext uri="{BB962C8B-B14F-4D97-AF65-F5344CB8AC3E}">
        <p14:creationId xmlns:p14="http://schemas.microsoft.com/office/powerpoint/2010/main" val="3809397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asellaDiTesto 1">
            <a:extLst>
              <a:ext uri="{FF2B5EF4-FFF2-40B4-BE49-F238E27FC236}">
                <a16:creationId xmlns:a16="http://schemas.microsoft.com/office/drawing/2014/main" id="{5510C033-DE8A-F8A5-044C-D0821341D79C}"/>
              </a:ext>
            </a:extLst>
          </p:cNvPr>
          <p:cNvSpPr txBox="1">
            <a:spLocks noChangeArrowheads="1"/>
          </p:cNvSpPr>
          <p:nvPr/>
        </p:nvSpPr>
        <p:spPr bwMode="auto">
          <a:xfrm>
            <a:off x="0" y="0"/>
            <a:ext cx="458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Occlusione intestinale</a:t>
            </a:r>
          </a:p>
        </p:txBody>
      </p:sp>
      <p:sp>
        <p:nvSpPr>
          <p:cNvPr id="62467" name="CasellaDiTesto 2">
            <a:extLst>
              <a:ext uri="{FF2B5EF4-FFF2-40B4-BE49-F238E27FC236}">
                <a16:creationId xmlns:a16="http://schemas.microsoft.com/office/drawing/2014/main" id="{CCAA33EA-F114-C328-0B92-9BFB8F4E1127}"/>
              </a:ext>
            </a:extLst>
          </p:cNvPr>
          <p:cNvSpPr txBox="1">
            <a:spLocks noChangeArrowheads="1"/>
          </p:cNvSpPr>
          <p:nvPr/>
        </p:nvSpPr>
        <p:spPr bwMode="auto">
          <a:xfrm>
            <a:off x="287338" y="398463"/>
            <a:ext cx="85185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b="1"/>
              <a:t>Esami strumentali utili per la diagnostica differenziale</a:t>
            </a:r>
            <a:r>
              <a:rPr lang="it-IT" altLang="it-IT"/>
              <a:t>:</a:t>
            </a:r>
          </a:p>
          <a:p>
            <a:pPr eaLnBrk="1" hangingPunct="1">
              <a:spcBef>
                <a:spcPct val="0"/>
              </a:spcBef>
              <a:buFontTx/>
              <a:buChar char="-"/>
            </a:pPr>
            <a:r>
              <a:rPr lang="it-IT" altLang="it-IT"/>
              <a:t>Rx diretta addome</a:t>
            </a:r>
          </a:p>
          <a:p>
            <a:pPr eaLnBrk="1" hangingPunct="1">
              <a:spcBef>
                <a:spcPct val="0"/>
              </a:spcBef>
              <a:buFontTx/>
              <a:buChar char="-"/>
            </a:pPr>
            <a:r>
              <a:rPr lang="it-IT" altLang="it-IT"/>
              <a:t>Ecografia addome</a:t>
            </a:r>
          </a:p>
          <a:p>
            <a:pPr eaLnBrk="1" hangingPunct="1">
              <a:spcBef>
                <a:spcPct val="0"/>
              </a:spcBef>
              <a:buFontTx/>
              <a:buChar char="-"/>
            </a:pPr>
            <a:r>
              <a:rPr lang="it-IT" altLang="it-IT"/>
              <a:t>TC addome con mdc</a:t>
            </a:r>
          </a:p>
          <a:p>
            <a:pPr eaLnBrk="1" hangingPunct="1">
              <a:spcBef>
                <a:spcPct val="0"/>
              </a:spcBef>
              <a:buFontTx/>
              <a:buNone/>
            </a:pPr>
            <a:r>
              <a:rPr lang="it-IT" altLang="it-IT" b="1"/>
              <a:t>La terapia varierà in base alla possibile causa. L’approccio terapeutico di primo livello consiste in:</a:t>
            </a:r>
            <a:endParaRPr lang="it-IT" altLang="it-IT"/>
          </a:p>
          <a:p>
            <a:pPr eaLnBrk="1" hangingPunct="1">
              <a:spcBef>
                <a:spcPct val="0"/>
              </a:spcBef>
              <a:buFontTx/>
              <a:buChar char="-"/>
            </a:pPr>
            <a:r>
              <a:rPr lang="it-IT" altLang="it-IT"/>
              <a:t>Liquidi</a:t>
            </a:r>
          </a:p>
          <a:p>
            <a:pPr eaLnBrk="1" hangingPunct="1">
              <a:spcBef>
                <a:spcPct val="0"/>
              </a:spcBef>
              <a:buFontTx/>
              <a:buChar char="-"/>
            </a:pPr>
            <a:r>
              <a:rPr lang="it-IT" altLang="it-IT"/>
              <a:t>Antibiotico</a:t>
            </a:r>
          </a:p>
          <a:p>
            <a:pPr eaLnBrk="1" hangingPunct="1">
              <a:spcBef>
                <a:spcPct val="0"/>
              </a:spcBef>
              <a:buFontTx/>
              <a:buChar char="-"/>
            </a:pPr>
            <a:r>
              <a:rPr lang="it-IT" altLang="it-IT"/>
              <a:t>Digiuno</a:t>
            </a:r>
          </a:p>
          <a:p>
            <a:pPr eaLnBrk="1" hangingPunct="1">
              <a:spcBef>
                <a:spcPct val="0"/>
              </a:spcBef>
              <a:buFontTx/>
              <a:buChar char="-"/>
            </a:pPr>
            <a:r>
              <a:rPr lang="it-IT" altLang="it-IT"/>
              <a:t>SNG</a:t>
            </a:r>
          </a:p>
          <a:p>
            <a:pPr eaLnBrk="1" hangingPunct="1">
              <a:spcBef>
                <a:spcPct val="0"/>
              </a:spcBef>
              <a:buFontTx/>
              <a:buChar char="-"/>
            </a:pPr>
            <a:r>
              <a:rPr lang="it-IT" altLang="it-IT"/>
              <a:t>Chirurgia se causa organica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magine 1" descr="506809e2022d90dd786dd520dea80e.jpg">
            <a:extLst>
              <a:ext uri="{FF2B5EF4-FFF2-40B4-BE49-F238E27FC236}">
                <a16:creationId xmlns:a16="http://schemas.microsoft.com/office/drawing/2014/main" id="{EC7D54AB-AC1B-9794-B59B-840A97E1F4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3200"/>
            <a:ext cx="65024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1">
            <a:extLst>
              <a:ext uri="{FF2B5EF4-FFF2-40B4-BE49-F238E27FC236}">
                <a16:creationId xmlns:a16="http://schemas.microsoft.com/office/drawing/2014/main" id="{B11B1549-6252-5373-B0A1-3930A20AB285}"/>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64515" name="CasellaDiTesto 3">
            <a:extLst>
              <a:ext uri="{FF2B5EF4-FFF2-40B4-BE49-F238E27FC236}">
                <a16:creationId xmlns:a16="http://schemas.microsoft.com/office/drawing/2014/main" id="{EE982586-DD04-08C9-DC30-9A74ED2CADDB}"/>
              </a:ext>
            </a:extLst>
          </p:cNvPr>
          <p:cNvSpPr txBox="1">
            <a:spLocks noChangeArrowheads="1"/>
          </p:cNvSpPr>
          <p:nvPr/>
        </p:nvSpPr>
        <p:spPr bwMode="auto">
          <a:xfrm>
            <a:off x="382588" y="436563"/>
            <a:ext cx="8326437"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Martina, 20 anni, studentessa universitaria</a:t>
            </a:r>
          </a:p>
          <a:p>
            <a:pPr eaLnBrk="1" hangingPunct="1">
              <a:spcBef>
                <a:spcPct val="0"/>
              </a:spcBef>
              <a:buFontTx/>
              <a:buNone/>
            </a:pPr>
            <a:r>
              <a:rPr lang="it-IT" altLang="it-IT" sz="2400"/>
              <a:t>Familiarità negativa per patologie maggiori, non fuma, poco alcool, alimentazione regolare</a:t>
            </a:r>
          </a:p>
          <a:p>
            <a:pPr eaLnBrk="1" hangingPunct="1">
              <a:spcBef>
                <a:spcPct val="0"/>
              </a:spcBef>
              <a:buFontTx/>
              <a:buNone/>
            </a:pPr>
            <a:r>
              <a:rPr lang="it-IT" altLang="it-IT" sz="2400"/>
              <a:t>Menarca a 12 anni, cicli mestruali irregolari e dolorosi</a:t>
            </a:r>
          </a:p>
          <a:p>
            <a:pPr eaLnBrk="1" hangingPunct="1">
              <a:spcBef>
                <a:spcPct val="0"/>
              </a:spcBef>
              <a:buFontTx/>
              <a:buNone/>
            </a:pPr>
            <a:r>
              <a:rPr lang="it-IT" altLang="it-IT" sz="2400"/>
              <a:t> </a:t>
            </a:r>
            <a:r>
              <a:rPr lang="it-IT" altLang="it-IT" sz="2400" b="1"/>
              <a:t>Anamnesi Patologica Remota:</a:t>
            </a:r>
          </a:p>
          <a:p>
            <a:pPr eaLnBrk="1" hangingPunct="1">
              <a:spcBef>
                <a:spcPct val="0"/>
              </a:spcBef>
              <a:buFontTx/>
              <a:buChar char="-"/>
            </a:pPr>
            <a:r>
              <a:rPr lang="it-IT" altLang="it-IT" sz="2400"/>
              <a:t>Riscontro ecografico di ovaio policistico per cui è in terapia con estroprogestinici da circa 2 anni</a:t>
            </a:r>
          </a:p>
          <a:p>
            <a:pPr eaLnBrk="1" hangingPunct="1">
              <a:spcBef>
                <a:spcPct val="0"/>
              </a:spcBef>
              <a:buFontTx/>
              <a:buChar char="-"/>
            </a:pPr>
            <a:r>
              <a:rPr lang="it-IT" altLang="it-IT" sz="2400"/>
              <a:t>Alvo alterno con accentuato meteorismo da Sindrome Intestino Irritabile</a:t>
            </a:r>
          </a:p>
          <a:p>
            <a:pPr eaLnBrk="1" hangingPunct="1">
              <a:spcBef>
                <a:spcPct val="0"/>
              </a:spcBef>
              <a:buFontTx/>
              <a:buNone/>
            </a:pPr>
            <a:r>
              <a:rPr lang="it-IT" altLang="it-IT" sz="2400" b="1"/>
              <a:t>Anamnesi Patologica Recente:</a:t>
            </a:r>
          </a:p>
          <a:p>
            <a:pPr eaLnBrk="1" hangingPunct="1">
              <a:spcBef>
                <a:spcPct val="0"/>
              </a:spcBef>
              <a:buFontTx/>
              <a:buChar char="-"/>
            </a:pPr>
            <a:r>
              <a:rPr lang="it-IT" altLang="it-IT" sz="2400"/>
              <a:t>Da 2 giorni, dolenzia addominale diffusa con alvo stitico riferito ad ansia pre-esame</a:t>
            </a:r>
          </a:p>
          <a:p>
            <a:pPr eaLnBrk="1" hangingPunct="1">
              <a:spcBef>
                <a:spcPct val="0"/>
              </a:spcBef>
              <a:buFontTx/>
              <a:buNone/>
            </a:pPr>
            <a:r>
              <a:rPr lang="it-IT" altLang="it-IT" sz="2400" b="1"/>
              <a:t>Motivo dell’accesso in Pronto Soccorso</a:t>
            </a:r>
          </a:p>
          <a:p>
            <a:pPr eaLnBrk="1" hangingPunct="1">
              <a:spcBef>
                <a:spcPct val="0"/>
              </a:spcBef>
              <a:buFontTx/>
              <a:buChar char="-"/>
            </a:pPr>
            <a:r>
              <a:rPr lang="it-IT" altLang="it-IT" sz="2400"/>
              <a:t>Nelle ultime 24 ore, netto peggioramento del dolore addominale che si è progressivamente localizzato sul fianco destro/fossa iliaca destra, alvo chiuso a feci e gas, vomito</a:t>
            </a:r>
          </a:p>
          <a:p>
            <a:pPr eaLnBrk="1" hangingPunct="1">
              <a:spcBef>
                <a:spcPct val="0"/>
              </a:spcBef>
              <a:buFontTx/>
              <a:buChar char="-"/>
            </a:pPr>
            <a:r>
              <a:rPr lang="it-IT" altLang="it-IT" sz="2400"/>
              <a:t>Nelle ultime 12 ore febbre preceduta da brivido sino a 39°C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asellaDiTesto 1">
            <a:extLst>
              <a:ext uri="{FF2B5EF4-FFF2-40B4-BE49-F238E27FC236}">
                <a16:creationId xmlns:a16="http://schemas.microsoft.com/office/drawing/2014/main" id="{66F2FC38-3C4E-E46C-FCF1-2104F295A66B}"/>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65539" name="CasellaDiTesto 3">
            <a:extLst>
              <a:ext uri="{FF2B5EF4-FFF2-40B4-BE49-F238E27FC236}">
                <a16:creationId xmlns:a16="http://schemas.microsoft.com/office/drawing/2014/main" id="{CACB0205-953A-5282-50B8-74A304F81929}"/>
              </a:ext>
            </a:extLst>
          </p:cNvPr>
          <p:cNvSpPr txBox="1">
            <a:spLocks noChangeArrowheads="1"/>
          </p:cNvSpPr>
          <p:nvPr/>
        </p:nvSpPr>
        <p:spPr bwMode="auto">
          <a:xfrm>
            <a:off x="382588" y="838200"/>
            <a:ext cx="83264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Parametri clinici in PS</a:t>
            </a:r>
          </a:p>
          <a:p>
            <a:pPr eaLnBrk="1" hangingPunct="1">
              <a:spcBef>
                <a:spcPct val="0"/>
              </a:spcBef>
              <a:buFontTx/>
              <a:buNone/>
            </a:pPr>
            <a:endParaRPr lang="it-IT" altLang="it-IT" sz="2400"/>
          </a:p>
          <a:p>
            <a:pPr eaLnBrk="1" hangingPunct="1">
              <a:spcBef>
                <a:spcPct val="0"/>
              </a:spcBef>
              <a:buFontTx/>
              <a:buNone/>
            </a:pPr>
            <a:r>
              <a:rPr lang="it-IT" altLang="it-IT" sz="2400"/>
              <a:t>PA 90/50; Fc 115 bpmR; SO2 100% in AA; t 38°C</a:t>
            </a:r>
          </a:p>
          <a:p>
            <a:pPr eaLnBrk="1" hangingPunct="1">
              <a:spcBef>
                <a:spcPct val="0"/>
              </a:spcBef>
              <a:buFontTx/>
              <a:buNone/>
            </a:pPr>
            <a:endParaRPr lang="it-IT" altLang="it-IT" sz="2400"/>
          </a:p>
          <a:p>
            <a:pPr eaLnBrk="1" hangingPunct="1">
              <a:spcBef>
                <a:spcPct val="0"/>
              </a:spcBef>
              <a:buFontTx/>
              <a:buNone/>
            </a:pPr>
            <a:r>
              <a:rPr lang="it-IT" altLang="it-IT" sz="2400"/>
              <a:t>La paziente si presenta lucida ed orientata, prostrata, intensamente sofferente, in posizione fetale per alleviare il dolore</a:t>
            </a:r>
          </a:p>
          <a:p>
            <a:pPr eaLnBrk="1" hangingPunct="1">
              <a:spcBef>
                <a:spcPct val="0"/>
              </a:spcBef>
              <a:buFontTx/>
              <a:buNone/>
            </a:pPr>
            <a:r>
              <a:rPr lang="it-IT" altLang="it-IT" sz="2400"/>
              <a:t>Riferisce intenso dolore addominale, vomito</a:t>
            </a:r>
          </a:p>
          <a:p>
            <a:pPr eaLnBrk="1" hangingPunct="1">
              <a:spcBef>
                <a:spcPct val="0"/>
              </a:spcBef>
              <a:buFontTx/>
              <a:buNone/>
            </a:pPr>
            <a:endParaRPr lang="it-IT" altLang="it-IT" sz="2400"/>
          </a:p>
          <a:p>
            <a:pPr eaLnBrk="1" hangingPunct="1">
              <a:spcBef>
                <a:spcPct val="0"/>
              </a:spcBef>
              <a:buFontTx/>
              <a:buNone/>
            </a:pPr>
            <a:r>
              <a:rPr lang="it-IT" altLang="it-IT" sz="2400"/>
              <a:t>Quali azioni effettuare?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asellaDiTesto 1">
            <a:extLst>
              <a:ext uri="{FF2B5EF4-FFF2-40B4-BE49-F238E27FC236}">
                <a16:creationId xmlns:a16="http://schemas.microsoft.com/office/drawing/2014/main" id="{C968097D-F81B-AC2A-6612-072BAE623223}"/>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66563" name="CasellaDiTesto 3">
            <a:extLst>
              <a:ext uri="{FF2B5EF4-FFF2-40B4-BE49-F238E27FC236}">
                <a16:creationId xmlns:a16="http://schemas.microsoft.com/office/drawing/2014/main" id="{74A7170F-A3BB-37A7-64F8-0CD6D7A3F7DB}"/>
              </a:ext>
            </a:extLst>
          </p:cNvPr>
          <p:cNvSpPr txBox="1">
            <a:spLocks noChangeArrowheads="1"/>
          </p:cNvSpPr>
          <p:nvPr/>
        </p:nvSpPr>
        <p:spPr bwMode="auto">
          <a:xfrm>
            <a:off x="106363" y="838200"/>
            <a:ext cx="86026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Parametri clinici in PS</a:t>
            </a:r>
          </a:p>
          <a:p>
            <a:pPr eaLnBrk="1" hangingPunct="1">
              <a:spcBef>
                <a:spcPct val="0"/>
              </a:spcBef>
              <a:buFontTx/>
              <a:buNone/>
            </a:pPr>
            <a:endParaRPr lang="it-IT" altLang="it-IT" sz="2400"/>
          </a:p>
          <a:p>
            <a:pPr eaLnBrk="1" hangingPunct="1">
              <a:spcBef>
                <a:spcPct val="0"/>
              </a:spcBef>
              <a:buFontTx/>
              <a:buNone/>
            </a:pPr>
            <a:r>
              <a:rPr lang="it-IT" altLang="it-IT" sz="2400"/>
              <a:t>PA 90/50; Fc 115 bpmR; SO2 100% in AA; t 38°C</a:t>
            </a:r>
          </a:p>
          <a:p>
            <a:pPr eaLnBrk="1" hangingPunct="1">
              <a:spcBef>
                <a:spcPct val="0"/>
              </a:spcBef>
              <a:buFontTx/>
              <a:buNone/>
            </a:pPr>
            <a:r>
              <a:rPr lang="it-IT" altLang="it-IT" sz="2400"/>
              <a:t>La paziente si presenta lucida ed orientata, prostrata, intensamente sofferente, in posizione fetale per alleviare il dolore</a:t>
            </a:r>
          </a:p>
          <a:p>
            <a:pPr eaLnBrk="1" hangingPunct="1">
              <a:spcBef>
                <a:spcPct val="0"/>
              </a:spcBef>
              <a:buFontTx/>
              <a:buNone/>
            </a:pPr>
            <a:r>
              <a:rPr lang="it-IT" altLang="it-IT" sz="2400"/>
              <a:t>Riferisce intenso dolore addominale, vomito</a:t>
            </a:r>
          </a:p>
          <a:p>
            <a:pPr eaLnBrk="1" hangingPunct="1">
              <a:spcBef>
                <a:spcPct val="0"/>
              </a:spcBef>
              <a:buFontTx/>
              <a:buNone/>
            </a:pPr>
            <a:endParaRPr lang="it-IT" altLang="it-IT" sz="2400"/>
          </a:p>
          <a:p>
            <a:pPr eaLnBrk="1" hangingPunct="1">
              <a:spcBef>
                <a:spcPct val="0"/>
              </a:spcBef>
              <a:buFontTx/>
              <a:buNone/>
            </a:pPr>
            <a:r>
              <a:rPr lang="it-IT" altLang="it-IT" sz="2400" b="1"/>
              <a:t>Quali azioni effettuare?</a:t>
            </a:r>
          </a:p>
          <a:p>
            <a:pPr eaLnBrk="1" hangingPunct="1">
              <a:spcBef>
                <a:spcPct val="0"/>
              </a:spcBef>
              <a:buFontTx/>
              <a:buNone/>
            </a:pPr>
            <a:r>
              <a:rPr lang="it-IT" altLang="it-IT" sz="2400"/>
              <a:t>Visita generale</a:t>
            </a:r>
          </a:p>
          <a:p>
            <a:pPr eaLnBrk="1" hangingPunct="1">
              <a:spcBef>
                <a:spcPct val="0"/>
              </a:spcBef>
              <a:buFontTx/>
              <a:buNone/>
            </a:pPr>
            <a:r>
              <a:rPr lang="it-IT" altLang="it-IT" sz="2400"/>
              <a:t>Garantire accesso venoso =&gt; prelievo ematico =&gt; Infusione di liquidi</a:t>
            </a:r>
          </a:p>
          <a:p>
            <a:pPr eaLnBrk="1" hangingPunct="1">
              <a:spcBef>
                <a:spcPct val="0"/>
              </a:spcBef>
              <a:buFontTx/>
              <a:buNone/>
            </a:pPr>
            <a:r>
              <a:rPr lang="it-IT" altLang="it-IT" sz="2400"/>
              <a:t>Lab: Emocromo, indici di flogosi, funzione renale e epatica, esame urine, betaHCG, emocolture</a:t>
            </a:r>
          </a:p>
          <a:p>
            <a:pPr eaLnBrk="1" hangingPunct="1">
              <a:spcBef>
                <a:spcPct val="0"/>
              </a:spcBef>
              <a:buFontTx/>
              <a:buNone/>
            </a:pPr>
            <a:r>
              <a:rPr lang="it-IT" altLang="it-IT" sz="2400"/>
              <a:t>Effettuare ECG, ecografia addome, Rx addome, Rx torace, eventuale TC addome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olo 1">
            <a:extLst>
              <a:ext uri="{FF2B5EF4-FFF2-40B4-BE49-F238E27FC236}">
                <a16:creationId xmlns:a16="http://schemas.microsoft.com/office/drawing/2014/main" id="{5D663B75-D747-781B-6782-03CA4E101B7E}"/>
              </a:ext>
            </a:extLst>
          </p:cNvPr>
          <p:cNvSpPr>
            <a:spLocks noGrp="1"/>
          </p:cNvSpPr>
          <p:nvPr>
            <p:ph type="title"/>
          </p:nvPr>
        </p:nvSpPr>
        <p:spPr>
          <a:xfrm>
            <a:off x="457200" y="115888"/>
            <a:ext cx="8229600" cy="1143000"/>
          </a:xfrm>
        </p:spPr>
        <p:txBody>
          <a:bodyPr/>
          <a:lstStyle/>
          <a:p>
            <a:r>
              <a:rPr lang="it-IT" altLang="it-IT"/>
              <a:t>Punto di McBurney</a:t>
            </a:r>
          </a:p>
        </p:txBody>
      </p:sp>
      <p:pic>
        <p:nvPicPr>
          <p:cNvPr id="67587" name="Segnaposto contenuto 3" descr="punto di McBurney.png">
            <a:extLst>
              <a:ext uri="{FF2B5EF4-FFF2-40B4-BE49-F238E27FC236}">
                <a16:creationId xmlns:a16="http://schemas.microsoft.com/office/drawing/2014/main" id="{38298C64-48B1-06CE-7D64-E2BEB0EC998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3231" b="13231"/>
          <a:stretch>
            <a:fillRect/>
          </a:stretch>
        </p:blip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asellaDiTesto 1">
            <a:extLst>
              <a:ext uri="{FF2B5EF4-FFF2-40B4-BE49-F238E27FC236}">
                <a16:creationId xmlns:a16="http://schemas.microsoft.com/office/drawing/2014/main" id="{2282329E-6994-B390-D9E3-B8E0B14B12B1}"/>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68611" name="CasellaDiTesto 3">
            <a:extLst>
              <a:ext uri="{FF2B5EF4-FFF2-40B4-BE49-F238E27FC236}">
                <a16:creationId xmlns:a16="http://schemas.microsoft.com/office/drawing/2014/main" id="{FD6711BF-9530-F83B-766D-6A0DB2872276}"/>
              </a:ext>
            </a:extLst>
          </p:cNvPr>
          <p:cNvSpPr txBox="1">
            <a:spLocks noChangeArrowheads="1"/>
          </p:cNvSpPr>
          <p:nvPr/>
        </p:nvSpPr>
        <p:spPr bwMode="auto">
          <a:xfrm>
            <a:off x="382588" y="414338"/>
            <a:ext cx="83264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Parametri clinici in PS</a:t>
            </a:r>
          </a:p>
          <a:p>
            <a:pPr eaLnBrk="1" hangingPunct="1">
              <a:spcBef>
                <a:spcPct val="0"/>
              </a:spcBef>
              <a:buFontTx/>
              <a:buNone/>
            </a:pPr>
            <a:r>
              <a:rPr lang="it-IT" altLang="it-IT" sz="2400"/>
              <a:t>PA 90/50; Fc 115 bpmR; SO2 100% in AA; t 38°C</a:t>
            </a:r>
          </a:p>
          <a:p>
            <a:pPr eaLnBrk="1" hangingPunct="1">
              <a:spcBef>
                <a:spcPct val="0"/>
              </a:spcBef>
              <a:buFontTx/>
              <a:buNone/>
            </a:pPr>
            <a:r>
              <a:rPr lang="it-IT" altLang="it-IT" sz="2400"/>
              <a:t>La paziente si presenta lucida ed orientata, prostrata, intensamente sofferente, in posizione fetale per alleviare il dolore</a:t>
            </a:r>
          </a:p>
          <a:p>
            <a:pPr eaLnBrk="1" hangingPunct="1">
              <a:spcBef>
                <a:spcPct val="0"/>
              </a:spcBef>
              <a:buFontTx/>
              <a:buNone/>
            </a:pPr>
            <a:r>
              <a:rPr lang="it-IT" altLang="it-IT" sz="2400"/>
              <a:t>Riferisce intenso dolore addominale, vomito</a:t>
            </a:r>
          </a:p>
          <a:p>
            <a:pPr eaLnBrk="1" hangingPunct="1">
              <a:spcBef>
                <a:spcPct val="0"/>
              </a:spcBef>
              <a:buFontTx/>
              <a:buNone/>
            </a:pPr>
            <a:r>
              <a:rPr lang="it-IT" altLang="it-IT" sz="2400" b="1"/>
              <a:t>Obiettività:</a:t>
            </a:r>
          </a:p>
          <a:p>
            <a:pPr eaLnBrk="1" hangingPunct="1">
              <a:spcBef>
                <a:spcPct val="0"/>
              </a:spcBef>
              <a:buFontTx/>
              <a:buNone/>
            </a:pPr>
            <a:r>
              <a:rPr lang="it-IT" altLang="it-IT" sz="2400"/>
              <a:t>Addome: addome difeso con Blumberg spiccatamente positivo in fossa iliaca destra, Punto di McBurney dolente con dolore irradiato lungo la faccia interna della coscia, segni di irritazione dell’ileo-psoas. Borborigmi assenti con distensione di anse in tutto l’addome</a:t>
            </a:r>
          </a:p>
          <a:p>
            <a:pPr eaLnBrk="1" hangingPunct="1">
              <a:spcBef>
                <a:spcPct val="0"/>
              </a:spcBef>
              <a:buFontTx/>
              <a:buNone/>
            </a:pPr>
            <a:r>
              <a:rPr lang="it-IT" altLang="it-IT" sz="2400"/>
              <a:t>Torace: MV normotrasmesso con basi libere e mobili</a:t>
            </a:r>
          </a:p>
          <a:p>
            <a:pPr eaLnBrk="1" hangingPunct="1">
              <a:spcBef>
                <a:spcPct val="0"/>
              </a:spcBef>
              <a:buFontTx/>
              <a:buNone/>
            </a:pPr>
            <a:r>
              <a:rPr lang="it-IT" altLang="it-IT" sz="2400"/>
              <a:t>Cuore: toni tachicardici in successione ritmica, pause apparentemente libere</a:t>
            </a:r>
          </a:p>
          <a:p>
            <a:pPr eaLnBrk="1" hangingPunct="1">
              <a:spcBef>
                <a:spcPct val="0"/>
              </a:spcBef>
              <a:buFontTx/>
              <a:buNone/>
            </a:pPr>
            <a:r>
              <a:rPr lang="it-IT" altLang="it-IT" sz="2000"/>
              <a:t>Lab: GB 13.540; neutrofili 78%; Hb 12,8; VES 110 (VN 15); PCR 23,5 (VN 0,8); creatinina 0,8 (VN 1,2); esame urine negativo, beta HCG normali</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asellaDiTesto 1">
            <a:extLst>
              <a:ext uri="{FF2B5EF4-FFF2-40B4-BE49-F238E27FC236}">
                <a16:creationId xmlns:a16="http://schemas.microsoft.com/office/drawing/2014/main" id="{79DB80B0-4391-4AF2-7B7A-8C811B8ECD31}"/>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69635" name="CasellaDiTesto 3">
            <a:extLst>
              <a:ext uri="{FF2B5EF4-FFF2-40B4-BE49-F238E27FC236}">
                <a16:creationId xmlns:a16="http://schemas.microsoft.com/office/drawing/2014/main" id="{9890597E-ED68-1FEE-7B5E-A62E089FC0D1}"/>
              </a:ext>
            </a:extLst>
          </p:cNvPr>
          <p:cNvSpPr txBox="1">
            <a:spLocks noChangeArrowheads="1"/>
          </p:cNvSpPr>
          <p:nvPr/>
        </p:nvSpPr>
        <p:spPr bwMode="auto">
          <a:xfrm>
            <a:off x="382588" y="838200"/>
            <a:ext cx="83264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b="1"/>
              <a:t>Ipotesi cliniche</a:t>
            </a:r>
          </a:p>
          <a:p>
            <a:pPr eaLnBrk="1" hangingPunct="1">
              <a:spcBef>
                <a:spcPct val="0"/>
              </a:spcBef>
              <a:buFontTx/>
              <a:buNone/>
            </a:pPr>
            <a:endParaRPr lang="it-IT" altLang="it-IT" sz="2400"/>
          </a:p>
          <a:p>
            <a:pPr eaLnBrk="1" hangingPunct="1">
              <a:spcBef>
                <a:spcPct val="0"/>
              </a:spcBef>
              <a:buFontTx/>
              <a:buNone/>
            </a:pPr>
            <a:r>
              <a:rPr lang="it-IT" altLang="it-IT" sz="2800"/>
              <a:t>Addome acuto da: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asellaDiTesto 1">
            <a:extLst>
              <a:ext uri="{FF2B5EF4-FFF2-40B4-BE49-F238E27FC236}">
                <a16:creationId xmlns:a16="http://schemas.microsoft.com/office/drawing/2014/main" id="{AC775414-EC1B-0E44-1A77-743D5624FD84}"/>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70659" name="CasellaDiTesto 3">
            <a:extLst>
              <a:ext uri="{FF2B5EF4-FFF2-40B4-BE49-F238E27FC236}">
                <a16:creationId xmlns:a16="http://schemas.microsoft.com/office/drawing/2014/main" id="{55000837-0841-39AC-A723-9D02D6E23763}"/>
              </a:ext>
            </a:extLst>
          </p:cNvPr>
          <p:cNvSpPr txBox="1">
            <a:spLocks noChangeArrowheads="1"/>
          </p:cNvSpPr>
          <p:nvPr/>
        </p:nvSpPr>
        <p:spPr bwMode="auto">
          <a:xfrm>
            <a:off x="382588" y="838200"/>
            <a:ext cx="83264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Ipotesi cliniche</a:t>
            </a:r>
          </a:p>
          <a:p>
            <a:pPr eaLnBrk="1" hangingPunct="1">
              <a:spcBef>
                <a:spcPct val="0"/>
              </a:spcBef>
              <a:buFontTx/>
              <a:buNone/>
            </a:pPr>
            <a:endParaRPr lang="it-IT" altLang="it-IT" sz="2400"/>
          </a:p>
          <a:p>
            <a:pPr eaLnBrk="1" hangingPunct="1">
              <a:spcBef>
                <a:spcPct val="0"/>
              </a:spcBef>
              <a:buFontTx/>
              <a:buNone/>
            </a:pPr>
            <a:r>
              <a:rPr lang="it-IT" altLang="it-IT" sz="2400"/>
              <a:t>Addome acuto da: </a:t>
            </a:r>
          </a:p>
          <a:p>
            <a:pPr eaLnBrk="1" hangingPunct="1">
              <a:spcBef>
                <a:spcPct val="0"/>
              </a:spcBef>
              <a:buFontTx/>
              <a:buAutoNum type="arabicPeriod"/>
            </a:pPr>
            <a:r>
              <a:rPr lang="it-IT" altLang="it-IT" sz="2400"/>
              <a:t>Appendicite acuta gangrenosa (ipotesi più probabile)</a:t>
            </a:r>
          </a:p>
          <a:p>
            <a:pPr eaLnBrk="1" hangingPunct="1">
              <a:spcBef>
                <a:spcPct val="0"/>
              </a:spcBef>
              <a:buFontTx/>
              <a:buAutoNum type="arabicPeriod"/>
            </a:pPr>
            <a:r>
              <a:rPr lang="it-IT" altLang="it-IT" sz="2400"/>
              <a:t>Ascesso addominale da perforazione intestinale coperta (Diverticolo Meckel, Malattia di Crohn, diverticolo del cieco)</a:t>
            </a:r>
          </a:p>
          <a:p>
            <a:pPr eaLnBrk="1" hangingPunct="1">
              <a:spcBef>
                <a:spcPct val="0"/>
              </a:spcBef>
              <a:buFontTx/>
              <a:buAutoNum type="arabicPeriod"/>
            </a:pPr>
            <a:r>
              <a:rPr lang="it-IT" altLang="it-IT" sz="2400"/>
              <a:t>Torsione ovarica da cisti</a:t>
            </a:r>
          </a:p>
          <a:p>
            <a:pPr eaLnBrk="1" hangingPunct="1">
              <a:spcBef>
                <a:spcPct val="0"/>
              </a:spcBef>
              <a:buFontTx/>
              <a:buAutoNum type="arabicPeriod"/>
            </a:pPr>
            <a:r>
              <a:rPr lang="it-IT" altLang="it-IT" sz="2400"/>
              <a:t>Annessite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asellaDiTesto 1">
            <a:extLst>
              <a:ext uri="{FF2B5EF4-FFF2-40B4-BE49-F238E27FC236}">
                <a16:creationId xmlns:a16="http://schemas.microsoft.com/office/drawing/2014/main" id="{DA846EF1-E060-8D86-5B29-5F370D9665C9}"/>
              </a:ext>
            </a:extLst>
          </p:cNvPr>
          <p:cNvSpPr txBox="1">
            <a:spLocks noChangeArrowheads="1"/>
          </p:cNvSpPr>
          <p:nvPr/>
        </p:nvSpPr>
        <p:spPr bwMode="auto">
          <a:xfrm>
            <a:off x="0" y="0"/>
            <a:ext cx="4195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Appendicite Acuta</a:t>
            </a:r>
          </a:p>
        </p:txBody>
      </p:sp>
      <p:sp>
        <p:nvSpPr>
          <p:cNvPr id="71683" name="CasellaDiTesto 2">
            <a:extLst>
              <a:ext uri="{FF2B5EF4-FFF2-40B4-BE49-F238E27FC236}">
                <a16:creationId xmlns:a16="http://schemas.microsoft.com/office/drawing/2014/main" id="{44AF3E10-B64B-C9F1-AD6A-48E3BB818805}"/>
              </a:ext>
            </a:extLst>
          </p:cNvPr>
          <p:cNvSpPr txBox="1">
            <a:spLocks noChangeArrowheads="1"/>
          </p:cNvSpPr>
          <p:nvPr/>
        </p:nvSpPr>
        <p:spPr bwMode="auto">
          <a:xfrm>
            <a:off x="287338" y="598488"/>
            <a:ext cx="85185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Definizione:</a:t>
            </a:r>
            <a:r>
              <a:rPr lang="it-IT" altLang="it-IT" sz="2400"/>
              <a:t> per appendicite si definisce un processo infiammatorio/settico dell’appendice</a:t>
            </a:r>
          </a:p>
          <a:p>
            <a:pPr eaLnBrk="1" hangingPunct="1">
              <a:spcBef>
                <a:spcPct val="0"/>
              </a:spcBef>
              <a:buFontTx/>
              <a:buNone/>
            </a:pPr>
            <a:endParaRPr lang="it-IT" altLang="it-IT" sz="2400"/>
          </a:p>
          <a:p>
            <a:pPr eaLnBrk="1" hangingPunct="1">
              <a:spcBef>
                <a:spcPct val="0"/>
              </a:spcBef>
              <a:buFontTx/>
              <a:buNone/>
            </a:pPr>
            <a:r>
              <a:rPr lang="it-IT" altLang="it-IT" sz="2400" b="1"/>
              <a:t>Epidemiologia:</a:t>
            </a:r>
            <a:r>
              <a:rPr lang="it-IT" altLang="it-IT" sz="2400"/>
              <a:t> rimane la causa di intervento chirurgicp più frequente (30% di tutti gli interventi)</a:t>
            </a:r>
          </a:p>
          <a:p>
            <a:pPr eaLnBrk="1" hangingPunct="1">
              <a:spcBef>
                <a:spcPct val="0"/>
              </a:spcBef>
              <a:buFontTx/>
              <a:buNone/>
            </a:pPr>
            <a:r>
              <a:rPr lang="it-IT" altLang="it-IT" sz="2400"/>
              <a:t>Si può verificare in ogni sesso ed età sebbene i più colpiti siano i maschi tra i 10 e i 30 anni</a:t>
            </a:r>
          </a:p>
          <a:p>
            <a:pPr eaLnBrk="1" hangingPunct="1">
              <a:spcBef>
                <a:spcPct val="0"/>
              </a:spcBef>
              <a:buFontTx/>
              <a:buNone/>
            </a:pPr>
            <a:endParaRPr lang="it-IT" altLang="it-IT" sz="2400"/>
          </a:p>
          <a:p>
            <a:pPr eaLnBrk="1" hangingPunct="1">
              <a:spcBef>
                <a:spcPct val="0"/>
              </a:spcBef>
              <a:buFontTx/>
              <a:buNone/>
            </a:pPr>
            <a:r>
              <a:rPr lang="it-IT" altLang="it-IT" sz="2400"/>
              <a:t>Appendice caratterizzata da estrema variabilità per quanto riguarda la sede anatomica, è ricoperta da peritoneo che, dopo averla circondata, forma con la sua riflessione il meso dell’appendice o mesenteriolo</a:t>
            </a:r>
          </a:p>
          <a:p>
            <a:pPr eaLnBrk="1" hangingPunct="1">
              <a:spcBef>
                <a:spcPct val="0"/>
              </a:spcBef>
              <a:buFontTx/>
              <a:buNone/>
            </a:pPr>
            <a:endParaRPr lang="it-IT" altLang="it-IT"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a:extLst>
              <a:ext uri="{FF2B5EF4-FFF2-40B4-BE49-F238E27FC236}">
                <a16:creationId xmlns:a16="http://schemas.microsoft.com/office/drawing/2014/main" id="{1EC8C102-1B01-44D3-08F1-B6D24E42BF0B}"/>
              </a:ext>
            </a:extLst>
          </p:cNvPr>
          <p:cNvSpPr>
            <a:spLocks noGrp="1"/>
          </p:cNvSpPr>
          <p:nvPr>
            <p:ph type="title"/>
          </p:nvPr>
        </p:nvSpPr>
        <p:spPr/>
        <p:txBody>
          <a:bodyPr/>
          <a:lstStyle/>
          <a:p>
            <a:endParaRPr lang="it-IT" altLang="it-IT"/>
          </a:p>
        </p:txBody>
      </p:sp>
      <p:sp>
        <p:nvSpPr>
          <p:cNvPr id="6147" name="Segnaposto contenuto 2">
            <a:extLst>
              <a:ext uri="{FF2B5EF4-FFF2-40B4-BE49-F238E27FC236}">
                <a16:creationId xmlns:a16="http://schemas.microsoft.com/office/drawing/2014/main" id="{16976087-E0DD-3FE9-1965-99D83530F066}"/>
              </a:ext>
            </a:extLst>
          </p:cNvPr>
          <p:cNvSpPr>
            <a:spLocks noGrp="1"/>
          </p:cNvSpPr>
          <p:nvPr>
            <p:ph idx="1"/>
          </p:nvPr>
        </p:nvSpPr>
        <p:spPr/>
        <p:txBody>
          <a:bodyPr/>
          <a:lstStyle/>
          <a:p>
            <a:r>
              <a:rPr lang="it-IT" altLang="it-IT"/>
              <a:t>In caso di dolore acuto cosa dobbiamo valutare?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ttangolo 1">
            <a:extLst>
              <a:ext uri="{FF2B5EF4-FFF2-40B4-BE49-F238E27FC236}">
                <a16:creationId xmlns:a16="http://schemas.microsoft.com/office/drawing/2014/main" id="{F7678EC1-928F-14CF-1DCA-606BD675B6A5}"/>
              </a:ext>
            </a:extLst>
          </p:cNvPr>
          <p:cNvSpPr>
            <a:spLocks noChangeArrowheads="1"/>
          </p:cNvSpPr>
          <p:nvPr/>
        </p:nvSpPr>
        <p:spPr bwMode="auto">
          <a:xfrm>
            <a:off x="169863" y="612775"/>
            <a:ext cx="83073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Dal punto di vista anatomo-patologico possiamo distinguere:</a:t>
            </a:r>
          </a:p>
          <a:p>
            <a:pPr eaLnBrk="1" hangingPunct="1">
              <a:spcBef>
                <a:spcPct val="0"/>
              </a:spcBef>
              <a:buFontTx/>
              <a:buChar char="-"/>
            </a:pPr>
            <a:r>
              <a:rPr lang="it-IT" altLang="it-IT" sz="2400" b="1"/>
              <a:t>Appendicite catarrale: </a:t>
            </a:r>
            <a:r>
              <a:rPr lang="it-IT" altLang="it-IT" sz="2400"/>
              <a:t>quando vi è un aumento dell’infiltrato infiammatorio con conseguente produzione di muco</a:t>
            </a:r>
          </a:p>
          <a:p>
            <a:pPr eaLnBrk="1" hangingPunct="1">
              <a:spcBef>
                <a:spcPct val="0"/>
              </a:spcBef>
              <a:buFontTx/>
              <a:buChar char="-"/>
            </a:pPr>
            <a:r>
              <a:rPr lang="it-IT" altLang="it-IT" sz="2400" b="1"/>
              <a:t>Appendicite flemmonosa: </a:t>
            </a:r>
            <a:r>
              <a:rPr lang="it-IT" altLang="it-IT" sz="2400"/>
              <a:t>quando l’infiltrato evolve formando zone di necrosi, suppurazione e colliquazione che si aprono verso il lume e la sierosa</a:t>
            </a:r>
          </a:p>
          <a:p>
            <a:pPr eaLnBrk="1" hangingPunct="1">
              <a:spcBef>
                <a:spcPct val="0"/>
              </a:spcBef>
              <a:buFontTx/>
              <a:buChar char="-"/>
            </a:pPr>
            <a:r>
              <a:rPr lang="it-IT" altLang="it-IT" sz="2400" b="1"/>
              <a:t>Appendicite flemmonosa perforata: </a:t>
            </a:r>
            <a:r>
              <a:rPr lang="it-IT" altLang="it-IT" sz="2400"/>
              <a:t>Il processo colliquativo può evolvere sino alla perforazione, più frequente nella parte terminale dell’appendice</a:t>
            </a:r>
          </a:p>
          <a:p>
            <a:pPr eaLnBrk="1" hangingPunct="1">
              <a:spcBef>
                <a:spcPct val="0"/>
              </a:spcBef>
              <a:buFontTx/>
              <a:buChar char="-"/>
            </a:pPr>
            <a:r>
              <a:rPr lang="it-IT" altLang="it-IT" sz="2400" b="1"/>
              <a:t>Appendicite gangrenosa: </a:t>
            </a:r>
            <a:r>
              <a:rPr lang="it-IT" altLang="it-IT" sz="2400"/>
              <a:t>presente quando vi sono dei germi anaerobi e trombosi dei vasi del mesentere</a:t>
            </a:r>
          </a:p>
          <a:p>
            <a:pPr eaLnBrk="1" hangingPunct="1">
              <a:spcBef>
                <a:spcPct val="0"/>
              </a:spcBef>
              <a:buFontTx/>
              <a:buChar char="-"/>
            </a:pPr>
            <a:r>
              <a:rPr lang="it-IT" altLang="it-IT" sz="2400" b="1"/>
              <a:t>Appendicite idropica: </a:t>
            </a:r>
            <a:r>
              <a:rPr lang="it-IT" altLang="it-IT" sz="2400"/>
              <a:t>quando il lume è ostruito per cui vi è l’accumulo di muco</a:t>
            </a:r>
          </a:p>
          <a:p>
            <a:pPr eaLnBrk="1" hangingPunct="1">
              <a:spcBef>
                <a:spcPct val="0"/>
              </a:spcBef>
              <a:buFontTx/>
              <a:buChar char="-"/>
            </a:pPr>
            <a:r>
              <a:rPr lang="it-IT" altLang="it-IT" sz="2400" b="1"/>
              <a:t>Empiema dell’appendice: </a:t>
            </a:r>
            <a:r>
              <a:rPr lang="it-IT" altLang="it-IT" sz="2400"/>
              <a:t>trasformazione in raccolta ascessuale per contaminazione batterica</a:t>
            </a:r>
          </a:p>
        </p:txBody>
      </p:sp>
      <p:sp>
        <p:nvSpPr>
          <p:cNvPr id="72707" name="CasellaDiTesto 1">
            <a:extLst>
              <a:ext uri="{FF2B5EF4-FFF2-40B4-BE49-F238E27FC236}">
                <a16:creationId xmlns:a16="http://schemas.microsoft.com/office/drawing/2014/main" id="{8AE85D78-5425-D0DF-AA05-B659CEB411E2}"/>
              </a:ext>
            </a:extLst>
          </p:cNvPr>
          <p:cNvSpPr txBox="1">
            <a:spLocks noChangeArrowheads="1"/>
          </p:cNvSpPr>
          <p:nvPr/>
        </p:nvSpPr>
        <p:spPr bwMode="auto">
          <a:xfrm>
            <a:off x="0" y="0"/>
            <a:ext cx="4195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Appendicite Acuta</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asellaDiTesto 1">
            <a:extLst>
              <a:ext uri="{FF2B5EF4-FFF2-40B4-BE49-F238E27FC236}">
                <a16:creationId xmlns:a16="http://schemas.microsoft.com/office/drawing/2014/main" id="{56274C61-1C54-B89F-B733-C04F0C501423}"/>
              </a:ext>
            </a:extLst>
          </p:cNvPr>
          <p:cNvSpPr txBox="1">
            <a:spLocks noChangeArrowheads="1"/>
          </p:cNvSpPr>
          <p:nvPr/>
        </p:nvSpPr>
        <p:spPr bwMode="auto">
          <a:xfrm>
            <a:off x="0" y="0"/>
            <a:ext cx="4195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Appendicite Acuta</a:t>
            </a:r>
          </a:p>
        </p:txBody>
      </p:sp>
      <p:sp>
        <p:nvSpPr>
          <p:cNvPr id="73731" name="CasellaDiTesto 2">
            <a:extLst>
              <a:ext uri="{FF2B5EF4-FFF2-40B4-BE49-F238E27FC236}">
                <a16:creationId xmlns:a16="http://schemas.microsoft.com/office/drawing/2014/main" id="{FA80E9E0-4ECC-822B-F0AD-0F2628E1D596}"/>
              </a:ext>
            </a:extLst>
          </p:cNvPr>
          <p:cNvSpPr txBox="1">
            <a:spLocks noChangeArrowheads="1"/>
          </p:cNvSpPr>
          <p:nvPr/>
        </p:nvSpPr>
        <p:spPr bwMode="auto">
          <a:xfrm>
            <a:off x="287338" y="598488"/>
            <a:ext cx="85185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Quadro clinico</a:t>
            </a:r>
          </a:p>
          <a:p>
            <a:pPr eaLnBrk="1" hangingPunct="1">
              <a:spcBef>
                <a:spcPct val="0"/>
              </a:spcBef>
              <a:buFontTx/>
              <a:buNone/>
            </a:pPr>
            <a:r>
              <a:rPr lang="it-IT" altLang="it-IT" sz="2400" b="1"/>
              <a:t>Triade: Dolore, febbre, leucocitosi</a:t>
            </a:r>
          </a:p>
          <a:p>
            <a:pPr eaLnBrk="1" hangingPunct="1">
              <a:spcBef>
                <a:spcPct val="0"/>
              </a:spcBef>
              <a:buFontTx/>
              <a:buNone/>
            </a:pPr>
            <a:endParaRPr lang="it-IT" altLang="it-IT" sz="2400"/>
          </a:p>
          <a:p>
            <a:pPr eaLnBrk="1" hangingPunct="1">
              <a:spcBef>
                <a:spcPct val="0"/>
              </a:spcBef>
              <a:buFontTx/>
              <a:buNone/>
            </a:pPr>
            <a:r>
              <a:rPr lang="it-IT" altLang="it-IT" sz="2400" b="1"/>
              <a:t>Dolore:</a:t>
            </a:r>
            <a:r>
              <a:rPr lang="it-IT" altLang="it-IT" sz="2400"/>
              <a:t> in genere ad esordio improvviso ingravescente, diffuso a tutto l’addome o in mesogastrio per poi spostarsi in fossa iliaca destra; </a:t>
            </a:r>
          </a:p>
          <a:p>
            <a:pPr eaLnBrk="1" hangingPunct="1">
              <a:spcBef>
                <a:spcPct val="0"/>
              </a:spcBef>
              <a:buFontTx/>
              <a:buNone/>
            </a:pPr>
            <a:r>
              <a:rPr lang="it-IT" altLang="it-IT" sz="2400"/>
              <a:t>A seconda della sede anatomica, il dolore può essere irradiato:</a:t>
            </a:r>
          </a:p>
          <a:p>
            <a:pPr eaLnBrk="1" hangingPunct="1">
              <a:spcBef>
                <a:spcPct val="0"/>
              </a:spcBef>
              <a:buFontTx/>
              <a:buChar char="-"/>
            </a:pPr>
            <a:r>
              <a:rPr lang="it-IT" altLang="it-IT" sz="2400"/>
              <a:t>In basso verso la radice della coscia nella posizione normale</a:t>
            </a:r>
          </a:p>
          <a:p>
            <a:pPr eaLnBrk="1" hangingPunct="1">
              <a:spcBef>
                <a:spcPct val="0"/>
              </a:spcBef>
              <a:buFontTx/>
              <a:buChar char="-"/>
            </a:pPr>
            <a:r>
              <a:rPr lang="it-IT" altLang="it-IT" sz="2400"/>
              <a:t>In basso verso la pelvi  quando l’appendice è soprattutto pelvica</a:t>
            </a:r>
          </a:p>
          <a:p>
            <a:pPr eaLnBrk="1" hangingPunct="1">
              <a:spcBef>
                <a:spcPct val="0"/>
              </a:spcBef>
              <a:buFontTx/>
              <a:buChar char="-"/>
            </a:pPr>
            <a:r>
              <a:rPr lang="it-IT" altLang="it-IT" sz="2400"/>
              <a:t>Paraombelicale o nel fianco destro quando l’appendice è retrocecale</a:t>
            </a:r>
          </a:p>
          <a:p>
            <a:pPr eaLnBrk="1" hangingPunct="1">
              <a:spcBef>
                <a:spcPct val="0"/>
              </a:spcBef>
              <a:buFontTx/>
              <a:buNone/>
            </a:pPr>
            <a:endParaRPr lang="it-IT" altLang="it-IT" sz="2400"/>
          </a:p>
          <a:p>
            <a:pPr eaLnBrk="1" hangingPunct="1">
              <a:spcBef>
                <a:spcPct val="0"/>
              </a:spcBef>
              <a:buFontTx/>
              <a:buNone/>
            </a:pPr>
            <a:r>
              <a:rPr lang="it-IT" altLang="it-IT" sz="2400"/>
              <a:t>Si possono associare  vomito ed alvo chiuso a feci e gas per reazione riflessa al dolore</a:t>
            </a:r>
          </a:p>
          <a:p>
            <a:pPr eaLnBrk="1" hangingPunct="1">
              <a:spcBef>
                <a:spcPct val="0"/>
              </a:spcBef>
              <a:buFontTx/>
              <a:buNone/>
            </a:pPr>
            <a:endParaRPr lang="it-IT" altLang="it-IT" sz="2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ttangolo 1">
            <a:extLst>
              <a:ext uri="{FF2B5EF4-FFF2-40B4-BE49-F238E27FC236}">
                <a16:creationId xmlns:a16="http://schemas.microsoft.com/office/drawing/2014/main" id="{669E9007-3B5F-5F45-C1FE-7A8C7198CF86}"/>
              </a:ext>
            </a:extLst>
          </p:cNvPr>
          <p:cNvSpPr>
            <a:spLocks noChangeArrowheads="1"/>
          </p:cNvSpPr>
          <p:nvPr/>
        </p:nvSpPr>
        <p:spPr bwMode="auto">
          <a:xfrm>
            <a:off x="285750" y="1109663"/>
            <a:ext cx="861536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Le manovre semeiologiche da eseguire sono: </a:t>
            </a:r>
          </a:p>
          <a:p>
            <a:pPr eaLnBrk="1" hangingPunct="1">
              <a:spcBef>
                <a:spcPct val="0"/>
              </a:spcBef>
              <a:buFontTx/>
              <a:buNone/>
            </a:pPr>
            <a:endParaRPr lang="it-IT" altLang="it-IT" sz="2400"/>
          </a:p>
          <a:p>
            <a:pPr eaLnBrk="1" hangingPunct="1">
              <a:spcBef>
                <a:spcPct val="0"/>
              </a:spcBef>
              <a:buFontTx/>
              <a:buChar char="-"/>
            </a:pPr>
            <a:r>
              <a:rPr lang="it-IT" altLang="it-IT" sz="2400"/>
              <a:t>Pressione sul punto di McBurney (accentuazione del dolore) </a:t>
            </a:r>
          </a:p>
          <a:p>
            <a:pPr eaLnBrk="1" hangingPunct="1">
              <a:spcBef>
                <a:spcPct val="0"/>
              </a:spcBef>
              <a:buFontTx/>
              <a:buChar char="-"/>
            </a:pPr>
            <a:r>
              <a:rPr lang="it-IT" altLang="it-IT" sz="2400"/>
              <a:t>Manovra di Blumberg (aumento del dolore in caso di irritazione peritoneale)</a:t>
            </a:r>
          </a:p>
          <a:p>
            <a:pPr eaLnBrk="1" hangingPunct="1">
              <a:spcBef>
                <a:spcPct val="0"/>
              </a:spcBef>
              <a:buFontTx/>
              <a:buChar char="-"/>
            </a:pPr>
            <a:r>
              <a:rPr lang="it-IT" altLang="it-IT" sz="2400"/>
              <a:t> Segno dell’ileo-psoas (irritazione dell’ileo-psoas da appendice retrocecale)</a:t>
            </a:r>
          </a:p>
          <a:p>
            <a:pPr eaLnBrk="1" hangingPunct="1">
              <a:spcBef>
                <a:spcPct val="0"/>
              </a:spcBef>
              <a:buFontTx/>
              <a:buChar char="-"/>
            </a:pPr>
            <a:r>
              <a:rPr lang="it-IT" altLang="it-IT" sz="2400"/>
              <a:t>Auscultazione addominale (assenza dei borborigmi)</a:t>
            </a:r>
          </a:p>
        </p:txBody>
      </p:sp>
      <p:sp>
        <p:nvSpPr>
          <p:cNvPr id="74755" name="Rettangolo 2">
            <a:extLst>
              <a:ext uri="{FF2B5EF4-FFF2-40B4-BE49-F238E27FC236}">
                <a16:creationId xmlns:a16="http://schemas.microsoft.com/office/drawing/2014/main" id="{AEB0D080-8404-4292-99BF-13E7F6DE6699}"/>
              </a:ext>
            </a:extLst>
          </p:cNvPr>
          <p:cNvSpPr>
            <a:spLocks noChangeArrowheads="1"/>
          </p:cNvSpPr>
          <p:nvPr/>
        </p:nvSpPr>
        <p:spPr bwMode="auto">
          <a:xfrm>
            <a:off x="93663" y="117475"/>
            <a:ext cx="419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Appendicite Acuta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asellaDiTesto 1">
            <a:extLst>
              <a:ext uri="{FF2B5EF4-FFF2-40B4-BE49-F238E27FC236}">
                <a16:creationId xmlns:a16="http://schemas.microsoft.com/office/drawing/2014/main" id="{611DBCD9-19EF-C4FF-BD6E-4DC808D35620}"/>
              </a:ext>
            </a:extLst>
          </p:cNvPr>
          <p:cNvSpPr txBox="1">
            <a:spLocks noChangeArrowheads="1"/>
          </p:cNvSpPr>
          <p:nvPr/>
        </p:nvSpPr>
        <p:spPr bwMode="auto">
          <a:xfrm>
            <a:off x="0" y="0"/>
            <a:ext cx="4195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Appendicite Acuta</a:t>
            </a:r>
          </a:p>
        </p:txBody>
      </p:sp>
      <p:sp>
        <p:nvSpPr>
          <p:cNvPr id="3" name="CasellaDiTesto 2">
            <a:extLst>
              <a:ext uri="{FF2B5EF4-FFF2-40B4-BE49-F238E27FC236}">
                <a16:creationId xmlns:a16="http://schemas.microsoft.com/office/drawing/2014/main" id="{5F962A92-1B29-0E86-9EDA-6BDE75328956}"/>
              </a:ext>
            </a:extLst>
          </p:cNvPr>
          <p:cNvSpPr txBox="1"/>
          <p:nvPr/>
        </p:nvSpPr>
        <p:spPr>
          <a:xfrm>
            <a:off x="287338" y="598488"/>
            <a:ext cx="8518525" cy="5632450"/>
          </a:xfrm>
          <a:prstGeom prst="rect">
            <a:avLst/>
          </a:prstGeom>
          <a:noFill/>
        </p:spPr>
        <p:txBody>
          <a:bodyPr>
            <a:spAutoFit/>
          </a:bodyPr>
          <a:lstStyle/>
          <a:p>
            <a:pPr eaLnBrk="1" hangingPunct="1">
              <a:defRPr/>
            </a:pPr>
            <a:r>
              <a:rPr lang="it-IT" sz="2400" b="1" dirty="0">
                <a:latin typeface="Calibri" charset="0"/>
                <a:ea typeface="ＭＳ Ｐゴシック" charset="0"/>
                <a:cs typeface="ＭＳ Ｐゴシック" charset="0"/>
              </a:rPr>
              <a:t>Quadro clinico</a:t>
            </a:r>
          </a:p>
          <a:p>
            <a:pPr eaLnBrk="1" hangingPunct="1">
              <a:defRPr/>
            </a:pPr>
            <a:r>
              <a:rPr lang="it-IT" sz="2400" b="1" dirty="0">
                <a:latin typeface="Calibri" charset="0"/>
                <a:ea typeface="ＭＳ Ｐゴシック" charset="0"/>
                <a:cs typeface="ＭＳ Ｐゴシック" charset="0"/>
              </a:rPr>
              <a:t>Triade: Dolore, febbre, leucocitosi</a:t>
            </a:r>
          </a:p>
          <a:p>
            <a:pPr eaLnBrk="1" hangingPunct="1">
              <a:defRPr/>
            </a:pPr>
            <a:r>
              <a:rPr lang="it-IT" sz="2400" dirty="0">
                <a:latin typeface="Calibri" charset="0"/>
                <a:ea typeface="ＭＳ Ｐゴシック" charset="0"/>
                <a:cs typeface="ＭＳ Ｐゴシック" charset="0"/>
              </a:rPr>
              <a:t>Febbre: in genere preceduta da brivido, risponde agli anti-piretici</a:t>
            </a:r>
          </a:p>
          <a:p>
            <a:pPr eaLnBrk="1" hangingPunct="1">
              <a:defRPr/>
            </a:pPr>
            <a:endParaRPr lang="it-IT" sz="2400" dirty="0">
              <a:latin typeface="Calibri" charset="0"/>
              <a:ea typeface="ＭＳ Ｐゴシック" charset="0"/>
              <a:cs typeface="ＭＳ Ｐゴシック" charset="0"/>
            </a:endParaRPr>
          </a:p>
          <a:p>
            <a:pPr eaLnBrk="1" hangingPunct="1">
              <a:defRPr/>
            </a:pPr>
            <a:r>
              <a:rPr lang="it-IT" sz="2400" b="1" dirty="0">
                <a:latin typeface="Calibri" charset="0"/>
                <a:ea typeface="ＭＳ Ｐゴシック" charset="0"/>
                <a:cs typeface="ＭＳ Ｐゴシック" charset="0"/>
              </a:rPr>
              <a:t>Le manovre diagnostiche da eseguire sono: </a:t>
            </a:r>
          </a:p>
          <a:p>
            <a:pPr marL="285750" indent="-285750" eaLnBrk="1" hangingPunct="1">
              <a:buFontTx/>
              <a:buChar char="-"/>
              <a:defRPr/>
            </a:pPr>
            <a:r>
              <a:rPr lang="it-IT" sz="2400" dirty="0">
                <a:latin typeface="Calibri" charset="0"/>
                <a:ea typeface="ＭＳ Ｐゴシック" charset="0"/>
                <a:cs typeface="ＭＳ Ｐゴシック" charset="0"/>
              </a:rPr>
              <a:t>Prelievo ematico per valutare la leucocitosi e gli indici di flogosi</a:t>
            </a:r>
          </a:p>
          <a:p>
            <a:pPr marL="285750" indent="-285750" eaLnBrk="1" hangingPunct="1">
              <a:buFontTx/>
              <a:buChar char="-"/>
              <a:defRPr/>
            </a:pPr>
            <a:r>
              <a:rPr lang="it-IT" sz="2400" dirty="0">
                <a:latin typeface="Calibri" charset="0"/>
                <a:ea typeface="ＭＳ Ｐゴシック" charset="0"/>
                <a:cs typeface="ＭＳ Ｐゴシック" charset="0"/>
              </a:rPr>
              <a:t>Esame colturale del sangue e delle urine per la diagnosi differenziale e la antibioticoterapia mirata</a:t>
            </a:r>
          </a:p>
          <a:p>
            <a:pPr eaLnBrk="1" hangingPunct="1">
              <a:defRPr/>
            </a:pPr>
            <a:r>
              <a:rPr lang="it-IT" sz="2400" dirty="0">
                <a:latin typeface="Calibri" charset="0"/>
                <a:ea typeface="ＭＳ Ｐゴシック" charset="0"/>
                <a:cs typeface="ＭＳ Ｐゴシック" charset="0"/>
              </a:rPr>
              <a:t>Leucocitosi neutrofila: conferma della presenza di una infezione batterica</a:t>
            </a:r>
          </a:p>
          <a:p>
            <a:pPr eaLnBrk="1" hangingPunct="1">
              <a:defRPr/>
            </a:pPr>
            <a:endParaRPr lang="it-IT" sz="2400" dirty="0">
              <a:latin typeface="Calibri" charset="0"/>
              <a:ea typeface="ＭＳ Ｐゴシック" charset="0"/>
              <a:cs typeface="ＭＳ Ｐゴシック" charset="0"/>
            </a:endParaRPr>
          </a:p>
          <a:p>
            <a:pPr eaLnBrk="1" hangingPunct="1">
              <a:defRPr/>
            </a:pPr>
            <a:r>
              <a:rPr lang="it-IT" sz="2400" b="1" dirty="0">
                <a:latin typeface="Calibri" charset="0"/>
                <a:ea typeface="ＭＳ Ｐゴシック" charset="0"/>
                <a:cs typeface="ＭＳ Ｐゴシック" charset="0"/>
              </a:rPr>
              <a:t>Esami strumentali utili per la diagnostica differenziale:</a:t>
            </a:r>
          </a:p>
          <a:p>
            <a:pPr marL="285750" indent="-285750" eaLnBrk="1" hangingPunct="1">
              <a:buFontTx/>
              <a:buChar char="-"/>
              <a:defRPr/>
            </a:pPr>
            <a:r>
              <a:rPr lang="it-IT" sz="2400" dirty="0" err="1">
                <a:latin typeface="Calibri" charset="0"/>
                <a:ea typeface="ＭＳ Ｐゴシック" charset="0"/>
                <a:cs typeface="ＭＳ Ｐゴシック" charset="0"/>
              </a:rPr>
              <a:t>Rx</a:t>
            </a:r>
            <a:r>
              <a:rPr lang="it-IT" sz="2400" dirty="0">
                <a:latin typeface="Calibri" charset="0"/>
                <a:ea typeface="ＭＳ Ｐゴシック" charset="0"/>
                <a:cs typeface="ＭＳ Ｐゴシック" charset="0"/>
              </a:rPr>
              <a:t> diretta addome</a:t>
            </a:r>
          </a:p>
          <a:p>
            <a:pPr marL="285750" indent="-285750" eaLnBrk="1" hangingPunct="1">
              <a:buFontTx/>
              <a:buChar char="-"/>
              <a:defRPr/>
            </a:pPr>
            <a:r>
              <a:rPr lang="it-IT" sz="2400" dirty="0">
                <a:latin typeface="Calibri" charset="0"/>
                <a:ea typeface="ＭＳ Ｐゴシック" charset="0"/>
                <a:cs typeface="ＭＳ Ｐゴシック" charset="0"/>
              </a:rPr>
              <a:t>Ecografia addome</a:t>
            </a:r>
          </a:p>
          <a:p>
            <a:pPr marL="285750" indent="-285750" eaLnBrk="1" hangingPunct="1">
              <a:buFontTx/>
              <a:buChar char="-"/>
              <a:defRPr/>
            </a:pPr>
            <a:r>
              <a:rPr lang="it-IT" sz="2400" dirty="0">
                <a:latin typeface="Calibri" charset="0"/>
                <a:ea typeface="ＭＳ Ｐゴシック" charset="0"/>
                <a:cs typeface="ＭＳ Ｐゴシック" charset="0"/>
              </a:rPr>
              <a:t>TC addome con mdc</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magine 1" descr="c13cebe9a3e1924f6dec094848dcdb.jpg">
            <a:extLst>
              <a:ext uri="{FF2B5EF4-FFF2-40B4-BE49-F238E27FC236}">
                <a16:creationId xmlns:a16="http://schemas.microsoft.com/office/drawing/2014/main" id="{1F3BA389-346E-BBEC-D70C-23591578D9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50863"/>
            <a:ext cx="40767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Immagine 2" descr="8753b2e4a581b4df78fe2efa55dbdf_big_gallery.jpg">
            <a:extLst>
              <a:ext uri="{FF2B5EF4-FFF2-40B4-BE49-F238E27FC236}">
                <a16:creationId xmlns:a16="http://schemas.microsoft.com/office/drawing/2014/main" id="{9A7E3CB5-C5B9-02F5-2CF0-EF141C45C6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3127375"/>
            <a:ext cx="497046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CasellaDiTesto 3">
            <a:extLst>
              <a:ext uri="{FF2B5EF4-FFF2-40B4-BE49-F238E27FC236}">
                <a16:creationId xmlns:a16="http://schemas.microsoft.com/office/drawing/2014/main" id="{2CCBEC95-2D5D-C57A-EC74-F611CFA76DFE}"/>
              </a:ext>
            </a:extLst>
          </p:cNvPr>
          <p:cNvSpPr txBox="1">
            <a:spLocks noChangeArrowheads="1"/>
          </p:cNvSpPr>
          <p:nvPr/>
        </p:nvSpPr>
        <p:spPr bwMode="auto">
          <a:xfrm>
            <a:off x="0" y="0"/>
            <a:ext cx="6237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Appendicite Acuta, ecografia addome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magine 1" descr="image027.jpg">
            <a:extLst>
              <a:ext uri="{FF2B5EF4-FFF2-40B4-BE49-F238E27FC236}">
                <a16:creationId xmlns:a16="http://schemas.microsoft.com/office/drawing/2014/main" id="{F7A520B7-5E91-82C7-2C70-BCBCAB55FC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1225" y="1485900"/>
            <a:ext cx="7342188"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CasellaDiTesto 2">
            <a:extLst>
              <a:ext uri="{FF2B5EF4-FFF2-40B4-BE49-F238E27FC236}">
                <a16:creationId xmlns:a16="http://schemas.microsoft.com/office/drawing/2014/main" id="{4E7E7C26-A0FD-A308-CEB9-524A4F03941B}"/>
              </a:ext>
            </a:extLst>
          </p:cNvPr>
          <p:cNvSpPr txBox="1">
            <a:spLocks noChangeArrowheads="1"/>
          </p:cNvSpPr>
          <p:nvPr/>
        </p:nvSpPr>
        <p:spPr bwMode="auto">
          <a:xfrm>
            <a:off x="0" y="0"/>
            <a:ext cx="551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Appendicite Acuta, TC addome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asellaDiTesto 1">
            <a:extLst>
              <a:ext uri="{FF2B5EF4-FFF2-40B4-BE49-F238E27FC236}">
                <a16:creationId xmlns:a16="http://schemas.microsoft.com/office/drawing/2014/main" id="{D273EF39-A588-DE25-0CED-ABD0DB6D419C}"/>
              </a:ext>
            </a:extLst>
          </p:cNvPr>
          <p:cNvSpPr txBox="1">
            <a:spLocks noChangeArrowheads="1"/>
          </p:cNvSpPr>
          <p:nvPr/>
        </p:nvSpPr>
        <p:spPr bwMode="auto">
          <a:xfrm>
            <a:off x="0" y="0"/>
            <a:ext cx="4195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Appendicite Acuta</a:t>
            </a:r>
          </a:p>
        </p:txBody>
      </p:sp>
      <p:sp>
        <p:nvSpPr>
          <p:cNvPr id="78851" name="CasellaDiTesto 2">
            <a:extLst>
              <a:ext uri="{FF2B5EF4-FFF2-40B4-BE49-F238E27FC236}">
                <a16:creationId xmlns:a16="http://schemas.microsoft.com/office/drawing/2014/main" id="{A47C3F97-40FA-2B85-122E-F908FB42BBCA}"/>
              </a:ext>
            </a:extLst>
          </p:cNvPr>
          <p:cNvSpPr txBox="1">
            <a:spLocks noChangeArrowheads="1"/>
          </p:cNvSpPr>
          <p:nvPr/>
        </p:nvSpPr>
        <p:spPr bwMode="auto">
          <a:xfrm>
            <a:off x="287338" y="598488"/>
            <a:ext cx="851852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Trattamento:</a:t>
            </a:r>
          </a:p>
          <a:p>
            <a:pPr eaLnBrk="1" hangingPunct="1">
              <a:spcBef>
                <a:spcPct val="0"/>
              </a:spcBef>
              <a:buFontTx/>
              <a:buNone/>
            </a:pPr>
            <a:endParaRPr lang="it-IT" altLang="it-IT" sz="2400"/>
          </a:p>
          <a:p>
            <a:pPr eaLnBrk="1" hangingPunct="1">
              <a:spcBef>
                <a:spcPct val="0"/>
              </a:spcBef>
              <a:buFontTx/>
              <a:buNone/>
            </a:pPr>
            <a:r>
              <a:rPr lang="it-IT" altLang="it-IT" sz="2400"/>
              <a:t>Digiuno</a:t>
            </a:r>
          </a:p>
          <a:p>
            <a:pPr eaLnBrk="1" hangingPunct="1">
              <a:spcBef>
                <a:spcPct val="0"/>
              </a:spcBef>
              <a:buFontTx/>
              <a:buNone/>
            </a:pPr>
            <a:endParaRPr lang="it-IT" altLang="it-IT" sz="2400"/>
          </a:p>
          <a:p>
            <a:pPr eaLnBrk="1" hangingPunct="1">
              <a:spcBef>
                <a:spcPct val="0"/>
              </a:spcBef>
              <a:buFontTx/>
              <a:buNone/>
            </a:pPr>
            <a:r>
              <a:rPr lang="it-IT" altLang="it-IT" sz="2400"/>
              <a:t>Infusione di fluidi per mantenere il volume circolante</a:t>
            </a:r>
          </a:p>
          <a:p>
            <a:pPr eaLnBrk="1" hangingPunct="1">
              <a:spcBef>
                <a:spcPct val="0"/>
              </a:spcBef>
              <a:buFontTx/>
              <a:buNone/>
            </a:pPr>
            <a:endParaRPr lang="it-IT" altLang="it-IT" sz="2400"/>
          </a:p>
          <a:p>
            <a:pPr eaLnBrk="1" hangingPunct="1">
              <a:spcBef>
                <a:spcPct val="0"/>
              </a:spcBef>
              <a:buFontTx/>
              <a:buNone/>
            </a:pPr>
            <a:r>
              <a:rPr lang="it-IT" altLang="it-IT" sz="2400"/>
              <a:t>Antibiotici a largo spettro</a:t>
            </a:r>
          </a:p>
          <a:p>
            <a:pPr eaLnBrk="1" hangingPunct="1">
              <a:spcBef>
                <a:spcPct val="0"/>
              </a:spcBef>
              <a:buFontTx/>
              <a:buNone/>
            </a:pPr>
            <a:endParaRPr lang="it-IT" altLang="it-IT" sz="2400"/>
          </a:p>
          <a:p>
            <a:pPr eaLnBrk="1" hangingPunct="1">
              <a:spcBef>
                <a:spcPct val="0"/>
              </a:spcBef>
              <a:buFontTx/>
              <a:buNone/>
            </a:pPr>
            <a:r>
              <a:rPr lang="it-IT" altLang="it-IT" sz="2400"/>
              <a:t>Antipiretici</a:t>
            </a:r>
          </a:p>
          <a:p>
            <a:pPr eaLnBrk="1" hangingPunct="1">
              <a:spcBef>
                <a:spcPct val="0"/>
              </a:spcBef>
              <a:buFontTx/>
              <a:buNone/>
            </a:pPr>
            <a:endParaRPr lang="it-IT" altLang="it-IT" sz="2400"/>
          </a:p>
          <a:p>
            <a:pPr eaLnBrk="1" hangingPunct="1">
              <a:spcBef>
                <a:spcPct val="0"/>
              </a:spcBef>
              <a:buFontTx/>
              <a:buNone/>
            </a:pPr>
            <a:r>
              <a:rPr lang="it-IT" altLang="it-IT" sz="2400"/>
              <a:t>SNG se vomito accentuato o presenza di gastrectasia</a:t>
            </a:r>
          </a:p>
          <a:p>
            <a:pPr eaLnBrk="1" hangingPunct="1">
              <a:spcBef>
                <a:spcPct val="0"/>
              </a:spcBef>
              <a:buFontTx/>
              <a:buNone/>
            </a:pPr>
            <a:endParaRPr lang="it-IT" altLang="it-IT" sz="2400"/>
          </a:p>
          <a:p>
            <a:pPr eaLnBrk="1" hangingPunct="1">
              <a:spcBef>
                <a:spcPct val="0"/>
              </a:spcBef>
              <a:buFontTx/>
              <a:buNone/>
            </a:pPr>
            <a:r>
              <a:rPr lang="it-IT" altLang="it-IT" sz="2400"/>
              <a:t>Chirurgia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asellaDiTesto 1">
            <a:extLst>
              <a:ext uri="{FF2B5EF4-FFF2-40B4-BE49-F238E27FC236}">
                <a16:creationId xmlns:a16="http://schemas.microsoft.com/office/drawing/2014/main" id="{B2BABB31-B443-5321-315D-4F2CEE66D992}"/>
              </a:ext>
            </a:extLst>
          </p:cNvPr>
          <p:cNvSpPr txBox="1">
            <a:spLocks noChangeArrowheads="1"/>
          </p:cNvSpPr>
          <p:nvPr/>
        </p:nvSpPr>
        <p:spPr bwMode="auto">
          <a:xfrm>
            <a:off x="0" y="0"/>
            <a:ext cx="3330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79875" name="CasellaDiTesto 2">
            <a:extLst>
              <a:ext uri="{FF2B5EF4-FFF2-40B4-BE49-F238E27FC236}">
                <a16:creationId xmlns:a16="http://schemas.microsoft.com/office/drawing/2014/main" id="{ABBC1BE1-E6C8-7AFB-A1B4-41640DEE9E26}"/>
              </a:ext>
            </a:extLst>
          </p:cNvPr>
          <p:cNvSpPr txBox="1">
            <a:spLocks noChangeArrowheads="1"/>
          </p:cNvSpPr>
          <p:nvPr/>
        </p:nvSpPr>
        <p:spPr bwMode="auto">
          <a:xfrm>
            <a:off x="382588" y="488950"/>
            <a:ext cx="8326437"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Anna, 49 anni, impiegata</a:t>
            </a:r>
          </a:p>
          <a:p>
            <a:pPr eaLnBrk="1" hangingPunct="1">
              <a:spcBef>
                <a:spcPct val="0"/>
              </a:spcBef>
              <a:buFontTx/>
              <a:buNone/>
            </a:pPr>
            <a:r>
              <a:rPr lang="it-IT" altLang="it-IT" sz="2400"/>
              <a:t>Familiarità negativa per patologie maggiori, non fuma, poco alcool, alimentazione regolare</a:t>
            </a:r>
          </a:p>
          <a:p>
            <a:pPr eaLnBrk="1" hangingPunct="1">
              <a:spcBef>
                <a:spcPct val="0"/>
              </a:spcBef>
              <a:buFontTx/>
              <a:buNone/>
            </a:pPr>
            <a:r>
              <a:rPr lang="it-IT" altLang="it-IT" sz="2400"/>
              <a:t>Menarca a 12 anni, cicli mestruali regolari</a:t>
            </a:r>
          </a:p>
          <a:p>
            <a:pPr eaLnBrk="1" hangingPunct="1">
              <a:spcBef>
                <a:spcPct val="0"/>
              </a:spcBef>
              <a:buFontTx/>
              <a:buNone/>
            </a:pPr>
            <a:endParaRPr lang="it-IT" altLang="it-IT" sz="2400"/>
          </a:p>
          <a:p>
            <a:pPr eaLnBrk="1" hangingPunct="1">
              <a:spcBef>
                <a:spcPct val="0"/>
              </a:spcBef>
              <a:buFontTx/>
              <a:buNone/>
            </a:pPr>
            <a:r>
              <a:rPr lang="it-IT" altLang="it-IT" sz="2400"/>
              <a:t> </a:t>
            </a:r>
            <a:r>
              <a:rPr lang="it-IT" altLang="it-IT" sz="2400" b="1"/>
              <a:t>Anamnesi Patologica Remota:</a:t>
            </a:r>
          </a:p>
          <a:p>
            <a:pPr eaLnBrk="1" hangingPunct="1">
              <a:spcBef>
                <a:spcPct val="0"/>
              </a:spcBef>
              <a:buFontTx/>
              <a:buChar char="-"/>
            </a:pPr>
            <a:r>
              <a:rPr lang="it-IT" altLang="it-IT" sz="2400"/>
              <a:t>Stipsi inveterata da sempre trattata con dieta adeguata e saltuario uso di lassativi</a:t>
            </a:r>
          </a:p>
          <a:p>
            <a:pPr eaLnBrk="1" hangingPunct="1">
              <a:spcBef>
                <a:spcPct val="0"/>
              </a:spcBef>
              <a:buFontTx/>
              <a:buNone/>
            </a:pPr>
            <a:r>
              <a:rPr lang="it-IT" altLang="it-IT" sz="2400" b="1"/>
              <a:t>Anamnesi Patologica Recente:</a:t>
            </a:r>
          </a:p>
          <a:p>
            <a:pPr eaLnBrk="1" hangingPunct="1">
              <a:spcBef>
                <a:spcPct val="0"/>
              </a:spcBef>
              <a:buFontTx/>
              <a:buChar char="-"/>
            </a:pPr>
            <a:r>
              <a:rPr lang="it-IT" altLang="it-IT" sz="2400"/>
              <a:t>Da 3 giorni, dolenzia addominale in fossa iliaca sinistra con peggioramento della stipsi. Ha assunto lassativi con aggravamento del dolore</a:t>
            </a:r>
          </a:p>
          <a:p>
            <a:pPr eaLnBrk="1" hangingPunct="1">
              <a:spcBef>
                <a:spcPct val="0"/>
              </a:spcBef>
              <a:buFontTx/>
              <a:buNone/>
            </a:pPr>
            <a:r>
              <a:rPr lang="it-IT" altLang="it-IT" sz="2400" b="1"/>
              <a:t>Motivo dell’accesso in Pronto Soccorso</a:t>
            </a:r>
          </a:p>
          <a:p>
            <a:pPr eaLnBrk="1" hangingPunct="1">
              <a:spcBef>
                <a:spcPct val="0"/>
              </a:spcBef>
              <a:buFontTx/>
              <a:buChar char="-"/>
            </a:pPr>
            <a:r>
              <a:rPr lang="it-IT" altLang="it-IT" sz="2400"/>
              <a:t>Nelle ultime 24 ore, netto peggioramento del dolore addominale, alvo chiuso a feci e gas, febbre preceduta da brivido sino a 39°C</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asellaDiTesto 1">
            <a:extLst>
              <a:ext uri="{FF2B5EF4-FFF2-40B4-BE49-F238E27FC236}">
                <a16:creationId xmlns:a16="http://schemas.microsoft.com/office/drawing/2014/main" id="{1846C96B-5717-A337-59B7-6A6D2E03FFC0}"/>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80899" name="CasellaDiTesto 3">
            <a:extLst>
              <a:ext uri="{FF2B5EF4-FFF2-40B4-BE49-F238E27FC236}">
                <a16:creationId xmlns:a16="http://schemas.microsoft.com/office/drawing/2014/main" id="{DCF53681-B8BF-8DA2-C194-A4D3B664A686}"/>
              </a:ext>
            </a:extLst>
          </p:cNvPr>
          <p:cNvSpPr txBox="1">
            <a:spLocks noChangeArrowheads="1"/>
          </p:cNvSpPr>
          <p:nvPr/>
        </p:nvSpPr>
        <p:spPr bwMode="auto">
          <a:xfrm>
            <a:off x="382588" y="838200"/>
            <a:ext cx="83264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Parametri clinici in PS</a:t>
            </a:r>
          </a:p>
          <a:p>
            <a:pPr eaLnBrk="1" hangingPunct="1">
              <a:spcBef>
                <a:spcPct val="0"/>
              </a:spcBef>
              <a:buFontTx/>
              <a:buNone/>
            </a:pPr>
            <a:endParaRPr lang="it-IT" altLang="it-IT" sz="2400"/>
          </a:p>
          <a:p>
            <a:pPr eaLnBrk="1" hangingPunct="1">
              <a:spcBef>
                <a:spcPct val="0"/>
              </a:spcBef>
              <a:buFontTx/>
              <a:buNone/>
            </a:pPr>
            <a:r>
              <a:rPr lang="it-IT" altLang="it-IT" sz="2400"/>
              <a:t>PA 110/60; Fc 95 bpmR; SO2 98% in AA; t 38°C</a:t>
            </a:r>
          </a:p>
          <a:p>
            <a:pPr eaLnBrk="1" hangingPunct="1">
              <a:spcBef>
                <a:spcPct val="0"/>
              </a:spcBef>
              <a:buFontTx/>
              <a:buNone/>
            </a:pPr>
            <a:endParaRPr lang="it-IT" altLang="it-IT" sz="2400"/>
          </a:p>
          <a:p>
            <a:pPr eaLnBrk="1" hangingPunct="1">
              <a:spcBef>
                <a:spcPct val="0"/>
              </a:spcBef>
              <a:buFontTx/>
              <a:buNone/>
            </a:pPr>
            <a:r>
              <a:rPr lang="it-IT" altLang="it-IT" sz="2400"/>
              <a:t>La paziente si presenta lucida ed orientata, prostrata, intensamente sofferente, in posizione fetale per alleviare il dolore</a:t>
            </a:r>
          </a:p>
          <a:p>
            <a:pPr eaLnBrk="1" hangingPunct="1">
              <a:spcBef>
                <a:spcPct val="0"/>
              </a:spcBef>
              <a:buFontTx/>
              <a:buNone/>
            </a:pPr>
            <a:r>
              <a:rPr lang="it-IT" altLang="it-IT" sz="2400"/>
              <a:t>Riferisce intenso dolore addominale, vomito</a:t>
            </a:r>
          </a:p>
          <a:p>
            <a:pPr eaLnBrk="1" hangingPunct="1">
              <a:spcBef>
                <a:spcPct val="0"/>
              </a:spcBef>
              <a:buFontTx/>
              <a:buNone/>
            </a:pPr>
            <a:endParaRPr lang="it-IT" altLang="it-IT" sz="2400"/>
          </a:p>
          <a:p>
            <a:pPr eaLnBrk="1" hangingPunct="1">
              <a:spcBef>
                <a:spcPct val="0"/>
              </a:spcBef>
              <a:buFontTx/>
              <a:buNone/>
            </a:pPr>
            <a:r>
              <a:rPr lang="it-IT" altLang="it-IT" sz="2400"/>
              <a:t>Quali azioni effettuare?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asellaDiTesto 1">
            <a:extLst>
              <a:ext uri="{FF2B5EF4-FFF2-40B4-BE49-F238E27FC236}">
                <a16:creationId xmlns:a16="http://schemas.microsoft.com/office/drawing/2014/main" id="{37CFF8D8-CF2B-DF08-25B5-773875EDBA30}"/>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81923" name="CasellaDiTesto 3">
            <a:extLst>
              <a:ext uri="{FF2B5EF4-FFF2-40B4-BE49-F238E27FC236}">
                <a16:creationId xmlns:a16="http://schemas.microsoft.com/office/drawing/2014/main" id="{CB509A57-D7F2-37D9-B053-37BA91F1D705}"/>
              </a:ext>
            </a:extLst>
          </p:cNvPr>
          <p:cNvSpPr txBox="1">
            <a:spLocks noChangeArrowheads="1"/>
          </p:cNvSpPr>
          <p:nvPr/>
        </p:nvSpPr>
        <p:spPr bwMode="auto">
          <a:xfrm>
            <a:off x="203200" y="369888"/>
            <a:ext cx="83264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Parametri clinici in PS</a:t>
            </a:r>
          </a:p>
          <a:p>
            <a:pPr eaLnBrk="1" hangingPunct="1">
              <a:spcBef>
                <a:spcPct val="0"/>
              </a:spcBef>
              <a:buFontTx/>
              <a:buNone/>
            </a:pPr>
            <a:endParaRPr lang="it-IT" altLang="it-IT" sz="2400"/>
          </a:p>
          <a:p>
            <a:pPr eaLnBrk="1" hangingPunct="1">
              <a:spcBef>
                <a:spcPct val="0"/>
              </a:spcBef>
              <a:buFontTx/>
              <a:buNone/>
            </a:pPr>
            <a:r>
              <a:rPr lang="it-IT" altLang="it-IT" sz="2400"/>
              <a:t>PA 110/60; Fc 95 bpmR; SO2 98% in AA; t 38°C</a:t>
            </a:r>
          </a:p>
          <a:p>
            <a:pPr eaLnBrk="1" hangingPunct="1">
              <a:spcBef>
                <a:spcPct val="0"/>
              </a:spcBef>
              <a:buFontTx/>
              <a:buNone/>
            </a:pPr>
            <a:endParaRPr lang="it-IT" altLang="it-IT" sz="2400"/>
          </a:p>
          <a:p>
            <a:pPr eaLnBrk="1" hangingPunct="1">
              <a:spcBef>
                <a:spcPct val="0"/>
              </a:spcBef>
              <a:buFontTx/>
              <a:buNone/>
            </a:pPr>
            <a:r>
              <a:rPr lang="it-IT" altLang="it-IT" sz="2400"/>
              <a:t>La paziente si presenta lucida ed orientata, prostrata, intensamente sofferente, in posizione fetale per alleviare il dolore</a:t>
            </a:r>
          </a:p>
          <a:p>
            <a:pPr eaLnBrk="1" hangingPunct="1">
              <a:spcBef>
                <a:spcPct val="0"/>
              </a:spcBef>
              <a:buFontTx/>
              <a:buNone/>
            </a:pPr>
            <a:endParaRPr lang="it-IT" altLang="it-IT" sz="2400"/>
          </a:p>
          <a:p>
            <a:pPr eaLnBrk="1" hangingPunct="1">
              <a:spcBef>
                <a:spcPct val="0"/>
              </a:spcBef>
              <a:buFontTx/>
              <a:buNone/>
            </a:pPr>
            <a:r>
              <a:rPr lang="it-IT" altLang="it-IT" sz="2400" b="1"/>
              <a:t>Quali azioni effettuare?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946F92-8BDA-463B-854B-7F3CFBE2CC76}"/>
              </a:ext>
            </a:extLst>
          </p:cNvPr>
          <p:cNvSpPr>
            <a:spLocks noGrp="1"/>
          </p:cNvSpPr>
          <p:nvPr>
            <p:ph idx="1"/>
          </p:nvPr>
        </p:nvSpPr>
        <p:spPr>
          <a:xfrm>
            <a:off x="457200" y="-42863"/>
            <a:ext cx="8229600" cy="5840413"/>
          </a:xfrm>
        </p:spPr>
        <p:txBody>
          <a:bodyPr/>
          <a:lstStyle/>
          <a:p>
            <a:pPr marL="0" indent="0" algn="ctr" eaLnBrk="1" hangingPunct="1">
              <a:buFont typeface="Arial" panose="020B0604020202020204" pitchFamily="34" charset="0"/>
              <a:buNone/>
            </a:pPr>
            <a:r>
              <a:rPr lang="it-IT" altLang="it-IT"/>
              <a:t>In caso di Dolore addominale acuto</a:t>
            </a:r>
          </a:p>
          <a:p>
            <a:pPr marL="0" indent="0" algn="ctr" eaLnBrk="1" hangingPunct="1">
              <a:buFont typeface="Arial" panose="020B0604020202020204" pitchFamily="34" charset="0"/>
              <a:buNone/>
            </a:pPr>
            <a:r>
              <a:rPr lang="it-IT" altLang="it-IT"/>
              <a:t>bisogna escludere un  “</a:t>
            </a:r>
            <a:r>
              <a:rPr lang="it-IT" altLang="ja-JP"/>
              <a:t>addome acuto</a:t>
            </a:r>
            <a:r>
              <a:rPr lang="it-IT" altLang="it-IT"/>
              <a:t>”</a:t>
            </a:r>
            <a:br>
              <a:rPr lang="it-IT" altLang="ja-JP"/>
            </a:br>
            <a:br>
              <a:rPr lang="it-IT" altLang="ja-JP"/>
            </a:br>
            <a:r>
              <a:rPr lang="it-IT" altLang="it-IT"/>
              <a:t>“</a:t>
            </a:r>
            <a:r>
              <a:rPr lang="it-IT" altLang="ja-JP"/>
              <a:t>Il termine </a:t>
            </a:r>
            <a:r>
              <a:rPr lang="it-IT" altLang="ja-JP" b="1">
                <a:solidFill>
                  <a:srgbClr val="FF0000"/>
                </a:solidFill>
              </a:rPr>
              <a:t>addome acuto</a:t>
            </a:r>
            <a:r>
              <a:rPr lang="it-IT" altLang="ja-JP"/>
              <a:t> si riferisce a un quadro clinico caratterizzato da </a:t>
            </a:r>
            <a:br>
              <a:rPr lang="it-IT" altLang="ja-JP"/>
            </a:br>
            <a:r>
              <a:rPr lang="it-IT" altLang="ja-JP" b="1">
                <a:solidFill>
                  <a:srgbClr val="FF0000"/>
                </a:solidFill>
              </a:rPr>
              <a:t>dolore addominale di recente insorgenza</a:t>
            </a:r>
            <a:r>
              <a:rPr lang="it-IT" altLang="ja-JP"/>
              <a:t>, </a:t>
            </a:r>
            <a:br>
              <a:rPr lang="it-IT" altLang="ja-JP"/>
            </a:br>
            <a:r>
              <a:rPr lang="it-IT" altLang="ja-JP"/>
              <a:t>che necessita di una </a:t>
            </a:r>
            <a:br>
              <a:rPr lang="it-IT" altLang="ja-JP"/>
            </a:br>
            <a:r>
              <a:rPr lang="it-IT" altLang="ja-JP" b="1">
                <a:solidFill>
                  <a:srgbClr val="FF0000"/>
                </a:solidFill>
              </a:rPr>
              <a:t>rapida decisione </a:t>
            </a:r>
            <a:br>
              <a:rPr lang="it-IT" altLang="ja-JP" b="1">
                <a:solidFill>
                  <a:srgbClr val="FF0000"/>
                </a:solidFill>
              </a:rPr>
            </a:br>
            <a:r>
              <a:rPr lang="it-IT" altLang="ja-JP"/>
              <a:t>riguardo all</a:t>
            </a:r>
            <a:r>
              <a:rPr lang="it-IT" altLang="it-IT"/>
              <a:t>’</a:t>
            </a:r>
            <a:r>
              <a:rPr lang="it-IT" altLang="ja-JP"/>
              <a:t>opportunità di </a:t>
            </a:r>
            <a:br>
              <a:rPr lang="it-IT" altLang="ja-JP"/>
            </a:br>
            <a:r>
              <a:rPr lang="it-IT" altLang="ja-JP" b="1">
                <a:solidFill>
                  <a:srgbClr val="FF0000"/>
                </a:solidFill>
              </a:rPr>
              <a:t>intervenire chirurgicamente </a:t>
            </a:r>
            <a:br>
              <a:rPr lang="it-IT" altLang="ja-JP" b="1">
                <a:solidFill>
                  <a:srgbClr val="FF0000"/>
                </a:solidFill>
              </a:rPr>
            </a:br>
            <a:r>
              <a:rPr lang="it-IT" altLang="ja-JP"/>
              <a:t>per evitare una </a:t>
            </a:r>
            <a:r>
              <a:rPr lang="it-IT" altLang="ja-JP" b="1">
                <a:solidFill>
                  <a:srgbClr val="FF0000"/>
                </a:solidFill>
              </a:rPr>
              <a:t>prognosi</a:t>
            </a:r>
            <a:r>
              <a:rPr lang="it-IT" altLang="ja-JP"/>
              <a:t> altrimenti </a:t>
            </a:r>
            <a:r>
              <a:rPr lang="it-IT" altLang="ja-JP" b="1">
                <a:solidFill>
                  <a:srgbClr val="FF0000"/>
                </a:solidFill>
              </a:rPr>
              <a:t>grave</a:t>
            </a:r>
            <a:r>
              <a:rPr lang="it-IT" altLang="ja-JP"/>
              <a:t>.</a:t>
            </a:r>
            <a:r>
              <a:rPr lang="it-IT" altLang="it-IT"/>
              <a:t>”</a:t>
            </a:r>
            <a:endParaRPr lang="it-IT" altLang="ja-JP"/>
          </a:p>
          <a:p>
            <a:pPr marL="0" indent="0" eaLnBrk="1" hangingPunct="1"/>
            <a:endParaRPr lang="it-IT" altLang="it-IT"/>
          </a:p>
        </p:txBody>
      </p:sp>
      <p:sp>
        <p:nvSpPr>
          <p:cNvPr id="5" name="CasellaDiTesto 4">
            <a:extLst>
              <a:ext uri="{FF2B5EF4-FFF2-40B4-BE49-F238E27FC236}">
                <a16:creationId xmlns:a16="http://schemas.microsoft.com/office/drawing/2014/main" id="{55CA3047-D6AC-E34E-E1D8-3081D562A893}"/>
              </a:ext>
            </a:extLst>
          </p:cNvPr>
          <p:cNvSpPr txBox="1">
            <a:spLocks noChangeArrowheads="1"/>
          </p:cNvSpPr>
          <p:nvPr/>
        </p:nvSpPr>
        <p:spPr bwMode="auto">
          <a:xfrm rot="-1579993">
            <a:off x="5292725" y="5789613"/>
            <a:ext cx="21542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3000" b="1"/>
              <a:t>6-8 ore</a:t>
            </a:r>
          </a:p>
        </p:txBody>
      </p:sp>
      <p:sp>
        <p:nvSpPr>
          <p:cNvPr id="7" name="Stella a 10 punte 6">
            <a:extLst>
              <a:ext uri="{FF2B5EF4-FFF2-40B4-BE49-F238E27FC236}">
                <a16:creationId xmlns:a16="http://schemas.microsoft.com/office/drawing/2014/main" id="{7FAD0399-1EC8-2626-4A0A-86D83B7ECF7E}"/>
              </a:ext>
            </a:extLst>
          </p:cNvPr>
          <p:cNvSpPr/>
          <p:nvPr/>
        </p:nvSpPr>
        <p:spPr>
          <a:xfrm rot="20423843">
            <a:off x="4946650" y="5614988"/>
            <a:ext cx="2540000" cy="1069975"/>
          </a:xfrm>
          <a:prstGeom prst="star10">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asellaDiTesto 1">
            <a:extLst>
              <a:ext uri="{FF2B5EF4-FFF2-40B4-BE49-F238E27FC236}">
                <a16:creationId xmlns:a16="http://schemas.microsoft.com/office/drawing/2014/main" id="{65B394F7-5A7C-A192-79A2-991594AE843C}"/>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82947" name="CasellaDiTesto 3">
            <a:extLst>
              <a:ext uri="{FF2B5EF4-FFF2-40B4-BE49-F238E27FC236}">
                <a16:creationId xmlns:a16="http://schemas.microsoft.com/office/drawing/2014/main" id="{A6B278F0-2F5B-2317-8CC7-192778D06888}"/>
              </a:ext>
            </a:extLst>
          </p:cNvPr>
          <p:cNvSpPr txBox="1">
            <a:spLocks noChangeArrowheads="1"/>
          </p:cNvSpPr>
          <p:nvPr/>
        </p:nvSpPr>
        <p:spPr bwMode="auto">
          <a:xfrm>
            <a:off x="203200" y="369888"/>
            <a:ext cx="8326438"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Parametri clinici in PS</a:t>
            </a:r>
          </a:p>
          <a:p>
            <a:pPr eaLnBrk="1" hangingPunct="1">
              <a:spcBef>
                <a:spcPct val="0"/>
              </a:spcBef>
              <a:buFontTx/>
              <a:buNone/>
            </a:pPr>
            <a:endParaRPr lang="it-IT" altLang="it-IT" sz="2400"/>
          </a:p>
          <a:p>
            <a:pPr eaLnBrk="1" hangingPunct="1">
              <a:spcBef>
                <a:spcPct val="0"/>
              </a:spcBef>
              <a:buFontTx/>
              <a:buNone/>
            </a:pPr>
            <a:r>
              <a:rPr lang="it-IT" altLang="it-IT" sz="2400"/>
              <a:t>PA 110/60; Fc 95 bpmR; SO2 98% in AA; t 38°C</a:t>
            </a:r>
          </a:p>
          <a:p>
            <a:pPr eaLnBrk="1" hangingPunct="1">
              <a:spcBef>
                <a:spcPct val="0"/>
              </a:spcBef>
              <a:buFontTx/>
              <a:buNone/>
            </a:pPr>
            <a:endParaRPr lang="it-IT" altLang="it-IT" sz="2400"/>
          </a:p>
          <a:p>
            <a:pPr eaLnBrk="1" hangingPunct="1">
              <a:spcBef>
                <a:spcPct val="0"/>
              </a:spcBef>
              <a:buFontTx/>
              <a:buNone/>
            </a:pPr>
            <a:r>
              <a:rPr lang="it-IT" altLang="it-IT" sz="2400"/>
              <a:t>La paziente si presenta lucida ed orientata, prostrata, intensamente sofferente, in posizione fetale per alleviare il dolore</a:t>
            </a:r>
          </a:p>
          <a:p>
            <a:pPr eaLnBrk="1" hangingPunct="1">
              <a:spcBef>
                <a:spcPct val="0"/>
              </a:spcBef>
              <a:buFontTx/>
              <a:buNone/>
            </a:pPr>
            <a:endParaRPr lang="it-IT" altLang="it-IT" sz="2400"/>
          </a:p>
          <a:p>
            <a:pPr eaLnBrk="1" hangingPunct="1">
              <a:spcBef>
                <a:spcPct val="0"/>
              </a:spcBef>
              <a:buFontTx/>
              <a:buNone/>
            </a:pPr>
            <a:r>
              <a:rPr lang="it-IT" altLang="it-IT" sz="2400" b="1"/>
              <a:t>Quali azioni effettuare?</a:t>
            </a:r>
          </a:p>
          <a:p>
            <a:pPr eaLnBrk="1" hangingPunct="1">
              <a:spcBef>
                <a:spcPct val="0"/>
              </a:spcBef>
              <a:buFontTx/>
              <a:buNone/>
            </a:pPr>
            <a:r>
              <a:rPr lang="it-IT" altLang="it-IT" sz="2400"/>
              <a:t>Visita generale</a:t>
            </a:r>
          </a:p>
          <a:p>
            <a:pPr eaLnBrk="1" hangingPunct="1">
              <a:spcBef>
                <a:spcPct val="0"/>
              </a:spcBef>
              <a:buFontTx/>
              <a:buNone/>
            </a:pPr>
            <a:r>
              <a:rPr lang="it-IT" altLang="it-IT" sz="2400"/>
              <a:t>Garantire accesso venoso =&gt; prelievo ematico =&gt; Infusione di liquidi</a:t>
            </a:r>
          </a:p>
          <a:p>
            <a:pPr eaLnBrk="1" hangingPunct="1">
              <a:spcBef>
                <a:spcPct val="0"/>
              </a:spcBef>
              <a:buFontTx/>
              <a:buNone/>
            </a:pPr>
            <a:r>
              <a:rPr lang="it-IT" altLang="it-IT" sz="2400"/>
              <a:t>Lab: Emocromo, indici di flogosi, funzione renale e epatica, esame urine, betaHCG, emocolture</a:t>
            </a:r>
          </a:p>
          <a:p>
            <a:pPr eaLnBrk="1" hangingPunct="1">
              <a:spcBef>
                <a:spcPct val="0"/>
              </a:spcBef>
              <a:buFontTx/>
              <a:buNone/>
            </a:pPr>
            <a:r>
              <a:rPr lang="it-IT" altLang="it-IT" sz="2400"/>
              <a:t>Effettuare ECG, ecografia addome, Rx addome, Rx torace, eventuale TC addome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asellaDiTesto 1">
            <a:extLst>
              <a:ext uri="{FF2B5EF4-FFF2-40B4-BE49-F238E27FC236}">
                <a16:creationId xmlns:a16="http://schemas.microsoft.com/office/drawing/2014/main" id="{E6C188A6-58F7-BBA4-B50C-49E0D7EA19BD}"/>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83971" name="CasellaDiTesto 3">
            <a:extLst>
              <a:ext uri="{FF2B5EF4-FFF2-40B4-BE49-F238E27FC236}">
                <a16:creationId xmlns:a16="http://schemas.microsoft.com/office/drawing/2014/main" id="{C7868184-DF6D-8CE6-5FE8-7C26DDE40D9B}"/>
              </a:ext>
            </a:extLst>
          </p:cNvPr>
          <p:cNvSpPr txBox="1">
            <a:spLocks noChangeArrowheads="1"/>
          </p:cNvSpPr>
          <p:nvPr/>
        </p:nvSpPr>
        <p:spPr bwMode="auto">
          <a:xfrm>
            <a:off x="382588" y="520700"/>
            <a:ext cx="8326437"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Parametri clinici in PS</a:t>
            </a:r>
          </a:p>
          <a:p>
            <a:pPr eaLnBrk="1" hangingPunct="1">
              <a:spcBef>
                <a:spcPct val="0"/>
              </a:spcBef>
              <a:buFontTx/>
              <a:buNone/>
            </a:pPr>
            <a:r>
              <a:rPr lang="it-IT" altLang="it-IT" sz="2400"/>
              <a:t>PA 110/60; Fc 95 bpmR; SO2 98% in AA; t 38°C</a:t>
            </a:r>
          </a:p>
          <a:p>
            <a:pPr eaLnBrk="1" hangingPunct="1">
              <a:spcBef>
                <a:spcPct val="0"/>
              </a:spcBef>
              <a:buFontTx/>
              <a:buNone/>
            </a:pPr>
            <a:r>
              <a:rPr lang="it-IT" altLang="it-IT" sz="2400"/>
              <a:t>La paziente si presenta lucida ed orientata, prostrata, intensamente sofferente, in posizione fetale per alleviare il dolore</a:t>
            </a:r>
          </a:p>
          <a:p>
            <a:pPr eaLnBrk="1" hangingPunct="1">
              <a:spcBef>
                <a:spcPct val="0"/>
              </a:spcBef>
              <a:buFontTx/>
              <a:buNone/>
            </a:pPr>
            <a:r>
              <a:rPr lang="it-IT" altLang="it-IT" sz="2400" b="1"/>
              <a:t>Obiettività:</a:t>
            </a:r>
          </a:p>
          <a:p>
            <a:pPr eaLnBrk="1" hangingPunct="1">
              <a:spcBef>
                <a:spcPct val="0"/>
              </a:spcBef>
              <a:buFontTx/>
              <a:buNone/>
            </a:pPr>
            <a:r>
              <a:rPr lang="it-IT" altLang="it-IT" sz="2400"/>
              <a:t>Addome: addome difeso con Blumberg spiccatamente positivo in fossa iliaca sinistra, Borborigmi assenti con distensione di anse in tutto l’addome</a:t>
            </a:r>
          </a:p>
          <a:p>
            <a:pPr eaLnBrk="1" hangingPunct="1">
              <a:spcBef>
                <a:spcPct val="0"/>
              </a:spcBef>
              <a:buFontTx/>
              <a:buNone/>
            </a:pPr>
            <a:r>
              <a:rPr lang="it-IT" altLang="it-IT" sz="2400"/>
              <a:t>Torace: MV normotrasmesso con basi libere e mobili</a:t>
            </a:r>
          </a:p>
          <a:p>
            <a:pPr eaLnBrk="1" hangingPunct="1">
              <a:spcBef>
                <a:spcPct val="0"/>
              </a:spcBef>
              <a:buFontTx/>
              <a:buNone/>
            </a:pPr>
            <a:r>
              <a:rPr lang="it-IT" altLang="it-IT" sz="2400"/>
              <a:t>Cuore: toni tachicardici in successione ritmica, pause apparentemente libere</a:t>
            </a:r>
          </a:p>
          <a:p>
            <a:pPr eaLnBrk="1" hangingPunct="1">
              <a:spcBef>
                <a:spcPct val="0"/>
              </a:spcBef>
              <a:buFontTx/>
              <a:buNone/>
            </a:pPr>
            <a:r>
              <a:rPr lang="it-IT" altLang="it-IT" sz="2400"/>
              <a:t>Lab: GB 12.240; neutrofili 78%; Hb 13,8; VES 50(VN 15); PCR 12 (VN 0,8); creatinina 0,8 (VN 1,2); esame urine negativo, beta HCG normali</a:t>
            </a:r>
          </a:p>
          <a:p>
            <a:pPr eaLnBrk="1" hangingPunct="1">
              <a:spcBef>
                <a:spcPct val="0"/>
              </a:spcBef>
              <a:buFontTx/>
              <a:buNone/>
            </a:pPr>
            <a:r>
              <a:rPr lang="it-IT" altLang="it-IT" sz="2400" b="1"/>
              <a:t>QUALI IPOTESI CLINICHE?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asellaDiTesto 1">
            <a:extLst>
              <a:ext uri="{FF2B5EF4-FFF2-40B4-BE49-F238E27FC236}">
                <a16:creationId xmlns:a16="http://schemas.microsoft.com/office/drawing/2014/main" id="{505A387D-C6F8-8DB4-B108-76A99DF70E22}"/>
              </a:ext>
            </a:extLst>
          </p:cNvPr>
          <p:cNvSpPr txBox="1">
            <a:spLocks noChangeArrowheads="1"/>
          </p:cNvSpPr>
          <p:nvPr/>
        </p:nvSpPr>
        <p:spPr bwMode="auto">
          <a:xfrm>
            <a:off x="0" y="0"/>
            <a:ext cx="3305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caso clinico</a:t>
            </a:r>
          </a:p>
        </p:txBody>
      </p:sp>
      <p:sp>
        <p:nvSpPr>
          <p:cNvPr id="84995" name="CasellaDiTesto 3">
            <a:extLst>
              <a:ext uri="{FF2B5EF4-FFF2-40B4-BE49-F238E27FC236}">
                <a16:creationId xmlns:a16="http://schemas.microsoft.com/office/drawing/2014/main" id="{55743C9F-0176-72A3-9373-5FC1B8B54A7E}"/>
              </a:ext>
            </a:extLst>
          </p:cNvPr>
          <p:cNvSpPr txBox="1">
            <a:spLocks noChangeArrowheads="1"/>
          </p:cNvSpPr>
          <p:nvPr/>
        </p:nvSpPr>
        <p:spPr bwMode="auto">
          <a:xfrm>
            <a:off x="382588" y="838200"/>
            <a:ext cx="832643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Char char="-"/>
            </a:pPr>
            <a:r>
              <a:rPr lang="it-IT" altLang="it-IT" sz="2800"/>
              <a:t>Diverticolite acuta con sospetto ascesso peri-diverticolare (ipotesi più probabile)</a:t>
            </a:r>
          </a:p>
          <a:p>
            <a:pPr eaLnBrk="1" hangingPunct="1">
              <a:spcBef>
                <a:spcPct val="0"/>
              </a:spcBef>
              <a:buFontTx/>
              <a:buChar char="-"/>
            </a:pPr>
            <a:r>
              <a:rPr lang="it-IT" altLang="it-IT" sz="2800"/>
              <a:t>Patologia ginecologica (ovaio o tube)</a:t>
            </a:r>
          </a:p>
          <a:p>
            <a:pPr eaLnBrk="1" hangingPunct="1">
              <a:spcBef>
                <a:spcPct val="0"/>
              </a:spcBef>
              <a:buFontTx/>
              <a:buChar char="-"/>
            </a:pPr>
            <a:r>
              <a:rPr lang="it-IT" altLang="it-IT" sz="2800"/>
              <a:t>Neoplasia del colon</a:t>
            </a:r>
            <a:endParaRPr lang="it-IT" altLang="it-IT" sz="2400"/>
          </a:p>
          <a:p>
            <a:pPr algn="ctr" eaLnBrk="1" hangingPunct="1">
              <a:spcBef>
                <a:spcPct val="0"/>
              </a:spcBef>
              <a:buFontTx/>
              <a:buNone/>
            </a:pPr>
            <a:r>
              <a:rPr lang="it-IT" altLang="it-IT" sz="2800" b="1"/>
              <a:t>Trattamento</a:t>
            </a:r>
          </a:p>
          <a:p>
            <a:pPr eaLnBrk="1" hangingPunct="1">
              <a:spcBef>
                <a:spcPct val="0"/>
              </a:spcBef>
              <a:buFontTx/>
              <a:buNone/>
            </a:pPr>
            <a:r>
              <a:rPr lang="it-IT" altLang="it-IT" sz="2800"/>
              <a:t>Liquidi ev</a:t>
            </a:r>
          </a:p>
          <a:p>
            <a:pPr eaLnBrk="1" hangingPunct="1">
              <a:spcBef>
                <a:spcPct val="0"/>
              </a:spcBef>
              <a:buFontTx/>
              <a:buNone/>
            </a:pPr>
            <a:r>
              <a:rPr lang="it-IT" altLang="it-IT" sz="2800"/>
              <a:t>Digiuno</a:t>
            </a:r>
          </a:p>
          <a:p>
            <a:pPr eaLnBrk="1" hangingPunct="1">
              <a:spcBef>
                <a:spcPct val="0"/>
              </a:spcBef>
              <a:buFontTx/>
              <a:buNone/>
            </a:pPr>
            <a:r>
              <a:rPr lang="it-IT" altLang="it-IT" sz="2800"/>
              <a:t>Antibiotico</a:t>
            </a:r>
          </a:p>
          <a:p>
            <a:pPr eaLnBrk="1" hangingPunct="1">
              <a:spcBef>
                <a:spcPct val="0"/>
              </a:spcBef>
              <a:buFontTx/>
              <a:buNone/>
            </a:pPr>
            <a:endParaRPr lang="it-IT" altLang="it-IT" sz="2400"/>
          </a:p>
          <a:p>
            <a:pPr eaLnBrk="1" hangingPunct="1">
              <a:spcBef>
                <a:spcPct val="0"/>
              </a:spcBef>
              <a:buFontTx/>
              <a:buNone/>
            </a:pPr>
            <a:endParaRPr lang="it-IT" altLang="it-IT" sz="2400"/>
          </a:p>
          <a:p>
            <a:pPr eaLnBrk="1" hangingPunct="1">
              <a:spcBef>
                <a:spcPct val="0"/>
              </a:spcBef>
              <a:buFontTx/>
              <a:buNone/>
            </a:pPr>
            <a:r>
              <a:rPr lang="it-IT" altLang="it-IT" sz="2800"/>
              <a:t>In caso di recidiva valutare resezione chirurgica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asellaDiTesto 1">
            <a:extLst>
              <a:ext uri="{FF2B5EF4-FFF2-40B4-BE49-F238E27FC236}">
                <a16:creationId xmlns:a16="http://schemas.microsoft.com/office/drawing/2014/main" id="{2F4B3B29-D2A6-AB70-6D3A-52DAD3B6AF63}"/>
              </a:ext>
            </a:extLst>
          </p:cNvPr>
          <p:cNvSpPr txBox="1">
            <a:spLocks noChangeArrowheads="1"/>
          </p:cNvSpPr>
          <p:nvPr/>
        </p:nvSpPr>
        <p:spPr bwMode="auto">
          <a:xfrm>
            <a:off x="0" y="0"/>
            <a:ext cx="3562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Diverticolosi</a:t>
            </a:r>
          </a:p>
        </p:txBody>
      </p:sp>
      <p:sp>
        <p:nvSpPr>
          <p:cNvPr id="86019" name="CasellaDiTesto 3">
            <a:extLst>
              <a:ext uri="{FF2B5EF4-FFF2-40B4-BE49-F238E27FC236}">
                <a16:creationId xmlns:a16="http://schemas.microsoft.com/office/drawing/2014/main" id="{691071AA-0843-829E-2589-49D9649CA26A}"/>
              </a:ext>
            </a:extLst>
          </p:cNvPr>
          <p:cNvSpPr txBox="1">
            <a:spLocks noChangeArrowheads="1"/>
          </p:cNvSpPr>
          <p:nvPr/>
        </p:nvSpPr>
        <p:spPr bwMode="auto">
          <a:xfrm>
            <a:off x="127000" y="1033463"/>
            <a:ext cx="46926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Erniazione della mucosa del colon verso la sierosa attraverso la tonaca muscolare in siti di minor resistenza</a:t>
            </a:r>
          </a:p>
          <a:p>
            <a:pPr eaLnBrk="1" hangingPunct="1">
              <a:spcBef>
                <a:spcPct val="0"/>
              </a:spcBef>
              <a:buFontTx/>
              <a:buNone/>
            </a:pPr>
            <a:endParaRPr lang="it-IT" altLang="it-IT" sz="1800"/>
          </a:p>
          <a:p>
            <a:pPr eaLnBrk="1" hangingPunct="1">
              <a:spcBef>
                <a:spcPct val="0"/>
              </a:spcBef>
              <a:buFontTx/>
              <a:buNone/>
            </a:pPr>
            <a:r>
              <a:rPr lang="it-IT" altLang="it-IT" sz="1800"/>
              <a:t>Modifica anatomica molto frequente, specie nell’anziano, ma presente anche in pazienti giovani</a:t>
            </a:r>
          </a:p>
          <a:p>
            <a:pPr eaLnBrk="1" hangingPunct="1">
              <a:spcBef>
                <a:spcPct val="0"/>
              </a:spcBef>
              <a:buFontTx/>
              <a:buNone/>
            </a:pPr>
            <a:endParaRPr lang="it-IT" altLang="it-IT" sz="1800"/>
          </a:p>
          <a:p>
            <a:pPr eaLnBrk="1" hangingPunct="1">
              <a:spcBef>
                <a:spcPct val="0"/>
              </a:spcBef>
              <a:buFontTx/>
              <a:buNone/>
            </a:pPr>
            <a:r>
              <a:rPr lang="it-IT" altLang="it-IT" sz="1800"/>
              <a:t>Nel 90% dei casi i diverticoli sono localizzati nel sigma in quanto sede di maggiore pressione di parete</a:t>
            </a:r>
          </a:p>
          <a:p>
            <a:pPr eaLnBrk="1" hangingPunct="1">
              <a:spcBef>
                <a:spcPct val="0"/>
              </a:spcBef>
              <a:buFontTx/>
              <a:buNone/>
            </a:pPr>
            <a:endParaRPr lang="it-IT" altLang="it-IT" sz="1800"/>
          </a:p>
          <a:p>
            <a:pPr eaLnBrk="1" hangingPunct="1">
              <a:spcBef>
                <a:spcPct val="0"/>
              </a:spcBef>
              <a:buFontTx/>
              <a:buNone/>
            </a:pPr>
            <a:r>
              <a:rPr lang="it-IT" altLang="it-IT" sz="1800"/>
              <a:t>Nella maggior parte dei casi i diverticoli sono asintomatici e la loro presenza è un riscontro accidentale. </a:t>
            </a:r>
          </a:p>
          <a:p>
            <a:pPr eaLnBrk="1" hangingPunct="1">
              <a:spcBef>
                <a:spcPct val="0"/>
              </a:spcBef>
              <a:buFontTx/>
              <a:buNone/>
            </a:pPr>
            <a:r>
              <a:rPr lang="it-IT" altLang="it-IT" sz="1800"/>
              <a:t>I sintomi che si possono associare alla diverticolosi sono stitichezza, meteorismo, senso di peso in fossa iliaca sinistra</a:t>
            </a:r>
          </a:p>
        </p:txBody>
      </p:sp>
      <p:pic>
        <p:nvPicPr>
          <p:cNvPr id="86020" name="Picture 5" descr="https://netterimages.com/images/vpv/000/000/060/60624-0550x0475.jpg">
            <a:extLst>
              <a:ext uri="{FF2B5EF4-FFF2-40B4-BE49-F238E27FC236}">
                <a16:creationId xmlns:a16="http://schemas.microsoft.com/office/drawing/2014/main" id="{D93E5E27-412F-A900-71EA-DE9F23151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67"/>
          <a:stretch>
            <a:fillRect/>
          </a:stretch>
        </p:blipFill>
        <p:spPr bwMode="auto">
          <a:xfrm>
            <a:off x="4589463" y="36513"/>
            <a:ext cx="452437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Immagine 1">
            <a:extLst>
              <a:ext uri="{FF2B5EF4-FFF2-40B4-BE49-F238E27FC236}">
                <a16:creationId xmlns:a16="http://schemas.microsoft.com/office/drawing/2014/main" id="{7B2BC548-6474-6F49-DAD3-F5B02D275D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1504950"/>
            <a:ext cx="42545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Immagine 2">
            <a:extLst>
              <a:ext uri="{FF2B5EF4-FFF2-40B4-BE49-F238E27FC236}">
                <a16:creationId xmlns:a16="http://schemas.microsoft.com/office/drawing/2014/main" id="{D6F37EC6-8EE2-7290-009A-E8C61615BC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2775" y="487363"/>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1">
            <a:extLst>
              <a:ext uri="{FF2B5EF4-FFF2-40B4-BE49-F238E27FC236}">
                <a16:creationId xmlns:a16="http://schemas.microsoft.com/office/drawing/2014/main" id="{6605E09E-C435-30FD-1E89-22FF70F1D0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590675"/>
            <a:ext cx="4192587"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Immagine 2">
            <a:extLst>
              <a:ext uri="{FF2B5EF4-FFF2-40B4-BE49-F238E27FC236}">
                <a16:creationId xmlns:a16="http://schemas.microsoft.com/office/drawing/2014/main" id="{AB4F7573-31E1-A060-766B-A7A7D9D8A9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688975"/>
            <a:ext cx="38798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asellaDiTesto 1">
            <a:extLst>
              <a:ext uri="{FF2B5EF4-FFF2-40B4-BE49-F238E27FC236}">
                <a16:creationId xmlns:a16="http://schemas.microsoft.com/office/drawing/2014/main" id="{4A2A8093-0351-454D-72E9-74D492BACF8D}"/>
              </a:ext>
            </a:extLst>
          </p:cNvPr>
          <p:cNvSpPr txBox="1">
            <a:spLocks noChangeArrowheads="1"/>
          </p:cNvSpPr>
          <p:nvPr/>
        </p:nvSpPr>
        <p:spPr bwMode="auto">
          <a:xfrm>
            <a:off x="0" y="0"/>
            <a:ext cx="418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Diverticolite acuta</a:t>
            </a:r>
          </a:p>
        </p:txBody>
      </p:sp>
      <p:pic>
        <p:nvPicPr>
          <p:cNvPr id="89091" name="Immagine 2">
            <a:extLst>
              <a:ext uri="{FF2B5EF4-FFF2-40B4-BE49-F238E27FC236}">
                <a16:creationId xmlns:a16="http://schemas.microsoft.com/office/drawing/2014/main" id="{E5014634-B22E-EDCC-1CE2-2380C4404A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479425"/>
            <a:ext cx="4538662"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CasellaDiTesto 4">
            <a:extLst>
              <a:ext uri="{FF2B5EF4-FFF2-40B4-BE49-F238E27FC236}">
                <a16:creationId xmlns:a16="http://schemas.microsoft.com/office/drawing/2014/main" id="{86D506EF-5362-017D-6441-ACC42621F9EF}"/>
              </a:ext>
            </a:extLst>
          </p:cNvPr>
          <p:cNvSpPr txBox="1">
            <a:spLocks noChangeArrowheads="1"/>
          </p:cNvSpPr>
          <p:nvPr/>
        </p:nvSpPr>
        <p:spPr bwMode="auto">
          <a:xfrm>
            <a:off x="303213" y="965200"/>
            <a:ext cx="36798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Definizione: infiammazione della parete del diverticolo per stati fecale all’interno del diverticolo stesso</a:t>
            </a:r>
          </a:p>
          <a:p>
            <a:pPr eaLnBrk="1" hangingPunct="1">
              <a:spcBef>
                <a:spcPct val="0"/>
              </a:spcBef>
              <a:buFontTx/>
              <a:buNone/>
            </a:pPr>
            <a:endParaRPr lang="it-IT" altLang="it-IT" sz="2400"/>
          </a:p>
          <a:p>
            <a:pPr eaLnBrk="1" hangingPunct="1">
              <a:spcBef>
                <a:spcPct val="0"/>
              </a:spcBef>
              <a:buFontTx/>
              <a:buNone/>
            </a:pPr>
            <a:r>
              <a:rPr lang="it-IT" altLang="it-IT" sz="2400"/>
              <a:t>Il quadro clinico è caratterizzato da dolore dapprima diffuso e poi localizzato in fossa iliaca sinistra,  e febbre</a:t>
            </a:r>
          </a:p>
          <a:p>
            <a:pPr eaLnBrk="1" hangingPunct="1">
              <a:spcBef>
                <a:spcPct val="0"/>
              </a:spcBef>
              <a:buFontTx/>
              <a:buNone/>
            </a:pPr>
            <a:endParaRPr lang="it-IT" altLang="it-IT" sz="24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ttangolo 1">
            <a:extLst>
              <a:ext uri="{FF2B5EF4-FFF2-40B4-BE49-F238E27FC236}">
                <a16:creationId xmlns:a16="http://schemas.microsoft.com/office/drawing/2014/main" id="{441DC04F-2C9D-10EA-4EFB-74621B9455A6}"/>
              </a:ext>
            </a:extLst>
          </p:cNvPr>
          <p:cNvSpPr>
            <a:spLocks noChangeArrowheads="1"/>
          </p:cNvSpPr>
          <p:nvPr/>
        </p:nvSpPr>
        <p:spPr bwMode="auto">
          <a:xfrm>
            <a:off x="412750" y="650875"/>
            <a:ext cx="6338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a:t>La infiammazione del diverticolo si può complicare con:</a:t>
            </a:r>
          </a:p>
        </p:txBody>
      </p:sp>
      <p:sp>
        <p:nvSpPr>
          <p:cNvPr id="90115" name="CasellaDiTesto 1">
            <a:extLst>
              <a:ext uri="{FF2B5EF4-FFF2-40B4-BE49-F238E27FC236}">
                <a16:creationId xmlns:a16="http://schemas.microsoft.com/office/drawing/2014/main" id="{9C9CD300-96C1-64F2-EFBB-D7BD0BDFECAB}"/>
              </a:ext>
            </a:extLst>
          </p:cNvPr>
          <p:cNvSpPr txBox="1">
            <a:spLocks noChangeArrowheads="1"/>
          </p:cNvSpPr>
          <p:nvPr/>
        </p:nvSpPr>
        <p:spPr bwMode="auto">
          <a:xfrm>
            <a:off x="0" y="0"/>
            <a:ext cx="418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Diverticolite acuta</a:t>
            </a:r>
          </a:p>
        </p:txBody>
      </p:sp>
      <p:sp>
        <p:nvSpPr>
          <p:cNvPr id="90116" name="CasellaDiTesto 5">
            <a:extLst>
              <a:ext uri="{FF2B5EF4-FFF2-40B4-BE49-F238E27FC236}">
                <a16:creationId xmlns:a16="http://schemas.microsoft.com/office/drawing/2014/main" id="{D8FA9E1C-6F6D-DF7C-0AAE-208C489B292A}"/>
              </a:ext>
            </a:extLst>
          </p:cNvPr>
          <p:cNvSpPr txBox="1">
            <a:spLocks noChangeArrowheads="1"/>
          </p:cNvSpPr>
          <p:nvPr/>
        </p:nvSpPr>
        <p:spPr bwMode="auto">
          <a:xfrm>
            <a:off x="139700" y="1522413"/>
            <a:ext cx="86772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Char char="-"/>
            </a:pPr>
            <a:r>
              <a:rPr lang="it-IT" altLang="it-IT" sz="2400" b="1"/>
              <a:t>Perforazione</a:t>
            </a:r>
            <a:r>
              <a:rPr lang="it-IT" altLang="it-IT" sz="2400"/>
              <a:t> della parete del diverticolo con la conseguente formazione di peritonite diffusa nel caso del coinvolgimento diffuso del peritoneo o, nel caso la perforazione in un qual modo venga tamponata, la formazione di una peritonite localizzata</a:t>
            </a:r>
          </a:p>
          <a:p>
            <a:pPr eaLnBrk="1" hangingPunct="1">
              <a:spcBef>
                <a:spcPct val="0"/>
              </a:spcBef>
              <a:buFontTx/>
              <a:buChar char="-"/>
            </a:pPr>
            <a:r>
              <a:rPr lang="it-IT" altLang="it-IT" sz="2400"/>
              <a:t>Alla perforazione può seguire la formazione di una </a:t>
            </a:r>
            <a:r>
              <a:rPr lang="it-IT" altLang="it-IT" sz="2400" b="1"/>
              <a:t>raccolta ascessuale peridiverticolare</a:t>
            </a:r>
            <a:r>
              <a:rPr lang="it-IT" altLang="it-IT" sz="2400"/>
              <a:t>. Anch’essa può rimanere limitata nella zona peridiverticolare ma può anche dare adito a fistole che coinvolgono gli organi viciniori</a:t>
            </a:r>
          </a:p>
          <a:p>
            <a:pPr eaLnBrk="1" hangingPunct="1">
              <a:spcBef>
                <a:spcPct val="0"/>
              </a:spcBef>
              <a:buFontTx/>
              <a:buChar char="-"/>
            </a:pPr>
            <a:r>
              <a:rPr lang="it-IT" altLang="it-IT" sz="2400" b="1"/>
              <a:t>Occlusione intestinale acuta</a:t>
            </a:r>
            <a:r>
              <a:rPr lang="it-IT" altLang="it-IT" sz="2400"/>
              <a:t>, quanto la peritonite legata alla perforazione del diverticolo causa per riflesso un ileo paralitico, cronica quando ripetuti episodi di diverticolite porta alla stenosi o coartazione del lume con conseguente sua ostruzione</a:t>
            </a:r>
          </a:p>
          <a:p>
            <a:pPr eaLnBrk="1" hangingPunct="1">
              <a:spcBef>
                <a:spcPct val="0"/>
              </a:spcBef>
              <a:buFontTx/>
              <a:buChar char="-"/>
            </a:pPr>
            <a:r>
              <a:rPr lang="it-IT" altLang="it-IT" sz="2400" b="1"/>
              <a:t>Enterorragie</a:t>
            </a:r>
            <a:r>
              <a:rPr lang="it-IT" altLang="it-IT" sz="2400"/>
              <a:t>, per la formazione di ulcere nel diverticolo o nel suo colletto</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asellaDiTesto 1">
            <a:extLst>
              <a:ext uri="{FF2B5EF4-FFF2-40B4-BE49-F238E27FC236}">
                <a16:creationId xmlns:a16="http://schemas.microsoft.com/office/drawing/2014/main" id="{3909A5D7-666B-9D8D-6736-6497A2D360EB}"/>
              </a:ext>
            </a:extLst>
          </p:cNvPr>
          <p:cNvSpPr txBox="1">
            <a:spLocks noChangeArrowheads="1"/>
          </p:cNvSpPr>
          <p:nvPr/>
        </p:nvSpPr>
        <p:spPr bwMode="auto">
          <a:xfrm>
            <a:off x="0" y="0"/>
            <a:ext cx="418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800"/>
              <a:t>Il dolore addominale, </a:t>
            </a:r>
            <a:r>
              <a:rPr lang="it-IT" altLang="it-IT" sz="2000" b="1"/>
              <a:t>Diverticolite acuta</a:t>
            </a:r>
          </a:p>
        </p:txBody>
      </p:sp>
      <p:sp>
        <p:nvSpPr>
          <p:cNvPr id="91139" name="CasellaDiTesto 4">
            <a:extLst>
              <a:ext uri="{FF2B5EF4-FFF2-40B4-BE49-F238E27FC236}">
                <a16:creationId xmlns:a16="http://schemas.microsoft.com/office/drawing/2014/main" id="{66E8E148-BE07-5250-413E-2B54BF0E693E}"/>
              </a:ext>
            </a:extLst>
          </p:cNvPr>
          <p:cNvSpPr txBox="1">
            <a:spLocks noChangeArrowheads="1"/>
          </p:cNvSpPr>
          <p:nvPr/>
        </p:nvSpPr>
        <p:spPr bwMode="auto">
          <a:xfrm>
            <a:off x="450850" y="425450"/>
            <a:ext cx="8183563"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2400" b="1"/>
              <a:t>Diagnosi</a:t>
            </a:r>
          </a:p>
          <a:p>
            <a:pPr eaLnBrk="1" hangingPunct="1">
              <a:spcBef>
                <a:spcPct val="0"/>
              </a:spcBef>
              <a:buFontTx/>
              <a:buNone/>
            </a:pPr>
            <a:endParaRPr lang="it-IT" altLang="it-IT" sz="2400"/>
          </a:p>
          <a:p>
            <a:pPr eaLnBrk="1" hangingPunct="1">
              <a:spcBef>
                <a:spcPct val="0"/>
              </a:spcBef>
              <a:buFontTx/>
              <a:buNone/>
            </a:pPr>
            <a:r>
              <a:rPr lang="it-IT" altLang="it-IT" sz="2400" b="1"/>
              <a:t>Criteri clinici</a:t>
            </a:r>
            <a:r>
              <a:rPr lang="it-IT" altLang="it-IT" sz="2400"/>
              <a:t>: dolore in fossa iliaca sinistra esacerbato dalla palpazione profonda con Blumberg, occlusione o subocclusione intestinale reattiva con dilatazione di anse, febbre</a:t>
            </a:r>
          </a:p>
          <a:p>
            <a:pPr eaLnBrk="1" hangingPunct="1">
              <a:spcBef>
                <a:spcPct val="0"/>
              </a:spcBef>
              <a:buFontTx/>
              <a:buNone/>
            </a:pPr>
            <a:endParaRPr lang="it-IT" altLang="it-IT" sz="2400"/>
          </a:p>
          <a:p>
            <a:pPr eaLnBrk="1" hangingPunct="1">
              <a:spcBef>
                <a:spcPct val="0"/>
              </a:spcBef>
              <a:buFontTx/>
              <a:buNone/>
            </a:pPr>
            <a:r>
              <a:rPr lang="it-IT" altLang="it-IT" sz="2400" b="1"/>
              <a:t>Laboratorio:</a:t>
            </a:r>
            <a:r>
              <a:rPr lang="it-IT" altLang="it-IT" sz="2400"/>
              <a:t> leucocitosi neutrofila, rialzo indici di flogosi (PCR in particolare)</a:t>
            </a:r>
          </a:p>
          <a:p>
            <a:pPr eaLnBrk="1" hangingPunct="1">
              <a:spcBef>
                <a:spcPct val="0"/>
              </a:spcBef>
              <a:buFontTx/>
              <a:buNone/>
            </a:pPr>
            <a:endParaRPr lang="it-IT" altLang="it-IT" sz="2400"/>
          </a:p>
          <a:p>
            <a:pPr eaLnBrk="1" hangingPunct="1">
              <a:spcBef>
                <a:spcPct val="0"/>
              </a:spcBef>
              <a:buFontTx/>
              <a:buNone/>
            </a:pPr>
            <a:r>
              <a:rPr lang="it-IT" altLang="it-IT" sz="2400" b="1"/>
              <a:t>Rx diretta addome:</a:t>
            </a:r>
            <a:r>
              <a:rPr lang="it-IT" altLang="it-IT" sz="2400"/>
              <a:t> dilatazione di anse e livelli idroaerei</a:t>
            </a:r>
          </a:p>
          <a:p>
            <a:pPr eaLnBrk="1" hangingPunct="1">
              <a:spcBef>
                <a:spcPct val="0"/>
              </a:spcBef>
              <a:buFontTx/>
              <a:buNone/>
            </a:pPr>
            <a:endParaRPr lang="it-IT" altLang="it-IT" sz="2400"/>
          </a:p>
          <a:p>
            <a:pPr eaLnBrk="1" hangingPunct="1">
              <a:spcBef>
                <a:spcPct val="0"/>
              </a:spcBef>
              <a:buFontTx/>
              <a:buNone/>
            </a:pPr>
            <a:r>
              <a:rPr lang="it-IT" altLang="it-IT" sz="2400" b="1"/>
              <a:t>TC addome o ecografia addome </a:t>
            </a:r>
            <a:r>
              <a:rPr lang="it-IT" altLang="it-IT" sz="2400"/>
              <a:t>con quadro di flemmone intorno alla parete intestinale e/o raccolta ascessuale</a:t>
            </a:r>
          </a:p>
          <a:p>
            <a:pPr eaLnBrk="1" hangingPunct="1">
              <a:spcBef>
                <a:spcPct val="0"/>
              </a:spcBef>
              <a:buFontTx/>
              <a:buNone/>
            </a:pPr>
            <a:endParaRPr lang="it-IT" altLang="it-IT" sz="2400"/>
          </a:p>
          <a:p>
            <a:pPr eaLnBrk="1" hangingPunct="1">
              <a:spcBef>
                <a:spcPct val="0"/>
              </a:spcBef>
              <a:buFontTx/>
              <a:buNone/>
            </a:pPr>
            <a:r>
              <a:rPr lang="it-IT" altLang="it-IT" sz="2400" b="1"/>
              <a:t>Esami morfologici (Colon TC, clisma opaco, Colonscopia) solo dopo la risoluzione del quadro acuto</a:t>
            </a:r>
          </a:p>
          <a:p>
            <a:pPr eaLnBrk="1" hangingPunct="1">
              <a:spcBef>
                <a:spcPct val="0"/>
              </a:spcBef>
              <a:buFontTx/>
              <a:buNone/>
            </a:pPr>
            <a:endParaRPr lang="it-IT" altLang="it-IT" sz="24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http://www.stritch.luc.edu/lumen/MedEd/Radio/curriculum/Mechanisms/MHD/CT_diverticula.bmp">
            <a:extLst>
              <a:ext uri="{FF2B5EF4-FFF2-40B4-BE49-F238E27FC236}">
                <a16:creationId xmlns:a16="http://schemas.microsoft.com/office/drawing/2014/main" id="{AAFE8ED9-A178-85F6-570A-BFE513861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646113"/>
            <a:ext cx="7300912"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01AA327-0943-2ECB-9743-4C74FDD12CD6}"/>
              </a:ext>
            </a:extLst>
          </p:cNvPr>
          <p:cNvSpPr txBox="1"/>
          <p:nvPr/>
        </p:nvSpPr>
        <p:spPr>
          <a:xfrm>
            <a:off x="521003" y="1373717"/>
            <a:ext cx="8079760" cy="2862322"/>
          </a:xfrm>
          <a:prstGeom prst="rect">
            <a:avLst/>
          </a:prstGeom>
          <a:noFill/>
        </p:spPr>
        <p:txBody>
          <a:bodyPr wrap="square" rtlCol="0">
            <a:spAutoFit/>
          </a:bodyPr>
          <a:lstStyle/>
          <a:p>
            <a:r>
              <a:rPr lang="it-IT" sz="2400" b="1" dirty="0"/>
              <a:t>APPROCCIO DIAGNOSTICO AL DOLORE ADDOMINALE ACUTO</a:t>
            </a:r>
          </a:p>
          <a:p>
            <a:endParaRPr lang="it-IT" dirty="0"/>
          </a:p>
          <a:p>
            <a:endParaRPr lang="it-IT" dirty="0"/>
          </a:p>
          <a:p>
            <a:r>
              <a:rPr lang="it-IT" sz="2400" u="sng" dirty="0">
                <a:solidFill>
                  <a:srgbClr val="C00000"/>
                </a:solidFill>
              </a:rPr>
              <a:t>INDIVIDUARE CHI NECESSITA DI UNA VALUTAZIONE URGENTE</a:t>
            </a:r>
          </a:p>
          <a:p>
            <a:pPr marL="214313" indent="-214313">
              <a:buFontTx/>
              <a:buChar char="-"/>
            </a:pPr>
            <a:r>
              <a:rPr lang="it-IT" sz="2400" dirty="0"/>
              <a:t>PV instabili</a:t>
            </a:r>
          </a:p>
          <a:p>
            <a:pPr marL="214313" indent="-214313">
              <a:buFontTx/>
              <a:buChar char="-"/>
            </a:pPr>
            <a:r>
              <a:rPr lang="it-IT" sz="2400" dirty="0"/>
              <a:t>Segni di peritonismo</a:t>
            </a:r>
          </a:p>
          <a:p>
            <a:pPr marL="214313" indent="-214313">
              <a:buFontTx/>
              <a:buChar char="-"/>
            </a:pPr>
            <a:r>
              <a:rPr lang="it-IT" sz="2400" dirty="0"/>
              <a:t>Dolore addominale preoccupante per il rischio di vita</a:t>
            </a:r>
          </a:p>
          <a:p>
            <a:pPr marL="214313" indent="-214313">
              <a:buFontTx/>
              <a:buChar char="-"/>
            </a:pPr>
            <a:r>
              <a:rPr lang="it-IT" sz="2400" dirty="0"/>
              <a:t>Segni/sintomi di infezione grave</a:t>
            </a:r>
          </a:p>
        </p:txBody>
      </p:sp>
    </p:spTree>
    <p:extLst>
      <p:ext uri="{BB962C8B-B14F-4D97-AF65-F5344CB8AC3E}">
        <p14:creationId xmlns:p14="http://schemas.microsoft.com/office/powerpoint/2010/main" val="23093487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971460" y="1593810"/>
            <a:ext cx="7200630" cy="977670"/>
          </a:xfrm>
          <a:prstGeom prst="rect">
            <a:avLst/>
          </a:prstGeom>
          <a:noFill/>
          <a:ln>
            <a:noFill/>
          </a:ln>
        </p:spPr>
        <p:txBody>
          <a:bodyPr anchor="ctr"/>
          <a:lstStyle/>
          <a:p>
            <a:pPr algn="ctr">
              <a:lnSpc>
                <a:spcPct val="100000"/>
              </a:lnSpc>
            </a:pPr>
            <a:endParaRPr lang="en-US" sz="1350" spc="-1" dirty="0">
              <a:solidFill>
                <a:srgbClr val="000000"/>
              </a:solidFill>
              <a:uFill>
                <a:solidFill>
                  <a:srgbClr val="FFFFFF"/>
                </a:solidFill>
              </a:uFill>
              <a:latin typeface="Garamond"/>
            </a:endParaRPr>
          </a:p>
        </p:txBody>
      </p:sp>
      <p:sp>
        <p:nvSpPr>
          <p:cNvPr id="193" name="CustomShape 2"/>
          <p:cNvSpPr/>
          <p:nvPr/>
        </p:nvSpPr>
        <p:spPr>
          <a:xfrm>
            <a:off x="971460" y="424778"/>
            <a:ext cx="7087230" cy="61641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it-IT" sz="2800" spc="-1" dirty="0">
                <a:solidFill>
                  <a:srgbClr val="000000"/>
                </a:solidFill>
                <a:uFill>
                  <a:solidFill>
                    <a:srgbClr val="FFFFFF"/>
                  </a:solidFill>
                </a:uFill>
                <a:latin typeface="+mj-lt"/>
              </a:rPr>
              <a:t>Il paziente con dolore addominale cronico, in assenza di altre cause, viene spesso inquadrato erroneamente con </a:t>
            </a:r>
            <a:r>
              <a:rPr lang="it-IT" sz="2800" b="1" spc="-1" dirty="0">
                <a:solidFill>
                  <a:srgbClr val="002060"/>
                </a:solidFill>
                <a:uFill>
                  <a:solidFill>
                    <a:srgbClr val="FFFFFF"/>
                  </a:solidFill>
                </a:uFill>
                <a:latin typeface="+mj-lt"/>
              </a:rPr>
              <a:t>sindrome dell’intestino irritabile</a:t>
            </a:r>
          </a:p>
          <a:p>
            <a:pPr>
              <a:lnSpc>
                <a:spcPct val="100000"/>
              </a:lnSpc>
            </a:pPr>
            <a:endParaRPr lang="it-IT" sz="2800" b="1" spc="-1" dirty="0">
              <a:solidFill>
                <a:srgbClr val="000000"/>
              </a:solidFill>
              <a:uFill>
                <a:solidFill>
                  <a:srgbClr val="FFFFFF"/>
                </a:solidFill>
              </a:uFill>
              <a:latin typeface="+mj-lt"/>
            </a:endParaRPr>
          </a:p>
          <a:p>
            <a:pPr>
              <a:lnSpc>
                <a:spcPct val="100000"/>
              </a:lnSpc>
            </a:pPr>
            <a:r>
              <a:rPr lang="it-IT" sz="2800" b="1" spc="-1" dirty="0">
                <a:solidFill>
                  <a:srgbClr val="000000"/>
                </a:solidFill>
                <a:uFill>
                  <a:solidFill>
                    <a:srgbClr val="FFFFFF"/>
                  </a:solidFill>
                </a:uFill>
                <a:latin typeface="+mj-lt"/>
              </a:rPr>
              <a:t>Caratteristiche d’allarme:</a:t>
            </a:r>
          </a:p>
          <a:p>
            <a:pPr>
              <a:lnSpc>
                <a:spcPct val="100000"/>
              </a:lnSpc>
            </a:pPr>
            <a:r>
              <a:rPr lang="it-IT" sz="2000" spc="-1" dirty="0">
                <a:solidFill>
                  <a:srgbClr val="000000"/>
                </a:solidFill>
                <a:uFill>
                  <a:solidFill>
                    <a:srgbClr val="FFFFFF"/>
                  </a:solidFill>
                </a:uFill>
              </a:rPr>
              <a:t>Età&gt;50 aa</a:t>
            </a:r>
          </a:p>
          <a:p>
            <a:pPr>
              <a:lnSpc>
                <a:spcPct val="100000"/>
              </a:lnSpc>
            </a:pPr>
            <a:r>
              <a:rPr lang="it-IT" sz="2000" spc="-1" dirty="0">
                <a:solidFill>
                  <a:srgbClr val="000000"/>
                </a:solidFill>
                <a:uFill>
                  <a:solidFill>
                    <a:srgbClr val="FFFFFF"/>
                  </a:solidFill>
                </a:uFill>
              </a:rPr>
              <a:t>Sanguinamento rettale o melena</a:t>
            </a:r>
          </a:p>
          <a:p>
            <a:pPr>
              <a:lnSpc>
                <a:spcPct val="100000"/>
              </a:lnSpc>
            </a:pPr>
            <a:r>
              <a:rPr lang="it-IT" sz="2000" spc="-1" dirty="0">
                <a:solidFill>
                  <a:srgbClr val="000000"/>
                </a:solidFill>
                <a:uFill>
                  <a:solidFill>
                    <a:srgbClr val="FFFFFF"/>
                  </a:solidFill>
                </a:uFill>
              </a:rPr>
              <a:t>Diarrea Notturna</a:t>
            </a:r>
          </a:p>
          <a:p>
            <a:pPr>
              <a:lnSpc>
                <a:spcPct val="100000"/>
              </a:lnSpc>
            </a:pPr>
            <a:r>
              <a:rPr lang="it-IT" sz="2000" spc="-1" dirty="0">
                <a:solidFill>
                  <a:srgbClr val="000000"/>
                </a:solidFill>
                <a:uFill>
                  <a:solidFill>
                    <a:srgbClr val="FFFFFF"/>
                  </a:solidFill>
                </a:uFill>
              </a:rPr>
              <a:t>Dolore addominale ingravescente</a:t>
            </a:r>
          </a:p>
          <a:p>
            <a:pPr>
              <a:lnSpc>
                <a:spcPct val="100000"/>
              </a:lnSpc>
            </a:pPr>
            <a:r>
              <a:rPr lang="it-IT" sz="2000" spc="-1" dirty="0">
                <a:solidFill>
                  <a:srgbClr val="000000"/>
                </a:solidFill>
                <a:uFill>
                  <a:solidFill>
                    <a:srgbClr val="FFFFFF"/>
                  </a:solidFill>
                </a:uFill>
              </a:rPr>
              <a:t>Perdita di Peso senza cause definite</a:t>
            </a:r>
          </a:p>
          <a:p>
            <a:pPr>
              <a:lnSpc>
                <a:spcPct val="100000"/>
              </a:lnSpc>
            </a:pPr>
            <a:r>
              <a:rPr lang="it-IT" sz="2000" spc="-1" dirty="0">
                <a:solidFill>
                  <a:srgbClr val="000000"/>
                </a:solidFill>
                <a:uFill>
                  <a:solidFill>
                    <a:srgbClr val="FFFFFF"/>
                  </a:solidFill>
                </a:uFill>
              </a:rPr>
              <a:t>Familiarità per K colorettale</a:t>
            </a:r>
          </a:p>
          <a:p>
            <a:pPr>
              <a:lnSpc>
                <a:spcPct val="100000"/>
              </a:lnSpc>
            </a:pPr>
            <a:r>
              <a:rPr lang="it-IT" sz="2000" spc="-1" dirty="0">
                <a:solidFill>
                  <a:srgbClr val="000000"/>
                </a:solidFill>
                <a:uFill>
                  <a:solidFill>
                    <a:srgbClr val="FFFFFF"/>
                  </a:solidFill>
                </a:uFill>
              </a:rPr>
              <a:t>Esami di laboratorio alterati (anemia da carenza di ferro, </a:t>
            </a:r>
            <a:r>
              <a:rPr lang="it-IT" sz="2000" spc="-1" dirty="0" err="1">
                <a:solidFill>
                  <a:srgbClr val="000000"/>
                </a:solidFill>
                <a:uFill>
                  <a:solidFill>
                    <a:srgbClr val="FFFFFF"/>
                  </a:solidFill>
                </a:uFill>
              </a:rPr>
              <a:t>calprotectina</a:t>
            </a:r>
            <a:r>
              <a:rPr lang="it-IT" sz="2000" spc="-1" dirty="0">
                <a:solidFill>
                  <a:srgbClr val="000000"/>
                </a:solidFill>
                <a:uFill>
                  <a:solidFill>
                    <a:srgbClr val="FFFFFF"/>
                  </a:solidFill>
                </a:uFill>
              </a:rPr>
              <a:t> elevata, </a:t>
            </a:r>
            <a:r>
              <a:rPr lang="it-IT" sz="2000" spc="-1" dirty="0" err="1">
                <a:solidFill>
                  <a:srgbClr val="000000"/>
                </a:solidFill>
                <a:uFill>
                  <a:solidFill>
                    <a:srgbClr val="FFFFFF"/>
                  </a:solidFill>
                </a:uFill>
              </a:rPr>
              <a:t>pcr</a:t>
            </a:r>
            <a:r>
              <a:rPr lang="it-IT" sz="2000" spc="-1" dirty="0">
                <a:solidFill>
                  <a:srgbClr val="000000"/>
                </a:solidFill>
                <a:uFill>
                  <a:solidFill>
                    <a:srgbClr val="FFFFFF"/>
                  </a:solidFill>
                </a:uFill>
              </a:rPr>
              <a:t> elevata)</a:t>
            </a:r>
          </a:p>
          <a:p>
            <a:pPr>
              <a:lnSpc>
                <a:spcPct val="100000"/>
              </a:lnSpc>
            </a:pPr>
            <a:endParaRPr lang="it-IT" sz="2000" spc="-1" dirty="0">
              <a:solidFill>
                <a:srgbClr val="000000"/>
              </a:solidFill>
              <a:uFill>
                <a:solidFill>
                  <a:srgbClr val="FFFFFF"/>
                </a:solidFill>
              </a:uFill>
            </a:endParaRPr>
          </a:p>
        </p:txBody>
      </p:sp>
      <p:pic>
        <p:nvPicPr>
          <p:cNvPr id="2" name="Picture 2">
            <a:extLst>
              <a:ext uri="{FF2B5EF4-FFF2-40B4-BE49-F238E27FC236}">
                <a16:creationId xmlns:a16="http://schemas.microsoft.com/office/drawing/2014/main" id="{D0421DC1-A965-DC1C-C47E-A3E815595B75}"/>
              </a:ext>
            </a:extLst>
          </p:cNvPr>
          <p:cNvPicPr/>
          <p:nvPr/>
        </p:nvPicPr>
        <p:blipFill>
          <a:blip r:embed="rId2"/>
          <a:stretch/>
        </p:blipFill>
        <p:spPr>
          <a:xfrm>
            <a:off x="5998780" y="3284124"/>
            <a:ext cx="848610" cy="84861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287079" y="1492838"/>
            <a:ext cx="8102009" cy="34975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67500" tIns="33750" rIns="67500" bIns="33750"/>
          <a:lstStyle/>
          <a:p>
            <a:pPr marL="214380" indent="-214110">
              <a:buClr>
                <a:srgbClr val="000000"/>
              </a:buClr>
              <a:buFont typeface="Arial"/>
              <a:buChar char="•"/>
            </a:pPr>
            <a:r>
              <a:rPr lang="it-IT" sz="2000" spc="-1" dirty="0">
                <a:solidFill>
                  <a:srgbClr val="000000"/>
                </a:solidFill>
                <a:uFill>
                  <a:solidFill>
                    <a:srgbClr val="FFFFFF"/>
                  </a:solidFill>
                </a:uFill>
                <a:latin typeface="Garamond"/>
              </a:rPr>
              <a:t>SINDROME DI DUNBAR</a:t>
            </a:r>
            <a:endParaRPr lang="it-IT" sz="2000" spc="-1" dirty="0">
              <a:solidFill>
                <a:srgbClr val="000000"/>
              </a:solidFill>
              <a:uFill>
                <a:solidFill>
                  <a:srgbClr val="FFFFFF"/>
                </a:solidFill>
              </a:uFill>
              <a:latin typeface="Arial"/>
            </a:endParaRPr>
          </a:p>
          <a:p>
            <a:pPr marL="214380" indent="-214110">
              <a:buClr>
                <a:srgbClr val="000000"/>
              </a:buClr>
              <a:buFont typeface="Arial"/>
              <a:buChar char="•"/>
            </a:pPr>
            <a:r>
              <a:rPr lang="it-IT" sz="2000" spc="-1" dirty="0">
                <a:solidFill>
                  <a:srgbClr val="000000"/>
                </a:solidFill>
                <a:uFill>
                  <a:solidFill>
                    <a:srgbClr val="FFFFFF"/>
                  </a:solidFill>
                </a:uFill>
                <a:latin typeface="Garamond"/>
              </a:rPr>
              <a:t>COMPASSO AORTO-MESENTERICO</a:t>
            </a:r>
            <a:endParaRPr lang="it-IT" sz="2000" spc="-1" dirty="0">
              <a:solidFill>
                <a:srgbClr val="000000"/>
              </a:solidFill>
              <a:uFill>
                <a:solidFill>
                  <a:srgbClr val="FFFFFF"/>
                </a:solidFill>
              </a:uFill>
              <a:latin typeface="Arial"/>
            </a:endParaRPr>
          </a:p>
          <a:p>
            <a:pPr marL="214380" indent="-214110">
              <a:buClr>
                <a:srgbClr val="000000"/>
              </a:buClr>
              <a:buFont typeface="Arial"/>
              <a:buChar char="•"/>
            </a:pPr>
            <a:r>
              <a:rPr lang="it-IT" sz="2000" spc="-1" dirty="0">
                <a:solidFill>
                  <a:srgbClr val="000000"/>
                </a:solidFill>
                <a:uFill>
                  <a:solidFill>
                    <a:srgbClr val="FFFFFF"/>
                  </a:solidFill>
                </a:uFill>
                <a:latin typeface="Garamond"/>
              </a:rPr>
              <a:t>APPENDAGITE EPIPLOICA</a:t>
            </a:r>
            <a:endParaRPr lang="it-IT" sz="2000" spc="-1" dirty="0">
              <a:solidFill>
                <a:srgbClr val="000000"/>
              </a:solidFill>
              <a:uFill>
                <a:solidFill>
                  <a:srgbClr val="FFFFFF"/>
                </a:solidFill>
              </a:uFill>
              <a:latin typeface="Arial"/>
            </a:endParaRPr>
          </a:p>
          <a:p>
            <a:pPr marL="214380" indent="-214110">
              <a:buClr>
                <a:srgbClr val="000000"/>
              </a:buClr>
              <a:buFont typeface="Arial"/>
              <a:buChar char="•"/>
            </a:pPr>
            <a:r>
              <a:rPr lang="it-IT" sz="2000" spc="-1" dirty="0">
                <a:solidFill>
                  <a:srgbClr val="000000"/>
                </a:solidFill>
                <a:uFill>
                  <a:solidFill>
                    <a:srgbClr val="FFFFFF"/>
                  </a:solidFill>
                </a:uFill>
                <a:latin typeface="Garamond"/>
              </a:rPr>
              <a:t>FEBBRE MEDITERRANEA</a:t>
            </a:r>
            <a:endParaRPr lang="it-IT" sz="2000" spc="-1" dirty="0">
              <a:solidFill>
                <a:srgbClr val="000000"/>
              </a:solidFill>
              <a:uFill>
                <a:solidFill>
                  <a:srgbClr val="FFFFFF"/>
                </a:solidFill>
              </a:uFill>
              <a:latin typeface="Arial"/>
            </a:endParaRPr>
          </a:p>
          <a:p>
            <a:pPr marL="214380" indent="-214110">
              <a:buClr>
                <a:srgbClr val="000000"/>
              </a:buClr>
              <a:buFont typeface="Arial"/>
              <a:buChar char="•"/>
            </a:pPr>
            <a:r>
              <a:rPr lang="it-IT" sz="2000" spc="-1" dirty="0">
                <a:solidFill>
                  <a:srgbClr val="000000"/>
                </a:solidFill>
                <a:uFill>
                  <a:solidFill>
                    <a:srgbClr val="FFFFFF"/>
                  </a:solidFill>
                </a:uFill>
                <a:latin typeface="Garamond"/>
              </a:rPr>
              <a:t>MESENTERITE SCLEROSANTE</a:t>
            </a:r>
            <a:endParaRPr lang="it-IT" sz="2000" spc="-1" dirty="0">
              <a:solidFill>
                <a:srgbClr val="000000"/>
              </a:solidFill>
              <a:uFill>
                <a:solidFill>
                  <a:srgbClr val="FFFFFF"/>
                </a:solidFill>
              </a:uFill>
              <a:latin typeface="Arial"/>
            </a:endParaRPr>
          </a:p>
          <a:p>
            <a:pPr marL="214380" indent="-214110">
              <a:buClr>
                <a:srgbClr val="000000"/>
              </a:buClr>
              <a:buFont typeface="Arial"/>
              <a:buChar char="•"/>
            </a:pPr>
            <a:r>
              <a:rPr lang="it-IT" sz="2000" spc="-1" dirty="0">
                <a:solidFill>
                  <a:srgbClr val="000000"/>
                </a:solidFill>
                <a:uFill>
                  <a:solidFill>
                    <a:srgbClr val="FFFFFF"/>
                  </a:solidFill>
                </a:uFill>
                <a:latin typeface="Garamond"/>
              </a:rPr>
              <a:t>PORFIRIE</a:t>
            </a:r>
            <a:endParaRPr lang="it-IT" sz="2000" spc="-1" dirty="0">
              <a:solidFill>
                <a:srgbClr val="000000"/>
              </a:solidFill>
              <a:uFill>
                <a:solidFill>
                  <a:srgbClr val="FFFFFF"/>
                </a:solidFill>
              </a:uFill>
              <a:latin typeface="Arial"/>
            </a:endParaRPr>
          </a:p>
          <a:p>
            <a:pPr marL="214380" indent="-214110">
              <a:buClr>
                <a:srgbClr val="000000"/>
              </a:buClr>
              <a:buFont typeface="Arial"/>
              <a:buChar char="•"/>
            </a:pPr>
            <a:r>
              <a:rPr lang="it-IT" sz="2000" spc="-1" dirty="0">
                <a:solidFill>
                  <a:srgbClr val="000000"/>
                </a:solidFill>
                <a:uFill>
                  <a:solidFill>
                    <a:srgbClr val="FFFFFF"/>
                  </a:solidFill>
                </a:uFill>
                <a:latin typeface="Garamond"/>
              </a:rPr>
              <a:t>HERPES ZOSTER</a:t>
            </a:r>
            <a:endParaRPr lang="it-IT" sz="2000" spc="-1" dirty="0">
              <a:solidFill>
                <a:srgbClr val="000000"/>
              </a:solidFill>
              <a:uFill>
                <a:solidFill>
                  <a:srgbClr val="FFFFFF"/>
                </a:solidFill>
              </a:uFill>
              <a:latin typeface="Arial"/>
            </a:endParaRPr>
          </a:p>
          <a:p>
            <a:pPr marL="214380" indent="-214110">
              <a:buClr>
                <a:srgbClr val="000000"/>
              </a:buClr>
              <a:buFont typeface="Arial"/>
              <a:buChar char="•"/>
            </a:pPr>
            <a:r>
              <a:rPr lang="it-IT" sz="2000" spc="-1" dirty="0">
                <a:solidFill>
                  <a:srgbClr val="000000"/>
                </a:solidFill>
                <a:uFill>
                  <a:solidFill>
                    <a:srgbClr val="FFFFFF"/>
                  </a:solidFill>
                </a:uFill>
                <a:latin typeface="Garamond"/>
              </a:rPr>
              <a:t>CAUSE METABOLICHE</a:t>
            </a:r>
            <a:endParaRPr lang="it-IT" sz="2000" spc="-1" dirty="0">
              <a:solidFill>
                <a:srgbClr val="000000"/>
              </a:solidFill>
              <a:uFill>
                <a:solidFill>
                  <a:srgbClr val="FFFFFF"/>
                </a:solidFill>
              </a:uFill>
              <a:latin typeface="Arial"/>
            </a:endParaRPr>
          </a:p>
          <a:p>
            <a:pPr marL="557280" lvl="1" indent="-214110">
              <a:buClr>
                <a:srgbClr val="000000"/>
              </a:buClr>
              <a:buFont typeface="Arial"/>
              <a:buChar char="•"/>
            </a:pPr>
            <a:r>
              <a:rPr lang="it-IT" sz="2000" spc="-1" dirty="0">
                <a:solidFill>
                  <a:srgbClr val="000000"/>
                </a:solidFill>
                <a:uFill>
                  <a:solidFill>
                    <a:srgbClr val="FFFFFF"/>
                  </a:solidFill>
                </a:uFill>
                <a:latin typeface="Garamond"/>
              </a:rPr>
              <a:t>CHETOACIDOSI DIABETICA</a:t>
            </a:r>
            <a:endParaRPr lang="it-IT" sz="2000" spc="-1" dirty="0">
              <a:solidFill>
                <a:srgbClr val="000000"/>
              </a:solidFill>
              <a:uFill>
                <a:solidFill>
                  <a:srgbClr val="FFFFFF"/>
                </a:solidFill>
              </a:uFill>
              <a:latin typeface="Arial"/>
            </a:endParaRPr>
          </a:p>
          <a:p>
            <a:pPr marL="557280" lvl="1" indent="-214110">
              <a:buClr>
                <a:srgbClr val="000000"/>
              </a:buClr>
              <a:buFont typeface="Arial"/>
              <a:buChar char="•"/>
            </a:pPr>
            <a:r>
              <a:rPr lang="it-IT" sz="2000" spc="-1" dirty="0">
                <a:solidFill>
                  <a:srgbClr val="000000"/>
                </a:solidFill>
                <a:uFill>
                  <a:solidFill>
                    <a:srgbClr val="FFFFFF"/>
                  </a:solidFill>
                </a:uFill>
                <a:latin typeface="Garamond"/>
              </a:rPr>
              <a:t>MALATTIA DI ADDISON</a:t>
            </a:r>
            <a:endParaRPr lang="it-IT" sz="2000" spc="-1" dirty="0">
              <a:solidFill>
                <a:srgbClr val="000000"/>
              </a:solidFill>
              <a:uFill>
                <a:solidFill>
                  <a:srgbClr val="FFFFFF"/>
                </a:solidFill>
              </a:uFill>
              <a:latin typeface="Arial"/>
            </a:endParaRPr>
          </a:p>
          <a:p>
            <a:pPr marL="557280" lvl="1" indent="-214110">
              <a:buClr>
                <a:srgbClr val="000000"/>
              </a:buClr>
              <a:buFont typeface="Arial"/>
              <a:buChar char="•"/>
            </a:pPr>
            <a:r>
              <a:rPr lang="it-IT" sz="2000" spc="-1" dirty="0">
                <a:solidFill>
                  <a:srgbClr val="000000"/>
                </a:solidFill>
                <a:uFill>
                  <a:solidFill>
                    <a:srgbClr val="FFFFFF"/>
                  </a:solidFill>
                </a:uFill>
                <a:latin typeface="Garamond"/>
              </a:rPr>
              <a:t>IPERCALCEMIA</a:t>
            </a:r>
            <a:endParaRPr lang="it-IT" sz="2000" spc="-1" dirty="0">
              <a:solidFill>
                <a:srgbClr val="000000"/>
              </a:solidFill>
              <a:uFill>
                <a:solidFill>
                  <a:srgbClr val="FFFFFF"/>
                </a:solidFill>
              </a:uFill>
              <a:latin typeface="Arial"/>
            </a:endParaRPr>
          </a:p>
          <a:p>
            <a:pPr marL="557280" lvl="1" indent="-214110">
              <a:buClr>
                <a:srgbClr val="000000"/>
              </a:buClr>
              <a:buFont typeface="Arial"/>
              <a:buChar char="•"/>
            </a:pPr>
            <a:r>
              <a:rPr lang="it-IT" sz="2000" spc="-1" dirty="0">
                <a:solidFill>
                  <a:srgbClr val="000000"/>
                </a:solidFill>
                <a:uFill>
                  <a:solidFill>
                    <a:srgbClr val="FFFFFF"/>
                  </a:solidFill>
                </a:uFill>
                <a:latin typeface="Garamond"/>
              </a:rPr>
              <a:t>IPOTIROIDISMO</a:t>
            </a:r>
            <a:endParaRPr lang="it-IT" sz="2000" spc="-1" dirty="0">
              <a:solidFill>
                <a:srgbClr val="000000"/>
              </a:solidFill>
              <a:uFill>
                <a:solidFill>
                  <a:srgbClr val="FFFFFF"/>
                </a:solidFill>
              </a:uFill>
              <a:latin typeface="Arial"/>
            </a:endParaRPr>
          </a:p>
          <a:p>
            <a:pPr marL="557280" lvl="1" indent="-214110">
              <a:buClr>
                <a:srgbClr val="000000"/>
              </a:buClr>
              <a:buFont typeface="Arial"/>
              <a:buChar char="•"/>
            </a:pPr>
            <a:r>
              <a:rPr lang="it-IT" sz="2000" spc="-1" dirty="0">
                <a:solidFill>
                  <a:srgbClr val="000000"/>
                </a:solidFill>
                <a:uFill>
                  <a:solidFill>
                    <a:srgbClr val="FFFFFF"/>
                  </a:solidFill>
                </a:uFill>
                <a:latin typeface="Garamond"/>
              </a:rPr>
              <a:t>INTOSSICAZIONE DA MERCURIO</a:t>
            </a:r>
            <a:endParaRPr lang="it-IT" sz="2000" spc="-1" dirty="0">
              <a:solidFill>
                <a:srgbClr val="000000"/>
              </a:solidFill>
              <a:uFill>
                <a:solidFill>
                  <a:srgbClr val="FFFFFF"/>
                </a:solidFill>
              </a:uFill>
              <a:latin typeface="Arial"/>
            </a:endParaRPr>
          </a:p>
          <a:p>
            <a:pPr>
              <a:lnSpc>
                <a:spcPct val="100000"/>
              </a:lnSpc>
            </a:pPr>
            <a:endParaRPr lang="it-IT" sz="1350" spc="-1" dirty="0">
              <a:solidFill>
                <a:srgbClr val="000000"/>
              </a:solidFill>
              <a:uFill>
                <a:solidFill>
                  <a:srgbClr val="FFFFFF"/>
                </a:solidFill>
              </a:uFill>
              <a:latin typeface="Arial"/>
            </a:endParaRPr>
          </a:p>
        </p:txBody>
      </p:sp>
      <p:sp>
        <p:nvSpPr>
          <p:cNvPr id="210" name="CustomShape 2"/>
          <p:cNvSpPr/>
          <p:nvPr/>
        </p:nvSpPr>
        <p:spPr>
          <a:xfrm>
            <a:off x="872910" y="554038"/>
            <a:ext cx="7055100" cy="4333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it-IT" sz="2400" b="1" spc="-1" dirty="0">
                <a:solidFill>
                  <a:srgbClr val="002060"/>
                </a:solidFill>
                <a:uFill>
                  <a:solidFill>
                    <a:srgbClr val="FFFFFF"/>
                  </a:solidFill>
                </a:uFill>
                <a:latin typeface="+mj-lt"/>
              </a:rPr>
              <a:t>CAUSE PIU’ RARE DI DOLORE ADDOMINALE</a:t>
            </a:r>
            <a:endParaRPr lang="it-IT" sz="1350" b="1" spc="-1" dirty="0">
              <a:solidFill>
                <a:srgbClr val="002060"/>
              </a:solidFill>
              <a:uFill>
                <a:solidFill>
                  <a:srgbClr val="FFFFFF"/>
                </a:solidFill>
              </a:uFill>
              <a:latin typeface="+mj-lt"/>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0596868-224B-4F1B-E054-9317C4F107FE}"/>
              </a:ext>
            </a:extLst>
          </p:cNvPr>
          <p:cNvSpPr txBox="1"/>
          <p:nvPr/>
        </p:nvSpPr>
        <p:spPr>
          <a:xfrm>
            <a:off x="478367" y="428178"/>
            <a:ext cx="8187266" cy="6001643"/>
          </a:xfrm>
          <a:prstGeom prst="rect">
            <a:avLst/>
          </a:prstGeom>
          <a:noFill/>
        </p:spPr>
        <p:txBody>
          <a:bodyPr wrap="square" rtlCol="0">
            <a:spAutoFit/>
          </a:bodyPr>
          <a:lstStyle/>
          <a:p>
            <a:r>
              <a:rPr lang="it-IT" sz="2400" b="1" dirty="0"/>
              <a:t>                </a:t>
            </a:r>
            <a:r>
              <a:rPr lang="it-IT" sz="2400" b="1" dirty="0">
                <a:solidFill>
                  <a:srgbClr val="002060"/>
                </a:solidFill>
              </a:rPr>
              <a:t>APPROCCIO DIAGNOSTICO AL D.A. CRONICO</a:t>
            </a:r>
            <a:endParaRPr lang="it-IT" dirty="0">
              <a:solidFill>
                <a:srgbClr val="002060"/>
              </a:solidFill>
            </a:endParaRPr>
          </a:p>
          <a:p>
            <a:pPr algn="ctr"/>
            <a:r>
              <a:rPr lang="it-IT" dirty="0">
                <a:solidFill>
                  <a:srgbClr val="002060"/>
                </a:solidFill>
              </a:rPr>
              <a:t>Dolore funzionale vs dolore organico</a:t>
            </a:r>
          </a:p>
          <a:p>
            <a:endParaRPr lang="it-IT" dirty="0"/>
          </a:p>
          <a:p>
            <a:r>
              <a:rPr lang="it-IT" b="1" dirty="0"/>
              <a:t>INDIVIDUARE ELEMENTI FAVORENTI UNA PATOLOGIA ORGANICA</a:t>
            </a:r>
            <a:r>
              <a:rPr lang="it-IT" dirty="0"/>
              <a:t>: </a:t>
            </a:r>
          </a:p>
          <a:p>
            <a:r>
              <a:rPr lang="it-IT" dirty="0"/>
              <a:t>febbre, calo ponderale, ipovolemia, alterazioni elettrolitiche, anemia, sintomi riferibili a malnutrizione o malassorbimento, diarrea con risveglio notturno</a:t>
            </a:r>
          </a:p>
          <a:p>
            <a:endParaRPr lang="it-IT" dirty="0"/>
          </a:p>
          <a:p>
            <a:r>
              <a:rPr lang="it-IT" b="1" dirty="0"/>
              <a:t>I LIVELLO</a:t>
            </a:r>
            <a:r>
              <a:rPr lang="it-IT" i="1" dirty="0"/>
              <a:t>:</a:t>
            </a:r>
          </a:p>
          <a:p>
            <a:pPr marL="214313" indent="-214313">
              <a:buFontTx/>
              <a:buChar char="-"/>
            </a:pPr>
            <a:r>
              <a:rPr lang="it-IT" dirty="0"/>
              <a:t>Emocromo completo</a:t>
            </a:r>
          </a:p>
          <a:p>
            <a:pPr marL="214313" indent="-214313">
              <a:buFontTx/>
              <a:buChar char="-"/>
            </a:pPr>
            <a:r>
              <a:rPr lang="it-IT" dirty="0"/>
              <a:t>Elettroliti, urea, creatinina, glucosio</a:t>
            </a:r>
          </a:p>
          <a:p>
            <a:pPr marL="214313" indent="-214313">
              <a:buFontTx/>
              <a:buChar char="-"/>
            </a:pPr>
            <a:r>
              <a:rPr lang="it-IT" dirty="0"/>
              <a:t>AST/ALT, FA, bilirubina</a:t>
            </a:r>
          </a:p>
          <a:p>
            <a:pPr marL="214313" indent="-214313">
              <a:buFontTx/>
              <a:buChar char="-"/>
            </a:pPr>
            <a:r>
              <a:rPr lang="it-IT" dirty="0"/>
              <a:t>Lipasi</a:t>
            </a:r>
          </a:p>
          <a:p>
            <a:pPr marL="214313" indent="-214313">
              <a:buFontTx/>
              <a:buChar char="-"/>
            </a:pPr>
            <a:r>
              <a:rPr lang="it-IT" dirty="0"/>
              <a:t>Sideremia, ferritina, transferrina </a:t>
            </a:r>
            <a:r>
              <a:rPr lang="it-IT" dirty="0">
                <a:sym typeface="Wingdings" panose="05000000000000000000" pitchFamily="2" charset="2"/>
              </a:rPr>
              <a:t> </a:t>
            </a:r>
            <a:r>
              <a:rPr lang="it-IT" i="1" dirty="0">
                <a:sym typeface="Wingdings" panose="05000000000000000000" pitchFamily="2" charset="2"/>
              </a:rPr>
              <a:t>carenti es. in celiachia, IBD, neoplasia maligna</a:t>
            </a:r>
            <a:endParaRPr lang="it-IT" i="1" dirty="0"/>
          </a:p>
          <a:p>
            <a:pPr marL="214313" indent="-214313">
              <a:buFontTx/>
              <a:buChar char="-"/>
            </a:pPr>
            <a:r>
              <a:rPr lang="it-IT" dirty="0"/>
              <a:t>Ab anti-</a:t>
            </a:r>
            <a:r>
              <a:rPr lang="it-IT" dirty="0" err="1"/>
              <a:t>tranglutaminasi</a:t>
            </a:r>
            <a:endParaRPr lang="it-IT" dirty="0"/>
          </a:p>
          <a:p>
            <a:pPr marL="214313" indent="-214313">
              <a:buFontTx/>
              <a:buChar char="-"/>
            </a:pPr>
            <a:r>
              <a:rPr lang="it-IT" dirty="0" err="1"/>
              <a:t>Calprotectina</a:t>
            </a:r>
            <a:r>
              <a:rPr lang="it-IT" dirty="0"/>
              <a:t> fecale</a:t>
            </a:r>
          </a:p>
          <a:p>
            <a:pPr marL="214313" indent="-214313">
              <a:buFontTx/>
              <a:buChar char="-"/>
            </a:pPr>
            <a:endParaRPr lang="it-IT" dirty="0"/>
          </a:p>
          <a:p>
            <a:r>
              <a:rPr lang="it-IT" dirty="0"/>
              <a:t>Al termine del </a:t>
            </a:r>
            <a:r>
              <a:rPr lang="it-IT" dirty="0" err="1"/>
              <a:t>workup</a:t>
            </a:r>
            <a:r>
              <a:rPr lang="it-IT" dirty="0"/>
              <a:t> iniziale, i </a:t>
            </a:r>
            <a:r>
              <a:rPr lang="it-IT" u="sng" dirty="0"/>
              <a:t>pazienti giovani </a:t>
            </a:r>
            <a:r>
              <a:rPr lang="it-IT" dirty="0"/>
              <a:t>senza evidenza di patologia organica possono essere trattati sintomaticamente.  Altri test invasivi devono essere finalizzati ad ottenere un roll in o out di specifiche patologie.</a:t>
            </a:r>
          </a:p>
          <a:p>
            <a:r>
              <a:rPr lang="it-IT" dirty="0"/>
              <a:t>Nei </a:t>
            </a:r>
            <a:r>
              <a:rPr lang="it-IT" u="sng" dirty="0"/>
              <a:t>pazienti adulti</a:t>
            </a:r>
            <a:r>
              <a:rPr lang="it-IT" dirty="0"/>
              <a:t>, dato l’aumentato rischio oncologico, è opportuno eseguire un imaging addominale basandosi sui segni e sintomi evidenziati.</a:t>
            </a:r>
          </a:p>
        </p:txBody>
      </p:sp>
    </p:spTree>
    <p:extLst>
      <p:ext uri="{BB962C8B-B14F-4D97-AF65-F5344CB8AC3E}">
        <p14:creationId xmlns:p14="http://schemas.microsoft.com/office/powerpoint/2010/main" val="33720807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6E2987A-77DE-2907-7CBC-2F0A84BC3E05}"/>
              </a:ext>
            </a:extLst>
          </p:cNvPr>
          <p:cNvSpPr txBox="1"/>
          <p:nvPr/>
        </p:nvSpPr>
        <p:spPr>
          <a:xfrm>
            <a:off x="1708746" y="601074"/>
            <a:ext cx="6383189" cy="715581"/>
          </a:xfrm>
          <a:prstGeom prst="rect">
            <a:avLst/>
          </a:prstGeom>
          <a:noFill/>
        </p:spPr>
        <p:txBody>
          <a:bodyPr wrap="square" rtlCol="0">
            <a:spAutoFit/>
          </a:bodyPr>
          <a:lstStyle/>
          <a:p>
            <a:pPr algn="ctr"/>
            <a:r>
              <a:rPr lang="it-IT" sz="4050" b="1" dirty="0">
                <a:solidFill>
                  <a:srgbClr val="002060"/>
                </a:solidFill>
              </a:rPr>
              <a:t>DOLORE ADDOMINALE</a:t>
            </a:r>
          </a:p>
        </p:txBody>
      </p:sp>
      <p:pic>
        <p:nvPicPr>
          <p:cNvPr id="3" name="Picture 2" descr="Organi dell'Addome: Quali sono? Suddivisione e Organi Vitali">
            <a:extLst>
              <a:ext uri="{FF2B5EF4-FFF2-40B4-BE49-F238E27FC236}">
                <a16:creationId xmlns:a16="http://schemas.microsoft.com/office/drawing/2014/main" id="{A1BF2DD3-BBE0-992A-C5BD-1AFD38923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910" y="2412471"/>
            <a:ext cx="3845837" cy="2944813"/>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2FB3F099-D0F0-B7CD-E919-FF03D1A5BD8A}"/>
              </a:ext>
            </a:extLst>
          </p:cNvPr>
          <p:cNvSpPr txBox="1"/>
          <p:nvPr/>
        </p:nvSpPr>
        <p:spPr>
          <a:xfrm>
            <a:off x="3434556" y="1961390"/>
            <a:ext cx="2068777" cy="369332"/>
          </a:xfrm>
          <a:prstGeom prst="rect">
            <a:avLst/>
          </a:prstGeom>
          <a:noFill/>
        </p:spPr>
        <p:txBody>
          <a:bodyPr wrap="square" rtlCol="0">
            <a:spAutoFit/>
          </a:bodyPr>
          <a:lstStyle/>
          <a:p>
            <a:r>
              <a:rPr lang="it-IT" b="1" dirty="0">
                <a:solidFill>
                  <a:srgbClr val="FF0000"/>
                </a:solidFill>
              </a:rPr>
              <a:t>ACUTO vs CRONICO</a:t>
            </a:r>
          </a:p>
        </p:txBody>
      </p:sp>
      <p:sp>
        <p:nvSpPr>
          <p:cNvPr id="5" name="CasellaDiTesto 4">
            <a:extLst>
              <a:ext uri="{FF2B5EF4-FFF2-40B4-BE49-F238E27FC236}">
                <a16:creationId xmlns:a16="http://schemas.microsoft.com/office/drawing/2014/main" id="{10F3D4F4-FDAC-1696-4885-F364884AF356}"/>
              </a:ext>
            </a:extLst>
          </p:cNvPr>
          <p:cNvSpPr txBox="1"/>
          <p:nvPr/>
        </p:nvSpPr>
        <p:spPr>
          <a:xfrm>
            <a:off x="900376" y="2529101"/>
            <a:ext cx="1842824" cy="646331"/>
          </a:xfrm>
          <a:prstGeom prst="rect">
            <a:avLst/>
          </a:prstGeom>
          <a:noFill/>
        </p:spPr>
        <p:txBody>
          <a:bodyPr wrap="square" rtlCol="0">
            <a:spAutoFit/>
          </a:bodyPr>
          <a:lstStyle/>
          <a:p>
            <a:r>
              <a:rPr lang="it-IT" b="1" dirty="0">
                <a:solidFill>
                  <a:srgbClr val="FF0000"/>
                </a:solidFill>
              </a:rPr>
              <a:t>SINTOMI ASSOCIATI</a:t>
            </a:r>
          </a:p>
        </p:txBody>
      </p:sp>
      <p:sp>
        <p:nvSpPr>
          <p:cNvPr id="6" name="CasellaDiTesto 5">
            <a:extLst>
              <a:ext uri="{FF2B5EF4-FFF2-40B4-BE49-F238E27FC236}">
                <a16:creationId xmlns:a16="http://schemas.microsoft.com/office/drawing/2014/main" id="{99B1C0B4-9913-A3A8-EE20-FB2950ECF2FA}"/>
              </a:ext>
            </a:extLst>
          </p:cNvPr>
          <p:cNvSpPr txBox="1"/>
          <p:nvPr/>
        </p:nvSpPr>
        <p:spPr>
          <a:xfrm>
            <a:off x="6645656" y="2740168"/>
            <a:ext cx="1910563" cy="369332"/>
          </a:xfrm>
          <a:prstGeom prst="rect">
            <a:avLst/>
          </a:prstGeom>
          <a:noFill/>
        </p:spPr>
        <p:txBody>
          <a:bodyPr wrap="square" rtlCol="0">
            <a:spAutoFit/>
          </a:bodyPr>
          <a:lstStyle/>
          <a:p>
            <a:r>
              <a:rPr lang="it-IT" b="1" dirty="0">
                <a:solidFill>
                  <a:srgbClr val="FF0000"/>
                </a:solidFill>
              </a:rPr>
              <a:t>LOCALIZZAZIONE</a:t>
            </a:r>
          </a:p>
        </p:txBody>
      </p:sp>
      <p:sp>
        <p:nvSpPr>
          <p:cNvPr id="7" name="CasellaDiTesto 6">
            <a:extLst>
              <a:ext uri="{FF2B5EF4-FFF2-40B4-BE49-F238E27FC236}">
                <a16:creationId xmlns:a16="http://schemas.microsoft.com/office/drawing/2014/main" id="{22FCCA48-BC9B-5C19-7420-5D08238A36A8}"/>
              </a:ext>
            </a:extLst>
          </p:cNvPr>
          <p:cNvSpPr txBox="1"/>
          <p:nvPr/>
        </p:nvSpPr>
        <p:spPr>
          <a:xfrm>
            <a:off x="990600" y="3370587"/>
            <a:ext cx="1524000" cy="369332"/>
          </a:xfrm>
          <a:prstGeom prst="rect">
            <a:avLst/>
          </a:prstGeom>
          <a:noFill/>
        </p:spPr>
        <p:txBody>
          <a:bodyPr wrap="square" rtlCol="0">
            <a:spAutoFit/>
          </a:bodyPr>
          <a:lstStyle/>
          <a:p>
            <a:r>
              <a:rPr lang="it-IT" b="1" dirty="0">
                <a:solidFill>
                  <a:srgbClr val="FF0000"/>
                </a:solidFill>
              </a:rPr>
              <a:t>QUALITA’</a:t>
            </a:r>
          </a:p>
        </p:txBody>
      </p:sp>
      <p:sp>
        <p:nvSpPr>
          <p:cNvPr id="8" name="CasellaDiTesto 7">
            <a:extLst>
              <a:ext uri="{FF2B5EF4-FFF2-40B4-BE49-F238E27FC236}">
                <a16:creationId xmlns:a16="http://schemas.microsoft.com/office/drawing/2014/main" id="{8F55369A-B888-4671-3B28-79C5C686EA9C}"/>
              </a:ext>
            </a:extLst>
          </p:cNvPr>
          <p:cNvSpPr txBox="1"/>
          <p:nvPr/>
        </p:nvSpPr>
        <p:spPr>
          <a:xfrm>
            <a:off x="6730409" y="3607877"/>
            <a:ext cx="1422991" cy="369332"/>
          </a:xfrm>
          <a:prstGeom prst="rect">
            <a:avLst/>
          </a:prstGeom>
          <a:noFill/>
        </p:spPr>
        <p:txBody>
          <a:bodyPr wrap="square" rtlCol="0">
            <a:spAutoFit/>
          </a:bodyPr>
          <a:lstStyle/>
          <a:p>
            <a:r>
              <a:rPr lang="it-IT" b="1" dirty="0">
                <a:solidFill>
                  <a:srgbClr val="FF0000"/>
                </a:solidFill>
              </a:rPr>
              <a:t>INTENSITA’</a:t>
            </a:r>
          </a:p>
        </p:txBody>
      </p:sp>
      <p:sp>
        <p:nvSpPr>
          <p:cNvPr id="9" name="CasellaDiTesto 8">
            <a:extLst>
              <a:ext uri="{FF2B5EF4-FFF2-40B4-BE49-F238E27FC236}">
                <a16:creationId xmlns:a16="http://schemas.microsoft.com/office/drawing/2014/main" id="{A1350F5A-AE2D-4561-2AB4-FD6C0AAEB00B}"/>
              </a:ext>
            </a:extLst>
          </p:cNvPr>
          <p:cNvSpPr txBox="1"/>
          <p:nvPr/>
        </p:nvSpPr>
        <p:spPr>
          <a:xfrm>
            <a:off x="944160" y="4112637"/>
            <a:ext cx="1524000" cy="646331"/>
          </a:xfrm>
          <a:prstGeom prst="rect">
            <a:avLst/>
          </a:prstGeom>
          <a:noFill/>
        </p:spPr>
        <p:txBody>
          <a:bodyPr wrap="square" rtlCol="0">
            <a:spAutoFit/>
          </a:bodyPr>
          <a:lstStyle/>
          <a:p>
            <a:r>
              <a:rPr lang="it-IT" b="1" dirty="0">
                <a:solidFill>
                  <a:srgbClr val="FF0000"/>
                </a:solidFill>
              </a:rPr>
              <a:t>ESAME OBIETTIVO</a:t>
            </a:r>
          </a:p>
        </p:txBody>
      </p:sp>
      <p:sp>
        <p:nvSpPr>
          <p:cNvPr id="10" name="CasellaDiTesto 9">
            <a:extLst>
              <a:ext uri="{FF2B5EF4-FFF2-40B4-BE49-F238E27FC236}">
                <a16:creationId xmlns:a16="http://schemas.microsoft.com/office/drawing/2014/main" id="{6DA2B574-C8D8-691F-9278-973EC62F5342}"/>
              </a:ext>
            </a:extLst>
          </p:cNvPr>
          <p:cNvSpPr txBox="1"/>
          <p:nvPr/>
        </p:nvSpPr>
        <p:spPr>
          <a:xfrm>
            <a:off x="375438" y="5065027"/>
            <a:ext cx="2342362" cy="646331"/>
          </a:xfrm>
          <a:prstGeom prst="rect">
            <a:avLst/>
          </a:prstGeom>
          <a:noFill/>
        </p:spPr>
        <p:txBody>
          <a:bodyPr wrap="square" rtlCol="0">
            <a:spAutoFit/>
          </a:bodyPr>
          <a:lstStyle/>
          <a:p>
            <a:r>
              <a:rPr lang="it-IT" b="1" dirty="0">
                <a:solidFill>
                  <a:srgbClr val="FF0000"/>
                </a:solidFill>
              </a:rPr>
              <a:t>ANAMNESI PATOLOGICA</a:t>
            </a:r>
          </a:p>
        </p:txBody>
      </p:sp>
      <p:sp>
        <p:nvSpPr>
          <p:cNvPr id="11" name="CasellaDiTesto 10">
            <a:extLst>
              <a:ext uri="{FF2B5EF4-FFF2-40B4-BE49-F238E27FC236}">
                <a16:creationId xmlns:a16="http://schemas.microsoft.com/office/drawing/2014/main" id="{16942FE9-141C-1A2B-AFCA-CC42FD6E8F61}"/>
              </a:ext>
            </a:extLst>
          </p:cNvPr>
          <p:cNvSpPr txBox="1"/>
          <p:nvPr/>
        </p:nvSpPr>
        <p:spPr>
          <a:xfrm>
            <a:off x="6529255" y="4567101"/>
            <a:ext cx="1886612" cy="646331"/>
          </a:xfrm>
          <a:prstGeom prst="rect">
            <a:avLst/>
          </a:prstGeom>
          <a:noFill/>
        </p:spPr>
        <p:txBody>
          <a:bodyPr wrap="square" rtlCol="0">
            <a:spAutoFit/>
          </a:bodyPr>
          <a:lstStyle/>
          <a:p>
            <a:r>
              <a:rPr lang="it-IT" b="1" dirty="0">
                <a:solidFill>
                  <a:srgbClr val="FF0000"/>
                </a:solidFill>
              </a:rPr>
              <a:t>ANAMNESI FISIOLOGICA</a:t>
            </a:r>
          </a:p>
        </p:txBody>
      </p:sp>
      <p:sp>
        <p:nvSpPr>
          <p:cNvPr id="12" name="CasellaDiTesto 11">
            <a:extLst>
              <a:ext uri="{FF2B5EF4-FFF2-40B4-BE49-F238E27FC236}">
                <a16:creationId xmlns:a16="http://schemas.microsoft.com/office/drawing/2014/main" id="{32146703-74F7-38E3-1BC3-1FE006896989}"/>
              </a:ext>
            </a:extLst>
          </p:cNvPr>
          <p:cNvSpPr txBox="1"/>
          <p:nvPr/>
        </p:nvSpPr>
        <p:spPr>
          <a:xfrm>
            <a:off x="3606799" y="5342814"/>
            <a:ext cx="2785534" cy="646331"/>
          </a:xfrm>
          <a:prstGeom prst="rect">
            <a:avLst/>
          </a:prstGeom>
          <a:noFill/>
        </p:spPr>
        <p:txBody>
          <a:bodyPr wrap="square" rtlCol="0">
            <a:spAutoFit/>
          </a:bodyPr>
          <a:lstStyle/>
          <a:p>
            <a:r>
              <a:rPr lang="it-IT" b="1" dirty="0">
                <a:solidFill>
                  <a:srgbClr val="FF0000"/>
                </a:solidFill>
              </a:rPr>
              <a:t>ANAMNESI FARMACOLOGICA</a:t>
            </a:r>
          </a:p>
        </p:txBody>
      </p:sp>
    </p:spTree>
    <p:extLst>
      <p:ext uri="{BB962C8B-B14F-4D97-AF65-F5344CB8AC3E}">
        <p14:creationId xmlns:p14="http://schemas.microsoft.com/office/powerpoint/2010/main" val="16972150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2674</TotalTime>
  <Words>5302</Words>
  <Application>Microsoft Macintosh PowerPoint</Application>
  <PresentationFormat>Presentazione su schermo (4:3)</PresentationFormat>
  <Paragraphs>695</Paragraphs>
  <Slides>93</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93</vt:i4>
      </vt:variant>
    </vt:vector>
  </HeadingPairs>
  <TitlesOfParts>
    <vt:vector size="98" baseType="lpstr">
      <vt:lpstr>Arial</vt:lpstr>
      <vt:lpstr>Calibri</vt:lpstr>
      <vt:lpstr>Garamond</vt:lpstr>
      <vt:lpstr>Wingdings</vt:lpstr>
      <vt:lpstr>Tema di Office</vt:lpstr>
      <vt:lpstr>Presentazione standard di PowerPoint</vt:lpstr>
      <vt:lpstr>Caso clinico</vt:lpstr>
      <vt:lpstr>Presentazione standard di PowerPoint</vt:lpstr>
      <vt:lpstr>Presentazione standard di PowerPoint</vt:lpstr>
      <vt:lpstr>Caso clinico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Che diagnosi proponete?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Punto di McBurney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clinico</dc:title>
  <dc:creator>Andrea Calafiore</dc:creator>
  <cp:lastModifiedBy>Paolo Gionchetti</cp:lastModifiedBy>
  <cp:revision>125</cp:revision>
  <dcterms:created xsi:type="dcterms:W3CDTF">2013-09-30T17:47:07Z</dcterms:created>
  <dcterms:modified xsi:type="dcterms:W3CDTF">2023-10-08T15:47:08Z</dcterms:modified>
</cp:coreProperties>
</file>