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339" r:id="rId4"/>
    <p:sldId id="354" r:id="rId5"/>
    <p:sldId id="357" r:id="rId6"/>
    <p:sldId id="269" r:id="rId7"/>
    <p:sldId id="358" r:id="rId8"/>
    <p:sldId id="409" r:id="rId9"/>
    <p:sldId id="271" r:id="rId10"/>
    <p:sldId id="410" r:id="rId11"/>
    <p:sldId id="359" r:id="rId12"/>
    <p:sldId id="360" r:id="rId13"/>
    <p:sldId id="411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33" r:id="rId22"/>
    <p:sldId id="368" r:id="rId23"/>
    <p:sldId id="369" r:id="rId24"/>
  </p:sldIdLst>
  <p:sldSz cx="12192000" cy="6858000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715656DC-6299-EC01-A0A0-7CF58D9F09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13B1CC0-4858-A273-D28A-F24B143AD7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D626668-6A08-D840-81C9-357D2047896E}" type="datetimeFigureOut">
              <a:rPr lang="it-IT" altLang="it-IT"/>
              <a:pPr/>
              <a:t>24/02/24</a:t>
            </a:fld>
            <a:endParaRPr lang="it-IT" alt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258D65C-DB0E-32F2-4F0F-AA8A55A241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4A775DD-8DFD-CE2B-952B-F7ECBF4DF7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F947DD0-EB78-3B4B-BF52-3135AF04984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C2C44ED6-664C-565E-479F-B09B28002D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C127A28-7806-EEE3-0A4B-7DCBFAA20B8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0A1BDB8-F373-8145-956C-E9F295546159}" type="datetimeFigureOut">
              <a:rPr lang="it-IT" altLang="it-IT"/>
              <a:pPr/>
              <a:t>24/02/24</a:t>
            </a:fld>
            <a:endParaRPr lang="it-IT" alt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488EED70-E15A-E4CC-D2AA-3E0E8BFFD1C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818D9AD5-EBDB-C2BA-9713-141AA4061A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BA5BB6C-83F4-39A3-32A8-45CBA036090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90AAAE1-C426-A452-99E6-FAE08A1F8F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B2F556C-947A-984B-B3F7-2B2B44AB5422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E48D7E-60D1-9955-E530-EC9485239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E48480-7AE5-364E-B8E3-8D4CB533CDA2}" type="datetime1">
              <a:rPr lang="it-IT" altLang="it-IT"/>
              <a:pPr/>
              <a:t>24/02/24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1D443E-EA05-7D5F-3860-8D9A10344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385055-730B-268F-6373-08C995972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A7D7F-59D0-3847-928E-F6F51A05722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12844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F83DF8-2DA0-C1A3-ED8E-D9704B478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7740AF-528E-704C-9EC0-82157CBB72BC}" type="datetime1">
              <a:rPr lang="it-IT" altLang="it-IT"/>
              <a:pPr/>
              <a:t>24/02/24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0BF894-9BF7-8192-D294-5DF48F768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BCB27FB-A690-E48F-A8F8-F30D934AD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0CEA1-78B5-5946-90BE-DACB1E901B6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3952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D045535-9173-BBEE-2406-B16B8487C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CD13D1-2DDA-CF40-A5A7-6C589D777669}" type="datetime1">
              <a:rPr lang="it-IT" altLang="it-IT"/>
              <a:pPr/>
              <a:t>24/02/24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C0F4E5-A528-C5D9-029D-32A728F47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62045E5-188E-9A08-DAE5-0FC7744EE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796D0-96E0-E940-87CA-BD15CE029CA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93204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38353C-A1D1-336F-7419-13E48D580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19B238-58D3-A941-BE83-C1AC1C2FC6E7}" type="datetime1">
              <a:rPr lang="it-IT" altLang="it-IT"/>
              <a:pPr/>
              <a:t>24/02/24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14943F-6979-5A8D-F215-6153512B7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CF55EF-241A-1A94-C50E-355540BBA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3B499-A1FF-6E45-8380-889536F9A80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59507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5D354D-E3F6-DAB8-DE31-FADB13D93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A7B6FF-1125-4841-94C3-07D8442A84B0}" type="datetime1">
              <a:rPr lang="it-IT" altLang="it-IT"/>
              <a:pPr/>
              <a:t>24/02/24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7C2041C-F296-06DB-4B16-0E9A5BA79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B27542-A177-B837-9D1A-88E57AA77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B09E8-4C5D-3547-8FCA-FC7A81C9404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8082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2E525739-A89C-F20E-735D-94A545063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45DE87-CD24-034A-BBAD-68CD832AFACA}" type="datetime1">
              <a:rPr lang="it-IT" altLang="it-IT"/>
              <a:pPr/>
              <a:t>24/02/24</a:t>
            </a:fld>
            <a:endParaRPr lang="it-IT" alt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06A72A4F-6C85-059F-FFB7-65540AA46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304E5A98-1726-EC37-E1B8-0C9782624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A33DF-6148-1F46-BDBC-0EF6BD6DCD0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1237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B3538FC2-6A8B-C410-F868-865245430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E68A4-F5BB-FD4D-B00C-95C888B8217C}" type="datetime1">
              <a:rPr lang="it-IT" altLang="it-IT"/>
              <a:pPr/>
              <a:t>24/02/24</a:t>
            </a:fld>
            <a:endParaRPr lang="it-IT" alt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5468EDBD-14D1-4BBE-8CCC-EE2C8B4C0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833394F9-F7BD-23FC-6BA0-56507C07F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1E21B-07F5-2440-8A29-3A8059EE545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8163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4BAAF3C7-92C8-F8D8-DB3B-C43BE0C1A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1CDC40-8D84-9A4C-A406-9DDFB607FE86}" type="datetime1">
              <a:rPr lang="it-IT" altLang="it-IT"/>
              <a:pPr/>
              <a:t>24/02/24</a:t>
            </a:fld>
            <a:endParaRPr lang="it-IT" alt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8F15F9E0-76B9-5337-DB5A-6C204AD5E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19D2B5E8-A2AA-B414-2AFC-EFD544CEA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71D04-9174-0B42-9E3E-C4D1784BD4A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08221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EA0E67FF-5AE8-948C-5EBC-0047C6E5F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04FCBA-9CCF-BE4B-80FF-D131AD185D14}" type="datetime1">
              <a:rPr lang="it-IT" altLang="it-IT"/>
              <a:pPr/>
              <a:t>24/02/24</a:t>
            </a:fld>
            <a:endParaRPr lang="it-IT" alt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93A1575C-32EB-C333-828B-45AFFC8A0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0E648645-2CAC-2702-EC43-857D39D1B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400CC-7BD2-9140-831F-F8B21E104E9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13643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019A7DBA-71BE-2F20-6AC2-E817A8AC1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BFB776-3AA6-1A44-A382-BBA41D9ED0A7}" type="datetime1">
              <a:rPr lang="it-IT" altLang="it-IT"/>
              <a:pPr/>
              <a:t>24/02/24</a:t>
            </a:fld>
            <a:endParaRPr lang="it-IT" alt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EBDBDB6E-7625-ACC1-1306-6A69B94DA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B1BA2911-9B26-2B7F-1824-2EFEBFAD6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45CAA-9A4A-504A-BF28-34A92857AA9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4913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C7880E40-D8DB-1E2E-553B-DE2F8C692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D35E-4474-6D40-A853-A96DB7933AC6}" type="datetime1">
              <a:rPr lang="it-IT" altLang="it-IT"/>
              <a:pPr/>
              <a:t>24/02/24</a:t>
            </a:fld>
            <a:endParaRPr lang="it-IT" alt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933A7E53-D88B-0C8A-6300-07EA1372E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5F648140-3233-1E57-091C-FD20AE3BA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CCDFC-DB74-104D-B4F3-2B0AECE25A2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7753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5046F251-D8FC-4536-5412-67F1A638BC4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EBAB9F98-C1F9-6697-FF33-A3F5E53DFD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B28375B-AF2E-AAD8-D3D0-6802898334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B6A56AC-3C84-AB4A-8AA3-AFBF00528C45}" type="datetime1">
              <a:rPr lang="it-IT" altLang="it-IT"/>
              <a:pPr/>
              <a:t>24/02/24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EC4F29-C8E7-35E1-4FC7-4AF146E53C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8770AAE-7F3A-EC67-CFE4-E5504C09A6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4B0139A-FB9B-6744-9283-2991FDB54FAB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79559A-FD7B-932E-5018-658063C5E6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ea typeface="+mj-ea"/>
                <a:cs typeface="+mj-cs"/>
              </a:rPr>
              <a:t>Vie respiratorie, Polmone:</a:t>
            </a:r>
            <a:br>
              <a:rPr lang="it-IT" dirty="0">
                <a:ea typeface="+mj-ea"/>
                <a:cs typeface="+mj-cs"/>
              </a:rPr>
            </a:br>
            <a:r>
              <a:rPr lang="it-IT" dirty="0">
                <a:ea typeface="+mj-ea"/>
                <a:cs typeface="+mj-cs"/>
              </a:rPr>
              <a:t>sintomi</a:t>
            </a:r>
          </a:p>
        </p:txBody>
      </p:sp>
      <p:sp>
        <p:nvSpPr>
          <p:cNvPr id="15362" name="Sottotitolo 2">
            <a:extLst>
              <a:ext uri="{FF2B5EF4-FFF2-40B4-BE49-F238E27FC236}">
                <a16:creationId xmlns:a16="http://schemas.microsoft.com/office/drawing/2014/main" id="{C2193E61-E724-3F7D-37F1-284C76C2A3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t-IT" altLang="it-IT"/>
          </a:p>
        </p:txBody>
      </p:sp>
      <p:sp>
        <p:nvSpPr>
          <p:cNvPr id="15363" name="Segnaposto numero diapositiva 3">
            <a:extLst>
              <a:ext uri="{FF2B5EF4-FFF2-40B4-BE49-F238E27FC236}">
                <a16:creationId xmlns:a16="http://schemas.microsoft.com/office/drawing/2014/main" id="{EEC5C40A-9147-31CC-2957-3BAF17682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F68D3024-0F6E-C948-BB87-9E2F0B702458}" type="slidenum">
              <a:rPr lang="it-IT" altLang="it-IT" sz="1200">
                <a:solidFill>
                  <a:srgbClr val="898989"/>
                </a:solidFill>
              </a:rPr>
              <a:pPr/>
              <a:t>1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egnaposto numero diapositiva 1">
            <a:extLst>
              <a:ext uri="{FF2B5EF4-FFF2-40B4-BE49-F238E27FC236}">
                <a16:creationId xmlns:a16="http://schemas.microsoft.com/office/drawing/2014/main" id="{4207CA6C-DBC3-B15D-9277-DFF1F6EF1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DECC40E3-EDA0-CD45-92F2-829AC52048C6}" type="slidenum">
              <a:rPr lang="it-IT" altLang="it-IT" sz="1200">
                <a:solidFill>
                  <a:srgbClr val="898989"/>
                </a:solidFill>
              </a:rPr>
              <a:pPr/>
              <a:t>10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52226" name="Rettangolo 2">
            <a:extLst>
              <a:ext uri="{FF2B5EF4-FFF2-40B4-BE49-F238E27FC236}">
                <a16:creationId xmlns:a16="http://schemas.microsoft.com/office/drawing/2014/main" id="{FDBC5BAF-C79D-2ACB-7D7D-35BE88277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938" y="1295400"/>
            <a:ext cx="865505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dirty="0"/>
              <a:t>Altre caratteristiche della tosse possono essere:</a:t>
            </a:r>
          </a:p>
          <a:p>
            <a:pPr eaLnBrk="1" hangingPunct="1"/>
            <a:r>
              <a:rPr lang="it-IT" altLang="it-IT" sz="2800" dirty="0"/>
              <a:t>Durata:</a:t>
            </a:r>
          </a:p>
          <a:p>
            <a:pPr eaLnBrk="1" hangingPunct="1"/>
            <a:r>
              <a:rPr lang="it-IT" altLang="it-IT" sz="2800" dirty="0"/>
              <a:t>	- Acuta (&lt; 3 settimane)</a:t>
            </a:r>
          </a:p>
          <a:p>
            <a:pPr eaLnBrk="1" hangingPunct="1"/>
            <a:r>
              <a:rPr lang="it-IT" altLang="it-IT" sz="2800" dirty="0"/>
              <a:t>	- Cronica (&gt; 8 settimane)</a:t>
            </a:r>
          </a:p>
          <a:p>
            <a:pPr eaLnBrk="1" hangingPunct="1"/>
            <a:r>
              <a:rPr lang="it-IT" altLang="it-IT" sz="2800" dirty="0"/>
              <a:t>Notturna: che interrompe il sonno, caratteristica dell’asma bronchiale</a:t>
            </a:r>
          </a:p>
          <a:p>
            <a:pPr eaLnBrk="1" hangingPunct="1"/>
            <a:r>
              <a:rPr lang="it-IT" altLang="it-IT" sz="2800" dirty="0"/>
              <a:t>Professionale: si presenta al momento dell’esposizione all’antigene e non è mai presente durante il </a:t>
            </a:r>
            <a:r>
              <a:rPr lang="it-IT" altLang="it-IT" sz="2800" dirty="0" err="1"/>
              <a:t>we</a:t>
            </a:r>
            <a:r>
              <a:rPr lang="it-IT" altLang="it-IT" sz="2800" dirty="0"/>
              <a:t> o le ferie</a:t>
            </a:r>
          </a:p>
          <a:p>
            <a:pPr eaLnBrk="1" hangingPunct="1"/>
            <a:r>
              <a:rPr lang="it-IT" altLang="it-IT" sz="2800" dirty="0"/>
              <a:t>Associata alla deglutizione: caratteristica della difficoltà al coordinamento della deglutizione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egnaposto numero diapositiva 9">
            <a:extLst>
              <a:ext uri="{FF2B5EF4-FFF2-40B4-BE49-F238E27FC236}">
                <a16:creationId xmlns:a16="http://schemas.microsoft.com/office/drawing/2014/main" id="{0350ECE1-9978-11AE-9962-402A5ACB3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A5E54017-7138-2E4B-AC83-92874C8DF659}" type="slidenum">
              <a:rPr lang="it-IT" altLang="it-IT" sz="1200">
                <a:solidFill>
                  <a:srgbClr val="898989"/>
                </a:solidFill>
              </a:rPr>
              <a:pPr/>
              <a:t>11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53250" name="CasellaDiTesto 3">
            <a:extLst>
              <a:ext uri="{FF2B5EF4-FFF2-40B4-BE49-F238E27FC236}">
                <a16:creationId xmlns:a16="http://schemas.microsoft.com/office/drawing/2014/main" id="{9F44B5E0-48E9-D2C2-33E5-09AFDC30A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975" y="6581775"/>
            <a:ext cx="44164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Macleod, Manuale di Semeiotica e Metodologia Medica, modificata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8CA93B94-2AE9-021F-7B8B-07AE5B8C86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555022"/>
              </p:ext>
            </p:extLst>
          </p:nvPr>
        </p:nvGraphicFramePr>
        <p:xfrm>
          <a:off x="1338943" y="77789"/>
          <a:ext cx="10724470" cy="6583760"/>
        </p:xfrm>
        <a:graphic>
          <a:graphicData uri="http://schemas.openxmlformats.org/drawingml/2006/table">
            <a:tbl>
              <a:tblPr/>
              <a:tblGrid>
                <a:gridCol w="2267681">
                  <a:extLst>
                    <a:ext uri="{9D8B030D-6E8A-4147-A177-3AD203B41FA5}">
                      <a16:colId xmlns:a16="http://schemas.microsoft.com/office/drawing/2014/main" val="2816163970"/>
                    </a:ext>
                  </a:extLst>
                </a:gridCol>
                <a:gridCol w="4271137">
                  <a:extLst>
                    <a:ext uri="{9D8B030D-6E8A-4147-A177-3AD203B41FA5}">
                      <a16:colId xmlns:a16="http://schemas.microsoft.com/office/drawing/2014/main" val="1133486209"/>
                    </a:ext>
                  </a:extLst>
                </a:gridCol>
                <a:gridCol w="4185652">
                  <a:extLst>
                    <a:ext uri="{9D8B030D-6E8A-4147-A177-3AD203B41FA5}">
                      <a16:colId xmlns:a16="http://schemas.microsoft.com/office/drawing/2014/main" val="4014284026"/>
                    </a:ext>
                  </a:extLst>
                </a:gridCol>
              </a:tblGrid>
              <a:tr h="436025">
                <a:tc grid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Cause di tosse in relazione alla sua durata</a:t>
                      </a:r>
                    </a:p>
                  </a:txBody>
                  <a:tcPr marL="91441" marR="91441"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089598"/>
                  </a:ext>
                </a:extLst>
              </a:tr>
              <a:tr h="43602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Tipologia</a:t>
                      </a:r>
                    </a:p>
                  </a:txBody>
                  <a:tcPr marL="91441" marR="91441"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Rx torace normale</a:t>
                      </a:r>
                    </a:p>
                  </a:txBody>
                  <a:tcPr marL="91441" marR="91441"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Rx torace patologico</a:t>
                      </a:r>
                    </a:p>
                  </a:txBody>
                  <a:tcPr marL="91441" marR="91441"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30103"/>
                  </a:ext>
                </a:extLst>
              </a:tr>
              <a:tr h="1831244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Tosse acuta (&lt; 3 settimane)</a:t>
                      </a:r>
                    </a:p>
                  </a:txBody>
                  <a:tcPr marL="91441" marR="91441"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Infezione virale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Infezione batterica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Inalazione accidentale corpo estraneo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Inalazione fumi o polveri irritanti</a:t>
                      </a:r>
                    </a:p>
                  </a:txBody>
                  <a:tcPr marL="91441" marR="91441"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Polmonite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Presenza di corpo estraneo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Polmonite acuta da ipersensibilità</a:t>
                      </a:r>
                    </a:p>
                  </a:txBody>
                  <a:tcPr marL="91441" marR="91441"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375325"/>
                  </a:ext>
                </a:extLst>
              </a:tr>
              <a:tr h="357526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Tosse cronica (&gt; 8 settimane)</a:t>
                      </a:r>
                    </a:p>
                  </a:txBody>
                  <a:tcPr marL="91441" marR="91441"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Reflusso 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Asma bronchiale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Iperreattività bronchiale post-virale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Rinite/sinusite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Tabagismo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Farmaci (in particolare ACE-inibitori)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Esposizione continuativa a polveri o fumi irritanti</a:t>
                      </a:r>
                    </a:p>
                  </a:txBody>
                  <a:tcPr marL="91441" marR="91441"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Tumore del polmone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Tubercolosi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Malattie interstiziale del polmone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Bronchiectasia</a:t>
                      </a:r>
                    </a:p>
                  </a:txBody>
                  <a:tcPr marL="91441" marR="91441"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270878"/>
                  </a:ext>
                </a:extLst>
              </a:tr>
            </a:tbl>
          </a:graphicData>
        </a:graphic>
      </p:graphicFrame>
      <p:sp>
        <p:nvSpPr>
          <p:cNvPr id="53271" name="CasellaDiTesto 7">
            <a:extLst>
              <a:ext uri="{FF2B5EF4-FFF2-40B4-BE49-F238E27FC236}">
                <a16:creationId xmlns:a16="http://schemas.microsoft.com/office/drawing/2014/main" id="{CE0EAB83-AF76-837E-90CE-77842BF20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98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800"/>
              <a:t>Tab 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CasellaDiTesto 1">
            <a:extLst>
              <a:ext uri="{FF2B5EF4-FFF2-40B4-BE49-F238E27FC236}">
                <a16:creationId xmlns:a16="http://schemas.microsoft.com/office/drawing/2014/main" id="{98A10C5A-BABF-8CCF-9624-3A7DC0345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787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800"/>
              <a:t>Anamnesi remota e recente</a:t>
            </a:r>
          </a:p>
        </p:txBody>
      </p:sp>
      <p:sp>
        <p:nvSpPr>
          <p:cNvPr id="52226" name="CasellaDiTesto 2">
            <a:extLst>
              <a:ext uri="{FF2B5EF4-FFF2-40B4-BE49-F238E27FC236}">
                <a16:creationId xmlns:a16="http://schemas.microsoft.com/office/drawing/2014/main" id="{C463417E-A717-0680-487A-0802E2214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8" y="422275"/>
            <a:ext cx="11118850" cy="643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b="1"/>
              <a:t>ESPETTORATO</a:t>
            </a:r>
          </a:p>
          <a:p>
            <a:pPr eaLnBrk="1" hangingPunct="1"/>
            <a:r>
              <a:rPr lang="it-IT" altLang="it-IT" b="1"/>
              <a:t>Definizione</a:t>
            </a:r>
            <a:r>
              <a:rPr lang="it-IT" altLang="it-IT"/>
              <a:t>: Secrezione mucoide prodotta dal tratto respiratorio</a:t>
            </a:r>
          </a:p>
          <a:p>
            <a:pPr eaLnBrk="1" hangingPunct="1"/>
            <a:r>
              <a:rPr lang="it-IT" altLang="it-IT" b="1"/>
              <a:t>Finalità</a:t>
            </a:r>
            <a:r>
              <a:rPr lang="it-IT" altLang="it-IT"/>
              <a:t>: Protettive, di inglobamento dei corpi estranei, irritanti o agenti patogeni in modo da neutralizzarli e favorirne il trasporto verso le alte vie ed l’orofaringe per poi essere inghiottito</a:t>
            </a:r>
          </a:p>
          <a:p>
            <a:pPr eaLnBrk="1" hangingPunct="1"/>
            <a:r>
              <a:rPr lang="it-IT" altLang="it-IT" b="1"/>
              <a:t>Meccanismo</a:t>
            </a:r>
            <a:r>
              <a:rPr lang="it-IT" altLang="it-IT"/>
              <a:t>: in genere vengono prodotti 100ml di muco chiaro biancastro che vengono trasportati verso l’orofaringe</a:t>
            </a:r>
          </a:p>
          <a:p>
            <a:pPr eaLnBrk="1" hangingPunct="1"/>
            <a:endParaRPr lang="it-IT" altLang="it-IT"/>
          </a:p>
          <a:p>
            <a:pPr eaLnBrk="1" hangingPunct="1"/>
            <a:r>
              <a:rPr lang="it-IT" altLang="it-IT" b="1"/>
              <a:t>Colore </a:t>
            </a:r>
          </a:p>
          <a:p>
            <a:pPr eaLnBrk="1" hangingPunct="1"/>
            <a:r>
              <a:rPr lang="it-IT" altLang="it-IT">
                <a:solidFill>
                  <a:srgbClr val="FF0000"/>
                </a:solidFill>
              </a:rPr>
              <a:t>Biancastro o mucoide</a:t>
            </a:r>
            <a:r>
              <a:rPr lang="it-IT" altLang="it-IT"/>
              <a:t> nella bronchite cronica o nella BPCO quando non complicate da infezione</a:t>
            </a:r>
          </a:p>
          <a:p>
            <a:pPr eaLnBrk="1" hangingPunct="1">
              <a:buFontTx/>
              <a:buAutoNum type="alphaLcPeriod"/>
            </a:pPr>
            <a:r>
              <a:rPr lang="it-IT" altLang="it-IT">
                <a:solidFill>
                  <a:srgbClr val="FF0000"/>
                </a:solidFill>
              </a:rPr>
              <a:t>Giallastro</a:t>
            </a:r>
            <a:r>
              <a:rPr lang="it-IT" altLang="it-IT"/>
              <a:t> nelle infezioni acute delle basse vie (per la presenza di neutrofili attivati) o nell’asma (per la presenza di eusinofili)</a:t>
            </a:r>
          </a:p>
          <a:p>
            <a:pPr eaLnBrk="1" hangingPunct="1">
              <a:buFontTx/>
              <a:buAutoNum type="alphaLcPeriod"/>
            </a:pPr>
            <a:r>
              <a:rPr lang="it-IT" altLang="it-IT">
                <a:solidFill>
                  <a:srgbClr val="FF0000"/>
                </a:solidFill>
              </a:rPr>
              <a:t>Purulento verdastro</a:t>
            </a:r>
            <a:r>
              <a:rPr lang="it-IT" altLang="it-IT"/>
              <a:t> nelle BPCO (secrezioni mattutine) o nelle bronchiectasie (per la presenza di neutrofili lisati)</a:t>
            </a:r>
          </a:p>
          <a:p>
            <a:pPr eaLnBrk="1" hangingPunct="1">
              <a:buFontTx/>
              <a:buAutoNum type="alphaLcPeriod"/>
            </a:pPr>
            <a:r>
              <a:rPr lang="it-IT" altLang="it-IT">
                <a:solidFill>
                  <a:srgbClr val="FF0000"/>
                </a:solidFill>
              </a:rPr>
              <a:t>Ruggine</a:t>
            </a:r>
            <a:r>
              <a:rPr lang="it-IT" altLang="it-IT"/>
              <a:t> nella polmonite pneumococcica (per la presenza di eritrociti lisati)</a:t>
            </a:r>
          </a:p>
          <a:p>
            <a:pPr eaLnBrk="1" hangingPunct="1"/>
            <a:endParaRPr lang="it-IT" altLang="it-IT"/>
          </a:p>
        </p:txBody>
      </p:sp>
      <p:sp>
        <p:nvSpPr>
          <p:cNvPr id="54275" name="Segnaposto numero diapositiva 3">
            <a:extLst>
              <a:ext uri="{FF2B5EF4-FFF2-40B4-BE49-F238E27FC236}">
                <a16:creationId xmlns:a16="http://schemas.microsoft.com/office/drawing/2014/main" id="{529139F1-529E-7FE8-1815-0B0F0EAA5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46EF346-4158-2549-851D-80DFF7FBF779}" type="slidenum">
              <a:rPr lang="it-IT" altLang="it-IT" sz="1200">
                <a:solidFill>
                  <a:srgbClr val="898989"/>
                </a:solidFill>
              </a:rPr>
              <a:pPr/>
              <a:t>12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egnaposto numero diapositiva 1">
            <a:extLst>
              <a:ext uri="{FF2B5EF4-FFF2-40B4-BE49-F238E27FC236}">
                <a16:creationId xmlns:a16="http://schemas.microsoft.com/office/drawing/2014/main" id="{80EA3416-B755-74C7-C836-1F83D3CC4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002ADA58-DE63-0B4B-802D-4419CF654A7B}" type="slidenum">
              <a:rPr lang="it-IT" altLang="it-IT" sz="1200">
                <a:solidFill>
                  <a:srgbClr val="898989"/>
                </a:solidFill>
              </a:rPr>
              <a:pPr/>
              <a:t>13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55298" name="Rettangolo 2">
            <a:extLst>
              <a:ext uri="{FF2B5EF4-FFF2-40B4-BE49-F238E27FC236}">
                <a16:creationId xmlns:a16="http://schemas.microsoft.com/office/drawing/2014/main" id="{2106A887-149A-A7AD-4F4E-F25D2E606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938" y="633413"/>
            <a:ext cx="9605962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b="1"/>
              <a:t>Quantità</a:t>
            </a:r>
            <a:endParaRPr lang="it-IT" altLang="it-IT" sz="2800"/>
          </a:p>
          <a:p>
            <a:pPr eaLnBrk="1" hangingPunct="1">
              <a:buFontTx/>
              <a:buAutoNum type="alphaLcPeriod"/>
            </a:pPr>
            <a:r>
              <a:rPr lang="it-IT" altLang="it-IT" sz="2800"/>
              <a:t>Grandi volumi di espettorato purulento nelle bronchiectasie (in particolare modificando la postura)</a:t>
            </a:r>
          </a:p>
          <a:p>
            <a:pPr eaLnBrk="1" hangingPunct="1">
              <a:buFontTx/>
              <a:buAutoNum type="alphaLcPeriod"/>
            </a:pPr>
            <a:r>
              <a:rPr lang="it-IT" altLang="it-IT" sz="2800"/>
              <a:t>Abbondanti quantità di espettorato acquoso roseo nell’edema polmonare acuto cosiddetto “a marea montante”</a:t>
            </a:r>
          </a:p>
          <a:p>
            <a:pPr eaLnBrk="1" hangingPunct="1">
              <a:buFontTx/>
              <a:buAutoNum type="alphaLcPeriod"/>
            </a:pPr>
            <a:r>
              <a:rPr lang="it-IT" altLang="it-IT" sz="2800"/>
              <a:t>Espettorato acquoso roseo in discrete quantità presente per molte settimane deve far pensare al tumore polmonare a cellule alveolari</a:t>
            </a:r>
          </a:p>
          <a:p>
            <a:pPr eaLnBrk="1" hangingPunct="1"/>
            <a:endParaRPr lang="it-IT" altLang="it-IT" sz="2800"/>
          </a:p>
          <a:p>
            <a:pPr eaLnBrk="1" hangingPunct="1"/>
            <a:r>
              <a:rPr lang="it-IT" altLang="it-IT" sz="2800"/>
              <a:t>La </a:t>
            </a:r>
            <a:r>
              <a:rPr lang="it-IT" altLang="it-IT" sz="2800" b="1"/>
              <a:t>VOMICA</a:t>
            </a:r>
            <a:r>
              <a:rPr lang="it-IT" altLang="it-IT" sz="2800"/>
              <a:t> è l’emissione improvvisa con la tosse di abbondante quantità di escreato purulento dovuta all’apertura in una via respiratorio di un ascesso polmonare o di un empiema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egnaposto numero diapositiva 9">
            <a:extLst>
              <a:ext uri="{FF2B5EF4-FFF2-40B4-BE49-F238E27FC236}">
                <a16:creationId xmlns:a16="http://schemas.microsoft.com/office/drawing/2014/main" id="{9503C1C6-80D3-5E11-A520-DD5ADA95B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6968F630-0933-5849-B6EE-27986F7AB822}" type="slidenum">
              <a:rPr lang="it-IT" altLang="it-IT" sz="1200">
                <a:solidFill>
                  <a:srgbClr val="898989"/>
                </a:solidFill>
              </a:rPr>
              <a:pPr/>
              <a:t>14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56322" name="CasellaDiTesto 3">
            <a:extLst>
              <a:ext uri="{FF2B5EF4-FFF2-40B4-BE49-F238E27FC236}">
                <a16:creationId xmlns:a16="http://schemas.microsoft.com/office/drawing/2014/main" id="{84D9BC87-9577-8F10-40F8-7541BAA90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975" y="6581775"/>
            <a:ext cx="44164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Macleod, Manuale di Semeiotica e Metodologia Medica, modificata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3F236E00-B49B-6458-F1C5-0D9DA9621263}"/>
              </a:ext>
            </a:extLst>
          </p:cNvPr>
          <p:cNvGraphicFramePr>
            <a:graphicFrameLocks noGrp="1"/>
          </p:cNvGraphicFramePr>
          <p:nvPr/>
        </p:nvGraphicFramePr>
        <p:xfrm>
          <a:off x="509588" y="719138"/>
          <a:ext cx="11134725" cy="5669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3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3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67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41">
                <a:tc gridSpan="3">
                  <a:txBody>
                    <a:bodyPr/>
                    <a:lstStyle/>
                    <a:p>
                      <a:pPr algn="ctr"/>
                      <a:r>
                        <a:rPr lang="it-IT" sz="2800" baseline="0" dirty="0"/>
                        <a:t>Tipi di espettorato</a:t>
                      </a:r>
                      <a:endParaRPr lang="it-IT" sz="2800" dirty="0"/>
                    </a:p>
                  </a:txBody>
                  <a:tcPr marL="91441" marR="91441" marT="45727" marB="4572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41">
                <a:tc>
                  <a:txBody>
                    <a:bodyPr/>
                    <a:lstStyle/>
                    <a:p>
                      <a:r>
                        <a:rPr lang="it-IT" sz="2800" dirty="0"/>
                        <a:t>Tipo</a:t>
                      </a:r>
                    </a:p>
                  </a:txBody>
                  <a:tcPr marL="91441" marR="91441" marT="45727" marB="4572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/>
                        <a:t>Aspetto</a:t>
                      </a:r>
                    </a:p>
                  </a:txBody>
                  <a:tcPr marL="91441" marR="91441" marT="45727" marB="4572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/>
                        <a:t>Causa</a:t>
                      </a:r>
                    </a:p>
                  </a:txBody>
                  <a:tcPr marL="91441" marR="91441" marT="45727" marB="4572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827">
                <a:tc>
                  <a:txBody>
                    <a:bodyPr/>
                    <a:lstStyle/>
                    <a:p>
                      <a:r>
                        <a:rPr lang="it-IT" sz="2800" dirty="0"/>
                        <a:t>Sieroso</a:t>
                      </a:r>
                    </a:p>
                  </a:txBody>
                  <a:tcPr marL="91441" marR="91441" marT="45727" marB="4572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/>
                        <a:t>Limpido, acquoso</a:t>
                      </a:r>
                    </a:p>
                    <a:p>
                      <a:r>
                        <a:rPr lang="it-IT" sz="2800" dirty="0"/>
                        <a:t>Schiumoso rosa</a:t>
                      </a:r>
                    </a:p>
                  </a:txBody>
                  <a:tcPr marL="91441" marR="91441" marT="45727" marB="4572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aseline="0" dirty="0"/>
                        <a:t>Edema polmonare acuto</a:t>
                      </a:r>
                    </a:p>
                    <a:p>
                      <a:r>
                        <a:rPr lang="it-IT" sz="2800" baseline="0" dirty="0"/>
                        <a:t>Cancro a cellule alveolari</a:t>
                      </a:r>
                    </a:p>
                  </a:txBody>
                  <a:tcPr marL="91441" marR="91441" marT="45727" marB="4572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827">
                <a:tc>
                  <a:txBody>
                    <a:bodyPr/>
                    <a:lstStyle/>
                    <a:p>
                      <a:r>
                        <a:rPr lang="it-IT" sz="2800" dirty="0"/>
                        <a:t>Mucoide</a:t>
                      </a:r>
                    </a:p>
                  </a:txBody>
                  <a:tcPr marL="91441" marR="91441" marT="45727" marB="4572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/>
                        <a:t>Chiaro</a:t>
                      </a:r>
                      <a:r>
                        <a:rPr lang="it-IT" sz="2800" baseline="0" dirty="0"/>
                        <a:t> grigiastro</a:t>
                      </a:r>
                    </a:p>
                    <a:p>
                      <a:r>
                        <a:rPr lang="it-IT" sz="2800" baseline="0" dirty="0"/>
                        <a:t>Biancastro, vischioso</a:t>
                      </a:r>
                      <a:endParaRPr lang="it-IT" sz="2800" dirty="0"/>
                    </a:p>
                  </a:txBody>
                  <a:tcPr marL="91441" marR="91441" marT="45727" marB="4572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/>
                        <a:t>Bronchite cronica/BPCO</a:t>
                      </a:r>
                    </a:p>
                    <a:p>
                      <a:r>
                        <a:rPr lang="it-IT" sz="2800" dirty="0"/>
                        <a:t>Asma</a:t>
                      </a:r>
                    </a:p>
                  </a:txBody>
                  <a:tcPr marL="91441" marR="91441" marT="45727" marB="4572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4885">
                <a:tc>
                  <a:txBody>
                    <a:bodyPr/>
                    <a:lstStyle/>
                    <a:p>
                      <a:r>
                        <a:rPr lang="it-IT" sz="2800" dirty="0"/>
                        <a:t>Purulento</a:t>
                      </a:r>
                    </a:p>
                  </a:txBody>
                  <a:tcPr marL="91441" marR="91441" marT="45727" marB="4572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/>
                        <a:t>Giallastro</a:t>
                      </a:r>
                    </a:p>
                    <a:p>
                      <a:r>
                        <a:rPr lang="it-IT" sz="2800" dirty="0"/>
                        <a:t>Verdastro</a:t>
                      </a:r>
                    </a:p>
                  </a:txBody>
                  <a:tcPr marL="91441" marR="91441" marT="45727" marB="4572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aseline="0" dirty="0"/>
                        <a:t>Infezione Broncopolmonare acuta/Asma</a:t>
                      </a:r>
                    </a:p>
                    <a:p>
                      <a:r>
                        <a:rPr lang="it-IT" sz="2800" baseline="0" dirty="0"/>
                        <a:t>Polmonite, Bronchiectasia, Fibrosi cistica, Ascesso polmonare</a:t>
                      </a:r>
                    </a:p>
                  </a:txBody>
                  <a:tcPr marL="91441" marR="91441" marT="45727" marB="4572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41">
                <a:tc>
                  <a:txBody>
                    <a:bodyPr/>
                    <a:lstStyle/>
                    <a:p>
                      <a:r>
                        <a:rPr lang="it-IT" sz="2800" dirty="0"/>
                        <a:t>Rugginoso</a:t>
                      </a:r>
                    </a:p>
                  </a:txBody>
                  <a:tcPr marL="91441" marR="91441" marT="45727" marB="4572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/>
                        <a:t>Rosso ruggine</a:t>
                      </a:r>
                    </a:p>
                  </a:txBody>
                  <a:tcPr marL="91441" marR="91441" marT="45727" marB="4572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/>
                        <a:t>Polmonite pneumococcica</a:t>
                      </a:r>
                    </a:p>
                  </a:txBody>
                  <a:tcPr marL="91441" marR="91441" marT="45727" marB="4572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CasellaDiTesto 1">
            <a:extLst>
              <a:ext uri="{FF2B5EF4-FFF2-40B4-BE49-F238E27FC236}">
                <a16:creationId xmlns:a16="http://schemas.microsoft.com/office/drawing/2014/main" id="{260594A8-CE10-4C15-5737-216A64216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787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800"/>
              <a:t>Anamnesi remota e recente</a:t>
            </a:r>
          </a:p>
        </p:txBody>
      </p:sp>
      <p:sp>
        <p:nvSpPr>
          <p:cNvPr id="57346" name="CasellaDiTesto 2">
            <a:extLst>
              <a:ext uri="{FF2B5EF4-FFF2-40B4-BE49-F238E27FC236}">
                <a16:creationId xmlns:a16="http://schemas.microsoft.com/office/drawing/2014/main" id="{EC80A05E-09DB-F89A-7171-3289382D1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8" y="1100138"/>
            <a:ext cx="1111885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b="1"/>
              <a:t>ESPETTORATO solido</a:t>
            </a:r>
          </a:p>
          <a:p>
            <a:pPr eaLnBrk="1" hangingPunct="1"/>
            <a:endParaRPr lang="it-IT" altLang="it-IT" sz="2800"/>
          </a:p>
          <a:p>
            <a:pPr eaLnBrk="1" hangingPunct="1"/>
            <a:r>
              <a:rPr lang="it-IT" altLang="it-IT" sz="2800" b="1"/>
              <a:t>Meccanismo</a:t>
            </a:r>
            <a:r>
              <a:rPr lang="it-IT" altLang="it-IT" sz="2800"/>
              <a:t>: Se le secrezioni ristagnano molto nei bronchi, possono solidificarsi in calchi dei bronchi stessi e, quando possibile, essere espulsi con la tosse</a:t>
            </a:r>
          </a:p>
          <a:p>
            <a:pPr eaLnBrk="1" hangingPunct="1"/>
            <a:endParaRPr lang="it-IT" altLang="it-IT" sz="2800"/>
          </a:p>
          <a:p>
            <a:pPr eaLnBrk="1" hangingPunct="1"/>
            <a:r>
              <a:rPr lang="it-IT" altLang="it-IT" sz="2800"/>
              <a:t>Sono tipiche delle forme asmatiche e dell’aspergillosi allergica</a:t>
            </a:r>
          </a:p>
        </p:txBody>
      </p:sp>
      <p:sp>
        <p:nvSpPr>
          <p:cNvPr id="57347" name="Segnaposto numero diapositiva 3">
            <a:extLst>
              <a:ext uri="{FF2B5EF4-FFF2-40B4-BE49-F238E27FC236}">
                <a16:creationId xmlns:a16="http://schemas.microsoft.com/office/drawing/2014/main" id="{A99A6950-3B75-1C46-2B20-FD826F0E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41C8EAF-A3B9-C749-9BC5-EFFA4F569109}" type="slidenum">
              <a:rPr lang="it-IT" altLang="it-IT" sz="1200">
                <a:solidFill>
                  <a:srgbClr val="898989"/>
                </a:solidFill>
              </a:rPr>
              <a:pPr/>
              <a:t>15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CasellaDiTesto 1">
            <a:extLst>
              <a:ext uri="{FF2B5EF4-FFF2-40B4-BE49-F238E27FC236}">
                <a16:creationId xmlns:a16="http://schemas.microsoft.com/office/drawing/2014/main" id="{256A0741-542B-0ED2-9577-0FB1CF666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787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800"/>
              <a:t>Anamnesi remota e recente</a:t>
            </a:r>
          </a:p>
        </p:txBody>
      </p:sp>
      <p:sp>
        <p:nvSpPr>
          <p:cNvPr id="58370" name="CasellaDiTesto 2">
            <a:extLst>
              <a:ext uri="{FF2B5EF4-FFF2-40B4-BE49-F238E27FC236}">
                <a16:creationId xmlns:a16="http://schemas.microsoft.com/office/drawing/2014/main" id="{5CC191A6-F3C4-D157-983B-9173C4A8F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688" y="385763"/>
            <a:ext cx="11118850" cy="593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b="1"/>
              <a:t>ESPETTORATO ematico</a:t>
            </a:r>
          </a:p>
          <a:p>
            <a:pPr eaLnBrk="1" hangingPunct="1"/>
            <a:r>
              <a:rPr lang="it-IT" altLang="it-IT" b="1"/>
              <a:t>Definizione</a:t>
            </a:r>
            <a:r>
              <a:rPr lang="it-IT" altLang="it-IT"/>
              <a:t>: Emissione di sangue frammisto all’espettorato (EMOFTOE) o emissione di solo sangue con i colpi di tosse (EMOTTISI)</a:t>
            </a:r>
          </a:p>
          <a:p>
            <a:pPr eaLnBrk="1" hangingPunct="1"/>
            <a:r>
              <a:rPr lang="it-IT" altLang="it-IT"/>
              <a:t>Quando la sua origine dalle vie respiratorie è stata verificata (previa attenta ispezione del cavo orale o dell’ipofaringe/laringe) è un segno di enorme importante dato che spetto la sua genesi è da lesione neoplastica</a:t>
            </a:r>
          </a:p>
          <a:p>
            <a:pPr eaLnBrk="1" hangingPunct="1"/>
            <a:r>
              <a:rPr lang="it-IT" altLang="it-IT"/>
              <a:t>Se le striature ematiche sono frammiste a pus, la diagnostica differenziale è con la presenza di bronchiectasie che hanno corroso la parete di un vaso</a:t>
            </a:r>
          </a:p>
          <a:p>
            <a:pPr eaLnBrk="1" hangingPunct="1"/>
            <a:r>
              <a:rPr lang="it-IT" altLang="it-IT"/>
              <a:t>In caso di emorragia massiva ed inondamento delle vie respiratorie da parte di materiale ematico, è necessario un trattamento intensivo in modo da evitare il consolidamento del parenchima polmonare</a:t>
            </a:r>
          </a:p>
          <a:p>
            <a:pPr eaLnBrk="1" hangingPunct="1"/>
            <a:endParaRPr lang="it-IT" altLang="it-IT" sz="2000"/>
          </a:p>
          <a:p>
            <a:pPr eaLnBrk="1" hangingPunct="1"/>
            <a:r>
              <a:rPr lang="it-IT" altLang="it-IT" b="1"/>
              <a:t>Diagnosi Differenziale</a:t>
            </a:r>
          </a:p>
          <a:p>
            <a:pPr eaLnBrk="1" hangingPunct="1"/>
            <a:r>
              <a:rPr lang="it-IT" altLang="it-IT"/>
              <a:t>Ematemesi: Storia di cirrosi epatica, sangue rosso scuro in quantità più abbondante che nelle emottisi</a:t>
            </a:r>
          </a:p>
          <a:p>
            <a:pPr eaLnBrk="1" hangingPunct="1"/>
            <a:r>
              <a:rPr lang="it-IT" altLang="it-IT"/>
              <a:t>Emorragie oro-rino-faringee: epistassi violenta, varici della base della lingua</a:t>
            </a:r>
          </a:p>
        </p:txBody>
      </p:sp>
      <p:sp>
        <p:nvSpPr>
          <p:cNvPr id="58371" name="Segnaposto numero diapositiva 3">
            <a:extLst>
              <a:ext uri="{FF2B5EF4-FFF2-40B4-BE49-F238E27FC236}">
                <a16:creationId xmlns:a16="http://schemas.microsoft.com/office/drawing/2014/main" id="{0B56C581-27AB-F0EB-892C-2876DD654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794E78AB-BA85-8C4E-A05D-D1FD66FA364B}" type="slidenum">
              <a:rPr lang="it-IT" altLang="it-IT" sz="1200">
                <a:solidFill>
                  <a:srgbClr val="898989"/>
                </a:solidFill>
              </a:rPr>
              <a:pPr/>
              <a:t>16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egnaposto numero diapositiva 9">
            <a:extLst>
              <a:ext uri="{FF2B5EF4-FFF2-40B4-BE49-F238E27FC236}">
                <a16:creationId xmlns:a16="http://schemas.microsoft.com/office/drawing/2014/main" id="{5D44540F-898C-0FEF-6378-28926D254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7A1E0C68-0CFD-2D42-B00C-6052226F18E5}" type="slidenum">
              <a:rPr lang="it-IT" altLang="it-IT" sz="1200">
                <a:solidFill>
                  <a:srgbClr val="898989"/>
                </a:solidFill>
              </a:rPr>
              <a:pPr/>
              <a:t>17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59394" name="CasellaDiTesto 3">
            <a:extLst>
              <a:ext uri="{FF2B5EF4-FFF2-40B4-BE49-F238E27FC236}">
                <a16:creationId xmlns:a16="http://schemas.microsoft.com/office/drawing/2014/main" id="{B390173D-18B8-8B24-8A31-EFB71AA4C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975" y="6581775"/>
            <a:ext cx="44164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Macleod, Manuale di Semeiotica e Metodologia Medica, modificata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99F1CCE4-07E2-6097-0F15-0CDF973BFC6C}"/>
              </a:ext>
            </a:extLst>
          </p:cNvPr>
          <p:cNvGraphicFramePr>
            <a:graphicFrameLocks noGrp="1"/>
          </p:cNvGraphicFramePr>
          <p:nvPr/>
        </p:nvGraphicFramePr>
        <p:xfrm>
          <a:off x="1603375" y="49213"/>
          <a:ext cx="9161464" cy="6492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0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07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48"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Cause di Emottisi</a:t>
                      </a:r>
                    </a:p>
                  </a:txBody>
                  <a:tcPr marL="91437" marR="91437" marT="45727" marB="45727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48"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Tumori</a:t>
                      </a:r>
                    </a:p>
                  </a:txBody>
                  <a:tcPr marL="91437" marR="91437" marT="45727" marB="45727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835">
                <a:tc>
                  <a:txBody>
                    <a:bodyPr/>
                    <a:lstStyle/>
                    <a:p>
                      <a:r>
                        <a:rPr lang="it-IT" sz="2400" dirty="0"/>
                        <a:t>Maligno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400" dirty="0"/>
                        <a:t>Cancro</a:t>
                      </a:r>
                      <a:r>
                        <a:rPr lang="it-IT" sz="2400" baseline="0" dirty="0"/>
                        <a:t> del polmone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400" baseline="0" dirty="0"/>
                        <a:t>Metastasi Endobronchiali</a:t>
                      </a: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Benigno</a:t>
                      </a:r>
                    </a:p>
                    <a:p>
                      <a:r>
                        <a:rPr lang="it-IT" sz="2400" dirty="0"/>
                        <a:t>- </a:t>
                      </a:r>
                      <a:r>
                        <a:rPr lang="it-IT" sz="2400" dirty="0" err="1"/>
                        <a:t>Carcinoide</a:t>
                      </a:r>
                      <a:r>
                        <a:rPr lang="it-IT" sz="2400" dirty="0"/>
                        <a:t> bronchiale</a:t>
                      </a:r>
                    </a:p>
                  </a:txBody>
                  <a:tcPr marL="91437" marR="91437" marT="45727" marB="457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48"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Infezioni</a:t>
                      </a:r>
                    </a:p>
                  </a:txBody>
                  <a:tcPr marL="91437" marR="91437" marT="45727" marB="45727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8835">
                <a:tc>
                  <a:txBody>
                    <a:bodyPr/>
                    <a:lstStyle/>
                    <a:p>
                      <a:r>
                        <a:rPr lang="it-IT" sz="2400" dirty="0"/>
                        <a:t>Bronchiectasie</a:t>
                      </a:r>
                    </a:p>
                    <a:p>
                      <a:r>
                        <a:rPr lang="it-IT" sz="2400" dirty="0"/>
                        <a:t>Tubercolosi</a:t>
                      </a:r>
                    </a:p>
                    <a:p>
                      <a:r>
                        <a:rPr lang="it-IT" sz="2400" dirty="0"/>
                        <a:t>Ascesso</a:t>
                      </a:r>
                      <a:r>
                        <a:rPr lang="it-IT" sz="2400" baseline="0" dirty="0"/>
                        <a:t> polmonare</a:t>
                      </a:r>
                      <a:endParaRPr lang="it-IT" sz="2400" dirty="0"/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Micetoma</a:t>
                      </a:r>
                    </a:p>
                    <a:p>
                      <a:r>
                        <a:rPr lang="it-IT" sz="2400" dirty="0"/>
                        <a:t>Fibrosi cistica</a:t>
                      </a:r>
                    </a:p>
                  </a:txBody>
                  <a:tcPr marL="91437" marR="91437" marT="45727" marB="4572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48"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Vascolari</a:t>
                      </a:r>
                    </a:p>
                  </a:txBody>
                  <a:tcPr marL="91437" marR="91437" marT="45727" marB="45727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214">
                <a:tc>
                  <a:txBody>
                    <a:bodyPr/>
                    <a:lstStyle/>
                    <a:p>
                      <a:r>
                        <a:rPr lang="it-IT" sz="2400" dirty="0"/>
                        <a:t>Infarto polmonare</a:t>
                      </a:r>
                    </a:p>
                    <a:p>
                      <a:r>
                        <a:rPr lang="it-IT" sz="2400" dirty="0" err="1"/>
                        <a:t>Vasculiti</a:t>
                      </a:r>
                      <a:endParaRPr lang="it-IT" sz="2400" dirty="0"/>
                    </a:p>
                    <a:p>
                      <a:r>
                        <a:rPr lang="it-IT" sz="2400" dirty="0"/>
                        <a:t>Traumi</a:t>
                      </a:r>
                    </a:p>
                    <a:p>
                      <a:r>
                        <a:rPr lang="it-IT" sz="2400" dirty="0"/>
                        <a:t>Corpo estraneo inspirato</a:t>
                      </a:r>
                    </a:p>
                    <a:p>
                      <a:r>
                        <a:rPr lang="it-IT" sz="2400" dirty="0"/>
                        <a:t>Stenosi mitralica</a:t>
                      </a:r>
                    </a:p>
                    <a:p>
                      <a:r>
                        <a:rPr lang="it-IT" sz="2400" dirty="0"/>
                        <a:t>Emopatie</a:t>
                      </a: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Malformazione </a:t>
                      </a:r>
                      <a:r>
                        <a:rPr lang="it-IT" sz="2400" dirty="0" err="1"/>
                        <a:t>artero</a:t>
                      </a:r>
                      <a:r>
                        <a:rPr lang="it-IT" sz="2400" dirty="0"/>
                        <a:t>-venosa</a:t>
                      </a:r>
                    </a:p>
                    <a:p>
                      <a:r>
                        <a:rPr lang="it-IT" sz="2400" dirty="0"/>
                        <a:t>Edema polmonare acuto</a:t>
                      </a:r>
                    </a:p>
                    <a:p>
                      <a:r>
                        <a:rPr lang="it-IT" sz="2400" dirty="0"/>
                        <a:t>Terapia anticoagulante</a:t>
                      </a:r>
                    </a:p>
                    <a:p>
                      <a:r>
                        <a:rPr lang="it-IT" sz="2400" dirty="0"/>
                        <a:t>Procedure diagnostiche</a:t>
                      </a:r>
                    </a:p>
                  </a:txBody>
                  <a:tcPr marL="91437" marR="91437" marT="45727" marB="4572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CasellaDiTesto 1">
            <a:extLst>
              <a:ext uri="{FF2B5EF4-FFF2-40B4-BE49-F238E27FC236}">
                <a16:creationId xmlns:a16="http://schemas.microsoft.com/office/drawing/2014/main" id="{44AC15C2-9FE4-ED91-BA7B-B8C70560A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787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800"/>
              <a:t>Anamnesi remota e recente</a:t>
            </a:r>
          </a:p>
        </p:txBody>
      </p:sp>
      <p:sp>
        <p:nvSpPr>
          <p:cNvPr id="60418" name="CasellaDiTesto 2">
            <a:extLst>
              <a:ext uri="{FF2B5EF4-FFF2-40B4-BE49-F238E27FC236}">
                <a16:creationId xmlns:a16="http://schemas.microsoft.com/office/drawing/2014/main" id="{E9FEEB5F-673D-C151-96B7-B0EC577AC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8" y="422275"/>
            <a:ext cx="11118850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b="1"/>
              <a:t>DISPNEA</a:t>
            </a:r>
          </a:p>
          <a:p>
            <a:pPr eaLnBrk="1" hangingPunct="1"/>
            <a:r>
              <a:rPr lang="it-IT" altLang="it-IT" b="1"/>
              <a:t>Definizione</a:t>
            </a:r>
            <a:r>
              <a:rPr lang="it-IT" altLang="it-IT"/>
              <a:t>: Percezione soggettiva del dover respirare. Viene descritta dal paziente come “difficoltà a far entrare tutta l’aria che serve”, o come “fiato corto”. </a:t>
            </a:r>
          </a:p>
          <a:p>
            <a:pPr eaLnBrk="1" hangingPunct="1"/>
            <a:r>
              <a:rPr lang="it-IT" altLang="it-IT"/>
              <a:t>In pratica clinica, possiamo distinguerla in:</a:t>
            </a:r>
          </a:p>
          <a:p>
            <a:pPr eaLnBrk="1" hangingPunct="1">
              <a:buFontTx/>
              <a:buChar char="-"/>
            </a:pPr>
            <a:r>
              <a:rPr lang="it-IT" altLang="it-IT"/>
              <a:t>Oggettivabile: quando, quanto riferito dal paziente, è accompagnato da segni oggettivi ossia desaturazione o ipossia, cianosi o rumori patologici all’obiettività polmonare</a:t>
            </a:r>
          </a:p>
          <a:p>
            <a:pPr eaLnBrk="1" hangingPunct="1">
              <a:buFontTx/>
              <a:buChar char="-"/>
            </a:pPr>
            <a:r>
              <a:rPr lang="it-IT" altLang="it-IT"/>
              <a:t>NON Oggettivabile: quando rimane SOLO una sensazione soggettiva</a:t>
            </a:r>
          </a:p>
          <a:p>
            <a:pPr eaLnBrk="1" hangingPunct="1"/>
            <a:r>
              <a:rPr lang="it-IT" altLang="it-IT"/>
              <a:t>Ricordarsi del potere taumaturgico della O2-terapia. Ricordarsi della difficile diagnosi di embolismo polmonare</a:t>
            </a:r>
          </a:p>
          <a:p>
            <a:pPr eaLnBrk="1" hangingPunct="1"/>
            <a:endParaRPr lang="it-IT" altLang="it-IT" b="1"/>
          </a:p>
          <a:p>
            <a:pPr eaLnBrk="1" hangingPunct="1"/>
            <a:r>
              <a:rPr lang="it-IT" altLang="it-IT" b="1"/>
              <a:t>Finalità</a:t>
            </a:r>
            <a:r>
              <a:rPr lang="it-IT" altLang="it-IT"/>
              <a:t>: Risposta a stimoli psicogeni o a ipossia</a:t>
            </a:r>
          </a:p>
          <a:p>
            <a:pPr eaLnBrk="1" hangingPunct="1"/>
            <a:r>
              <a:rPr lang="it-IT" altLang="it-IT"/>
              <a:t>La dispnea può essere inquadrata in base al tempo di esordio (tabella 2) ed allo sforzo necessario per poterla scatenare (tabella 3).</a:t>
            </a:r>
          </a:p>
          <a:p>
            <a:pPr eaLnBrk="1" hangingPunct="1"/>
            <a:r>
              <a:rPr lang="it-IT" altLang="it-IT"/>
              <a:t>Le cause di dispnea possono essere molteplici e, in pratica, considerare tutte le patologie dell’apparato respiratorio (tabella 4)</a:t>
            </a:r>
          </a:p>
        </p:txBody>
      </p:sp>
      <p:sp>
        <p:nvSpPr>
          <p:cNvPr id="60419" name="Segnaposto numero diapositiva 3">
            <a:extLst>
              <a:ext uri="{FF2B5EF4-FFF2-40B4-BE49-F238E27FC236}">
                <a16:creationId xmlns:a16="http://schemas.microsoft.com/office/drawing/2014/main" id="{A3DBE40D-283A-F07B-49F3-EA7228C98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5E2815F5-830D-8D44-A25B-5E299E06F503}" type="slidenum">
              <a:rPr lang="it-IT" altLang="it-IT" sz="1200">
                <a:solidFill>
                  <a:srgbClr val="898989"/>
                </a:solidFill>
              </a:rPr>
              <a:pPr/>
              <a:t>18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egnaposto numero diapositiva 9">
            <a:extLst>
              <a:ext uri="{FF2B5EF4-FFF2-40B4-BE49-F238E27FC236}">
                <a16:creationId xmlns:a16="http://schemas.microsoft.com/office/drawing/2014/main" id="{A800E569-7322-C47D-5466-DF50B2DC9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3FA8592-D3EB-8046-84C5-1C81F7C2EE8D}" type="slidenum">
              <a:rPr lang="it-IT" altLang="it-IT" sz="1200">
                <a:solidFill>
                  <a:srgbClr val="898989"/>
                </a:solidFill>
              </a:rPr>
              <a:pPr/>
              <a:t>19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61442" name="CasellaDiTesto 3">
            <a:extLst>
              <a:ext uri="{FF2B5EF4-FFF2-40B4-BE49-F238E27FC236}">
                <a16:creationId xmlns:a16="http://schemas.microsoft.com/office/drawing/2014/main" id="{0BA362CB-29A2-B14B-4500-18A080786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975" y="6581775"/>
            <a:ext cx="44164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Macleod, Manuale di Semeiotica e Metodologia Medica, modificata</a:t>
            </a:r>
          </a:p>
        </p:txBody>
      </p:sp>
      <p:sp>
        <p:nvSpPr>
          <p:cNvPr id="61443" name="CasellaDiTesto 7">
            <a:extLst>
              <a:ext uri="{FF2B5EF4-FFF2-40B4-BE49-F238E27FC236}">
                <a16:creationId xmlns:a16="http://schemas.microsoft.com/office/drawing/2014/main" id="{B8EB17A1-B250-7A4A-BB7A-6618E5781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30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800"/>
              <a:t>Tabella 2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56C8C68E-C903-9486-E329-F8F2ECD84FCB}"/>
              </a:ext>
            </a:extLst>
          </p:cNvPr>
          <p:cNvGraphicFramePr>
            <a:graphicFrameLocks noGrp="1"/>
          </p:cNvGraphicFramePr>
          <p:nvPr/>
        </p:nvGraphicFramePr>
        <p:xfrm>
          <a:off x="1246188" y="385763"/>
          <a:ext cx="10109200" cy="5943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3"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Esordio</a:t>
                      </a:r>
                      <a:r>
                        <a:rPr lang="it-IT" sz="2400" baseline="0" dirty="0"/>
                        <a:t> e cause di dispnea</a:t>
                      </a:r>
                      <a:endParaRPr lang="it-IT" sz="2400" dirty="0"/>
                    </a:p>
                  </a:txBody>
                  <a:tcPr marL="91427" marR="91427" marT="45724" marB="45724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3"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Minuti</a:t>
                      </a:r>
                    </a:p>
                  </a:txBody>
                  <a:tcPr marL="91427" marR="91427" marT="45724" marB="45724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712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it-IT" sz="2400" baseline="0" dirty="0"/>
                        <a:t>Embolismo polmonare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400" baseline="0" dirty="0"/>
                        <a:t>Pneumotorace (+ dolore)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400" baseline="0" dirty="0"/>
                        <a:t>Psichiatrico (ma parla)</a:t>
                      </a:r>
                    </a:p>
                  </a:txBody>
                  <a:tcPr marL="91427" marR="91427" marT="45724" marB="45724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Asma</a:t>
                      </a:r>
                      <a:r>
                        <a:rPr lang="it-IT" sz="2400" baseline="0" dirty="0"/>
                        <a:t> bronchiale</a:t>
                      </a:r>
                    </a:p>
                    <a:p>
                      <a:r>
                        <a:rPr lang="it-IT" sz="2400" baseline="0" dirty="0"/>
                        <a:t>Ab </a:t>
                      </a:r>
                      <a:r>
                        <a:rPr lang="it-IT" sz="2400" baseline="0" dirty="0" err="1"/>
                        <a:t>ingestis</a:t>
                      </a:r>
                      <a:endParaRPr lang="it-IT" sz="2400" baseline="0" dirty="0"/>
                    </a:p>
                    <a:p>
                      <a:r>
                        <a:rPr lang="it-IT" sz="2400" baseline="0" dirty="0"/>
                        <a:t>Insufficienza ventricolare sinistra acuta</a:t>
                      </a:r>
                      <a:endParaRPr lang="it-IT" sz="2400" dirty="0"/>
                    </a:p>
                  </a:txBody>
                  <a:tcPr marL="91427" marR="91427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3"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Da ore a giorni</a:t>
                      </a:r>
                    </a:p>
                  </a:txBody>
                  <a:tcPr marL="91427" marR="91427" marT="45724" marB="45724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58">
                <a:tc>
                  <a:txBody>
                    <a:bodyPr/>
                    <a:lstStyle/>
                    <a:p>
                      <a:r>
                        <a:rPr lang="it-IT" sz="2400" dirty="0"/>
                        <a:t>Polmonite</a:t>
                      </a:r>
                    </a:p>
                    <a:p>
                      <a:r>
                        <a:rPr lang="it-IT" sz="2400" dirty="0"/>
                        <a:t>Asma</a:t>
                      </a:r>
                    </a:p>
                  </a:txBody>
                  <a:tcPr marL="91427" marR="91427" marT="45724" marB="45724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BPCO</a:t>
                      </a:r>
                      <a:r>
                        <a:rPr lang="it-IT" sz="2400" baseline="0" dirty="0"/>
                        <a:t> riacutizzata</a:t>
                      </a:r>
                      <a:endParaRPr lang="it-IT" sz="2400" dirty="0"/>
                    </a:p>
                  </a:txBody>
                  <a:tcPr marL="91427" marR="91427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3"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Da settimane a mesi</a:t>
                      </a:r>
                    </a:p>
                  </a:txBody>
                  <a:tcPr marL="91427" marR="91427" marT="45724" marB="45724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2958">
                <a:tc>
                  <a:txBody>
                    <a:bodyPr/>
                    <a:lstStyle/>
                    <a:p>
                      <a:r>
                        <a:rPr lang="it-IT" sz="2400" dirty="0"/>
                        <a:t>Anemia</a:t>
                      </a:r>
                    </a:p>
                    <a:p>
                      <a:r>
                        <a:rPr lang="it-IT" sz="2400" dirty="0"/>
                        <a:t>Versamento</a:t>
                      </a:r>
                      <a:r>
                        <a:rPr lang="it-IT" sz="2400" baseline="0" dirty="0"/>
                        <a:t> pleurico</a:t>
                      </a:r>
                      <a:endParaRPr lang="it-IT" sz="2400" dirty="0"/>
                    </a:p>
                  </a:txBody>
                  <a:tcPr marL="91427" marR="91427" marT="45724" marB="45724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Disturbi</a:t>
                      </a:r>
                      <a:r>
                        <a:rPr lang="it-IT" sz="2400" baseline="0" dirty="0"/>
                        <a:t> neuromuscolari</a:t>
                      </a:r>
                      <a:endParaRPr lang="it-IT" sz="2400" dirty="0"/>
                    </a:p>
                  </a:txBody>
                  <a:tcPr marL="91427" marR="91427" marT="45724" marB="4572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3"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Da</a:t>
                      </a:r>
                      <a:r>
                        <a:rPr lang="it-IT" sz="2400" baseline="0" dirty="0"/>
                        <a:t> mesi ad anni</a:t>
                      </a:r>
                      <a:endParaRPr lang="it-IT" sz="2400" dirty="0"/>
                    </a:p>
                  </a:txBody>
                  <a:tcPr marL="91427" marR="91427" marT="45724" marB="45724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2958">
                <a:tc>
                  <a:txBody>
                    <a:bodyPr/>
                    <a:lstStyle/>
                    <a:p>
                      <a:r>
                        <a:rPr lang="it-IT" sz="2400" dirty="0"/>
                        <a:t>BPCO</a:t>
                      </a:r>
                    </a:p>
                    <a:p>
                      <a:r>
                        <a:rPr lang="it-IT" sz="2400" dirty="0"/>
                        <a:t>Fibrosi polmonare</a:t>
                      </a:r>
                    </a:p>
                  </a:txBody>
                  <a:tcPr marL="91427" marR="91427" marT="45724" marB="45724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Tubercolosi</a:t>
                      </a:r>
                    </a:p>
                  </a:txBody>
                  <a:tcPr marL="91427" marR="91427" marT="45724" marB="45724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asellaDiTesto 1">
            <a:extLst>
              <a:ext uri="{FF2B5EF4-FFF2-40B4-BE49-F238E27FC236}">
                <a16:creationId xmlns:a16="http://schemas.microsoft.com/office/drawing/2014/main" id="{BBA15DBB-2E0B-39EE-2058-F7E45956F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92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800"/>
              <a:t>Anatomia</a:t>
            </a:r>
          </a:p>
        </p:txBody>
      </p:sp>
      <p:sp>
        <p:nvSpPr>
          <p:cNvPr id="17410" name="CasellaDiTesto 2">
            <a:extLst>
              <a:ext uri="{FF2B5EF4-FFF2-40B4-BE49-F238E27FC236}">
                <a16:creationId xmlns:a16="http://schemas.microsoft.com/office/drawing/2014/main" id="{FF096076-74FE-3D1C-2A82-8495F7A29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1238" y="1868488"/>
            <a:ext cx="5611812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-"/>
            </a:pPr>
            <a:r>
              <a:rPr lang="it-IT" altLang="it-IT" sz="2800"/>
              <a:t>Sistema Cardio-Respiratorio</a:t>
            </a:r>
          </a:p>
          <a:p>
            <a:pPr lvl="1" eaLnBrk="1" hangingPunct="1">
              <a:buFont typeface="Calibri Light" panose="020F0302020204030204" pitchFamily="34" charset="0"/>
              <a:buAutoNum type="arabicPeriod"/>
            </a:pPr>
            <a:r>
              <a:rPr lang="it-IT" altLang="it-IT" sz="2800"/>
              <a:t>Vie aeree</a:t>
            </a:r>
          </a:p>
          <a:p>
            <a:pPr lvl="2" eaLnBrk="1" hangingPunct="1">
              <a:buFont typeface="Calibri Light" panose="020F0302020204030204" pitchFamily="34" charset="0"/>
              <a:buAutoNum type="alphaLcPeriod"/>
            </a:pPr>
            <a:r>
              <a:rPr lang="it-IT" altLang="it-IT" sz="2800"/>
              <a:t>Superiori</a:t>
            </a:r>
          </a:p>
          <a:p>
            <a:pPr lvl="2" eaLnBrk="1" hangingPunct="1">
              <a:buFont typeface="Calibri Light" panose="020F0302020204030204" pitchFamily="34" charset="0"/>
              <a:buAutoNum type="alphaLcPeriod"/>
            </a:pPr>
            <a:r>
              <a:rPr lang="it-IT" altLang="it-IT" sz="2800"/>
              <a:t>Inferiori</a:t>
            </a:r>
          </a:p>
          <a:p>
            <a:pPr lvl="1" eaLnBrk="1" hangingPunct="1">
              <a:buFont typeface="Calibri Light" panose="020F0302020204030204" pitchFamily="34" charset="0"/>
              <a:buAutoNum type="arabicPeriod"/>
            </a:pPr>
            <a:r>
              <a:rPr lang="it-IT" altLang="it-IT" sz="2800"/>
              <a:t>Polmone</a:t>
            </a:r>
          </a:p>
          <a:p>
            <a:pPr lvl="1" eaLnBrk="1" hangingPunct="1">
              <a:buFont typeface="Calibri Light" panose="020F0302020204030204" pitchFamily="34" charset="0"/>
              <a:buAutoNum type="arabicPeriod"/>
            </a:pPr>
            <a:r>
              <a:rPr lang="it-IT" altLang="it-IT" sz="2800"/>
              <a:t>Circolo</a:t>
            </a:r>
          </a:p>
          <a:p>
            <a:pPr lvl="1" eaLnBrk="1" hangingPunct="1">
              <a:buFont typeface="Calibri Light" panose="020F0302020204030204" pitchFamily="34" charset="0"/>
              <a:buAutoNum type="arabicPeriod"/>
            </a:pPr>
            <a:r>
              <a:rPr lang="it-IT" altLang="it-IT" sz="2800"/>
              <a:t>Gabbia Toracica</a:t>
            </a:r>
          </a:p>
          <a:p>
            <a:pPr lvl="1" eaLnBrk="1" hangingPunct="1">
              <a:buFont typeface="Calibri Light" panose="020F0302020204030204" pitchFamily="34" charset="0"/>
              <a:buAutoNum type="arabicPeriod"/>
            </a:pPr>
            <a:r>
              <a:rPr lang="it-IT" altLang="it-IT" sz="2800"/>
              <a:t>Sistema Nervoso</a:t>
            </a:r>
          </a:p>
        </p:txBody>
      </p:sp>
      <p:sp>
        <p:nvSpPr>
          <p:cNvPr id="17411" name="Segnaposto numero diapositiva 5">
            <a:extLst>
              <a:ext uri="{FF2B5EF4-FFF2-40B4-BE49-F238E27FC236}">
                <a16:creationId xmlns:a16="http://schemas.microsoft.com/office/drawing/2014/main" id="{3181F8A4-5A3E-4566-1D86-816C84FB6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98FF294B-19A5-AD40-B458-5A5F972083FA}" type="slidenum">
              <a:rPr lang="it-IT" altLang="it-IT" sz="1200">
                <a:solidFill>
                  <a:srgbClr val="898989"/>
                </a:solidFill>
              </a:rPr>
              <a:pPr/>
              <a:t>2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egnaposto numero diapositiva 9">
            <a:extLst>
              <a:ext uri="{FF2B5EF4-FFF2-40B4-BE49-F238E27FC236}">
                <a16:creationId xmlns:a16="http://schemas.microsoft.com/office/drawing/2014/main" id="{B3800EE0-6EE7-FF28-0665-B2C4877F4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D6BE2277-E489-A044-87B1-BD44FF62DB5A}" type="slidenum">
              <a:rPr lang="it-IT" altLang="it-IT" sz="1200">
                <a:solidFill>
                  <a:srgbClr val="898989"/>
                </a:solidFill>
              </a:rPr>
              <a:pPr/>
              <a:t>20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62466" name="CasellaDiTesto 3">
            <a:extLst>
              <a:ext uri="{FF2B5EF4-FFF2-40B4-BE49-F238E27FC236}">
                <a16:creationId xmlns:a16="http://schemas.microsoft.com/office/drawing/2014/main" id="{89B978B7-4035-9D1B-741C-185EBB40F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975" y="6581775"/>
            <a:ext cx="44164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Macleod, Manuale di Semeiotica e Metodologia Medica, modificata</a:t>
            </a:r>
          </a:p>
        </p:txBody>
      </p:sp>
      <p:sp>
        <p:nvSpPr>
          <p:cNvPr id="62467" name="CasellaDiTesto 7">
            <a:extLst>
              <a:ext uri="{FF2B5EF4-FFF2-40B4-BE49-F238E27FC236}">
                <a16:creationId xmlns:a16="http://schemas.microsoft.com/office/drawing/2014/main" id="{B49E7AA7-55D3-8232-A471-B3987050D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30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800"/>
              <a:t>Tabella 3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9489C1FB-28CF-03DD-A5C3-A751F0F3AA4F}"/>
              </a:ext>
            </a:extLst>
          </p:cNvPr>
          <p:cNvGraphicFramePr>
            <a:graphicFrameLocks noGrp="1"/>
          </p:cNvGraphicFramePr>
          <p:nvPr/>
        </p:nvGraphicFramePr>
        <p:xfrm>
          <a:off x="1516063" y="517525"/>
          <a:ext cx="8718550" cy="5295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5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4366"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dirty="0" err="1"/>
                        <a:t>Grading</a:t>
                      </a:r>
                      <a:r>
                        <a:rPr lang="it-IT" sz="2400" baseline="0" dirty="0"/>
                        <a:t> della dispnea</a:t>
                      </a:r>
                      <a:endParaRPr lang="it-IT" sz="2400" dirty="0"/>
                    </a:p>
                  </a:txBody>
                  <a:tcPr marL="91448" marR="91448" marT="45735" marB="45735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632">
                <a:tc>
                  <a:txBody>
                    <a:bodyPr/>
                    <a:lstStyle/>
                    <a:p>
                      <a:r>
                        <a:rPr lang="it-IT" sz="2000" dirty="0"/>
                        <a:t>Grado</a:t>
                      </a:r>
                      <a:r>
                        <a:rPr lang="it-IT" sz="2000" baseline="0" dirty="0"/>
                        <a:t> 1</a:t>
                      </a:r>
                      <a:endParaRPr lang="it-IT" sz="2000" dirty="0"/>
                    </a:p>
                  </a:txBody>
                  <a:tcPr marL="91448" marR="91448" marT="45735" marB="45735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Fiato corto mentre si cammina</a:t>
                      </a:r>
                      <a:r>
                        <a:rPr lang="it-IT" sz="2400" baseline="0" dirty="0"/>
                        <a:t> in fretta sul piano o su per una lieve salita</a:t>
                      </a:r>
                      <a:endParaRPr lang="it-IT" sz="2400" dirty="0"/>
                    </a:p>
                  </a:txBody>
                  <a:tcPr marL="91448" marR="91448" marT="45735" marB="457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4632">
                <a:tc>
                  <a:txBody>
                    <a:bodyPr/>
                    <a:lstStyle/>
                    <a:p>
                      <a:r>
                        <a:rPr lang="it-IT" sz="2000" dirty="0"/>
                        <a:t>Grado 2</a:t>
                      </a:r>
                    </a:p>
                  </a:txBody>
                  <a:tcPr marL="91448" marR="91448" marT="45735" marB="45735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Fiato corto quando si</a:t>
                      </a:r>
                      <a:r>
                        <a:rPr lang="it-IT" sz="2400" baseline="0" dirty="0"/>
                        <a:t> cammina al passo con un coetaneo o sul piano</a:t>
                      </a:r>
                      <a:endParaRPr lang="it-IT" sz="2400" dirty="0"/>
                    </a:p>
                  </a:txBody>
                  <a:tcPr marL="91448" marR="91448" marT="45735" marB="457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906">
                <a:tc>
                  <a:txBody>
                    <a:bodyPr/>
                    <a:lstStyle/>
                    <a:p>
                      <a:r>
                        <a:rPr lang="it-IT" sz="2000" dirty="0"/>
                        <a:t>Grado 3</a:t>
                      </a:r>
                    </a:p>
                  </a:txBody>
                  <a:tcPr marL="91448" marR="91448" marT="45735" marB="45735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Non si riesce a stare al passo dei coetanei o bisogna fermarsi per riprendere</a:t>
                      </a:r>
                      <a:r>
                        <a:rPr lang="it-IT" sz="2400" baseline="0" dirty="0"/>
                        <a:t> fiato quando si cammina sul piano</a:t>
                      </a:r>
                      <a:endParaRPr lang="it-IT" sz="2400" dirty="0"/>
                    </a:p>
                  </a:txBody>
                  <a:tcPr marL="91448" marR="91448" marT="45735" marB="457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4632">
                <a:tc>
                  <a:txBody>
                    <a:bodyPr/>
                    <a:lstStyle/>
                    <a:p>
                      <a:r>
                        <a:rPr lang="it-IT" sz="2000" dirty="0"/>
                        <a:t>Grado 4</a:t>
                      </a:r>
                    </a:p>
                  </a:txBody>
                  <a:tcPr marL="91448" marR="91448" marT="45735" marB="45735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Ci si ferma dopo aver percorso 100m o camminato per alcuni</a:t>
                      </a:r>
                      <a:r>
                        <a:rPr lang="it-IT" sz="2400" baseline="0" dirty="0"/>
                        <a:t> minuti</a:t>
                      </a:r>
                      <a:endParaRPr lang="it-IT" sz="2400" dirty="0"/>
                    </a:p>
                  </a:txBody>
                  <a:tcPr marL="91448" marR="91448" marT="45735" marB="4573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366">
                <a:tc>
                  <a:txBody>
                    <a:bodyPr/>
                    <a:lstStyle/>
                    <a:p>
                      <a:r>
                        <a:rPr lang="it-IT" sz="2000" dirty="0"/>
                        <a:t>Grado 5</a:t>
                      </a:r>
                    </a:p>
                  </a:txBody>
                  <a:tcPr marL="91448" marR="91448" marT="45735" marB="45735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Non esce di casa</a:t>
                      </a:r>
                    </a:p>
                  </a:txBody>
                  <a:tcPr marL="91448" marR="91448" marT="45735" marB="4573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4366">
                <a:tc>
                  <a:txBody>
                    <a:bodyPr/>
                    <a:lstStyle/>
                    <a:p>
                      <a:r>
                        <a:rPr lang="it-IT" sz="2000" dirty="0"/>
                        <a:t>Grado 5b</a:t>
                      </a:r>
                    </a:p>
                  </a:txBody>
                  <a:tcPr marL="91448" marR="91448" marT="45735" marB="45735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Non si veste</a:t>
                      </a:r>
                    </a:p>
                  </a:txBody>
                  <a:tcPr marL="91448" marR="91448" marT="45735" marB="4573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CasellaDiTesto 1">
            <a:extLst>
              <a:ext uri="{FF2B5EF4-FFF2-40B4-BE49-F238E27FC236}">
                <a16:creationId xmlns:a16="http://schemas.microsoft.com/office/drawing/2014/main" id="{86D9C9A5-89CE-ED9D-4E5B-D39551DF7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30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800"/>
              <a:t>Tabella 4  </a:t>
            </a:r>
          </a:p>
        </p:txBody>
      </p:sp>
      <p:sp>
        <p:nvSpPr>
          <p:cNvPr id="63490" name="Segnaposto numero diapositiva 9">
            <a:extLst>
              <a:ext uri="{FF2B5EF4-FFF2-40B4-BE49-F238E27FC236}">
                <a16:creationId xmlns:a16="http://schemas.microsoft.com/office/drawing/2014/main" id="{48C1A197-0767-EBEC-7934-49E116DB9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AE5335D-73B2-434C-998A-5CFFAD8621C0}" type="slidenum">
              <a:rPr lang="it-IT" altLang="it-IT" sz="1200">
                <a:solidFill>
                  <a:srgbClr val="898989"/>
                </a:solidFill>
              </a:rPr>
              <a:pPr/>
              <a:t>21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63491" name="CasellaDiTesto 3">
            <a:extLst>
              <a:ext uri="{FF2B5EF4-FFF2-40B4-BE49-F238E27FC236}">
                <a16:creationId xmlns:a16="http://schemas.microsoft.com/office/drawing/2014/main" id="{02646AAF-87FB-6601-09EA-D2EB1F190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975" y="6581775"/>
            <a:ext cx="44164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Macleod, Manuale di Semeiotica e Metodologia Medica, modificata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0AA3729B-2C1C-092D-4D61-5A4DEE5264BD}"/>
              </a:ext>
            </a:extLst>
          </p:cNvPr>
          <p:cNvGraphicFramePr>
            <a:graphicFrameLocks noGrp="1"/>
          </p:cNvGraphicFramePr>
          <p:nvPr/>
        </p:nvGraphicFramePr>
        <p:xfrm>
          <a:off x="450850" y="360363"/>
          <a:ext cx="11156950" cy="6137914"/>
        </p:xfrm>
        <a:graphic>
          <a:graphicData uri="http://schemas.openxmlformats.org/drawingml/2006/table">
            <a:tbl>
              <a:tblPr/>
              <a:tblGrid>
                <a:gridCol w="2789238">
                  <a:extLst>
                    <a:ext uri="{9D8B030D-6E8A-4147-A177-3AD203B41FA5}">
                      <a16:colId xmlns:a16="http://schemas.microsoft.com/office/drawing/2014/main" val="3919365483"/>
                    </a:ext>
                  </a:extLst>
                </a:gridCol>
                <a:gridCol w="2789237">
                  <a:extLst>
                    <a:ext uri="{9D8B030D-6E8A-4147-A177-3AD203B41FA5}">
                      <a16:colId xmlns:a16="http://schemas.microsoft.com/office/drawing/2014/main" val="3845650892"/>
                    </a:ext>
                  </a:extLst>
                </a:gridCol>
                <a:gridCol w="1858963">
                  <a:extLst>
                    <a:ext uri="{9D8B030D-6E8A-4147-A177-3AD203B41FA5}">
                      <a16:colId xmlns:a16="http://schemas.microsoft.com/office/drawing/2014/main" val="1670881214"/>
                    </a:ext>
                  </a:extLst>
                </a:gridCol>
                <a:gridCol w="1860550">
                  <a:extLst>
                    <a:ext uri="{9D8B030D-6E8A-4147-A177-3AD203B41FA5}">
                      <a16:colId xmlns:a16="http://schemas.microsoft.com/office/drawing/2014/main" val="2863619612"/>
                    </a:ext>
                  </a:extLst>
                </a:gridCol>
                <a:gridCol w="1858962">
                  <a:extLst>
                    <a:ext uri="{9D8B030D-6E8A-4147-A177-3AD203B41FA5}">
                      <a16:colId xmlns:a16="http://schemas.microsoft.com/office/drawing/2014/main" val="1540659081"/>
                    </a:ext>
                  </a:extLst>
                </a:gridCol>
              </a:tblGrid>
              <a:tr h="371475">
                <a:tc gridSpan="5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Cause di Dispnea Respiratoria</a:t>
                      </a:r>
                    </a:p>
                  </a:txBody>
                  <a:tcPr marL="91444" marR="91444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277256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NON Cardio-Respiratorie</a:t>
                      </a:r>
                    </a:p>
                  </a:txBody>
                  <a:tcPr marL="91444" marR="91444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Cardiache</a:t>
                      </a:r>
                    </a:p>
                  </a:txBody>
                  <a:tcPr marL="91444" marR="91444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Respiratorie</a:t>
                      </a:r>
                    </a:p>
                  </a:txBody>
                  <a:tcPr marL="91444" marR="91444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778237"/>
                  </a:ext>
                </a:extLst>
              </a:tr>
              <a:tr h="3108325">
                <a:tc rowSpan="2"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Anemia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Acidosi Metabolica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Obesità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Psicogene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Neurogene</a:t>
                      </a:r>
                    </a:p>
                  </a:txBody>
                  <a:tcPr marL="91444" marR="91444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 rowSpan="2"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Insufficienza Ventricolare Sinistra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Malattia Valvola Mitralica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Cardiomiopatia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Pericardite costrittiva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Versamento pericardico massimo (Tamponamento)</a:t>
                      </a:r>
                    </a:p>
                  </a:txBody>
                  <a:tcPr marL="91444" marR="91444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Vie Respiratorie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Tumore laringe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Corpo estraneo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Asma bronchiale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BPCO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Bronchiectasia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Cancro polmone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Bronchiolite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Fibrosi cistica</a:t>
                      </a:r>
                    </a:p>
                  </a:txBody>
                  <a:tcPr marL="91444" marR="91444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Parenchima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Fibrosi Polmonare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Alveolite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Sarcoidosi polmonare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Tubercolosi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Polmonite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Infezioni diffuse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Tumore metastatico</a:t>
                      </a:r>
                    </a:p>
                  </a:txBody>
                  <a:tcPr marL="91444" marR="91444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Circolo Polmonare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Embolia polmonare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Vasculite polmonare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Ipertensione polmonare primaria</a:t>
                      </a:r>
                    </a:p>
                  </a:txBody>
                  <a:tcPr marL="91444" marR="91444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022830"/>
                  </a:ext>
                </a:extLst>
              </a:tr>
              <a:tr h="22860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Pleuriche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Pneumotorace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Versamento pleurico massivo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Fibrosi pleurica diffusa</a:t>
                      </a:r>
                    </a:p>
                  </a:txBody>
                  <a:tcPr marL="91444" marR="91444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Parete toracica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Cifoscoliosi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Spondilite anchilosante</a:t>
                      </a:r>
                    </a:p>
                  </a:txBody>
                  <a:tcPr marL="91444" marR="91444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Sistema Neuro-Muscolare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Miastenia grave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Neuropatie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Distrofie muscolari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Sindrome di Guillain-Barrè</a:t>
                      </a:r>
                    </a:p>
                  </a:txBody>
                  <a:tcPr marL="91444" marR="91444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73018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CasellaDiTesto 1">
            <a:extLst>
              <a:ext uri="{FF2B5EF4-FFF2-40B4-BE49-F238E27FC236}">
                <a16:creationId xmlns:a16="http://schemas.microsoft.com/office/drawing/2014/main" id="{231DFA31-F1E4-DC33-06BC-18B7FE1EE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787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800"/>
              <a:t>Anamnesi remota e recente</a:t>
            </a:r>
          </a:p>
        </p:txBody>
      </p:sp>
      <p:sp>
        <p:nvSpPr>
          <p:cNvPr id="64514" name="CasellaDiTesto 2">
            <a:extLst>
              <a:ext uri="{FF2B5EF4-FFF2-40B4-BE49-F238E27FC236}">
                <a16:creationId xmlns:a16="http://schemas.microsoft.com/office/drawing/2014/main" id="{ABAB2B93-6451-5CFA-C049-F09D26067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8" y="422275"/>
            <a:ext cx="1111885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b="1" dirty="0"/>
              <a:t>DISPNEA</a:t>
            </a:r>
            <a:r>
              <a:rPr lang="it-IT" altLang="it-IT" sz="2800" dirty="0"/>
              <a:t> (note aggiuntive)</a:t>
            </a:r>
          </a:p>
          <a:p>
            <a:pPr eaLnBrk="1" hangingPunct="1"/>
            <a:endParaRPr lang="it-IT" altLang="it-IT" sz="2800" dirty="0"/>
          </a:p>
          <a:p>
            <a:pPr eaLnBrk="1" hangingPunct="1"/>
            <a:r>
              <a:rPr lang="it-IT" altLang="it-IT" sz="2800" dirty="0"/>
              <a:t>Può manifestarsi durante il decubito laterale (</a:t>
            </a:r>
            <a:r>
              <a:rPr lang="it-IT" altLang="it-IT" sz="2800" dirty="0" err="1"/>
              <a:t>trepopnea</a:t>
            </a:r>
            <a:r>
              <a:rPr lang="it-IT" altLang="it-IT" sz="2800" dirty="0"/>
              <a:t>).</a:t>
            </a:r>
          </a:p>
          <a:p>
            <a:pPr eaLnBrk="1" hangingPunct="1"/>
            <a:endParaRPr lang="it-IT" altLang="it-IT" sz="2800" dirty="0"/>
          </a:p>
          <a:p>
            <a:pPr eaLnBrk="1" hangingPunct="1"/>
            <a:r>
              <a:rPr lang="it-IT" altLang="it-IT" sz="2800" dirty="0"/>
              <a:t>Il paziente tenderà a dormire sul lato del polmone sano in caso di malattia polmonare e sul lato destro in caso di cardiomiopatia dilatativa</a:t>
            </a:r>
          </a:p>
          <a:p>
            <a:pPr eaLnBrk="1" hangingPunct="1"/>
            <a:endParaRPr lang="it-IT" altLang="it-IT" sz="2800" dirty="0"/>
          </a:p>
          <a:p>
            <a:pPr eaLnBrk="1" hangingPunct="1"/>
            <a:r>
              <a:rPr lang="it-IT" altLang="it-IT" sz="2800" dirty="0"/>
              <a:t>Può provocare il risveglio dal riposo notturno in caso di</a:t>
            </a:r>
          </a:p>
          <a:p>
            <a:pPr eaLnBrk="1" hangingPunct="1"/>
            <a:r>
              <a:rPr lang="it-IT" altLang="it-IT" sz="2800" dirty="0"/>
              <a:t>Asma</a:t>
            </a:r>
          </a:p>
          <a:p>
            <a:pPr eaLnBrk="1" hangingPunct="1"/>
            <a:r>
              <a:rPr lang="it-IT" altLang="it-IT" sz="2800" dirty="0"/>
              <a:t>Insufficienza ventricolare sinistra (o dispnea parossistica notturna). Si parla di alba del cardiopatico</a:t>
            </a:r>
          </a:p>
        </p:txBody>
      </p:sp>
      <p:sp>
        <p:nvSpPr>
          <p:cNvPr id="64515" name="Segnaposto numero diapositiva 3">
            <a:extLst>
              <a:ext uri="{FF2B5EF4-FFF2-40B4-BE49-F238E27FC236}">
                <a16:creationId xmlns:a16="http://schemas.microsoft.com/office/drawing/2014/main" id="{CA31334B-FBE0-5C7B-DBE1-EB294F50B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3C2F8B4F-3C60-5341-996C-B1E15A5E2013}" type="slidenum">
              <a:rPr lang="it-IT" altLang="it-IT" sz="1200">
                <a:solidFill>
                  <a:srgbClr val="898989"/>
                </a:solidFill>
              </a:rPr>
              <a:pPr/>
              <a:t>22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CasellaDiTesto 1">
            <a:extLst>
              <a:ext uri="{FF2B5EF4-FFF2-40B4-BE49-F238E27FC236}">
                <a16:creationId xmlns:a16="http://schemas.microsoft.com/office/drawing/2014/main" id="{F1AB7990-BF03-6AB1-37B1-918BAD135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787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800"/>
              <a:t>Anamnesi remota e recente</a:t>
            </a:r>
          </a:p>
        </p:txBody>
      </p:sp>
      <p:sp>
        <p:nvSpPr>
          <p:cNvPr id="65538" name="CasellaDiTesto 2">
            <a:extLst>
              <a:ext uri="{FF2B5EF4-FFF2-40B4-BE49-F238E27FC236}">
                <a16:creationId xmlns:a16="http://schemas.microsoft.com/office/drawing/2014/main" id="{154753F4-CFE5-C741-1BC4-09835A627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8" y="422275"/>
            <a:ext cx="1111885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b="1"/>
              <a:t>DOLORE TORACICO</a:t>
            </a:r>
          </a:p>
          <a:p>
            <a:pPr eaLnBrk="1" hangingPunct="1"/>
            <a:r>
              <a:rPr lang="it-IT" altLang="it-IT"/>
              <a:t>Può originare dalle seguenti strutture:</a:t>
            </a:r>
          </a:p>
          <a:p>
            <a:pPr eaLnBrk="1" hangingPunct="1">
              <a:buFontTx/>
              <a:buChar char="-"/>
            </a:pPr>
            <a:r>
              <a:rPr lang="it-IT" altLang="it-IT"/>
              <a:t>Pleura parietale</a:t>
            </a:r>
          </a:p>
          <a:p>
            <a:pPr eaLnBrk="1" hangingPunct="1">
              <a:buFontTx/>
              <a:buChar char="-"/>
            </a:pPr>
            <a:r>
              <a:rPr lang="it-IT" altLang="it-IT"/>
              <a:t>Parete toracica</a:t>
            </a:r>
          </a:p>
          <a:p>
            <a:pPr eaLnBrk="1" hangingPunct="1">
              <a:buFontTx/>
              <a:buChar char="-"/>
            </a:pPr>
            <a:r>
              <a:rPr lang="it-IT" altLang="it-IT"/>
              <a:t>Mediastino</a:t>
            </a:r>
          </a:p>
          <a:p>
            <a:pPr eaLnBrk="1" hangingPunct="1"/>
            <a:r>
              <a:rPr lang="it-IT" altLang="it-IT"/>
              <a:t>Il polmone, al pari di molti altri organi, non ha i recettori per il dolore</a:t>
            </a:r>
          </a:p>
          <a:p>
            <a:pPr eaLnBrk="1" hangingPunct="1"/>
            <a:endParaRPr lang="it-IT" altLang="it-IT"/>
          </a:p>
          <a:p>
            <a:pPr eaLnBrk="1" hangingPunct="1"/>
            <a:r>
              <a:rPr lang="it-IT" altLang="it-IT"/>
              <a:t>Dato che il dolore è tipico di strutture che sono in movimento, è esacerbato proprio dal movimento respiratorio o dai colpi di tosse</a:t>
            </a:r>
          </a:p>
          <a:p>
            <a:pPr eaLnBrk="1" hangingPunct="1"/>
            <a:endParaRPr lang="it-IT" altLang="it-IT"/>
          </a:p>
          <a:p>
            <a:pPr eaLnBrk="1" hangingPunct="1"/>
            <a:r>
              <a:rPr lang="it-IT" altLang="it-IT"/>
              <a:t>Il dolore può essere localizzato:</a:t>
            </a:r>
          </a:p>
          <a:p>
            <a:pPr eaLnBrk="1" hangingPunct="1">
              <a:buFontTx/>
              <a:buChar char="-"/>
            </a:pPr>
            <a:r>
              <a:rPr lang="it-IT" altLang="it-IT"/>
              <a:t>Sulla sede della flogosi quando coinvolge le prime sei coste</a:t>
            </a:r>
          </a:p>
          <a:p>
            <a:pPr eaLnBrk="1" hangingPunct="1">
              <a:buFontTx/>
              <a:buChar char="-"/>
            </a:pPr>
            <a:r>
              <a:rPr lang="it-IT" altLang="it-IT"/>
              <a:t>Il collo o le spalle quando coinvolge la pleura parietale che avvolge il diaframma centrale</a:t>
            </a:r>
          </a:p>
          <a:p>
            <a:pPr eaLnBrk="1" hangingPunct="1">
              <a:buFontTx/>
              <a:buChar char="-"/>
            </a:pPr>
            <a:r>
              <a:rPr lang="it-IT" altLang="it-IT"/>
              <a:t>Le ultime sei coste ed il diaframma esterno possono dare origine ad un dolore avvertito all’addome superiore</a:t>
            </a:r>
          </a:p>
        </p:txBody>
      </p:sp>
      <p:sp>
        <p:nvSpPr>
          <p:cNvPr id="65539" name="Segnaposto numero diapositiva 3">
            <a:extLst>
              <a:ext uri="{FF2B5EF4-FFF2-40B4-BE49-F238E27FC236}">
                <a16:creationId xmlns:a16="http://schemas.microsoft.com/office/drawing/2014/main" id="{72ECAB92-1ABD-E7AD-3CD7-F56B7147B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3D739FE8-58BF-3B45-8256-860C81CD419F}" type="slidenum">
              <a:rPr lang="it-IT" altLang="it-IT" sz="1200">
                <a:solidFill>
                  <a:srgbClr val="898989"/>
                </a:solidFill>
              </a:rPr>
              <a:pPr/>
              <a:t>23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egnaposto numero diapositiva 9">
            <a:extLst>
              <a:ext uri="{FF2B5EF4-FFF2-40B4-BE49-F238E27FC236}">
                <a16:creationId xmlns:a16="http://schemas.microsoft.com/office/drawing/2014/main" id="{94F60DD9-2331-6CD4-2D10-D79D3C3E8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73DC4AC9-A2CB-D544-97F0-F6D90787FE6F}" type="slidenum">
              <a:rPr lang="it-IT" altLang="it-IT" sz="1200">
                <a:solidFill>
                  <a:srgbClr val="898989"/>
                </a:solidFill>
              </a:rPr>
              <a:pPr/>
              <a:t>3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25602" name="CasellaDiTesto 3">
            <a:extLst>
              <a:ext uri="{FF2B5EF4-FFF2-40B4-BE49-F238E27FC236}">
                <a16:creationId xmlns:a16="http://schemas.microsoft.com/office/drawing/2014/main" id="{E04706F1-27AD-DA8B-5BE2-4084172DE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975" y="6581775"/>
            <a:ext cx="44164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Macleod, Manuale di Semeiotica e Metodologia Medica, modificata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AAFB4D95-ACC0-1A64-B259-5B94CD88159E}"/>
              </a:ext>
            </a:extLst>
          </p:cNvPr>
          <p:cNvGraphicFramePr>
            <a:graphicFrameLocks noGrp="1"/>
          </p:cNvGraphicFramePr>
          <p:nvPr/>
        </p:nvGraphicFramePr>
        <p:xfrm>
          <a:off x="1054100" y="65088"/>
          <a:ext cx="10137775" cy="6778625"/>
        </p:xfrm>
        <a:graphic>
          <a:graphicData uri="http://schemas.openxmlformats.org/drawingml/2006/table">
            <a:tbl>
              <a:tblPr/>
              <a:tblGrid>
                <a:gridCol w="2143125">
                  <a:extLst>
                    <a:ext uri="{9D8B030D-6E8A-4147-A177-3AD203B41FA5}">
                      <a16:colId xmlns:a16="http://schemas.microsoft.com/office/drawing/2014/main" val="4023403969"/>
                    </a:ext>
                  </a:extLst>
                </a:gridCol>
                <a:gridCol w="4037013">
                  <a:extLst>
                    <a:ext uri="{9D8B030D-6E8A-4147-A177-3AD203B41FA5}">
                      <a16:colId xmlns:a16="http://schemas.microsoft.com/office/drawing/2014/main" val="3857916258"/>
                    </a:ext>
                  </a:extLst>
                </a:gridCol>
                <a:gridCol w="3957637">
                  <a:extLst>
                    <a:ext uri="{9D8B030D-6E8A-4147-A177-3AD203B41FA5}">
                      <a16:colId xmlns:a16="http://schemas.microsoft.com/office/drawing/2014/main" val="2461421465"/>
                    </a:ext>
                  </a:extLst>
                </a:gridCol>
              </a:tblGrid>
              <a:tr h="371475">
                <a:tc grid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Sintomi e definizioni delle malattie della bocca</a:t>
                      </a:r>
                    </a:p>
                  </a:txBody>
                  <a:tcPr marL="91448" marR="91448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566098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Sintomo</a:t>
                      </a:r>
                    </a:p>
                  </a:txBody>
                  <a:tcPr marL="91448" marR="91448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Definizione</a:t>
                      </a:r>
                    </a:p>
                  </a:txBody>
                  <a:tcPr marL="91448" marR="91448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Causa Comune</a:t>
                      </a:r>
                    </a:p>
                  </a:txBody>
                  <a:tcPr marL="91448" marR="91448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79223"/>
                  </a:ext>
                </a:extLst>
              </a:tr>
              <a:tr h="7016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Dolore</a:t>
                      </a:r>
                    </a:p>
                  </a:txBody>
                  <a:tcPr marL="91448" marR="91448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1448" marR="91448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Carie dentale, infezione parodontale, aftosi</a:t>
                      </a:r>
                    </a:p>
                  </a:txBody>
                  <a:tcPr marL="91448" marR="91448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807143"/>
                  </a:ext>
                </a:extLst>
              </a:tr>
              <a:tr h="7016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Odinofagia</a:t>
                      </a:r>
                    </a:p>
                  </a:txBody>
                  <a:tcPr marL="91448" marR="91448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Dolore all’atto della deglutizione</a:t>
                      </a:r>
                    </a:p>
                  </a:txBody>
                  <a:tcPr marL="91448" marR="91448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Infezione, tumore dell’esofago, della laringe, della faringe, aftosi</a:t>
                      </a:r>
                    </a:p>
                  </a:txBody>
                  <a:tcPr marL="91448" marR="91448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654116"/>
                  </a:ext>
                </a:extLst>
              </a:tr>
              <a:tr h="1006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Stridore</a:t>
                      </a:r>
                    </a:p>
                  </a:txBody>
                  <a:tcPr marL="91448" marR="91448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Rumore durante la respirazione (INSPIRAZIONE) proveniente dalle vie aeree superiori</a:t>
                      </a:r>
                    </a:p>
                  </a:txBody>
                  <a:tcPr marL="91448" marR="91448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Ostruzione delle vie aeree superiori (tumore della laringe)</a:t>
                      </a:r>
                    </a:p>
                  </a:txBody>
                  <a:tcPr marL="91448" marR="91448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121117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Disfonia</a:t>
                      </a:r>
                    </a:p>
                  </a:txBody>
                  <a:tcPr marL="91448" marR="91448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Alterazione della qualità della voce</a:t>
                      </a:r>
                    </a:p>
                  </a:txBody>
                  <a:tcPr marL="91448" marR="91448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Cisti, polipi, cancro, laringite</a:t>
                      </a:r>
                    </a:p>
                  </a:txBody>
                  <a:tcPr marL="91448" marR="91448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159979"/>
                  </a:ext>
                </a:extLst>
              </a:tr>
              <a:tr h="1006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Disfagia</a:t>
                      </a:r>
                    </a:p>
                  </a:txBody>
                  <a:tcPr marL="91448" marR="91448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Difficoltà a deglutire</a:t>
                      </a:r>
                    </a:p>
                  </a:txBody>
                  <a:tcPr marL="91448" marR="91448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Faringite, malattie esofagea (neoplasia, infiammazione, infezione)</a:t>
                      </a:r>
                    </a:p>
                  </a:txBody>
                  <a:tcPr marL="91448" marR="91448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11"/>
                  </a:ext>
                </a:extLst>
              </a:tr>
              <a:tr h="7016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Noduli</a:t>
                      </a:r>
                    </a:p>
                  </a:txBody>
                  <a:tcPr marL="91448" marR="91448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1448" marR="91448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Linfoadenopatia ( infezione, linfoma)</a:t>
                      </a:r>
                    </a:p>
                  </a:txBody>
                  <a:tcPr marL="91448" marR="91448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823312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Alitosi</a:t>
                      </a:r>
                    </a:p>
                  </a:txBody>
                  <a:tcPr marL="91448" marR="91448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Alito cattivo</a:t>
                      </a:r>
                    </a:p>
                  </a:txBody>
                  <a:tcPr marL="91448" marR="91448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Scarsa igiene orale, reflusso GE</a:t>
                      </a:r>
                    </a:p>
                  </a:txBody>
                  <a:tcPr marL="91448" marR="91448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262225"/>
                  </a:ext>
                </a:extLst>
              </a:tr>
              <a:tr h="7016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Trisma</a:t>
                      </a:r>
                    </a:p>
                  </a:txBody>
                  <a:tcPr marL="91448" marR="91448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Impossibilità ad aprire completamente la bocca</a:t>
                      </a:r>
                    </a:p>
                  </a:txBody>
                  <a:tcPr marL="91448" marR="91448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Ascesso peritonsillare, tetano</a:t>
                      </a:r>
                    </a:p>
                  </a:txBody>
                  <a:tcPr marL="91448" marR="91448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985229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Xerostomia</a:t>
                      </a:r>
                    </a:p>
                  </a:txBody>
                  <a:tcPr marL="91448" marR="91448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Secchezza delle fauci</a:t>
                      </a:r>
                    </a:p>
                  </a:txBody>
                  <a:tcPr marL="91448" marR="91448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Farmaci, Sindrome di Sjogren</a:t>
                      </a:r>
                    </a:p>
                  </a:txBody>
                  <a:tcPr marL="91448" marR="91448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9337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egnaposto numero diapositiva 3">
            <a:extLst>
              <a:ext uri="{FF2B5EF4-FFF2-40B4-BE49-F238E27FC236}">
                <a16:creationId xmlns:a16="http://schemas.microsoft.com/office/drawing/2014/main" id="{A3A92892-9DC1-A5EF-D916-3B5307E88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080C5FD-7E28-524B-9598-C1D8BFC45585}" type="slidenum">
              <a:rPr lang="it-IT" altLang="it-IT" sz="1200">
                <a:solidFill>
                  <a:srgbClr val="898989"/>
                </a:solidFill>
              </a:rPr>
              <a:pPr/>
              <a:t>4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44034" name="Text Box 4">
            <a:extLst>
              <a:ext uri="{FF2B5EF4-FFF2-40B4-BE49-F238E27FC236}">
                <a16:creationId xmlns:a16="http://schemas.microsoft.com/office/drawing/2014/main" id="{439D628C-5718-E140-A891-B6A2AC14F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413" y="1360488"/>
            <a:ext cx="2608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/>
              <a:t>Perché respiriamo?</a:t>
            </a:r>
          </a:p>
        </p:txBody>
      </p:sp>
      <p:sp>
        <p:nvSpPr>
          <p:cNvPr id="73733" name="Text Box 5">
            <a:extLst>
              <a:ext uri="{FF2B5EF4-FFF2-40B4-BE49-F238E27FC236}">
                <a16:creationId xmlns:a16="http://schemas.microsoft.com/office/drawing/2014/main" id="{EB8CE9E7-1E2C-562B-DA31-6626AE17E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1963" y="2133600"/>
            <a:ext cx="2679700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+mn-lt"/>
                <a:ea typeface="+mn-ea"/>
              </a:rPr>
              <a:t>Riduzione della pO2</a:t>
            </a:r>
          </a:p>
        </p:txBody>
      </p:sp>
      <p:sp>
        <p:nvSpPr>
          <p:cNvPr id="73735" name="Text Box 7">
            <a:extLst>
              <a:ext uri="{FF2B5EF4-FFF2-40B4-BE49-F238E27FC236}">
                <a16:creationId xmlns:a16="http://schemas.microsoft.com/office/drawing/2014/main" id="{568DAC2E-77A2-063C-EC6B-42DD36855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1963" y="2816225"/>
            <a:ext cx="2778125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+mn-lt"/>
                <a:ea typeface="+mn-ea"/>
              </a:rPr>
              <a:t>Aumento della pCO2</a:t>
            </a:r>
          </a:p>
        </p:txBody>
      </p:sp>
      <p:sp>
        <p:nvSpPr>
          <p:cNvPr id="73736" name="Text Box 8">
            <a:extLst>
              <a:ext uri="{FF2B5EF4-FFF2-40B4-BE49-F238E27FC236}">
                <a16:creationId xmlns:a16="http://schemas.microsoft.com/office/drawing/2014/main" id="{668B44A9-25F7-D171-48A9-43DA395E8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1963" y="3500438"/>
            <a:ext cx="1077912" cy="4619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+mn-lt"/>
                <a:ea typeface="+mn-ea"/>
              </a:rPr>
              <a:t>Acidosi</a:t>
            </a:r>
          </a:p>
        </p:txBody>
      </p:sp>
      <p:cxnSp>
        <p:nvCxnSpPr>
          <p:cNvPr id="44038" name="AutoShape 9">
            <a:extLst>
              <a:ext uri="{FF2B5EF4-FFF2-40B4-BE49-F238E27FC236}">
                <a16:creationId xmlns:a16="http://schemas.microsoft.com/office/drawing/2014/main" id="{BBCD19DD-7199-B7A5-D860-CA6448711CB6}"/>
              </a:ext>
            </a:extLst>
          </p:cNvPr>
          <p:cNvCxnSpPr>
            <a:cxnSpLocks noChangeShapeType="1"/>
            <a:stCxn id="44034" idx="2"/>
            <a:endCxn id="73733" idx="1"/>
          </p:cNvCxnSpPr>
          <p:nvPr/>
        </p:nvCxnSpPr>
        <p:spPr bwMode="auto">
          <a:xfrm rot="16200000" flipH="1">
            <a:off x="3151188" y="1243012"/>
            <a:ext cx="541338" cy="1700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39" name="AutoShape 10">
            <a:extLst>
              <a:ext uri="{FF2B5EF4-FFF2-40B4-BE49-F238E27FC236}">
                <a16:creationId xmlns:a16="http://schemas.microsoft.com/office/drawing/2014/main" id="{79980006-5E73-44C9-EF55-413F97A58F66}"/>
              </a:ext>
            </a:extLst>
          </p:cNvPr>
          <p:cNvCxnSpPr>
            <a:cxnSpLocks noChangeShapeType="1"/>
            <a:stCxn id="44034" idx="2"/>
            <a:endCxn id="73735" idx="1"/>
          </p:cNvCxnSpPr>
          <p:nvPr/>
        </p:nvCxnSpPr>
        <p:spPr bwMode="auto">
          <a:xfrm rot="16200000" flipH="1">
            <a:off x="2809875" y="1584325"/>
            <a:ext cx="1223963" cy="1700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0" name="AutoShape 11">
            <a:extLst>
              <a:ext uri="{FF2B5EF4-FFF2-40B4-BE49-F238E27FC236}">
                <a16:creationId xmlns:a16="http://schemas.microsoft.com/office/drawing/2014/main" id="{BFCEC1DD-463E-896E-0F24-D9C58AAD5E29}"/>
              </a:ext>
            </a:extLst>
          </p:cNvPr>
          <p:cNvCxnSpPr>
            <a:cxnSpLocks noChangeShapeType="1"/>
            <a:stCxn id="44034" idx="2"/>
            <a:endCxn id="73736" idx="1"/>
          </p:cNvCxnSpPr>
          <p:nvPr/>
        </p:nvCxnSpPr>
        <p:spPr bwMode="auto">
          <a:xfrm rot="16200000" flipH="1">
            <a:off x="2467769" y="1926431"/>
            <a:ext cx="1908175" cy="1700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3740" name="Text Box 12">
            <a:extLst>
              <a:ext uri="{FF2B5EF4-FFF2-40B4-BE49-F238E27FC236}">
                <a16:creationId xmlns:a16="http://schemas.microsoft.com/office/drawing/2014/main" id="{BD639754-52DC-6268-F574-ADBE2D59F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4797425"/>
            <a:ext cx="6102350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+mn-lt"/>
                <a:ea typeface="+mn-ea"/>
              </a:rPr>
              <a:t>Tutti stimolano i barocettori e/o i </a:t>
            </a:r>
            <a:r>
              <a:rPr lang="it-IT" sz="2400" dirty="0" err="1">
                <a:latin typeface="+mn-lt"/>
                <a:ea typeface="+mn-ea"/>
              </a:rPr>
              <a:t>chemocettori</a:t>
            </a:r>
            <a:endParaRPr lang="it-IT" sz="2400" dirty="0">
              <a:latin typeface="+mn-lt"/>
              <a:ea typeface="+mn-ea"/>
            </a:endParaRPr>
          </a:p>
        </p:txBody>
      </p:sp>
      <p:sp>
        <p:nvSpPr>
          <p:cNvPr id="44042" name="CasellaDiTesto 10">
            <a:extLst>
              <a:ext uri="{FF2B5EF4-FFF2-40B4-BE49-F238E27FC236}">
                <a16:creationId xmlns:a16="http://schemas.microsoft.com/office/drawing/2014/main" id="{368D461D-3207-7E45-F5B5-EA5866336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485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800"/>
              <a:t>Fisiopatologia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egnaposto numero diapositiva 9">
            <a:extLst>
              <a:ext uri="{FF2B5EF4-FFF2-40B4-BE49-F238E27FC236}">
                <a16:creationId xmlns:a16="http://schemas.microsoft.com/office/drawing/2014/main" id="{A86E4184-9924-2878-C190-E149E4B31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A8C8911-34E3-8B4C-A400-66184DDF1F95}" type="slidenum">
              <a:rPr lang="it-IT" altLang="it-IT" sz="1200">
                <a:solidFill>
                  <a:srgbClr val="898989"/>
                </a:solidFill>
              </a:rPr>
              <a:pPr/>
              <a:t>5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47106" name="CasellaDiTesto 3">
            <a:extLst>
              <a:ext uri="{FF2B5EF4-FFF2-40B4-BE49-F238E27FC236}">
                <a16:creationId xmlns:a16="http://schemas.microsoft.com/office/drawing/2014/main" id="{F0C195F6-60A2-4026-2BA0-800E8E301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975" y="6581775"/>
            <a:ext cx="44164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Macleod, Manuale di Semeiotica e Metodologia Medica, modificata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47AC4E48-3501-BE69-16BD-F034BA148593}"/>
              </a:ext>
            </a:extLst>
          </p:cNvPr>
          <p:cNvGraphicFramePr>
            <a:graphicFrameLocks noGrp="1"/>
          </p:cNvGraphicFramePr>
          <p:nvPr/>
        </p:nvGraphicFramePr>
        <p:xfrm>
          <a:off x="509588" y="120650"/>
          <a:ext cx="11134725" cy="6686550"/>
        </p:xfrm>
        <a:graphic>
          <a:graphicData uri="http://schemas.openxmlformats.org/drawingml/2006/table">
            <a:tbl>
              <a:tblPr/>
              <a:tblGrid>
                <a:gridCol w="2354262">
                  <a:extLst>
                    <a:ext uri="{9D8B030D-6E8A-4147-A177-3AD203B41FA5}">
                      <a16:colId xmlns:a16="http://schemas.microsoft.com/office/drawing/2014/main" val="3115650727"/>
                    </a:ext>
                  </a:extLst>
                </a:gridCol>
                <a:gridCol w="4433888">
                  <a:extLst>
                    <a:ext uri="{9D8B030D-6E8A-4147-A177-3AD203B41FA5}">
                      <a16:colId xmlns:a16="http://schemas.microsoft.com/office/drawing/2014/main" val="110416662"/>
                    </a:ext>
                  </a:extLst>
                </a:gridCol>
                <a:gridCol w="4346575">
                  <a:extLst>
                    <a:ext uri="{9D8B030D-6E8A-4147-A177-3AD203B41FA5}">
                      <a16:colId xmlns:a16="http://schemas.microsoft.com/office/drawing/2014/main" val="300411531"/>
                    </a:ext>
                  </a:extLst>
                </a:gridCol>
              </a:tblGrid>
              <a:tr h="371475">
                <a:tc grid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Malattie Polmonari Professionali</a:t>
                      </a: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731617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Malattia</a:t>
                      </a: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Esposizione</a:t>
                      </a: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Occupazione</a:t>
                      </a: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005780"/>
                  </a:ext>
                </a:extLst>
              </a:tr>
              <a:tr h="13112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Fibrosi polmonare</a:t>
                      </a: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Amianto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Quarzo (silice)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Carbone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Berillio</a:t>
                      </a: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Cantieri navali, operai edili, idraulici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Minatori, operai di cave, scalpellini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Minatori (miniere di carbone)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Industria nucleare</a:t>
                      </a: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463600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BPCO</a:t>
                      </a: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Carbone</a:t>
                      </a: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Minatori (miniere di carbone)</a:t>
                      </a: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294480"/>
                  </a:ext>
                </a:extLst>
              </a:tr>
              <a:tr h="7016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Tumore maligno</a:t>
                      </a: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Amianto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Radon </a:t>
                      </a: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Cantieri navali, operai edili, idraulici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Minatori (miniere di metallo)</a:t>
                      </a: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196158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Bissinosi</a:t>
                      </a: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Cotone, lino, canapa</a:t>
                      </a: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Lavoratori industria tessile</a:t>
                      </a: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038024"/>
                  </a:ext>
                </a:extLst>
              </a:tr>
              <a:tr h="7016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Polmone del contadino</a:t>
                      </a: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Spore fungine di actinomiceti termofili</a:t>
                      </a: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Operai agricoli esposti a fieno ammuffito</a:t>
                      </a: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028092"/>
                  </a:ext>
                </a:extLst>
              </a:tr>
              <a:tr h="7016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Polmone dei lavoratori del malto</a:t>
                      </a: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Aspergillus clavatus</a:t>
                      </a: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Operai esposti al malto</a:t>
                      </a: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541002"/>
                  </a:ext>
                </a:extLst>
              </a:tr>
              <a:tr h="1006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Polmone dell’allevatore di uccelli</a:t>
                      </a: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Piume/guano</a:t>
                      </a: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Allevatori di piccioni o proprietari di uccelli</a:t>
                      </a: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149588"/>
                  </a:ext>
                </a:extLst>
              </a:tr>
              <a:tr h="7016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Asma</a:t>
                      </a: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Varie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Varie</a:t>
                      </a: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39858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CasellaDiTesto 1">
            <a:extLst>
              <a:ext uri="{FF2B5EF4-FFF2-40B4-BE49-F238E27FC236}">
                <a16:creationId xmlns:a16="http://schemas.microsoft.com/office/drawing/2014/main" id="{14A3BA4A-85A9-5772-93BF-EAF45760D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787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800"/>
              <a:t>Anamnesi remota e recente</a:t>
            </a:r>
          </a:p>
        </p:txBody>
      </p:sp>
      <p:sp>
        <p:nvSpPr>
          <p:cNvPr id="48130" name="CasellaDiTesto 2">
            <a:extLst>
              <a:ext uri="{FF2B5EF4-FFF2-40B4-BE49-F238E27FC236}">
                <a16:creationId xmlns:a16="http://schemas.microsoft.com/office/drawing/2014/main" id="{74EEBA84-887D-B39E-4C0E-171E88359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613" y="887413"/>
            <a:ext cx="1111885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/>
              <a:t>Le patologie del polmone, per la funzione stessa del polmone, si possono manifestare con sintomi causati da organi diversi anche lontani dai polmoni stessi.</a:t>
            </a:r>
          </a:p>
          <a:p>
            <a:pPr eaLnBrk="1" hangingPunct="1"/>
            <a:endParaRPr lang="it-IT" altLang="it-IT" sz="2800"/>
          </a:p>
          <a:p>
            <a:pPr eaLnBrk="1" hangingPunct="1"/>
            <a:r>
              <a:rPr lang="it-IT" altLang="it-IT" sz="2800"/>
              <a:t>È chiaro che tutti gli organi hanno necessità di ossigenarsi e tutti reagiscono e si adattano in maniera diversa all’ipossia.</a:t>
            </a:r>
          </a:p>
          <a:p>
            <a:pPr eaLnBrk="1" hangingPunct="1"/>
            <a:endParaRPr lang="it-IT" altLang="it-IT" sz="2800"/>
          </a:p>
          <a:p>
            <a:pPr eaLnBrk="1" hangingPunct="1"/>
            <a:r>
              <a:rPr lang="it-IT" altLang="it-IT" sz="2800"/>
              <a:t>Così come, molte patologie comprendenti altri organi possono manifestarsi in maniera indiretta con sintomi respiratori</a:t>
            </a:r>
          </a:p>
        </p:txBody>
      </p:sp>
      <p:sp>
        <p:nvSpPr>
          <p:cNvPr id="48131" name="Segnaposto numero diapositiva 3">
            <a:extLst>
              <a:ext uri="{FF2B5EF4-FFF2-40B4-BE49-F238E27FC236}">
                <a16:creationId xmlns:a16="http://schemas.microsoft.com/office/drawing/2014/main" id="{1D1BD8AF-19DC-6905-54E6-AD7ECD621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4A90944E-407F-7F43-BE5F-1B4BF4D8B6BA}" type="slidenum">
              <a:rPr lang="it-IT" altLang="it-IT" sz="1200">
                <a:solidFill>
                  <a:srgbClr val="898989"/>
                </a:solidFill>
              </a:rPr>
              <a:pPr/>
              <a:t>6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CasellaDiTesto 1">
            <a:extLst>
              <a:ext uri="{FF2B5EF4-FFF2-40B4-BE49-F238E27FC236}">
                <a16:creationId xmlns:a16="http://schemas.microsoft.com/office/drawing/2014/main" id="{34AADBC8-7901-888A-FDF8-30C1202BE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787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800"/>
              <a:t>Anamnesi remota e recente</a:t>
            </a:r>
          </a:p>
        </p:txBody>
      </p:sp>
      <p:sp>
        <p:nvSpPr>
          <p:cNvPr id="49154" name="CasellaDiTesto 2">
            <a:extLst>
              <a:ext uri="{FF2B5EF4-FFF2-40B4-BE49-F238E27FC236}">
                <a16:creationId xmlns:a16="http://schemas.microsoft.com/office/drawing/2014/main" id="{69963D89-F7ED-E52C-489C-5DB379AF7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8" y="422275"/>
            <a:ext cx="1111885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b="1" dirty="0"/>
              <a:t>TOSSE</a:t>
            </a:r>
          </a:p>
          <a:p>
            <a:pPr eaLnBrk="1" hangingPunct="1"/>
            <a:r>
              <a:rPr lang="it-IT" altLang="it-IT" sz="2800" b="1" dirty="0"/>
              <a:t>Definizione</a:t>
            </a:r>
            <a:r>
              <a:rPr lang="it-IT" altLang="it-IT" sz="2800" dirty="0"/>
              <a:t>: espirazione violenta a glottide chiusa</a:t>
            </a:r>
          </a:p>
          <a:p>
            <a:pPr eaLnBrk="1" hangingPunct="1"/>
            <a:r>
              <a:rPr lang="it-IT" altLang="it-IT" sz="2800" b="1" dirty="0"/>
              <a:t>Finalità</a:t>
            </a:r>
            <a:r>
              <a:rPr lang="it-IT" altLang="it-IT" sz="2800" dirty="0"/>
              <a:t>: Riflesso o atto volontario che ha la finalità di liberare le vie aeree da corpi estranei o irritanti </a:t>
            </a:r>
          </a:p>
          <a:p>
            <a:pPr eaLnBrk="1" hangingPunct="1"/>
            <a:r>
              <a:rPr lang="it-IT" altLang="it-IT" sz="2800" b="1" dirty="0"/>
              <a:t>Meccanismo</a:t>
            </a:r>
            <a:r>
              <a:rPr lang="it-IT" altLang="it-IT" sz="2800" dirty="0"/>
              <a:t>: (1) inspirazione profonda; (2) messa in tensione della glottide mediante la sua chiusura e la compressione del diaframma; (3) apertura improvvisa della glottide</a:t>
            </a:r>
          </a:p>
          <a:p>
            <a:pPr eaLnBrk="1" hangingPunct="1"/>
            <a:endParaRPr lang="it-IT" altLang="it-IT" sz="2800" dirty="0"/>
          </a:p>
          <a:p>
            <a:pPr eaLnBrk="1" hangingPunct="1"/>
            <a:endParaRPr lang="it-IT" altLang="it-IT" sz="1800" dirty="0"/>
          </a:p>
        </p:txBody>
      </p:sp>
      <p:sp>
        <p:nvSpPr>
          <p:cNvPr id="49155" name="Segnaposto numero diapositiva 3">
            <a:extLst>
              <a:ext uri="{FF2B5EF4-FFF2-40B4-BE49-F238E27FC236}">
                <a16:creationId xmlns:a16="http://schemas.microsoft.com/office/drawing/2014/main" id="{055DC79C-D550-0806-9E21-D5EDCC521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F1B13FF9-4A58-4B48-8CA6-4300B50D3A22}" type="slidenum">
              <a:rPr lang="it-IT" altLang="it-IT" sz="1200">
                <a:solidFill>
                  <a:srgbClr val="898989"/>
                </a:solidFill>
              </a:rPr>
              <a:pPr/>
              <a:t>7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egnaposto numero diapositiva 1">
            <a:extLst>
              <a:ext uri="{FF2B5EF4-FFF2-40B4-BE49-F238E27FC236}">
                <a16:creationId xmlns:a16="http://schemas.microsoft.com/office/drawing/2014/main" id="{CC1B7E95-5F83-B216-3C8E-E9C54F8C6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65CE6360-175B-444D-A297-5760BF16E27E}" type="slidenum">
              <a:rPr lang="it-IT" altLang="it-IT" sz="1200">
                <a:solidFill>
                  <a:srgbClr val="898989"/>
                </a:solidFill>
              </a:rPr>
              <a:pPr/>
              <a:t>8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50178" name="Rettangolo 2">
            <a:extLst>
              <a:ext uri="{FF2B5EF4-FFF2-40B4-BE49-F238E27FC236}">
                <a16:creationId xmlns:a16="http://schemas.microsoft.com/office/drawing/2014/main" id="{CA70FE36-EA8A-821D-2450-3338DB831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0288" y="220663"/>
            <a:ext cx="8829675" cy="649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b="1"/>
              <a:t>Stimolo</a:t>
            </a:r>
            <a:r>
              <a:rPr lang="it-IT" altLang="it-IT" sz="2800"/>
              <a:t>: </a:t>
            </a:r>
          </a:p>
          <a:p>
            <a:pPr eaLnBrk="1" hangingPunct="1"/>
            <a:r>
              <a:rPr lang="it-IT" altLang="it-IT" sz="2800"/>
              <a:t>Chimico- i recettori più distali (fumi e gas), meccanico- i recettori più prossimali (laringe e trachea)</a:t>
            </a:r>
          </a:p>
          <a:p>
            <a:pPr eaLnBrk="1" hangingPunct="1"/>
            <a:endParaRPr lang="it-IT" altLang="it-IT" sz="2800"/>
          </a:p>
          <a:p>
            <a:pPr eaLnBrk="1" hangingPunct="1"/>
            <a:r>
              <a:rPr lang="it-IT" altLang="it-IT" sz="2800"/>
              <a:t>In seguito alla attività muscolare, la tosse può provocare un aumento della pressione intra-toracica sino a 300mmHg con espulsione dell’aria sino a 28km/sec. Questo può causare:</a:t>
            </a:r>
          </a:p>
          <a:p>
            <a:pPr eaLnBrk="1" hangingPunct="1"/>
            <a:r>
              <a:rPr lang="it-IT" altLang="it-IT" sz="2800"/>
              <a:t>SNC: Sincope</a:t>
            </a:r>
          </a:p>
          <a:p>
            <a:pPr eaLnBrk="1" hangingPunct="1"/>
            <a:r>
              <a:rPr lang="it-IT" altLang="it-IT" sz="2800"/>
              <a:t>Apparato Respiratorio: Pneumotorace, pneumomediastino, broncocostrizione, emoftoe, enfisema sottocutaneo</a:t>
            </a:r>
          </a:p>
          <a:p>
            <a:pPr eaLnBrk="1" hangingPunct="1"/>
            <a:r>
              <a:rPr lang="it-IT" altLang="it-IT" sz="2800"/>
              <a:t>Apparato Cardiovascolare: Aritmie</a:t>
            </a:r>
          </a:p>
          <a:p>
            <a:pPr eaLnBrk="1" hangingPunct="1"/>
            <a:r>
              <a:rPr lang="it-IT" altLang="it-IT" sz="2800"/>
              <a:t>Muscoli: rottura o stiramento dei muscoli retti addominali o intercostali</a:t>
            </a:r>
          </a:p>
          <a:p>
            <a:pPr eaLnBrk="1" hangingPunct="1"/>
            <a:r>
              <a:rPr lang="it-IT" altLang="it-IT" sz="2800"/>
              <a:t>Ossa: fratture costali o vertebrali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CasellaDiTesto 1">
            <a:extLst>
              <a:ext uri="{FF2B5EF4-FFF2-40B4-BE49-F238E27FC236}">
                <a16:creationId xmlns:a16="http://schemas.microsoft.com/office/drawing/2014/main" id="{37FFF16F-1F04-D6EB-F3B1-EAD32BD35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787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800"/>
              <a:t>Anamnesi remota e recente</a:t>
            </a:r>
          </a:p>
        </p:txBody>
      </p:sp>
      <p:sp>
        <p:nvSpPr>
          <p:cNvPr id="51202" name="CasellaDiTesto 2">
            <a:extLst>
              <a:ext uri="{FF2B5EF4-FFF2-40B4-BE49-F238E27FC236}">
                <a16:creationId xmlns:a16="http://schemas.microsoft.com/office/drawing/2014/main" id="{9AA1EDB5-8ABE-066C-7E12-9D433CE80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613" y="460375"/>
            <a:ext cx="11118850" cy="597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b="1"/>
              <a:t>TOSSE</a:t>
            </a:r>
          </a:p>
          <a:p>
            <a:pPr eaLnBrk="1" hangingPunct="1"/>
            <a:endParaRPr lang="it-IT" altLang="it-IT" sz="1800"/>
          </a:p>
          <a:p>
            <a:pPr eaLnBrk="1" hangingPunct="1"/>
            <a:r>
              <a:rPr lang="it-IT" altLang="it-IT" sz="2800"/>
              <a:t>Caratteristiche </a:t>
            </a:r>
          </a:p>
          <a:p>
            <a:pPr eaLnBrk="1" hangingPunct="1"/>
            <a:r>
              <a:rPr lang="it-IT" altLang="it-IT" sz="2800">
                <a:solidFill>
                  <a:srgbClr val="FF0000"/>
                </a:solidFill>
              </a:rPr>
              <a:t>Secca</a:t>
            </a:r>
            <a:r>
              <a:rPr lang="it-IT" altLang="it-IT" sz="2800"/>
              <a:t>: Con scarsa emissione di materiale mucoso</a:t>
            </a:r>
          </a:p>
          <a:p>
            <a:pPr eaLnBrk="1" hangingPunct="1"/>
            <a:r>
              <a:rPr lang="it-IT" altLang="it-IT" sz="2800">
                <a:solidFill>
                  <a:srgbClr val="FF0000"/>
                </a:solidFill>
              </a:rPr>
              <a:t>Produttiva</a:t>
            </a:r>
            <a:r>
              <a:rPr lang="it-IT" altLang="it-IT" sz="2800"/>
              <a:t> (o grassa o umida): Con emissione di abbondante materiale proveniente dalle vie aeree</a:t>
            </a:r>
          </a:p>
          <a:p>
            <a:pPr eaLnBrk="1" hangingPunct="1"/>
            <a:r>
              <a:rPr lang="it-IT" altLang="it-IT" sz="2800">
                <a:solidFill>
                  <a:srgbClr val="FF0000"/>
                </a:solidFill>
              </a:rPr>
              <a:t>Ad Accessi</a:t>
            </a:r>
            <a:r>
              <a:rPr lang="it-IT" altLang="it-IT" sz="2800"/>
              <a:t>: Caratterizzata dalla successione di numerosi colpi di tosse. Quando violenta ed associata a stridore inspiratorio, occorre escludere un tumore laringeo</a:t>
            </a:r>
          </a:p>
          <a:p>
            <a:pPr eaLnBrk="1" hangingPunct="1"/>
            <a:r>
              <a:rPr lang="it-IT" altLang="it-IT" sz="2800">
                <a:solidFill>
                  <a:srgbClr val="FF0000"/>
                </a:solidFill>
              </a:rPr>
              <a:t>Bitonale</a:t>
            </a:r>
            <a:r>
              <a:rPr lang="it-IT" altLang="it-IT" sz="2800"/>
              <a:t>: da invasione tumorale del nervo laringeo ricorrente. </a:t>
            </a:r>
          </a:p>
          <a:p>
            <a:pPr eaLnBrk="1" hangingPunct="1"/>
            <a:r>
              <a:rPr lang="it-IT" altLang="it-IT" sz="2800">
                <a:solidFill>
                  <a:srgbClr val="FF0000"/>
                </a:solidFill>
              </a:rPr>
              <a:t>Rauca</a:t>
            </a:r>
            <a:r>
              <a:rPr lang="it-IT" altLang="it-IT" sz="2800"/>
              <a:t>: nei pazienti con associata laringite</a:t>
            </a:r>
          </a:p>
          <a:p>
            <a:pPr eaLnBrk="1" hangingPunct="1"/>
            <a:r>
              <a:rPr lang="it-IT" altLang="it-IT" sz="2800">
                <a:solidFill>
                  <a:srgbClr val="FF0000"/>
                </a:solidFill>
              </a:rPr>
              <a:t>Fioca</a:t>
            </a:r>
            <a:r>
              <a:rPr lang="it-IT" altLang="it-IT" sz="2800"/>
              <a:t>: Afinalistica, presente soprattutto nei soggetti defedati</a:t>
            </a:r>
          </a:p>
          <a:p>
            <a:pPr eaLnBrk="1" hangingPunct="1"/>
            <a:r>
              <a:rPr lang="it-IT" altLang="it-IT" sz="2800">
                <a:solidFill>
                  <a:srgbClr val="FF0000"/>
                </a:solidFill>
              </a:rPr>
              <a:t>Emetizzante</a:t>
            </a:r>
            <a:r>
              <a:rPr lang="it-IT" altLang="it-IT" sz="2800"/>
              <a:t>: tosse convulsiva seguita da vomito</a:t>
            </a:r>
          </a:p>
          <a:p>
            <a:pPr eaLnBrk="1" hangingPunct="1"/>
            <a:endParaRPr lang="it-IT" altLang="it-IT" sz="2800"/>
          </a:p>
        </p:txBody>
      </p:sp>
      <p:sp>
        <p:nvSpPr>
          <p:cNvPr id="51203" name="Segnaposto numero diapositiva 3">
            <a:extLst>
              <a:ext uri="{FF2B5EF4-FFF2-40B4-BE49-F238E27FC236}">
                <a16:creationId xmlns:a16="http://schemas.microsoft.com/office/drawing/2014/main" id="{4886914C-28C2-4035-BD9B-7E4C9521D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39C91B8-3E96-E04A-B203-FBA2782E83C6}" type="slidenum">
              <a:rPr lang="it-IT" altLang="it-IT" sz="1200">
                <a:solidFill>
                  <a:srgbClr val="898989"/>
                </a:solidFill>
              </a:rPr>
              <a:pPr/>
              <a:t>9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7643</TotalTime>
  <Words>1880</Words>
  <Application>Microsoft Macintosh PowerPoint</Application>
  <PresentationFormat>Widescreen</PresentationFormat>
  <Paragraphs>372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Tema di Office</vt:lpstr>
      <vt:lpstr>Vie respiratorie, Polmone: sintomi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Metodologia: Rene e vie escretrici</dc:title>
  <dc:creator>Fernando Rizzello</dc:creator>
  <cp:lastModifiedBy>Paolo Gionchetti</cp:lastModifiedBy>
  <cp:revision>194</cp:revision>
  <dcterms:created xsi:type="dcterms:W3CDTF">2017-10-06T21:29:18Z</dcterms:created>
  <dcterms:modified xsi:type="dcterms:W3CDTF">2024-02-24T18:13:13Z</dcterms:modified>
</cp:coreProperties>
</file>