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71" r:id="rId2"/>
    <p:sldId id="320" r:id="rId3"/>
    <p:sldId id="321" r:id="rId4"/>
    <p:sldId id="322" r:id="rId5"/>
    <p:sldId id="323" r:id="rId6"/>
    <p:sldId id="324" r:id="rId7"/>
    <p:sldId id="327" r:id="rId8"/>
    <p:sldId id="333" r:id="rId9"/>
    <p:sldId id="326" r:id="rId10"/>
    <p:sldId id="328" r:id="rId11"/>
    <p:sldId id="330" r:id="rId12"/>
    <p:sldId id="329" r:id="rId13"/>
    <p:sldId id="331" r:id="rId14"/>
    <p:sldId id="332" r:id="rId15"/>
    <p:sldId id="334" r:id="rId16"/>
    <p:sldId id="335" r:id="rId17"/>
    <p:sldId id="336" r:id="rId18"/>
    <p:sldId id="337" r:id="rId19"/>
    <p:sldId id="338" r:id="rId20"/>
    <p:sldId id="348" r:id="rId21"/>
    <p:sldId id="339" r:id="rId22"/>
    <p:sldId id="340" r:id="rId23"/>
    <p:sldId id="341" r:id="rId24"/>
    <p:sldId id="346" r:id="rId25"/>
    <p:sldId id="342" r:id="rId26"/>
    <p:sldId id="343" r:id="rId27"/>
    <p:sldId id="344" r:id="rId28"/>
    <p:sldId id="347" r:id="rId29"/>
    <p:sldId id="354" r:id="rId30"/>
    <p:sldId id="355" r:id="rId31"/>
    <p:sldId id="349" r:id="rId32"/>
    <p:sldId id="350" r:id="rId33"/>
    <p:sldId id="351" r:id="rId34"/>
    <p:sldId id="352" r:id="rId35"/>
    <p:sldId id="357" r:id="rId36"/>
    <p:sldId id="356" r:id="rId37"/>
    <p:sldId id="353" r:id="rId38"/>
    <p:sldId id="358" r:id="rId39"/>
    <p:sldId id="359" r:id="rId4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 autoAdjust="0"/>
    <p:restoredTop sz="96197" autoAdjust="0"/>
  </p:normalViewPr>
  <p:slideViewPr>
    <p:cSldViewPr snapToGrid="0" snapToObjects="1">
      <p:cViewPr>
        <p:scale>
          <a:sx n="113" d="100"/>
          <a:sy n="113" d="100"/>
        </p:scale>
        <p:origin x="211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0DF69-DC47-9C4A-93ED-96414D2DB34D}" type="datetimeFigureOut">
              <a:rPr lang="it-IT" smtClean="0"/>
              <a:t>24/02/24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73CD-EB8A-9646-AF54-0C0BD7EE12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372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48EB3-7C78-434B-9C81-6DE4C6DA2F86}" type="datetimeFigureOut">
              <a:rPr lang="it-IT" smtClean="0"/>
              <a:t>24/02/24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12E0-E012-7443-B2C1-4F6152D04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4895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79B5-8040-EA49-9BE0-88D0DC789714}" type="datetime1">
              <a:rPr lang="it-IT" smtClean="0"/>
              <a:t>24/02/24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0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CFE6F-734D-BB44-8267-C4470229C36D}" type="datetime1">
              <a:rPr lang="it-IT" smtClean="0"/>
              <a:t>24/02/24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1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F86B-26F4-BE4A-A0DE-0B761AE81657}" type="datetime1">
              <a:rPr lang="it-IT" smtClean="0"/>
              <a:t>24/02/24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72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B4E5-879F-9A48-BC22-DB65F239BD56}" type="datetime1">
              <a:rPr lang="it-IT" smtClean="0"/>
              <a:t>24/02/24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93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7B57-4F22-824C-A86C-3E1E48C0B638}" type="datetime1">
              <a:rPr lang="it-IT" smtClean="0"/>
              <a:t>24/02/24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16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054A6-86F9-484D-88DC-8A54EC06052F}" type="datetime1">
              <a:rPr lang="it-IT" smtClean="0"/>
              <a:t>24/02/24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06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0769-2CEB-CA4E-9EC8-6726676361ED}" type="datetime1">
              <a:rPr lang="it-IT" smtClean="0"/>
              <a:t>24/02/24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8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318E-7491-BE4C-BD1C-22405C93462C}" type="datetime1">
              <a:rPr lang="it-IT" smtClean="0"/>
              <a:t>24/02/24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9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7E85-EFB5-2444-8559-73EE96EA1DB8}" type="datetime1">
              <a:rPr lang="it-IT" smtClean="0"/>
              <a:t>24/02/24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471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EBDF2-1C0B-F349-B8EF-9D8893E291BB}" type="datetime1">
              <a:rPr lang="it-IT" smtClean="0"/>
              <a:t>24/02/24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82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0B46-6B58-0E4E-B5C2-568CC4FFB326}" type="datetime1">
              <a:rPr lang="it-IT" smtClean="0"/>
              <a:t>24/02/24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4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3577-B78F-CC44-8D9F-44666AAA8411}" type="datetime1">
              <a:rPr lang="it-IT" smtClean="0"/>
              <a:t>24/02/24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1A7FB-946F-8043-9CA2-5F372DE805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49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BPCO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995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10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8401" y="715876"/>
            <a:ext cx="8338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È molto importante una diagnosi precoce perché la sospensione dei fattori scatenanti può ridurre la progressione del danno</a:t>
            </a:r>
          </a:p>
          <a:p>
            <a:endParaRPr lang="it-IT" sz="2400" dirty="0"/>
          </a:p>
          <a:p>
            <a:r>
              <a:rPr lang="it-IT" sz="2400" dirty="0"/>
              <a:t>Da dove partiamo?</a:t>
            </a:r>
          </a:p>
          <a:p>
            <a:endParaRPr lang="it-IT" sz="2400" dirty="0"/>
          </a:p>
          <a:p>
            <a:r>
              <a:rPr lang="it-IT" sz="2400" dirty="0"/>
              <a:t>- Fattori di rischio (se il paziente fuma o fa lavori a rischio, il polmone e i sintomi respiratori devono essere dei sorvegliati speciali). Idem Prematuri, Familiarità, Altre pneumopatie (focolai ripetuti, bronchiectasie, fibrosi cistica, asma)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876" y="4248269"/>
            <a:ext cx="3021448" cy="30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8401" y="380023"/>
            <a:ext cx="833839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È molto importante una diagnosi precoce perché la sospensione dei fattori scatenanti può ridurre la progressione del danno</a:t>
            </a:r>
          </a:p>
          <a:p>
            <a:endParaRPr lang="it-IT" sz="2400" dirty="0"/>
          </a:p>
          <a:p>
            <a:r>
              <a:rPr lang="it-IT" sz="2400" dirty="0"/>
              <a:t>Da dove partiamo?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Fattori di rischio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Sintomi specifici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Tosse con escreato cronici (secondo le definizioni della bronchite cronica)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Dispnea progressiva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Modifica dell’andamento clinico nei pazienti con asma cronico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Obiettività generale e polmonare</a:t>
            </a:r>
          </a:p>
          <a:p>
            <a:pPr marL="742950" lvl="1" indent="-285750">
              <a:buFontTx/>
              <a:buChar char="-"/>
            </a:pPr>
            <a:r>
              <a:rPr lang="it-IT" sz="2400" dirty="0"/>
              <a:t>Ricorda che nelle fasi iniziali di malattia, l’obiettività può essere completamente negativa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Eventi patologici riferibili (Insufficienza cardiaca cronica, eventi polmonari)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33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3687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ASMA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8264" y="838018"/>
            <a:ext cx="80190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Definizione (sec Global </a:t>
            </a:r>
            <a:r>
              <a:rPr lang="it-IT" sz="2000" dirty="0" err="1"/>
              <a:t>INitiative</a:t>
            </a:r>
            <a:r>
              <a:rPr lang="it-IT" sz="2000" dirty="0"/>
              <a:t> for </a:t>
            </a:r>
            <a:r>
              <a:rPr lang="it-IT" sz="2000" dirty="0" err="1"/>
              <a:t>Asthma</a:t>
            </a:r>
            <a:r>
              <a:rPr lang="it-IT" sz="2000" dirty="0"/>
              <a:t>, GINA)</a:t>
            </a:r>
          </a:p>
          <a:p>
            <a:r>
              <a:rPr lang="it-IT" sz="2000" dirty="0"/>
              <a:t>Processo infiammatorio cronico delle vie aeree che coinvolge molti elementi della parete delle vie aeree oltre alle cellule infiammatorie</a:t>
            </a:r>
          </a:p>
          <a:p>
            <a:endParaRPr lang="it-IT" sz="2000" dirty="0"/>
          </a:p>
          <a:p>
            <a:r>
              <a:rPr lang="it-IT" sz="2000" dirty="0"/>
              <a:t>È caratterizzata dal punto di vista clinico, da iperreattività bronchiale a numerosi stimoli che si manifesta clinicamente con episodi ricorrenti di: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Dispnea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Affanno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Tosse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Costrizione toracica</a:t>
            </a:r>
          </a:p>
          <a:p>
            <a:endParaRPr lang="it-IT" sz="2000" dirty="0"/>
          </a:p>
          <a:p>
            <a:r>
              <a:rPr lang="it-IT" sz="2000" dirty="0"/>
              <a:t>In particolare durante la notte o la mattina presto</a:t>
            </a:r>
          </a:p>
          <a:p>
            <a:endParaRPr lang="it-IT" sz="2000" dirty="0"/>
          </a:p>
          <a:p>
            <a:r>
              <a:rPr lang="it-IT" sz="2000" dirty="0"/>
              <a:t>Questi eventi portato ad una transitoria ostruzione delle vie aeree, REVERSIBILE sia spontaneamente che dopo terapia</a:t>
            </a:r>
          </a:p>
        </p:txBody>
      </p:sp>
    </p:spTree>
    <p:extLst>
      <p:ext uri="{BB962C8B-B14F-4D97-AF65-F5344CB8AC3E}">
        <p14:creationId xmlns:p14="http://schemas.microsoft.com/office/powerpoint/2010/main" val="58593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36879"/>
            <a:ext cx="15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 vs ASMA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8264" y="838018"/>
            <a:ext cx="8019044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Dall’incontro di GOLD (Global </a:t>
            </a:r>
            <a:r>
              <a:rPr lang="it-IT" dirty="0" err="1"/>
              <a:t>initiative</a:t>
            </a:r>
            <a:r>
              <a:rPr lang="it-IT" dirty="0"/>
              <a:t> for </a:t>
            </a:r>
            <a:r>
              <a:rPr lang="it-IT" dirty="0" err="1"/>
              <a:t>chronic</a:t>
            </a:r>
            <a:r>
              <a:rPr lang="it-IT" dirty="0"/>
              <a:t> </a:t>
            </a:r>
            <a:r>
              <a:rPr lang="it-IT" dirty="0" err="1"/>
              <a:t>Obstructive</a:t>
            </a:r>
            <a:r>
              <a:rPr lang="it-IT" dirty="0"/>
              <a:t> </a:t>
            </a:r>
            <a:r>
              <a:rPr lang="it-IT" dirty="0" err="1"/>
              <a:t>Lung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) con  GINA, vengono definite le seguenti interazioni tra BPCO ed Asma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I pazienti con Asma completamente reversibile con la terapia, NON hanno la BPCO</a:t>
            </a:r>
          </a:p>
          <a:p>
            <a:pPr marL="285750" indent="-285750">
              <a:buFontTx/>
              <a:buChar char="-"/>
            </a:pPr>
            <a:r>
              <a:rPr lang="it-IT" dirty="0"/>
              <a:t>I pazienti con Asma i cui sintomi NON regrediscono completamente con la terapia, hanno la BPCO. L’eziologia e la patogenesi differiscono rispetto ai paziente con Bronchite o enfisema</a:t>
            </a:r>
          </a:p>
          <a:p>
            <a:pPr marL="285750" indent="-285750">
              <a:buFontTx/>
              <a:buChar char="-"/>
            </a:pPr>
            <a:r>
              <a:rPr lang="it-IT" dirty="0"/>
              <a:t>Bronchite e enfisema possono coesistere. Un sottogruppo di questi pazienti può avere anche l’asma</a:t>
            </a:r>
          </a:p>
          <a:p>
            <a:pPr marL="285750" indent="-285750">
              <a:buFontTx/>
              <a:buChar char="-"/>
            </a:pPr>
            <a:r>
              <a:rPr lang="it-IT" dirty="0"/>
              <a:t>La presenza di bronchite cronica, enfisema o entrambe non pone diagnosi di BPCO se non vi è ostruzione del flusso aereo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u="sng" dirty="0"/>
              <a:t>I pazienti con ostruzione delle vie aeree ad eziologia nota (bronchiolite obliterante, bronchiectasie, fibrosi cistica), non devono essere definite come BPCO</a:t>
            </a:r>
          </a:p>
          <a:p>
            <a:pPr marL="285750" indent="-285750">
              <a:buFontTx/>
              <a:buChar char="-"/>
            </a:pPr>
            <a:r>
              <a:rPr lang="it-IT" u="sng" dirty="0"/>
              <a:t>I pazienti con asma che sviluppano una tosse cronica vengono denominati come “bronchite asmatica” ma non vi è un pieno </a:t>
            </a:r>
            <a:r>
              <a:rPr lang="it-IT" u="sng" dirty="0" err="1"/>
              <a:t>consensus</a:t>
            </a:r>
            <a:endParaRPr lang="it-IT" u="sng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27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36879"/>
            <a:ext cx="15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 vs ASMA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8264" y="838018"/>
            <a:ext cx="8019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È evidente che in molto pazienti vi è un </a:t>
            </a:r>
            <a:r>
              <a:rPr lang="it-IT" sz="2400" dirty="0" err="1"/>
              <a:t>overlap</a:t>
            </a:r>
            <a:r>
              <a:rPr lang="it-IT" sz="2400" dirty="0"/>
              <a:t> delle 2 patologie. </a:t>
            </a:r>
          </a:p>
          <a:p>
            <a:endParaRPr lang="it-IT" sz="2400" dirty="0"/>
          </a:p>
          <a:p>
            <a:r>
              <a:rPr lang="it-IT" sz="2400" dirty="0"/>
              <a:t>Secondo le indicazioni GOLD-GINA, questi pazienti sono caratterizzati da:</a:t>
            </a:r>
          </a:p>
          <a:p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Ostruzione irreversibile delle vie aeree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Aspetti riferibili all’asma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Aspetti riferibili a BPCO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427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8401" y="715876"/>
            <a:ext cx="833839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Quando non ci sono dubbi</a:t>
            </a:r>
          </a:p>
          <a:p>
            <a:endParaRPr lang="it-IT" dirty="0"/>
          </a:p>
          <a:p>
            <a:pPr marL="0" lvl="1"/>
            <a:r>
              <a:rPr lang="it-IT" dirty="0"/>
              <a:t>Obiettività variabile in base alla gravità della BPCO, alla prevalenza della quota bronchitica o enfisematosa, se in corso di remissione o recidiva della malattia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Sintomi specifici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Tosse con escreato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Dispnea progressiva per sforzi via via minori fino alla dispnea a riposo</a:t>
            </a:r>
          </a:p>
          <a:p>
            <a:pPr marL="285750" indent="-285750">
              <a:buFontTx/>
              <a:buChar char="-"/>
            </a:pPr>
            <a:r>
              <a:rPr lang="it-IT" dirty="0"/>
              <a:t>Sintomi aspecifici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Riduzione della resistenza allo sforzo per insorgenza di astenia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Dimagrimento (ridotta alimentazione per difficoltà alla masticazione o insorgenza di complicanze neoplastiche)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Aumento del peso (ridotta attività fisica per la dispnea)</a:t>
            </a:r>
          </a:p>
          <a:p>
            <a:pPr marL="285750" indent="-285750">
              <a:buFontTx/>
              <a:buChar char="-"/>
            </a:pPr>
            <a:r>
              <a:rPr lang="it-IT" dirty="0"/>
              <a:t>Obiettività generale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Evidente fatica respiratoria con uso dei muscoli respiratori accessori, cianosi, segni di scompenso cardiaco cronico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851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8401" y="440902"/>
            <a:ext cx="8338399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Obiettività Polmonare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Ispezione: 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Paziente seduto con posizione a “tripode”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Torace a botte 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Turgore della giugulare ed edemi periferici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Dinamica respiratoria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Respiro spesso superficiale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Uso dei muscoli respiratori accessori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Respiro a labbra socchiuse (in particolare nelle prevalenza dell’enfisema)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Respiro paradosso (segno di Hoover, movimento verso l’intero dello spazio intercostale in </a:t>
            </a:r>
            <a:r>
              <a:rPr lang="it-IT" dirty="0" err="1"/>
              <a:t>inspirium</a:t>
            </a:r>
            <a:r>
              <a:rPr lang="it-IT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Palpazione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FVT ridotto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Riflesso </a:t>
            </a:r>
            <a:r>
              <a:rPr lang="it-IT" dirty="0" err="1"/>
              <a:t>epato</a:t>
            </a:r>
            <a:r>
              <a:rPr lang="it-IT" dirty="0"/>
              <a:t>-giugulare nei casi di scompenso destro (forme avanzate)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Percussione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Timpanismo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Scarsa escursione delle basi polmonari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Auscultazione	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Netta riduzione del MV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Allungamento della fase respiratoria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Ronchi e sibili espiratori</a:t>
            </a:r>
          </a:p>
          <a:p>
            <a:pPr marL="1200150" lvl="2" indent="-285750">
              <a:buFontTx/>
              <a:buChar char="-"/>
            </a:pPr>
            <a:r>
              <a:rPr lang="it-IT" dirty="0"/>
              <a:t>Crepitazioni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7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0" y="2699"/>
            <a:ext cx="224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Questions</a:t>
            </a:r>
            <a:r>
              <a:rPr lang="it-IT" dirty="0"/>
              <a:t> &amp; </a:t>
            </a:r>
            <a:r>
              <a:rPr lang="it-IT" dirty="0" err="1"/>
              <a:t>Answers</a:t>
            </a:r>
            <a:r>
              <a:rPr lang="it-IT" dirty="0"/>
              <a:t>: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4453" y="995147"/>
            <a:ext cx="4269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“Pink </a:t>
            </a:r>
            <a:r>
              <a:rPr lang="it-IT" dirty="0" err="1"/>
              <a:t>Puffers</a:t>
            </a:r>
            <a:r>
              <a:rPr lang="it-IT" dirty="0"/>
              <a:t>”</a:t>
            </a:r>
          </a:p>
          <a:p>
            <a:r>
              <a:rPr lang="it-IT" dirty="0"/>
              <a:t>Prevalenza della componente enfisematosa</a:t>
            </a:r>
          </a:p>
          <a:p>
            <a:r>
              <a:rPr lang="it-IT" dirty="0"/>
              <a:t>No cianosi ed edema</a:t>
            </a:r>
          </a:p>
          <a:p>
            <a:r>
              <a:rPr lang="it-IT" dirty="0"/>
              <a:t>Riduzione dei rumori respiratori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52791" b="14654"/>
          <a:stretch/>
        </p:blipFill>
        <p:spPr>
          <a:xfrm>
            <a:off x="6027915" y="0"/>
            <a:ext cx="3116085" cy="58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6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4453" y="995147"/>
            <a:ext cx="4069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“Blue </a:t>
            </a:r>
            <a:r>
              <a:rPr lang="it-IT" dirty="0" err="1"/>
              <a:t>Bloaters</a:t>
            </a:r>
            <a:r>
              <a:rPr lang="it-IT" dirty="0"/>
              <a:t>”</a:t>
            </a:r>
          </a:p>
          <a:p>
            <a:r>
              <a:rPr lang="it-IT" dirty="0"/>
              <a:t>Prevalenza della componente Bronchitica</a:t>
            </a:r>
          </a:p>
          <a:p>
            <a:r>
              <a:rPr lang="it-IT" dirty="0"/>
              <a:t>Cianosi ed edema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r="50011" b="1991"/>
          <a:stretch/>
        </p:blipFill>
        <p:spPr>
          <a:xfrm>
            <a:off x="5852550" y="0"/>
            <a:ext cx="3299545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59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19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4453" y="995147"/>
            <a:ext cx="820234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In caso di malattia avanzata, oltre ai rilievi polmonari si possono riscontrare i segni del “cuore polmonare”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Turgore giugulare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Scompenso ventricolare destro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Congestione epatica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Ascite nelle forme avanzare con cirrosi cardiogena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Edemi periferici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643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7220" y="1022118"/>
            <a:ext cx="61929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Patologia caratterizzata da: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Ostruzione bronchiale non reversibile alle PFR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Dispnea ingravescente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Tosse cronica con o senza espettorato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Fattori di rischio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Fumo di sigaretta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domestico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ambientale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Esposizione professionale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Iperreattività individuale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Deficit di </a:t>
            </a:r>
            <a:r>
              <a:rPr lang="it-IT" sz="2400" dirty="0">
                <a:cs typeface="Symbol" charset="2"/>
              </a:rPr>
              <a:t>a</a:t>
            </a:r>
            <a:r>
              <a:rPr lang="it-IT" sz="2400" dirty="0"/>
              <a:t>1-antitripsina</a:t>
            </a:r>
          </a:p>
        </p:txBody>
      </p:sp>
    </p:spTree>
    <p:extLst>
      <p:ext uri="{BB962C8B-B14F-4D97-AF65-F5344CB8AC3E}">
        <p14:creationId xmlns:p14="http://schemas.microsoft.com/office/powerpoint/2010/main" val="3293687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asellaDiTesto 2"/>
          <p:cNvSpPr txBox="1">
            <a:spLocks noChangeArrowheads="1"/>
          </p:cNvSpPr>
          <p:nvPr/>
        </p:nvSpPr>
        <p:spPr bwMode="auto">
          <a:xfrm>
            <a:off x="420291" y="422275"/>
            <a:ext cx="8339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it-IT" sz="1800" dirty="0"/>
              <a:t>IPPOCRATISMO DIGITALE o dita a bacchetta di tamburo</a:t>
            </a:r>
          </a:p>
          <a:p>
            <a:pPr eaLnBrk="1" hangingPunct="1"/>
            <a:endParaRPr lang="it-IT" sz="1800" dirty="0"/>
          </a:p>
          <a:p>
            <a:pPr eaLnBrk="1" hangingPunct="1"/>
            <a:r>
              <a:rPr lang="it-IT" sz="1800" dirty="0"/>
              <a:t>Causato dalla ipertrofia della falange distale che porta alla modifica morfologica del dito e dell’unghia che assume aspetto a “vetrino di orologio”</a:t>
            </a:r>
          </a:p>
          <a:p>
            <a:pPr eaLnBrk="1" hangingPunct="1"/>
            <a:endParaRPr lang="it-IT" sz="1800" dirty="0"/>
          </a:p>
          <a:p>
            <a:pPr eaLnBrk="1" hangingPunct="1"/>
            <a:r>
              <a:rPr lang="it-IT" sz="1800" dirty="0"/>
              <a:t>È presente o precede la comparsa di molte patologie croniche in particolare di tipo autoimmunitario. È causato dalla ipossiemia</a:t>
            </a:r>
          </a:p>
        </p:txBody>
      </p:sp>
      <p:sp>
        <p:nvSpPr>
          <p:cNvPr id="7270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9F936A1E-354E-7C42-B0A3-FB3F96510F86}" type="slidenum">
              <a:rPr lang="it-IT" sz="1200">
                <a:solidFill>
                  <a:srgbClr val="898989"/>
                </a:solidFill>
              </a:rPr>
              <a:pPr/>
              <a:t>20</a:t>
            </a:fld>
            <a:endParaRPr lang="it-IT" sz="1200">
              <a:solidFill>
                <a:srgbClr val="898989"/>
              </a:solidFill>
            </a:endParaRPr>
          </a:p>
        </p:txBody>
      </p:sp>
      <p:pic>
        <p:nvPicPr>
          <p:cNvPr id="7270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551113"/>
            <a:ext cx="253722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97" y="2593975"/>
            <a:ext cx="3124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4668838"/>
            <a:ext cx="334327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6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84453" y="995147"/>
            <a:ext cx="5234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Qual è l’esame </a:t>
            </a:r>
            <a:r>
              <a:rPr lang="it-IT" dirty="0" err="1"/>
              <a:t>gold</a:t>
            </a:r>
            <a:r>
              <a:rPr lang="it-IT" dirty="0"/>
              <a:t> standard per la diagnosi di BPCO?</a:t>
            </a:r>
          </a:p>
        </p:txBody>
      </p:sp>
      <p:pic>
        <p:nvPicPr>
          <p:cNvPr id="3" name="Immagine 2" descr="Flow-volume-loop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65" y="1245227"/>
            <a:ext cx="4092509" cy="47404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66780" y="1744565"/>
            <a:ext cx="47251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Le PFR rappresentano l’esame di scelta per la diagnosi.</a:t>
            </a:r>
          </a:p>
          <a:p>
            <a:endParaRPr lang="it-IT" dirty="0"/>
          </a:p>
          <a:p>
            <a:r>
              <a:rPr lang="it-IT" dirty="0"/>
              <a:t>In particolare:</a:t>
            </a:r>
          </a:p>
          <a:p>
            <a:r>
              <a:rPr lang="it-IT" dirty="0"/>
              <a:t>FEV</a:t>
            </a:r>
            <a:r>
              <a:rPr lang="it-IT" baseline="-25000" dirty="0"/>
              <a:t>1</a:t>
            </a:r>
            <a:r>
              <a:rPr lang="it-IT" dirty="0"/>
              <a:t>/CVF ≤ 0,7 misurato prima e 15-45 minuti dopo l’assunzione di un broncodilatatore per </a:t>
            </a:r>
            <a:r>
              <a:rPr lang="it-IT" dirty="0" err="1"/>
              <a:t>aereosol</a:t>
            </a:r>
            <a:endParaRPr lang="it-IT" dirty="0"/>
          </a:p>
          <a:p>
            <a:r>
              <a:rPr lang="it-IT" dirty="0"/>
              <a:t>Significa che si riesce a mobilizzare meno del 70% della CVF con un atto respiratorio forzato</a:t>
            </a:r>
          </a:p>
          <a:p>
            <a:endParaRPr lang="it-IT" dirty="0"/>
          </a:p>
          <a:p>
            <a:r>
              <a:rPr lang="it-IT" dirty="0"/>
              <a:t>Se tale difficoltà persiste dopo il broncodilatatore (mancato miglioramento di almeno il 30%) siamo in presenza di una BPCO</a:t>
            </a:r>
          </a:p>
        </p:txBody>
      </p:sp>
    </p:spTree>
    <p:extLst>
      <p:ext uri="{BB962C8B-B14F-4D97-AF65-F5344CB8AC3E}">
        <p14:creationId xmlns:p14="http://schemas.microsoft.com/office/powerpoint/2010/main" val="3646439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PFR</a:t>
            </a:r>
          </a:p>
        </p:txBody>
      </p:sp>
      <p:pic>
        <p:nvPicPr>
          <p:cNvPr id="3" name="Immagine 2" descr="Flow-volume-loop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65" y="1245227"/>
            <a:ext cx="4092509" cy="4740489"/>
          </a:xfrm>
          <a:prstGeom prst="rect">
            <a:avLst/>
          </a:prstGeom>
        </p:spPr>
      </p:pic>
      <p:pic>
        <p:nvPicPr>
          <p:cNvPr id="6" name="Immagine 5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3" y="1444267"/>
            <a:ext cx="4682652" cy="445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899449"/>
              </p:ext>
            </p:extLst>
          </p:nvPr>
        </p:nvGraphicFramePr>
        <p:xfrm>
          <a:off x="1459855" y="2138680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2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Stadio 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BPCO lieve: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 ≥80% del</a:t>
                      </a:r>
                      <a:r>
                        <a:rPr lang="it-IT" baseline="0" dirty="0"/>
                        <a:t> predetto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Stadio II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BPCO moderata</a:t>
                      </a:r>
                      <a:r>
                        <a:rPr lang="it-IT" baseline="0" dirty="0"/>
                        <a:t>: </a:t>
                      </a:r>
                      <a:r>
                        <a:rPr lang="it-IT" dirty="0"/>
                        <a:t>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 ≥50&lt;80%</a:t>
                      </a:r>
                      <a:r>
                        <a:rPr lang="it-IT" baseline="0" dirty="0"/>
                        <a:t> del predetto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Stadio III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BPCO grave: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 ≥30&lt;50% del predetto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Stadio IV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BPCO molto grave: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 ≤30% del predetto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231602" y="1590633"/>
            <a:ext cx="6646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Valutazione della gravità spirometrica GOLD, rapporto FEV</a:t>
            </a:r>
            <a:r>
              <a:rPr lang="it-IT" baseline="-25000" dirty="0"/>
              <a:t>1</a:t>
            </a:r>
            <a:r>
              <a:rPr lang="it-IT" dirty="0"/>
              <a:t>/CPT &lt;0,7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344" y="4566655"/>
            <a:ext cx="818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spirometria non solo permette di fare diagnosi e di stabilire la gravità spirometrica della BPCO, ma anche di monitorare nel tempo l’andamento della caduta annuale della FEV</a:t>
            </a:r>
            <a:r>
              <a:rPr lang="it-IT" baseline="-25000" dirty="0"/>
              <a:t>1</a:t>
            </a:r>
            <a:r>
              <a:rPr lang="it-IT" dirty="0"/>
              <a:t> che, nei pazienti con BPCO è più veloce del normale (rallentata dalla sospensione del fumo)</a:t>
            </a:r>
          </a:p>
        </p:txBody>
      </p:sp>
    </p:spTree>
    <p:extLst>
      <p:ext uri="{BB962C8B-B14F-4D97-AF65-F5344CB8AC3E}">
        <p14:creationId xmlns:p14="http://schemas.microsoft.com/office/powerpoint/2010/main" val="1923301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0344" y="978129"/>
            <a:ext cx="818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Anche i volumi polmonari statici sono alterati nei pazienti con BPCO:</a:t>
            </a:r>
          </a:p>
          <a:p>
            <a:pPr marL="285750" indent="-285750">
              <a:buFontTx/>
              <a:buChar char="-"/>
            </a:pPr>
            <a:r>
              <a:rPr lang="it-IT" dirty="0"/>
              <a:t>Aumento del Volume Residuo</a:t>
            </a:r>
          </a:p>
          <a:p>
            <a:pPr marL="285750" indent="-285750">
              <a:buFontTx/>
              <a:buChar char="-"/>
            </a:pPr>
            <a:r>
              <a:rPr lang="it-IT" dirty="0"/>
              <a:t>Aumento del rapporto tra Volume Residuo e Capacità Polmonare Totale</a:t>
            </a:r>
          </a:p>
          <a:p>
            <a:pPr marL="285750" indent="-285750">
              <a:buFontTx/>
              <a:buChar char="-"/>
            </a:pPr>
            <a:r>
              <a:rPr lang="it-IT" dirty="0"/>
              <a:t>Aumento della Capacità Polmonare Totale (nei casi avanzati con enfisema)</a:t>
            </a:r>
          </a:p>
        </p:txBody>
      </p:sp>
      <p:pic>
        <p:nvPicPr>
          <p:cNvPr id="5" name="Immagin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2508833"/>
            <a:ext cx="5638244" cy="36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8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69545"/>
            <a:ext cx="608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Altri esami utili nella </a:t>
            </a:r>
            <a:r>
              <a:rPr lang="it-IT" sz="2000" b="1" dirty="0" err="1"/>
              <a:t>stadiazione</a:t>
            </a:r>
            <a:r>
              <a:rPr lang="it-IT" sz="2000" b="1" dirty="0"/>
              <a:t> iniziale e nel </a:t>
            </a:r>
            <a:r>
              <a:rPr lang="it-IT" sz="2000" b="1" dirty="0" err="1"/>
              <a:t>follow</a:t>
            </a:r>
            <a:r>
              <a:rPr lang="it-IT" sz="2000" b="1" dirty="0"/>
              <a:t> up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2972" y="928934"/>
            <a:ext cx="70608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Diagnostica per immagini: radiografia del torace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Appiattimento dei diaframmi (&gt; enfisema)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Aumento dello spazio intercostale con </a:t>
            </a:r>
            <a:r>
              <a:rPr lang="it-IT" sz="2000" dirty="0" err="1"/>
              <a:t>orizzontalizzazione</a:t>
            </a:r>
            <a:r>
              <a:rPr lang="it-IT" sz="2000" dirty="0"/>
              <a:t> coste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Aumento dello spazio retrosternale</a:t>
            </a:r>
          </a:p>
          <a:p>
            <a:pPr marL="285750" indent="-285750">
              <a:buFontTx/>
              <a:buChar char="-"/>
            </a:pPr>
            <a:r>
              <a:rPr lang="it-IT" sz="2000" dirty="0" err="1"/>
              <a:t>Ipertrasparenza</a:t>
            </a:r>
            <a:r>
              <a:rPr lang="it-IT" sz="2000" dirty="0"/>
              <a:t> dei campi polmonari (&gt; enfisema)</a:t>
            </a:r>
          </a:p>
          <a:p>
            <a:pPr marL="285750" indent="-285750">
              <a:buFontTx/>
              <a:buChar char="-"/>
            </a:pPr>
            <a:r>
              <a:rPr lang="it-IT" sz="2000" dirty="0" err="1"/>
              <a:t>Ipodiafania</a:t>
            </a:r>
            <a:r>
              <a:rPr lang="it-IT" sz="2000" dirty="0"/>
              <a:t> dei campi polmonari (&gt; bronchite) </a:t>
            </a:r>
          </a:p>
        </p:txBody>
      </p:sp>
      <p:pic>
        <p:nvPicPr>
          <p:cNvPr id="9" name="Immagine 8" descr="e8ed82545b0a4f8c8f2e02b4cf3069_galler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68" y="2860573"/>
            <a:ext cx="3140445" cy="3823902"/>
          </a:xfrm>
          <a:prstGeom prst="rect">
            <a:avLst/>
          </a:prstGeom>
        </p:spPr>
      </p:pic>
      <p:pic>
        <p:nvPicPr>
          <p:cNvPr id="10" name="Immagine 9" descr="32d199e1a49da93326684902ecbd74_jumb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1" y="2860573"/>
            <a:ext cx="3107635" cy="37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0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26</a:t>
            </a:fld>
            <a:endParaRPr lang="it-IT"/>
          </a:p>
        </p:txBody>
      </p:sp>
      <p:pic>
        <p:nvPicPr>
          <p:cNvPr id="3" name="Immagine 2" descr="image_s0001_i00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"/>
          <a:stretch/>
        </p:blipFill>
        <p:spPr>
          <a:xfrm>
            <a:off x="180812" y="949248"/>
            <a:ext cx="4831622" cy="4705098"/>
          </a:xfrm>
          <a:prstGeom prst="rect">
            <a:avLst/>
          </a:prstGeom>
        </p:spPr>
      </p:pic>
      <p:pic>
        <p:nvPicPr>
          <p:cNvPr id="4" name="Immagine 3" descr="image_s0001_i00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3180" r="13378"/>
          <a:stretch/>
        </p:blipFill>
        <p:spPr>
          <a:xfrm>
            <a:off x="5118845" y="949248"/>
            <a:ext cx="4025156" cy="47050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79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Caso 2 </a:t>
            </a:r>
          </a:p>
        </p:txBody>
      </p:sp>
    </p:spTree>
    <p:extLst>
      <p:ext uri="{BB962C8B-B14F-4D97-AF65-F5344CB8AC3E}">
        <p14:creationId xmlns:p14="http://schemas.microsoft.com/office/powerpoint/2010/main" val="2098971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69545"/>
            <a:ext cx="6088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Altri esami utili nella </a:t>
            </a:r>
            <a:r>
              <a:rPr lang="it-IT" sz="2000" b="1" dirty="0" err="1"/>
              <a:t>stadiazione</a:t>
            </a:r>
            <a:r>
              <a:rPr lang="it-IT" sz="2000" b="1" dirty="0"/>
              <a:t> iniziale e nel </a:t>
            </a:r>
            <a:r>
              <a:rPr lang="it-IT" sz="2000" b="1" dirty="0" err="1"/>
              <a:t>follow</a:t>
            </a:r>
            <a:r>
              <a:rPr lang="it-IT" sz="2000" b="1" dirty="0"/>
              <a:t> up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2972" y="928934"/>
            <a:ext cx="80838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+mj-lt"/>
              </a:rPr>
              <a:t>Diagnostica per immagini: TC </a:t>
            </a:r>
            <a:r>
              <a:rPr lang="it-IT" sz="2000" dirty="0" err="1">
                <a:latin typeface="+mj-lt"/>
              </a:rPr>
              <a:t>scmdc</a:t>
            </a:r>
            <a:r>
              <a:rPr lang="it-IT" sz="2000" dirty="0">
                <a:latin typeface="+mj-lt"/>
              </a:rPr>
              <a:t> </a:t>
            </a:r>
            <a:r>
              <a:rPr lang="mr-IN" sz="2000" dirty="0">
                <a:latin typeface="+mj-lt"/>
              </a:rPr>
              <a:t>–</a:t>
            </a:r>
            <a:r>
              <a:rPr lang="it-IT" sz="2000" dirty="0">
                <a:latin typeface="+mj-lt"/>
              </a:rPr>
              <a:t> HRTC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latin typeface="+mj-lt"/>
              </a:rPr>
              <a:t>Morfologia delle vie aeree, del parenchima polmonare, della parete toracica, delle strutture vascolari</a:t>
            </a:r>
          </a:p>
          <a:p>
            <a:pPr marL="285750" indent="-285750">
              <a:buFontTx/>
              <a:buChar char="-"/>
            </a:pPr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È ovvio che le metodiche cambiano in base a quale sia il sospetto clinico. 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Per la componente infettivo/flogistica va bene l’HRTC, utile soprattutto per i pazienti che non possono fare il mezzo di contrasto iodato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Per il sospetto neoplastico è necessario il mdc quindi la scelta cade sulla TC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Nel sospetto di embolia polmonare, la scelta cade sull’</a:t>
            </a:r>
            <a:r>
              <a:rPr lang="it-IT" sz="2000" dirty="0" err="1">
                <a:latin typeface="+mj-lt"/>
              </a:rPr>
              <a:t>angio</a:t>
            </a:r>
            <a:r>
              <a:rPr lang="it-IT" sz="2000" dirty="0">
                <a:latin typeface="+mj-lt"/>
              </a:rPr>
              <a:t>-TC (ha sempre il mezzo di contrasto)</a:t>
            </a:r>
          </a:p>
          <a:p>
            <a:endParaRPr lang="it-IT" sz="2000" dirty="0">
              <a:latin typeface="+mj-lt"/>
            </a:endParaRPr>
          </a:p>
          <a:p>
            <a:r>
              <a:rPr lang="it-IT" sz="2000" dirty="0">
                <a:latin typeface="+mj-lt"/>
              </a:rPr>
              <a:t>Sebbene molto efficace nei versamenti e nel pneumotorace, il suo ruolo è messo in discussione dalla recente introduzione dell’ecografia polmonare</a:t>
            </a:r>
          </a:p>
        </p:txBody>
      </p:sp>
    </p:spTree>
    <p:extLst>
      <p:ext uri="{BB962C8B-B14F-4D97-AF65-F5344CB8AC3E}">
        <p14:creationId xmlns:p14="http://schemas.microsoft.com/office/powerpoint/2010/main" val="2040975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28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69545"/>
            <a:ext cx="7269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Altri esami utili nella </a:t>
            </a:r>
            <a:r>
              <a:rPr lang="it-IT" sz="2400" b="1" dirty="0" err="1"/>
              <a:t>stadiazione</a:t>
            </a:r>
            <a:r>
              <a:rPr lang="it-IT" sz="2400" b="1" dirty="0"/>
              <a:t> iniziale e nel </a:t>
            </a:r>
            <a:r>
              <a:rPr lang="it-IT" sz="2400" b="1" dirty="0" err="1"/>
              <a:t>follow</a:t>
            </a:r>
            <a:r>
              <a:rPr lang="it-IT" sz="2400" b="1" dirty="0"/>
              <a:t> up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2972" y="928934"/>
            <a:ext cx="8083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EGAA e laboratorio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Ventilazione Polmonare ed equilibrio acido-base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Presenza di un quadro infettivo, di ipossiemia cronica, danno d’organo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ECG</a:t>
            </a:r>
          </a:p>
          <a:p>
            <a:r>
              <a:rPr lang="it-IT" sz="2400" dirty="0"/>
              <a:t>In particolare per escludere: embolia, tachiaritmia, sindrome coronarica acuta</a:t>
            </a:r>
          </a:p>
        </p:txBody>
      </p:sp>
    </p:spTree>
    <p:extLst>
      <p:ext uri="{BB962C8B-B14F-4D97-AF65-F5344CB8AC3E}">
        <p14:creationId xmlns:p14="http://schemas.microsoft.com/office/powerpoint/2010/main" val="171674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29</a:t>
            </a:fld>
            <a:endParaRPr lang="it-IT"/>
          </a:p>
        </p:txBody>
      </p:sp>
      <p:pic>
        <p:nvPicPr>
          <p:cNvPr id="3" name="Immagine 2" descr="at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t="6003" r="12578" b="10293"/>
          <a:stretch/>
        </p:blipFill>
        <p:spPr>
          <a:xfrm>
            <a:off x="1331914" y="237461"/>
            <a:ext cx="6029748" cy="456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7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7220" y="1022118"/>
            <a:ext cx="83422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Fattori di rischio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Fumo di sigaretta</a:t>
            </a:r>
          </a:p>
          <a:p>
            <a:endParaRPr lang="it-IT" sz="2400" dirty="0"/>
          </a:p>
          <a:p>
            <a:r>
              <a:rPr lang="it-IT" sz="2400" dirty="0"/>
              <a:t>I fumatori presentano più sintomi respiratori, accelerata caduta della Funzione Respiratoria ed una minore attesa di vita</a:t>
            </a:r>
          </a:p>
          <a:p>
            <a:endParaRPr lang="it-IT" sz="2400" dirty="0"/>
          </a:p>
          <a:p>
            <a:r>
              <a:rPr lang="it-IT" sz="2400" dirty="0"/>
              <a:t>Fattori di rischio di </a:t>
            </a:r>
            <a:r>
              <a:rPr lang="it-IT" sz="2400" dirty="0" err="1"/>
              <a:t>morbidità</a:t>
            </a:r>
            <a:r>
              <a:rPr lang="it-IT" sz="2400" dirty="0"/>
              <a:t> e mortalità nella BPCO rispetto al fumo sono: età di inizio, quantità di sigarette fumate e stato di fumatore attivo</a:t>
            </a:r>
          </a:p>
          <a:p>
            <a:endParaRPr lang="it-IT" sz="2400" dirty="0"/>
          </a:p>
          <a:p>
            <a:r>
              <a:rPr lang="it-IT" sz="2400" dirty="0"/>
              <a:t>Vi è differenza tra fumo di sigaretta e fumo di sigaro o pipa</a:t>
            </a:r>
          </a:p>
          <a:p>
            <a:endParaRPr lang="it-IT" sz="2400" dirty="0"/>
          </a:p>
          <a:p>
            <a:r>
              <a:rPr lang="it-IT" sz="2400" dirty="0"/>
              <a:t>Per il fumo passivo non vi è una chiara evidenza come causa di BPCO</a:t>
            </a:r>
          </a:p>
        </p:txBody>
      </p:sp>
    </p:spTree>
    <p:extLst>
      <p:ext uri="{BB962C8B-B14F-4D97-AF65-F5344CB8AC3E}">
        <p14:creationId xmlns:p14="http://schemas.microsoft.com/office/powerpoint/2010/main" val="426365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30</a:t>
            </a:fld>
            <a:endParaRPr lang="it-IT"/>
          </a:p>
        </p:txBody>
      </p:sp>
      <p:pic>
        <p:nvPicPr>
          <p:cNvPr id="3" name="Immagine 2" descr="afp20160915p442-f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" b="8303"/>
          <a:stretch/>
        </p:blipFill>
        <p:spPr>
          <a:xfrm>
            <a:off x="114301" y="158514"/>
            <a:ext cx="8993604" cy="4749236"/>
          </a:xfrm>
          <a:prstGeom prst="rect">
            <a:avLst/>
          </a:prstGeom>
        </p:spPr>
      </p:pic>
      <p:pic>
        <p:nvPicPr>
          <p:cNvPr id="4" name="Immagine 3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10" y="4790999"/>
            <a:ext cx="6256365" cy="20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27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31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720447"/>
              </p:ext>
            </p:extLst>
          </p:nvPr>
        </p:nvGraphicFramePr>
        <p:xfrm>
          <a:off x="687681" y="1128565"/>
          <a:ext cx="7830370" cy="512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0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Severità: a rischio</a:t>
                      </a:r>
                    </a:p>
                    <a:p>
                      <a:r>
                        <a:rPr lang="it-IT" dirty="0"/>
                        <a:t>Sintomi: tosse cronica, prodizione di espettorato</a:t>
                      </a:r>
                    </a:p>
                    <a:p>
                      <a:r>
                        <a:rPr lang="it-IT" dirty="0"/>
                        <a:t>Spirometria: normale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Severità: lieve</a:t>
                      </a:r>
                    </a:p>
                    <a:p>
                      <a:r>
                        <a:rPr lang="it-IT" dirty="0"/>
                        <a:t>Sintomi: con o senza tosse cronica o produzione</a:t>
                      </a:r>
                      <a:r>
                        <a:rPr lang="it-IT" baseline="0" dirty="0"/>
                        <a:t> di espettorato</a:t>
                      </a:r>
                      <a:endParaRPr lang="it-IT" dirty="0"/>
                    </a:p>
                    <a:p>
                      <a:r>
                        <a:rPr lang="it-IT" dirty="0"/>
                        <a:t>Spirometria: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/CVF &lt; 0,7 e FEV</a:t>
                      </a:r>
                      <a:r>
                        <a:rPr lang="it-IT" baseline="-25000" dirty="0"/>
                        <a:t>1 </a:t>
                      </a:r>
                      <a:r>
                        <a:rPr lang="it-IT" baseline="0" dirty="0"/>
                        <a:t>≥</a:t>
                      </a:r>
                      <a:r>
                        <a:rPr lang="it-IT" dirty="0"/>
                        <a:t>80% del previsto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Severità: moderata</a:t>
                      </a:r>
                    </a:p>
                    <a:p>
                      <a:r>
                        <a:rPr lang="it-IT" dirty="0"/>
                        <a:t>Sintomi: con o senza tosse cronica</a:t>
                      </a:r>
                      <a:r>
                        <a:rPr lang="it-IT" baseline="0" dirty="0"/>
                        <a:t> o produzione di espettorato</a:t>
                      </a:r>
                      <a:endParaRPr lang="it-IT" dirty="0"/>
                    </a:p>
                    <a:p>
                      <a:r>
                        <a:rPr lang="it-IT" dirty="0"/>
                        <a:t>Spirometria: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/CVF &lt; 0,7 e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baseline="0" dirty="0"/>
                        <a:t> 50-80% del previsto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Severità: grave</a:t>
                      </a:r>
                    </a:p>
                    <a:p>
                      <a:r>
                        <a:rPr lang="it-IT" dirty="0"/>
                        <a:t>Sintomi: con o senza tosse cronica</a:t>
                      </a:r>
                      <a:r>
                        <a:rPr lang="it-IT" baseline="0" dirty="0"/>
                        <a:t> o produzione di espettorato</a:t>
                      </a:r>
                      <a:endParaRPr lang="it-IT" dirty="0"/>
                    </a:p>
                    <a:p>
                      <a:r>
                        <a:rPr lang="it-IT" dirty="0"/>
                        <a:t>Spirometria: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/CVF &lt; 0,7 e FEV</a:t>
                      </a:r>
                      <a:r>
                        <a:rPr lang="it-IT" baseline="-25000" dirty="0"/>
                        <a:t>1 </a:t>
                      </a:r>
                      <a:r>
                        <a:rPr lang="it-IT" baseline="0" dirty="0"/>
                        <a:t>30-50% del previsto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Severità: molto grave</a:t>
                      </a:r>
                    </a:p>
                    <a:p>
                      <a:r>
                        <a:rPr lang="it-IT" dirty="0"/>
                        <a:t>Sintomi: con o senza tosse cronica</a:t>
                      </a:r>
                      <a:r>
                        <a:rPr lang="it-IT" baseline="0" dirty="0"/>
                        <a:t> o produzione di espettorato</a:t>
                      </a:r>
                      <a:endParaRPr lang="it-IT" dirty="0"/>
                    </a:p>
                    <a:p>
                      <a:r>
                        <a:rPr lang="it-IT" dirty="0"/>
                        <a:t>Spirometria: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dirty="0"/>
                        <a:t>/CVF &lt; 0,7 e FEV</a:t>
                      </a:r>
                      <a:r>
                        <a:rPr lang="it-IT" baseline="-25000" dirty="0"/>
                        <a:t>1</a:t>
                      </a:r>
                      <a:r>
                        <a:rPr lang="it-IT" baseline="0" dirty="0"/>
                        <a:t> &lt; 30% del previsto o FEV1 &lt; 50% del previsto con insufficienza respiratoria o segni di scompenso cardiaco destro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300939" y="619465"/>
            <a:ext cx="185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Stadiazione</a:t>
            </a:r>
            <a:r>
              <a:rPr lang="it-IT" dirty="0"/>
              <a:t> GOLD</a:t>
            </a:r>
          </a:p>
        </p:txBody>
      </p:sp>
    </p:spTree>
    <p:extLst>
      <p:ext uri="{BB962C8B-B14F-4D97-AF65-F5344CB8AC3E}">
        <p14:creationId xmlns:p14="http://schemas.microsoft.com/office/powerpoint/2010/main" val="1238265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32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147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BPCO-Terapia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69545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Paziente stabile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02972" y="928934"/>
            <a:ext cx="8083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Influenzano la storia naturale</a:t>
            </a:r>
          </a:p>
          <a:p>
            <a:pPr marL="285750" indent="-285750">
              <a:buFontTx/>
              <a:buChar char="-"/>
            </a:pPr>
            <a:r>
              <a:rPr lang="it-IT" dirty="0"/>
              <a:t>La cessazione del fumo</a:t>
            </a:r>
          </a:p>
          <a:p>
            <a:pPr marL="285750" indent="-285750">
              <a:buFontTx/>
              <a:buChar char="-"/>
            </a:pPr>
            <a:r>
              <a:rPr lang="it-IT" dirty="0"/>
              <a:t>O</a:t>
            </a:r>
            <a:r>
              <a:rPr lang="it-IT" baseline="-25000" dirty="0"/>
              <a:t>2</a:t>
            </a:r>
            <a:r>
              <a:rPr lang="it-IT" dirty="0"/>
              <a:t>-terapia cronica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Ipossiemia a riposo con SO</a:t>
            </a:r>
            <a:r>
              <a:rPr lang="it-IT" baseline="-25000" dirty="0"/>
              <a:t>2</a:t>
            </a:r>
            <a:r>
              <a:rPr lang="it-IT" dirty="0"/>
              <a:t> &lt;88% o 90% con segni di ipertensione polmonare o insufficienza cardiaca destra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Dispnea da sforzo e ipossiemia notturna</a:t>
            </a:r>
          </a:p>
          <a:p>
            <a:pPr marL="285750" indent="-285750">
              <a:buFontTx/>
              <a:buChar char="-"/>
            </a:pPr>
            <a:r>
              <a:rPr lang="it-IT" dirty="0"/>
              <a:t>Questi pazienti devono fare tutte le vaccinazioni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187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33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07601"/>
            <a:ext cx="165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Paziente stabile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397" y="691482"/>
            <a:ext cx="8356403" cy="6001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Gli altri provvedimenti si utilizzano nel paziente sintomatico per ridurre, ma non far regredire completamente (per definizione), i sintomi</a:t>
            </a:r>
          </a:p>
          <a:p>
            <a:endParaRPr lang="it-IT" sz="1600" dirty="0"/>
          </a:p>
          <a:p>
            <a:r>
              <a:rPr lang="it-IT" sz="1600" dirty="0"/>
              <a:t>Anti-colinergici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Migliorano i sintomi e inducono un marcato aumento del FEV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Non influenzano il tasso di riduzione della funzione respiratoria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/>
              <a:t>Ipratropio</a:t>
            </a:r>
            <a:r>
              <a:rPr lang="it-IT" sz="1600" dirty="0"/>
              <a:t> Bromuro (breve durata d’azione) per via inalatoria (30’ Per inizio azione, 4 ore la durata); inalatorio dosato, 18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dirty="0"/>
              <a:t>g per inalazione, 1-2 inalazioni ogni 6 ore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/>
              <a:t>Tiotropio</a:t>
            </a:r>
            <a:r>
              <a:rPr lang="it-IT" sz="1600" dirty="0"/>
              <a:t> (lunga durata d’azione), inalatorio predosato, 18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dirty="0"/>
              <a:t>g per inalazione,  1 inalazione ogni 24 ore</a:t>
            </a:r>
          </a:p>
          <a:p>
            <a:r>
              <a:rPr lang="it-IT" sz="1600" dirty="0">
                <a:latin typeface="Symbol" charset="2"/>
                <a:cs typeface="Symbol" charset="2"/>
              </a:rPr>
              <a:t>b</a:t>
            </a:r>
            <a:r>
              <a:rPr lang="it-IT" sz="1600" dirty="0"/>
              <a:t>-agonisti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Hanno una lunga durata d’azione, attenzione che </a:t>
            </a:r>
            <a:r>
              <a:rPr lang="it-IT" sz="1600" dirty="0" err="1"/>
              <a:t>tachicardizzano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L’associazione con gli anticolinergici ha una efficacia maggiore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/>
              <a:t>Salmeterolo</a:t>
            </a:r>
            <a:r>
              <a:rPr lang="it-IT" sz="1600" dirty="0"/>
              <a:t>, 1 </a:t>
            </a:r>
            <a:r>
              <a:rPr lang="it-IT" sz="1600" dirty="0" err="1"/>
              <a:t>appl</a:t>
            </a:r>
            <a:r>
              <a:rPr lang="it-IT" sz="1600" dirty="0"/>
              <a:t> x 2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/>
              <a:t>Formoterolo</a:t>
            </a:r>
            <a:r>
              <a:rPr lang="it-IT" sz="1600" dirty="0"/>
              <a:t>, 1 </a:t>
            </a:r>
            <a:r>
              <a:rPr lang="it-IT" sz="1600" dirty="0" err="1"/>
              <a:t>appl</a:t>
            </a:r>
            <a:r>
              <a:rPr lang="it-IT" sz="1600" dirty="0"/>
              <a:t> x 2</a:t>
            </a:r>
          </a:p>
          <a:p>
            <a:pPr marL="742950" lvl="1" indent="-285750">
              <a:buFontTx/>
              <a:buChar char="-"/>
            </a:pPr>
            <a:r>
              <a:rPr lang="it-IT" sz="1600" dirty="0" err="1"/>
              <a:t>Albuterolo</a:t>
            </a:r>
            <a:r>
              <a:rPr lang="it-IT" sz="1600" dirty="0"/>
              <a:t>, 1 </a:t>
            </a:r>
            <a:r>
              <a:rPr lang="it-IT" sz="1600" dirty="0" err="1"/>
              <a:t>appl</a:t>
            </a:r>
            <a:r>
              <a:rPr lang="it-IT" sz="1600" dirty="0"/>
              <a:t> x 4</a:t>
            </a:r>
          </a:p>
          <a:p>
            <a:r>
              <a:rPr lang="it-IT" sz="1600" dirty="0"/>
              <a:t>Cortisonici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Efficaci nel ridurre le ricadute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Non modificano la riduzione della FEV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Molti effetti collaterali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Beclometasone</a:t>
            </a:r>
            <a:r>
              <a:rPr lang="it-IT" sz="1600" dirty="0"/>
              <a:t> 40-160 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dirty="0"/>
              <a:t>g x 2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Budesonide</a:t>
            </a:r>
            <a:r>
              <a:rPr lang="it-IT" sz="1600" dirty="0"/>
              <a:t> 200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dirty="0"/>
              <a:t>g x 2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Fluticasone</a:t>
            </a:r>
            <a:r>
              <a:rPr lang="it-IT" sz="1600" dirty="0"/>
              <a:t> 88-440 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dirty="0"/>
              <a:t>g x 2</a:t>
            </a:r>
          </a:p>
          <a:p>
            <a:pPr marL="285750" indent="-285750">
              <a:buFontTx/>
              <a:buChar char="-"/>
            </a:pPr>
            <a:r>
              <a:rPr lang="it-IT" sz="1600" dirty="0" err="1"/>
              <a:t>Triamcinolone</a:t>
            </a:r>
            <a:r>
              <a:rPr lang="it-IT" sz="1600" dirty="0"/>
              <a:t>, 100-400</a:t>
            </a:r>
            <a:r>
              <a:rPr lang="it-IT" sz="1600" dirty="0">
                <a:latin typeface="Symbol" charset="2"/>
                <a:cs typeface="Symbol" charset="2"/>
              </a:rPr>
              <a:t>m</a:t>
            </a:r>
            <a:r>
              <a:rPr lang="it-IT" sz="1600" dirty="0"/>
              <a:t>g x 2</a:t>
            </a:r>
          </a:p>
        </p:txBody>
      </p:sp>
    </p:spTree>
    <p:extLst>
      <p:ext uri="{BB962C8B-B14F-4D97-AF65-F5344CB8AC3E}">
        <p14:creationId xmlns:p14="http://schemas.microsoft.com/office/powerpoint/2010/main" val="4199285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07601"/>
            <a:ext cx="22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Paziente con Recidiva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397" y="691482"/>
            <a:ext cx="8356403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Valutazione clinica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Anamnesi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Febbre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Variazioni nella quantità e nelle caratteristiche dell’escreato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Contatti con malati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Sintomi associati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Frequenza e gravità delle precedenti riacutizzazioni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Esame obiettivo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Tachicardia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Tachipnea</a:t>
            </a:r>
          </a:p>
          <a:p>
            <a:pPr marL="742950" lvl="1" indent="-285750">
              <a:buFontTx/>
              <a:buChar char="-"/>
            </a:pPr>
            <a:r>
              <a:rPr lang="it-IT" sz="1600" dirty="0"/>
              <a:t>Esame obiettivo</a:t>
            </a:r>
          </a:p>
          <a:p>
            <a:pPr marL="1200150" lvl="2" indent="-285750">
              <a:buFontTx/>
              <a:buChar char="-"/>
            </a:pPr>
            <a:r>
              <a:rPr lang="it-IT" sz="1600" dirty="0"/>
              <a:t>Segni focali</a:t>
            </a:r>
          </a:p>
          <a:p>
            <a:pPr marL="1200150" lvl="2" indent="-285750">
              <a:buFontTx/>
              <a:buChar char="-"/>
            </a:pPr>
            <a:r>
              <a:rPr lang="it-IT" sz="1600" dirty="0"/>
              <a:t>Escursioni respiratoria</a:t>
            </a:r>
          </a:p>
          <a:p>
            <a:pPr marL="1200150" lvl="2" indent="-285750">
              <a:buFontTx/>
              <a:buChar char="-"/>
            </a:pPr>
            <a:r>
              <a:rPr lang="it-IT" sz="1600" dirty="0"/>
              <a:t>Simmetria</a:t>
            </a:r>
          </a:p>
          <a:p>
            <a:pPr marL="1200150" lvl="2" indent="-285750">
              <a:buFontTx/>
              <a:buChar char="-"/>
            </a:pPr>
            <a:r>
              <a:rPr lang="it-IT" sz="1600" dirty="0"/>
              <a:t>Presenza o assenza di sibili</a:t>
            </a:r>
          </a:p>
          <a:p>
            <a:pPr marL="1200150" lvl="2" indent="-285750">
              <a:buFontTx/>
              <a:buChar char="-"/>
            </a:pPr>
            <a:r>
              <a:rPr lang="it-IT" sz="1600" dirty="0"/>
              <a:t>Uso muscoli accessori/movimento paradosso della parete addominale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Cianosi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Capacità di pronunciare frasi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Stato mentale</a:t>
            </a:r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EGAA/</a:t>
            </a:r>
            <a:r>
              <a:rPr lang="it-IT" sz="1600" dirty="0" err="1"/>
              <a:t>rx</a:t>
            </a:r>
            <a:r>
              <a:rPr lang="it-IT" sz="1600" dirty="0"/>
              <a:t> torace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Lab con eventuali esami colturali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93475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07601"/>
            <a:ext cx="505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Manifestazioni cliniche in corso di BPCO riacutizzata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34096"/>
              </p:ext>
            </p:extLst>
          </p:nvPr>
        </p:nvGraphicFramePr>
        <p:xfrm>
          <a:off x="602972" y="963374"/>
          <a:ext cx="7795310" cy="497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Patologia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Eziologia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Infezioni respiratorie</a:t>
                      </a:r>
                    </a:p>
                    <a:p>
                      <a:r>
                        <a:rPr lang="it-IT" sz="1600" dirty="0"/>
                        <a:t>(l’agente eziologico più frequente dipende dal grado di BPCO)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BPCO grado 1 e 2: </a:t>
                      </a:r>
                      <a:r>
                        <a:rPr lang="it-IT" sz="1600" dirty="0" err="1"/>
                        <a:t>haemophilus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influenzae</a:t>
                      </a:r>
                      <a:r>
                        <a:rPr lang="it-IT" sz="1600" dirty="0"/>
                        <a:t>, </a:t>
                      </a:r>
                      <a:r>
                        <a:rPr lang="it-IT" sz="1600" dirty="0" err="1"/>
                        <a:t>Streptococcus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pneumoniae</a:t>
                      </a:r>
                      <a:r>
                        <a:rPr lang="it-IT" sz="1600" dirty="0"/>
                        <a:t>, </a:t>
                      </a:r>
                      <a:r>
                        <a:rPr lang="it-IT" sz="1600" dirty="0" err="1"/>
                        <a:t>moraxella</a:t>
                      </a:r>
                      <a:r>
                        <a:rPr lang="it-IT" sz="1600" dirty="0"/>
                        <a:t> </a:t>
                      </a:r>
                      <a:r>
                        <a:rPr lang="it-IT" sz="1600" dirty="0" err="1"/>
                        <a:t>catarrhalis</a:t>
                      </a:r>
                      <a:r>
                        <a:rPr lang="it-IT" sz="1600" dirty="0"/>
                        <a:t>, virus;</a:t>
                      </a:r>
                    </a:p>
                    <a:p>
                      <a:r>
                        <a:rPr lang="it-IT" sz="1600" dirty="0"/>
                        <a:t>BPCO stadi 3</a:t>
                      </a:r>
                      <a:r>
                        <a:rPr lang="it-IT" sz="1600" baseline="0" dirty="0"/>
                        <a:t> e 4: tutti i precedenti + </a:t>
                      </a:r>
                      <a:r>
                        <a:rPr lang="it-IT" sz="1600" baseline="0" dirty="0" err="1"/>
                        <a:t>pseudomonas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baseline="0" dirty="0" err="1"/>
                        <a:t>aeruginosa</a:t>
                      </a:r>
                      <a:endParaRPr lang="it-IT" sz="1600" baseline="0" dirty="0"/>
                    </a:p>
                    <a:p>
                      <a:r>
                        <a:rPr lang="it-IT" sz="1600" baseline="0" dirty="0"/>
                        <a:t>Più rari </a:t>
                      </a:r>
                      <a:r>
                        <a:rPr lang="it-IT" sz="1600" baseline="0" dirty="0" err="1"/>
                        <a:t>chlamydia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baseline="0" dirty="0" err="1"/>
                        <a:t>pneumoniae</a:t>
                      </a:r>
                      <a:r>
                        <a:rPr lang="it-IT" sz="1600" baseline="0" dirty="0"/>
                        <a:t>, </a:t>
                      </a:r>
                      <a:r>
                        <a:rPr lang="it-IT" sz="1600" baseline="0" dirty="0" err="1"/>
                        <a:t>mycoplasma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baseline="0" dirty="0" err="1"/>
                        <a:t>pneumoniae</a:t>
                      </a:r>
                      <a:r>
                        <a:rPr lang="it-IT" sz="16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Traumi toracici, pneumotorace, versamenti pleurici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err="1"/>
                        <a:t>Ipoventilazione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 err="1"/>
                        <a:t>Microembolie</a:t>
                      </a:r>
                      <a:r>
                        <a:rPr lang="it-IT" sz="1600" dirty="0"/>
                        <a:t> polmonari multiple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Incremento delle resistenze vascolari polmonari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Cause iatrogene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Benzodiazepine, neurolettici;</a:t>
                      </a:r>
                    </a:p>
                    <a:p>
                      <a:r>
                        <a:rPr lang="it-IT" sz="1600" dirty="0"/>
                        <a:t>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dirty="0"/>
                        <a:t>-terapia</a:t>
                      </a:r>
                      <a:r>
                        <a:rPr lang="it-IT" sz="1600" baseline="0" dirty="0"/>
                        <a:t> domiciliare mal eseguita: eccesso di FiO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, improvvisa sospensione</a:t>
                      </a:r>
                    </a:p>
                    <a:p>
                      <a:r>
                        <a:rPr lang="it-IT" sz="1600" baseline="0" dirty="0"/>
                        <a:t>Chirurgia </a:t>
                      </a:r>
                      <a:r>
                        <a:rPr lang="it-IT" sz="1600" baseline="0" dirty="0" err="1"/>
                        <a:t>toraco</a:t>
                      </a:r>
                      <a:r>
                        <a:rPr lang="it-IT" sz="1600" baseline="0" dirty="0"/>
                        <a:t>-addominale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Insufficienza</a:t>
                      </a:r>
                      <a:r>
                        <a:rPr lang="it-IT" sz="1600" baseline="0" dirty="0"/>
                        <a:t> ventricolare sinistra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Incremento delle resistenze</a:t>
                      </a:r>
                      <a:r>
                        <a:rPr lang="it-IT" sz="1600" baseline="0" dirty="0"/>
                        <a:t> vascolari polmonari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7933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07601"/>
            <a:ext cx="285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Paziente con Recidiva, cause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24948"/>
              </p:ext>
            </p:extLst>
          </p:nvPr>
        </p:nvGraphicFramePr>
        <p:xfrm>
          <a:off x="602972" y="963374"/>
          <a:ext cx="7795311" cy="363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Livello di gravità lieve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Livello di gravità moderato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Livello di gravità grave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err="1"/>
                        <a:t>pH</a:t>
                      </a:r>
                      <a:r>
                        <a:rPr lang="it-IT" sz="1600" dirty="0"/>
                        <a:t> 7,34</a:t>
                      </a:r>
                      <a:r>
                        <a:rPr lang="it-IT" sz="1600" baseline="0" dirty="0"/>
                        <a:t> </a:t>
                      </a:r>
                      <a:r>
                        <a:rPr lang="mr-IN" sz="1600" baseline="0" dirty="0"/>
                        <a:t>–</a:t>
                      </a:r>
                      <a:r>
                        <a:rPr lang="it-IT" sz="1600" baseline="0" dirty="0"/>
                        <a:t> 7,30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/>
                        <a:t>pCO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 46-69 </a:t>
                      </a:r>
                      <a:r>
                        <a:rPr lang="it-IT" sz="1600" baseline="0" dirty="0" err="1"/>
                        <a:t>mmHg</a:t>
                      </a:r>
                      <a:endParaRPr lang="it-IT" sz="16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/>
                        <a:t>pO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 41-55 </a:t>
                      </a:r>
                      <a:r>
                        <a:rPr lang="it-IT" sz="1600" baseline="0" dirty="0" err="1"/>
                        <a:t>mmHg</a:t>
                      </a:r>
                      <a:endParaRPr lang="it-IT" sz="1600" baseline="0" dirty="0"/>
                    </a:p>
                    <a:p>
                      <a:pPr marL="0" indent="0">
                        <a:buFontTx/>
                        <a:buNone/>
                      </a:pPr>
                      <a:endParaRPr lang="it-IT" sz="1600" baseline="0" dirty="0"/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Incremento graduale della dispnea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Escreato purulento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Cianosi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Edemi periferici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Tachicardia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err="1"/>
                        <a:t>pH</a:t>
                      </a:r>
                      <a:r>
                        <a:rPr lang="it-IT" sz="1600" dirty="0"/>
                        <a:t> 7,29 </a:t>
                      </a:r>
                      <a:r>
                        <a:rPr lang="mr-IN" sz="1600" dirty="0"/>
                        <a:t>–</a:t>
                      </a:r>
                      <a:r>
                        <a:rPr lang="it-IT" sz="1600" dirty="0"/>
                        <a:t> 7,25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/>
                        <a:t>pCO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 70-80 </a:t>
                      </a:r>
                      <a:r>
                        <a:rPr lang="it-IT" sz="1600" baseline="0" dirty="0" err="1"/>
                        <a:t>mmHg</a:t>
                      </a:r>
                      <a:endParaRPr lang="it-IT" sz="16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/>
                        <a:t>pO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 30-40 </a:t>
                      </a:r>
                      <a:r>
                        <a:rPr lang="it-IT" sz="1600" baseline="0" dirty="0" err="1"/>
                        <a:t>mmHg</a:t>
                      </a:r>
                      <a:endParaRPr lang="it-IT" sz="1600" baseline="0" dirty="0"/>
                    </a:p>
                    <a:p>
                      <a:pPr marL="0" indent="0">
                        <a:buFontTx/>
                        <a:buNone/>
                      </a:pPr>
                      <a:endParaRPr lang="it-IT" sz="1600" baseline="0" dirty="0"/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Dispnea a riposo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Respiro rapido e superficiale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Muscolatura accessoria attiva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Turgore giugulare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Fegato da stasi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Sensorio compromesso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 err="1"/>
                        <a:t>Flapping</a:t>
                      </a:r>
                      <a:r>
                        <a:rPr lang="it-IT" sz="1600" baseline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dirty="0" err="1"/>
                        <a:t>pH</a:t>
                      </a:r>
                      <a:r>
                        <a:rPr lang="it-IT" sz="1600" dirty="0"/>
                        <a:t> &lt; 7,25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/>
                        <a:t>pCO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 &gt; 60 </a:t>
                      </a:r>
                      <a:r>
                        <a:rPr lang="it-IT" sz="1600" baseline="0" dirty="0" err="1"/>
                        <a:t>mmHg</a:t>
                      </a:r>
                      <a:endParaRPr lang="it-IT" sz="1600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it-IT" sz="1600" baseline="0" dirty="0"/>
                        <a:t>pO</a:t>
                      </a:r>
                      <a:r>
                        <a:rPr lang="it-IT" sz="1600" baseline="-25000" dirty="0"/>
                        <a:t>2</a:t>
                      </a:r>
                      <a:r>
                        <a:rPr lang="it-IT" sz="1600" baseline="0" dirty="0"/>
                        <a:t> &lt; 30 </a:t>
                      </a:r>
                      <a:r>
                        <a:rPr lang="it-IT" sz="1600" baseline="0" dirty="0" err="1"/>
                        <a:t>mmHg</a:t>
                      </a:r>
                      <a:endParaRPr lang="it-IT" sz="1600" baseline="0" dirty="0"/>
                    </a:p>
                    <a:p>
                      <a:pPr marL="0" indent="0">
                        <a:buFontTx/>
                        <a:buNone/>
                      </a:pPr>
                      <a:endParaRPr lang="it-IT" sz="1600" baseline="0" dirty="0"/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Fatica muscolare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Asincronismi respiratori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Apnea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Coma</a:t>
                      </a:r>
                    </a:p>
                    <a:p>
                      <a:pPr marL="285750" indent="-285750">
                        <a:buFont typeface="Wingdings" charset="2"/>
                        <a:buChar char=""/>
                      </a:pPr>
                      <a:r>
                        <a:rPr lang="it-IT" sz="1600" baseline="0" dirty="0"/>
                        <a:t>Ipotensione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70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07601"/>
            <a:ext cx="221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Paziente con Recidiva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0397" y="691482"/>
            <a:ext cx="835640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Terapia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Cortisonico + anticolinergico + </a:t>
            </a:r>
            <a:r>
              <a:rPr lang="it-IT" sz="1600" dirty="0">
                <a:latin typeface="Symbol" charset="2"/>
                <a:cs typeface="Symbol" charset="2"/>
              </a:rPr>
              <a:t>b</a:t>
            </a:r>
            <a:r>
              <a:rPr lang="it-IT" sz="1600" dirty="0"/>
              <a:t>-agonista per via aerosolica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Cortisonico per via sistemica (in genere </a:t>
            </a:r>
            <a:r>
              <a:rPr lang="it-IT" sz="1600" dirty="0" err="1"/>
              <a:t>metilprednisolone</a:t>
            </a:r>
            <a:r>
              <a:rPr lang="it-IT" sz="1600" dirty="0"/>
              <a:t> </a:t>
            </a:r>
            <a:r>
              <a:rPr lang="mr-IN" sz="1600" dirty="0"/>
              <a:t>–</a:t>
            </a:r>
            <a:r>
              <a:rPr lang="it-IT" sz="1600" dirty="0"/>
              <a:t> </a:t>
            </a:r>
            <a:r>
              <a:rPr lang="it-IT" sz="1600" dirty="0" err="1"/>
              <a:t>Urbason</a:t>
            </a:r>
            <a:r>
              <a:rPr lang="it-IT" sz="1600" dirty="0"/>
              <a:t> </a:t>
            </a:r>
            <a:r>
              <a:rPr lang="mr-IN" sz="1600" dirty="0"/>
              <a:t>–</a:t>
            </a:r>
            <a:r>
              <a:rPr lang="it-IT" sz="1600" dirty="0"/>
              <a:t> 20mg x 2 </a:t>
            </a:r>
            <a:r>
              <a:rPr lang="it-IT" sz="1600" dirty="0" err="1"/>
              <a:t>vv</a:t>
            </a:r>
            <a:r>
              <a:rPr lang="it-IT" sz="1600" dirty="0"/>
              <a:t> die)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Antibiotico (scelta empirica/ampio spettro in base all’anamnesi) da iniziare dopo gli esami colturali (quindi dopo la febbre) o nel caso di forte sospetto di sepsi bronchiale (obiettività, lab)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Diuretico se si sospetta la presenza di una componente cardiaca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Profilassi anti-trombotica</a:t>
            </a:r>
          </a:p>
          <a:p>
            <a:pPr marL="285750" indent="-285750">
              <a:buFontTx/>
              <a:buChar char="-"/>
            </a:pPr>
            <a:r>
              <a:rPr lang="it-IT" sz="1600" dirty="0"/>
              <a:t>O</a:t>
            </a:r>
            <a:r>
              <a:rPr lang="it-IT" sz="1600" baseline="-25000" dirty="0"/>
              <a:t>2</a:t>
            </a:r>
            <a:r>
              <a:rPr lang="it-IT" sz="1600" dirty="0"/>
              <a:t>-terapia al fine di mantenere una SO</a:t>
            </a:r>
            <a:r>
              <a:rPr lang="it-IT" sz="1600" baseline="-25000" dirty="0"/>
              <a:t>2</a:t>
            </a:r>
            <a:r>
              <a:rPr lang="it-IT" sz="1600" dirty="0"/>
              <a:t> ≥90% con occhialini o con </a:t>
            </a:r>
            <a:r>
              <a:rPr lang="it-IT" sz="1600" dirty="0" err="1"/>
              <a:t>ventimask</a:t>
            </a: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Supporto respiratorio non invasivo con C-PAP in caso di insufficienza respiratoria (pCO</a:t>
            </a:r>
            <a:r>
              <a:rPr lang="it-IT" sz="1600" baseline="-25000" dirty="0"/>
              <a:t>2</a:t>
            </a:r>
            <a:r>
              <a:rPr lang="it-IT" sz="1600" dirty="0"/>
              <a:t> ≥45)</a:t>
            </a:r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/>
              <a:t>Terapia e valutazioni a supporto</a:t>
            </a:r>
          </a:p>
        </p:txBody>
      </p:sp>
    </p:spTree>
    <p:extLst>
      <p:ext uri="{BB962C8B-B14F-4D97-AF65-F5344CB8AC3E}">
        <p14:creationId xmlns:p14="http://schemas.microsoft.com/office/powerpoint/2010/main" val="2737859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38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02972" y="407601"/>
            <a:ext cx="401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Paziente con Recidiva: quale antibiotico?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48760"/>
              </p:ext>
            </p:extLst>
          </p:nvPr>
        </p:nvGraphicFramePr>
        <p:xfrm>
          <a:off x="485886" y="910601"/>
          <a:ext cx="8083828" cy="5521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Tipo di riacutizzazione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Terapia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BPCO riacutizzata</a:t>
                      </a:r>
                      <a:r>
                        <a:rPr lang="it-IT" sz="1600" baseline="0" dirty="0"/>
                        <a:t> non complicata</a:t>
                      </a:r>
                    </a:p>
                    <a:p>
                      <a:endParaRPr lang="it-IT" sz="16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FEV</a:t>
                      </a:r>
                      <a:r>
                        <a:rPr lang="it-IT" sz="1600" baseline="-25000" dirty="0"/>
                        <a:t>1</a:t>
                      </a:r>
                      <a:r>
                        <a:rPr lang="it-IT" sz="1600" baseline="0" dirty="0"/>
                        <a:t> &gt; 50%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O meno di 4 riacutizzazioni/anno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O assenza di </a:t>
                      </a:r>
                      <a:r>
                        <a:rPr lang="it-IT" sz="1600" baseline="0" dirty="0" err="1"/>
                        <a:t>comorbidità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/>
                        <a:t>Cefalosporine orali di II generazione (</a:t>
                      </a:r>
                      <a:r>
                        <a:rPr lang="it-IT" sz="1600" dirty="0" err="1"/>
                        <a:t>cefurozime</a:t>
                      </a:r>
                      <a:r>
                        <a:rPr lang="it-IT" sz="1600" dirty="0"/>
                        <a:t> 500mg x 2; </a:t>
                      </a:r>
                      <a:r>
                        <a:rPr lang="it-IT" sz="1600" dirty="0" err="1"/>
                        <a:t>cefpodozime</a:t>
                      </a:r>
                      <a:r>
                        <a:rPr lang="it-IT" sz="1600" dirty="0"/>
                        <a:t> 200mg x 2)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 err="1"/>
                        <a:t>Azitromicina</a:t>
                      </a:r>
                      <a:r>
                        <a:rPr lang="it-IT" sz="1600" dirty="0"/>
                        <a:t> 500mg x 1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 err="1"/>
                        <a:t>Claritromicina</a:t>
                      </a:r>
                      <a:r>
                        <a:rPr lang="it-IT" sz="1600" baseline="0" dirty="0"/>
                        <a:t> 500mg x 2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BPCO riacutizzata complicata</a:t>
                      </a:r>
                    </a:p>
                    <a:p>
                      <a:endParaRPr lang="it-IT" sz="160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/>
                        <a:t>FEV</a:t>
                      </a:r>
                      <a:r>
                        <a:rPr lang="it-IT" sz="1600" baseline="-25000" dirty="0"/>
                        <a:t>1</a:t>
                      </a:r>
                      <a:r>
                        <a:rPr lang="it-IT" sz="1600" dirty="0"/>
                        <a:t> &gt; 35%</a:t>
                      </a:r>
                      <a:r>
                        <a:rPr lang="it-IT" sz="1600" baseline="0" dirty="0"/>
                        <a:t> &lt; 50%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O più di 4 riacutizzazioni/anno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O presenza di </a:t>
                      </a:r>
                      <a:r>
                        <a:rPr lang="it-IT" sz="1600" baseline="0" dirty="0" err="1"/>
                        <a:t>comorbidità</a:t>
                      </a:r>
                      <a:endParaRPr lang="it-IT" sz="1600" baseline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O età &gt; 65 anni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 err="1"/>
                        <a:t>Amossicillina</a:t>
                      </a:r>
                      <a:r>
                        <a:rPr lang="it-IT" sz="1600" dirty="0"/>
                        <a:t>/acido </a:t>
                      </a:r>
                      <a:r>
                        <a:rPr lang="it-IT" sz="1600" dirty="0" err="1"/>
                        <a:t>clavulanico</a:t>
                      </a:r>
                      <a:r>
                        <a:rPr lang="it-IT" sz="1600" dirty="0"/>
                        <a:t> 1g per </a:t>
                      </a:r>
                      <a:r>
                        <a:rPr lang="it-IT" sz="1600" dirty="0" err="1"/>
                        <a:t>os</a:t>
                      </a:r>
                      <a:r>
                        <a:rPr lang="it-IT" sz="1600" dirty="0"/>
                        <a:t> o 2,2g </a:t>
                      </a:r>
                      <a:r>
                        <a:rPr lang="it-IT" sz="1600" dirty="0" err="1"/>
                        <a:t>ev</a:t>
                      </a:r>
                      <a:r>
                        <a:rPr lang="it-IT" sz="1600" dirty="0"/>
                        <a:t> ogni 6-8 ore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 err="1"/>
                        <a:t>Levofloxacina</a:t>
                      </a:r>
                      <a:r>
                        <a:rPr lang="it-IT" sz="1600" baseline="0" dirty="0"/>
                        <a:t> 500mg per </a:t>
                      </a:r>
                      <a:r>
                        <a:rPr lang="it-IT" sz="1600" baseline="0" dirty="0" err="1"/>
                        <a:t>os</a:t>
                      </a:r>
                      <a:r>
                        <a:rPr lang="it-IT" sz="1600" baseline="0" dirty="0"/>
                        <a:t> o </a:t>
                      </a:r>
                      <a:r>
                        <a:rPr lang="it-IT" sz="1600" baseline="0" dirty="0" err="1"/>
                        <a:t>ev</a:t>
                      </a:r>
                      <a:r>
                        <a:rPr lang="it-IT" sz="1600" baseline="0" dirty="0"/>
                        <a:t> x 1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/>
                        <a:t>Cefalosporine di III generazione (</a:t>
                      </a:r>
                      <a:r>
                        <a:rPr lang="it-IT" sz="1600" baseline="0" dirty="0" err="1"/>
                        <a:t>cefotaxime</a:t>
                      </a:r>
                      <a:r>
                        <a:rPr lang="it-IT" sz="1600" baseline="0" dirty="0"/>
                        <a:t> 2g </a:t>
                      </a:r>
                      <a:r>
                        <a:rPr lang="it-IT" sz="1600" baseline="0" dirty="0" err="1"/>
                        <a:t>ev</a:t>
                      </a:r>
                      <a:r>
                        <a:rPr lang="it-IT" sz="1600" baseline="0" dirty="0"/>
                        <a:t> ogni 6-8 ore, </a:t>
                      </a:r>
                      <a:r>
                        <a:rPr lang="it-IT" sz="1600" baseline="0" dirty="0" err="1"/>
                        <a:t>ceftriaxone</a:t>
                      </a:r>
                      <a:r>
                        <a:rPr lang="it-IT" sz="1600" baseline="0" dirty="0"/>
                        <a:t> 2g </a:t>
                      </a:r>
                      <a:r>
                        <a:rPr lang="it-IT" sz="1600" baseline="0" dirty="0" err="1"/>
                        <a:t>ev</a:t>
                      </a:r>
                      <a:r>
                        <a:rPr lang="it-IT" sz="1600" baseline="0" dirty="0"/>
                        <a:t> x 1)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BPCO riacutizzata complicata a rischio di infezione</a:t>
                      </a:r>
                      <a:r>
                        <a:rPr lang="it-IT" sz="1600" baseline="0" dirty="0"/>
                        <a:t> da </a:t>
                      </a:r>
                      <a:r>
                        <a:rPr lang="it-IT" sz="1600" baseline="0" dirty="0" err="1"/>
                        <a:t>pseudomonas</a:t>
                      </a:r>
                      <a:r>
                        <a:rPr lang="it-IT" sz="1600" baseline="0" dirty="0"/>
                        <a:t> </a:t>
                      </a:r>
                      <a:r>
                        <a:rPr lang="it-IT" sz="1600" baseline="0" dirty="0" err="1"/>
                        <a:t>aeruginosa</a:t>
                      </a:r>
                      <a:endParaRPr lang="it-IT" sz="1600" baseline="0" dirty="0"/>
                    </a:p>
                    <a:p>
                      <a:endParaRPr lang="it-IT" sz="1600" baseline="0" dirty="0"/>
                    </a:p>
                    <a:p>
                      <a:r>
                        <a:rPr lang="it-IT" sz="1600" baseline="0" dirty="0"/>
                        <a:t>Infezione bronchiale cronica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it-IT" sz="1600" baseline="0" dirty="0"/>
                        <a:t>FEV</a:t>
                      </a:r>
                      <a:r>
                        <a:rPr lang="it-IT" sz="1600" baseline="-25000" dirty="0"/>
                        <a:t>1</a:t>
                      </a:r>
                      <a:r>
                        <a:rPr lang="it-IT" sz="1600" baseline="0" dirty="0"/>
                        <a:t> &lt; 35%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it-IT" sz="1600" baseline="0" dirty="0"/>
                        <a:t>O Bronchiectasie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it-IT" sz="1600" baseline="0" dirty="0"/>
                        <a:t>O Frequente ricorso ad antibiotici (&gt; 4 anno)</a:t>
                      </a:r>
                    </a:p>
                    <a:p>
                      <a:pPr marL="285750" indent="-285750">
                        <a:buFontTx/>
                        <a:buChar char="•"/>
                      </a:pPr>
                      <a:r>
                        <a:rPr lang="it-IT" sz="1600" baseline="0" dirty="0"/>
                        <a:t>O Terapia cronica con steroidi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 err="1"/>
                        <a:t>Ciprofloxacina</a:t>
                      </a:r>
                      <a:r>
                        <a:rPr lang="it-IT" sz="1600" dirty="0"/>
                        <a:t> 500mg per </a:t>
                      </a:r>
                      <a:r>
                        <a:rPr lang="it-IT" sz="1600" dirty="0" err="1"/>
                        <a:t>os</a:t>
                      </a:r>
                      <a:r>
                        <a:rPr lang="it-IT" sz="1600" dirty="0"/>
                        <a:t> oppure 400mg </a:t>
                      </a:r>
                      <a:r>
                        <a:rPr lang="it-IT" sz="1600" dirty="0" err="1"/>
                        <a:t>ev</a:t>
                      </a:r>
                      <a:r>
                        <a:rPr lang="it-IT" sz="1600" dirty="0"/>
                        <a:t> ogni 12 ore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dirty="0" err="1"/>
                        <a:t>Ceftazidime</a:t>
                      </a:r>
                      <a:r>
                        <a:rPr lang="it-IT" sz="1600" baseline="0" dirty="0"/>
                        <a:t> 2g ogni 8 ore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it-IT" sz="1600" baseline="0" dirty="0" err="1"/>
                        <a:t>Cefepime</a:t>
                      </a:r>
                      <a:r>
                        <a:rPr lang="it-IT" sz="1600" baseline="0" dirty="0"/>
                        <a:t> 2g ogni  8 ore</a:t>
                      </a:r>
                      <a:endParaRPr lang="it-IT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93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A7FB-946F-8043-9CA2-5F372DE805CC}" type="slidenum">
              <a:rPr lang="it-IT" smtClean="0"/>
              <a:t>39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879356" y="360321"/>
            <a:ext cx="164860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BPCO riacutizzata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121" y="1378156"/>
            <a:ext cx="366107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Acidosi respiratoria + </a:t>
            </a:r>
            <a:r>
              <a:rPr lang="it-IT" sz="1600" dirty="0" err="1"/>
              <a:t>distress</a:t>
            </a:r>
            <a:r>
              <a:rPr lang="it-IT" sz="1600" dirty="0"/>
              <a:t> respiratorio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22067" y="2251847"/>
            <a:ext cx="296318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O2-terapia + steroide </a:t>
            </a:r>
            <a:r>
              <a:rPr lang="it-IT" sz="1600" dirty="0" err="1"/>
              <a:t>ev</a:t>
            </a:r>
            <a:r>
              <a:rPr lang="it-IT" sz="1600" dirty="0"/>
              <a:t> + broncodilatatori topici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83578" y="3463693"/>
            <a:ext cx="2215635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Miglioramento clinico con </a:t>
            </a:r>
            <a:r>
              <a:rPr lang="it-IT" sz="1600" dirty="0" err="1"/>
              <a:t>pH</a:t>
            </a:r>
            <a:r>
              <a:rPr lang="it-IT" sz="1600" dirty="0"/>
              <a:t> &gt; 7,35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91276" y="3463693"/>
            <a:ext cx="2792061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/>
              <a:t>pH</a:t>
            </a:r>
            <a:r>
              <a:rPr lang="it-IT" sz="1600" dirty="0"/>
              <a:t> &lt; 7.35 + FR &gt; 25/m + pCO2 &gt; 45mmHg</a:t>
            </a:r>
          </a:p>
        </p:txBody>
      </p:sp>
      <p:cxnSp>
        <p:nvCxnSpPr>
          <p:cNvPr id="9" name="Connettore 2 8"/>
          <p:cNvCxnSpPr>
            <a:stCxn id="3" idx="2"/>
            <a:endCxn id="4" idx="0"/>
          </p:cNvCxnSpPr>
          <p:nvPr/>
        </p:nvCxnSpPr>
        <p:spPr>
          <a:xfrm>
            <a:off x="4703660" y="698875"/>
            <a:ext cx="0" cy="67928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4" idx="2"/>
            <a:endCxn id="5" idx="0"/>
          </p:cNvCxnSpPr>
          <p:nvPr/>
        </p:nvCxnSpPr>
        <p:spPr>
          <a:xfrm>
            <a:off x="4703660" y="1716710"/>
            <a:ext cx="1" cy="535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>
            <a:stCxn id="5" idx="2"/>
            <a:endCxn id="6" idx="0"/>
          </p:cNvCxnSpPr>
          <p:nvPr/>
        </p:nvCxnSpPr>
        <p:spPr>
          <a:xfrm rot="5400000">
            <a:off x="2983994" y="1744026"/>
            <a:ext cx="627070" cy="2812265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4 14"/>
          <p:cNvCxnSpPr>
            <a:stCxn id="5" idx="2"/>
            <a:endCxn id="7" idx="0"/>
          </p:cNvCxnSpPr>
          <p:nvPr/>
        </p:nvCxnSpPr>
        <p:spPr>
          <a:xfrm rot="16200000" flipH="1">
            <a:off x="5631949" y="1908335"/>
            <a:ext cx="627070" cy="2483646"/>
          </a:xfrm>
          <a:prstGeom prst="bentConnector3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870022" y="4665827"/>
            <a:ext cx="2042747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Prosegue terapia</a:t>
            </a:r>
          </a:p>
          <a:p>
            <a:pPr algn="ctr"/>
            <a:r>
              <a:rPr lang="it-IT" sz="1600" dirty="0"/>
              <a:t>Osservazione-ricovero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754763" y="4665122"/>
            <a:ext cx="2865087" cy="5847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Ventilazione assistita con  </a:t>
            </a:r>
            <a:r>
              <a:rPr lang="it-IT" sz="1600" dirty="0" err="1"/>
              <a:t>BiPAP</a:t>
            </a:r>
            <a:endParaRPr lang="it-IT" sz="1600" dirty="0"/>
          </a:p>
          <a:p>
            <a:pPr algn="ctr"/>
            <a:r>
              <a:rPr lang="it-IT" sz="1600" dirty="0"/>
              <a:t>Monitoraggio sub-intensivo</a:t>
            </a:r>
          </a:p>
        </p:txBody>
      </p:sp>
      <p:cxnSp>
        <p:nvCxnSpPr>
          <p:cNvPr id="19" name="Connettore 2 18"/>
          <p:cNvCxnSpPr>
            <a:stCxn id="6" idx="2"/>
            <a:endCxn id="16" idx="0"/>
          </p:cNvCxnSpPr>
          <p:nvPr/>
        </p:nvCxnSpPr>
        <p:spPr>
          <a:xfrm>
            <a:off x="1891396" y="4048469"/>
            <a:ext cx="0" cy="61735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7" idx="2"/>
            <a:endCxn id="17" idx="0"/>
          </p:cNvCxnSpPr>
          <p:nvPr/>
        </p:nvCxnSpPr>
        <p:spPr>
          <a:xfrm>
            <a:off x="7187307" y="4048469"/>
            <a:ext cx="0" cy="61665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2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4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7220" y="1022118"/>
            <a:ext cx="82792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Fattori di rischio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Fumo di sigaretta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domestico</a:t>
            </a:r>
          </a:p>
          <a:p>
            <a:endParaRPr lang="it-IT" sz="2400" dirty="0"/>
          </a:p>
          <a:p>
            <a:r>
              <a:rPr lang="it-IT" sz="2400" dirty="0"/>
              <a:t>Presente in particolare nelle realtà socio-economiche più povere</a:t>
            </a:r>
          </a:p>
          <a:p>
            <a:endParaRPr lang="it-IT" sz="2400" dirty="0"/>
          </a:p>
          <a:p>
            <a:r>
              <a:rPr lang="it-IT" sz="2400" dirty="0"/>
              <a:t>La mancanza di ventilazione degli ambienti porta a respirare particolato e prodotti di combustione</a:t>
            </a:r>
          </a:p>
          <a:p>
            <a:endParaRPr lang="it-IT" sz="2400" dirty="0"/>
          </a:p>
          <a:p>
            <a:r>
              <a:rPr lang="it-IT" sz="2400" dirty="0"/>
              <a:t>Le donne sono a maggior rischio</a:t>
            </a:r>
          </a:p>
          <a:p>
            <a:endParaRPr lang="it-IT" sz="2400" dirty="0"/>
          </a:p>
          <a:p>
            <a:r>
              <a:rPr lang="it-IT" sz="2400" dirty="0"/>
              <a:t>In nazioni povere, questo porta a incidenza non diversa tra i due sessi sebbene gli uomini siano più spesso fumatori</a:t>
            </a:r>
          </a:p>
        </p:txBody>
      </p:sp>
    </p:spTree>
    <p:extLst>
      <p:ext uri="{BB962C8B-B14F-4D97-AF65-F5344CB8AC3E}">
        <p14:creationId xmlns:p14="http://schemas.microsoft.com/office/powerpoint/2010/main" val="426365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7221" y="1022118"/>
            <a:ext cx="83737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Fattori di rischio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Fumo di sigaretta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domestico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ambientale</a:t>
            </a:r>
          </a:p>
          <a:p>
            <a:endParaRPr lang="it-IT" sz="2400" dirty="0"/>
          </a:p>
          <a:p>
            <a:r>
              <a:rPr lang="it-IT" sz="2400" dirty="0"/>
              <a:t>Non vi è una chiara evidenza tra polluzioni ambientali e rischio di BPCO</a:t>
            </a:r>
          </a:p>
          <a:p>
            <a:endParaRPr lang="it-IT" sz="2400" dirty="0"/>
          </a:p>
          <a:p>
            <a:r>
              <a:rPr lang="it-IT" sz="2400" dirty="0"/>
              <a:t>Probabile effetto potenziante del fumo di sigaretta</a:t>
            </a:r>
          </a:p>
          <a:p>
            <a:endParaRPr lang="it-IT" sz="2400" dirty="0"/>
          </a:p>
          <a:p>
            <a:r>
              <a:rPr lang="it-IT" sz="2400" dirty="0"/>
              <a:t>Sicura causa nella recidiva di BPCO (picchi di incidenza della recidiva in corrispondenza dei picchi di inquinamento atmosferico)</a:t>
            </a:r>
          </a:p>
        </p:txBody>
      </p:sp>
    </p:spTree>
    <p:extLst>
      <p:ext uri="{BB962C8B-B14F-4D97-AF65-F5344CB8AC3E}">
        <p14:creationId xmlns:p14="http://schemas.microsoft.com/office/powerpoint/2010/main" val="426365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6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47220" y="1022118"/>
            <a:ext cx="69594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Fattori di rischio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Fumo di sigaretta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domestico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Inquinamento ambientale</a:t>
            </a:r>
          </a:p>
          <a:p>
            <a:pPr marL="285750" indent="-285750">
              <a:buFontTx/>
              <a:buChar char="-"/>
            </a:pPr>
            <a:r>
              <a:rPr lang="it-IT" sz="2400" dirty="0"/>
              <a:t>Esposizione professionale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r>
              <a:rPr lang="it-IT" sz="2400" dirty="0"/>
              <a:t>Ne sono causa sia le polveri che i fumi ed i gas</a:t>
            </a:r>
          </a:p>
          <a:p>
            <a:endParaRPr lang="it-IT" sz="2400" dirty="0"/>
          </a:p>
          <a:p>
            <a:r>
              <a:rPr lang="it-IT" sz="2400" dirty="0"/>
              <a:t>Meno importanti del fumo ma con effetto potenziante</a:t>
            </a:r>
          </a:p>
        </p:txBody>
      </p:sp>
    </p:spTree>
    <p:extLst>
      <p:ext uri="{BB962C8B-B14F-4D97-AF65-F5344CB8AC3E}">
        <p14:creationId xmlns:p14="http://schemas.microsoft.com/office/powerpoint/2010/main" val="426365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7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5801" y="743996"/>
            <a:ext cx="7902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Epidemiologia</a:t>
            </a:r>
          </a:p>
          <a:p>
            <a:r>
              <a:rPr lang="it-IT" sz="2400" dirty="0"/>
              <a:t>Prevalenza nei fumatori ed ex fumatori dopo i 40 anni di età del 10%, del 25% dopo gli 80 anni</a:t>
            </a:r>
          </a:p>
          <a:p>
            <a:r>
              <a:rPr lang="it-IT" sz="2400" dirty="0"/>
              <a:t>Quarta causa di morte negli USA, proiettata al 2°-3° posto nel 2020. Circa 20.000 morti in Italia</a:t>
            </a:r>
          </a:p>
          <a:p>
            <a:r>
              <a:rPr lang="it-IT" sz="2400" dirty="0"/>
              <a:t>Maschi&gt; donne (per ora)</a:t>
            </a:r>
          </a:p>
          <a:p>
            <a:r>
              <a:rPr lang="it-IT" sz="2400" dirty="0"/>
              <a:t>Costo negli USA &gt;10 miliardi $ annualmente per visite, accessi in ER e ricoveri</a:t>
            </a:r>
          </a:p>
          <a:p>
            <a:r>
              <a:rPr lang="it-IT" sz="2400" dirty="0"/>
              <a:t>Progressione con l’età</a:t>
            </a:r>
          </a:p>
          <a:p>
            <a:r>
              <a:rPr lang="it-IT" sz="2400" dirty="0"/>
              <a:t>Associata/Complicata da altre patologie (cardiovascolari, metaboliche, neoplastiche, metabolismo osseo, osteoporosi, depressione)</a:t>
            </a:r>
          </a:p>
        </p:txBody>
      </p:sp>
    </p:spTree>
    <p:extLst>
      <p:ext uri="{BB962C8B-B14F-4D97-AF65-F5344CB8AC3E}">
        <p14:creationId xmlns:p14="http://schemas.microsoft.com/office/powerpoint/2010/main" val="58593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36879"/>
            <a:ext cx="8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BPCO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58264" y="838018"/>
            <a:ext cx="80190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Molti studi hanno preso in considerazione un rischio composito Numero di sigarette/durata del fumo</a:t>
            </a:r>
          </a:p>
          <a:p>
            <a:endParaRPr lang="it-IT" sz="2400" dirty="0"/>
          </a:p>
          <a:p>
            <a:r>
              <a:rPr lang="it-IT" sz="2400" dirty="0"/>
              <a:t>Non è chiaro quale sia il limite di sicurezza per lo sviluppo della BPCO</a:t>
            </a:r>
          </a:p>
          <a:p>
            <a:endParaRPr lang="it-IT" sz="2400" dirty="0"/>
          </a:p>
          <a:p>
            <a:r>
              <a:rPr lang="it-IT" sz="2400" dirty="0"/>
              <a:t>Non considerando altri fattori di rischio, fumare &lt; di 10-15 pacchetti/anno di sigarette sembra non correlare con il rischio di BPCO (significa meno di 1 sigaretta/die e non viviamo nell’Eden)</a:t>
            </a:r>
          </a:p>
          <a:p>
            <a:endParaRPr lang="it-IT" sz="2400" dirty="0"/>
          </a:p>
          <a:p>
            <a:r>
              <a:rPr lang="it-IT" sz="2400" dirty="0"/>
              <a:t>Il singolo fattore di rischio sicuramente correlato con lo sviluppo di BPCO è fumare più di 40 pacchetti/anno (significa 2 sigarette/die)</a:t>
            </a:r>
          </a:p>
          <a:p>
            <a:endParaRPr lang="it-IT" sz="2400" dirty="0"/>
          </a:p>
          <a:p>
            <a:r>
              <a:rPr lang="it-IT" sz="2400" dirty="0"/>
              <a:t>Comunque occorre considerare le polluzioni atmosferiche</a:t>
            </a:r>
          </a:p>
        </p:txBody>
      </p:sp>
    </p:spTree>
    <p:extLst>
      <p:ext uri="{BB962C8B-B14F-4D97-AF65-F5344CB8AC3E}">
        <p14:creationId xmlns:p14="http://schemas.microsoft.com/office/powerpoint/2010/main" val="408427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8D536-1689-FF47-BB81-037B1145F943}" type="slidenum">
              <a:rPr lang="it-IT" smtClean="0"/>
              <a:t>9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186574" y="10691"/>
            <a:ext cx="70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BPCO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1894" y="544051"/>
            <a:ext cx="503778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Meccanismi patogenetici</a:t>
            </a:r>
          </a:p>
          <a:p>
            <a:endParaRPr lang="it-IT" dirty="0"/>
          </a:p>
          <a:p>
            <a:r>
              <a:rPr lang="it-IT" dirty="0"/>
              <a:t>Bronchite cronica</a:t>
            </a:r>
          </a:p>
          <a:p>
            <a:r>
              <a:rPr lang="it-IT" dirty="0"/>
              <a:t>Flogosi cronica delle vie aeree periferiche (bronchioli) &gt;&gt; ipertrofia muscolo liscio, iperplasia delle cellule mucipare caliciformi, fibrosi, infiltrato infiammatorio cronico</a:t>
            </a:r>
          </a:p>
          <a:p>
            <a:r>
              <a:rPr lang="it-IT" dirty="0"/>
              <a:t>Conseguenza: Ostruzione al flusso aereo</a:t>
            </a:r>
          </a:p>
          <a:p>
            <a:endParaRPr lang="it-IT" dirty="0"/>
          </a:p>
          <a:p>
            <a:r>
              <a:rPr lang="it-IT" dirty="0"/>
              <a:t>Enfisema</a:t>
            </a:r>
          </a:p>
          <a:p>
            <a:r>
              <a:rPr lang="it-IT" dirty="0"/>
              <a:t>Distruzione del tessuto elastico del parenchima polmonare e sua modifica anatomica</a:t>
            </a:r>
          </a:p>
          <a:p>
            <a:r>
              <a:rPr lang="it-IT" dirty="0"/>
              <a:t>Conseguenza: </a:t>
            </a:r>
          </a:p>
          <a:p>
            <a:pPr marL="285750" indent="-285750">
              <a:buFontTx/>
              <a:buChar char="-"/>
            </a:pPr>
            <a:r>
              <a:rPr lang="it-IT" dirty="0"/>
              <a:t>Perdita del ritorno elastico e quindi delle forza propulsiva del flusso aereo</a:t>
            </a:r>
          </a:p>
          <a:p>
            <a:pPr marL="285750" indent="-285750">
              <a:buFontTx/>
              <a:buChar char="-"/>
            </a:pPr>
            <a:r>
              <a:rPr lang="it-IT" dirty="0"/>
              <a:t>Riduzione/distruzione del letto vascolare &gt; </a:t>
            </a:r>
            <a:r>
              <a:rPr lang="it-IT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it-IT" dirty="0"/>
              <a:t> capacità di diffusione alveolo-capillare &gt; alterato rapporto perfusione/ventilazione (</a:t>
            </a:r>
            <a:r>
              <a:rPr lang="it-IT" dirty="0" err="1"/>
              <a:t>P</a:t>
            </a:r>
            <a:r>
              <a:rPr lang="it-IT" dirty="0"/>
              <a:t>/</a:t>
            </a:r>
            <a:r>
              <a:rPr lang="it-IT" dirty="0" err="1"/>
              <a:t>F</a:t>
            </a:r>
            <a:r>
              <a:rPr lang="it-IT" dirty="0"/>
              <a:t>) &gt; prima ipossiemia poi ipercapnia poi entrambe</a:t>
            </a:r>
          </a:p>
          <a:p>
            <a:endParaRPr lang="it-IT" dirty="0"/>
          </a:p>
        </p:txBody>
      </p:sp>
      <p:pic>
        <p:nvPicPr>
          <p:cNvPr id="5" name="Immagine 4" descr="COPD-Obstructive-Chronic-Bronchitis-or-Emphys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t="18639" r="48924"/>
          <a:stretch/>
        </p:blipFill>
        <p:spPr>
          <a:xfrm>
            <a:off x="5385254" y="482829"/>
            <a:ext cx="3178881" cy="3033422"/>
          </a:xfrm>
          <a:prstGeom prst="rect">
            <a:avLst/>
          </a:prstGeom>
        </p:spPr>
      </p:pic>
      <p:pic>
        <p:nvPicPr>
          <p:cNvPr id="9" name="Immagine 8" descr="COPD-Obstructive-Chronic-Bronchitis-or-Emphysem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6" t="19048"/>
          <a:stretch/>
        </p:blipFill>
        <p:spPr>
          <a:xfrm>
            <a:off x="5637140" y="3481139"/>
            <a:ext cx="3265466" cy="301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74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2722</Words>
  <Application>Microsoft Macintosh PowerPoint</Application>
  <PresentationFormat>Presentazione su schermo (4:3)</PresentationFormat>
  <Paragraphs>476</Paragraphs>
  <Slides>39</Slides>
  <Notes>0</Notes>
  <HiddenSlides>16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Tema di Office</vt:lpstr>
      <vt:lpstr>BPCO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Clinica Medica e Terapia</dc:title>
  <dc:creator>Rizzello Fernando</dc:creator>
  <cp:lastModifiedBy>Paolo Gionchetti</cp:lastModifiedBy>
  <cp:revision>203</cp:revision>
  <dcterms:created xsi:type="dcterms:W3CDTF">2019-09-29T07:44:29Z</dcterms:created>
  <dcterms:modified xsi:type="dcterms:W3CDTF">2024-02-24T18:18:43Z</dcterms:modified>
</cp:coreProperties>
</file>