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98"/>
  </p:notesMasterIdLst>
  <p:sldIdLst>
    <p:sldId id="256" r:id="rId2"/>
    <p:sldId id="573" r:id="rId3"/>
    <p:sldId id="261" r:id="rId4"/>
    <p:sldId id="434" r:id="rId5"/>
    <p:sldId id="258" r:id="rId6"/>
    <p:sldId id="259" r:id="rId7"/>
    <p:sldId id="260" r:id="rId8"/>
    <p:sldId id="262" r:id="rId9"/>
    <p:sldId id="263" r:id="rId10"/>
    <p:sldId id="264" r:id="rId11"/>
    <p:sldId id="265" r:id="rId12"/>
    <p:sldId id="426" r:id="rId13"/>
    <p:sldId id="430" r:id="rId14"/>
    <p:sldId id="376" r:id="rId15"/>
    <p:sldId id="433" r:id="rId16"/>
    <p:sldId id="266" r:id="rId17"/>
    <p:sldId id="435" r:id="rId18"/>
    <p:sldId id="267" r:id="rId19"/>
    <p:sldId id="387" r:id="rId20"/>
    <p:sldId id="358" r:id="rId21"/>
    <p:sldId id="497" r:id="rId22"/>
    <p:sldId id="354" r:id="rId23"/>
    <p:sldId id="359" r:id="rId24"/>
    <p:sldId id="446" r:id="rId25"/>
    <p:sldId id="498" r:id="rId26"/>
    <p:sldId id="436" r:id="rId27"/>
    <p:sldId id="444" r:id="rId28"/>
    <p:sldId id="437" r:id="rId29"/>
    <p:sldId id="445" r:id="rId30"/>
    <p:sldId id="438" r:id="rId31"/>
    <p:sldId id="549" r:id="rId32"/>
    <p:sldId id="440" r:id="rId33"/>
    <p:sldId id="360" r:id="rId34"/>
    <p:sldId id="439" r:id="rId35"/>
    <p:sldId id="441" r:id="rId36"/>
    <p:sldId id="551" r:id="rId37"/>
    <p:sldId id="448" r:id="rId38"/>
    <p:sldId id="449" r:id="rId39"/>
    <p:sldId id="442" r:id="rId40"/>
    <p:sldId id="552" r:id="rId41"/>
    <p:sldId id="443" r:id="rId42"/>
    <p:sldId id="458" r:id="rId43"/>
    <p:sldId id="537" r:id="rId44"/>
    <p:sldId id="459" r:id="rId45"/>
    <p:sldId id="450" r:id="rId46"/>
    <p:sldId id="451" r:id="rId47"/>
    <p:sldId id="554" r:id="rId48"/>
    <p:sldId id="516" r:id="rId49"/>
    <p:sldId id="550" r:id="rId50"/>
    <p:sldId id="452" r:id="rId51"/>
    <p:sldId id="460" r:id="rId52"/>
    <p:sldId id="453" r:id="rId53"/>
    <p:sldId id="555" r:id="rId54"/>
    <p:sldId id="454" r:id="rId55"/>
    <p:sldId id="538" r:id="rId56"/>
    <p:sldId id="553" r:id="rId57"/>
    <p:sldId id="455" r:id="rId58"/>
    <p:sldId id="539" r:id="rId59"/>
    <p:sldId id="556" r:id="rId60"/>
    <p:sldId id="496" r:id="rId61"/>
    <p:sldId id="374" r:id="rId62"/>
    <p:sldId id="397" r:id="rId63"/>
    <p:sldId id="375" r:id="rId64"/>
    <p:sldId id="396" r:id="rId65"/>
    <p:sldId id="431" r:id="rId66"/>
    <p:sldId id="377" r:id="rId67"/>
    <p:sldId id="378" r:id="rId68"/>
    <p:sldId id="380" r:id="rId69"/>
    <p:sldId id="379" r:id="rId70"/>
    <p:sldId id="383" r:id="rId71"/>
    <p:sldId id="381" r:id="rId72"/>
    <p:sldId id="389" r:id="rId73"/>
    <p:sldId id="384" r:id="rId74"/>
    <p:sldId id="393" r:id="rId75"/>
    <p:sldId id="388" r:id="rId76"/>
    <p:sldId id="398" r:id="rId77"/>
    <p:sldId id="399" r:id="rId78"/>
    <p:sldId id="390" r:id="rId79"/>
    <p:sldId id="400" r:id="rId80"/>
    <p:sldId id="401" r:id="rId81"/>
    <p:sldId id="403" r:id="rId82"/>
    <p:sldId id="402" r:id="rId83"/>
    <p:sldId id="405" r:id="rId84"/>
    <p:sldId id="404" r:id="rId85"/>
    <p:sldId id="407" r:id="rId86"/>
    <p:sldId id="406" r:id="rId87"/>
    <p:sldId id="408" r:id="rId88"/>
    <p:sldId id="409" r:id="rId89"/>
    <p:sldId id="410" r:id="rId90"/>
    <p:sldId id="411" r:id="rId91"/>
    <p:sldId id="412" r:id="rId92"/>
    <p:sldId id="413" r:id="rId93"/>
    <p:sldId id="414" r:id="rId94"/>
    <p:sldId id="415" r:id="rId95"/>
    <p:sldId id="416" r:id="rId96"/>
    <p:sldId id="417" r:id="rId9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C00"/>
    <a:srgbClr val="FF9300"/>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5854"/>
    <p:restoredTop sz="82927"/>
  </p:normalViewPr>
  <p:slideViewPr>
    <p:cSldViewPr snapToGrid="0" snapToObjects="1">
      <p:cViewPr varScale="1">
        <p:scale>
          <a:sx n="105" d="100"/>
          <a:sy n="105" d="100"/>
        </p:scale>
        <p:origin x="1400" y="200"/>
      </p:cViewPr>
      <p:guideLst/>
    </p:cSldViewPr>
  </p:slideViewPr>
  <p:outlineViewPr>
    <p:cViewPr>
      <p:scale>
        <a:sx n="33" d="100"/>
        <a:sy n="33" d="100"/>
      </p:scale>
      <p:origin x="0" y="-18472"/>
    </p:cViewPr>
  </p:outlineViewPr>
  <p:notesTextViewPr>
    <p:cViewPr>
      <p:scale>
        <a:sx n="1" d="1"/>
        <a:sy n="1" d="1"/>
      </p:scale>
      <p:origin x="0" y="0"/>
    </p:cViewPr>
  </p:notesTextViewPr>
  <p:sorterViewPr>
    <p:cViewPr>
      <p:scale>
        <a:sx n="160" d="100"/>
        <a:sy n="16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255202-5257-3D45-BBBA-18A478C41731}" type="datetimeFigureOut">
              <a:rPr lang="it-IT" smtClean="0"/>
              <a:t>16/04/24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DB442D-F50B-0D4A-9E0B-875CD81AEBEC}" type="slidenum">
              <a:rPr lang="it-IT" smtClean="0"/>
              <a:t>‹N›</a:t>
            </a:fld>
            <a:endParaRPr lang="it-IT"/>
          </a:p>
        </p:txBody>
      </p:sp>
    </p:spTree>
    <p:extLst>
      <p:ext uri="{BB962C8B-B14F-4D97-AF65-F5344CB8AC3E}">
        <p14:creationId xmlns:p14="http://schemas.microsoft.com/office/powerpoint/2010/main" val="2911714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800" dirty="0"/>
              <a:t>Una</a:t>
            </a:r>
            <a:r>
              <a:rPr lang="it-IT" sz="1800" baseline="0" dirty="0"/>
              <a:t> afasia sottocorticale tipica è quella talamica, spesso transitoria, caratterizzata da eloquio fluente con parafasie semantiche e anomie comprensione uditiva parzialmente conservata e ripetizione integra. E’ una afasia molto simile a quella transcorticale sensoriale</a:t>
            </a:r>
            <a:endParaRPr lang="it-IT" sz="1800" dirty="0"/>
          </a:p>
        </p:txBody>
      </p:sp>
      <p:sp>
        <p:nvSpPr>
          <p:cNvPr id="4" name="Segnaposto numero diapositiva 3"/>
          <p:cNvSpPr>
            <a:spLocks noGrp="1"/>
          </p:cNvSpPr>
          <p:nvPr>
            <p:ph type="sldNum" sz="quarter" idx="5"/>
          </p:nvPr>
        </p:nvSpPr>
        <p:spPr/>
        <p:txBody>
          <a:bodyPr/>
          <a:lstStyle/>
          <a:p>
            <a:fld id="{E2DB442D-F50B-0D4A-9E0B-875CD81AEBEC}" type="slidenum">
              <a:rPr lang="it-IT" smtClean="0"/>
              <a:t>7</a:t>
            </a:fld>
            <a:endParaRPr lang="it-IT"/>
          </a:p>
        </p:txBody>
      </p:sp>
    </p:spTree>
    <p:extLst>
      <p:ext uri="{BB962C8B-B14F-4D97-AF65-F5344CB8AC3E}">
        <p14:creationId xmlns:p14="http://schemas.microsoft.com/office/powerpoint/2010/main" val="948743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2DB442D-F50B-0D4A-9E0B-875CD81AEBEC}" type="slidenum">
              <a:rPr lang="it-IT" smtClean="0"/>
              <a:t>19</a:t>
            </a:fld>
            <a:endParaRPr lang="it-IT"/>
          </a:p>
        </p:txBody>
      </p:sp>
    </p:spTree>
    <p:extLst>
      <p:ext uri="{BB962C8B-B14F-4D97-AF65-F5344CB8AC3E}">
        <p14:creationId xmlns:p14="http://schemas.microsoft.com/office/powerpoint/2010/main" val="2950132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Il modello di </a:t>
            </a:r>
            <a:r>
              <a:rPr lang="it-IT" dirty="0" err="1"/>
              <a:t>wernicke</a:t>
            </a:r>
            <a:r>
              <a:rPr lang="it-IT" dirty="0"/>
              <a:t> tuttavia aveva come limite quello di ipotizzare/analizzare solo l’aspetto fonologico e quello articolatorio del linguaggio, quindi qualche anno più tardi LICHTHEIM lo modifica, includendo anche i processi di accesso al significato che sono alla base della produzione spontanea e della comprensione, mediante l’inclusione di VIE TRANSCORTICALI CHE COLLEGANO LE VIE MOTORIE E SENSORIALI AL CENTROI DEI CONCETTI </a:t>
            </a:r>
          </a:p>
          <a:p>
            <a:endParaRPr lang="it-IT" dirty="0"/>
          </a:p>
        </p:txBody>
      </p:sp>
      <p:sp>
        <p:nvSpPr>
          <p:cNvPr id="4" name="Segnaposto numero diapositiva 3"/>
          <p:cNvSpPr>
            <a:spLocks noGrp="1"/>
          </p:cNvSpPr>
          <p:nvPr>
            <p:ph type="sldNum" sz="quarter" idx="5"/>
          </p:nvPr>
        </p:nvSpPr>
        <p:spPr/>
        <p:txBody>
          <a:bodyPr/>
          <a:lstStyle/>
          <a:p>
            <a:fld id="{D8898793-764F-4549-8004-E870286905D7}" type="slidenum">
              <a:rPr lang="it-IT" altLang="it-IT" smtClean="0"/>
              <a:pPr/>
              <a:t>20</a:t>
            </a:fld>
            <a:endParaRPr lang="it-IT" altLang="it-IT"/>
          </a:p>
        </p:txBody>
      </p:sp>
    </p:spTree>
    <p:extLst>
      <p:ext uri="{BB962C8B-B14F-4D97-AF65-F5344CB8AC3E}">
        <p14:creationId xmlns:p14="http://schemas.microsoft.com/office/powerpoint/2010/main" val="3861447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2DB442D-F50B-0D4A-9E0B-875CD81AEBEC}" type="slidenum">
              <a:rPr lang="it-IT" smtClean="0"/>
              <a:t>21</a:t>
            </a:fld>
            <a:endParaRPr lang="it-IT"/>
          </a:p>
        </p:txBody>
      </p:sp>
    </p:spTree>
    <p:extLst>
      <p:ext uri="{BB962C8B-B14F-4D97-AF65-F5344CB8AC3E}">
        <p14:creationId xmlns:p14="http://schemas.microsoft.com/office/powerpoint/2010/main" val="3206379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Agli inizi del ’900 si fanno largo nuove classificazioni non più basate sulle supposte strutture cerebrali coinvolte ma piuttosto derivate da modelli psicologici di riferimento tanto che dopo la seconda guerra mondiale, si fa largo una nuova modalità di analisi basata sulla dicotomia </a:t>
            </a:r>
            <a:r>
              <a:rPr lang="it-IT" dirty="0" err="1"/>
              <a:t>antero</a:t>
            </a:r>
            <a:r>
              <a:rPr lang="it-IT" dirty="0"/>
              <a:t>-posteriore (comprensione vs produzione)</a:t>
            </a:r>
          </a:p>
          <a:p>
            <a:endParaRPr lang="it-IT" dirty="0"/>
          </a:p>
        </p:txBody>
      </p:sp>
      <p:sp>
        <p:nvSpPr>
          <p:cNvPr id="4" name="Segnaposto numero diapositiva 3"/>
          <p:cNvSpPr>
            <a:spLocks noGrp="1"/>
          </p:cNvSpPr>
          <p:nvPr>
            <p:ph type="sldNum" sz="quarter" idx="5"/>
          </p:nvPr>
        </p:nvSpPr>
        <p:spPr/>
        <p:txBody>
          <a:bodyPr/>
          <a:lstStyle/>
          <a:p>
            <a:fld id="{E2DB442D-F50B-0D4A-9E0B-875CD81AEBEC}" type="slidenum">
              <a:rPr lang="it-IT" smtClean="0"/>
              <a:t>22</a:t>
            </a:fld>
            <a:endParaRPr lang="it-IT"/>
          </a:p>
        </p:txBody>
      </p:sp>
    </p:spTree>
    <p:extLst>
      <p:ext uri="{BB962C8B-B14F-4D97-AF65-F5344CB8AC3E}">
        <p14:creationId xmlns:p14="http://schemas.microsoft.com/office/powerpoint/2010/main" val="3732669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2DB442D-F50B-0D4A-9E0B-875CD81AEBEC}" type="slidenum">
              <a:rPr lang="it-IT" smtClean="0"/>
              <a:t>23</a:t>
            </a:fld>
            <a:endParaRPr lang="it-IT"/>
          </a:p>
        </p:txBody>
      </p:sp>
    </p:spTree>
    <p:extLst>
      <p:ext uri="{BB962C8B-B14F-4D97-AF65-F5344CB8AC3E}">
        <p14:creationId xmlns:p14="http://schemas.microsoft.com/office/powerpoint/2010/main" val="1259263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2DB442D-F50B-0D4A-9E0B-875CD81AEBEC}" type="slidenum">
              <a:rPr lang="it-IT" smtClean="0"/>
              <a:t>24</a:t>
            </a:fld>
            <a:endParaRPr lang="it-IT"/>
          </a:p>
        </p:txBody>
      </p:sp>
    </p:spTree>
    <p:extLst>
      <p:ext uri="{BB962C8B-B14F-4D97-AF65-F5344CB8AC3E}">
        <p14:creationId xmlns:p14="http://schemas.microsoft.com/office/powerpoint/2010/main" val="1926033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2200" baseline="0" dirty="0"/>
              <a:t>La diagnosi è l’esito di un processo di valutazione e raccolta di informazioni si riferisce sia alla rilevazione di una condizione patologica sulla base di segni e sintomi sia all’analisi della cause di un disturbo o di una condizione patologica </a:t>
            </a:r>
          </a:p>
        </p:txBody>
      </p:sp>
      <p:sp>
        <p:nvSpPr>
          <p:cNvPr id="4" name="Segnaposto numero diapositiva 3"/>
          <p:cNvSpPr>
            <a:spLocks noGrp="1"/>
          </p:cNvSpPr>
          <p:nvPr>
            <p:ph type="sldNum" sz="quarter" idx="5"/>
          </p:nvPr>
        </p:nvSpPr>
        <p:spPr/>
        <p:txBody>
          <a:bodyPr/>
          <a:lstStyle/>
          <a:p>
            <a:fld id="{E2DB442D-F50B-0D4A-9E0B-875CD81AEBEC}" type="slidenum">
              <a:rPr lang="it-IT" smtClean="0"/>
              <a:t>26</a:t>
            </a:fld>
            <a:endParaRPr lang="it-IT"/>
          </a:p>
        </p:txBody>
      </p:sp>
    </p:spTree>
    <p:extLst>
      <p:ext uri="{BB962C8B-B14F-4D97-AF65-F5344CB8AC3E}">
        <p14:creationId xmlns:p14="http://schemas.microsoft.com/office/powerpoint/2010/main" val="3390066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2200" baseline="0" dirty="0"/>
          </a:p>
        </p:txBody>
      </p:sp>
      <p:sp>
        <p:nvSpPr>
          <p:cNvPr id="4" name="Segnaposto numero diapositiva 3"/>
          <p:cNvSpPr>
            <a:spLocks noGrp="1"/>
          </p:cNvSpPr>
          <p:nvPr>
            <p:ph type="sldNum" sz="quarter" idx="5"/>
          </p:nvPr>
        </p:nvSpPr>
        <p:spPr/>
        <p:txBody>
          <a:bodyPr/>
          <a:lstStyle/>
          <a:p>
            <a:fld id="{E2DB442D-F50B-0D4A-9E0B-875CD81AEBEC}" type="slidenum">
              <a:rPr lang="it-IT" smtClean="0"/>
              <a:t>27</a:t>
            </a:fld>
            <a:endParaRPr lang="it-IT"/>
          </a:p>
        </p:txBody>
      </p:sp>
    </p:spTree>
    <p:extLst>
      <p:ext uri="{BB962C8B-B14F-4D97-AF65-F5344CB8AC3E}">
        <p14:creationId xmlns:p14="http://schemas.microsoft.com/office/powerpoint/2010/main" val="3227845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 un circolo che rappresenta la confluenza di 3 arterie principali: la basilare e le due carotidi interne . </a:t>
            </a:r>
            <a:r>
              <a:rPr lang="it-IT" dirty="0" err="1"/>
              <a:t>e’</a:t>
            </a:r>
            <a:r>
              <a:rPr lang="it-IT" dirty="0"/>
              <a:t> definito come un ettagono composto, andando in senso </a:t>
            </a:r>
            <a:r>
              <a:rPr lang="it-IT" dirty="0" err="1"/>
              <a:t>rorario</a:t>
            </a:r>
            <a:r>
              <a:rPr lang="it-IT" dirty="0"/>
              <a:t> </a:t>
            </a:r>
          </a:p>
        </p:txBody>
      </p:sp>
      <p:sp>
        <p:nvSpPr>
          <p:cNvPr id="4" name="Segnaposto numero diapositiva 3"/>
          <p:cNvSpPr>
            <a:spLocks noGrp="1"/>
          </p:cNvSpPr>
          <p:nvPr>
            <p:ph type="sldNum" sz="quarter" idx="5"/>
          </p:nvPr>
        </p:nvSpPr>
        <p:spPr/>
        <p:txBody>
          <a:bodyPr/>
          <a:lstStyle/>
          <a:p>
            <a:fld id="{E2DB442D-F50B-0D4A-9E0B-875CD81AEBEC}" type="slidenum">
              <a:rPr lang="it-IT" smtClean="0"/>
              <a:t>32</a:t>
            </a:fld>
            <a:endParaRPr lang="it-IT"/>
          </a:p>
        </p:txBody>
      </p:sp>
    </p:spTree>
    <p:extLst>
      <p:ext uri="{BB962C8B-B14F-4D97-AF65-F5344CB8AC3E}">
        <p14:creationId xmlns:p14="http://schemas.microsoft.com/office/powerpoint/2010/main" val="2892393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2DB442D-F50B-0D4A-9E0B-875CD81AEBEC}" type="slidenum">
              <a:rPr lang="it-IT" smtClean="0"/>
              <a:t>33</a:t>
            </a:fld>
            <a:endParaRPr lang="it-IT"/>
          </a:p>
        </p:txBody>
      </p:sp>
    </p:spTree>
    <p:extLst>
      <p:ext uri="{BB962C8B-B14F-4D97-AF65-F5344CB8AC3E}">
        <p14:creationId xmlns:p14="http://schemas.microsoft.com/office/powerpoint/2010/main" val="1283590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2DB442D-F50B-0D4A-9E0B-875CD81AEBEC}" type="slidenum">
              <a:rPr lang="it-IT" smtClean="0"/>
              <a:t>8</a:t>
            </a:fld>
            <a:endParaRPr lang="it-IT"/>
          </a:p>
        </p:txBody>
      </p:sp>
    </p:spTree>
    <p:extLst>
      <p:ext uri="{BB962C8B-B14F-4D97-AF65-F5344CB8AC3E}">
        <p14:creationId xmlns:p14="http://schemas.microsoft.com/office/powerpoint/2010/main" val="19495314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Transcodifica: lettura ad alta voce, ripetizione, copia e </a:t>
            </a:r>
            <a:r>
              <a:rPr lang="it-IT" dirty="0" err="1"/>
              <a:t>scrittiua</a:t>
            </a:r>
            <a:r>
              <a:rPr lang="it-IT" dirty="0"/>
              <a:t> sotto dettato)</a:t>
            </a:r>
          </a:p>
        </p:txBody>
      </p:sp>
      <p:sp>
        <p:nvSpPr>
          <p:cNvPr id="4" name="Segnaposto numero diapositiva 3"/>
          <p:cNvSpPr>
            <a:spLocks noGrp="1"/>
          </p:cNvSpPr>
          <p:nvPr>
            <p:ph type="sldNum" sz="quarter" idx="5"/>
          </p:nvPr>
        </p:nvSpPr>
        <p:spPr/>
        <p:txBody>
          <a:bodyPr/>
          <a:lstStyle/>
          <a:p>
            <a:fld id="{E2DB442D-F50B-0D4A-9E0B-875CD81AEBEC}" type="slidenum">
              <a:rPr lang="it-IT" smtClean="0"/>
              <a:t>34</a:t>
            </a:fld>
            <a:endParaRPr lang="it-IT"/>
          </a:p>
        </p:txBody>
      </p:sp>
    </p:spTree>
    <p:extLst>
      <p:ext uri="{BB962C8B-B14F-4D97-AF65-F5344CB8AC3E}">
        <p14:creationId xmlns:p14="http://schemas.microsoft.com/office/powerpoint/2010/main" val="34738294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Le forme verbali nell’agrammatismo sono ridotte a infinito, participio passato e terza persona singolare presente indicativo)</a:t>
            </a:r>
          </a:p>
        </p:txBody>
      </p:sp>
      <p:sp>
        <p:nvSpPr>
          <p:cNvPr id="4" name="Segnaposto numero diapositiva 3"/>
          <p:cNvSpPr>
            <a:spLocks noGrp="1"/>
          </p:cNvSpPr>
          <p:nvPr>
            <p:ph type="sldNum" sz="quarter" idx="5"/>
          </p:nvPr>
        </p:nvSpPr>
        <p:spPr/>
        <p:txBody>
          <a:bodyPr/>
          <a:lstStyle/>
          <a:p>
            <a:fld id="{E2DB442D-F50B-0D4A-9E0B-875CD81AEBEC}" type="slidenum">
              <a:rPr lang="it-IT" smtClean="0"/>
              <a:t>37</a:t>
            </a:fld>
            <a:endParaRPr lang="it-IT"/>
          </a:p>
        </p:txBody>
      </p:sp>
    </p:spTree>
    <p:extLst>
      <p:ext uri="{BB962C8B-B14F-4D97-AF65-F5344CB8AC3E}">
        <p14:creationId xmlns:p14="http://schemas.microsoft.com/office/powerpoint/2010/main" val="23590672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Le forme verbali nell’agrammatismo sono ridotte a infinito, participio passato e terza persona singolare presente indicativo)</a:t>
            </a:r>
          </a:p>
        </p:txBody>
      </p:sp>
      <p:sp>
        <p:nvSpPr>
          <p:cNvPr id="4" name="Segnaposto numero diapositiva 3"/>
          <p:cNvSpPr>
            <a:spLocks noGrp="1"/>
          </p:cNvSpPr>
          <p:nvPr>
            <p:ph type="sldNum" sz="quarter" idx="5"/>
          </p:nvPr>
        </p:nvSpPr>
        <p:spPr/>
        <p:txBody>
          <a:bodyPr/>
          <a:lstStyle/>
          <a:p>
            <a:fld id="{E2DB442D-F50B-0D4A-9E0B-875CD81AEBEC}" type="slidenum">
              <a:rPr lang="it-IT" smtClean="0"/>
              <a:t>38</a:t>
            </a:fld>
            <a:endParaRPr lang="it-IT"/>
          </a:p>
        </p:txBody>
      </p:sp>
    </p:spTree>
    <p:extLst>
      <p:ext uri="{BB962C8B-B14F-4D97-AF65-F5344CB8AC3E}">
        <p14:creationId xmlns:p14="http://schemas.microsoft.com/office/powerpoint/2010/main" val="3578515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Cerchio su 6, 9,  44,45,46</a:t>
            </a:r>
          </a:p>
        </p:txBody>
      </p:sp>
      <p:sp>
        <p:nvSpPr>
          <p:cNvPr id="4" name="Segnaposto numero diapositiva 3"/>
          <p:cNvSpPr>
            <a:spLocks noGrp="1"/>
          </p:cNvSpPr>
          <p:nvPr>
            <p:ph type="sldNum" sz="quarter" idx="5"/>
          </p:nvPr>
        </p:nvSpPr>
        <p:spPr/>
        <p:txBody>
          <a:bodyPr/>
          <a:lstStyle/>
          <a:p>
            <a:fld id="{E2DB442D-F50B-0D4A-9E0B-875CD81AEBEC}" type="slidenum">
              <a:rPr lang="it-IT" smtClean="0"/>
              <a:t>39</a:t>
            </a:fld>
            <a:endParaRPr lang="it-IT"/>
          </a:p>
        </p:txBody>
      </p:sp>
    </p:spTree>
    <p:extLst>
      <p:ext uri="{BB962C8B-B14F-4D97-AF65-F5344CB8AC3E}">
        <p14:creationId xmlns:p14="http://schemas.microsoft.com/office/powerpoint/2010/main" val="21552575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 conservata capacità di ripetizione è dovuta all’integrità della via diretta di riproduzione uditivo verbale mentre l’assenza del linguaggio spontaneo riflette l’impossibilità di usare la via indiretta che consente di accedere ai meccanismi di produzione attraverso la </a:t>
            </a:r>
            <a:r>
              <a:rPr lang="it-IT" dirty="0" err="1"/>
              <a:t>mediaziome</a:t>
            </a:r>
            <a:r>
              <a:rPr lang="it-IT" dirty="0"/>
              <a:t> del sistema semantico-concettuale. </a:t>
            </a:r>
          </a:p>
        </p:txBody>
      </p:sp>
      <p:sp>
        <p:nvSpPr>
          <p:cNvPr id="4" name="Segnaposto numero diapositiva 3"/>
          <p:cNvSpPr>
            <a:spLocks noGrp="1"/>
          </p:cNvSpPr>
          <p:nvPr>
            <p:ph type="sldNum" sz="quarter" idx="5"/>
          </p:nvPr>
        </p:nvSpPr>
        <p:spPr/>
        <p:txBody>
          <a:bodyPr/>
          <a:lstStyle/>
          <a:p>
            <a:fld id="{E2DB442D-F50B-0D4A-9E0B-875CD81AEBEC}" type="slidenum">
              <a:rPr lang="it-IT" smtClean="0"/>
              <a:t>41</a:t>
            </a:fld>
            <a:endParaRPr lang="it-IT"/>
          </a:p>
        </p:txBody>
      </p:sp>
    </p:spTree>
    <p:extLst>
      <p:ext uri="{BB962C8B-B14F-4D97-AF65-F5344CB8AC3E}">
        <p14:creationId xmlns:p14="http://schemas.microsoft.com/office/powerpoint/2010/main" val="12519551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2DB442D-F50B-0D4A-9E0B-875CD81AEBEC}" type="slidenum">
              <a:rPr lang="it-IT" smtClean="0"/>
              <a:t>42</a:t>
            </a:fld>
            <a:endParaRPr lang="it-IT"/>
          </a:p>
        </p:txBody>
      </p:sp>
    </p:spTree>
    <p:extLst>
      <p:ext uri="{BB962C8B-B14F-4D97-AF65-F5344CB8AC3E}">
        <p14:creationId xmlns:p14="http://schemas.microsoft.com/office/powerpoint/2010/main" val="24597380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2DB442D-F50B-0D4A-9E0B-875CD81AEBEC}" type="slidenum">
              <a:rPr lang="it-IT" smtClean="0"/>
              <a:t>43</a:t>
            </a:fld>
            <a:endParaRPr lang="it-IT"/>
          </a:p>
        </p:txBody>
      </p:sp>
    </p:spTree>
    <p:extLst>
      <p:ext uri="{BB962C8B-B14F-4D97-AF65-F5344CB8AC3E}">
        <p14:creationId xmlns:p14="http://schemas.microsoft.com/office/powerpoint/2010/main" val="21886226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Mettere figura con aree lesioni</a:t>
            </a:r>
          </a:p>
        </p:txBody>
      </p:sp>
      <p:sp>
        <p:nvSpPr>
          <p:cNvPr id="4" name="Segnaposto numero diapositiva 3"/>
          <p:cNvSpPr>
            <a:spLocks noGrp="1"/>
          </p:cNvSpPr>
          <p:nvPr>
            <p:ph type="sldNum" sz="quarter" idx="5"/>
          </p:nvPr>
        </p:nvSpPr>
        <p:spPr/>
        <p:txBody>
          <a:bodyPr/>
          <a:lstStyle/>
          <a:p>
            <a:fld id="{E2DB442D-F50B-0D4A-9E0B-875CD81AEBEC}" type="slidenum">
              <a:rPr lang="it-IT" smtClean="0"/>
              <a:t>44</a:t>
            </a:fld>
            <a:endParaRPr lang="it-IT"/>
          </a:p>
        </p:txBody>
      </p:sp>
    </p:spTree>
    <p:extLst>
      <p:ext uri="{BB962C8B-B14F-4D97-AF65-F5344CB8AC3E}">
        <p14:creationId xmlns:p14="http://schemas.microsoft.com/office/powerpoint/2010/main" val="30877270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Le afasie fluenti sono caratterizzate da una riduzione qualitativa dell’eloquio che è però abbondante con errori nella selezione delle parole, dei morfemi lessicali e </a:t>
            </a:r>
            <a:r>
              <a:rPr lang="it-IT" dirty="0" err="1"/>
              <a:t>gramamticali</a:t>
            </a:r>
            <a:r>
              <a:rPr lang="it-IT" dirty="0"/>
              <a:t> che rendono spesso l’eloquio poco comprensibile.</a:t>
            </a:r>
          </a:p>
        </p:txBody>
      </p:sp>
      <p:sp>
        <p:nvSpPr>
          <p:cNvPr id="4" name="Segnaposto numero diapositiva 3"/>
          <p:cNvSpPr>
            <a:spLocks noGrp="1"/>
          </p:cNvSpPr>
          <p:nvPr>
            <p:ph type="sldNum" sz="quarter" idx="5"/>
          </p:nvPr>
        </p:nvSpPr>
        <p:spPr/>
        <p:txBody>
          <a:bodyPr/>
          <a:lstStyle/>
          <a:p>
            <a:fld id="{E2DB442D-F50B-0D4A-9E0B-875CD81AEBEC}" type="slidenum">
              <a:rPr lang="it-IT" smtClean="0"/>
              <a:t>45</a:t>
            </a:fld>
            <a:endParaRPr lang="it-IT"/>
          </a:p>
        </p:txBody>
      </p:sp>
    </p:spTree>
    <p:extLst>
      <p:ext uri="{BB962C8B-B14F-4D97-AF65-F5344CB8AC3E}">
        <p14:creationId xmlns:p14="http://schemas.microsoft.com/office/powerpoint/2010/main" val="22715905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Aggiungere </a:t>
            </a:r>
            <a:r>
              <a:rPr lang="it-IT" dirty="0" err="1"/>
              <a:t>immafine</a:t>
            </a:r>
            <a:r>
              <a:rPr lang="it-IT" dirty="0"/>
              <a:t> aree lesionali BA 22,  21, 37, 39, 40</a:t>
            </a:r>
          </a:p>
        </p:txBody>
      </p:sp>
      <p:sp>
        <p:nvSpPr>
          <p:cNvPr id="4" name="Segnaposto numero diapositiva 3"/>
          <p:cNvSpPr>
            <a:spLocks noGrp="1"/>
          </p:cNvSpPr>
          <p:nvPr>
            <p:ph type="sldNum" sz="quarter" idx="5"/>
          </p:nvPr>
        </p:nvSpPr>
        <p:spPr/>
        <p:txBody>
          <a:bodyPr/>
          <a:lstStyle/>
          <a:p>
            <a:fld id="{E2DB442D-F50B-0D4A-9E0B-875CD81AEBEC}" type="slidenum">
              <a:rPr lang="it-IT" smtClean="0"/>
              <a:t>46</a:t>
            </a:fld>
            <a:endParaRPr lang="it-IT"/>
          </a:p>
        </p:txBody>
      </p:sp>
    </p:spTree>
    <p:extLst>
      <p:ext uri="{BB962C8B-B14F-4D97-AF65-F5344CB8AC3E}">
        <p14:creationId xmlns:p14="http://schemas.microsoft.com/office/powerpoint/2010/main" val="3426353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2DB442D-F50B-0D4A-9E0B-875CD81AEBEC}" type="slidenum">
              <a:rPr lang="it-IT" smtClean="0"/>
              <a:t>9</a:t>
            </a:fld>
            <a:endParaRPr lang="it-IT"/>
          </a:p>
        </p:txBody>
      </p:sp>
    </p:spTree>
    <p:extLst>
      <p:ext uri="{BB962C8B-B14F-4D97-AF65-F5344CB8AC3E}">
        <p14:creationId xmlns:p14="http://schemas.microsoft.com/office/powerpoint/2010/main" val="20500381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Lesioni afasia di conduzione: corteccia uditiva primaria BA 41 e 42, una parte della della corteccia </a:t>
            </a:r>
            <a:r>
              <a:rPr lang="it-IT" dirty="0" err="1"/>
              <a:t>assoiativa</a:t>
            </a:r>
            <a:r>
              <a:rPr lang="it-IT" dirty="0"/>
              <a:t> vicina (BA 22) giro </a:t>
            </a:r>
            <a:r>
              <a:rPr lang="it-IT" dirty="0" err="1"/>
              <a:t>sovramarginale</a:t>
            </a:r>
            <a:r>
              <a:rPr lang="it-IT" dirty="0"/>
              <a:t> (</a:t>
            </a:r>
            <a:r>
              <a:rPr lang="it-IT" dirty="0" err="1"/>
              <a:t>ba</a:t>
            </a:r>
            <a:r>
              <a:rPr lang="it-IT" dirty="0"/>
              <a:t> 40) e a volte insula e SB sottostante</a:t>
            </a:r>
          </a:p>
        </p:txBody>
      </p:sp>
      <p:sp>
        <p:nvSpPr>
          <p:cNvPr id="4" name="Segnaposto numero diapositiva 3"/>
          <p:cNvSpPr>
            <a:spLocks noGrp="1"/>
          </p:cNvSpPr>
          <p:nvPr>
            <p:ph type="sldNum" sz="quarter" idx="5"/>
          </p:nvPr>
        </p:nvSpPr>
        <p:spPr/>
        <p:txBody>
          <a:bodyPr/>
          <a:lstStyle/>
          <a:p>
            <a:fld id="{E2DB442D-F50B-0D4A-9E0B-875CD81AEBEC}" type="slidenum">
              <a:rPr lang="it-IT" smtClean="0"/>
              <a:t>52</a:t>
            </a:fld>
            <a:endParaRPr lang="it-IT"/>
          </a:p>
        </p:txBody>
      </p:sp>
    </p:spTree>
    <p:extLst>
      <p:ext uri="{BB962C8B-B14F-4D97-AF65-F5344CB8AC3E}">
        <p14:creationId xmlns:p14="http://schemas.microsoft.com/office/powerpoint/2010/main" val="8955710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Lesione per la transcorticale sensoriale: porzione anteriore o mediale del giro temporale BA37, che può coinvolgere anche la 22 e la 39, la corteccia visiva associativa </a:t>
            </a:r>
            <a:r>
              <a:rPr lang="it-IT" dirty="0" err="1"/>
              <a:t>ba</a:t>
            </a:r>
            <a:r>
              <a:rPr lang="it-IT" dirty="0"/>
              <a:t> 19.</a:t>
            </a:r>
          </a:p>
        </p:txBody>
      </p:sp>
      <p:sp>
        <p:nvSpPr>
          <p:cNvPr id="4" name="Segnaposto numero diapositiva 3"/>
          <p:cNvSpPr>
            <a:spLocks noGrp="1"/>
          </p:cNvSpPr>
          <p:nvPr>
            <p:ph type="sldNum" sz="quarter" idx="5"/>
          </p:nvPr>
        </p:nvSpPr>
        <p:spPr/>
        <p:txBody>
          <a:bodyPr/>
          <a:lstStyle/>
          <a:p>
            <a:fld id="{E2DB442D-F50B-0D4A-9E0B-875CD81AEBEC}" type="slidenum">
              <a:rPr lang="it-IT" smtClean="0"/>
              <a:t>54</a:t>
            </a:fld>
            <a:endParaRPr lang="it-IT"/>
          </a:p>
        </p:txBody>
      </p:sp>
    </p:spTree>
    <p:extLst>
      <p:ext uri="{BB962C8B-B14F-4D97-AF65-F5344CB8AC3E}">
        <p14:creationId xmlns:p14="http://schemas.microsoft.com/office/powerpoint/2010/main" val="11803481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Lesione per la transcorticale sensoriale: porzione anteriore o mediale del giro temporale BA37, che può coinvolgere anche la 22 e la 39, la corteccia visiva associativa </a:t>
            </a:r>
            <a:r>
              <a:rPr lang="it-IT" dirty="0" err="1"/>
              <a:t>ba</a:t>
            </a:r>
            <a:r>
              <a:rPr lang="it-IT" dirty="0"/>
              <a:t> 19.</a:t>
            </a:r>
          </a:p>
        </p:txBody>
      </p:sp>
      <p:sp>
        <p:nvSpPr>
          <p:cNvPr id="4" name="Segnaposto numero diapositiva 3"/>
          <p:cNvSpPr>
            <a:spLocks noGrp="1"/>
          </p:cNvSpPr>
          <p:nvPr>
            <p:ph type="sldNum" sz="quarter" idx="5"/>
          </p:nvPr>
        </p:nvSpPr>
        <p:spPr/>
        <p:txBody>
          <a:bodyPr/>
          <a:lstStyle/>
          <a:p>
            <a:fld id="{E2DB442D-F50B-0D4A-9E0B-875CD81AEBEC}" type="slidenum">
              <a:rPr lang="it-IT" smtClean="0"/>
              <a:t>55</a:t>
            </a:fld>
            <a:endParaRPr lang="it-IT"/>
          </a:p>
        </p:txBody>
      </p:sp>
    </p:spTree>
    <p:extLst>
      <p:ext uri="{BB962C8B-B14F-4D97-AF65-F5344CB8AC3E}">
        <p14:creationId xmlns:p14="http://schemas.microsoft.com/office/powerpoint/2010/main" val="39716201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egnaposto immagine diapositiva 1">
            <a:extLst>
              <a:ext uri="{FF2B5EF4-FFF2-40B4-BE49-F238E27FC236}">
                <a16:creationId xmlns:a16="http://schemas.microsoft.com/office/drawing/2014/main" id="{4DE5030F-FFA6-8541-A8FD-CE0C30D2E8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Segnaposto note 2">
            <a:extLst>
              <a:ext uri="{FF2B5EF4-FFF2-40B4-BE49-F238E27FC236}">
                <a16:creationId xmlns:a16="http://schemas.microsoft.com/office/drawing/2014/main" id="{0C66D0A5-A18B-F041-9090-1A055A81C2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01380" name="Segnaposto numero diapositiva 3">
            <a:extLst>
              <a:ext uri="{FF2B5EF4-FFF2-40B4-BE49-F238E27FC236}">
                <a16:creationId xmlns:a16="http://schemas.microsoft.com/office/drawing/2014/main" id="{13C5CC03-9684-6243-88D5-7CAC60A8193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8ABB235-7E06-0D44-8A2E-07017E0241DC}" type="slidenum">
              <a:rPr lang="it-IT" altLang="it-IT">
                <a:latin typeface="Calibri" panose="020F0502020204030204" pitchFamily="34" charset="0"/>
              </a:rPr>
              <a:pPr/>
              <a:t>62</a:t>
            </a:fld>
            <a:endParaRPr lang="it-IT" altLang="it-IT">
              <a:latin typeface="Calibri" panose="020F0502020204030204" pitchFamily="34" charset="0"/>
            </a:endParaRPr>
          </a:p>
        </p:txBody>
      </p:sp>
    </p:spTree>
    <p:extLst>
      <p:ext uri="{BB962C8B-B14F-4D97-AF65-F5344CB8AC3E}">
        <p14:creationId xmlns:p14="http://schemas.microsoft.com/office/powerpoint/2010/main" val="26874880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egnaposto immagine diapositiva 1">
            <a:extLst>
              <a:ext uri="{FF2B5EF4-FFF2-40B4-BE49-F238E27FC236}">
                <a16:creationId xmlns:a16="http://schemas.microsoft.com/office/drawing/2014/main" id="{C8D7C867-948A-3D41-ACC7-50DCED64501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Segnaposto note 2">
            <a:extLst>
              <a:ext uri="{FF2B5EF4-FFF2-40B4-BE49-F238E27FC236}">
                <a16:creationId xmlns:a16="http://schemas.microsoft.com/office/drawing/2014/main" id="{D90A7904-1517-8041-874D-4DD680E76D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02404" name="Segnaposto numero diapositiva 3">
            <a:extLst>
              <a:ext uri="{FF2B5EF4-FFF2-40B4-BE49-F238E27FC236}">
                <a16:creationId xmlns:a16="http://schemas.microsoft.com/office/drawing/2014/main" id="{5051F764-9937-4D4D-B796-9D15F0BF29B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F5DEC10-9010-7947-AC96-EC3162029E55}" type="slidenum">
              <a:rPr lang="it-IT" altLang="it-IT">
                <a:latin typeface="Calibri" panose="020F0502020204030204" pitchFamily="34" charset="0"/>
              </a:rPr>
              <a:pPr/>
              <a:t>63</a:t>
            </a:fld>
            <a:endParaRPr lang="it-IT" altLang="it-IT">
              <a:latin typeface="Calibri" panose="020F0502020204030204" pitchFamily="34" charset="0"/>
            </a:endParaRPr>
          </a:p>
        </p:txBody>
      </p:sp>
    </p:spTree>
    <p:extLst>
      <p:ext uri="{BB962C8B-B14F-4D97-AF65-F5344CB8AC3E}">
        <p14:creationId xmlns:p14="http://schemas.microsoft.com/office/powerpoint/2010/main" val="36807420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egnaposto immagine diapositiva 1">
            <a:extLst>
              <a:ext uri="{FF2B5EF4-FFF2-40B4-BE49-F238E27FC236}">
                <a16:creationId xmlns:a16="http://schemas.microsoft.com/office/drawing/2014/main" id="{C678894E-1DF3-F445-A3CE-B21F61883E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Segnaposto note 2">
            <a:extLst>
              <a:ext uri="{FF2B5EF4-FFF2-40B4-BE49-F238E27FC236}">
                <a16:creationId xmlns:a16="http://schemas.microsoft.com/office/drawing/2014/main" id="{E4DFAFE8-28AA-3048-83D7-56DB94B24F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a:t>Via lessicale: consente di leggere e scrivere parole IRREGOLARI</a:t>
            </a:r>
          </a:p>
          <a:p>
            <a:r>
              <a:rPr lang="it-IT" altLang="it-IT"/>
              <a:t>Via sublessicale: consente di leggere PSEUDOPAROLE e PAROLE NUOVE</a:t>
            </a:r>
          </a:p>
        </p:txBody>
      </p:sp>
      <p:sp>
        <p:nvSpPr>
          <p:cNvPr id="103428" name="Segnaposto numero diapositiva 3">
            <a:extLst>
              <a:ext uri="{FF2B5EF4-FFF2-40B4-BE49-F238E27FC236}">
                <a16:creationId xmlns:a16="http://schemas.microsoft.com/office/drawing/2014/main" id="{52DE2319-90A8-E644-AB6D-2DE47E65A5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F3D2F18-2AB6-3943-90AF-992B3B323751}" type="slidenum">
              <a:rPr lang="it-IT" altLang="it-IT">
                <a:latin typeface="Calibri" panose="020F0502020204030204" pitchFamily="34" charset="0"/>
              </a:rPr>
              <a:pPr/>
              <a:t>78</a:t>
            </a:fld>
            <a:endParaRPr lang="it-IT" altLang="it-IT">
              <a:latin typeface="Calibri" panose="020F0502020204030204" pitchFamily="34" charset="0"/>
            </a:endParaRPr>
          </a:p>
        </p:txBody>
      </p:sp>
    </p:spTree>
    <p:extLst>
      <p:ext uri="{BB962C8B-B14F-4D97-AF65-F5344CB8AC3E}">
        <p14:creationId xmlns:p14="http://schemas.microsoft.com/office/powerpoint/2010/main" val="5445544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egnaposto immagine diapositiva 1">
            <a:extLst>
              <a:ext uri="{FF2B5EF4-FFF2-40B4-BE49-F238E27FC236}">
                <a16:creationId xmlns:a16="http://schemas.microsoft.com/office/drawing/2014/main" id="{DA92DE1D-BC3E-9A4C-BA98-D9DCDB2D57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Segnaposto note 2">
            <a:extLst>
              <a:ext uri="{FF2B5EF4-FFF2-40B4-BE49-F238E27FC236}">
                <a16:creationId xmlns:a16="http://schemas.microsoft.com/office/drawing/2014/main" id="{5D28E605-6684-FD4A-A121-ED555D8547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a:t>Via lessicale: consente di leggere e scrivere parole IRREGOLARI</a:t>
            </a:r>
          </a:p>
          <a:p>
            <a:r>
              <a:rPr lang="it-IT" altLang="it-IT"/>
              <a:t>Via sublessicale: consente di leggere PSEUDOPAROLE e PAROLE NUOVE</a:t>
            </a:r>
          </a:p>
        </p:txBody>
      </p:sp>
      <p:sp>
        <p:nvSpPr>
          <p:cNvPr id="104452" name="Segnaposto numero diapositiva 3">
            <a:extLst>
              <a:ext uri="{FF2B5EF4-FFF2-40B4-BE49-F238E27FC236}">
                <a16:creationId xmlns:a16="http://schemas.microsoft.com/office/drawing/2014/main" id="{708D2661-3296-E043-A1E5-08CBEE6783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6E2B673-BBB5-1E47-92A1-64C06B335F56}" type="slidenum">
              <a:rPr lang="it-IT" altLang="it-IT">
                <a:latin typeface="Calibri" panose="020F0502020204030204" pitchFamily="34" charset="0"/>
              </a:rPr>
              <a:pPr/>
              <a:t>81</a:t>
            </a:fld>
            <a:endParaRPr lang="it-IT" altLang="it-IT">
              <a:latin typeface="Calibri" panose="020F0502020204030204" pitchFamily="34" charset="0"/>
            </a:endParaRPr>
          </a:p>
        </p:txBody>
      </p:sp>
    </p:spTree>
    <p:extLst>
      <p:ext uri="{BB962C8B-B14F-4D97-AF65-F5344CB8AC3E}">
        <p14:creationId xmlns:p14="http://schemas.microsoft.com/office/powerpoint/2010/main" val="32036982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egnaposto immagine diapositiva 1">
            <a:extLst>
              <a:ext uri="{FF2B5EF4-FFF2-40B4-BE49-F238E27FC236}">
                <a16:creationId xmlns:a16="http://schemas.microsoft.com/office/drawing/2014/main" id="{C7156CC1-6561-F74B-ACD1-63C8189886E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Segnaposto note 2">
            <a:extLst>
              <a:ext uri="{FF2B5EF4-FFF2-40B4-BE49-F238E27FC236}">
                <a16:creationId xmlns:a16="http://schemas.microsoft.com/office/drawing/2014/main" id="{A6C3CF17-80F6-2041-BC6E-EA91F49DCA9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05476" name="Segnaposto numero diapositiva 3">
            <a:extLst>
              <a:ext uri="{FF2B5EF4-FFF2-40B4-BE49-F238E27FC236}">
                <a16:creationId xmlns:a16="http://schemas.microsoft.com/office/drawing/2014/main" id="{D5396C7C-1013-F249-A640-513DB4710A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F5C2615-546D-0947-84B1-00259DD5C13C}" type="slidenum">
              <a:rPr lang="it-IT" altLang="it-IT">
                <a:latin typeface="Calibri" panose="020F0502020204030204" pitchFamily="34" charset="0"/>
              </a:rPr>
              <a:pPr/>
              <a:t>82</a:t>
            </a:fld>
            <a:endParaRPr lang="it-IT" altLang="it-IT">
              <a:latin typeface="Calibri" panose="020F0502020204030204" pitchFamily="34" charset="0"/>
            </a:endParaRPr>
          </a:p>
        </p:txBody>
      </p:sp>
    </p:spTree>
    <p:extLst>
      <p:ext uri="{BB962C8B-B14F-4D97-AF65-F5344CB8AC3E}">
        <p14:creationId xmlns:p14="http://schemas.microsoft.com/office/powerpoint/2010/main" val="12388115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egnaposto immagine diapositiva 1">
            <a:extLst>
              <a:ext uri="{FF2B5EF4-FFF2-40B4-BE49-F238E27FC236}">
                <a16:creationId xmlns:a16="http://schemas.microsoft.com/office/drawing/2014/main" id="{917749DA-B066-E94D-9599-BC0C5814436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Segnaposto note 2">
            <a:extLst>
              <a:ext uri="{FF2B5EF4-FFF2-40B4-BE49-F238E27FC236}">
                <a16:creationId xmlns:a16="http://schemas.microsoft.com/office/drawing/2014/main" id="{EA0CDC39-DBC5-A248-86CE-9F223062776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a:t>Via lessicale: consente di leggere e scrivere parole IRREGOLARI</a:t>
            </a:r>
          </a:p>
          <a:p>
            <a:r>
              <a:rPr lang="it-IT" altLang="it-IT"/>
              <a:t>Via sublessicale: consente di leggere PSEUDOPAROLE e PAROLE NUOVE</a:t>
            </a:r>
          </a:p>
        </p:txBody>
      </p:sp>
      <p:sp>
        <p:nvSpPr>
          <p:cNvPr id="106500" name="Segnaposto numero diapositiva 3">
            <a:extLst>
              <a:ext uri="{FF2B5EF4-FFF2-40B4-BE49-F238E27FC236}">
                <a16:creationId xmlns:a16="http://schemas.microsoft.com/office/drawing/2014/main" id="{81068155-B566-DB47-917C-F74A380EE12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77EE7F1-F91B-6444-89CA-1FEDB1D7E161}" type="slidenum">
              <a:rPr lang="it-IT" altLang="it-IT">
                <a:latin typeface="Calibri" panose="020F0502020204030204" pitchFamily="34" charset="0"/>
              </a:rPr>
              <a:pPr/>
              <a:t>83</a:t>
            </a:fld>
            <a:endParaRPr lang="it-IT" altLang="it-IT">
              <a:latin typeface="Calibri" panose="020F0502020204030204" pitchFamily="34" charset="0"/>
            </a:endParaRPr>
          </a:p>
        </p:txBody>
      </p:sp>
    </p:spTree>
    <p:extLst>
      <p:ext uri="{BB962C8B-B14F-4D97-AF65-F5344CB8AC3E}">
        <p14:creationId xmlns:p14="http://schemas.microsoft.com/office/powerpoint/2010/main" val="2521243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egnaposto immagine diapositiva 1">
            <a:extLst>
              <a:ext uri="{FF2B5EF4-FFF2-40B4-BE49-F238E27FC236}">
                <a16:creationId xmlns:a16="http://schemas.microsoft.com/office/drawing/2014/main" id="{E6360345-0BE0-834F-8876-1A1050E3EB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Segnaposto note 2">
            <a:extLst>
              <a:ext uri="{FF2B5EF4-FFF2-40B4-BE49-F238E27FC236}">
                <a16:creationId xmlns:a16="http://schemas.microsoft.com/office/drawing/2014/main" id="{6A11FCF6-93C6-254A-90B4-561B140E6B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a:t>Via lessicale: consente di leggere e scrivere parole IRREGOLARI</a:t>
            </a:r>
          </a:p>
          <a:p>
            <a:r>
              <a:rPr lang="it-IT" altLang="it-IT"/>
              <a:t>Via sublessicale: consente di leggere PSEUDOPAROLE e PAROLE NUOVE</a:t>
            </a:r>
          </a:p>
        </p:txBody>
      </p:sp>
      <p:sp>
        <p:nvSpPr>
          <p:cNvPr id="107524" name="Segnaposto numero diapositiva 3">
            <a:extLst>
              <a:ext uri="{FF2B5EF4-FFF2-40B4-BE49-F238E27FC236}">
                <a16:creationId xmlns:a16="http://schemas.microsoft.com/office/drawing/2014/main" id="{82CA91D2-28FC-4342-97F4-0CCBB55E4B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4641749-2601-5441-98EB-A2A027F9270C}" type="slidenum">
              <a:rPr lang="it-IT" altLang="it-IT">
                <a:latin typeface="Calibri" panose="020F0502020204030204" pitchFamily="34" charset="0"/>
              </a:rPr>
              <a:pPr/>
              <a:t>85</a:t>
            </a:fld>
            <a:endParaRPr lang="it-IT" altLang="it-IT">
              <a:latin typeface="Calibri" panose="020F0502020204030204" pitchFamily="34" charset="0"/>
            </a:endParaRPr>
          </a:p>
        </p:txBody>
      </p:sp>
    </p:spTree>
    <p:extLst>
      <p:ext uri="{BB962C8B-B14F-4D97-AF65-F5344CB8AC3E}">
        <p14:creationId xmlns:p14="http://schemas.microsoft.com/office/powerpoint/2010/main" val="2565952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2DB442D-F50B-0D4A-9E0B-875CD81AEBEC}" type="slidenum">
              <a:rPr lang="it-IT" smtClean="0"/>
              <a:t>10</a:t>
            </a:fld>
            <a:endParaRPr lang="it-IT"/>
          </a:p>
        </p:txBody>
      </p:sp>
    </p:spTree>
    <p:extLst>
      <p:ext uri="{BB962C8B-B14F-4D97-AF65-F5344CB8AC3E}">
        <p14:creationId xmlns:p14="http://schemas.microsoft.com/office/powerpoint/2010/main" val="15335897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egnaposto immagine diapositiva 1">
            <a:extLst>
              <a:ext uri="{FF2B5EF4-FFF2-40B4-BE49-F238E27FC236}">
                <a16:creationId xmlns:a16="http://schemas.microsoft.com/office/drawing/2014/main" id="{CCB3A306-BD65-524B-8D0C-9AF8824484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Segnaposto note 2">
            <a:extLst>
              <a:ext uri="{FF2B5EF4-FFF2-40B4-BE49-F238E27FC236}">
                <a16:creationId xmlns:a16="http://schemas.microsoft.com/office/drawing/2014/main" id="{DECBA195-3C99-A84C-A690-16CCB66485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a:t>Via lessicale: consente di leggere e scrivere parole IRREGOLARI</a:t>
            </a:r>
          </a:p>
          <a:p>
            <a:r>
              <a:rPr lang="it-IT" altLang="it-IT"/>
              <a:t>Via sublessicale: consente di leggere PSEUDOPAROLE e PAROLE NUOVE</a:t>
            </a:r>
          </a:p>
        </p:txBody>
      </p:sp>
      <p:sp>
        <p:nvSpPr>
          <p:cNvPr id="108548" name="Segnaposto numero diapositiva 3">
            <a:extLst>
              <a:ext uri="{FF2B5EF4-FFF2-40B4-BE49-F238E27FC236}">
                <a16:creationId xmlns:a16="http://schemas.microsoft.com/office/drawing/2014/main" id="{2A520158-BFBF-5640-8FDC-6B182D20B8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71D0B41-B186-314F-9937-D818DE80371F}" type="slidenum">
              <a:rPr lang="it-IT" altLang="it-IT">
                <a:latin typeface="Calibri" panose="020F0502020204030204" pitchFamily="34" charset="0"/>
              </a:rPr>
              <a:pPr/>
              <a:t>87</a:t>
            </a:fld>
            <a:endParaRPr lang="it-IT" altLang="it-IT">
              <a:latin typeface="Calibri" panose="020F0502020204030204" pitchFamily="34" charset="0"/>
            </a:endParaRPr>
          </a:p>
        </p:txBody>
      </p:sp>
    </p:spTree>
    <p:extLst>
      <p:ext uri="{BB962C8B-B14F-4D97-AF65-F5344CB8AC3E}">
        <p14:creationId xmlns:p14="http://schemas.microsoft.com/office/powerpoint/2010/main" val="22607680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egnaposto immagine diapositiva 1">
            <a:extLst>
              <a:ext uri="{FF2B5EF4-FFF2-40B4-BE49-F238E27FC236}">
                <a16:creationId xmlns:a16="http://schemas.microsoft.com/office/drawing/2014/main" id="{690F1C88-4287-4B46-9EEF-1F297D460AC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Segnaposto note 2">
            <a:extLst>
              <a:ext uri="{FF2B5EF4-FFF2-40B4-BE49-F238E27FC236}">
                <a16:creationId xmlns:a16="http://schemas.microsoft.com/office/drawing/2014/main" id="{F1F9658D-A1A8-A145-A118-56D2FBACB6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a:t>Via lessicale: consente di leggere e scrivere parole IRREGOLARI</a:t>
            </a:r>
          </a:p>
          <a:p>
            <a:r>
              <a:rPr lang="it-IT" altLang="it-IT"/>
              <a:t>Via sublessicale: consente di leggere PSEUDOPAROLE e PAROLE NUOVE</a:t>
            </a:r>
          </a:p>
        </p:txBody>
      </p:sp>
      <p:sp>
        <p:nvSpPr>
          <p:cNvPr id="109572" name="Segnaposto numero diapositiva 3">
            <a:extLst>
              <a:ext uri="{FF2B5EF4-FFF2-40B4-BE49-F238E27FC236}">
                <a16:creationId xmlns:a16="http://schemas.microsoft.com/office/drawing/2014/main" id="{B3D49605-36B9-F344-A6C5-A16659C083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02010FF-6FF5-8549-9162-CB791A555B18}" type="slidenum">
              <a:rPr lang="it-IT" altLang="it-IT">
                <a:latin typeface="Calibri" panose="020F0502020204030204" pitchFamily="34" charset="0"/>
              </a:rPr>
              <a:pPr/>
              <a:t>89</a:t>
            </a:fld>
            <a:endParaRPr lang="it-IT" altLang="it-IT">
              <a:latin typeface="Calibri" panose="020F0502020204030204" pitchFamily="34" charset="0"/>
            </a:endParaRPr>
          </a:p>
        </p:txBody>
      </p:sp>
    </p:spTree>
    <p:extLst>
      <p:ext uri="{BB962C8B-B14F-4D97-AF65-F5344CB8AC3E}">
        <p14:creationId xmlns:p14="http://schemas.microsoft.com/office/powerpoint/2010/main" val="3099186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egnaposto immagine diapositiva 1">
            <a:extLst>
              <a:ext uri="{FF2B5EF4-FFF2-40B4-BE49-F238E27FC236}">
                <a16:creationId xmlns:a16="http://schemas.microsoft.com/office/drawing/2014/main" id="{7D9659BB-2B2D-0243-9A2A-B8939391C9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Segnaposto note 2">
            <a:extLst>
              <a:ext uri="{FF2B5EF4-FFF2-40B4-BE49-F238E27FC236}">
                <a16:creationId xmlns:a16="http://schemas.microsoft.com/office/drawing/2014/main" id="{267D6B28-F297-2C4F-9B49-0F9FE0848F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a:t>Via lessicale: consente di leggere e scrivere parole IRREGOLARI</a:t>
            </a:r>
          </a:p>
          <a:p>
            <a:r>
              <a:rPr lang="it-IT" altLang="it-IT"/>
              <a:t>Via sublessicale: consente di leggere PSEUDOPAROLE e PAROLE NUOVE</a:t>
            </a:r>
          </a:p>
        </p:txBody>
      </p:sp>
      <p:sp>
        <p:nvSpPr>
          <p:cNvPr id="110596" name="Segnaposto numero diapositiva 3">
            <a:extLst>
              <a:ext uri="{FF2B5EF4-FFF2-40B4-BE49-F238E27FC236}">
                <a16:creationId xmlns:a16="http://schemas.microsoft.com/office/drawing/2014/main" id="{4F29F199-34E2-0F46-81CD-CA7A40C4E5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5734D2D-A11C-F944-AA9A-D7CC1C6B4D19}" type="slidenum">
              <a:rPr lang="it-IT" altLang="it-IT">
                <a:latin typeface="Calibri" panose="020F0502020204030204" pitchFamily="34" charset="0"/>
              </a:rPr>
              <a:pPr/>
              <a:t>91</a:t>
            </a:fld>
            <a:endParaRPr lang="it-IT" altLang="it-IT">
              <a:latin typeface="Calibri" panose="020F0502020204030204" pitchFamily="34" charset="0"/>
            </a:endParaRPr>
          </a:p>
        </p:txBody>
      </p:sp>
    </p:spTree>
    <p:extLst>
      <p:ext uri="{BB962C8B-B14F-4D97-AF65-F5344CB8AC3E}">
        <p14:creationId xmlns:p14="http://schemas.microsoft.com/office/powerpoint/2010/main" val="36967698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egnaposto immagine diapositiva 1">
            <a:extLst>
              <a:ext uri="{FF2B5EF4-FFF2-40B4-BE49-F238E27FC236}">
                <a16:creationId xmlns:a16="http://schemas.microsoft.com/office/drawing/2014/main" id="{07D10FB9-3E0C-D546-A4E1-3F6A2D0D26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Segnaposto note 2">
            <a:extLst>
              <a:ext uri="{FF2B5EF4-FFF2-40B4-BE49-F238E27FC236}">
                <a16:creationId xmlns:a16="http://schemas.microsoft.com/office/drawing/2014/main" id="{C6678094-E15F-9D41-A324-43660DA9BF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a:t>Via lessicale: consente di leggere e scrivere parole IRREGOLARI</a:t>
            </a:r>
          </a:p>
          <a:p>
            <a:r>
              <a:rPr lang="it-IT" altLang="it-IT"/>
              <a:t>Via sublessicale: consente di leggere PSEUDOPAROLE e PAROLE NUOVE</a:t>
            </a:r>
          </a:p>
        </p:txBody>
      </p:sp>
      <p:sp>
        <p:nvSpPr>
          <p:cNvPr id="111620" name="Segnaposto numero diapositiva 3">
            <a:extLst>
              <a:ext uri="{FF2B5EF4-FFF2-40B4-BE49-F238E27FC236}">
                <a16:creationId xmlns:a16="http://schemas.microsoft.com/office/drawing/2014/main" id="{8ABAE924-B4B0-AD43-841D-AD593AB8DE0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B97884F-AB3C-7543-BD0A-AB76248FB7E6}" type="slidenum">
              <a:rPr lang="it-IT" altLang="it-IT">
                <a:latin typeface="Calibri" panose="020F0502020204030204" pitchFamily="34" charset="0"/>
              </a:rPr>
              <a:pPr/>
              <a:t>93</a:t>
            </a:fld>
            <a:endParaRPr lang="it-IT" altLang="it-IT">
              <a:latin typeface="Calibri" panose="020F0502020204030204" pitchFamily="34" charset="0"/>
            </a:endParaRPr>
          </a:p>
        </p:txBody>
      </p:sp>
    </p:spTree>
    <p:extLst>
      <p:ext uri="{BB962C8B-B14F-4D97-AF65-F5344CB8AC3E}">
        <p14:creationId xmlns:p14="http://schemas.microsoft.com/office/powerpoint/2010/main" val="39329386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egnaposto immagine diapositiva 1">
            <a:extLst>
              <a:ext uri="{FF2B5EF4-FFF2-40B4-BE49-F238E27FC236}">
                <a16:creationId xmlns:a16="http://schemas.microsoft.com/office/drawing/2014/main" id="{FFF5095E-FEAA-904C-8C86-F4B49E5472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Segnaposto note 2">
            <a:extLst>
              <a:ext uri="{FF2B5EF4-FFF2-40B4-BE49-F238E27FC236}">
                <a16:creationId xmlns:a16="http://schemas.microsoft.com/office/drawing/2014/main" id="{64351E68-8D9F-644F-8BF9-DCAB0994DEB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a:t>Via lessicale: consente di leggere e scrivere parole IRREGOLARI</a:t>
            </a:r>
          </a:p>
          <a:p>
            <a:r>
              <a:rPr lang="it-IT" altLang="it-IT"/>
              <a:t>Via sublessicale: consente di leggere PSEUDOPAROLE e PAROLE NUOVE</a:t>
            </a:r>
          </a:p>
        </p:txBody>
      </p:sp>
      <p:sp>
        <p:nvSpPr>
          <p:cNvPr id="112644" name="Segnaposto numero diapositiva 3">
            <a:extLst>
              <a:ext uri="{FF2B5EF4-FFF2-40B4-BE49-F238E27FC236}">
                <a16:creationId xmlns:a16="http://schemas.microsoft.com/office/drawing/2014/main" id="{3BF407C9-6AC2-DB49-B463-9405E103F57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45A2393-593D-A34A-AF81-36E6F679DC32}" type="slidenum">
              <a:rPr lang="it-IT" altLang="it-IT">
                <a:latin typeface="Calibri" panose="020F0502020204030204" pitchFamily="34" charset="0"/>
              </a:rPr>
              <a:pPr/>
              <a:t>95</a:t>
            </a:fld>
            <a:endParaRPr lang="it-IT" altLang="it-IT">
              <a:latin typeface="Calibri" panose="020F0502020204030204" pitchFamily="34" charset="0"/>
            </a:endParaRPr>
          </a:p>
        </p:txBody>
      </p:sp>
    </p:spTree>
    <p:extLst>
      <p:ext uri="{BB962C8B-B14F-4D97-AF65-F5344CB8AC3E}">
        <p14:creationId xmlns:p14="http://schemas.microsoft.com/office/powerpoint/2010/main" val="473492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2DB442D-F50B-0D4A-9E0B-875CD81AEBEC}" type="slidenum">
              <a:rPr lang="it-IT" smtClean="0"/>
              <a:t>11</a:t>
            </a:fld>
            <a:endParaRPr lang="it-IT"/>
          </a:p>
        </p:txBody>
      </p:sp>
    </p:spTree>
    <p:extLst>
      <p:ext uri="{BB962C8B-B14F-4D97-AF65-F5344CB8AC3E}">
        <p14:creationId xmlns:p14="http://schemas.microsoft.com/office/powerpoint/2010/main" val="1863422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egnaposto immagine diapositiva 1">
            <a:extLst>
              <a:ext uri="{FF2B5EF4-FFF2-40B4-BE49-F238E27FC236}">
                <a16:creationId xmlns:a16="http://schemas.microsoft.com/office/drawing/2014/main" id="{D25DE767-83A7-DD4C-996E-62244F4C0DD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Segnaposto note 2">
            <a:extLst>
              <a:ext uri="{FF2B5EF4-FFF2-40B4-BE49-F238E27FC236}">
                <a16:creationId xmlns:a16="http://schemas.microsoft.com/office/drawing/2014/main" id="{02BCAEFE-5F7D-9242-B2E8-5D133E55EA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it-IT" altLang="it-IT" dirty="0"/>
              <a:t>Tecnica di WADA: iniezione di </a:t>
            </a:r>
            <a:r>
              <a:rPr lang="it-IT" altLang="it-IT" dirty="0" err="1"/>
              <a:t>amital</a:t>
            </a:r>
            <a:r>
              <a:rPr lang="it-IT" altLang="it-IT" dirty="0"/>
              <a:t>-sodico (derivato dei barbiturici) nella carotide interna di sinistra inattiva l’intero emisfero, rendendo il paziente emiplegico ed incapace di parlare e di comprendere il linguaggio</a:t>
            </a:r>
          </a:p>
          <a:p>
            <a:pPr eaLnBrk="1" hangingPunct="1"/>
            <a:endParaRPr lang="it-IT" altLang="it-IT" dirty="0"/>
          </a:p>
        </p:txBody>
      </p:sp>
      <p:sp>
        <p:nvSpPr>
          <p:cNvPr id="94212" name="Segnaposto numero diapositiva 3">
            <a:extLst>
              <a:ext uri="{FF2B5EF4-FFF2-40B4-BE49-F238E27FC236}">
                <a16:creationId xmlns:a16="http://schemas.microsoft.com/office/drawing/2014/main" id="{6A1012EE-0578-E643-900F-76FD0005E6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B3A0598-B23F-0347-8987-BB086E41BBC1}" type="slidenum">
              <a:rPr lang="it-IT" altLang="it-IT">
                <a:latin typeface="Calibri" panose="020F0502020204030204" pitchFamily="34" charset="0"/>
              </a:rPr>
              <a:pPr/>
              <a:t>12</a:t>
            </a:fld>
            <a:endParaRPr lang="it-IT" altLang="it-IT">
              <a:latin typeface="Calibri" panose="020F0502020204030204" pitchFamily="34" charset="0"/>
            </a:endParaRPr>
          </a:p>
        </p:txBody>
      </p:sp>
    </p:spTree>
    <p:extLst>
      <p:ext uri="{BB962C8B-B14F-4D97-AF65-F5344CB8AC3E}">
        <p14:creationId xmlns:p14="http://schemas.microsoft.com/office/powerpoint/2010/main" val="2427291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egnaposto immagine diapositiva 1">
            <a:extLst>
              <a:ext uri="{FF2B5EF4-FFF2-40B4-BE49-F238E27FC236}">
                <a16:creationId xmlns:a16="http://schemas.microsoft.com/office/drawing/2014/main" id="{1DB26CDF-F1C3-E141-A57B-43F4A2FC0EF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Segnaposto note 2">
            <a:extLst>
              <a:ext uri="{FF2B5EF4-FFF2-40B4-BE49-F238E27FC236}">
                <a16:creationId xmlns:a16="http://schemas.microsoft.com/office/drawing/2014/main" id="{1B26F0BA-3D6B-4F47-9BDF-8801C9226D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p>
        </p:txBody>
      </p:sp>
      <p:sp>
        <p:nvSpPr>
          <p:cNvPr id="95236" name="Segnaposto numero diapositiva 3">
            <a:extLst>
              <a:ext uri="{FF2B5EF4-FFF2-40B4-BE49-F238E27FC236}">
                <a16:creationId xmlns:a16="http://schemas.microsoft.com/office/drawing/2014/main" id="{B838A12D-A89C-504E-A096-8BE030AE550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7E30AF1-4F8B-0441-BC27-8AF3D6254379}" type="slidenum">
              <a:rPr lang="it-IT" altLang="it-IT">
                <a:latin typeface="Calibri" panose="020F0502020204030204" pitchFamily="34" charset="0"/>
              </a:rPr>
              <a:pPr/>
              <a:t>13</a:t>
            </a:fld>
            <a:endParaRPr lang="it-IT" altLang="it-IT">
              <a:latin typeface="Calibri" panose="020F0502020204030204" pitchFamily="34" charset="0"/>
            </a:endParaRPr>
          </a:p>
        </p:txBody>
      </p:sp>
    </p:spTree>
    <p:extLst>
      <p:ext uri="{BB962C8B-B14F-4D97-AF65-F5344CB8AC3E}">
        <p14:creationId xmlns:p14="http://schemas.microsoft.com/office/powerpoint/2010/main" val="2329349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egnaposto immagine diapositiva 1">
            <a:extLst>
              <a:ext uri="{FF2B5EF4-FFF2-40B4-BE49-F238E27FC236}">
                <a16:creationId xmlns:a16="http://schemas.microsoft.com/office/drawing/2014/main" id="{7285C628-1646-684C-9B24-237F51A6883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Segnaposto note 2">
            <a:extLst>
              <a:ext uri="{FF2B5EF4-FFF2-40B4-BE49-F238E27FC236}">
                <a16:creationId xmlns:a16="http://schemas.microsoft.com/office/drawing/2014/main" id="{6C3993E9-8FFC-144E-94A8-00EFC1ACF3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dirty="0"/>
              <a:t>Pazienti con lesioni dell’emisfero destro riconoscono la sorpresa come elemento umoristico ma non riescono a decifrare incongruenze umoristiche e ad integrare . Esiste una batteria inglese per l’analisi dei disturbi di linguaggio conseguenti a lesioni destre.</a:t>
            </a:r>
          </a:p>
          <a:p>
            <a:r>
              <a:rPr lang="it-IT" altLang="it-IT" dirty="0"/>
              <a:t>Se si presentano parole ambigue il significato principale si attiva in entrambi gli emisferi mentre quello secondario si attiva più lentamente ma rimane per più tempo nell’emisfero destro</a:t>
            </a:r>
          </a:p>
        </p:txBody>
      </p:sp>
      <p:sp>
        <p:nvSpPr>
          <p:cNvPr id="96260" name="Segnaposto numero diapositiva 3">
            <a:extLst>
              <a:ext uri="{FF2B5EF4-FFF2-40B4-BE49-F238E27FC236}">
                <a16:creationId xmlns:a16="http://schemas.microsoft.com/office/drawing/2014/main" id="{5C68EDCD-1D9A-F541-8232-162152AC29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E1D3490-0A89-FC4B-9BB8-BBB8919B0401}" type="slidenum">
              <a:rPr lang="it-IT" altLang="it-IT">
                <a:latin typeface="Calibri" panose="020F0502020204030204" pitchFamily="34" charset="0"/>
              </a:rPr>
              <a:pPr/>
              <a:t>15</a:t>
            </a:fld>
            <a:endParaRPr lang="it-IT" altLang="it-IT">
              <a:latin typeface="Calibri" panose="020F0502020204030204" pitchFamily="34" charset="0"/>
            </a:endParaRPr>
          </a:p>
        </p:txBody>
      </p:sp>
    </p:spTree>
    <p:extLst>
      <p:ext uri="{BB962C8B-B14F-4D97-AF65-F5344CB8AC3E}">
        <p14:creationId xmlns:p14="http://schemas.microsoft.com/office/powerpoint/2010/main" val="4181887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2DB442D-F50B-0D4A-9E0B-875CD81AEBEC}" type="slidenum">
              <a:rPr lang="it-IT" smtClean="0"/>
              <a:t>17</a:t>
            </a:fld>
            <a:endParaRPr lang="it-IT"/>
          </a:p>
        </p:txBody>
      </p:sp>
    </p:spTree>
    <p:extLst>
      <p:ext uri="{BB962C8B-B14F-4D97-AF65-F5344CB8AC3E}">
        <p14:creationId xmlns:p14="http://schemas.microsoft.com/office/powerpoint/2010/main" val="2915970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
Secondo livello
Terzo livello
Quarto livello
Quinto livello</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4/16/24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
Secondo livello
Terzo livello
Quarto livello
Quinto livello</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4/16/24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it-IT"/>
              <a:t>Fare clic per modificare lo stile del titolo dello schema</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
Secondo livello
Terzo livello
Quarto livello
Quinto livello</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4/16/24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it-IT"/>
              <a:t>Fare clic per modificare lo stile del titolo dello schema</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4/16/24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p:nvPr>
        </p:nvSpPr>
        <p:spPr>
          <a:xfrm>
            <a:off x="2589212" y="2548966"/>
            <a:ext cx="4342893" cy="3354060"/>
          </a:xfrm>
        </p:spPr>
        <p:txBody>
          <a:bodyPr>
            <a:normAutofit/>
          </a:bodyPr>
          <a:lstStyle/>
          <a:p>
            <a:pPr lvl="0"/>
            <a:r>
              <a:rPr lang="it-IT"/>
              <a:t>Modifica gli stili del testo dello schema
Secondo livello
Terzo livello
Quarto livello
Quinto livello</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it-IT"/>
              <a:t>Modifica gli stili del testo dello schema
Secondo livello
Terzo livello
Quarto livello
Quinto livello</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4/16/24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4/16/24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4/16/24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it-IT"/>
              <a:t>Modifica gli stili del testo dello schema
Secondo livello
Terzo livello
Quarto livello
Quinto livello</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4/16/24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4/16/24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4/16/24</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hyperlink" Target="https://it.wikipedia.org/wiki/Osso_sfenoide" TargetMode="External"/><Relationship Id="rId3" Type="http://schemas.openxmlformats.org/officeDocument/2006/relationships/image" Target="../media/image12.png"/><Relationship Id="rId7" Type="http://schemas.openxmlformats.org/officeDocument/2006/relationships/hyperlink" Target="https://it.wikipedia.org/wiki/Capsula_interna"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it.wikipedia.org/wiki/Area_di_Wernicke" TargetMode="External"/><Relationship Id="rId11" Type="http://schemas.openxmlformats.org/officeDocument/2006/relationships/hyperlink" Target="https://it.wikipedia.org/wiki/Fessura_Silviana" TargetMode="External"/><Relationship Id="rId5" Type="http://schemas.openxmlformats.org/officeDocument/2006/relationships/hyperlink" Target="https://it.wikipedia.org/wiki/Area_di_Broca" TargetMode="External"/><Relationship Id="rId10" Type="http://schemas.openxmlformats.org/officeDocument/2006/relationships/hyperlink" Target="https://it.wikipedia.org/wiki/Lobo_dell%27insula" TargetMode="External"/><Relationship Id="rId4" Type="http://schemas.openxmlformats.org/officeDocument/2006/relationships/image" Target="../media/image13.svg"/><Relationship Id="rId9" Type="http://schemas.openxmlformats.org/officeDocument/2006/relationships/hyperlink" Target="https://it.wikipedia.org/wiki/Telencefalo"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5A610F-9BC6-FB42-8AB0-6FD4B853D316}"/>
              </a:ext>
            </a:extLst>
          </p:cNvPr>
          <p:cNvSpPr>
            <a:spLocks noGrp="1"/>
          </p:cNvSpPr>
          <p:nvPr>
            <p:ph type="ctrTitle"/>
          </p:nvPr>
        </p:nvSpPr>
        <p:spPr>
          <a:xfrm>
            <a:off x="1840992" y="2142883"/>
            <a:ext cx="8696868" cy="2168334"/>
          </a:xfrm>
        </p:spPr>
        <p:txBody>
          <a:bodyPr>
            <a:normAutofit/>
          </a:bodyPr>
          <a:lstStyle/>
          <a:p>
            <a:pPr algn="ctr"/>
            <a:r>
              <a:rPr lang="it-IT" sz="7200" b="1" dirty="0"/>
              <a:t>LE AFASIE</a:t>
            </a:r>
          </a:p>
        </p:txBody>
      </p:sp>
      <p:sp>
        <p:nvSpPr>
          <p:cNvPr id="3" name="Sottotitolo 2">
            <a:extLst>
              <a:ext uri="{FF2B5EF4-FFF2-40B4-BE49-F238E27FC236}">
                <a16:creationId xmlns:a16="http://schemas.microsoft.com/office/drawing/2014/main" id="{4F2E63D9-9787-2848-8540-F6C36B8BD39F}"/>
              </a:ext>
            </a:extLst>
          </p:cNvPr>
          <p:cNvSpPr>
            <a:spLocks noGrp="1"/>
          </p:cNvSpPr>
          <p:nvPr>
            <p:ph type="subTitle" idx="1"/>
          </p:nvPr>
        </p:nvSpPr>
        <p:spPr>
          <a:xfrm>
            <a:off x="1828801" y="4777379"/>
            <a:ext cx="10237694" cy="1820645"/>
          </a:xfrm>
        </p:spPr>
        <p:txBody>
          <a:bodyPr>
            <a:noAutofit/>
          </a:bodyPr>
          <a:lstStyle/>
          <a:p>
            <a:pPr algn="r"/>
            <a:r>
              <a:rPr lang="it-IT" sz="2400" b="1" dirty="0"/>
              <a:t>Corso di Laurea </a:t>
            </a:r>
            <a:r>
              <a:rPr lang="it-IT" sz="2400" b="1" dirty="0">
                <a:latin typeface="Arial" panose="020B0604020202020204" pitchFamily="34" charset="0"/>
                <a:cs typeface="Arial" panose="020B0604020202020204" pitchFamily="34" charset="0"/>
              </a:rPr>
              <a:t>Magistrale</a:t>
            </a:r>
            <a:r>
              <a:rPr lang="it-IT" sz="2400" b="1" dirty="0"/>
              <a:t> in Neuroscienze e Riabilitazione Neuropsicologica AA 2023-24</a:t>
            </a:r>
          </a:p>
          <a:p>
            <a:pPr algn="r"/>
            <a:r>
              <a:rPr lang="it-IT" sz="2400" b="1" dirty="0"/>
              <a:t>Campus di Cesena-Università degli Studi di Bologna</a:t>
            </a:r>
          </a:p>
          <a:p>
            <a:pPr algn="r"/>
            <a:r>
              <a:rPr lang="it-IT" sz="2400" b="1" dirty="0"/>
              <a:t>Prof. Maria Angela Molinari</a:t>
            </a:r>
          </a:p>
        </p:txBody>
      </p:sp>
      <p:pic>
        <p:nvPicPr>
          <p:cNvPr id="4" name="Immagine 3">
            <a:extLst>
              <a:ext uri="{FF2B5EF4-FFF2-40B4-BE49-F238E27FC236}">
                <a16:creationId xmlns:a16="http://schemas.microsoft.com/office/drawing/2014/main" id="{7BB69543-5F19-8D4F-85E8-5ABD47B660D8}"/>
              </a:ext>
            </a:extLst>
          </p:cNvPr>
          <p:cNvPicPr>
            <a:picLocks noChangeAspect="1"/>
          </p:cNvPicPr>
          <p:nvPr/>
        </p:nvPicPr>
        <p:blipFill rotWithShape="1">
          <a:blip r:embed="rId2"/>
          <a:srcRect l="-479" r="479" b="8679"/>
          <a:stretch/>
        </p:blipFill>
        <p:spPr>
          <a:xfrm>
            <a:off x="2723981" y="472802"/>
            <a:ext cx="6502400" cy="1670081"/>
          </a:xfrm>
          <a:prstGeom prst="rect">
            <a:avLst/>
          </a:prstGeom>
        </p:spPr>
      </p:pic>
    </p:spTree>
    <p:extLst>
      <p:ext uri="{BB962C8B-B14F-4D97-AF65-F5344CB8AC3E}">
        <p14:creationId xmlns:p14="http://schemas.microsoft.com/office/powerpoint/2010/main" val="3493717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A17FA2-4892-F244-847C-D5EDCF03E3DE}"/>
              </a:ext>
            </a:extLst>
          </p:cNvPr>
          <p:cNvSpPr>
            <a:spLocks noGrp="1"/>
          </p:cNvSpPr>
          <p:nvPr>
            <p:ph type="title"/>
          </p:nvPr>
        </p:nvSpPr>
        <p:spPr>
          <a:xfrm>
            <a:off x="2072225" y="408210"/>
            <a:ext cx="8911687" cy="1280890"/>
          </a:xfrm>
        </p:spPr>
        <p:txBody>
          <a:bodyPr/>
          <a:lstStyle/>
          <a:p>
            <a:r>
              <a:rPr lang="it-IT" b="1" dirty="0">
                <a:solidFill>
                  <a:srgbClr val="FF0000"/>
                </a:solidFill>
                <a:latin typeface="Arial" panose="020B0604020202020204" pitchFamily="34" charset="0"/>
                <a:cs typeface="Arial" panose="020B0604020202020204" pitchFamily="34" charset="0"/>
              </a:rPr>
              <a:t>Consapevolezza del disturbo</a:t>
            </a:r>
          </a:p>
        </p:txBody>
      </p:sp>
      <p:sp>
        <p:nvSpPr>
          <p:cNvPr id="3" name="Segnaposto contenuto 2">
            <a:extLst>
              <a:ext uri="{FF2B5EF4-FFF2-40B4-BE49-F238E27FC236}">
                <a16:creationId xmlns:a16="http://schemas.microsoft.com/office/drawing/2014/main" id="{AE2862B7-1A4F-A847-90CA-911896A39F93}"/>
              </a:ext>
            </a:extLst>
          </p:cNvPr>
          <p:cNvSpPr>
            <a:spLocks noGrp="1"/>
          </p:cNvSpPr>
          <p:nvPr>
            <p:ph idx="1"/>
          </p:nvPr>
        </p:nvSpPr>
        <p:spPr>
          <a:xfrm>
            <a:off x="2118210" y="1534492"/>
            <a:ext cx="8865702" cy="4752008"/>
          </a:xfrm>
        </p:spPr>
        <p:txBody>
          <a:bodyPr>
            <a:noAutofit/>
          </a:bodyPr>
          <a:lstStyle/>
          <a:p>
            <a:pPr algn="just"/>
            <a:r>
              <a:rPr lang="it-IT" sz="2400" dirty="0">
                <a:latin typeface="Arial" panose="020B0604020202020204" pitchFamily="34" charset="0"/>
                <a:cs typeface="Arial" panose="020B0604020202020204" pitchFamily="34" charset="0"/>
              </a:rPr>
              <a:t>in generale i pazienti sono consapevoli dei propri errori infatti hanno spesso condotte di approssimazione, autocorrezione, strategie di compenso, circonlocuzioni</a:t>
            </a:r>
          </a:p>
          <a:p>
            <a:pPr algn="just"/>
            <a:r>
              <a:rPr lang="it-IT" sz="2400" dirty="0">
                <a:latin typeface="Arial" panose="020B0604020202020204" pitchFamily="34" charset="0"/>
                <a:cs typeface="Arial" panose="020B0604020202020204" pitchFamily="34" charset="0"/>
              </a:rPr>
              <a:t>hanno in virtù di questa consapevolezza reazioni depressive, ansia, pianto</a:t>
            </a:r>
          </a:p>
          <a:p>
            <a:pPr algn="just"/>
            <a:r>
              <a:rPr lang="it-IT" sz="2400" i="1" dirty="0">
                <a:latin typeface="Arial" panose="020B0604020202020204" pitchFamily="34" charset="0"/>
                <a:cs typeface="Arial" panose="020B0604020202020204" pitchFamily="34" charset="0"/>
              </a:rPr>
              <a:t>alcuni pazienti non paiono avere questa consapevolezza </a:t>
            </a:r>
            <a:r>
              <a:rPr lang="it-IT" sz="2400" dirty="0">
                <a:latin typeface="Arial" panose="020B0604020202020204" pitchFamily="34" charset="0"/>
                <a:cs typeface="Arial" panose="020B0604020202020204" pitchFamily="34" charset="0"/>
              </a:rPr>
              <a:t>soprattutto quelli con </a:t>
            </a:r>
            <a:r>
              <a:rPr lang="it-IT" sz="2400" dirty="0" err="1">
                <a:latin typeface="Arial" panose="020B0604020202020204" pitchFamily="34" charset="0"/>
                <a:cs typeface="Arial" panose="020B0604020202020204" pitchFamily="34" charset="0"/>
              </a:rPr>
              <a:t>gergoafasia</a:t>
            </a:r>
            <a:r>
              <a:rPr lang="it-IT" sz="2400" dirty="0">
                <a:latin typeface="Arial" panose="020B0604020202020204" pitchFamily="34" charset="0"/>
                <a:cs typeface="Arial" panose="020B0604020202020204" pitchFamily="34" charset="0"/>
              </a:rPr>
              <a:t>: abbondanti sequenze di fonemi/neologismi (GERGO FONEMICO) o di parole prive di relazione semantica (GERGO SEMANTICO). I pazienti si limitano ad una sola espressione (TAN) che ripetono in ogni contesto/interazione </a:t>
            </a:r>
          </a:p>
        </p:txBody>
      </p:sp>
    </p:spTree>
    <p:extLst>
      <p:ext uri="{BB962C8B-B14F-4D97-AF65-F5344CB8AC3E}">
        <p14:creationId xmlns:p14="http://schemas.microsoft.com/office/powerpoint/2010/main" val="2413398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5FE478-56CD-1B4C-8819-896847EB685E}"/>
              </a:ext>
            </a:extLst>
          </p:cNvPr>
          <p:cNvSpPr>
            <a:spLocks noGrp="1"/>
          </p:cNvSpPr>
          <p:nvPr>
            <p:ph type="title"/>
          </p:nvPr>
        </p:nvSpPr>
        <p:spPr>
          <a:xfrm>
            <a:off x="2592925" y="484410"/>
            <a:ext cx="8900575" cy="696690"/>
          </a:xfrm>
        </p:spPr>
        <p:txBody>
          <a:bodyPr/>
          <a:lstStyle/>
          <a:p>
            <a:r>
              <a:rPr lang="it-IT" b="1" dirty="0">
                <a:solidFill>
                  <a:srgbClr val="FF0000"/>
                </a:solidFill>
                <a:latin typeface="Arial" panose="020B0604020202020204" pitchFamily="34" charset="0"/>
                <a:cs typeface="Arial" panose="020B0604020202020204" pitchFamily="34" charset="0"/>
              </a:rPr>
              <a:t>Un po’ di storia….</a:t>
            </a:r>
          </a:p>
        </p:txBody>
      </p:sp>
      <p:sp>
        <p:nvSpPr>
          <p:cNvPr id="3" name="Segnaposto contenuto 2">
            <a:extLst>
              <a:ext uri="{FF2B5EF4-FFF2-40B4-BE49-F238E27FC236}">
                <a16:creationId xmlns:a16="http://schemas.microsoft.com/office/drawing/2014/main" id="{31673F4B-5123-0B41-AC66-5E6A6FD23F8E}"/>
              </a:ext>
            </a:extLst>
          </p:cNvPr>
          <p:cNvSpPr>
            <a:spLocks noGrp="1"/>
          </p:cNvSpPr>
          <p:nvPr>
            <p:ph idx="1"/>
          </p:nvPr>
        </p:nvSpPr>
        <p:spPr>
          <a:xfrm>
            <a:off x="3289300" y="1651000"/>
            <a:ext cx="8911049" cy="4876800"/>
          </a:xfrm>
        </p:spPr>
        <p:txBody>
          <a:bodyPr>
            <a:normAutofit lnSpcReduction="10000"/>
          </a:bodyPr>
          <a:lstStyle/>
          <a:p>
            <a:pPr algn="just"/>
            <a:r>
              <a:rPr lang="it-IT" sz="2400" dirty="0">
                <a:latin typeface="Arial" panose="020B0604020202020204" pitchFamily="34" charset="0"/>
                <a:cs typeface="Arial" panose="020B0604020202020204" pitchFamily="34" charset="0"/>
              </a:rPr>
              <a:t>metodo della correlazione </a:t>
            </a:r>
            <a:r>
              <a:rPr lang="it-IT" sz="2400" dirty="0" err="1">
                <a:latin typeface="Arial" panose="020B0604020202020204" pitchFamily="34" charset="0"/>
                <a:cs typeface="Arial" panose="020B0604020202020204" pitchFamily="34" charset="0"/>
              </a:rPr>
              <a:t>anatomo</a:t>
            </a:r>
            <a:r>
              <a:rPr lang="it-IT" sz="2400" dirty="0">
                <a:latin typeface="Arial" panose="020B0604020202020204" pitchFamily="34" charset="0"/>
                <a:cs typeface="Arial" panose="020B0604020202020204" pitchFamily="34" charset="0"/>
              </a:rPr>
              <a:t>-clinica (</a:t>
            </a:r>
            <a:r>
              <a:rPr lang="it-IT" sz="2400" dirty="0" err="1">
                <a:latin typeface="Arial" panose="020B0604020202020204" pitchFamily="34" charset="0"/>
                <a:cs typeface="Arial" panose="020B0604020202020204" pitchFamily="34" charset="0"/>
              </a:rPr>
              <a:t>Gall</a:t>
            </a:r>
            <a:r>
              <a:rPr lang="it-IT" sz="2400" dirty="0">
                <a:latin typeface="Arial" panose="020B0604020202020204" pitchFamily="34" charset="0"/>
                <a:cs typeface="Arial" panose="020B0604020202020204" pitchFamily="34" charset="0"/>
              </a:rPr>
              <a:t> 1798) prevedeva che la possibilità di comunicare tramite il linguaggio fosse localizzata nelle regioni anteriori del cervello</a:t>
            </a:r>
          </a:p>
          <a:p>
            <a:pPr algn="just"/>
            <a:r>
              <a:rPr lang="it-IT" sz="2400" dirty="0" err="1">
                <a:latin typeface="Arial" panose="020B0604020202020204" pitchFamily="34" charset="0"/>
                <a:cs typeface="Arial" panose="020B0604020202020204" pitchFamily="34" charset="0"/>
              </a:rPr>
              <a:t>Buillaud</a:t>
            </a:r>
            <a:r>
              <a:rPr lang="it-IT" sz="2400" dirty="0">
                <a:latin typeface="Arial" panose="020B0604020202020204" pitchFamily="34" charset="0"/>
                <a:cs typeface="Arial" panose="020B0604020202020204" pitchFamily="34" charset="0"/>
              </a:rPr>
              <a:t> (1825) fu il primo a separare le difficoltà di linguaggio intese come funzione mentale da quelle relative alla capacità di coordinare movimenti articolatori e fonatori. Propose che la sede della funzione linguistica fosse nei lobi frontali</a:t>
            </a:r>
          </a:p>
          <a:p>
            <a:pPr algn="just"/>
            <a:r>
              <a:rPr lang="it-IT" sz="2400" dirty="0" err="1">
                <a:latin typeface="Arial" panose="020B0604020202020204" pitchFamily="34" charset="0"/>
                <a:cs typeface="Arial" panose="020B0604020202020204" pitchFamily="34" charset="0"/>
              </a:rPr>
              <a:t>Broca</a:t>
            </a:r>
            <a:r>
              <a:rPr lang="it-IT" sz="2400" dirty="0">
                <a:latin typeface="Arial" panose="020B0604020202020204" pitchFamily="34" charset="0"/>
                <a:cs typeface="Arial" panose="020B0604020202020204" pitchFamily="34" charset="0"/>
              </a:rPr>
              <a:t> 1861 </a:t>
            </a:r>
            <a:r>
              <a:rPr lang="it-IT" altLang="it-IT" sz="2400" dirty="0">
                <a:latin typeface="Arial" panose="020B0604020202020204" pitchFamily="34" charset="0"/>
                <a:cs typeface="Arial" panose="020B0604020202020204" pitchFamily="34" charset="0"/>
              </a:rPr>
              <a:t>studia M. </a:t>
            </a:r>
            <a:r>
              <a:rPr lang="it-IT" altLang="it-IT" sz="2400" dirty="0" err="1">
                <a:latin typeface="Arial" panose="020B0604020202020204" pitchFamily="34" charset="0"/>
                <a:cs typeface="Arial" panose="020B0604020202020204" pitchFamily="34" charset="0"/>
              </a:rPr>
              <a:t>Leborgne</a:t>
            </a:r>
            <a:r>
              <a:rPr lang="it-IT" altLang="it-IT" sz="2400" dirty="0">
                <a:latin typeface="Arial" panose="020B0604020202020204" pitchFamily="34" charset="0"/>
                <a:cs typeface="Arial" panose="020B0604020202020204" pitchFamily="34" charset="0"/>
              </a:rPr>
              <a:t> con un deficit di produzione verbale (TAN) che a</a:t>
            </a:r>
            <a:r>
              <a:rPr lang="it-IT" sz="2400" dirty="0">
                <a:latin typeface="Arial" panose="020B0604020202020204" pitchFamily="34" charset="0"/>
                <a:cs typeface="Arial" panose="020B0604020202020204" pitchFamily="34" charset="0"/>
              </a:rPr>
              <a:t>ll’esame autoptico ha ampia lesione piede della terza circonvoluzione frontale </a:t>
            </a:r>
            <a:r>
              <a:rPr lang="it-IT" sz="2400" dirty="0" err="1">
                <a:latin typeface="Arial" panose="020B0604020202020204" pitchFamily="34" charset="0"/>
                <a:cs typeface="Arial" panose="020B0604020202020204" pitchFamily="34" charset="0"/>
              </a:rPr>
              <a:t>sn</a:t>
            </a:r>
            <a:r>
              <a:rPr lang="it-IT" sz="2400" dirty="0">
                <a:latin typeface="Arial" panose="020B0604020202020204" pitchFamily="34" charset="0"/>
                <a:cs typeface="Arial" panose="020B0604020202020204" pitchFamily="34" charset="0"/>
              </a:rPr>
              <a:t>.</a:t>
            </a:r>
          </a:p>
          <a:p>
            <a:pPr algn="just"/>
            <a:r>
              <a:rPr lang="it-IT" altLang="it-IT" sz="2400" dirty="0" err="1">
                <a:latin typeface="Arial" panose="020B0604020202020204" pitchFamily="34" charset="0"/>
                <a:cs typeface="Arial" panose="020B0604020202020204" pitchFamily="34" charset="0"/>
              </a:rPr>
              <a:t>Broca</a:t>
            </a:r>
            <a:r>
              <a:rPr lang="it-IT" altLang="it-IT" sz="2400" dirty="0">
                <a:latin typeface="Arial" panose="020B0604020202020204" pitchFamily="34" charset="0"/>
                <a:cs typeface="Arial" panose="020B0604020202020204" pitchFamily="34" charset="0"/>
              </a:rPr>
              <a:t> studia altri pazienti con grave deficit di produzione (eloquio frammentato e sillabico) e relativa conservazione della comprensione </a:t>
            </a:r>
          </a:p>
          <a:p>
            <a:endParaRPr lang="it-IT" sz="2400" dirty="0">
              <a:latin typeface="Arial" panose="020B0604020202020204" pitchFamily="34" charset="0"/>
              <a:cs typeface="Arial" panose="020B0604020202020204" pitchFamily="34" charset="0"/>
            </a:endParaRPr>
          </a:p>
          <a:p>
            <a:endParaRPr lang="it-IT" dirty="0"/>
          </a:p>
          <a:p>
            <a:endParaRPr lang="it-IT" dirty="0"/>
          </a:p>
        </p:txBody>
      </p:sp>
      <p:pic>
        <p:nvPicPr>
          <p:cNvPr id="4" name="Immagine 3">
            <a:extLst>
              <a:ext uri="{FF2B5EF4-FFF2-40B4-BE49-F238E27FC236}">
                <a16:creationId xmlns:a16="http://schemas.microsoft.com/office/drawing/2014/main" id="{E317BB03-2D96-0D41-98F5-658508FD21D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9411" y="1713947"/>
            <a:ext cx="2814306" cy="3111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2649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Segnaposto contenuto 2">
            <a:extLst>
              <a:ext uri="{FF2B5EF4-FFF2-40B4-BE49-F238E27FC236}">
                <a16:creationId xmlns:a16="http://schemas.microsoft.com/office/drawing/2014/main" id="{41ACEC8B-7C42-9947-A0B0-0D2148627475}"/>
              </a:ext>
            </a:extLst>
          </p:cNvPr>
          <p:cNvSpPr>
            <a:spLocks noGrp="1"/>
          </p:cNvSpPr>
          <p:nvPr>
            <p:ph idx="1"/>
          </p:nvPr>
        </p:nvSpPr>
        <p:spPr>
          <a:xfrm>
            <a:off x="2489200" y="509589"/>
            <a:ext cx="7499350" cy="1620837"/>
          </a:xfrm>
        </p:spPr>
        <p:txBody>
          <a:bodyPr>
            <a:normAutofit fontScale="77500" lnSpcReduction="20000"/>
          </a:bodyPr>
          <a:lstStyle/>
          <a:p>
            <a:pPr eaLnBrk="1" hangingPunct="1">
              <a:buFont typeface="Wingdings 2" pitchFamily="18" charset="2"/>
              <a:buNone/>
              <a:defRPr/>
            </a:pPr>
            <a:r>
              <a:rPr lang="it-IT" altLang="it-IT" sz="2900" dirty="0">
                <a:latin typeface="Arial" panose="020B0604020202020204" pitchFamily="34" charset="0"/>
                <a:cs typeface="Arial" panose="020B0604020202020204" pitchFamily="34" charset="0"/>
              </a:rPr>
              <a:t>DALLO STUDIO DEI PAZIENTI QUINDI:</a:t>
            </a:r>
          </a:p>
          <a:p>
            <a:pPr eaLnBrk="1" hangingPunct="1">
              <a:buFont typeface="Wingdings 2" pitchFamily="18" charset="2"/>
              <a:buNone/>
              <a:defRPr/>
            </a:pPr>
            <a:endParaRPr lang="it-IT" altLang="it-IT" sz="2900" dirty="0">
              <a:latin typeface="Arial" panose="020B0604020202020204" pitchFamily="34" charset="0"/>
              <a:cs typeface="Arial" panose="020B0604020202020204" pitchFamily="34" charset="0"/>
            </a:endParaRPr>
          </a:p>
          <a:p>
            <a:pPr marL="596900" indent="-514350">
              <a:buFont typeface="+mj-lt"/>
              <a:buAutoNum type="arabicPeriod"/>
              <a:defRPr/>
            </a:pPr>
            <a:r>
              <a:rPr lang="it-IT" altLang="it-IT" sz="2900" b="1" dirty="0">
                <a:solidFill>
                  <a:schemeClr val="tx1"/>
                </a:solidFill>
                <a:latin typeface="Arial" panose="020B0604020202020204" pitchFamily="34" charset="0"/>
                <a:cs typeface="Arial" panose="020B0604020202020204" pitchFamily="34" charset="0"/>
              </a:rPr>
              <a:t>lobo</a:t>
            </a:r>
            <a:r>
              <a:rPr lang="it-IT" altLang="it-IT" sz="2900" dirty="0">
                <a:solidFill>
                  <a:schemeClr val="tx1"/>
                </a:solidFill>
                <a:latin typeface="Arial" panose="020B0604020202020204" pitchFamily="34" charset="0"/>
                <a:cs typeface="Arial" panose="020B0604020202020204" pitchFamily="34" charset="0"/>
              </a:rPr>
              <a:t> </a:t>
            </a:r>
            <a:r>
              <a:rPr lang="it-IT" altLang="it-IT" sz="2900" b="1" dirty="0">
                <a:solidFill>
                  <a:schemeClr val="tx1"/>
                </a:solidFill>
                <a:latin typeface="Arial" panose="020B0604020202020204" pitchFamily="34" charset="0"/>
                <a:cs typeface="Arial" panose="020B0604020202020204" pitchFamily="34" charset="0"/>
              </a:rPr>
              <a:t>frontale</a:t>
            </a:r>
            <a:r>
              <a:rPr lang="it-IT" altLang="it-IT" sz="2900" dirty="0">
                <a:solidFill>
                  <a:schemeClr val="tx1"/>
                </a:solidFill>
                <a:latin typeface="Arial" panose="020B0604020202020204" pitchFamily="34" charset="0"/>
                <a:cs typeface="Arial" panose="020B0604020202020204" pitchFamily="34" charset="0"/>
              </a:rPr>
              <a:t> </a:t>
            </a:r>
            <a:r>
              <a:rPr lang="it-IT" altLang="it-IT" sz="2900" dirty="0">
                <a:latin typeface="Arial" panose="020B0604020202020204" pitchFamily="34" charset="0"/>
                <a:cs typeface="Arial" panose="020B0604020202020204" pitchFamily="34" charset="0"/>
              </a:rPr>
              <a:t>è implicato nella produzione verbale</a:t>
            </a:r>
          </a:p>
          <a:p>
            <a:pPr marL="596900" indent="-514350">
              <a:buFont typeface="+mj-lt"/>
              <a:buAutoNum type="arabicPeriod"/>
              <a:defRPr/>
            </a:pPr>
            <a:r>
              <a:rPr lang="it-IT" altLang="it-IT" sz="2900" b="1" dirty="0">
                <a:solidFill>
                  <a:schemeClr val="tx1"/>
                </a:solidFill>
                <a:latin typeface="Arial" panose="020B0604020202020204" pitchFamily="34" charset="0"/>
                <a:cs typeface="Arial" panose="020B0604020202020204" pitchFamily="34" charset="0"/>
              </a:rPr>
              <a:t>emisfero sinistro</a:t>
            </a:r>
            <a:r>
              <a:rPr lang="it-IT" altLang="it-IT" sz="2900" b="1" dirty="0">
                <a:latin typeface="Arial" panose="020B0604020202020204" pitchFamily="34" charset="0"/>
                <a:cs typeface="Arial" panose="020B0604020202020204" pitchFamily="34" charset="0"/>
              </a:rPr>
              <a:t> </a:t>
            </a:r>
            <a:r>
              <a:rPr lang="it-IT" altLang="it-IT" sz="2900" dirty="0">
                <a:latin typeface="Arial" panose="020B0604020202020204" pitchFamily="34" charset="0"/>
                <a:cs typeface="Arial" panose="020B0604020202020204" pitchFamily="34" charset="0"/>
              </a:rPr>
              <a:t>è dominante per il linguaggio</a:t>
            </a:r>
          </a:p>
          <a:p>
            <a:pPr marL="596900" indent="-514350">
              <a:buFont typeface="+mj-lt"/>
              <a:buAutoNum type="arabicPeriod"/>
              <a:defRPr/>
            </a:pPr>
            <a:endParaRPr lang="it-IT" altLang="it-IT" sz="2900" dirty="0">
              <a:latin typeface="Arial" panose="020B0604020202020204" pitchFamily="34" charset="0"/>
              <a:cs typeface="Arial" panose="020B0604020202020204" pitchFamily="34" charset="0"/>
            </a:endParaRPr>
          </a:p>
          <a:p>
            <a:pPr eaLnBrk="1" hangingPunct="1">
              <a:buFont typeface="Wingdings 2" pitchFamily="18" charset="2"/>
              <a:buChar char=""/>
              <a:defRPr/>
            </a:pPr>
            <a:endParaRPr lang="it-IT" altLang="it-IT" dirty="0"/>
          </a:p>
        </p:txBody>
      </p:sp>
      <p:pic>
        <p:nvPicPr>
          <p:cNvPr id="20484" name="Immagine 2">
            <a:extLst>
              <a:ext uri="{FF2B5EF4-FFF2-40B4-BE49-F238E27FC236}">
                <a16:creationId xmlns:a16="http://schemas.microsoft.com/office/drawing/2014/main" id="{82C482EA-2337-534F-8F84-517B2474D7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61188" y="3016250"/>
            <a:ext cx="3471862"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a:extLst>
              <a:ext uri="{FF2B5EF4-FFF2-40B4-BE49-F238E27FC236}">
                <a16:creationId xmlns:a16="http://schemas.microsoft.com/office/drawing/2014/main" id="{58B2562D-4799-9242-BF42-147F6EBA8D95}"/>
              </a:ext>
            </a:extLst>
          </p:cNvPr>
          <p:cNvSpPr txBox="1"/>
          <p:nvPr/>
        </p:nvSpPr>
        <p:spPr>
          <a:xfrm>
            <a:off x="2751140" y="4191001"/>
            <a:ext cx="3783012" cy="1384995"/>
          </a:xfrm>
          <a:prstGeom prst="rect">
            <a:avLst/>
          </a:prstGeom>
          <a:noFill/>
        </p:spPr>
        <p:txBody>
          <a:bodyPr wrap="square">
            <a:spAutoFit/>
          </a:bodyPr>
          <a:lstStyle/>
          <a:p>
            <a:pPr eaLnBrk="1" hangingPunct="1">
              <a:defRPr/>
            </a:pPr>
            <a:r>
              <a:rPr lang="it-IT" altLang="it-IT" sz="2800" dirty="0">
                <a:latin typeface="Arial" panose="020B0604020202020204" pitchFamily="34" charset="0"/>
                <a:cs typeface="Arial" panose="020B0604020202020204" pitchFamily="34" charset="0"/>
              </a:rPr>
              <a:t>a conferma della dominanza emisferica </a:t>
            </a:r>
          </a:p>
          <a:p>
            <a:pPr eaLnBrk="1" hangingPunct="1">
              <a:defRPr/>
            </a:pPr>
            <a:r>
              <a:rPr lang="it-IT" altLang="it-IT" sz="2800" dirty="0">
                <a:latin typeface="Arial" panose="020B0604020202020204" pitchFamily="34" charset="0"/>
                <a:cs typeface="Arial" panose="020B0604020202020204" pitchFamily="34" charset="0"/>
              </a:rPr>
              <a:t>tecnica di WADA</a:t>
            </a:r>
            <a:r>
              <a:rPr lang="it-IT" altLang="it-IT" sz="2800" dirty="0">
                <a:latin typeface="+mj-lt"/>
              </a:rPr>
              <a:t> </a:t>
            </a:r>
          </a:p>
        </p:txBody>
      </p:sp>
    </p:spTree>
    <p:extLst>
      <p:ext uri="{BB962C8B-B14F-4D97-AF65-F5344CB8AC3E}">
        <p14:creationId xmlns:p14="http://schemas.microsoft.com/office/powerpoint/2010/main" val="443786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E44DDA-1DDC-7B45-A79B-048B9FF6CD6D}"/>
              </a:ext>
            </a:extLst>
          </p:cNvPr>
          <p:cNvSpPr>
            <a:spLocks noGrp="1"/>
          </p:cNvSpPr>
          <p:nvPr>
            <p:ph type="title"/>
          </p:nvPr>
        </p:nvSpPr>
        <p:spPr>
          <a:xfrm>
            <a:off x="2199225" y="497110"/>
            <a:ext cx="8911687" cy="1280890"/>
          </a:xfrm>
        </p:spPr>
        <p:txBody>
          <a:bodyPr/>
          <a:lstStyle/>
          <a:p>
            <a:pPr eaLnBrk="1" hangingPunct="1">
              <a:defRPr/>
            </a:pPr>
            <a:r>
              <a:rPr lang="it-IT" b="1" dirty="0">
                <a:solidFill>
                  <a:srgbClr val="FF0000"/>
                </a:solidFill>
                <a:latin typeface="Arial" panose="020B0604020202020204" pitchFamily="34" charset="0"/>
                <a:cs typeface="Arial" panose="020B0604020202020204" pitchFamily="34" charset="0"/>
              </a:rPr>
              <a:t>Lateralizzazione</a:t>
            </a:r>
          </a:p>
        </p:txBody>
      </p:sp>
      <p:sp>
        <p:nvSpPr>
          <p:cNvPr id="21507" name="Segnaposto contenuto 2">
            <a:extLst>
              <a:ext uri="{FF2B5EF4-FFF2-40B4-BE49-F238E27FC236}">
                <a16:creationId xmlns:a16="http://schemas.microsoft.com/office/drawing/2014/main" id="{702B565E-6524-124D-9D9C-5EF6DDF6527C}"/>
              </a:ext>
            </a:extLst>
          </p:cNvPr>
          <p:cNvSpPr>
            <a:spLocks noGrp="1"/>
          </p:cNvSpPr>
          <p:nvPr>
            <p:ph idx="1"/>
          </p:nvPr>
        </p:nvSpPr>
        <p:spPr>
          <a:xfrm>
            <a:off x="2199224" y="1485900"/>
            <a:ext cx="8911687" cy="4399922"/>
          </a:xfrm>
        </p:spPr>
        <p:txBody>
          <a:bodyPr>
            <a:normAutofit/>
          </a:bodyPr>
          <a:lstStyle/>
          <a:p>
            <a:pPr algn="just"/>
            <a:r>
              <a:rPr lang="it-IT" altLang="it-IT" sz="2800" dirty="0">
                <a:latin typeface="Arial" panose="020B0604020202020204" pitchFamily="34" charset="0"/>
                <a:cs typeface="Arial" panose="020B0604020202020204" pitchFamily="34" charset="0"/>
              </a:rPr>
              <a:t>nel 96% destrimani e nel 70% mancini emisfero sinistro dominante per il linguaggio</a:t>
            </a:r>
          </a:p>
          <a:p>
            <a:pPr algn="just"/>
            <a:endParaRPr lang="it-IT" altLang="it-IT" sz="2800" dirty="0">
              <a:latin typeface="Arial" panose="020B0604020202020204" pitchFamily="34" charset="0"/>
              <a:cs typeface="Arial" panose="020B0604020202020204" pitchFamily="34" charset="0"/>
            </a:endParaRPr>
          </a:p>
          <a:p>
            <a:pPr algn="just"/>
            <a:r>
              <a:rPr lang="it-IT" altLang="it-IT" sz="2800" dirty="0">
                <a:latin typeface="Arial" panose="020B0604020202020204" pitchFamily="34" charset="0"/>
                <a:cs typeface="Arial" panose="020B0604020202020204" pitchFamily="34" charset="0"/>
              </a:rPr>
              <a:t>	in una piccola percentuale di soggetti il linguaggio è lateralizzato a destra</a:t>
            </a:r>
          </a:p>
          <a:p>
            <a:pPr algn="just"/>
            <a:endParaRPr lang="it-IT" altLang="it-IT" sz="2800" dirty="0">
              <a:latin typeface="Arial" panose="020B0604020202020204" pitchFamily="34" charset="0"/>
              <a:cs typeface="Arial" panose="020B0604020202020204" pitchFamily="34" charset="0"/>
            </a:endParaRPr>
          </a:p>
          <a:p>
            <a:pPr algn="just"/>
            <a:r>
              <a:rPr lang="it-IT" altLang="it-IT" sz="2800" dirty="0">
                <a:latin typeface="Arial" panose="020B0604020202020204" pitchFamily="34" charset="0"/>
                <a:cs typeface="Arial" panose="020B0604020202020204" pitchFamily="34" charset="0"/>
              </a:rPr>
              <a:t>	la rappresentazione bilaterale del linguaggio è stata descritta solo in soggetti mancini</a:t>
            </a:r>
          </a:p>
        </p:txBody>
      </p:sp>
    </p:spTree>
    <p:extLst>
      <p:ext uri="{BB962C8B-B14F-4D97-AF65-F5344CB8AC3E}">
        <p14:creationId xmlns:p14="http://schemas.microsoft.com/office/powerpoint/2010/main" val="3892231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0035B0-5596-7640-AB36-8DA1431A46A4}"/>
              </a:ext>
            </a:extLst>
          </p:cNvPr>
          <p:cNvSpPr>
            <a:spLocks noGrp="1"/>
          </p:cNvSpPr>
          <p:nvPr>
            <p:ph type="title"/>
          </p:nvPr>
        </p:nvSpPr>
        <p:spPr>
          <a:xfrm>
            <a:off x="2592925" y="357410"/>
            <a:ext cx="8911687" cy="1280890"/>
          </a:xfrm>
        </p:spPr>
        <p:txBody>
          <a:bodyPr/>
          <a:lstStyle/>
          <a:p>
            <a:pPr>
              <a:defRPr/>
            </a:pPr>
            <a:r>
              <a:rPr lang="it-IT" b="1" dirty="0">
                <a:solidFill>
                  <a:srgbClr val="FF0000"/>
                </a:solidFill>
                <a:latin typeface="Arial" panose="020B0604020202020204" pitchFamily="34" charset="0"/>
                <a:cs typeface="Arial" panose="020B0604020202020204" pitchFamily="34" charset="0"/>
              </a:rPr>
              <a:t>Afasia crociata</a:t>
            </a:r>
          </a:p>
        </p:txBody>
      </p:sp>
      <p:sp>
        <p:nvSpPr>
          <p:cNvPr id="22531" name="Segnaposto contenuto 2">
            <a:extLst>
              <a:ext uri="{FF2B5EF4-FFF2-40B4-BE49-F238E27FC236}">
                <a16:creationId xmlns:a16="http://schemas.microsoft.com/office/drawing/2014/main" id="{3FCBDB22-C1A1-D844-B379-FC2D3492834B}"/>
              </a:ext>
            </a:extLst>
          </p:cNvPr>
          <p:cNvSpPr>
            <a:spLocks noGrp="1"/>
          </p:cNvSpPr>
          <p:nvPr>
            <p:ph idx="1"/>
          </p:nvPr>
        </p:nvSpPr>
        <p:spPr>
          <a:xfrm>
            <a:off x="2603500" y="1354138"/>
            <a:ext cx="9232900" cy="4754562"/>
          </a:xfrm>
        </p:spPr>
        <p:txBody>
          <a:bodyPr>
            <a:normAutofit/>
          </a:bodyPr>
          <a:lstStyle/>
          <a:p>
            <a:pPr algn="just"/>
            <a:r>
              <a:rPr lang="it-IT" altLang="it-IT" sz="2400" dirty="0">
                <a:latin typeface="Arial" panose="020B0604020202020204" pitchFamily="34" charset="0"/>
                <a:cs typeface="Arial" panose="020B0604020202020204" pitchFamily="34" charset="0"/>
              </a:rPr>
              <a:t> circa il 30% dei soggetti mancini ha una rappresentazione del linguaggio a destra o bilaterale</a:t>
            </a:r>
          </a:p>
          <a:p>
            <a:pPr algn="just"/>
            <a:r>
              <a:rPr lang="it-IT" altLang="it-IT" sz="2400" dirty="0">
                <a:latin typeface="Arial" panose="020B0604020202020204" pitchFamily="34" charset="0"/>
                <a:cs typeface="Arial" panose="020B0604020202020204" pitchFamily="34" charset="0"/>
              </a:rPr>
              <a:t> nei destrimani solo il 5% ha una lateralizzazione destra</a:t>
            </a:r>
          </a:p>
          <a:p>
            <a:pPr algn="just"/>
            <a:r>
              <a:rPr lang="it-IT" altLang="it-IT" sz="2400" dirty="0">
                <a:latin typeface="Arial" panose="020B0604020202020204" pitchFamily="34" charset="0"/>
                <a:cs typeface="Arial" panose="020B0604020202020204" pitchFamily="34" charset="0"/>
              </a:rPr>
              <a:t>	il disturbo di linguaggio per lesioni emisferiche destre nei soggetti destrimani è detto </a:t>
            </a:r>
          </a:p>
          <a:p>
            <a:pPr marL="0" indent="0" algn="just">
              <a:buNone/>
            </a:pPr>
            <a:endParaRPr lang="it-IT" altLang="it-IT" sz="2400" dirty="0">
              <a:latin typeface="Arial" panose="020B0604020202020204" pitchFamily="34" charset="0"/>
              <a:cs typeface="Arial" panose="020B0604020202020204" pitchFamily="34" charset="0"/>
            </a:endParaRPr>
          </a:p>
          <a:p>
            <a:pPr marL="0" indent="0" algn="just">
              <a:buNone/>
            </a:pPr>
            <a:r>
              <a:rPr lang="it-IT" altLang="it-IT" sz="2400" dirty="0">
                <a:latin typeface="Arial" panose="020B0604020202020204" pitchFamily="34" charset="0"/>
                <a:cs typeface="Arial" panose="020B0604020202020204" pitchFamily="34" charset="0"/>
              </a:rPr>
              <a:t>							</a:t>
            </a:r>
            <a:r>
              <a:rPr lang="it-IT" altLang="it-IT" sz="2400" u="sng" dirty="0">
                <a:latin typeface="Arial" panose="020B0604020202020204" pitchFamily="34" charset="0"/>
                <a:cs typeface="Arial" panose="020B0604020202020204" pitchFamily="34" charset="0"/>
              </a:rPr>
              <a:t>“afasia crociata</a:t>
            </a:r>
            <a:r>
              <a:rPr lang="it-IT" altLang="it-IT" sz="2400" dirty="0">
                <a:latin typeface="Arial" panose="020B0604020202020204" pitchFamily="34" charset="0"/>
                <a:cs typeface="Arial" panose="020B0604020202020204" pitchFamily="34" charset="0"/>
              </a:rPr>
              <a:t>”</a:t>
            </a:r>
          </a:p>
          <a:p>
            <a:pPr marL="0" indent="0" algn="just">
              <a:buNone/>
            </a:pPr>
            <a:endParaRPr lang="it-IT" altLang="it-IT" sz="2400" dirty="0">
              <a:latin typeface="Arial" panose="020B0604020202020204" pitchFamily="34" charset="0"/>
              <a:cs typeface="Arial" panose="020B0604020202020204" pitchFamily="34" charset="0"/>
            </a:endParaRPr>
          </a:p>
          <a:p>
            <a:pPr algn="just"/>
            <a:r>
              <a:rPr lang="it-IT" altLang="it-IT" sz="2400" dirty="0">
                <a:latin typeface="Arial" panose="020B0604020202020204" pitchFamily="34" charset="0"/>
                <a:cs typeface="Arial" panose="020B0604020202020204" pitchFamily="34" charset="0"/>
              </a:rPr>
              <a:t>	le afasie in questo caso hanno le stesse caratteristiche di quelle dell’emisfero </a:t>
            </a:r>
            <a:r>
              <a:rPr lang="it-IT" altLang="it-IT" sz="2400" dirty="0" err="1">
                <a:latin typeface="Arial" panose="020B0604020202020204" pitchFamily="34" charset="0"/>
                <a:cs typeface="Arial" panose="020B0604020202020204" pitchFamily="34" charset="0"/>
              </a:rPr>
              <a:t>sn</a:t>
            </a:r>
            <a:endParaRPr lang="it-IT" altLang="it-IT"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2214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C3B070-272B-6C4F-B2BC-50AAA9C07541}"/>
              </a:ext>
            </a:extLst>
          </p:cNvPr>
          <p:cNvSpPr>
            <a:spLocks noGrp="1"/>
          </p:cNvSpPr>
          <p:nvPr>
            <p:ph type="title"/>
          </p:nvPr>
        </p:nvSpPr>
        <p:spPr>
          <a:xfrm>
            <a:off x="2851150" y="546100"/>
            <a:ext cx="7499350" cy="1143000"/>
          </a:xfrm>
        </p:spPr>
        <p:txBody>
          <a:bodyPr/>
          <a:lstStyle/>
          <a:p>
            <a:pPr>
              <a:defRPr/>
            </a:pPr>
            <a:r>
              <a:rPr lang="it-IT" b="1" dirty="0">
                <a:solidFill>
                  <a:srgbClr val="FF0000"/>
                </a:solidFill>
                <a:latin typeface="Arial" panose="020B0604020202020204" pitchFamily="34" charset="0"/>
                <a:cs typeface="Arial" panose="020B0604020202020204" pitchFamily="34" charset="0"/>
              </a:rPr>
              <a:t>Emisfero destro e linguaggio</a:t>
            </a:r>
          </a:p>
        </p:txBody>
      </p:sp>
      <p:sp>
        <p:nvSpPr>
          <p:cNvPr id="23555" name="Segnaposto contenuto 2">
            <a:extLst>
              <a:ext uri="{FF2B5EF4-FFF2-40B4-BE49-F238E27FC236}">
                <a16:creationId xmlns:a16="http://schemas.microsoft.com/office/drawing/2014/main" id="{D84587EA-2205-544B-AB80-4E69BB5031FA}"/>
              </a:ext>
            </a:extLst>
          </p:cNvPr>
          <p:cNvSpPr>
            <a:spLocks noGrp="1"/>
          </p:cNvSpPr>
          <p:nvPr>
            <p:ph idx="1"/>
          </p:nvPr>
        </p:nvSpPr>
        <p:spPr>
          <a:xfrm>
            <a:off x="2927350" y="1644650"/>
            <a:ext cx="8909050" cy="4273550"/>
          </a:xfrm>
        </p:spPr>
        <p:txBody>
          <a:bodyPr/>
          <a:lstStyle/>
          <a:p>
            <a:pPr algn="just">
              <a:buFont typeface="Wingdings 2" pitchFamily="2" charset="2"/>
              <a:buNone/>
            </a:pPr>
            <a:r>
              <a:rPr lang="it-IT" altLang="it-IT" sz="2400" dirty="0">
                <a:latin typeface="Arial" panose="020B0604020202020204" pitchFamily="34" charset="0"/>
                <a:cs typeface="Arial" panose="020B0604020202020204" pitchFamily="34" charset="0"/>
              </a:rPr>
              <a:t>Coinvolto:</a:t>
            </a:r>
          </a:p>
          <a:p>
            <a:pPr algn="just"/>
            <a:r>
              <a:rPr lang="it-IT" altLang="it-IT" sz="2400" dirty="0">
                <a:latin typeface="Arial" panose="020B0604020202020204" pitchFamily="34" charset="0"/>
                <a:cs typeface="Arial" panose="020B0604020202020204" pitchFamily="34" charset="0"/>
              </a:rPr>
              <a:t>nelle componenti pragmatiche (trarre inferenze logiche, capire un doppio senso, delle metafore, sarcasmo)</a:t>
            </a:r>
          </a:p>
          <a:p>
            <a:pPr algn="just"/>
            <a:r>
              <a:rPr lang="it-IT" altLang="it-IT" sz="2400" dirty="0">
                <a:latin typeface="Arial" panose="020B0604020202020204" pitchFamily="34" charset="0"/>
                <a:cs typeface="Arial" panose="020B0604020202020204" pitchFamily="34" charset="0"/>
              </a:rPr>
              <a:t>nelle componenti emotive dei contenuti linguistici che sono elaborate in modo speculare all’emisfero </a:t>
            </a:r>
            <a:r>
              <a:rPr lang="it-IT" altLang="it-IT" sz="2400" dirty="0" err="1">
                <a:latin typeface="Arial" panose="020B0604020202020204" pitchFamily="34" charset="0"/>
                <a:cs typeface="Arial" panose="020B0604020202020204" pitchFamily="34" charset="0"/>
              </a:rPr>
              <a:t>sn</a:t>
            </a:r>
            <a:r>
              <a:rPr lang="it-IT" altLang="it-IT" sz="2400" dirty="0">
                <a:latin typeface="Arial" panose="020B0604020202020204" pitchFamily="34" charset="0"/>
                <a:cs typeface="Arial" panose="020B0604020202020204" pitchFamily="34" charset="0"/>
              </a:rPr>
              <a:t> (anteriore: produzione; posteriore: comprensione)</a:t>
            </a:r>
          </a:p>
          <a:p>
            <a:pPr algn="just"/>
            <a:r>
              <a:rPr lang="it-IT" altLang="it-IT" sz="2400" dirty="0">
                <a:latin typeface="Arial" panose="020B0604020202020204" pitchFamily="34" charset="0"/>
                <a:cs typeface="Arial" panose="020B0604020202020204" pitchFamily="34" charset="0"/>
              </a:rPr>
              <a:t>in alcune componenti semantico-lessicali (es. parole ambigue)</a:t>
            </a:r>
          </a:p>
          <a:p>
            <a:endParaRPr lang="it-IT" altLang="it-IT" dirty="0"/>
          </a:p>
        </p:txBody>
      </p:sp>
    </p:spTree>
    <p:extLst>
      <p:ext uri="{BB962C8B-B14F-4D97-AF65-F5344CB8AC3E}">
        <p14:creationId xmlns:p14="http://schemas.microsoft.com/office/powerpoint/2010/main" val="2048240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5FE478-56CD-1B4C-8819-896847EB685E}"/>
              </a:ext>
            </a:extLst>
          </p:cNvPr>
          <p:cNvSpPr>
            <a:spLocks noGrp="1"/>
          </p:cNvSpPr>
          <p:nvPr>
            <p:ph type="title"/>
          </p:nvPr>
        </p:nvSpPr>
        <p:spPr>
          <a:xfrm>
            <a:off x="3469225" y="624110"/>
            <a:ext cx="4328575" cy="1001490"/>
          </a:xfrm>
        </p:spPr>
        <p:txBody>
          <a:bodyPr/>
          <a:lstStyle/>
          <a:p>
            <a:r>
              <a:rPr lang="it-IT" b="1" dirty="0">
                <a:solidFill>
                  <a:srgbClr val="FF0000"/>
                </a:solidFill>
                <a:latin typeface="Arial" panose="020B0604020202020204" pitchFamily="34" charset="0"/>
                <a:cs typeface="Arial" panose="020B0604020202020204" pitchFamily="34" charset="0"/>
              </a:rPr>
              <a:t>Un po’ di storia….</a:t>
            </a:r>
          </a:p>
        </p:txBody>
      </p:sp>
      <p:sp>
        <p:nvSpPr>
          <p:cNvPr id="3" name="Segnaposto contenuto 2">
            <a:extLst>
              <a:ext uri="{FF2B5EF4-FFF2-40B4-BE49-F238E27FC236}">
                <a16:creationId xmlns:a16="http://schemas.microsoft.com/office/drawing/2014/main" id="{31673F4B-5123-0B41-AC66-5E6A6FD23F8E}"/>
              </a:ext>
            </a:extLst>
          </p:cNvPr>
          <p:cNvSpPr>
            <a:spLocks noGrp="1"/>
          </p:cNvSpPr>
          <p:nvPr>
            <p:ph idx="1"/>
          </p:nvPr>
        </p:nvSpPr>
        <p:spPr>
          <a:xfrm>
            <a:off x="3184508" y="1931321"/>
            <a:ext cx="8915400" cy="3777622"/>
          </a:xfrm>
        </p:spPr>
        <p:txBody>
          <a:bodyPr>
            <a:noAutofit/>
          </a:bodyPr>
          <a:lstStyle/>
          <a:p>
            <a:pPr algn="just">
              <a:defRPr/>
            </a:pPr>
            <a:r>
              <a:rPr lang="it-IT" sz="2400" dirty="0">
                <a:latin typeface="Arial" panose="020B0604020202020204" pitchFamily="34" charset="0"/>
                <a:cs typeface="Arial" panose="020B0604020202020204" pitchFamily="34" charset="0"/>
              </a:rPr>
              <a:t>1874 Carl </a:t>
            </a:r>
            <a:r>
              <a:rPr lang="it-IT" sz="2400" dirty="0" err="1">
                <a:latin typeface="Arial" panose="020B0604020202020204" pitchFamily="34" charset="0"/>
                <a:cs typeface="Arial" panose="020B0604020202020204" pitchFamily="34" charset="0"/>
              </a:rPr>
              <a:t>Wernicke</a:t>
            </a:r>
            <a:r>
              <a:rPr lang="it-IT" sz="2400" dirty="0">
                <a:latin typeface="Arial" panose="020B0604020202020204" pitchFamily="34" charset="0"/>
                <a:cs typeface="Arial" panose="020B0604020202020204" pitchFamily="34" charset="0"/>
              </a:rPr>
              <a:t> descrive tre pazienti con diversi disturbi del linguaggio: </a:t>
            </a:r>
            <a:r>
              <a:rPr lang="it-IT" altLang="it-IT" sz="2400" dirty="0">
                <a:latin typeface="Arial" panose="020B0604020202020204" pitchFamily="34" charset="0"/>
                <a:cs typeface="Arial" panose="020B0604020202020204" pitchFamily="34" charset="0"/>
              </a:rPr>
              <a:t>gravi deficit della comprensione, produzione alterata nelle componenti fonologiche, eloquio fluente ma privo di senso, normale prosodia</a:t>
            </a:r>
          </a:p>
          <a:p>
            <a:pPr algn="just">
              <a:defRPr/>
            </a:pPr>
            <a:r>
              <a:rPr lang="it-IT" altLang="it-IT" sz="2400" dirty="0">
                <a:latin typeface="Arial" panose="020B0604020202020204" pitchFamily="34" charset="0"/>
                <a:cs typeface="Arial" panose="020B0604020202020204" pitchFamily="34" charset="0"/>
              </a:rPr>
              <a:t>lesione: porzione posteriore della prima circonvoluzione T </a:t>
            </a:r>
            <a:r>
              <a:rPr lang="it-IT" altLang="it-IT" sz="2400" dirty="0" err="1">
                <a:latin typeface="Arial" panose="020B0604020202020204" pitchFamily="34" charset="0"/>
                <a:cs typeface="Arial" panose="020B0604020202020204" pitchFamily="34" charset="0"/>
              </a:rPr>
              <a:t>sn</a:t>
            </a:r>
            <a:r>
              <a:rPr lang="it-IT" altLang="it-IT" sz="2400" dirty="0">
                <a:latin typeface="Arial" panose="020B0604020202020204" pitchFamily="34" charset="0"/>
                <a:cs typeface="Arial" panose="020B0604020202020204" pitchFamily="34" charset="0"/>
              </a:rPr>
              <a:t>, prossima all’area uditiva</a:t>
            </a:r>
          </a:p>
          <a:p>
            <a:pPr algn="just">
              <a:defRPr/>
            </a:pPr>
            <a:r>
              <a:rPr lang="it-IT" sz="2400" dirty="0">
                <a:latin typeface="Arial" panose="020B0604020202020204" pitchFamily="34" charset="0"/>
                <a:cs typeface="Arial" panose="020B0604020202020204" pitchFamily="34" charset="0"/>
              </a:rPr>
              <a:t>ipotizza un modello/diagramma che conteneva sia i meccanismi cognitivi che le corrispondenti aree cerebrali coinvolte nel linguaggio</a:t>
            </a:r>
          </a:p>
        </p:txBody>
      </p:sp>
      <p:pic>
        <p:nvPicPr>
          <p:cNvPr id="6" name="Immagine 2">
            <a:extLst>
              <a:ext uri="{FF2B5EF4-FFF2-40B4-BE49-F238E27FC236}">
                <a16:creationId xmlns:a16="http://schemas.microsoft.com/office/drawing/2014/main" id="{B35448B5-3F3A-D04F-88F3-C8F6B6EFCA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4638" y="54769"/>
            <a:ext cx="2697162" cy="320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776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31673F4B-5123-0B41-AC66-5E6A6FD23F8E}"/>
              </a:ext>
            </a:extLst>
          </p:cNvPr>
          <p:cNvSpPr>
            <a:spLocks noGrp="1"/>
          </p:cNvSpPr>
          <p:nvPr>
            <p:ph idx="1"/>
          </p:nvPr>
        </p:nvSpPr>
        <p:spPr>
          <a:xfrm>
            <a:off x="2536808" y="2998121"/>
            <a:ext cx="8915400" cy="3777622"/>
          </a:xfrm>
        </p:spPr>
        <p:txBody>
          <a:bodyPr>
            <a:normAutofit/>
          </a:bodyPr>
          <a:lstStyle/>
          <a:p>
            <a:pPr algn="just"/>
            <a:r>
              <a:rPr lang="it-IT" sz="2400" dirty="0">
                <a:latin typeface="Arial" panose="020B0604020202020204" pitchFamily="34" charset="0"/>
                <a:cs typeface="Arial" panose="020B0604020202020204" pitchFamily="34" charset="0"/>
              </a:rPr>
              <a:t>postula che esistano immagini mnestiche delle parole SIA MOTORIE  SIA UDITIVE contenute in centri specializzati interconnessi fra loro</a:t>
            </a:r>
          </a:p>
          <a:p>
            <a:pPr algn="just"/>
            <a:r>
              <a:rPr lang="it-IT" sz="2400" dirty="0">
                <a:latin typeface="Arial" panose="020B0604020202020204" pitchFamily="34" charset="0"/>
                <a:cs typeface="Arial" panose="020B0604020202020204" pitchFamily="34" charset="0"/>
              </a:rPr>
              <a:t>CENTRO SENSORIALE CHE RICONOSCE LE PAROLE UDITE E UN CENTRO MOTORIO CHE CONSENTE LA PRODUZIONE VERBALE</a:t>
            </a:r>
          </a:p>
          <a:p>
            <a:pPr algn="just"/>
            <a:r>
              <a:rPr lang="it-IT" sz="2400" dirty="0">
                <a:latin typeface="Arial" panose="020B0604020202020204" pitchFamily="34" charset="0"/>
                <a:cs typeface="Arial" panose="020B0604020202020204" pitchFamily="34" charset="0"/>
              </a:rPr>
              <a:t>un danno ad uno dei due centri o un’interruzione del loro collegamento determinerebbe una alterazione delle produzione/comprensione del linguaggio</a:t>
            </a:r>
          </a:p>
        </p:txBody>
      </p:sp>
      <p:pic>
        <p:nvPicPr>
          <p:cNvPr id="5" name="Immagine 4">
            <a:extLst>
              <a:ext uri="{FF2B5EF4-FFF2-40B4-BE49-F238E27FC236}">
                <a16:creationId xmlns:a16="http://schemas.microsoft.com/office/drawing/2014/main" id="{889B7144-D96B-8F44-8FA6-B095929B14CB}"/>
              </a:ext>
            </a:extLst>
          </p:cNvPr>
          <p:cNvPicPr>
            <a:picLocks noChangeAspect="1"/>
          </p:cNvPicPr>
          <p:nvPr/>
        </p:nvPicPr>
        <p:blipFill>
          <a:blip r:embed="rId3"/>
          <a:stretch>
            <a:fillRect/>
          </a:stretch>
        </p:blipFill>
        <p:spPr>
          <a:xfrm>
            <a:off x="7230469" y="127000"/>
            <a:ext cx="4093056" cy="2546927"/>
          </a:xfrm>
          <a:prstGeom prst="rect">
            <a:avLst/>
          </a:prstGeom>
        </p:spPr>
      </p:pic>
      <p:sp>
        <p:nvSpPr>
          <p:cNvPr id="2" name="CasellaDiTesto 1">
            <a:extLst>
              <a:ext uri="{FF2B5EF4-FFF2-40B4-BE49-F238E27FC236}">
                <a16:creationId xmlns:a16="http://schemas.microsoft.com/office/drawing/2014/main" id="{42382423-1A72-9E45-A804-2E94D563C709}"/>
              </a:ext>
            </a:extLst>
          </p:cNvPr>
          <p:cNvSpPr txBox="1"/>
          <p:nvPr/>
        </p:nvSpPr>
        <p:spPr>
          <a:xfrm>
            <a:off x="2679700" y="368300"/>
            <a:ext cx="4051300" cy="646331"/>
          </a:xfrm>
          <a:prstGeom prst="rect">
            <a:avLst/>
          </a:prstGeom>
          <a:noFill/>
        </p:spPr>
        <p:txBody>
          <a:bodyPr wrap="square" rtlCol="0">
            <a:spAutoFit/>
          </a:bodyPr>
          <a:lstStyle/>
          <a:p>
            <a:r>
              <a:rPr lang="it-IT" sz="3600" b="1" dirty="0">
                <a:solidFill>
                  <a:srgbClr val="FF0000"/>
                </a:solidFill>
              </a:rPr>
              <a:t>WERNICKE</a:t>
            </a:r>
          </a:p>
        </p:txBody>
      </p:sp>
    </p:spTree>
    <p:extLst>
      <p:ext uri="{BB962C8B-B14F-4D97-AF65-F5344CB8AC3E}">
        <p14:creationId xmlns:p14="http://schemas.microsoft.com/office/powerpoint/2010/main" val="2378781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5FE478-56CD-1B4C-8819-896847EB685E}"/>
              </a:ext>
            </a:extLst>
          </p:cNvPr>
          <p:cNvSpPr>
            <a:spLocks noGrp="1"/>
          </p:cNvSpPr>
          <p:nvPr>
            <p:ph type="title"/>
          </p:nvPr>
        </p:nvSpPr>
        <p:spPr>
          <a:xfrm>
            <a:off x="2059525" y="420910"/>
            <a:ext cx="8760875" cy="836390"/>
          </a:xfrm>
        </p:spPr>
        <p:txBody>
          <a:bodyPr/>
          <a:lstStyle/>
          <a:p>
            <a:r>
              <a:rPr lang="it-IT" b="1" dirty="0">
                <a:solidFill>
                  <a:srgbClr val="FF0000"/>
                </a:solidFill>
                <a:latin typeface="Arial" panose="020B0604020202020204" pitchFamily="34" charset="0"/>
                <a:cs typeface="Arial" panose="020B0604020202020204" pitchFamily="34" charset="0"/>
              </a:rPr>
              <a:t>Un po’ di storia….</a:t>
            </a:r>
          </a:p>
        </p:txBody>
      </p:sp>
      <p:sp>
        <p:nvSpPr>
          <p:cNvPr id="6" name="Segnaposto contenuto 5">
            <a:extLst>
              <a:ext uri="{FF2B5EF4-FFF2-40B4-BE49-F238E27FC236}">
                <a16:creationId xmlns:a16="http://schemas.microsoft.com/office/drawing/2014/main" id="{6DCF3C15-76A2-8647-BDFD-F5CDB43BD261}"/>
              </a:ext>
            </a:extLst>
          </p:cNvPr>
          <p:cNvSpPr>
            <a:spLocks noGrp="1"/>
          </p:cNvSpPr>
          <p:nvPr>
            <p:ph idx="1"/>
          </p:nvPr>
        </p:nvSpPr>
        <p:spPr>
          <a:xfrm>
            <a:off x="2081212" y="1397000"/>
            <a:ext cx="8915400" cy="3777622"/>
          </a:xfrm>
        </p:spPr>
        <p:txBody>
          <a:bodyPr>
            <a:normAutofit/>
          </a:bodyPr>
          <a:lstStyle/>
          <a:p>
            <a:pPr marL="0" indent="0">
              <a:buNone/>
            </a:pPr>
            <a:r>
              <a:rPr lang="it-IT" sz="2400" dirty="0" err="1">
                <a:latin typeface="Arial" panose="020B0604020202020204" pitchFamily="34" charset="0"/>
                <a:cs typeface="Arial" panose="020B0604020202020204" pitchFamily="34" charset="0"/>
              </a:rPr>
              <a:t>Wernicke</a:t>
            </a:r>
            <a:r>
              <a:rPr lang="it-IT" sz="2400" dirty="0">
                <a:latin typeface="Arial" panose="020B0604020202020204" pitchFamily="34" charset="0"/>
                <a:cs typeface="Arial" panose="020B0604020202020204" pitchFamily="34" charset="0"/>
              </a:rPr>
              <a:t> ipotizza quindi che possano esistere:</a:t>
            </a:r>
          </a:p>
          <a:p>
            <a:pPr marL="0" indent="0">
              <a:buNone/>
            </a:pPr>
            <a:endParaRPr lang="it-IT" sz="2400" dirty="0">
              <a:latin typeface="Arial" panose="020B0604020202020204" pitchFamily="34" charset="0"/>
              <a:cs typeface="Arial" panose="020B0604020202020204" pitchFamily="34" charset="0"/>
            </a:endParaRPr>
          </a:p>
          <a:p>
            <a:pPr marL="0" indent="0">
              <a:buNone/>
            </a:pPr>
            <a:endParaRPr lang="it-IT" sz="2400" dirty="0">
              <a:latin typeface="Arial" panose="020B0604020202020204" pitchFamily="34" charset="0"/>
              <a:cs typeface="Arial" panose="020B0604020202020204" pitchFamily="34" charset="0"/>
            </a:endParaRPr>
          </a:p>
          <a:p>
            <a:r>
              <a:rPr lang="it-IT" sz="2400" dirty="0">
                <a:latin typeface="Arial" panose="020B0604020202020204" pitchFamily="34" charset="0"/>
                <a:cs typeface="Arial" panose="020B0604020202020204" pitchFamily="34" charset="0"/>
              </a:rPr>
              <a:t>AFASIA SENSORIALE (A)</a:t>
            </a:r>
          </a:p>
          <a:p>
            <a:r>
              <a:rPr lang="it-IT" sz="2400" dirty="0">
                <a:latin typeface="Arial" panose="020B0604020202020204" pitchFamily="34" charset="0"/>
                <a:cs typeface="Arial" panose="020B0604020202020204" pitchFamily="34" charset="0"/>
              </a:rPr>
              <a:t>AFASIA MOTORIA (B)</a:t>
            </a:r>
          </a:p>
          <a:p>
            <a:r>
              <a:rPr lang="it-IT" sz="2400" dirty="0">
                <a:latin typeface="Arial" panose="020B0604020202020204" pitchFamily="34" charset="0"/>
                <a:cs typeface="Arial" panose="020B0604020202020204" pitchFamily="34" charset="0"/>
              </a:rPr>
              <a:t>AFASIA DI CONDUZIONE (AB)</a:t>
            </a:r>
          </a:p>
        </p:txBody>
      </p:sp>
      <p:pic>
        <p:nvPicPr>
          <p:cNvPr id="7" name="Immagine 6">
            <a:extLst>
              <a:ext uri="{FF2B5EF4-FFF2-40B4-BE49-F238E27FC236}">
                <a16:creationId xmlns:a16="http://schemas.microsoft.com/office/drawing/2014/main" id="{0B95E25D-AA64-424B-B700-E559DF7463D7}"/>
              </a:ext>
            </a:extLst>
          </p:cNvPr>
          <p:cNvPicPr>
            <a:picLocks noChangeAspect="1"/>
          </p:cNvPicPr>
          <p:nvPr/>
        </p:nvPicPr>
        <p:blipFill>
          <a:blip r:embed="rId2"/>
          <a:stretch>
            <a:fillRect/>
          </a:stretch>
        </p:blipFill>
        <p:spPr>
          <a:xfrm>
            <a:off x="7324624" y="2819400"/>
            <a:ext cx="4744764" cy="2657068"/>
          </a:xfrm>
          <a:prstGeom prst="rect">
            <a:avLst/>
          </a:prstGeom>
        </p:spPr>
      </p:pic>
    </p:spTree>
    <p:extLst>
      <p:ext uri="{BB962C8B-B14F-4D97-AF65-F5344CB8AC3E}">
        <p14:creationId xmlns:p14="http://schemas.microsoft.com/office/powerpoint/2010/main" val="27433473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E44CA1-4273-8243-A7E4-5FDA5B7DC9D9}"/>
              </a:ext>
            </a:extLst>
          </p:cNvPr>
          <p:cNvSpPr>
            <a:spLocks noGrp="1"/>
          </p:cNvSpPr>
          <p:nvPr>
            <p:ph type="title"/>
          </p:nvPr>
        </p:nvSpPr>
        <p:spPr>
          <a:xfrm>
            <a:off x="2886075" y="38100"/>
            <a:ext cx="7499350" cy="1143000"/>
          </a:xfrm>
        </p:spPr>
        <p:txBody>
          <a:bodyPr/>
          <a:lstStyle/>
          <a:p>
            <a:pPr eaLnBrk="1" hangingPunct="1">
              <a:defRPr/>
            </a:pPr>
            <a:r>
              <a:rPr lang="it-IT" b="1" dirty="0">
                <a:solidFill>
                  <a:srgbClr val="FF0000"/>
                </a:solidFill>
                <a:latin typeface="Arial" panose="020B0604020202020204" pitchFamily="34" charset="0"/>
                <a:cs typeface="Arial" panose="020B0604020202020204" pitchFamily="34" charset="0"/>
              </a:rPr>
              <a:t>1874 Diagramma di </a:t>
            </a:r>
            <a:r>
              <a:rPr lang="it-IT" b="1" dirty="0" err="1">
                <a:solidFill>
                  <a:srgbClr val="FF0000"/>
                </a:solidFill>
                <a:latin typeface="Arial" panose="020B0604020202020204" pitchFamily="34" charset="0"/>
                <a:cs typeface="Arial" panose="020B0604020202020204" pitchFamily="34" charset="0"/>
              </a:rPr>
              <a:t>Wernicke</a:t>
            </a:r>
            <a:endParaRPr lang="it-IT" b="1" dirty="0">
              <a:solidFill>
                <a:srgbClr val="FF0000"/>
              </a:solidFill>
              <a:latin typeface="Arial" panose="020B0604020202020204" pitchFamily="34" charset="0"/>
              <a:cs typeface="Arial" panose="020B0604020202020204" pitchFamily="34" charset="0"/>
            </a:endParaRPr>
          </a:p>
        </p:txBody>
      </p:sp>
      <p:sp>
        <p:nvSpPr>
          <p:cNvPr id="26627" name="Segnaposto contenuto 2">
            <a:extLst>
              <a:ext uri="{FF2B5EF4-FFF2-40B4-BE49-F238E27FC236}">
                <a16:creationId xmlns:a16="http://schemas.microsoft.com/office/drawing/2014/main" id="{E19310CB-5883-5F42-A1BE-9202CB008618}"/>
              </a:ext>
            </a:extLst>
          </p:cNvPr>
          <p:cNvSpPr>
            <a:spLocks noGrp="1"/>
          </p:cNvSpPr>
          <p:nvPr>
            <p:ph idx="1"/>
          </p:nvPr>
        </p:nvSpPr>
        <p:spPr>
          <a:xfrm>
            <a:off x="2752725" y="4243388"/>
            <a:ext cx="3956050" cy="2241550"/>
          </a:xfrm>
        </p:spPr>
        <p:txBody>
          <a:bodyPr/>
          <a:lstStyle/>
          <a:p>
            <a:pPr eaLnBrk="1" hangingPunct="1">
              <a:buFont typeface="Wingdings 2" pitchFamily="2" charset="2"/>
              <a:buNone/>
            </a:pPr>
            <a:r>
              <a:rPr lang="it-IT" altLang="it-IT" sz="2800" b="1" dirty="0">
                <a:latin typeface="Arial" panose="020B0604020202020204" pitchFamily="34" charset="0"/>
                <a:cs typeface="Arial" panose="020B0604020202020204" pitchFamily="34" charset="0"/>
              </a:rPr>
              <a:t>A</a:t>
            </a:r>
            <a:r>
              <a:rPr lang="it-IT" altLang="it-IT" sz="2800" dirty="0">
                <a:latin typeface="Arial" panose="020B0604020202020204" pitchFamily="34" charset="0"/>
                <a:cs typeface="Arial" panose="020B0604020202020204" pitchFamily="34" charset="0"/>
              </a:rPr>
              <a:t> 	afasia di </a:t>
            </a:r>
            <a:r>
              <a:rPr lang="it-IT" altLang="it-IT" sz="2800" dirty="0" err="1">
                <a:latin typeface="Arial" panose="020B0604020202020204" pitchFamily="34" charset="0"/>
                <a:cs typeface="Arial" panose="020B0604020202020204" pitchFamily="34" charset="0"/>
              </a:rPr>
              <a:t>Wernicke</a:t>
            </a:r>
            <a:endParaRPr lang="it-IT" altLang="it-IT" sz="2800" dirty="0">
              <a:latin typeface="Arial" panose="020B0604020202020204" pitchFamily="34" charset="0"/>
              <a:cs typeface="Arial" panose="020B0604020202020204" pitchFamily="34" charset="0"/>
            </a:endParaRPr>
          </a:p>
          <a:p>
            <a:pPr eaLnBrk="1" hangingPunct="1">
              <a:buFont typeface="Wingdings 2" pitchFamily="2" charset="2"/>
              <a:buNone/>
            </a:pPr>
            <a:r>
              <a:rPr lang="it-IT" altLang="it-IT" sz="2800" b="1" dirty="0">
                <a:latin typeface="Arial" panose="020B0604020202020204" pitchFamily="34" charset="0"/>
                <a:cs typeface="Arial" panose="020B0604020202020204" pitchFamily="34" charset="0"/>
              </a:rPr>
              <a:t>B</a:t>
            </a:r>
            <a:r>
              <a:rPr lang="it-IT" altLang="it-IT" sz="2800" dirty="0">
                <a:latin typeface="Arial" panose="020B0604020202020204" pitchFamily="34" charset="0"/>
                <a:cs typeface="Arial" panose="020B0604020202020204" pitchFamily="34" charset="0"/>
              </a:rPr>
              <a:t> 	afasia di </a:t>
            </a:r>
            <a:r>
              <a:rPr lang="it-IT" altLang="it-IT" sz="2800" dirty="0" err="1">
                <a:latin typeface="Arial" panose="020B0604020202020204" pitchFamily="34" charset="0"/>
                <a:cs typeface="Arial" panose="020B0604020202020204" pitchFamily="34" charset="0"/>
              </a:rPr>
              <a:t>Broca</a:t>
            </a:r>
            <a:endParaRPr lang="it-IT" altLang="it-IT" sz="2800" dirty="0">
              <a:latin typeface="Arial" panose="020B0604020202020204" pitchFamily="34" charset="0"/>
              <a:cs typeface="Arial" panose="020B0604020202020204" pitchFamily="34" charset="0"/>
            </a:endParaRPr>
          </a:p>
          <a:p>
            <a:pPr eaLnBrk="1" hangingPunct="1">
              <a:buFont typeface="Wingdings 2" pitchFamily="2" charset="2"/>
              <a:buNone/>
            </a:pPr>
            <a:r>
              <a:rPr lang="it-IT" altLang="it-IT" sz="2800" b="1" dirty="0">
                <a:latin typeface="Arial" panose="020B0604020202020204" pitchFamily="34" charset="0"/>
                <a:cs typeface="Arial" panose="020B0604020202020204" pitchFamily="34" charset="0"/>
              </a:rPr>
              <a:t>AB</a:t>
            </a:r>
            <a:r>
              <a:rPr lang="it-IT" altLang="it-IT" sz="2800" dirty="0">
                <a:latin typeface="Arial" panose="020B0604020202020204" pitchFamily="34" charset="0"/>
                <a:cs typeface="Arial" panose="020B0604020202020204" pitchFamily="34" charset="0"/>
              </a:rPr>
              <a:t> 	afasia di 	conduzione</a:t>
            </a:r>
          </a:p>
        </p:txBody>
      </p:sp>
      <p:pic>
        <p:nvPicPr>
          <p:cNvPr id="26628" name="Immagine 3">
            <a:extLst>
              <a:ext uri="{FF2B5EF4-FFF2-40B4-BE49-F238E27FC236}">
                <a16:creationId xmlns:a16="http://schemas.microsoft.com/office/drawing/2014/main" id="{33B3E051-ACCB-AC42-8362-94A8D7B783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35250" y="1016001"/>
            <a:ext cx="455612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a:extLst>
              <a:ext uri="{FF2B5EF4-FFF2-40B4-BE49-F238E27FC236}">
                <a16:creationId xmlns:a16="http://schemas.microsoft.com/office/drawing/2014/main" id="{F5DD8FD9-F489-D244-AE13-F0386E4101A3}"/>
              </a:ext>
            </a:extLst>
          </p:cNvPr>
          <p:cNvSpPr txBox="1"/>
          <p:nvPr/>
        </p:nvSpPr>
        <p:spPr>
          <a:xfrm>
            <a:off x="6999288" y="4856164"/>
            <a:ext cx="5027612" cy="1815882"/>
          </a:xfrm>
          <a:prstGeom prst="rect">
            <a:avLst/>
          </a:prstGeom>
          <a:noFill/>
        </p:spPr>
        <p:txBody>
          <a:bodyPr wrap="square">
            <a:spAutoFit/>
          </a:bodyPr>
          <a:lstStyle/>
          <a:p>
            <a:pPr eaLnBrk="1" hangingPunct="1">
              <a:buFont typeface="Wingdings 2" panose="05020102010507070707" pitchFamily="18" charset="2"/>
              <a:buNone/>
              <a:defRPr/>
            </a:pPr>
            <a:r>
              <a:rPr lang="it-IT" altLang="it-IT" sz="2800" b="1" dirty="0">
                <a:latin typeface="Arial" panose="020B0604020202020204" pitchFamily="34" charset="0"/>
                <a:cs typeface="Arial" panose="020B0604020202020204" pitchFamily="34" charset="0"/>
              </a:rPr>
              <a:t>a</a:t>
            </a:r>
            <a:r>
              <a:rPr lang="it-IT" altLang="it-IT" sz="2800" dirty="0">
                <a:latin typeface="Arial" panose="020B0604020202020204" pitchFamily="34" charset="0"/>
                <a:cs typeface="Arial" panose="020B0604020202020204" pitchFamily="34" charset="0"/>
              </a:rPr>
              <a:t> sordità verbale pura</a:t>
            </a:r>
          </a:p>
          <a:p>
            <a:pPr eaLnBrk="1" hangingPunct="1">
              <a:buFont typeface="Wingdings 2" panose="05020102010507070707" pitchFamily="18" charset="2"/>
              <a:buNone/>
              <a:defRPr/>
            </a:pPr>
            <a:endParaRPr lang="it-IT" altLang="it-IT" sz="2800" dirty="0">
              <a:latin typeface="Arial" panose="020B0604020202020204" pitchFamily="34" charset="0"/>
              <a:cs typeface="Arial" panose="020B0604020202020204" pitchFamily="34" charset="0"/>
            </a:endParaRPr>
          </a:p>
          <a:p>
            <a:pPr eaLnBrk="1" hangingPunct="1">
              <a:buFont typeface="Wingdings 2" panose="05020102010507070707" pitchFamily="18" charset="2"/>
              <a:buNone/>
              <a:defRPr/>
            </a:pPr>
            <a:r>
              <a:rPr lang="it-IT" altLang="it-IT" sz="2800" b="1" dirty="0">
                <a:latin typeface="Arial" panose="020B0604020202020204" pitchFamily="34" charset="0"/>
                <a:cs typeface="Arial" panose="020B0604020202020204" pitchFamily="34" charset="0"/>
              </a:rPr>
              <a:t>b </a:t>
            </a:r>
            <a:r>
              <a:rPr lang="it-IT" altLang="it-IT" sz="2800" dirty="0" err="1">
                <a:latin typeface="Arial" panose="020B0604020202020204" pitchFamily="34" charset="0"/>
                <a:cs typeface="Arial" panose="020B0604020202020204" pitchFamily="34" charset="0"/>
              </a:rPr>
              <a:t>anartria</a:t>
            </a:r>
            <a:r>
              <a:rPr lang="it-IT" altLang="it-IT" sz="2800" dirty="0">
                <a:latin typeface="Arial" panose="020B0604020202020204" pitchFamily="34" charset="0"/>
                <a:cs typeface="Arial" panose="020B0604020202020204" pitchFamily="34" charset="0"/>
              </a:rPr>
              <a:t> (aprassia 	articolatoria)</a:t>
            </a:r>
          </a:p>
        </p:txBody>
      </p:sp>
      <p:sp>
        <p:nvSpPr>
          <p:cNvPr id="3" name="Per 2">
            <a:extLst>
              <a:ext uri="{FF2B5EF4-FFF2-40B4-BE49-F238E27FC236}">
                <a16:creationId xmlns:a16="http://schemas.microsoft.com/office/drawing/2014/main" id="{0006BC4E-09CA-2449-993E-5C8D8E038BAB}"/>
              </a:ext>
            </a:extLst>
          </p:cNvPr>
          <p:cNvSpPr/>
          <p:nvPr/>
        </p:nvSpPr>
        <p:spPr>
          <a:xfrm>
            <a:off x="6026150" y="931864"/>
            <a:ext cx="1079500" cy="1044575"/>
          </a:xfrm>
          <a:prstGeom prst="mathMultiply">
            <a:avLst>
              <a:gd name="adj1" fmla="val 13618"/>
            </a:avLst>
          </a:prstGeom>
          <a:solidFill>
            <a:srgbClr val="FF0000">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9" name="Per 8">
            <a:extLst>
              <a:ext uri="{FF2B5EF4-FFF2-40B4-BE49-F238E27FC236}">
                <a16:creationId xmlns:a16="http://schemas.microsoft.com/office/drawing/2014/main" id="{77C51841-4948-4A48-BB92-E6D523E9E1A4}"/>
              </a:ext>
            </a:extLst>
          </p:cNvPr>
          <p:cNvSpPr/>
          <p:nvPr/>
        </p:nvSpPr>
        <p:spPr>
          <a:xfrm>
            <a:off x="2486025" y="3968751"/>
            <a:ext cx="1079500" cy="1046163"/>
          </a:xfrm>
          <a:prstGeom prst="mathMultiply">
            <a:avLst>
              <a:gd name="adj1" fmla="val 13618"/>
            </a:avLst>
          </a:prstGeom>
          <a:solidFill>
            <a:srgbClr val="FF0000">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0" name="Per 9">
            <a:extLst>
              <a:ext uri="{FF2B5EF4-FFF2-40B4-BE49-F238E27FC236}">
                <a16:creationId xmlns:a16="http://schemas.microsoft.com/office/drawing/2014/main" id="{2D8B2C2F-0CBB-4348-B97C-C1750E1D1073}"/>
              </a:ext>
            </a:extLst>
          </p:cNvPr>
          <p:cNvSpPr/>
          <p:nvPr/>
        </p:nvSpPr>
        <p:spPr>
          <a:xfrm>
            <a:off x="2555876" y="914401"/>
            <a:ext cx="1077913" cy="1044575"/>
          </a:xfrm>
          <a:prstGeom prst="mathMultiply">
            <a:avLst>
              <a:gd name="adj1" fmla="val 13618"/>
            </a:avLst>
          </a:prstGeom>
          <a:solidFill>
            <a:srgbClr val="FF0000">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1" name="Per 10">
            <a:extLst>
              <a:ext uri="{FF2B5EF4-FFF2-40B4-BE49-F238E27FC236}">
                <a16:creationId xmlns:a16="http://schemas.microsoft.com/office/drawing/2014/main" id="{14244871-D938-BD49-BF44-39692D1A09B8}"/>
              </a:ext>
            </a:extLst>
          </p:cNvPr>
          <p:cNvSpPr/>
          <p:nvPr/>
        </p:nvSpPr>
        <p:spPr>
          <a:xfrm>
            <a:off x="2486025" y="4492626"/>
            <a:ext cx="1079500" cy="1044575"/>
          </a:xfrm>
          <a:prstGeom prst="mathMultiply">
            <a:avLst>
              <a:gd name="adj1" fmla="val 13618"/>
            </a:avLst>
          </a:prstGeom>
          <a:solidFill>
            <a:srgbClr val="FF0000">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6" name="Per 15">
            <a:extLst>
              <a:ext uri="{FF2B5EF4-FFF2-40B4-BE49-F238E27FC236}">
                <a16:creationId xmlns:a16="http://schemas.microsoft.com/office/drawing/2014/main" id="{F9C96C7B-371D-F749-866D-197FCFD3A988}"/>
              </a:ext>
            </a:extLst>
          </p:cNvPr>
          <p:cNvSpPr/>
          <p:nvPr/>
        </p:nvSpPr>
        <p:spPr>
          <a:xfrm>
            <a:off x="4256088" y="912813"/>
            <a:ext cx="1079500" cy="1046162"/>
          </a:xfrm>
          <a:prstGeom prst="mathMultiply">
            <a:avLst>
              <a:gd name="adj1" fmla="val 13618"/>
            </a:avLst>
          </a:prstGeom>
          <a:solidFill>
            <a:srgbClr val="FF0000">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7" name="Per 16">
            <a:extLst>
              <a:ext uri="{FF2B5EF4-FFF2-40B4-BE49-F238E27FC236}">
                <a16:creationId xmlns:a16="http://schemas.microsoft.com/office/drawing/2014/main" id="{1BFD6A67-DF8A-6847-85CB-8E9F28838CED}"/>
              </a:ext>
            </a:extLst>
          </p:cNvPr>
          <p:cNvSpPr/>
          <p:nvPr/>
        </p:nvSpPr>
        <p:spPr>
          <a:xfrm>
            <a:off x="2520950" y="5065714"/>
            <a:ext cx="1079500" cy="1044575"/>
          </a:xfrm>
          <a:prstGeom prst="mathMultiply">
            <a:avLst>
              <a:gd name="adj1" fmla="val 13618"/>
            </a:avLst>
          </a:prstGeom>
          <a:solidFill>
            <a:srgbClr val="FF0000">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8" name="Per 17">
            <a:extLst>
              <a:ext uri="{FF2B5EF4-FFF2-40B4-BE49-F238E27FC236}">
                <a16:creationId xmlns:a16="http://schemas.microsoft.com/office/drawing/2014/main" id="{60289369-762D-FB42-95C2-0D2AB542ACD1}"/>
              </a:ext>
            </a:extLst>
          </p:cNvPr>
          <p:cNvSpPr/>
          <p:nvPr/>
        </p:nvSpPr>
        <p:spPr>
          <a:xfrm>
            <a:off x="6075363" y="1963738"/>
            <a:ext cx="1077912" cy="1046162"/>
          </a:xfrm>
          <a:prstGeom prst="mathMultiply">
            <a:avLst>
              <a:gd name="adj1" fmla="val 13618"/>
            </a:avLst>
          </a:prstGeom>
          <a:solidFill>
            <a:srgbClr val="FF0000">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9" name="Per 18">
            <a:extLst>
              <a:ext uri="{FF2B5EF4-FFF2-40B4-BE49-F238E27FC236}">
                <a16:creationId xmlns:a16="http://schemas.microsoft.com/office/drawing/2014/main" id="{CC442B51-4BDA-A542-9DA1-DA562DB518A3}"/>
              </a:ext>
            </a:extLst>
          </p:cNvPr>
          <p:cNvSpPr/>
          <p:nvPr/>
        </p:nvSpPr>
        <p:spPr>
          <a:xfrm rot="21057547">
            <a:off x="6798010" y="4848314"/>
            <a:ext cx="690688" cy="705418"/>
          </a:xfrm>
          <a:prstGeom prst="mathMultiply">
            <a:avLst>
              <a:gd name="adj1" fmla="val 13618"/>
            </a:avLst>
          </a:prstGeom>
          <a:solidFill>
            <a:srgbClr val="FF0000">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0" name="Per 19">
            <a:extLst>
              <a:ext uri="{FF2B5EF4-FFF2-40B4-BE49-F238E27FC236}">
                <a16:creationId xmlns:a16="http://schemas.microsoft.com/office/drawing/2014/main" id="{327AA6AA-C7BD-9642-B340-850B93174C6C}"/>
              </a:ext>
            </a:extLst>
          </p:cNvPr>
          <p:cNvSpPr/>
          <p:nvPr/>
        </p:nvSpPr>
        <p:spPr>
          <a:xfrm>
            <a:off x="2506663" y="1951039"/>
            <a:ext cx="1079500" cy="1044575"/>
          </a:xfrm>
          <a:prstGeom prst="mathMultiply">
            <a:avLst>
              <a:gd name="adj1" fmla="val 13618"/>
            </a:avLst>
          </a:prstGeom>
          <a:solidFill>
            <a:srgbClr val="FF0000">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1" name="Per 20">
            <a:extLst>
              <a:ext uri="{FF2B5EF4-FFF2-40B4-BE49-F238E27FC236}">
                <a16:creationId xmlns:a16="http://schemas.microsoft.com/office/drawing/2014/main" id="{8455A434-718B-774A-96A7-E8674F501AAE}"/>
              </a:ext>
            </a:extLst>
          </p:cNvPr>
          <p:cNvSpPr/>
          <p:nvPr/>
        </p:nvSpPr>
        <p:spPr>
          <a:xfrm>
            <a:off x="6797675" y="5726642"/>
            <a:ext cx="704056" cy="637645"/>
          </a:xfrm>
          <a:prstGeom prst="mathMultiply">
            <a:avLst>
              <a:gd name="adj1" fmla="val 13618"/>
            </a:avLst>
          </a:prstGeom>
          <a:solidFill>
            <a:srgbClr val="FF0000">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6640" name="Segnaposto contenuto 2">
            <a:extLst>
              <a:ext uri="{FF2B5EF4-FFF2-40B4-BE49-F238E27FC236}">
                <a16:creationId xmlns:a16="http://schemas.microsoft.com/office/drawing/2014/main" id="{B2B73D70-7409-2C42-B469-04F11DB48941}"/>
              </a:ext>
            </a:extLst>
          </p:cNvPr>
          <p:cNvSpPr txBox="1">
            <a:spLocks/>
          </p:cNvSpPr>
          <p:nvPr/>
        </p:nvSpPr>
        <p:spPr bwMode="auto">
          <a:xfrm>
            <a:off x="6996114" y="1033463"/>
            <a:ext cx="363537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82575">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ts val="600"/>
              </a:spcBef>
              <a:buClr>
                <a:schemeClr val="accent1"/>
              </a:buClr>
              <a:buSzPct val="80000"/>
            </a:pPr>
            <a:r>
              <a:rPr lang="it-IT" altLang="it-IT" sz="2000" b="1" dirty="0"/>
              <a:t>A</a:t>
            </a:r>
            <a:r>
              <a:rPr lang="it-IT" altLang="it-IT" sz="2000" dirty="0"/>
              <a:t> centro delle rappresentazioni uditive delle parole</a:t>
            </a:r>
          </a:p>
          <a:p>
            <a:pPr>
              <a:spcBef>
                <a:spcPts val="600"/>
              </a:spcBef>
              <a:buClr>
                <a:schemeClr val="accent1"/>
              </a:buClr>
              <a:buSzPct val="80000"/>
            </a:pPr>
            <a:r>
              <a:rPr lang="it-IT" altLang="it-IT" sz="2000" b="1" dirty="0"/>
              <a:t>B</a:t>
            </a:r>
            <a:r>
              <a:rPr lang="it-IT" altLang="it-IT" sz="2000" dirty="0"/>
              <a:t> centro delle rappresentazioni motorie delle parole</a:t>
            </a:r>
          </a:p>
          <a:p>
            <a:pPr>
              <a:spcBef>
                <a:spcPts val="600"/>
              </a:spcBef>
              <a:buClr>
                <a:schemeClr val="accent1"/>
              </a:buClr>
              <a:buSzPct val="80000"/>
            </a:pPr>
            <a:r>
              <a:rPr lang="it-IT" altLang="it-IT" sz="2000" b="1" dirty="0"/>
              <a:t>AB</a:t>
            </a:r>
            <a:r>
              <a:rPr lang="it-IT" altLang="it-IT" sz="2000" dirty="0"/>
              <a:t> fascicolo arcuato </a:t>
            </a:r>
          </a:p>
        </p:txBody>
      </p:sp>
      <p:sp>
        <p:nvSpPr>
          <p:cNvPr id="23" name="CasellaDiTesto 22">
            <a:extLst>
              <a:ext uri="{FF2B5EF4-FFF2-40B4-BE49-F238E27FC236}">
                <a16:creationId xmlns:a16="http://schemas.microsoft.com/office/drawing/2014/main" id="{8DE2624B-CB72-A147-AF50-881B518FCCB2}"/>
              </a:ext>
            </a:extLst>
          </p:cNvPr>
          <p:cNvSpPr txBox="1"/>
          <p:nvPr/>
        </p:nvSpPr>
        <p:spPr>
          <a:xfrm>
            <a:off x="7062788" y="3749675"/>
            <a:ext cx="3548062" cy="1016000"/>
          </a:xfrm>
          <a:prstGeom prst="rect">
            <a:avLst/>
          </a:prstGeom>
          <a:noFill/>
        </p:spPr>
        <p:txBody>
          <a:bodyPr>
            <a:spAutoFit/>
          </a:bodyPr>
          <a:lstStyle/>
          <a:p>
            <a:pPr eaLnBrk="1" hangingPunct="1">
              <a:buFont typeface="Wingdings 2" panose="05020102010507070707" pitchFamily="18" charset="2"/>
              <a:buNone/>
              <a:defRPr/>
            </a:pPr>
            <a:r>
              <a:rPr lang="it-IT" altLang="it-IT" sz="2000" b="1" dirty="0">
                <a:latin typeface="Arial" panose="020B0604020202020204" pitchFamily="34" charset="0"/>
                <a:cs typeface="Arial" panose="020B0604020202020204" pitchFamily="34" charset="0"/>
              </a:rPr>
              <a:t>a</a:t>
            </a:r>
            <a:r>
              <a:rPr lang="it-IT" altLang="it-IT" sz="2000" dirty="0">
                <a:latin typeface="Arial" panose="020B0604020202020204" pitchFamily="34" charset="0"/>
                <a:cs typeface="Arial" panose="020B0604020202020204" pitchFamily="34" charset="0"/>
              </a:rPr>
              <a:t> 	analisi uditiva</a:t>
            </a:r>
          </a:p>
          <a:p>
            <a:pPr eaLnBrk="1" hangingPunct="1">
              <a:buFont typeface="Wingdings 2" panose="05020102010507070707" pitchFamily="18" charset="2"/>
              <a:buNone/>
              <a:defRPr/>
            </a:pPr>
            <a:r>
              <a:rPr lang="it-IT" altLang="it-IT" sz="2000" b="1" dirty="0">
                <a:latin typeface="Arial" panose="020B0604020202020204" pitchFamily="34" charset="0"/>
                <a:cs typeface="Arial" panose="020B0604020202020204" pitchFamily="34" charset="0"/>
              </a:rPr>
              <a:t>b</a:t>
            </a:r>
            <a:r>
              <a:rPr lang="it-IT" altLang="it-IT" sz="2000" dirty="0">
                <a:latin typeface="Arial" panose="020B0604020202020204" pitchFamily="34" charset="0"/>
                <a:cs typeface="Arial" panose="020B0604020202020204" pitchFamily="34" charset="0"/>
              </a:rPr>
              <a:t>	programmazione 	articolatoria</a:t>
            </a:r>
          </a:p>
        </p:txBody>
      </p:sp>
    </p:spTree>
    <p:extLst>
      <p:ext uri="{BB962C8B-B14F-4D97-AF65-F5344CB8AC3E}">
        <p14:creationId xmlns:p14="http://schemas.microsoft.com/office/powerpoint/2010/main" val="29775647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3"/>
                                        </p:tgtEl>
                                        <p:attrNameLst>
                                          <p:attrName>style.visibility</p:attrName>
                                        </p:attrNameLst>
                                      </p:cBhvr>
                                      <p:to>
                                        <p:strVal val="hidden"/>
                                      </p:to>
                                    </p:set>
                                  </p:sub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10"/>
                                        </p:tgtEl>
                                        <p:attrNameLst>
                                          <p:attrName>style.visibility</p:attrName>
                                        </p:attrNameLst>
                                      </p:cBhvr>
                                      <p:to>
                                        <p:strVal val="hidden"/>
                                      </p:to>
                                    </p:set>
                                  </p:sub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16"/>
                                        </p:tgtEl>
                                        <p:attrNameLst>
                                          <p:attrName>style.visibility</p:attrName>
                                        </p:attrNameLst>
                                      </p:cBhvr>
                                      <p:to>
                                        <p:strVal val="hidden"/>
                                      </p:to>
                                    </p:set>
                                  </p:subTnLst>
                                </p:cTn>
                              </p:par>
                              <p:par>
                                <p:cTn id="34" presetID="42"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39" fill="hold" nodeType="clickPar">
                      <p:stCondLst>
                        <p:cond delay="indefinite"/>
                      </p:stCondLst>
                      <p:childTnLst>
                        <p:par>
                          <p:cTn id="40" fill="hold" nodeType="withGroup">
                            <p:stCondLst>
                              <p:cond delay="0"/>
                            </p:stCondLst>
                            <p:childTnLst>
                              <p:par>
                                <p:cTn id="41" presetID="42"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anim calcmode="lin" valueType="num">
                                      <p:cBhvr>
                                        <p:cTn id="44" dur="1000" fill="hold"/>
                                        <p:tgtEl>
                                          <p:spTgt spid="18"/>
                                        </p:tgtEl>
                                        <p:attrNameLst>
                                          <p:attrName>ppt_x</p:attrName>
                                        </p:attrNameLst>
                                      </p:cBhvr>
                                      <p:tavLst>
                                        <p:tav tm="0">
                                          <p:val>
                                            <p:strVal val="#ppt_x"/>
                                          </p:val>
                                        </p:tav>
                                        <p:tav tm="100000">
                                          <p:val>
                                            <p:strVal val="#ppt_x"/>
                                          </p:val>
                                        </p:tav>
                                      </p:tavLst>
                                    </p:anim>
                                    <p:anim calcmode="lin" valueType="num">
                                      <p:cBhvr>
                                        <p:cTn id="45" dur="1000" fill="hold"/>
                                        <p:tgtEl>
                                          <p:spTgt spid="18"/>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18"/>
                                        </p:tgtEl>
                                        <p:attrNameLst>
                                          <p:attrName>style.visibility</p:attrName>
                                        </p:attrNameLst>
                                      </p:cBhvr>
                                      <p:to>
                                        <p:strVal val="hidden"/>
                                      </p:to>
                                    </p:set>
                                  </p:subTnLst>
                                </p:cTn>
                              </p:par>
                              <p:par>
                                <p:cTn id="46" presetID="42" presetClass="entr" presetSubtype="0"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51" fill="hold" nodeType="clickPar">
                      <p:stCondLst>
                        <p:cond delay="indefinite"/>
                      </p:stCondLst>
                      <p:childTnLst>
                        <p:par>
                          <p:cTn id="52" fill="hold" nodeType="withGroup">
                            <p:stCondLst>
                              <p:cond delay="0"/>
                            </p:stCondLst>
                            <p:childTnLst>
                              <p:par>
                                <p:cTn id="53" presetID="42" presetClass="entr" presetSubtype="0"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1000"/>
                                        <p:tgtEl>
                                          <p:spTgt spid="20"/>
                                        </p:tgtEl>
                                      </p:cBhvr>
                                    </p:animEffect>
                                    <p:anim calcmode="lin" valueType="num">
                                      <p:cBhvr>
                                        <p:cTn id="56" dur="1000" fill="hold"/>
                                        <p:tgtEl>
                                          <p:spTgt spid="20"/>
                                        </p:tgtEl>
                                        <p:attrNameLst>
                                          <p:attrName>ppt_x</p:attrName>
                                        </p:attrNameLst>
                                      </p:cBhvr>
                                      <p:tavLst>
                                        <p:tav tm="0">
                                          <p:val>
                                            <p:strVal val="#ppt_x"/>
                                          </p:val>
                                        </p:tav>
                                        <p:tav tm="100000">
                                          <p:val>
                                            <p:strVal val="#ppt_x"/>
                                          </p:val>
                                        </p:tav>
                                      </p:tavLst>
                                    </p:anim>
                                    <p:anim calcmode="lin" valueType="num">
                                      <p:cBhvr>
                                        <p:cTn id="57" dur="1000" fill="hold"/>
                                        <p:tgtEl>
                                          <p:spTgt spid="20"/>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20"/>
                                        </p:tgtEl>
                                        <p:attrNameLst>
                                          <p:attrName>style.visibility</p:attrName>
                                        </p:attrNameLst>
                                      </p:cBhvr>
                                      <p:to>
                                        <p:strVal val="hidden"/>
                                      </p:to>
                                    </p:set>
                                  </p:subTnLst>
                                </p:cTn>
                              </p:par>
                              <p:par>
                                <p:cTn id="58" presetID="42" presetClass="entr" presetSubtype="0"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1000"/>
                                        <p:tgtEl>
                                          <p:spTgt spid="21"/>
                                        </p:tgtEl>
                                      </p:cBhvr>
                                    </p:animEffect>
                                    <p:anim calcmode="lin" valueType="num">
                                      <p:cBhvr>
                                        <p:cTn id="61" dur="1000" fill="hold"/>
                                        <p:tgtEl>
                                          <p:spTgt spid="21"/>
                                        </p:tgtEl>
                                        <p:attrNameLst>
                                          <p:attrName>ppt_x</p:attrName>
                                        </p:attrNameLst>
                                      </p:cBhvr>
                                      <p:tavLst>
                                        <p:tav tm="0">
                                          <p:val>
                                            <p:strVal val="#ppt_x"/>
                                          </p:val>
                                        </p:tav>
                                        <p:tav tm="100000">
                                          <p:val>
                                            <p:strVal val="#ppt_x"/>
                                          </p:val>
                                        </p:tav>
                                      </p:tavLst>
                                    </p:anim>
                                    <p:anim calcmode="lin" valueType="num">
                                      <p:cBhvr>
                                        <p:cTn id="62" dur="1000" fill="hold"/>
                                        <p:tgtEl>
                                          <p:spTgt spid="21"/>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614A8D3-4344-2648-B2FF-693FE8DABD43}"/>
              </a:ext>
            </a:extLst>
          </p:cNvPr>
          <p:cNvSpPr>
            <a:spLocks noGrp="1"/>
          </p:cNvSpPr>
          <p:nvPr>
            <p:ph idx="1"/>
          </p:nvPr>
        </p:nvSpPr>
        <p:spPr>
          <a:xfrm>
            <a:off x="2060448" y="780288"/>
            <a:ext cx="9444164" cy="5130934"/>
          </a:xfrm>
        </p:spPr>
        <p:txBody>
          <a:bodyPr>
            <a:normAutofit/>
          </a:bodyPr>
          <a:lstStyle/>
          <a:p>
            <a:endParaRPr lang="it-IT" sz="3200" b="1" dirty="0"/>
          </a:p>
          <a:p>
            <a:endParaRPr lang="it-IT" sz="3200" b="1" dirty="0"/>
          </a:p>
          <a:p>
            <a:r>
              <a:rPr lang="it-IT" sz="3200" b="1" dirty="0"/>
              <a:t>ESAME: UNA DOMANDA APERTA RELATIVA AD UNO DEGLI ARGOMENTI TRATTATI A LEZIONE</a:t>
            </a:r>
          </a:p>
          <a:p>
            <a:r>
              <a:rPr lang="it-IT" sz="3200" b="1" dirty="0"/>
              <a:t>PREPARAZIONE DELL’ESAME SULLE SLIDE E SUGLI APPUNTI DELLE LEZIONI (capitoli del </a:t>
            </a:r>
            <a:r>
              <a:rPr lang="it-IT" sz="3200" b="1" dirty="0" err="1"/>
              <a:t>Denes</a:t>
            </a:r>
            <a:r>
              <a:rPr lang="it-IT" sz="3200" b="1" dirty="0"/>
              <a:t> </a:t>
            </a:r>
            <a:r>
              <a:rPr lang="it-IT" sz="3200" b="1" dirty="0" err="1"/>
              <a:t>Pizzamiglio</a:t>
            </a:r>
            <a:r>
              <a:rPr lang="it-IT" sz="3200" b="1" dirty="0"/>
              <a:t>)</a:t>
            </a:r>
          </a:p>
          <a:p>
            <a:r>
              <a:rPr lang="it-IT" sz="3200" b="1" dirty="0"/>
              <a:t>RILEVAZIONE DEL CORSO PREVISTA PER IL 29 APRILE </a:t>
            </a:r>
          </a:p>
        </p:txBody>
      </p:sp>
    </p:spTree>
    <p:extLst>
      <p:ext uri="{BB962C8B-B14F-4D97-AF65-F5344CB8AC3E}">
        <p14:creationId xmlns:p14="http://schemas.microsoft.com/office/powerpoint/2010/main" val="958088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031AB3-0195-7644-B062-0EE1EC0863BA}"/>
              </a:ext>
            </a:extLst>
          </p:cNvPr>
          <p:cNvSpPr>
            <a:spLocks noGrp="1"/>
          </p:cNvSpPr>
          <p:nvPr>
            <p:ph type="title"/>
          </p:nvPr>
        </p:nvSpPr>
        <p:spPr>
          <a:xfrm>
            <a:off x="2579688" y="274638"/>
            <a:ext cx="8659812" cy="992188"/>
          </a:xfrm>
        </p:spPr>
        <p:txBody>
          <a:bodyPr>
            <a:normAutofit fontScale="90000"/>
          </a:bodyPr>
          <a:lstStyle/>
          <a:p>
            <a:pPr eaLnBrk="1" hangingPunct="1">
              <a:defRPr/>
            </a:pPr>
            <a:r>
              <a:rPr lang="it-IT" b="1" dirty="0">
                <a:solidFill>
                  <a:srgbClr val="FF0000"/>
                </a:solidFill>
                <a:latin typeface="Arial" panose="020B0604020202020204" pitchFamily="34" charset="0"/>
                <a:cs typeface="Arial" panose="020B0604020202020204" pitchFamily="34" charset="0"/>
              </a:rPr>
              <a:t>1885 Modello di WERNICKE-LICHTHEIM</a:t>
            </a:r>
          </a:p>
        </p:txBody>
      </p:sp>
      <p:sp>
        <p:nvSpPr>
          <p:cNvPr id="27651" name="Segnaposto contenuto 2">
            <a:extLst>
              <a:ext uri="{FF2B5EF4-FFF2-40B4-BE49-F238E27FC236}">
                <a16:creationId xmlns:a16="http://schemas.microsoft.com/office/drawing/2014/main" id="{154B9ECA-71CF-FB4D-A172-727DB485DC89}"/>
              </a:ext>
            </a:extLst>
          </p:cNvPr>
          <p:cNvSpPr>
            <a:spLocks noGrp="1"/>
          </p:cNvSpPr>
          <p:nvPr>
            <p:ph idx="1"/>
          </p:nvPr>
        </p:nvSpPr>
        <p:spPr>
          <a:xfrm>
            <a:off x="7111998" y="1524001"/>
            <a:ext cx="4343401" cy="1142999"/>
          </a:xfrm>
        </p:spPr>
        <p:txBody>
          <a:bodyPr/>
          <a:lstStyle/>
          <a:p>
            <a:pPr eaLnBrk="1" hangingPunct="1">
              <a:buFont typeface="Wingdings 2" pitchFamily="2" charset="2"/>
              <a:buNone/>
            </a:pPr>
            <a:r>
              <a:rPr lang="it-IT" altLang="it-IT" b="1" dirty="0">
                <a:latin typeface="Arial" panose="020B0604020202020204" pitchFamily="34" charset="0"/>
                <a:cs typeface="Arial" panose="020B0604020202020204" pitchFamily="34" charset="0"/>
              </a:rPr>
              <a:t>C</a:t>
            </a:r>
            <a:r>
              <a:rPr lang="it-IT" altLang="it-IT" dirty="0">
                <a:latin typeface="Arial" panose="020B0604020202020204" pitchFamily="34" charset="0"/>
                <a:cs typeface="Arial" panose="020B0604020202020204" pitchFamily="34" charset="0"/>
              </a:rPr>
              <a:t> centro dei concetti (rete di conoscenze distribuite in corteccia)</a:t>
            </a:r>
          </a:p>
        </p:txBody>
      </p:sp>
      <p:pic>
        <p:nvPicPr>
          <p:cNvPr id="27652" name="Immagine 3">
            <a:extLst>
              <a:ext uri="{FF2B5EF4-FFF2-40B4-BE49-F238E27FC236}">
                <a16:creationId xmlns:a16="http://schemas.microsoft.com/office/drawing/2014/main" id="{8B098DEB-597C-F549-95FD-79F459697C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7150" y="1196976"/>
            <a:ext cx="4343400"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er 5">
            <a:extLst>
              <a:ext uri="{FF2B5EF4-FFF2-40B4-BE49-F238E27FC236}">
                <a16:creationId xmlns:a16="http://schemas.microsoft.com/office/drawing/2014/main" id="{DF3D3B98-7212-414E-9EE4-93A98216DD9F}"/>
              </a:ext>
            </a:extLst>
          </p:cNvPr>
          <p:cNvSpPr/>
          <p:nvPr/>
        </p:nvSpPr>
        <p:spPr>
          <a:xfrm>
            <a:off x="4802188" y="1817689"/>
            <a:ext cx="1079500" cy="1044575"/>
          </a:xfrm>
          <a:prstGeom prst="mathMultiply">
            <a:avLst>
              <a:gd name="adj1" fmla="val 13618"/>
            </a:avLst>
          </a:prstGeom>
          <a:solidFill>
            <a:srgbClr val="FF0000">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7" name="CasellaDiTesto 6">
            <a:extLst>
              <a:ext uri="{FF2B5EF4-FFF2-40B4-BE49-F238E27FC236}">
                <a16:creationId xmlns:a16="http://schemas.microsoft.com/office/drawing/2014/main" id="{59FAE8A0-39B9-674B-960E-C44A2A455039}"/>
              </a:ext>
            </a:extLst>
          </p:cNvPr>
          <p:cNvSpPr txBox="1"/>
          <p:nvPr/>
        </p:nvSpPr>
        <p:spPr>
          <a:xfrm>
            <a:off x="2782889" y="5414964"/>
            <a:ext cx="6048451" cy="1031051"/>
          </a:xfrm>
          <a:prstGeom prst="rect">
            <a:avLst/>
          </a:prstGeom>
          <a:noFill/>
        </p:spPr>
        <p:txBody>
          <a:bodyPr wrap="none">
            <a:spAutoFit/>
          </a:bodyPr>
          <a:lstStyle/>
          <a:p>
            <a:pPr marL="365125" indent="-282575">
              <a:spcBef>
                <a:spcPts val="600"/>
              </a:spcBef>
              <a:buClr>
                <a:srgbClr val="3891A7"/>
              </a:buClr>
              <a:buSzPct val="80000"/>
              <a:defRPr/>
            </a:pPr>
            <a:r>
              <a:rPr lang="it-IT" altLang="it-IT" sz="2800" b="1" dirty="0">
                <a:solidFill>
                  <a:prstClr val="black"/>
                </a:solidFill>
                <a:latin typeface="Arial" panose="020B0604020202020204" pitchFamily="34" charset="0"/>
                <a:cs typeface="Arial" panose="020B0604020202020204" pitchFamily="34" charset="0"/>
              </a:rPr>
              <a:t>AC</a:t>
            </a:r>
            <a:r>
              <a:rPr lang="it-IT" altLang="it-IT" sz="2800" dirty="0">
                <a:solidFill>
                  <a:prstClr val="black"/>
                </a:solidFill>
                <a:latin typeface="Arial" panose="020B0604020202020204" pitchFamily="34" charset="0"/>
                <a:cs typeface="Arial" panose="020B0604020202020204" pitchFamily="34" charset="0"/>
              </a:rPr>
              <a:t> 	afasia transcorticale sensoriale</a:t>
            </a:r>
          </a:p>
          <a:p>
            <a:pPr marL="365125" indent="-282575">
              <a:spcBef>
                <a:spcPts val="600"/>
              </a:spcBef>
              <a:buClr>
                <a:srgbClr val="3891A7"/>
              </a:buClr>
              <a:buSzPct val="80000"/>
              <a:defRPr/>
            </a:pPr>
            <a:r>
              <a:rPr lang="it-IT" altLang="it-IT" sz="2800" b="1" dirty="0">
                <a:solidFill>
                  <a:prstClr val="black"/>
                </a:solidFill>
                <a:latin typeface="Arial" panose="020B0604020202020204" pitchFamily="34" charset="0"/>
                <a:cs typeface="Arial" panose="020B0604020202020204" pitchFamily="34" charset="0"/>
              </a:rPr>
              <a:t>CB</a:t>
            </a:r>
            <a:r>
              <a:rPr lang="it-IT" altLang="it-IT" sz="2800" dirty="0">
                <a:solidFill>
                  <a:prstClr val="black"/>
                </a:solidFill>
                <a:latin typeface="Arial" panose="020B0604020202020204" pitchFamily="34" charset="0"/>
                <a:cs typeface="Arial" panose="020B0604020202020204" pitchFamily="34" charset="0"/>
              </a:rPr>
              <a:t>	afasia transcorticale motoria</a:t>
            </a:r>
          </a:p>
        </p:txBody>
      </p:sp>
      <p:sp>
        <p:nvSpPr>
          <p:cNvPr id="10" name="Per 9">
            <a:extLst>
              <a:ext uri="{FF2B5EF4-FFF2-40B4-BE49-F238E27FC236}">
                <a16:creationId xmlns:a16="http://schemas.microsoft.com/office/drawing/2014/main" id="{8B8EC681-0784-3249-B85F-5C8B1855A773}"/>
              </a:ext>
            </a:extLst>
          </p:cNvPr>
          <p:cNvSpPr/>
          <p:nvPr/>
        </p:nvSpPr>
        <p:spPr>
          <a:xfrm>
            <a:off x="2682876" y="5097464"/>
            <a:ext cx="1077913" cy="1044575"/>
          </a:xfrm>
          <a:prstGeom prst="mathMultiply">
            <a:avLst>
              <a:gd name="adj1" fmla="val 13618"/>
            </a:avLst>
          </a:prstGeom>
          <a:solidFill>
            <a:srgbClr val="FF0000">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1" name="Per 10">
            <a:extLst>
              <a:ext uri="{FF2B5EF4-FFF2-40B4-BE49-F238E27FC236}">
                <a16:creationId xmlns:a16="http://schemas.microsoft.com/office/drawing/2014/main" id="{5CBDDA31-6B2A-594F-B489-9810DDF8C24D}"/>
              </a:ext>
            </a:extLst>
          </p:cNvPr>
          <p:cNvSpPr/>
          <p:nvPr/>
        </p:nvSpPr>
        <p:spPr>
          <a:xfrm>
            <a:off x="3451226" y="1847851"/>
            <a:ext cx="1077913" cy="1046163"/>
          </a:xfrm>
          <a:prstGeom prst="mathMultiply">
            <a:avLst>
              <a:gd name="adj1" fmla="val 13618"/>
            </a:avLst>
          </a:prstGeom>
          <a:solidFill>
            <a:srgbClr val="FF0000">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2" name="Per 11">
            <a:extLst>
              <a:ext uri="{FF2B5EF4-FFF2-40B4-BE49-F238E27FC236}">
                <a16:creationId xmlns:a16="http://schemas.microsoft.com/office/drawing/2014/main" id="{7F14100F-D2A2-4A40-864E-21F1E4C0EFFE}"/>
              </a:ext>
            </a:extLst>
          </p:cNvPr>
          <p:cNvSpPr/>
          <p:nvPr/>
        </p:nvSpPr>
        <p:spPr>
          <a:xfrm>
            <a:off x="2682876" y="5619751"/>
            <a:ext cx="1077913" cy="1044575"/>
          </a:xfrm>
          <a:prstGeom prst="mathMultiply">
            <a:avLst>
              <a:gd name="adj1" fmla="val 13618"/>
            </a:avLst>
          </a:prstGeom>
          <a:solidFill>
            <a:srgbClr val="FF0000">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extLst>
      <p:ext uri="{BB962C8B-B14F-4D97-AF65-F5344CB8AC3E}">
        <p14:creationId xmlns:p14="http://schemas.microsoft.com/office/powerpoint/2010/main" val="24166553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6"/>
                                        </p:tgtEl>
                                        <p:attrNameLst>
                                          <p:attrName>style.visibility</p:attrName>
                                        </p:attrNameLst>
                                      </p:cBhvr>
                                      <p:to>
                                        <p:strVal val="hidden"/>
                                      </p:to>
                                    </p:set>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11"/>
                                        </p:tgtEl>
                                        <p:attrNameLst>
                                          <p:attrName>style.visibility</p:attrName>
                                        </p:attrNameLst>
                                      </p:cBhvr>
                                      <p:to>
                                        <p:strVal val="hidden"/>
                                      </p:to>
                                    </p:set>
                                  </p:sub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B32EA055-0A90-854A-B089-B5B3AED68234}"/>
              </a:ext>
            </a:extLst>
          </p:cNvPr>
          <p:cNvPicPr>
            <a:picLocks noChangeAspect="1"/>
          </p:cNvPicPr>
          <p:nvPr/>
        </p:nvPicPr>
        <p:blipFill>
          <a:blip r:embed="rId3"/>
          <a:stretch>
            <a:fillRect/>
          </a:stretch>
        </p:blipFill>
        <p:spPr>
          <a:xfrm>
            <a:off x="1275805" y="11875"/>
            <a:ext cx="9640389" cy="6858000"/>
          </a:xfrm>
          <a:prstGeom prst="rect">
            <a:avLst/>
          </a:prstGeom>
        </p:spPr>
      </p:pic>
    </p:spTree>
    <p:extLst>
      <p:ext uri="{BB962C8B-B14F-4D97-AF65-F5344CB8AC3E}">
        <p14:creationId xmlns:p14="http://schemas.microsoft.com/office/powerpoint/2010/main" val="1523739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egnaposto contenuto 2">
            <a:extLst>
              <a:ext uri="{FF2B5EF4-FFF2-40B4-BE49-F238E27FC236}">
                <a16:creationId xmlns:a16="http://schemas.microsoft.com/office/drawing/2014/main" id="{E65988DA-62C9-8C4A-8AB6-BFFA99A8A96A}"/>
              </a:ext>
            </a:extLst>
          </p:cNvPr>
          <p:cNvSpPr>
            <a:spLocks noGrp="1"/>
          </p:cNvSpPr>
          <p:nvPr>
            <p:ph idx="1"/>
          </p:nvPr>
        </p:nvSpPr>
        <p:spPr>
          <a:xfrm>
            <a:off x="1968500" y="1447800"/>
            <a:ext cx="9906000" cy="4864100"/>
          </a:xfrm>
        </p:spPr>
        <p:txBody>
          <a:bodyPr>
            <a:normAutofit/>
          </a:bodyPr>
          <a:lstStyle/>
          <a:p>
            <a:pPr algn="just" eaLnBrk="1" hangingPunct="1">
              <a:buFont typeface="Wingdings 2" pitchFamily="2" charset="2"/>
              <a:buNone/>
            </a:pPr>
            <a:r>
              <a:rPr lang="it-IT" altLang="it-IT" sz="2400" b="1" dirty="0">
                <a:latin typeface="Arial" panose="020B0604020202020204" pitchFamily="34" charset="0"/>
                <a:cs typeface="Arial" panose="020B0604020202020204" pitchFamily="34" charset="0"/>
              </a:rPr>
              <a:t>Distinzione su asse </a:t>
            </a:r>
            <a:r>
              <a:rPr lang="it-IT" altLang="it-IT" sz="2400" b="1" dirty="0" err="1">
                <a:latin typeface="Arial" panose="020B0604020202020204" pitchFamily="34" charset="0"/>
                <a:cs typeface="Arial" panose="020B0604020202020204" pitchFamily="34" charset="0"/>
              </a:rPr>
              <a:t>antero</a:t>
            </a:r>
            <a:r>
              <a:rPr lang="it-IT" altLang="it-IT" sz="2400" b="1" dirty="0">
                <a:latin typeface="Arial" panose="020B0604020202020204" pitchFamily="34" charset="0"/>
                <a:cs typeface="Arial" panose="020B0604020202020204" pitchFamily="34" charset="0"/>
              </a:rPr>
              <a:t>-posteriore e </a:t>
            </a:r>
            <a:r>
              <a:rPr lang="it-IT" altLang="it-IT" sz="2400" b="1" i="1" dirty="0">
                <a:latin typeface="Arial" panose="020B0604020202020204" pitchFamily="34" charset="0"/>
                <a:cs typeface="Arial" panose="020B0604020202020204" pitchFamily="34" charset="0"/>
              </a:rPr>
              <a:t>comprensione vs produzione </a:t>
            </a:r>
          </a:p>
          <a:p>
            <a:pPr algn="just" eaLnBrk="1" hangingPunct="1">
              <a:buFont typeface="Wingdings 2" pitchFamily="2" charset="2"/>
              <a:buNone/>
            </a:pPr>
            <a:endParaRPr lang="it-IT" altLang="it-IT" sz="2400" b="1" i="1" dirty="0">
              <a:latin typeface="Arial" panose="020B0604020202020204" pitchFamily="34" charset="0"/>
              <a:cs typeface="Arial" panose="020B0604020202020204" pitchFamily="34" charset="0"/>
            </a:endParaRPr>
          </a:p>
          <a:p>
            <a:pPr algn="just" eaLnBrk="1" hangingPunct="1">
              <a:buFont typeface="Wingdings 2" pitchFamily="2" charset="2"/>
              <a:buNone/>
            </a:pPr>
            <a:r>
              <a:rPr lang="it-IT" altLang="it-IT" sz="2400" b="1" dirty="0">
                <a:latin typeface="Arial" panose="020B0604020202020204" pitchFamily="34" charset="0"/>
                <a:cs typeface="Arial" panose="020B0604020202020204" pitchFamily="34" charset="0"/>
              </a:rPr>
              <a:t>NO</a:t>
            </a:r>
            <a:r>
              <a:rPr lang="it-IT" altLang="it-IT" sz="2400" dirty="0">
                <a:latin typeface="Arial" panose="020B0604020202020204" pitchFamily="34" charset="0"/>
                <a:cs typeface="Arial" panose="020B0604020202020204" pitchFamily="34" charset="0"/>
              </a:rPr>
              <a:t> perché la maggioranza dei pazienti manifesta sia deficit di produzione, sia di comprensione, in misura differente</a:t>
            </a:r>
          </a:p>
          <a:p>
            <a:pPr algn="just" eaLnBrk="1" hangingPunct="1">
              <a:buFont typeface="Wingdings 2" pitchFamily="2" charset="2"/>
              <a:buNone/>
            </a:pPr>
            <a:r>
              <a:rPr lang="it-IT" altLang="it-IT" sz="2400" b="1" dirty="0">
                <a:latin typeface="Arial" panose="020B0604020202020204" pitchFamily="34" charset="0"/>
                <a:cs typeface="Arial" panose="020B0604020202020204" pitchFamily="34" charset="0"/>
              </a:rPr>
              <a:t>NO</a:t>
            </a:r>
            <a:r>
              <a:rPr lang="it-IT" altLang="it-IT" sz="2400" dirty="0">
                <a:latin typeface="Arial" panose="020B0604020202020204" pitchFamily="34" charset="0"/>
                <a:cs typeface="Arial" panose="020B0604020202020204" pitchFamily="34" charset="0"/>
              </a:rPr>
              <a:t> perché i centri individuati da </a:t>
            </a:r>
            <a:r>
              <a:rPr lang="it-IT" altLang="it-IT" sz="2400" dirty="0" err="1">
                <a:latin typeface="Arial" panose="020B0604020202020204" pitchFamily="34" charset="0"/>
                <a:cs typeface="Arial" panose="020B0604020202020204" pitchFamily="34" charset="0"/>
              </a:rPr>
              <a:t>Wernicke</a:t>
            </a:r>
            <a:r>
              <a:rPr lang="it-IT" altLang="it-IT" sz="2400" dirty="0">
                <a:latin typeface="Arial" panose="020B0604020202020204" pitchFamily="34" charset="0"/>
                <a:cs typeface="Arial" panose="020B0604020202020204" pitchFamily="34" charset="0"/>
              </a:rPr>
              <a:t> perdono nel corso dello sviluppo, </a:t>
            </a:r>
            <a:r>
              <a:rPr lang="it-IT" altLang="it-IT" sz="2400" dirty="0" err="1">
                <a:latin typeface="Arial" panose="020B0604020202020204" pitchFamily="34" charset="0"/>
                <a:cs typeface="Arial" panose="020B0604020202020204" pitchFamily="34" charset="0"/>
              </a:rPr>
              <a:t>onto</a:t>
            </a:r>
            <a:r>
              <a:rPr lang="it-IT" altLang="it-IT" sz="2400" dirty="0">
                <a:latin typeface="Arial" panose="020B0604020202020204" pitchFamily="34" charset="0"/>
                <a:cs typeface="Arial" panose="020B0604020202020204" pitchFamily="34" charset="0"/>
              </a:rPr>
              <a:t> e filogenetico, la loro specificità di centri senso-motori, diventando </a:t>
            </a:r>
            <a:r>
              <a:rPr lang="it-IT" altLang="it-IT" sz="2400" dirty="0" err="1">
                <a:latin typeface="Arial" panose="020B0604020202020204" pitchFamily="34" charset="0"/>
                <a:cs typeface="Arial" panose="020B0604020202020204" pitchFamily="34" charset="0"/>
              </a:rPr>
              <a:t>sovramodali</a:t>
            </a:r>
            <a:r>
              <a:rPr lang="it-IT" altLang="it-IT" sz="2400" dirty="0">
                <a:latin typeface="Arial" panose="020B0604020202020204" pitchFamily="34" charset="0"/>
                <a:cs typeface="Arial" panose="020B0604020202020204" pitchFamily="34" charset="0"/>
              </a:rPr>
              <a:t> per l’elaborazione di caratteristiche fonologiche, lessicali e morfo-sintattiche</a:t>
            </a:r>
          </a:p>
          <a:p>
            <a:pPr algn="just" eaLnBrk="1" hangingPunct="1">
              <a:buFont typeface="Wingdings 2" pitchFamily="2" charset="2"/>
              <a:buNone/>
            </a:pPr>
            <a:r>
              <a:rPr lang="it-IT" altLang="it-IT" sz="2400" b="1" dirty="0">
                <a:latin typeface="Arial" panose="020B0604020202020204" pitchFamily="34" charset="0"/>
                <a:cs typeface="Arial" panose="020B0604020202020204" pitchFamily="34" charset="0"/>
              </a:rPr>
              <a:t>NO</a:t>
            </a:r>
            <a:r>
              <a:rPr lang="it-IT" altLang="it-IT" sz="2400" dirty="0">
                <a:latin typeface="Arial" panose="020B0604020202020204" pitchFamily="34" charset="0"/>
                <a:cs typeface="Arial" panose="020B0604020202020204" pitchFamily="34" charset="0"/>
              </a:rPr>
              <a:t> perché non vengono considerate la scrittura e la lettura</a:t>
            </a:r>
          </a:p>
        </p:txBody>
      </p:sp>
      <p:sp>
        <p:nvSpPr>
          <p:cNvPr id="4" name="Titolo 1">
            <a:extLst>
              <a:ext uri="{FF2B5EF4-FFF2-40B4-BE49-F238E27FC236}">
                <a16:creationId xmlns:a16="http://schemas.microsoft.com/office/drawing/2014/main" id="{FB377D5B-4FD0-AD4A-9B8F-4FA311519DA0}"/>
              </a:ext>
            </a:extLst>
          </p:cNvPr>
          <p:cNvSpPr>
            <a:spLocks noGrp="1"/>
          </p:cNvSpPr>
          <p:nvPr>
            <p:ph type="title"/>
          </p:nvPr>
        </p:nvSpPr>
        <p:spPr>
          <a:xfrm>
            <a:off x="2101850" y="304800"/>
            <a:ext cx="7499350" cy="1143000"/>
          </a:xfrm>
        </p:spPr>
        <p:txBody>
          <a:bodyPr/>
          <a:lstStyle/>
          <a:p>
            <a:pPr eaLnBrk="1" hangingPunct="1">
              <a:defRPr/>
            </a:pPr>
            <a:r>
              <a:rPr lang="it-IT" b="1" dirty="0">
                <a:solidFill>
                  <a:srgbClr val="FF0000"/>
                </a:solidFill>
                <a:latin typeface="Arial" panose="020B0604020202020204" pitchFamily="34" charset="0"/>
                <a:cs typeface="Arial" panose="020B0604020202020204" pitchFamily="34" charset="0"/>
              </a:rPr>
              <a:t>Approcci teorici: dicotomie</a:t>
            </a:r>
          </a:p>
        </p:txBody>
      </p:sp>
    </p:spTree>
    <p:extLst>
      <p:ext uri="{BB962C8B-B14F-4D97-AF65-F5344CB8AC3E}">
        <p14:creationId xmlns:p14="http://schemas.microsoft.com/office/powerpoint/2010/main" val="33682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egnaposto contenuto 2">
            <a:extLst>
              <a:ext uri="{FF2B5EF4-FFF2-40B4-BE49-F238E27FC236}">
                <a16:creationId xmlns:a16="http://schemas.microsoft.com/office/drawing/2014/main" id="{B7C4B453-24A6-2A40-ABD2-73F8BC7D1B7D}"/>
              </a:ext>
            </a:extLst>
          </p:cNvPr>
          <p:cNvSpPr>
            <a:spLocks noGrp="1"/>
          </p:cNvSpPr>
          <p:nvPr>
            <p:ph idx="1"/>
          </p:nvPr>
        </p:nvSpPr>
        <p:spPr>
          <a:xfrm>
            <a:off x="1625600" y="1190627"/>
            <a:ext cx="10439400" cy="5413373"/>
          </a:xfrm>
        </p:spPr>
        <p:txBody>
          <a:bodyPr>
            <a:normAutofit fontScale="92500" lnSpcReduction="10000"/>
          </a:bodyPr>
          <a:lstStyle/>
          <a:p>
            <a:pPr eaLnBrk="1" hangingPunct="1">
              <a:buFont typeface="Wingdings 2" pitchFamily="18" charset="2"/>
              <a:buNone/>
              <a:defRPr/>
            </a:pPr>
            <a:r>
              <a:rPr lang="it-IT" altLang="it-IT" sz="3000" dirty="0">
                <a:latin typeface="Arial" panose="020B0604020202020204" pitchFamily="34" charset="0"/>
                <a:cs typeface="Arial" panose="020B0604020202020204" pitchFamily="34" charset="0"/>
              </a:rPr>
              <a:t>Distinzione in funzione della qualità dell’eloquio: </a:t>
            </a:r>
            <a:r>
              <a:rPr lang="it-IT" altLang="it-IT" sz="3000" b="1" i="1" dirty="0">
                <a:latin typeface="Arial" panose="020B0604020202020204" pitchFamily="34" charset="0"/>
                <a:cs typeface="Arial" panose="020B0604020202020204" pitchFamily="34" charset="0"/>
              </a:rPr>
              <a:t>fluente vs non fluente </a:t>
            </a:r>
          </a:p>
          <a:p>
            <a:pPr algn="ctr" eaLnBrk="1" hangingPunct="1">
              <a:buFont typeface="Wingdings 2" pitchFamily="18" charset="2"/>
              <a:buNone/>
              <a:defRPr/>
            </a:pPr>
            <a:endParaRPr lang="it-IT" altLang="it-IT" sz="1000" b="1" i="1" dirty="0">
              <a:latin typeface="Arial" panose="020B0604020202020204" pitchFamily="34" charset="0"/>
              <a:cs typeface="Arial" panose="020B0604020202020204" pitchFamily="34" charset="0"/>
            </a:endParaRPr>
          </a:p>
          <a:p>
            <a:pPr eaLnBrk="1" hangingPunct="1">
              <a:buFont typeface="Wingdings 2" pitchFamily="18" charset="2"/>
              <a:buNone/>
              <a:defRPr/>
            </a:pPr>
            <a:r>
              <a:rPr lang="it-IT" altLang="it-IT" sz="3000" dirty="0">
                <a:latin typeface="Arial" panose="020B0604020202020204" pitchFamily="34" charset="0"/>
                <a:cs typeface="Arial" panose="020B0604020202020204" pitchFamily="34" charset="0"/>
              </a:rPr>
              <a:t>Eloquio </a:t>
            </a:r>
            <a:r>
              <a:rPr lang="it-IT" altLang="it-IT" sz="3000" i="1" u="sng" dirty="0">
                <a:latin typeface="Arial" panose="020B0604020202020204" pitchFamily="34" charset="0"/>
                <a:cs typeface="Arial" panose="020B0604020202020204" pitchFamily="34" charset="0"/>
              </a:rPr>
              <a:t>non fluente</a:t>
            </a:r>
            <a:r>
              <a:rPr lang="it-IT" altLang="it-IT" sz="3000" dirty="0">
                <a:latin typeface="Arial" panose="020B0604020202020204" pitchFamily="34" charset="0"/>
                <a:cs typeface="Arial" panose="020B0604020202020204" pitchFamily="34" charset="0"/>
              </a:rPr>
              <a:t>:</a:t>
            </a:r>
          </a:p>
          <a:p>
            <a:pPr eaLnBrk="1" hangingPunct="1">
              <a:buFont typeface="Wingdings 2" pitchFamily="18" charset="2"/>
              <a:buChar char=""/>
              <a:defRPr/>
            </a:pPr>
            <a:r>
              <a:rPr lang="it-IT" altLang="it-IT" sz="2800" dirty="0">
                <a:solidFill>
                  <a:schemeClr val="tx1"/>
                </a:solidFill>
                <a:latin typeface="Arial" panose="020B0604020202020204" pitchFamily="34" charset="0"/>
                <a:cs typeface="Arial" panose="020B0604020202020204" pitchFamily="34" charset="0"/>
              </a:rPr>
              <a:t>difficoltà di articolazione dei suoni</a:t>
            </a:r>
          </a:p>
          <a:p>
            <a:pPr eaLnBrk="1" hangingPunct="1">
              <a:buFont typeface="Wingdings 2" pitchFamily="18" charset="2"/>
              <a:buChar char=""/>
              <a:defRPr/>
            </a:pPr>
            <a:r>
              <a:rPr lang="it-IT" altLang="it-IT" sz="2800" dirty="0">
                <a:solidFill>
                  <a:schemeClr val="tx1"/>
                </a:solidFill>
                <a:latin typeface="Arial" panose="020B0604020202020204" pitchFamily="34" charset="0"/>
                <a:cs typeface="Arial" panose="020B0604020202020204" pitchFamily="34" charset="0"/>
              </a:rPr>
              <a:t>lunghezza della frase &lt;6 parole</a:t>
            </a:r>
          </a:p>
          <a:p>
            <a:pPr>
              <a:buFont typeface="Wingdings 2" pitchFamily="18" charset="2"/>
              <a:buChar char=""/>
              <a:defRPr/>
            </a:pPr>
            <a:r>
              <a:rPr lang="it-IT" altLang="it-IT" sz="2800" dirty="0">
                <a:solidFill>
                  <a:schemeClr val="tx1"/>
                </a:solidFill>
                <a:latin typeface="Arial" panose="020B0604020202020204" pitchFamily="34" charset="0"/>
                <a:cs typeface="Arial" panose="020B0604020202020204" pitchFamily="34" charset="0"/>
              </a:rPr>
              <a:t>presenza di agrammatismo:</a:t>
            </a:r>
          </a:p>
          <a:p>
            <a:pPr lvl="1">
              <a:buFont typeface="Arial" panose="020B0604020202020204" pitchFamily="34" charset="0"/>
              <a:buChar char="•"/>
              <a:defRPr/>
            </a:pPr>
            <a:r>
              <a:rPr lang="it-IT" sz="2600" dirty="0">
                <a:solidFill>
                  <a:schemeClr val="tx1"/>
                </a:solidFill>
                <a:latin typeface="Arial" panose="020B0604020202020204" pitchFamily="34" charset="0"/>
                <a:cs typeface="Arial" panose="020B0604020202020204" pitchFamily="34" charset="0"/>
              </a:rPr>
              <a:t>omissione di morfemi grammaticali liberi (chiamati anche funtori, parole funzione o parole di classe chiusa): preposizioni, gli articoli, pronomi, congiunzioni</a:t>
            </a:r>
          </a:p>
          <a:p>
            <a:pPr lvl="1">
              <a:buFont typeface="Arial" panose="020B0604020202020204" pitchFamily="34" charset="0"/>
              <a:buChar char="•"/>
              <a:defRPr/>
            </a:pPr>
            <a:r>
              <a:rPr lang="it-IT" sz="2600" dirty="0">
                <a:solidFill>
                  <a:schemeClr val="tx1"/>
                </a:solidFill>
                <a:latin typeface="Arial" panose="020B0604020202020204" pitchFamily="34" charset="0"/>
                <a:cs typeface="Arial" panose="020B0604020202020204" pitchFamily="34" charset="0"/>
              </a:rPr>
              <a:t>strutture grammaticali sono semplificate, la produzione di forme verbali ridotta limitata all’infinito</a:t>
            </a:r>
            <a:endParaRPr lang="it-IT" altLang="it-IT" b="1" dirty="0">
              <a:solidFill>
                <a:schemeClr val="tx1"/>
              </a:solidFill>
            </a:endParaRPr>
          </a:p>
        </p:txBody>
      </p:sp>
      <p:sp>
        <p:nvSpPr>
          <p:cNvPr id="4" name="Titolo 1">
            <a:extLst>
              <a:ext uri="{FF2B5EF4-FFF2-40B4-BE49-F238E27FC236}">
                <a16:creationId xmlns:a16="http://schemas.microsoft.com/office/drawing/2014/main" id="{18C6DC10-FD86-E641-99AE-0ED55F88C43F}"/>
              </a:ext>
            </a:extLst>
          </p:cNvPr>
          <p:cNvSpPr>
            <a:spLocks noGrp="1"/>
          </p:cNvSpPr>
          <p:nvPr>
            <p:ph type="title"/>
          </p:nvPr>
        </p:nvSpPr>
        <p:spPr>
          <a:xfrm>
            <a:off x="1936750" y="304800"/>
            <a:ext cx="7499350" cy="1143000"/>
          </a:xfrm>
        </p:spPr>
        <p:txBody>
          <a:bodyPr/>
          <a:lstStyle/>
          <a:p>
            <a:pPr eaLnBrk="1" hangingPunct="1">
              <a:defRPr/>
            </a:pPr>
            <a:r>
              <a:rPr lang="it-IT" b="1" dirty="0">
                <a:solidFill>
                  <a:srgbClr val="FF0000"/>
                </a:solidFill>
                <a:latin typeface="Arial" panose="020B0604020202020204" pitchFamily="34" charset="0"/>
                <a:cs typeface="Arial" panose="020B0604020202020204" pitchFamily="34" charset="0"/>
              </a:rPr>
              <a:t>Approcci teorici: dicotomie</a:t>
            </a:r>
          </a:p>
        </p:txBody>
      </p:sp>
    </p:spTree>
    <p:extLst>
      <p:ext uri="{BB962C8B-B14F-4D97-AF65-F5344CB8AC3E}">
        <p14:creationId xmlns:p14="http://schemas.microsoft.com/office/powerpoint/2010/main" val="1874855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egnaposto contenuto 2">
            <a:extLst>
              <a:ext uri="{FF2B5EF4-FFF2-40B4-BE49-F238E27FC236}">
                <a16:creationId xmlns:a16="http://schemas.microsoft.com/office/drawing/2014/main" id="{B7C4B453-24A6-2A40-ABD2-73F8BC7D1B7D}"/>
              </a:ext>
            </a:extLst>
          </p:cNvPr>
          <p:cNvSpPr>
            <a:spLocks noGrp="1"/>
          </p:cNvSpPr>
          <p:nvPr>
            <p:ph idx="1"/>
          </p:nvPr>
        </p:nvSpPr>
        <p:spPr>
          <a:xfrm>
            <a:off x="1930400" y="796927"/>
            <a:ext cx="10083800" cy="4854573"/>
          </a:xfrm>
        </p:spPr>
        <p:txBody>
          <a:bodyPr>
            <a:normAutofit lnSpcReduction="10000"/>
          </a:bodyPr>
          <a:lstStyle/>
          <a:p>
            <a:pPr algn="ctr" eaLnBrk="1" hangingPunct="1">
              <a:buFont typeface="Wingdings 2" pitchFamily="18" charset="2"/>
              <a:buNone/>
              <a:defRPr/>
            </a:pPr>
            <a:endParaRPr lang="it-IT" altLang="it-IT" sz="1000" b="1" i="1" dirty="0">
              <a:latin typeface="Arial" panose="020B0604020202020204" pitchFamily="34" charset="0"/>
              <a:cs typeface="Arial" panose="020B0604020202020204" pitchFamily="34" charset="0"/>
            </a:endParaRPr>
          </a:p>
          <a:p>
            <a:pPr algn="just" eaLnBrk="1" hangingPunct="1">
              <a:buFont typeface="Wingdings 2" pitchFamily="18" charset="2"/>
              <a:buChar char=""/>
              <a:defRPr/>
            </a:pPr>
            <a:r>
              <a:rPr lang="it-IT" altLang="it-IT" sz="2800" dirty="0">
                <a:latin typeface="Arial" panose="020B0604020202020204" pitchFamily="34" charset="0"/>
                <a:cs typeface="Arial" panose="020B0604020202020204" pitchFamily="34" charset="0"/>
              </a:rPr>
              <a:t>scarsa produzione di parole/minuto (soggetto normale ne produce circa 130, non fluente 50)</a:t>
            </a:r>
          </a:p>
          <a:p>
            <a:pPr algn="just" eaLnBrk="1" hangingPunct="1">
              <a:buFont typeface="Wingdings 2" pitchFamily="18" charset="2"/>
              <a:buChar char=""/>
              <a:defRPr/>
            </a:pPr>
            <a:r>
              <a:rPr lang="it-IT" altLang="it-IT" sz="2800" dirty="0">
                <a:latin typeface="Arial" panose="020B0604020202020204" pitchFamily="34" charset="0"/>
                <a:cs typeface="Arial" panose="020B0604020202020204" pitchFamily="34" charset="0"/>
              </a:rPr>
              <a:t>alterazione della prosodia (ritmo, intonazione)</a:t>
            </a:r>
          </a:p>
          <a:p>
            <a:pPr algn="just" eaLnBrk="1" hangingPunct="1">
              <a:buFont typeface="Wingdings 2" pitchFamily="18" charset="2"/>
              <a:buChar char=""/>
              <a:defRPr/>
            </a:pPr>
            <a:r>
              <a:rPr lang="it-IT" altLang="it-IT" sz="2800" dirty="0" err="1">
                <a:latin typeface="Arial" panose="020B0604020202020204" pitchFamily="34" charset="0"/>
                <a:cs typeface="Arial" panose="020B0604020202020204" pitchFamily="34" charset="0"/>
              </a:rPr>
              <a:t>speech</a:t>
            </a:r>
            <a:r>
              <a:rPr lang="it-IT" altLang="it-IT" sz="2800" dirty="0">
                <a:latin typeface="Arial" panose="020B0604020202020204" pitchFamily="34" charset="0"/>
                <a:cs typeface="Arial" panose="020B0604020202020204" pitchFamily="34" charset="0"/>
              </a:rPr>
              <a:t> </a:t>
            </a:r>
            <a:r>
              <a:rPr lang="it-IT" altLang="it-IT" sz="2800" dirty="0" err="1">
                <a:latin typeface="Arial" panose="020B0604020202020204" pitchFamily="34" charset="0"/>
                <a:cs typeface="Arial" panose="020B0604020202020204" pitchFamily="34" charset="0"/>
              </a:rPr>
              <a:t>apraxia</a:t>
            </a:r>
            <a:r>
              <a:rPr lang="it-IT" altLang="it-IT" sz="2800" dirty="0">
                <a:latin typeface="Arial" panose="020B0604020202020204" pitchFamily="34" charset="0"/>
                <a:cs typeface="Arial" panose="020B0604020202020204" pitchFamily="34" charset="0"/>
              </a:rPr>
              <a:t> (</a:t>
            </a:r>
            <a:r>
              <a:rPr lang="it-IT" altLang="it-IT" sz="2800" dirty="0" err="1">
                <a:latin typeface="Arial" panose="020B0604020202020204" pitchFamily="34" charset="0"/>
                <a:cs typeface="Arial" panose="020B0604020202020204" pitchFamily="34" charset="0"/>
              </a:rPr>
              <a:t>anartria</a:t>
            </a:r>
            <a:r>
              <a:rPr lang="it-IT" altLang="it-IT" sz="2800" dirty="0">
                <a:latin typeface="Arial" panose="020B0604020202020204" pitchFamily="34" charset="0"/>
                <a:cs typeface="Arial" panose="020B0604020202020204" pitchFamily="34" charset="0"/>
              </a:rPr>
              <a:t>, disartria corticale, aprassia verbale) i movimenti articolatori non sono più automatici, produzione difficoltosa, rallentata, gli errori interessano spesso le consonanti all’inizio della parola, cluster consonantici (parafasie fonetiche)</a:t>
            </a:r>
          </a:p>
          <a:p>
            <a:pPr marL="82550" indent="0" algn="just">
              <a:buNone/>
              <a:defRPr/>
            </a:pPr>
            <a:endParaRPr lang="it-IT" altLang="it-IT" sz="1000" dirty="0">
              <a:latin typeface="Arial" panose="020B0604020202020204" pitchFamily="34" charset="0"/>
              <a:cs typeface="Arial" panose="020B0604020202020204" pitchFamily="34" charset="0"/>
            </a:endParaRPr>
          </a:p>
          <a:p>
            <a:pPr algn="just" eaLnBrk="1" hangingPunct="1">
              <a:buFont typeface="Wingdings 2" pitchFamily="18" charset="2"/>
              <a:buNone/>
              <a:defRPr/>
            </a:pPr>
            <a:r>
              <a:rPr lang="it-IT" altLang="it-IT" sz="3000" b="1" dirty="0">
                <a:latin typeface="Arial" panose="020B0604020202020204" pitchFamily="34" charset="0"/>
                <a:cs typeface="Arial" panose="020B0604020202020204" pitchFamily="34" charset="0"/>
              </a:rPr>
              <a:t>NON</a:t>
            </a:r>
            <a:r>
              <a:rPr lang="it-IT" altLang="it-IT" sz="3000" dirty="0">
                <a:latin typeface="Arial" panose="020B0604020202020204" pitchFamily="34" charset="0"/>
                <a:cs typeface="Arial" panose="020B0604020202020204" pitchFamily="34" charset="0"/>
              </a:rPr>
              <a:t> si riferisce alla capacità di veicolare dei contenuti</a:t>
            </a:r>
          </a:p>
          <a:p>
            <a:pPr algn="ctr" eaLnBrk="1" hangingPunct="1">
              <a:buFont typeface="Wingdings 2" pitchFamily="18" charset="2"/>
              <a:buNone/>
              <a:defRPr/>
            </a:pPr>
            <a:endParaRPr lang="it-IT" altLang="it-IT" b="1" dirty="0"/>
          </a:p>
        </p:txBody>
      </p:sp>
      <p:sp>
        <p:nvSpPr>
          <p:cNvPr id="5" name="Titolo 1">
            <a:extLst>
              <a:ext uri="{FF2B5EF4-FFF2-40B4-BE49-F238E27FC236}">
                <a16:creationId xmlns:a16="http://schemas.microsoft.com/office/drawing/2014/main" id="{CC16572A-6CDE-2D46-97F2-06172E6440B1}"/>
              </a:ext>
            </a:extLst>
          </p:cNvPr>
          <p:cNvSpPr txBox="1">
            <a:spLocks/>
          </p:cNvSpPr>
          <p:nvPr/>
        </p:nvSpPr>
        <p:spPr>
          <a:xfrm>
            <a:off x="2684463" y="249376"/>
            <a:ext cx="7499350" cy="803275"/>
          </a:xfrm>
          <a:prstGeom prst="rect">
            <a:avLst/>
          </a:prstGeom>
        </p:spPr>
        <p:txBody>
          <a:bodyPr anchor="ctr">
            <a:normAutofit fontScale="77500" lnSpcReduction="20000"/>
          </a:bodyPr>
          <a:lstStyle>
            <a:lvl1pPr algn="l" rtl="0" eaLnBrk="0" fontAlgn="base" hangingPunct="0">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300">
                <a:solidFill>
                  <a:srgbClr val="572314"/>
                </a:solidFill>
                <a:latin typeface="Gill Sans MT" pitchFamily="34" charset="0"/>
              </a:defRPr>
            </a:lvl2pPr>
            <a:lvl3pPr algn="l" rtl="0" eaLnBrk="0" fontAlgn="base" hangingPunct="0">
              <a:spcBef>
                <a:spcPct val="0"/>
              </a:spcBef>
              <a:spcAft>
                <a:spcPct val="0"/>
              </a:spcAft>
              <a:defRPr sz="4300">
                <a:solidFill>
                  <a:srgbClr val="572314"/>
                </a:solidFill>
                <a:latin typeface="Gill Sans MT" pitchFamily="34" charset="0"/>
              </a:defRPr>
            </a:lvl3pPr>
            <a:lvl4pPr algn="l" rtl="0" eaLnBrk="0" fontAlgn="base" hangingPunct="0">
              <a:spcBef>
                <a:spcPct val="0"/>
              </a:spcBef>
              <a:spcAft>
                <a:spcPct val="0"/>
              </a:spcAft>
              <a:defRPr sz="4300">
                <a:solidFill>
                  <a:srgbClr val="572314"/>
                </a:solidFill>
                <a:latin typeface="Gill Sans MT" pitchFamily="34" charset="0"/>
              </a:defRPr>
            </a:lvl4pPr>
            <a:lvl5pPr algn="l" rtl="0" eaLnBrk="0" fontAlgn="base" hangingPunct="0">
              <a:spcBef>
                <a:spcPct val="0"/>
              </a:spcBef>
              <a:spcAft>
                <a:spcPct val="0"/>
              </a:spcAft>
              <a:defRPr sz="4300">
                <a:solidFill>
                  <a:srgbClr val="572314"/>
                </a:solidFill>
                <a:latin typeface="Gill Sans MT" pitchFamily="34" charset="0"/>
              </a:defRPr>
            </a:lvl5pPr>
            <a:lvl6pPr marL="457200" algn="l" rtl="0" fontAlgn="base">
              <a:spcBef>
                <a:spcPct val="0"/>
              </a:spcBef>
              <a:spcAft>
                <a:spcPct val="0"/>
              </a:spcAft>
              <a:defRPr sz="4300">
                <a:solidFill>
                  <a:srgbClr val="572314"/>
                </a:solidFill>
                <a:latin typeface="Gill Sans MT" pitchFamily="34" charset="0"/>
              </a:defRPr>
            </a:lvl6pPr>
            <a:lvl7pPr marL="914400" algn="l" rtl="0" fontAlgn="base">
              <a:spcBef>
                <a:spcPct val="0"/>
              </a:spcBef>
              <a:spcAft>
                <a:spcPct val="0"/>
              </a:spcAft>
              <a:defRPr sz="4300">
                <a:solidFill>
                  <a:srgbClr val="572314"/>
                </a:solidFill>
                <a:latin typeface="Gill Sans MT" pitchFamily="34" charset="0"/>
              </a:defRPr>
            </a:lvl7pPr>
            <a:lvl8pPr marL="1371600" algn="l" rtl="0" fontAlgn="base">
              <a:spcBef>
                <a:spcPct val="0"/>
              </a:spcBef>
              <a:spcAft>
                <a:spcPct val="0"/>
              </a:spcAft>
              <a:defRPr sz="4300">
                <a:solidFill>
                  <a:srgbClr val="572314"/>
                </a:solidFill>
                <a:latin typeface="Gill Sans MT" pitchFamily="34" charset="0"/>
              </a:defRPr>
            </a:lvl8pPr>
            <a:lvl9pPr marL="1828800" algn="l" rtl="0" fontAlgn="base">
              <a:spcBef>
                <a:spcPct val="0"/>
              </a:spcBef>
              <a:spcAft>
                <a:spcPct val="0"/>
              </a:spcAft>
              <a:defRPr sz="4300">
                <a:solidFill>
                  <a:srgbClr val="572314"/>
                </a:solidFill>
                <a:latin typeface="Gill Sans MT" pitchFamily="34" charset="0"/>
              </a:defRPr>
            </a:lvl9pPr>
            <a:extLst/>
          </a:lstStyle>
          <a:p>
            <a:pPr eaLnBrk="1" hangingPunct="1">
              <a:defRPr/>
            </a:pPr>
            <a:r>
              <a:rPr lang="it-IT" b="1" dirty="0">
                <a:solidFill>
                  <a:srgbClr val="FF0000"/>
                </a:solidFill>
                <a:latin typeface="Arial" panose="020B0604020202020204" pitchFamily="34" charset="0"/>
                <a:cs typeface="Arial" panose="020B0604020202020204" pitchFamily="34" charset="0"/>
              </a:rPr>
              <a:t>Dicotomie: </a:t>
            </a:r>
            <a:r>
              <a:rPr lang="it-IT" altLang="it-IT" sz="4400" b="1" dirty="0">
                <a:solidFill>
                  <a:srgbClr val="FF0000"/>
                </a:solidFill>
                <a:latin typeface="Arial" panose="020B0604020202020204" pitchFamily="34" charset="0"/>
                <a:cs typeface="Arial" panose="020B0604020202020204" pitchFamily="34" charset="0"/>
              </a:rPr>
              <a:t>fluente vs non fluente </a:t>
            </a:r>
          </a:p>
          <a:p>
            <a:pPr eaLnBrk="1" hangingPunct="1">
              <a:defRPr/>
            </a:pPr>
            <a:endParaRPr lang="it-IT"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98441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B7CC2135-2529-A748-9E7E-D034E92833B9}"/>
              </a:ext>
            </a:extLst>
          </p:cNvPr>
          <p:cNvPicPr>
            <a:picLocks noChangeAspect="1"/>
          </p:cNvPicPr>
          <p:nvPr/>
        </p:nvPicPr>
        <p:blipFill>
          <a:blip r:embed="rId2"/>
          <a:stretch>
            <a:fillRect/>
          </a:stretch>
        </p:blipFill>
        <p:spPr>
          <a:xfrm>
            <a:off x="1147884" y="0"/>
            <a:ext cx="9896231" cy="6858000"/>
          </a:xfrm>
          <a:prstGeom prst="rect">
            <a:avLst/>
          </a:prstGeom>
        </p:spPr>
      </p:pic>
    </p:spTree>
    <p:extLst>
      <p:ext uri="{BB962C8B-B14F-4D97-AF65-F5344CB8AC3E}">
        <p14:creationId xmlns:p14="http://schemas.microsoft.com/office/powerpoint/2010/main" val="307092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64BE01-9A55-CB41-9A3A-039536D7D76E}"/>
              </a:ext>
            </a:extLst>
          </p:cNvPr>
          <p:cNvSpPr>
            <a:spLocks noGrp="1"/>
          </p:cNvSpPr>
          <p:nvPr>
            <p:ph type="title"/>
          </p:nvPr>
        </p:nvSpPr>
        <p:spPr>
          <a:xfrm>
            <a:off x="2199225" y="586010"/>
            <a:ext cx="8911687" cy="1280890"/>
          </a:xfrm>
        </p:spPr>
        <p:txBody>
          <a:bodyPr/>
          <a:lstStyle/>
          <a:p>
            <a:r>
              <a:rPr lang="it-IT" b="1" dirty="0">
                <a:solidFill>
                  <a:srgbClr val="FF0000"/>
                </a:solidFill>
                <a:latin typeface="Arial" panose="020B0604020202020204" pitchFamily="34" charset="0"/>
                <a:cs typeface="Arial" panose="020B0604020202020204" pitchFamily="34" charset="0"/>
              </a:rPr>
              <a:t>LA DIAGNOSI dell’AFASIA</a:t>
            </a:r>
          </a:p>
        </p:txBody>
      </p:sp>
      <p:sp>
        <p:nvSpPr>
          <p:cNvPr id="3" name="Segnaposto contenuto 2">
            <a:extLst>
              <a:ext uri="{FF2B5EF4-FFF2-40B4-BE49-F238E27FC236}">
                <a16:creationId xmlns:a16="http://schemas.microsoft.com/office/drawing/2014/main" id="{F7E0ECE8-CE08-D540-BBC4-591B2A54740E}"/>
              </a:ext>
            </a:extLst>
          </p:cNvPr>
          <p:cNvSpPr>
            <a:spLocks noGrp="1"/>
          </p:cNvSpPr>
          <p:nvPr>
            <p:ph idx="1"/>
          </p:nvPr>
        </p:nvSpPr>
        <p:spPr>
          <a:xfrm>
            <a:off x="1854200" y="1524000"/>
            <a:ext cx="9969500" cy="5118100"/>
          </a:xfrm>
        </p:spPr>
        <p:txBody>
          <a:bodyPr>
            <a:normAutofit/>
          </a:bodyPr>
          <a:lstStyle/>
          <a:p>
            <a:pPr algn="just"/>
            <a:r>
              <a:rPr lang="it-IT" sz="2400" dirty="0">
                <a:latin typeface="Arial" panose="020B0604020202020204" pitchFamily="34" charset="0"/>
                <a:cs typeface="Arial" panose="020B0604020202020204" pitchFamily="34" charset="0"/>
              </a:rPr>
              <a:t>identificare le prestazioni devianti/patologiche </a:t>
            </a:r>
          </a:p>
          <a:p>
            <a:pPr algn="just"/>
            <a:r>
              <a:rPr lang="it-IT" sz="2400" dirty="0">
                <a:latin typeface="Arial" panose="020B0604020202020204" pitchFamily="34" charset="0"/>
                <a:cs typeface="Arial" panose="020B0604020202020204" pitchFamily="34" charset="0"/>
              </a:rPr>
              <a:t>la prestazione patologica ad un singolo test può avere molteplici significati  per cui per ogni soggetto bisogna raccogliere le prestazioni a più test in modo da avere un profilo coerente </a:t>
            </a:r>
          </a:p>
          <a:p>
            <a:pPr algn="just"/>
            <a:r>
              <a:rPr lang="it-IT" sz="2400" dirty="0">
                <a:latin typeface="Arial" panose="020B0604020202020204" pitchFamily="34" charset="0"/>
                <a:cs typeface="Arial" panose="020B0604020202020204" pitchFamily="34" charset="0"/>
              </a:rPr>
              <a:t>devono essere utilizzati strumenti validi e attendibili sottoposti a standardizzazione di ciascun test devono essere disponibili taratura e dati normativi</a:t>
            </a:r>
          </a:p>
          <a:p>
            <a:pPr algn="just"/>
            <a:r>
              <a:rPr lang="it-IT" sz="2400" dirty="0">
                <a:latin typeface="Arial" panose="020B0604020202020204" pitchFamily="34" charset="0"/>
                <a:cs typeface="Arial" panose="020B0604020202020204" pitchFamily="34" charset="0"/>
              </a:rPr>
              <a:t>la procedura di somministrazione deve essere rigorosa</a:t>
            </a:r>
          </a:p>
          <a:p>
            <a:pPr algn="just"/>
            <a:r>
              <a:rPr lang="it-IT" sz="2400" dirty="0">
                <a:latin typeface="Arial" panose="020B0604020202020204" pitchFamily="34" charset="0"/>
                <a:cs typeface="Arial" panose="020B0604020202020204" pitchFamily="34" charset="0"/>
              </a:rPr>
              <a:t>considerare sempre la specificità e sensibilità del test</a:t>
            </a:r>
          </a:p>
          <a:p>
            <a:pPr algn="just"/>
            <a:r>
              <a:rPr lang="it-IT" sz="2400" dirty="0">
                <a:latin typeface="Arial" panose="020B0604020202020204" pitchFamily="34" charset="0"/>
                <a:cs typeface="Arial" panose="020B0604020202020204" pitchFamily="34" charset="0"/>
              </a:rPr>
              <a:t>il test consente di MISURARE l’entità del disturbo</a:t>
            </a:r>
          </a:p>
          <a:p>
            <a:pPr algn="just"/>
            <a:r>
              <a:rPr lang="it-IT" sz="2400" dirty="0">
                <a:latin typeface="Arial" panose="020B0604020202020204" pitchFamily="34" charset="0"/>
                <a:cs typeface="Arial" panose="020B0604020202020204" pitchFamily="34" charset="0"/>
              </a:rPr>
              <a:t>deve consentire di individuare il deficit funzionale</a:t>
            </a:r>
          </a:p>
          <a:p>
            <a:endParaRPr lang="it-IT" sz="2400" dirty="0">
              <a:latin typeface="Arial" panose="020B0604020202020204" pitchFamily="34" charset="0"/>
              <a:cs typeface="Arial" panose="020B0604020202020204" pitchFamily="34" charset="0"/>
            </a:endParaRPr>
          </a:p>
          <a:p>
            <a:endParaRPr lang="it-IT" dirty="0"/>
          </a:p>
        </p:txBody>
      </p:sp>
    </p:spTree>
    <p:extLst>
      <p:ext uri="{BB962C8B-B14F-4D97-AF65-F5344CB8AC3E}">
        <p14:creationId xmlns:p14="http://schemas.microsoft.com/office/powerpoint/2010/main" val="34205197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64BE01-9A55-CB41-9A3A-039536D7D76E}"/>
              </a:ext>
            </a:extLst>
          </p:cNvPr>
          <p:cNvSpPr>
            <a:spLocks noGrp="1"/>
          </p:cNvSpPr>
          <p:nvPr>
            <p:ph type="title"/>
          </p:nvPr>
        </p:nvSpPr>
        <p:spPr>
          <a:xfrm>
            <a:off x="2135725" y="382810"/>
            <a:ext cx="8911687" cy="1280890"/>
          </a:xfrm>
        </p:spPr>
        <p:txBody>
          <a:bodyPr/>
          <a:lstStyle/>
          <a:p>
            <a:r>
              <a:rPr lang="it-IT" b="1" dirty="0">
                <a:solidFill>
                  <a:srgbClr val="FF0000"/>
                </a:solidFill>
                <a:latin typeface="Arial" panose="020B0604020202020204" pitchFamily="34" charset="0"/>
                <a:cs typeface="Arial" panose="020B0604020202020204" pitchFamily="34" charset="0"/>
              </a:rPr>
              <a:t>LA DIAGNOSI dell’AFASIA</a:t>
            </a:r>
          </a:p>
        </p:txBody>
      </p:sp>
      <p:sp>
        <p:nvSpPr>
          <p:cNvPr id="3" name="Segnaposto contenuto 2">
            <a:extLst>
              <a:ext uri="{FF2B5EF4-FFF2-40B4-BE49-F238E27FC236}">
                <a16:creationId xmlns:a16="http://schemas.microsoft.com/office/drawing/2014/main" id="{F7E0ECE8-CE08-D540-BBC4-591B2A54740E}"/>
              </a:ext>
            </a:extLst>
          </p:cNvPr>
          <p:cNvSpPr>
            <a:spLocks noGrp="1"/>
          </p:cNvSpPr>
          <p:nvPr>
            <p:ph idx="1"/>
          </p:nvPr>
        </p:nvSpPr>
        <p:spPr>
          <a:xfrm>
            <a:off x="2132012" y="1663700"/>
            <a:ext cx="9107488" cy="4470400"/>
          </a:xfrm>
        </p:spPr>
        <p:txBody>
          <a:bodyPr>
            <a:normAutofit/>
          </a:bodyPr>
          <a:lstStyle/>
          <a:p>
            <a:r>
              <a:rPr lang="it-IT" sz="2400" dirty="0">
                <a:latin typeface="Arial" panose="020B0604020202020204" pitchFamily="34" charset="0"/>
                <a:cs typeface="Arial" panose="020B0604020202020204" pitchFamily="34" charset="0"/>
              </a:rPr>
              <a:t>per formulare la diagnosi è necessario interpretare i risultati</a:t>
            </a:r>
          </a:p>
          <a:p>
            <a:pPr marL="0" indent="0">
              <a:buNone/>
            </a:pPr>
            <a:endParaRPr lang="it-IT" sz="2400" dirty="0">
              <a:latin typeface="Arial" panose="020B0604020202020204" pitchFamily="34" charset="0"/>
              <a:cs typeface="Arial" panose="020B0604020202020204" pitchFamily="34" charset="0"/>
            </a:endParaRPr>
          </a:p>
          <a:p>
            <a:pPr marL="0" indent="0">
              <a:buNone/>
            </a:pPr>
            <a:endParaRPr lang="it-IT" sz="2400" dirty="0">
              <a:latin typeface="Arial" panose="020B0604020202020204" pitchFamily="34" charset="0"/>
              <a:cs typeface="Arial" panose="020B0604020202020204" pitchFamily="34" charset="0"/>
            </a:endParaRPr>
          </a:p>
          <a:p>
            <a:pPr marL="0" indent="0">
              <a:buNone/>
            </a:pPr>
            <a:r>
              <a:rPr lang="it-IT" sz="2400" dirty="0">
                <a:latin typeface="Arial" panose="020B0604020202020204" pitchFamily="34" charset="0"/>
                <a:cs typeface="Arial" panose="020B0604020202020204" pitchFamily="34" charset="0"/>
              </a:rPr>
              <a:t>un paziente ha una prestazione scadente ai nomi ma non ai verbi</a:t>
            </a:r>
          </a:p>
          <a:p>
            <a:endParaRPr lang="it-IT" sz="2400" dirty="0">
              <a:latin typeface="Arial" panose="020B0604020202020204" pitchFamily="34" charset="0"/>
              <a:cs typeface="Arial" panose="020B0604020202020204" pitchFamily="34" charset="0"/>
            </a:endParaRPr>
          </a:p>
          <a:p>
            <a:endParaRPr lang="it-IT" dirty="0"/>
          </a:p>
        </p:txBody>
      </p:sp>
      <p:sp>
        <p:nvSpPr>
          <p:cNvPr id="4" name="Freccia giù 3">
            <a:extLst>
              <a:ext uri="{FF2B5EF4-FFF2-40B4-BE49-F238E27FC236}">
                <a16:creationId xmlns:a16="http://schemas.microsoft.com/office/drawing/2014/main" id="{7D6EE00B-77AC-3F44-A924-0BC598E3B64D}"/>
              </a:ext>
            </a:extLst>
          </p:cNvPr>
          <p:cNvSpPr/>
          <p:nvPr/>
        </p:nvSpPr>
        <p:spPr>
          <a:xfrm rot="1331213">
            <a:off x="3603408" y="3833185"/>
            <a:ext cx="660400" cy="1320800"/>
          </a:xfrm>
          <a:prstGeom prst="downArrow">
            <a:avLst>
              <a:gd name="adj1" fmla="val 19231"/>
              <a:gd name="adj2" fmla="val 288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36B2E88C-C585-DC44-8F39-96F319BF17A9}"/>
              </a:ext>
            </a:extLst>
          </p:cNvPr>
          <p:cNvSpPr txBox="1"/>
          <p:nvPr/>
        </p:nvSpPr>
        <p:spPr>
          <a:xfrm>
            <a:off x="2516725" y="5448300"/>
            <a:ext cx="2995075" cy="1015663"/>
          </a:xfrm>
          <a:prstGeom prst="rect">
            <a:avLst/>
          </a:prstGeom>
          <a:noFill/>
        </p:spPr>
        <p:txBody>
          <a:bodyPr wrap="square" rtlCol="0">
            <a:spAutoFit/>
          </a:bodyPr>
          <a:lstStyle/>
          <a:p>
            <a:pPr algn="just"/>
            <a:r>
              <a:rPr lang="it-IT" sz="2000" dirty="0">
                <a:latin typeface="Arial" panose="020B0604020202020204" pitchFamily="34" charset="0"/>
                <a:cs typeface="Arial" panose="020B0604020202020204" pitchFamily="34" charset="0"/>
              </a:rPr>
              <a:t>deficit lessicale dovuto alla diversa classe grammaticale?</a:t>
            </a:r>
          </a:p>
        </p:txBody>
      </p:sp>
      <p:sp>
        <p:nvSpPr>
          <p:cNvPr id="6" name="Freccia giù 5">
            <a:extLst>
              <a:ext uri="{FF2B5EF4-FFF2-40B4-BE49-F238E27FC236}">
                <a16:creationId xmlns:a16="http://schemas.microsoft.com/office/drawing/2014/main" id="{A1D08F75-C859-1040-BB3F-7E82707D4447}"/>
              </a:ext>
            </a:extLst>
          </p:cNvPr>
          <p:cNvSpPr/>
          <p:nvPr/>
        </p:nvSpPr>
        <p:spPr>
          <a:xfrm rot="20152203">
            <a:off x="7086600" y="3727450"/>
            <a:ext cx="660400" cy="1320800"/>
          </a:xfrm>
          <a:prstGeom prst="downArrow">
            <a:avLst>
              <a:gd name="adj1" fmla="val 19231"/>
              <a:gd name="adj2" fmla="val 288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9303C1FC-61BD-E046-9383-7B98436EE34D}"/>
              </a:ext>
            </a:extLst>
          </p:cNvPr>
          <p:cNvSpPr txBox="1"/>
          <p:nvPr/>
        </p:nvSpPr>
        <p:spPr>
          <a:xfrm>
            <a:off x="6593425" y="5372101"/>
            <a:ext cx="3680875" cy="1015663"/>
          </a:xfrm>
          <a:prstGeom prst="rect">
            <a:avLst/>
          </a:prstGeom>
          <a:noFill/>
        </p:spPr>
        <p:txBody>
          <a:bodyPr wrap="square" rtlCol="0">
            <a:spAutoFit/>
          </a:bodyPr>
          <a:lstStyle/>
          <a:p>
            <a:pPr algn="just"/>
            <a:r>
              <a:rPr lang="it-IT" sz="2000" dirty="0">
                <a:latin typeface="Arial" panose="020B0604020202020204" pitchFamily="34" charset="0"/>
                <a:cs typeface="Arial" panose="020B0604020202020204" pitchFamily="34" charset="0"/>
              </a:rPr>
              <a:t>deficit semantico dovuto alla distinzione concettuale tra oggetti e azioni?</a:t>
            </a:r>
          </a:p>
        </p:txBody>
      </p:sp>
    </p:spTree>
    <p:extLst>
      <p:ext uri="{BB962C8B-B14F-4D97-AF65-F5344CB8AC3E}">
        <p14:creationId xmlns:p14="http://schemas.microsoft.com/office/powerpoint/2010/main" val="24330490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64BE01-9A55-CB41-9A3A-039536D7D76E}"/>
              </a:ext>
            </a:extLst>
          </p:cNvPr>
          <p:cNvSpPr>
            <a:spLocks noGrp="1"/>
          </p:cNvSpPr>
          <p:nvPr>
            <p:ph type="title"/>
          </p:nvPr>
        </p:nvSpPr>
        <p:spPr>
          <a:xfrm>
            <a:off x="1828801" y="381000"/>
            <a:ext cx="9675812" cy="1524000"/>
          </a:xfrm>
        </p:spPr>
        <p:txBody>
          <a:bodyPr/>
          <a:lstStyle/>
          <a:p>
            <a:r>
              <a:rPr lang="it-IT" b="1" dirty="0">
                <a:solidFill>
                  <a:srgbClr val="FF0000"/>
                </a:solidFill>
              </a:rPr>
              <a:t>Classificazione degli errori </a:t>
            </a:r>
          </a:p>
        </p:txBody>
      </p:sp>
      <p:sp>
        <p:nvSpPr>
          <p:cNvPr id="3" name="Segnaposto contenuto 2">
            <a:extLst>
              <a:ext uri="{FF2B5EF4-FFF2-40B4-BE49-F238E27FC236}">
                <a16:creationId xmlns:a16="http://schemas.microsoft.com/office/drawing/2014/main" id="{F7E0ECE8-CE08-D540-BBC4-591B2A54740E}"/>
              </a:ext>
            </a:extLst>
          </p:cNvPr>
          <p:cNvSpPr>
            <a:spLocks noGrp="1"/>
          </p:cNvSpPr>
          <p:nvPr>
            <p:ph idx="1"/>
          </p:nvPr>
        </p:nvSpPr>
        <p:spPr>
          <a:xfrm>
            <a:off x="1600200" y="1257300"/>
            <a:ext cx="10274300" cy="5397500"/>
          </a:xfrm>
        </p:spPr>
        <p:txBody>
          <a:bodyPr>
            <a:normAutofit/>
          </a:bodyPr>
          <a:lstStyle/>
          <a:p>
            <a:pPr algn="just"/>
            <a:r>
              <a:rPr lang="it-IT" sz="2000" dirty="0">
                <a:latin typeface="Arial" panose="020B0604020202020204" pitchFamily="34" charset="0"/>
                <a:cs typeface="Arial" panose="020B0604020202020204" pitchFamily="34" charset="0"/>
              </a:rPr>
              <a:t>ANOMIA assenza della parola target «COMPASSO» in qualche occasione il soggetto può produrre delle dichiarazioni di incapacità (non so, non mi viene) circonlocuzioni (quello per fare i cerchi)</a:t>
            </a:r>
          </a:p>
          <a:p>
            <a:pPr algn="just"/>
            <a:r>
              <a:rPr lang="it-IT" sz="2000" dirty="0">
                <a:latin typeface="Arial" panose="020B0604020202020204" pitchFamily="34" charset="0"/>
                <a:cs typeface="Arial" panose="020B0604020202020204" pitchFamily="34" charset="0"/>
              </a:rPr>
              <a:t>PARAFASIA quando la parola target è sostituita da un’altra parola </a:t>
            </a:r>
          </a:p>
          <a:p>
            <a:pPr lvl="1" algn="just"/>
            <a:r>
              <a:rPr lang="it-IT" sz="2000" dirty="0">
                <a:latin typeface="Arial" panose="020B0604020202020204" pitchFamily="34" charset="0"/>
                <a:cs typeface="Arial" panose="020B0604020202020204" pitchFamily="34" charset="0"/>
              </a:rPr>
              <a:t>Parafasia semantica= cane ---&gt; leone    					stessa classe semantica</a:t>
            </a:r>
          </a:p>
          <a:p>
            <a:pPr lvl="1" algn="just"/>
            <a:r>
              <a:rPr lang="it-IT" sz="2000" dirty="0">
                <a:latin typeface="Arial" panose="020B0604020202020204" pitchFamily="34" charset="0"/>
                <a:cs typeface="Arial" panose="020B0604020202020204" pitchFamily="34" charset="0"/>
              </a:rPr>
              <a:t>Parafasia formale= cane--&gt; pane			  				sono fonologicamente 																simili</a:t>
            </a:r>
          </a:p>
          <a:p>
            <a:pPr lvl="1" algn="just"/>
            <a:r>
              <a:rPr lang="it-IT" sz="2000" dirty="0">
                <a:latin typeface="Arial" panose="020B0604020202020204" pitchFamily="34" charset="0"/>
                <a:cs typeface="Arial" panose="020B0604020202020204" pitchFamily="34" charset="0"/>
              </a:rPr>
              <a:t>Parafasia morfologica= coordinamento</a:t>
            </a:r>
            <a:r>
              <a:rPr lang="it-IT" sz="2000" dirty="0">
                <a:latin typeface="Arial" panose="020B0604020202020204" pitchFamily="34" charset="0"/>
                <a:cs typeface="Arial" panose="020B0604020202020204" pitchFamily="34" charset="0"/>
                <a:sym typeface="Wingdings" pitchFamily="2" charset="2"/>
              </a:rPr>
              <a:t>--&gt; coordinazione oppure mangio--&gt;mangia 	</a:t>
            </a:r>
          </a:p>
          <a:p>
            <a:pPr marL="457200" lvl="1" indent="0" algn="just">
              <a:buNone/>
            </a:pPr>
            <a:r>
              <a:rPr lang="it-IT" sz="2000" dirty="0">
                <a:latin typeface="Arial" panose="020B0604020202020204" pitchFamily="34" charset="0"/>
                <a:cs typeface="Arial" panose="020B0604020202020204" pitchFamily="34" charset="0"/>
                <a:sym typeface="Wingdings" pitchFamily="2" charset="2"/>
              </a:rPr>
              <a:t>produce suffisso derivazionale (sole-&gt; solare) o flessivo (fiducia-&gt; fiducioso)</a:t>
            </a:r>
          </a:p>
          <a:p>
            <a:pPr lvl="1" algn="just"/>
            <a:r>
              <a:rPr lang="it-IT" sz="2000" dirty="0">
                <a:latin typeface="Arial" panose="020B0604020202020204" pitchFamily="34" charset="0"/>
                <a:cs typeface="Arial" panose="020B0604020202020204" pitchFamily="34" charset="0"/>
                <a:sym typeface="Wingdings" pitchFamily="2" charset="2"/>
              </a:rPr>
              <a:t>Parafasia visiva=arancia--&gt; palla 							oggetti visivamente 																	simili</a:t>
            </a:r>
          </a:p>
          <a:p>
            <a:pPr lvl="1" algn="just"/>
            <a:r>
              <a:rPr lang="it-IT" sz="2000" dirty="0">
                <a:latin typeface="Arial" panose="020B0604020202020204" pitchFamily="34" charset="0"/>
                <a:cs typeface="Arial" panose="020B0604020202020204" pitchFamily="34" charset="0"/>
                <a:sym typeface="Wingdings" pitchFamily="2" charset="2"/>
              </a:rPr>
              <a:t>Parafasia verbale=tavolo--&gt; mucca						senza legame tra 																	stimolo e parola</a:t>
            </a:r>
          </a:p>
          <a:p>
            <a:pPr marL="3200400" lvl="7" indent="0">
              <a:buNone/>
            </a:pPr>
            <a:endParaRPr lang="it-IT" dirty="0"/>
          </a:p>
        </p:txBody>
      </p:sp>
    </p:spTree>
    <p:extLst>
      <p:ext uri="{BB962C8B-B14F-4D97-AF65-F5344CB8AC3E}">
        <p14:creationId xmlns:p14="http://schemas.microsoft.com/office/powerpoint/2010/main" val="14995026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64BE01-9A55-CB41-9A3A-039536D7D76E}"/>
              </a:ext>
            </a:extLst>
          </p:cNvPr>
          <p:cNvSpPr>
            <a:spLocks noGrp="1"/>
          </p:cNvSpPr>
          <p:nvPr>
            <p:ph type="title"/>
          </p:nvPr>
        </p:nvSpPr>
        <p:spPr>
          <a:xfrm>
            <a:off x="1778001" y="381000"/>
            <a:ext cx="9524999" cy="889000"/>
          </a:xfrm>
        </p:spPr>
        <p:txBody>
          <a:bodyPr/>
          <a:lstStyle/>
          <a:p>
            <a:r>
              <a:rPr lang="it-IT" b="1" dirty="0">
                <a:solidFill>
                  <a:srgbClr val="FF0000"/>
                </a:solidFill>
              </a:rPr>
              <a:t>Classificazione degli errori </a:t>
            </a:r>
          </a:p>
        </p:txBody>
      </p:sp>
      <p:sp>
        <p:nvSpPr>
          <p:cNvPr id="3" name="Segnaposto contenuto 2">
            <a:extLst>
              <a:ext uri="{FF2B5EF4-FFF2-40B4-BE49-F238E27FC236}">
                <a16:creationId xmlns:a16="http://schemas.microsoft.com/office/drawing/2014/main" id="{F7E0ECE8-CE08-D540-BBC4-591B2A54740E}"/>
              </a:ext>
            </a:extLst>
          </p:cNvPr>
          <p:cNvSpPr>
            <a:spLocks noGrp="1"/>
          </p:cNvSpPr>
          <p:nvPr>
            <p:ph idx="1"/>
          </p:nvPr>
        </p:nvSpPr>
        <p:spPr>
          <a:xfrm>
            <a:off x="1560512" y="1473200"/>
            <a:ext cx="10237788" cy="4965700"/>
          </a:xfrm>
        </p:spPr>
        <p:txBody>
          <a:bodyPr>
            <a:normAutofit/>
          </a:bodyPr>
          <a:lstStyle/>
          <a:p>
            <a:pPr marL="0" indent="0" algn="just">
              <a:buNone/>
            </a:pPr>
            <a:r>
              <a:rPr lang="it-IT" sz="2400" dirty="0">
                <a:latin typeface="Arial" panose="020B0604020202020204" pitchFamily="34" charset="0"/>
                <a:cs typeface="Arial" panose="020B0604020202020204" pitchFamily="34" charset="0"/>
                <a:sym typeface="Wingdings" pitchFamily="2" charset="2"/>
              </a:rPr>
              <a:t>Quando l’errore è una non parola:</a:t>
            </a:r>
          </a:p>
          <a:p>
            <a:pPr algn="just"/>
            <a:r>
              <a:rPr lang="it-IT" sz="2400" dirty="0">
                <a:latin typeface="Arial" panose="020B0604020202020204" pitchFamily="34" charset="0"/>
                <a:cs typeface="Arial" panose="020B0604020202020204" pitchFamily="34" charset="0"/>
                <a:sym typeface="Wingdings" pitchFamily="2" charset="2"/>
              </a:rPr>
              <a:t>Parafasia fonemica= se la risposta consente il riconoscimento del target 													cane--&gt; </a:t>
            </a:r>
            <a:r>
              <a:rPr lang="it-IT" sz="2400" dirty="0" err="1">
                <a:latin typeface="Arial" panose="020B0604020202020204" pitchFamily="34" charset="0"/>
                <a:cs typeface="Arial" panose="020B0604020202020204" pitchFamily="34" charset="0"/>
                <a:sym typeface="Wingdings" pitchFamily="2" charset="2"/>
              </a:rPr>
              <a:t>cone</a:t>
            </a:r>
            <a:endParaRPr lang="it-IT" sz="2400" dirty="0">
              <a:latin typeface="Arial" panose="020B0604020202020204" pitchFamily="34" charset="0"/>
              <a:cs typeface="Arial" panose="020B0604020202020204" pitchFamily="34" charset="0"/>
              <a:sym typeface="Wingdings" pitchFamily="2" charset="2"/>
            </a:endParaRPr>
          </a:p>
          <a:p>
            <a:pPr algn="just"/>
            <a:r>
              <a:rPr lang="it-IT" sz="2400" dirty="0">
                <a:latin typeface="Arial" panose="020B0604020202020204" pitchFamily="34" charset="0"/>
                <a:cs typeface="Arial" panose="020B0604020202020204" pitchFamily="34" charset="0"/>
                <a:sym typeface="Wingdings" pitchFamily="2" charset="2"/>
              </a:rPr>
              <a:t>Neologismo= se la risposta non consente il riconoscimento del target 													cane--&gt; </a:t>
            </a:r>
            <a:r>
              <a:rPr lang="it-IT" sz="2400" dirty="0" err="1">
                <a:latin typeface="Arial" panose="020B0604020202020204" pitchFamily="34" charset="0"/>
                <a:cs typeface="Arial" panose="020B0604020202020204" pitchFamily="34" charset="0"/>
                <a:sym typeface="Wingdings" pitchFamily="2" charset="2"/>
              </a:rPr>
              <a:t>zume</a:t>
            </a:r>
            <a:endParaRPr lang="it-IT" sz="2400" dirty="0">
              <a:latin typeface="Arial" panose="020B0604020202020204" pitchFamily="34" charset="0"/>
              <a:cs typeface="Arial" panose="020B0604020202020204" pitchFamily="34" charset="0"/>
              <a:sym typeface="Wingdings" pitchFamily="2" charset="2"/>
            </a:endParaRPr>
          </a:p>
          <a:p>
            <a:pPr algn="just"/>
            <a:r>
              <a:rPr lang="it-IT" sz="2400" dirty="0">
                <a:latin typeface="Arial" panose="020B0604020202020204" pitchFamily="34" charset="0"/>
                <a:cs typeface="Arial" panose="020B0604020202020204" pitchFamily="34" charset="0"/>
                <a:sym typeface="Wingdings" pitchFamily="2" charset="2"/>
              </a:rPr>
              <a:t>Neologismo morfologico= se la risposta include dei morfemi della lingua 								organizzazione--&gt; organizzamento</a:t>
            </a:r>
          </a:p>
          <a:p>
            <a:pPr marL="0" indent="0" algn="just">
              <a:buNone/>
            </a:pPr>
            <a:r>
              <a:rPr lang="it-IT" sz="2400" dirty="0">
                <a:latin typeface="Arial" panose="020B0604020202020204" pitchFamily="34" charset="0"/>
                <a:cs typeface="Arial" panose="020B0604020202020204" pitchFamily="34" charset="0"/>
                <a:sym typeface="Wingdings" pitchFamily="2" charset="2"/>
              </a:rPr>
              <a:t>Se il soggetto è consapevole degli errori può fare ricorso a:</a:t>
            </a:r>
          </a:p>
          <a:p>
            <a:pPr algn="just"/>
            <a:r>
              <a:rPr lang="it-IT" sz="2400" dirty="0" err="1">
                <a:latin typeface="Arial" panose="020B0604020202020204" pitchFamily="34" charset="0"/>
                <a:cs typeface="Arial" panose="020B0604020202020204" pitchFamily="34" charset="0"/>
                <a:sym typeface="Wingdings" pitchFamily="2" charset="2"/>
              </a:rPr>
              <a:t>Conduite</a:t>
            </a:r>
            <a:r>
              <a:rPr lang="it-IT" sz="2400" dirty="0">
                <a:latin typeface="Arial" panose="020B0604020202020204" pitchFamily="34" charset="0"/>
                <a:cs typeface="Arial" panose="020B0604020202020204" pitchFamily="34" charset="0"/>
                <a:sym typeface="Wingdings" pitchFamily="2" charset="2"/>
              </a:rPr>
              <a:t> d’</a:t>
            </a:r>
            <a:r>
              <a:rPr lang="it-IT" sz="2400" dirty="0" err="1">
                <a:latin typeface="Arial" panose="020B0604020202020204" pitchFamily="34" charset="0"/>
                <a:cs typeface="Arial" panose="020B0604020202020204" pitchFamily="34" charset="0"/>
                <a:sym typeface="Wingdings" pitchFamily="2" charset="2"/>
              </a:rPr>
              <a:t>approche</a:t>
            </a:r>
            <a:r>
              <a:rPr lang="it-IT" sz="2400" dirty="0">
                <a:latin typeface="Arial" panose="020B0604020202020204" pitchFamily="34" charset="0"/>
                <a:cs typeface="Arial" panose="020B0604020202020204" pitchFamily="34" charset="0"/>
                <a:sym typeface="Wingdings" pitchFamily="2" charset="2"/>
              </a:rPr>
              <a:t> ovvero successioni di parole che si avvicinano al target possono essere sia fonologiche (</a:t>
            </a:r>
            <a:r>
              <a:rPr lang="it-IT" sz="2400" dirty="0" err="1">
                <a:latin typeface="Arial" panose="020B0604020202020204" pitchFamily="34" charset="0"/>
                <a:cs typeface="Arial" panose="020B0604020202020204" pitchFamily="34" charset="0"/>
                <a:sym typeface="Wingdings" pitchFamily="2" charset="2"/>
              </a:rPr>
              <a:t>tuvolo</a:t>
            </a:r>
            <a:r>
              <a:rPr lang="it-IT" sz="2400" dirty="0">
                <a:latin typeface="Arial" panose="020B0604020202020204" pitchFamily="34" charset="0"/>
                <a:cs typeface="Arial" panose="020B0604020202020204" pitchFamily="34" charset="0"/>
                <a:sym typeface="Wingdings" pitchFamily="2" charset="2"/>
              </a:rPr>
              <a:t>, </a:t>
            </a:r>
            <a:r>
              <a:rPr lang="it-IT" sz="2400" dirty="0" err="1">
                <a:latin typeface="Arial" panose="020B0604020202020204" pitchFamily="34" charset="0"/>
                <a:cs typeface="Arial" panose="020B0604020202020204" pitchFamily="34" charset="0"/>
                <a:sym typeface="Wingdings" pitchFamily="2" charset="2"/>
              </a:rPr>
              <a:t>tevolo</a:t>
            </a:r>
            <a:r>
              <a:rPr lang="it-IT" sz="2400" dirty="0">
                <a:latin typeface="Arial" panose="020B0604020202020204" pitchFamily="34" charset="0"/>
                <a:cs typeface="Arial" panose="020B0604020202020204" pitchFamily="34" charset="0"/>
                <a:sym typeface="Wingdings" pitchFamily="2" charset="2"/>
              </a:rPr>
              <a:t>, tavolo) che verbali (per mangiare, scrivere, tavolo)</a:t>
            </a:r>
          </a:p>
          <a:p>
            <a:endParaRPr lang="it-IT" sz="2400" dirty="0">
              <a:latin typeface="Arial" panose="020B0604020202020204" pitchFamily="34" charset="0"/>
              <a:cs typeface="Arial" panose="020B0604020202020204" pitchFamily="34" charset="0"/>
              <a:sym typeface="Wingdings" pitchFamily="2" charset="2"/>
            </a:endParaRPr>
          </a:p>
          <a:p>
            <a:endParaRPr lang="it-IT" sz="2400" dirty="0">
              <a:latin typeface="Arial" panose="020B0604020202020204" pitchFamily="34" charset="0"/>
              <a:cs typeface="Arial" panose="020B0604020202020204" pitchFamily="34" charset="0"/>
              <a:sym typeface="Wingdings" pitchFamily="2" charset="2"/>
            </a:endParaRPr>
          </a:p>
          <a:p>
            <a:pPr marL="3200400" lvl="7" indent="0">
              <a:buNone/>
            </a:pPr>
            <a:endParaRPr lang="it-IT" dirty="0"/>
          </a:p>
        </p:txBody>
      </p:sp>
      <p:sp>
        <p:nvSpPr>
          <p:cNvPr id="4" name="Segnaposto contenuto 2">
            <a:extLst>
              <a:ext uri="{FF2B5EF4-FFF2-40B4-BE49-F238E27FC236}">
                <a16:creationId xmlns:a16="http://schemas.microsoft.com/office/drawing/2014/main" id="{A4649073-3405-6548-B255-AE88CD2A8071}"/>
              </a:ext>
            </a:extLst>
          </p:cNvPr>
          <p:cNvSpPr txBox="1">
            <a:spLocks/>
          </p:cNvSpPr>
          <p:nvPr/>
        </p:nvSpPr>
        <p:spPr>
          <a:xfrm>
            <a:off x="1624012" y="4673600"/>
            <a:ext cx="10174288" cy="19685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3200400" lvl="7" indent="0">
              <a:buFont typeface="Wingdings 3" charset="2"/>
              <a:buNone/>
            </a:pPr>
            <a:endParaRPr lang="it-IT" dirty="0"/>
          </a:p>
        </p:txBody>
      </p:sp>
    </p:spTree>
    <p:extLst>
      <p:ext uri="{BB962C8B-B14F-4D97-AF65-F5344CB8AC3E}">
        <p14:creationId xmlns:p14="http://schemas.microsoft.com/office/powerpoint/2010/main" val="1302938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308377-BB4B-6542-A66B-46A2E5E6320C}"/>
              </a:ext>
            </a:extLst>
          </p:cNvPr>
          <p:cNvSpPr>
            <a:spLocks noGrp="1"/>
          </p:cNvSpPr>
          <p:nvPr>
            <p:ph type="title"/>
          </p:nvPr>
        </p:nvSpPr>
        <p:spPr>
          <a:xfrm>
            <a:off x="2443840" y="415387"/>
            <a:ext cx="8717803" cy="687854"/>
          </a:xfrm>
        </p:spPr>
        <p:txBody>
          <a:bodyPr/>
          <a:lstStyle/>
          <a:p>
            <a:r>
              <a:rPr lang="it-IT" b="1" dirty="0">
                <a:solidFill>
                  <a:srgbClr val="FF0000"/>
                </a:solidFill>
                <a:latin typeface="Arial" panose="020B0604020202020204" pitchFamily="34" charset="0"/>
                <a:cs typeface="Arial" panose="020B0604020202020204" pitchFamily="34" charset="0"/>
              </a:rPr>
              <a:t>L’afasia NON è:</a:t>
            </a:r>
          </a:p>
        </p:txBody>
      </p:sp>
      <p:sp>
        <p:nvSpPr>
          <p:cNvPr id="3" name="Segnaposto contenuto 2">
            <a:extLst>
              <a:ext uri="{FF2B5EF4-FFF2-40B4-BE49-F238E27FC236}">
                <a16:creationId xmlns:a16="http://schemas.microsoft.com/office/drawing/2014/main" id="{BCC16C9F-7AA6-0543-80FE-7E07E52FBF92}"/>
              </a:ext>
            </a:extLst>
          </p:cNvPr>
          <p:cNvSpPr>
            <a:spLocks noGrp="1"/>
          </p:cNvSpPr>
          <p:nvPr>
            <p:ph idx="1"/>
          </p:nvPr>
        </p:nvSpPr>
        <p:spPr>
          <a:xfrm>
            <a:off x="2320856" y="1408045"/>
            <a:ext cx="9183755" cy="4684641"/>
          </a:xfrm>
        </p:spPr>
        <p:txBody>
          <a:bodyPr/>
          <a:lstStyle/>
          <a:p>
            <a:pPr algn="just"/>
            <a:r>
              <a:rPr lang="it-IT" sz="2400" u="sng" dirty="0">
                <a:latin typeface="Arial" panose="020B0604020202020204" pitchFamily="34" charset="0"/>
                <a:cs typeface="Arial" panose="020B0604020202020204" pitchFamily="34" charset="0"/>
              </a:rPr>
              <a:t>un disturbo della percezione uditiva</a:t>
            </a:r>
          </a:p>
          <a:p>
            <a:pPr marL="0" indent="0" algn="just">
              <a:buNone/>
            </a:pPr>
            <a:r>
              <a:rPr lang="it-IT" sz="2400" dirty="0">
                <a:latin typeface="Arial" panose="020B0604020202020204" pitchFamily="34" charset="0"/>
                <a:cs typeface="Arial" panose="020B0604020202020204" pitchFamily="34" charset="0"/>
              </a:rPr>
              <a:t>	diversa dalla sordità verbale (incapacità di riconoscere i soli 	suoni verbali) e dell’agnosia uditiva (incapacità di riconoscere 	suoni non verbali)</a:t>
            </a:r>
          </a:p>
          <a:p>
            <a:pPr algn="just"/>
            <a:r>
              <a:rPr lang="it-IT" sz="2400" u="sng" dirty="0">
                <a:latin typeface="Arial" panose="020B0604020202020204" pitchFamily="34" charset="0"/>
                <a:cs typeface="Arial" panose="020B0604020202020204" pitchFamily="34" charset="0"/>
              </a:rPr>
              <a:t>un disturbo motorio:</a:t>
            </a:r>
            <a:r>
              <a:rPr lang="it-IT" sz="2400" dirty="0">
                <a:latin typeface="Arial" panose="020B0604020202020204" pitchFamily="34" charset="0"/>
                <a:cs typeface="Arial" panose="020B0604020202020204" pitchFamily="34" charset="0"/>
              </a:rPr>
              <a:t> la paralisi o l’assenza di coordinazione della muscolatura articolatoria impediscono una buona realizzazione dei fonemi ma non la programmazione di un messaggio verbale corretto. Gli errori conseguenti a patologie dell’apparato periferico di esecuzione motoria sono distinguibili dagli errori di tipo afasico perché non sono influenzati da variabili linguistiche</a:t>
            </a:r>
          </a:p>
          <a:p>
            <a:pPr marL="0" indent="0">
              <a:buNone/>
            </a:pPr>
            <a:endParaRPr lang="it-IT" dirty="0"/>
          </a:p>
        </p:txBody>
      </p:sp>
    </p:spTree>
    <p:extLst>
      <p:ext uri="{BB962C8B-B14F-4D97-AF65-F5344CB8AC3E}">
        <p14:creationId xmlns:p14="http://schemas.microsoft.com/office/powerpoint/2010/main" val="12374822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64BE01-9A55-CB41-9A3A-039536D7D76E}"/>
              </a:ext>
            </a:extLst>
          </p:cNvPr>
          <p:cNvSpPr>
            <a:spLocks noGrp="1"/>
          </p:cNvSpPr>
          <p:nvPr>
            <p:ph type="title"/>
          </p:nvPr>
        </p:nvSpPr>
        <p:spPr>
          <a:xfrm>
            <a:off x="2059525" y="497110"/>
            <a:ext cx="8911687" cy="1280890"/>
          </a:xfrm>
        </p:spPr>
        <p:txBody>
          <a:bodyPr/>
          <a:lstStyle/>
          <a:p>
            <a:r>
              <a:rPr lang="it-IT" b="1" dirty="0">
                <a:solidFill>
                  <a:srgbClr val="FF0000"/>
                </a:solidFill>
                <a:latin typeface="Arial" panose="020B0604020202020204" pitchFamily="34" charset="0"/>
                <a:cs typeface="Arial" panose="020B0604020202020204" pitchFamily="34" charset="0"/>
              </a:rPr>
              <a:t>Processo di valutazione</a:t>
            </a:r>
          </a:p>
        </p:txBody>
      </p:sp>
      <p:sp>
        <p:nvSpPr>
          <p:cNvPr id="3" name="Segnaposto contenuto 2">
            <a:extLst>
              <a:ext uri="{FF2B5EF4-FFF2-40B4-BE49-F238E27FC236}">
                <a16:creationId xmlns:a16="http://schemas.microsoft.com/office/drawing/2014/main" id="{F7E0ECE8-CE08-D540-BBC4-591B2A54740E}"/>
              </a:ext>
            </a:extLst>
          </p:cNvPr>
          <p:cNvSpPr>
            <a:spLocks noGrp="1"/>
          </p:cNvSpPr>
          <p:nvPr>
            <p:ph idx="1"/>
          </p:nvPr>
        </p:nvSpPr>
        <p:spPr>
          <a:xfrm>
            <a:off x="1841500" y="1371600"/>
            <a:ext cx="9663112" cy="4539622"/>
          </a:xfrm>
        </p:spPr>
        <p:txBody>
          <a:bodyPr/>
          <a:lstStyle/>
          <a:p>
            <a:pPr algn="just"/>
            <a:r>
              <a:rPr lang="it-IT" sz="2400" dirty="0">
                <a:latin typeface="Arial" panose="020B0604020202020204" pitchFamily="34" charset="0"/>
                <a:cs typeface="Arial" panose="020B0604020202020204" pitchFamily="34" charset="0"/>
              </a:rPr>
              <a:t>Colloquio clinico per storia del paziente e per valutare il contesto entro il quale i deficit si manifestano </a:t>
            </a:r>
          </a:p>
          <a:p>
            <a:pPr lvl="1" algn="just"/>
            <a:r>
              <a:rPr lang="it-IT" sz="2400" dirty="0">
                <a:latin typeface="Arial" panose="020B0604020202020204" pitchFamily="34" charset="0"/>
                <a:cs typeface="Arial" panose="020B0604020202020204" pitchFamily="34" charset="0"/>
              </a:rPr>
              <a:t>Valutare influenza di fattori non clinici (socio-culturali, economici)</a:t>
            </a:r>
          </a:p>
          <a:p>
            <a:pPr lvl="1" algn="just"/>
            <a:r>
              <a:rPr lang="it-IT" sz="2400" dirty="0">
                <a:latin typeface="Arial" panose="020B0604020202020204" pitchFamily="34" charset="0"/>
                <a:cs typeface="Arial" panose="020B0604020202020204" pitchFamily="34" charset="0"/>
              </a:rPr>
              <a:t>Valutare che tipo di interazione ha il paziente, il grado di consapevolezza e l’uso di strategie di compenso</a:t>
            </a:r>
          </a:p>
          <a:p>
            <a:pPr algn="just"/>
            <a:r>
              <a:rPr lang="it-IT" sz="2400" dirty="0">
                <a:latin typeface="Arial" panose="020B0604020202020204" pitchFamily="34" charset="0"/>
                <a:cs typeface="Arial" panose="020B0604020202020204" pitchFamily="34" charset="0"/>
              </a:rPr>
              <a:t>Fase di screening con una breve batteria per orientare l’analisi successiva</a:t>
            </a:r>
          </a:p>
          <a:p>
            <a:pPr algn="just"/>
            <a:r>
              <a:rPr lang="it-IT" sz="2400" dirty="0">
                <a:latin typeface="Arial" panose="020B0604020202020204" pitchFamily="34" charset="0"/>
                <a:cs typeface="Arial" panose="020B0604020202020204" pitchFamily="34" charset="0"/>
              </a:rPr>
              <a:t>Uso di batterie standardizzate per un inquadramento diagnostico</a:t>
            </a:r>
          </a:p>
          <a:p>
            <a:pPr algn="just"/>
            <a:r>
              <a:rPr lang="it-IT" sz="2400" dirty="0">
                <a:latin typeface="Arial" panose="020B0604020202020204" pitchFamily="34" charset="0"/>
                <a:cs typeface="Arial" panose="020B0604020202020204" pitchFamily="34" charset="0"/>
              </a:rPr>
              <a:t>Identificare il disturbo funzionale specifico di QUEL soggetto anche con strumenti ad hoc per la corretta gestione clinica</a:t>
            </a:r>
          </a:p>
          <a:p>
            <a:endParaRPr lang="it-IT" dirty="0"/>
          </a:p>
        </p:txBody>
      </p:sp>
    </p:spTree>
    <p:extLst>
      <p:ext uri="{BB962C8B-B14F-4D97-AF65-F5344CB8AC3E}">
        <p14:creationId xmlns:p14="http://schemas.microsoft.com/office/powerpoint/2010/main" val="3521126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84160BD2-3D98-154E-927B-CB21A203836B}"/>
              </a:ext>
            </a:extLst>
          </p:cNvPr>
          <p:cNvPicPr>
            <a:picLocks noChangeAspect="1"/>
          </p:cNvPicPr>
          <p:nvPr/>
        </p:nvPicPr>
        <p:blipFill>
          <a:blip r:embed="rId2"/>
          <a:stretch>
            <a:fillRect/>
          </a:stretch>
        </p:blipFill>
        <p:spPr>
          <a:xfrm>
            <a:off x="1439347" y="2412701"/>
            <a:ext cx="5497482" cy="4041763"/>
          </a:xfrm>
          <a:prstGeom prst="rect">
            <a:avLst/>
          </a:prstGeom>
        </p:spPr>
      </p:pic>
      <p:sp>
        <p:nvSpPr>
          <p:cNvPr id="4" name="CasellaDiTesto 3">
            <a:extLst>
              <a:ext uri="{FF2B5EF4-FFF2-40B4-BE49-F238E27FC236}">
                <a16:creationId xmlns:a16="http://schemas.microsoft.com/office/drawing/2014/main" id="{84618B22-60F5-E944-B1DA-CF7E5C883FDF}"/>
              </a:ext>
            </a:extLst>
          </p:cNvPr>
          <p:cNvSpPr txBox="1"/>
          <p:nvPr/>
        </p:nvSpPr>
        <p:spPr>
          <a:xfrm>
            <a:off x="1637411" y="276447"/>
            <a:ext cx="4816552" cy="2585323"/>
          </a:xfrm>
          <a:prstGeom prst="rect">
            <a:avLst/>
          </a:prstGeom>
          <a:noFill/>
        </p:spPr>
        <p:txBody>
          <a:bodyPr wrap="square" rtlCol="0">
            <a:spAutoFit/>
          </a:bodyPr>
          <a:lstStyle/>
          <a:p>
            <a:r>
              <a:rPr lang="it-IT" b="1" dirty="0">
                <a:solidFill>
                  <a:srgbClr val="FF0000"/>
                </a:solidFill>
              </a:rPr>
              <a:t>CAUSE DELL’AFASIA:</a:t>
            </a:r>
          </a:p>
          <a:p>
            <a:endParaRPr lang="it-IT" b="1" dirty="0">
              <a:solidFill>
                <a:srgbClr val="FF0000"/>
              </a:solidFill>
            </a:endParaRPr>
          </a:p>
          <a:p>
            <a:pPr marL="342900" indent="-342900">
              <a:buFont typeface="+mj-lt"/>
              <a:buAutoNum type="arabicPeriod"/>
            </a:pPr>
            <a:r>
              <a:rPr lang="it-IT" b="1" dirty="0">
                <a:latin typeface="Arial" panose="020B0604020202020204" pitchFamily="34" charset="0"/>
                <a:cs typeface="Arial" panose="020B0604020202020204" pitchFamily="34" charset="0"/>
              </a:rPr>
              <a:t>ictus ischemici o emorragici</a:t>
            </a:r>
          </a:p>
          <a:p>
            <a:pPr marL="342900" indent="-342900">
              <a:buFont typeface="+mj-lt"/>
              <a:buAutoNum type="arabicPeriod"/>
            </a:pPr>
            <a:r>
              <a:rPr lang="it-IT" b="1" dirty="0">
                <a:latin typeface="Arial" panose="020B0604020202020204" pitchFamily="34" charset="0"/>
                <a:cs typeface="Arial" panose="020B0604020202020204" pitchFamily="34" charset="0"/>
              </a:rPr>
              <a:t>traumi cranici</a:t>
            </a:r>
          </a:p>
          <a:p>
            <a:pPr marL="342900" indent="-342900">
              <a:buFont typeface="+mj-lt"/>
              <a:buAutoNum type="arabicPeriod"/>
            </a:pPr>
            <a:r>
              <a:rPr lang="it-IT" b="1" dirty="0">
                <a:latin typeface="Arial" panose="020B0604020202020204" pitchFamily="34" charset="0"/>
                <a:cs typeface="Arial" panose="020B0604020202020204" pitchFamily="34" charset="0"/>
              </a:rPr>
              <a:t>tumori cerebrali</a:t>
            </a:r>
          </a:p>
          <a:p>
            <a:pPr marL="342900" indent="-342900">
              <a:buFont typeface="+mj-lt"/>
              <a:buAutoNum type="arabicPeriod"/>
            </a:pPr>
            <a:r>
              <a:rPr lang="it-IT" b="1" dirty="0">
                <a:latin typeface="Arial" panose="020B0604020202020204" pitchFamily="34" charset="0"/>
                <a:cs typeface="Arial" panose="020B0604020202020204" pitchFamily="34" charset="0"/>
              </a:rPr>
              <a:t>patologie infettive (encefalite virale)</a:t>
            </a:r>
          </a:p>
          <a:p>
            <a:pPr marL="342900" indent="-342900">
              <a:buFont typeface="+mj-lt"/>
              <a:buAutoNum type="arabicPeriod"/>
            </a:pPr>
            <a:r>
              <a:rPr lang="it-IT" b="1" dirty="0">
                <a:latin typeface="Arial" panose="020B0604020202020204" pitchFamily="34" charset="0"/>
                <a:cs typeface="Arial" panose="020B0604020202020204" pitchFamily="34" charset="0"/>
              </a:rPr>
              <a:t>malattie neurodegenerative</a:t>
            </a:r>
          </a:p>
          <a:p>
            <a:endParaRPr lang="it-IT" b="1" dirty="0">
              <a:solidFill>
                <a:srgbClr val="FF0000"/>
              </a:solidFill>
            </a:endParaRPr>
          </a:p>
          <a:p>
            <a:endParaRPr lang="it-IT" b="1" dirty="0">
              <a:solidFill>
                <a:srgbClr val="FF0000"/>
              </a:solidFill>
            </a:endParaRPr>
          </a:p>
        </p:txBody>
      </p:sp>
      <p:sp>
        <p:nvSpPr>
          <p:cNvPr id="5" name="CasellaDiTesto 4">
            <a:extLst>
              <a:ext uri="{FF2B5EF4-FFF2-40B4-BE49-F238E27FC236}">
                <a16:creationId xmlns:a16="http://schemas.microsoft.com/office/drawing/2014/main" id="{E2E4E65B-9E24-E849-81DD-26BDE61E44CE}"/>
              </a:ext>
            </a:extLst>
          </p:cNvPr>
          <p:cNvSpPr txBox="1"/>
          <p:nvPr/>
        </p:nvSpPr>
        <p:spPr>
          <a:xfrm>
            <a:off x="7435513" y="2081463"/>
            <a:ext cx="4311311" cy="1477328"/>
          </a:xfrm>
          <a:prstGeom prst="rect">
            <a:avLst/>
          </a:prstGeom>
          <a:noFill/>
        </p:spPr>
        <p:txBody>
          <a:bodyPr wrap="square" rtlCol="0">
            <a:spAutoFit/>
          </a:bodyPr>
          <a:lstStyle/>
          <a:p>
            <a:pPr algn="just"/>
            <a:r>
              <a:rPr lang="it-IT" b="1" dirty="0">
                <a:solidFill>
                  <a:srgbClr val="00B0F0"/>
                </a:solidFill>
                <a:latin typeface="Arial" panose="020B0604020202020204" pitchFamily="34" charset="0"/>
                <a:cs typeface="Arial" panose="020B0604020202020204" pitchFamily="34" charset="0"/>
              </a:rPr>
              <a:t>ARTERIA CEREBRALE POSTERIORE</a:t>
            </a:r>
          </a:p>
          <a:p>
            <a:pPr marL="342900" indent="-342900" algn="just">
              <a:buFont typeface="+mj-lt"/>
              <a:buAutoNum type="arabicPeriod"/>
            </a:pPr>
            <a:r>
              <a:rPr lang="it-IT" dirty="0">
                <a:solidFill>
                  <a:srgbClr val="00B0F0"/>
                </a:solidFill>
                <a:latin typeface="Arial" panose="020B0604020202020204" pitchFamily="34" charset="0"/>
                <a:cs typeface="Arial" panose="020B0604020202020204" pitchFamily="34" charset="0"/>
              </a:rPr>
              <a:t>origina dalla basilare</a:t>
            </a:r>
          </a:p>
          <a:p>
            <a:pPr marL="342900" indent="-342900" algn="just">
              <a:buFont typeface="+mj-lt"/>
              <a:buAutoNum type="arabicPeriod"/>
            </a:pPr>
            <a:r>
              <a:rPr lang="it-IT" dirty="0">
                <a:solidFill>
                  <a:srgbClr val="00B0F0"/>
                </a:solidFill>
                <a:latin typeface="Arial" panose="020B0604020202020204" pitchFamily="34" charset="0"/>
                <a:cs typeface="Arial" panose="020B0604020202020204" pitchFamily="34" charset="0"/>
              </a:rPr>
              <a:t>irrora la porzione mediale dei LT (anche ippocampo), LO, talamo, corpi mammillari e genicolati</a:t>
            </a:r>
          </a:p>
        </p:txBody>
      </p:sp>
      <p:sp>
        <p:nvSpPr>
          <p:cNvPr id="6" name="CasellaDiTesto 5">
            <a:extLst>
              <a:ext uri="{FF2B5EF4-FFF2-40B4-BE49-F238E27FC236}">
                <a16:creationId xmlns:a16="http://schemas.microsoft.com/office/drawing/2014/main" id="{8983C388-42AA-964D-9C7C-D3AA8E83CA12}"/>
              </a:ext>
            </a:extLst>
          </p:cNvPr>
          <p:cNvSpPr txBox="1"/>
          <p:nvPr/>
        </p:nvSpPr>
        <p:spPr>
          <a:xfrm>
            <a:off x="7363325" y="3533286"/>
            <a:ext cx="4363451" cy="1207156"/>
          </a:xfrm>
          <a:prstGeom prst="rect">
            <a:avLst/>
          </a:prstGeom>
          <a:noFill/>
        </p:spPr>
        <p:txBody>
          <a:bodyPr wrap="square" rtlCol="0">
            <a:spAutoFit/>
          </a:bodyPr>
          <a:lstStyle/>
          <a:p>
            <a:pPr algn="just"/>
            <a:r>
              <a:rPr lang="it-IT" b="1" dirty="0">
                <a:solidFill>
                  <a:srgbClr val="00B050"/>
                </a:solidFill>
                <a:latin typeface="Arial" panose="020B0604020202020204" pitchFamily="34" charset="0"/>
                <a:cs typeface="Arial" panose="020B0604020202020204" pitchFamily="34" charset="0"/>
              </a:rPr>
              <a:t>ARTERIA CEREBRALE ANTERIORE</a:t>
            </a:r>
          </a:p>
          <a:p>
            <a:pPr marL="342900" indent="-342900" algn="just">
              <a:buFont typeface="+mj-lt"/>
              <a:buAutoNum type="arabicPeriod"/>
            </a:pPr>
            <a:r>
              <a:rPr lang="it-IT" dirty="0">
                <a:solidFill>
                  <a:srgbClr val="00B050"/>
                </a:solidFill>
                <a:latin typeface="Arial" panose="020B0604020202020204" pitchFamily="34" charset="0"/>
                <a:cs typeface="Arial" panose="020B0604020202020204" pitchFamily="34" charset="0"/>
              </a:rPr>
              <a:t>origina dalla carotide interna</a:t>
            </a:r>
          </a:p>
          <a:p>
            <a:pPr marL="342900" indent="-342900" algn="just">
              <a:buFont typeface="+mj-lt"/>
              <a:buAutoNum type="arabicPeriod"/>
            </a:pPr>
            <a:r>
              <a:rPr lang="it-IT" dirty="0">
                <a:solidFill>
                  <a:srgbClr val="00B050"/>
                </a:solidFill>
                <a:latin typeface="Arial" panose="020B0604020202020204" pitchFamily="34" charset="0"/>
                <a:cs typeface="Arial" panose="020B0604020202020204" pitchFamily="34" charset="0"/>
              </a:rPr>
              <a:t>irrora la porzione mediale dei LF, LP, corpo calloso</a:t>
            </a:r>
          </a:p>
        </p:txBody>
      </p:sp>
      <p:sp>
        <p:nvSpPr>
          <p:cNvPr id="7" name="CasellaDiTesto 6">
            <a:extLst>
              <a:ext uri="{FF2B5EF4-FFF2-40B4-BE49-F238E27FC236}">
                <a16:creationId xmlns:a16="http://schemas.microsoft.com/office/drawing/2014/main" id="{7A922D45-AF16-9640-96B7-793D88A846F1}"/>
              </a:ext>
            </a:extLst>
          </p:cNvPr>
          <p:cNvSpPr txBox="1"/>
          <p:nvPr/>
        </p:nvSpPr>
        <p:spPr>
          <a:xfrm>
            <a:off x="7255042" y="4912900"/>
            <a:ext cx="4551942" cy="1754326"/>
          </a:xfrm>
          <a:prstGeom prst="rect">
            <a:avLst/>
          </a:prstGeom>
          <a:noFill/>
        </p:spPr>
        <p:txBody>
          <a:bodyPr wrap="square" rtlCol="0">
            <a:spAutoFit/>
          </a:bodyPr>
          <a:lstStyle/>
          <a:p>
            <a:pPr algn="just"/>
            <a:r>
              <a:rPr lang="it-IT" b="1" dirty="0">
                <a:solidFill>
                  <a:srgbClr val="C00000"/>
                </a:solidFill>
                <a:latin typeface="Arial" panose="020B0604020202020204" pitchFamily="34" charset="0"/>
                <a:cs typeface="Arial" panose="020B0604020202020204" pitchFamily="34" charset="0"/>
              </a:rPr>
              <a:t>ARTERIA CEREBRALE MEDIA</a:t>
            </a:r>
          </a:p>
          <a:p>
            <a:pPr marL="342900" indent="-342900" algn="just">
              <a:buFont typeface="+mj-lt"/>
              <a:buAutoNum type="arabicPeriod"/>
            </a:pPr>
            <a:r>
              <a:rPr lang="it-IT" dirty="0">
                <a:solidFill>
                  <a:srgbClr val="C00000"/>
                </a:solidFill>
                <a:latin typeface="Arial" panose="020B0604020202020204" pitchFamily="34" charset="0"/>
                <a:cs typeface="Arial" panose="020B0604020202020204" pitchFamily="34" charset="0"/>
              </a:rPr>
              <a:t>origina dalla carotide interna</a:t>
            </a:r>
          </a:p>
          <a:p>
            <a:pPr marL="342900" indent="-342900" algn="just">
              <a:buFont typeface="+mj-lt"/>
              <a:buAutoNum type="arabicPeriod"/>
            </a:pPr>
            <a:r>
              <a:rPr lang="it-IT" dirty="0">
                <a:solidFill>
                  <a:srgbClr val="C00000"/>
                </a:solidFill>
                <a:latin typeface="Arial" panose="020B0604020202020204" pitchFamily="34" charset="0"/>
                <a:cs typeface="Arial" panose="020B0604020202020204" pitchFamily="34" charset="0"/>
              </a:rPr>
              <a:t>irrora le superfici laterali dei LF, LP e LT </a:t>
            </a:r>
          </a:p>
          <a:p>
            <a:pPr marL="342900" indent="-342900" algn="just">
              <a:buFont typeface="+mj-lt"/>
              <a:buAutoNum type="arabicPeriod"/>
            </a:pPr>
            <a:r>
              <a:rPr lang="it-IT" dirty="0">
                <a:solidFill>
                  <a:srgbClr val="C00000"/>
                </a:solidFill>
                <a:latin typeface="Arial" panose="020B0604020202020204" pitchFamily="34" charset="0"/>
                <a:cs typeface="Arial" panose="020B0604020202020204" pitchFamily="34" charset="0"/>
              </a:rPr>
              <a:t>rami della celebrale media e anteriore irrorano nuclei della base e il braccio anteriore della capsula interna</a:t>
            </a:r>
          </a:p>
        </p:txBody>
      </p:sp>
      <p:sp>
        <p:nvSpPr>
          <p:cNvPr id="8" name="CasellaDiTesto 7">
            <a:extLst>
              <a:ext uri="{FF2B5EF4-FFF2-40B4-BE49-F238E27FC236}">
                <a16:creationId xmlns:a16="http://schemas.microsoft.com/office/drawing/2014/main" id="{DF5CA122-0327-484C-A48D-02A85B0D629F}"/>
              </a:ext>
            </a:extLst>
          </p:cNvPr>
          <p:cNvSpPr txBox="1"/>
          <p:nvPr/>
        </p:nvSpPr>
        <p:spPr>
          <a:xfrm>
            <a:off x="7363325" y="60150"/>
            <a:ext cx="4535907" cy="2031325"/>
          </a:xfrm>
          <a:prstGeom prst="rect">
            <a:avLst/>
          </a:prstGeom>
          <a:noFill/>
        </p:spPr>
        <p:txBody>
          <a:bodyPr wrap="square" rtlCol="0">
            <a:spAutoFit/>
          </a:bodyPr>
          <a:lstStyle/>
          <a:p>
            <a:r>
              <a:rPr lang="it-IT" b="1" dirty="0">
                <a:solidFill>
                  <a:srgbClr val="FF0000"/>
                </a:solidFill>
                <a:latin typeface="Arial" panose="020B0604020202020204" pitchFamily="34" charset="0"/>
                <a:cs typeface="Arial" panose="020B0604020202020204" pitchFamily="34" charset="0"/>
              </a:rPr>
              <a:t>ARTERIE VERTEBRALE E BASILARE</a:t>
            </a:r>
          </a:p>
          <a:p>
            <a:pPr marL="342900" indent="-342900">
              <a:buFont typeface="+mj-lt"/>
              <a:buAutoNum type="arabicPeriod"/>
            </a:pPr>
            <a:r>
              <a:rPr lang="it-IT" dirty="0">
                <a:solidFill>
                  <a:srgbClr val="FF0000"/>
                </a:solidFill>
                <a:latin typeface="Arial" panose="020B0604020202020204" pitchFamily="34" charset="0"/>
                <a:cs typeface="Arial" panose="020B0604020202020204" pitchFamily="34" charset="0"/>
              </a:rPr>
              <a:t>originano dal tronco </a:t>
            </a:r>
            <a:r>
              <a:rPr lang="it-IT" dirty="0" err="1">
                <a:solidFill>
                  <a:srgbClr val="FF0000"/>
                </a:solidFill>
                <a:latin typeface="Arial" panose="020B0604020202020204" pitchFamily="34" charset="0"/>
                <a:cs typeface="Arial" panose="020B0604020202020204" pitchFamily="34" charset="0"/>
              </a:rPr>
              <a:t>brachioencefalico</a:t>
            </a:r>
            <a:r>
              <a:rPr lang="it-IT" dirty="0">
                <a:solidFill>
                  <a:srgbClr val="FF0000"/>
                </a:solidFill>
                <a:latin typeface="Arial" panose="020B0604020202020204" pitchFamily="34" charset="0"/>
                <a:cs typeface="Arial" panose="020B0604020202020204" pitchFamily="34" charset="0"/>
              </a:rPr>
              <a:t> dell’aorta</a:t>
            </a:r>
          </a:p>
          <a:p>
            <a:pPr marL="342900" indent="-342900">
              <a:buFont typeface="+mj-lt"/>
              <a:buAutoNum type="arabicPeriod"/>
            </a:pPr>
            <a:r>
              <a:rPr lang="it-IT" dirty="0">
                <a:solidFill>
                  <a:srgbClr val="FF0000"/>
                </a:solidFill>
                <a:latin typeface="Arial" panose="020B0604020202020204" pitchFamily="34" charset="0"/>
                <a:cs typeface="Arial" panose="020B0604020202020204" pitchFamily="34" charset="0"/>
              </a:rPr>
              <a:t>irrorano tronco encefalico, cervelletto, parte posteriore della corteccia cerebrale e la porzione mediale del lobo temporale </a:t>
            </a:r>
          </a:p>
        </p:txBody>
      </p:sp>
    </p:spTree>
    <p:extLst>
      <p:ext uri="{BB962C8B-B14F-4D97-AF65-F5344CB8AC3E}">
        <p14:creationId xmlns:p14="http://schemas.microsoft.com/office/powerpoint/2010/main" val="25872068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60313159-467D-8A4C-9F94-98CDF96EAEB6}"/>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978189" y="827668"/>
            <a:ext cx="3625707" cy="5710491"/>
          </a:xfrm>
        </p:spPr>
      </p:pic>
      <p:sp>
        <p:nvSpPr>
          <p:cNvPr id="6" name="CasellaDiTesto 5">
            <a:extLst>
              <a:ext uri="{FF2B5EF4-FFF2-40B4-BE49-F238E27FC236}">
                <a16:creationId xmlns:a16="http://schemas.microsoft.com/office/drawing/2014/main" id="{6F0094BA-CD86-DF4D-8D8E-A153871910D7}"/>
              </a:ext>
            </a:extLst>
          </p:cNvPr>
          <p:cNvSpPr txBox="1"/>
          <p:nvPr/>
        </p:nvSpPr>
        <p:spPr>
          <a:xfrm>
            <a:off x="4603897" y="265812"/>
            <a:ext cx="7336465" cy="2862322"/>
          </a:xfrm>
          <a:prstGeom prst="rect">
            <a:avLst/>
          </a:prstGeom>
          <a:noFill/>
        </p:spPr>
        <p:txBody>
          <a:bodyPr wrap="square" rtlCol="0">
            <a:spAutoFit/>
          </a:bodyPr>
          <a:lstStyle/>
          <a:p>
            <a:pPr marL="285750" indent="-285750">
              <a:buFont typeface="Arial" panose="020B0604020202020204" pitchFamily="34" charset="0"/>
              <a:buChar char="•"/>
            </a:pPr>
            <a:r>
              <a:rPr lang="it-IT" dirty="0">
                <a:latin typeface="Arial" panose="020B0604020202020204" pitchFamily="34" charset="0"/>
                <a:cs typeface="Arial" panose="020B0604020202020204" pitchFamily="34" charset="0"/>
              </a:rPr>
              <a:t>fornisce il sangue a diverse aree, che includono la maggior parte della superficie laterale dell'emisfero</a:t>
            </a:r>
          </a:p>
          <a:p>
            <a:pPr marL="285750" indent="-285750">
              <a:buFont typeface="Arial" panose="020B0604020202020204" pitchFamily="34" charset="0"/>
              <a:buChar char="•"/>
            </a:pPr>
            <a:r>
              <a:rPr lang="it-IT" dirty="0">
                <a:latin typeface="Arial" panose="020B0604020202020204" pitchFamily="34" charset="0"/>
                <a:cs typeface="Arial" panose="020B0604020202020204" pitchFamily="34" charset="0"/>
              </a:rPr>
              <a:t>il segmento superiore fornisce sangue al lobo frontale </a:t>
            </a:r>
            <a:r>
              <a:rPr lang="it-IT" dirty="0" err="1">
                <a:latin typeface="Arial" panose="020B0604020202020204" pitchFamily="34" charset="0"/>
                <a:cs typeface="Arial" panose="020B0604020202020204" pitchFamily="34" charset="0"/>
              </a:rPr>
              <a:t>lateroinferiore</a:t>
            </a:r>
            <a:r>
              <a:rPr lang="it-IT" dirty="0">
                <a:latin typeface="Arial" panose="020B0604020202020204" pitchFamily="34" charset="0"/>
                <a:cs typeface="Arial" panose="020B0604020202020204" pitchFamily="34" charset="0"/>
              </a:rPr>
              <a:t>, che comprende l'</a:t>
            </a:r>
            <a:r>
              <a:rPr lang="it-IT" dirty="0">
                <a:latin typeface="Arial" panose="020B0604020202020204" pitchFamily="34" charset="0"/>
                <a:cs typeface="Arial" panose="020B0604020202020204" pitchFamily="34" charset="0"/>
                <a:hlinkClick r:id="rId5" tooltip="Area di Broca">
                  <a:extLst>
                    <a:ext uri="{A12FA001-AC4F-418D-AE19-62706E023703}">
                      <ahyp:hlinkClr xmlns:ahyp="http://schemas.microsoft.com/office/drawing/2018/hyperlinkcolor" val="tx"/>
                    </a:ext>
                  </a:extLst>
                </a:hlinkClick>
              </a:rPr>
              <a:t>area di Broca</a:t>
            </a:r>
            <a:r>
              <a:rPr lang="it-IT" dirty="0">
                <a:latin typeface="Arial" panose="020B0604020202020204" pitchFamily="34" charset="0"/>
                <a:cs typeface="Arial" panose="020B0604020202020204" pitchFamily="34" charset="0"/>
              </a:rPr>
              <a:t>, fondamentale per l'espressione linguistica</a:t>
            </a:r>
          </a:p>
          <a:p>
            <a:pPr marL="285750" indent="-285750">
              <a:buFont typeface="Arial" panose="020B0604020202020204" pitchFamily="34" charset="0"/>
              <a:buChar char="•"/>
            </a:pPr>
            <a:r>
              <a:rPr lang="it-IT" dirty="0">
                <a:latin typeface="Arial" panose="020B0604020202020204" pitchFamily="34" charset="0"/>
                <a:cs typeface="Arial" panose="020B0604020202020204" pitchFamily="34" charset="0"/>
              </a:rPr>
              <a:t>il segmento inferiore serve il lobo temporale laterale, dove si trova l'</a:t>
            </a:r>
            <a:r>
              <a:rPr lang="it-IT" dirty="0">
                <a:latin typeface="Arial" panose="020B0604020202020204" pitchFamily="34" charset="0"/>
                <a:cs typeface="Arial" panose="020B0604020202020204" pitchFamily="34" charset="0"/>
                <a:hlinkClick r:id="rId6" tooltip="Area di Wernicke">
                  <a:extLst>
                    <a:ext uri="{A12FA001-AC4F-418D-AE19-62706E023703}">
                      <ahyp:hlinkClr xmlns:ahyp="http://schemas.microsoft.com/office/drawing/2018/hyperlinkcolor" val="tx"/>
                    </a:ext>
                  </a:extLst>
                </a:hlinkClick>
              </a:rPr>
              <a:t>area di Wernicke</a:t>
            </a:r>
            <a:r>
              <a:rPr lang="it-IT" dirty="0">
                <a:latin typeface="Arial" panose="020B0604020202020204" pitchFamily="34" charset="0"/>
                <a:cs typeface="Arial" panose="020B0604020202020204" pitchFamily="34" charset="0"/>
              </a:rPr>
              <a:t> che si occupa della comprensione del linguaggio. </a:t>
            </a:r>
          </a:p>
          <a:p>
            <a:pPr marL="285750" indent="-285750">
              <a:buFont typeface="Arial" panose="020B0604020202020204" pitchFamily="34" charset="0"/>
              <a:buChar char="•"/>
            </a:pPr>
            <a:r>
              <a:rPr lang="it-IT" dirty="0">
                <a:latin typeface="Arial" panose="020B0604020202020204" pitchFamily="34" charset="0"/>
                <a:cs typeface="Arial" panose="020B0604020202020204" pitchFamily="34" charset="0"/>
              </a:rPr>
              <a:t>i rami più profondi arrivano ai gangli della base e alla </a:t>
            </a:r>
            <a:r>
              <a:rPr lang="it-IT" dirty="0">
                <a:latin typeface="Arial" panose="020B0604020202020204" pitchFamily="34" charset="0"/>
                <a:cs typeface="Arial" panose="020B0604020202020204" pitchFamily="34" charset="0"/>
                <a:hlinkClick r:id="rId7" tooltip="Capsula interna">
                  <a:extLst>
                    <a:ext uri="{A12FA001-AC4F-418D-AE19-62706E023703}">
                      <ahyp:hlinkClr xmlns:ahyp="http://schemas.microsoft.com/office/drawing/2018/hyperlinkcolor" val="tx"/>
                    </a:ext>
                  </a:extLst>
                </a:hlinkClick>
              </a:rPr>
              <a:t>capsula interna</a:t>
            </a:r>
            <a:endParaRPr lang="it-IT" dirty="0">
              <a:latin typeface="Arial" panose="020B0604020202020204" pitchFamily="34" charset="0"/>
              <a:cs typeface="Arial" panose="020B0604020202020204" pitchFamily="34" charset="0"/>
            </a:endParaRPr>
          </a:p>
          <a:p>
            <a:endParaRPr lang="it-IT" dirty="0"/>
          </a:p>
        </p:txBody>
      </p:sp>
      <p:sp>
        <p:nvSpPr>
          <p:cNvPr id="7" name="CasellaDiTesto 6">
            <a:extLst>
              <a:ext uri="{FF2B5EF4-FFF2-40B4-BE49-F238E27FC236}">
                <a16:creationId xmlns:a16="http://schemas.microsoft.com/office/drawing/2014/main" id="{DC86A6B1-6C86-0F4B-9C6B-ADAE0FC5E069}"/>
              </a:ext>
            </a:extLst>
          </p:cNvPr>
          <p:cNvSpPr txBox="1"/>
          <p:nvPr/>
        </p:nvSpPr>
        <p:spPr>
          <a:xfrm>
            <a:off x="4603898" y="2966485"/>
            <a:ext cx="7421525" cy="3693319"/>
          </a:xfrm>
          <a:prstGeom prst="rect">
            <a:avLst/>
          </a:prstGeom>
          <a:noFill/>
        </p:spPr>
        <p:txBody>
          <a:bodyPr wrap="square" rtlCol="0">
            <a:spAutoFit/>
          </a:bodyPr>
          <a:lstStyle/>
          <a:p>
            <a:r>
              <a:rPr lang="it-IT" dirty="0">
                <a:latin typeface="Arial" panose="020B0604020202020204" pitchFamily="34" charset="0"/>
                <a:cs typeface="Arial" panose="020B0604020202020204" pitchFamily="34" charset="0"/>
              </a:rPr>
              <a:t>Può essere divisa in 4 parti:</a:t>
            </a:r>
          </a:p>
          <a:p>
            <a:endParaRPr lang="it-IT"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it-IT" dirty="0">
                <a:latin typeface="Arial" panose="020B0604020202020204" pitchFamily="34" charset="0"/>
                <a:cs typeface="Arial" panose="020B0604020202020204" pitchFamily="34" charset="0"/>
              </a:rPr>
              <a:t>M1: il segmento sfenoidale, così chiamato perché segue l'</a:t>
            </a:r>
            <a:r>
              <a:rPr lang="it-IT" dirty="0">
                <a:latin typeface="Arial" panose="020B0604020202020204" pitchFamily="34" charset="0"/>
                <a:cs typeface="Arial" panose="020B0604020202020204" pitchFamily="34" charset="0"/>
                <a:hlinkClick r:id="rId8" tooltip="Osso sfenoide"/>
              </a:rPr>
              <a:t>osso sfenoide</a:t>
            </a:r>
            <a:r>
              <a:rPr lang="it-IT" dirty="0">
                <a:latin typeface="Arial" panose="020B0604020202020204" pitchFamily="34" charset="0"/>
                <a:cs typeface="Arial" panose="020B0604020202020204" pitchFamily="34" charset="0"/>
              </a:rPr>
              <a:t>. Il segmento si ramifica in numerose arterie centrali anterolaterali, che irrorano i </a:t>
            </a:r>
            <a:r>
              <a:rPr lang="it-IT" dirty="0">
                <a:latin typeface="Arial" panose="020B0604020202020204" pitchFamily="34" charset="0"/>
                <a:cs typeface="Arial" panose="020B0604020202020204" pitchFamily="34" charset="0"/>
                <a:hlinkClick r:id="rId9" tooltip="Telencefalo"/>
              </a:rPr>
              <a:t>gangli della base</a:t>
            </a:r>
            <a:r>
              <a:rPr lang="it-IT" dirty="0">
                <a:latin typeface="Arial" panose="020B0604020202020204" pitchFamily="34" charset="0"/>
                <a:cs typeface="Arial" panose="020B0604020202020204" pitchFamily="34" charset="0"/>
              </a:rPr>
              <a:t> (arterie perforanti)</a:t>
            </a:r>
          </a:p>
          <a:p>
            <a:pPr marL="285750" indent="-285750">
              <a:buFont typeface="Arial" panose="020B0604020202020204" pitchFamily="34" charset="0"/>
              <a:buChar char="•"/>
            </a:pPr>
            <a:r>
              <a:rPr lang="it-IT" dirty="0">
                <a:latin typeface="Arial" panose="020B0604020202020204" pitchFamily="34" charset="0"/>
                <a:cs typeface="Arial" panose="020B0604020202020204" pitchFamily="34" charset="0"/>
              </a:rPr>
              <a:t>M2: il segmento insulare, si estende anteriormente sull'</a:t>
            </a:r>
            <a:r>
              <a:rPr lang="it-IT" dirty="0">
                <a:latin typeface="Arial" panose="020B0604020202020204" pitchFamily="34" charset="0"/>
                <a:cs typeface="Arial" panose="020B0604020202020204" pitchFamily="34" charset="0"/>
                <a:hlinkClick r:id="rId10" tooltip="Lobo dell'insula"/>
              </a:rPr>
              <a:t>insula</a:t>
            </a:r>
            <a:endParaRPr lang="it-IT"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it-IT" dirty="0">
                <a:latin typeface="Arial" panose="020B0604020202020204" pitchFamily="34" charset="0"/>
                <a:cs typeface="Arial" panose="020B0604020202020204" pitchFamily="34" charset="0"/>
              </a:rPr>
              <a:t>M3: i segmenti opercolari, si estendono lateralmente dall'insula verso la corteccia </a:t>
            </a:r>
          </a:p>
          <a:p>
            <a:pPr marL="285750" indent="-285750">
              <a:buFont typeface="Arial" panose="020B0604020202020204" pitchFamily="34" charset="0"/>
              <a:buChar char="•"/>
            </a:pPr>
            <a:r>
              <a:rPr lang="it-IT" dirty="0">
                <a:latin typeface="Arial" panose="020B0604020202020204" pitchFamily="34" charset="0"/>
                <a:cs typeface="Arial" panose="020B0604020202020204" pitchFamily="34" charset="0"/>
              </a:rPr>
              <a:t>M4: segmenti terminali o corticali più sottili che vascolarizzano la corteccia. Si dipartono dall'esterno della </a:t>
            </a:r>
            <a:r>
              <a:rPr lang="it-IT" dirty="0">
                <a:latin typeface="Arial" panose="020B0604020202020204" pitchFamily="34" charset="0"/>
                <a:cs typeface="Arial" panose="020B0604020202020204" pitchFamily="34" charset="0"/>
                <a:hlinkClick r:id="rId11" tooltip="Fessura Silviana"/>
              </a:rPr>
              <a:t>fessura silviana</a:t>
            </a:r>
            <a:r>
              <a:rPr lang="it-IT" dirty="0">
                <a:latin typeface="Arial" panose="020B0604020202020204" pitchFamily="34" charset="0"/>
                <a:cs typeface="Arial" panose="020B0604020202020204" pitchFamily="34" charset="0"/>
              </a:rPr>
              <a:t> e si estendono </a:t>
            </a:r>
            <a:r>
              <a:rPr lang="it-IT" dirty="0" err="1">
                <a:latin typeface="Arial" panose="020B0604020202020204" pitchFamily="34" charset="0"/>
                <a:cs typeface="Arial" panose="020B0604020202020204" pitchFamily="34" charset="0"/>
              </a:rPr>
              <a:t>distalmente</a:t>
            </a:r>
            <a:r>
              <a:rPr lang="it-IT" dirty="0">
                <a:latin typeface="Arial" panose="020B0604020202020204" pitchFamily="34" charset="0"/>
                <a:cs typeface="Arial" panose="020B0604020202020204" pitchFamily="34" charset="0"/>
              </a:rPr>
              <a:t> sulla corteccia cerebrale</a:t>
            </a:r>
          </a:p>
          <a:p>
            <a:br>
              <a:rPr lang="it-IT" dirty="0">
                <a:latin typeface="Arial" panose="020B0604020202020204" pitchFamily="34" charset="0"/>
                <a:cs typeface="Arial" panose="020B0604020202020204" pitchFamily="34" charset="0"/>
              </a:rPr>
            </a:br>
            <a:endParaRPr lang="it-IT" dirty="0">
              <a:latin typeface="Arial" panose="020B0604020202020204" pitchFamily="34" charset="0"/>
              <a:cs typeface="Arial" panose="020B0604020202020204" pitchFamily="34" charset="0"/>
            </a:endParaRPr>
          </a:p>
        </p:txBody>
      </p:sp>
      <p:sp>
        <p:nvSpPr>
          <p:cNvPr id="8" name="CasellaDiTesto 7">
            <a:extLst>
              <a:ext uri="{FF2B5EF4-FFF2-40B4-BE49-F238E27FC236}">
                <a16:creationId xmlns:a16="http://schemas.microsoft.com/office/drawing/2014/main" id="{F76DFC3F-AD41-054E-BDF3-E3CA5D26550F}"/>
              </a:ext>
            </a:extLst>
          </p:cNvPr>
          <p:cNvSpPr txBox="1"/>
          <p:nvPr/>
        </p:nvSpPr>
        <p:spPr>
          <a:xfrm>
            <a:off x="3434316" y="329605"/>
            <a:ext cx="893135" cy="369332"/>
          </a:xfrm>
          <a:prstGeom prst="rect">
            <a:avLst/>
          </a:prstGeom>
          <a:noFill/>
        </p:spPr>
        <p:txBody>
          <a:bodyPr wrap="square" rtlCol="0">
            <a:spAutoFit/>
          </a:bodyPr>
          <a:lstStyle/>
          <a:p>
            <a:r>
              <a:rPr lang="it-IT" b="1" dirty="0"/>
              <a:t>ACM</a:t>
            </a:r>
          </a:p>
        </p:txBody>
      </p:sp>
    </p:spTree>
    <p:extLst>
      <p:ext uri="{BB962C8B-B14F-4D97-AF65-F5344CB8AC3E}">
        <p14:creationId xmlns:p14="http://schemas.microsoft.com/office/powerpoint/2010/main" val="15635258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egnaposto contenuto 2">
            <a:extLst>
              <a:ext uri="{FF2B5EF4-FFF2-40B4-BE49-F238E27FC236}">
                <a16:creationId xmlns:a16="http://schemas.microsoft.com/office/drawing/2014/main" id="{F6DB7FE4-467C-5F44-BCA2-005DD395EED5}"/>
              </a:ext>
            </a:extLst>
          </p:cNvPr>
          <p:cNvSpPr>
            <a:spLocks noGrp="1"/>
          </p:cNvSpPr>
          <p:nvPr>
            <p:ph idx="1"/>
          </p:nvPr>
        </p:nvSpPr>
        <p:spPr>
          <a:xfrm>
            <a:off x="1973264" y="1484315"/>
            <a:ext cx="4338636" cy="4065586"/>
          </a:xfrm>
        </p:spPr>
        <p:txBody>
          <a:bodyPr>
            <a:normAutofit/>
          </a:bodyPr>
          <a:lstStyle/>
          <a:p>
            <a:pPr eaLnBrk="1" hangingPunct="1">
              <a:buFont typeface="Wingdings 2" pitchFamily="2" charset="2"/>
              <a:buNone/>
            </a:pPr>
            <a:r>
              <a:rPr lang="it-IT" altLang="it-IT" sz="3200" b="1" dirty="0">
                <a:latin typeface="Arial" panose="020B0604020202020204" pitchFamily="34" charset="0"/>
                <a:cs typeface="Arial" panose="020B0604020202020204" pitchFamily="34" charset="0"/>
              </a:rPr>
              <a:t>Afasie non fluenti</a:t>
            </a:r>
          </a:p>
          <a:p>
            <a:pPr algn="ctr" eaLnBrk="1" hangingPunct="1">
              <a:buFont typeface="Wingdings 2" pitchFamily="2" charset="2"/>
              <a:buNone/>
            </a:pPr>
            <a:endParaRPr lang="it-IT" altLang="it-IT" sz="3200" dirty="0">
              <a:latin typeface="Arial" panose="020B0604020202020204" pitchFamily="34" charset="0"/>
              <a:cs typeface="Arial" panose="020B0604020202020204" pitchFamily="34" charset="0"/>
            </a:endParaRPr>
          </a:p>
          <a:p>
            <a:pPr eaLnBrk="1" hangingPunct="1">
              <a:buFont typeface="Zapf Dingbats"/>
              <a:buChar char="✦"/>
            </a:pPr>
            <a:r>
              <a:rPr lang="it-IT" altLang="it-IT" sz="3000" dirty="0">
                <a:latin typeface="Arial" panose="020B0604020202020204" pitchFamily="34" charset="0"/>
                <a:cs typeface="Arial" panose="020B0604020202020204" pitchFamily="34" charset="0"/>
              </a:rPr>
              <a:t>Globale</a:t>
            </a:r>
          </a:p>
          <a:p>
            <a:pPr eaLnBrk="1" hangingPunct="1">
              <a:buFont typeface="Zapf Dingbats"/>
              <a:buChar char="✦"/>
            </a:pPr>
            <a:r>
              <a:rPr lang="it-IT" altLang="it-IT" sz="3000" dirty="0" err="1">
                <a:latin typeface="Arial" panose="020B0604020202020204" pitchFamily="34" charset="0"/>
                <a:cs typeface="Arial" panose="020B0604020202020204" pitchFamily="34" charset="0"/>
              </a:rPr>
              <a:t>Broca</a:t>
            </a:r>
            <a:endParaRPr lang="it-IT" altLang="it-IT" sz="3000" dirty="0">
              <a:latin typeface="Arial" panose="020B0604020202020204" pitchFamily="34" charset="0"/>
              <a:cs typeface="Arial" panose="020B0604020202020204" pitchFamily="34" charset="0"/>
            </a:endParaRPr>
          </a:p>
          <a:p>
            <a:pPr eaLnBrk="1" hangingPunct="1">
              <a:buFont typeface="Zapf Dingbats"/>
              <a:buChar char="✦"/>
            </a:pPr>
            <a:r>
              <a:rPr lang="it-IT" altLang="it-IT" sz="3000" dirty="0">
                <a:latin typeface="Arial" panose="020B0604020202020204" pitchFamily="34" charset="0"/>
                <a:cs typeface="Arial" panose="020B0604020202020204" pitchFamily="34" charset="0"/>
              </a:rPr>
              <a:t>Transcorticale motoria</a:t>
            </a:r>
          </a:p>
          <a:p>
            <a:pPr eaLnBrk="1" hangingPunct="1">
              <a:buFont typeface="Zapf Dingbats"/>
              <a:buChar char="✦"/>
            </a:pPr>
            <a:r>
              <a:rPr lang="it-IT" altLang="it-IT" sz="3000" dirty="0">
                <a:latin typeface="Arial" panose="020B0604020202020204" pitchFamily="34" charset="0"/>
                <a:cs typeface="Arial" panose="020B0604020202020204" pitchFamily="34" charset="0"/>
              </a:rPr>
              <a:t>Transcorticale mista</a:t>
            </a:r>
            <a:r>
              <a:rPr lang="it-IT" altLang="it-IT" dirty="0">
                <a:latin typeface="Arial" panose="020B0604020202020204" pitchFamily="34" charset="0"/>
                <a:cs typeface="Arial" panose="020B0604020202020204" pitchFamily="34" charset="0"/>
              </a:rPr>
              <a:t>			</a:t>
            </a:r>
          </a:p>
          <a:p>
            <a:pPr eaLnBrk="1" hangingPunct="1">
              <a:buFont typeface="Wingdings 2" pitchFamily="2" charset="2"/>
              <a:buNone/>
            </a:pPr>
            <a:endParaRPr lang="it-IT" altLang="it-IT" dirty="0"/>
          </a:p>
        </p:txBody>
      </p:sp>
      <p:sp>
        <p:nvSpPr>
          <p:cNvPr id="6" name="Titolo 2">
            <a:extLst>
              <a:ext uri="{FF2B5EF4-FFF2-40B4-BE49-F238E27FC236}">
                <a16:creationId xmlns:a16="http://schemas.microsoft.com/office/drawing/2014/main" id="{58C04F01-C004-3E44-961D-DC1FF3C38223}"/>
              </a:ext>
            </a:extLst>
          </p:cNvPr>
          <p:cNvSpPr>
            <a:spLocks noGrp="1"/>
          </p:cNvSpPr>
          <p:nvPr>
            <p:ph type="title"/>
          </p:nvPr>
        </p:nvSpPr>
        <p:spPr>
          <a:xfrm>
            <a:off x="1876425" y="187325"/>
            <a:ext cx="7499350" cy="1143000"/>
          </a:xfrm>
        </p:spPr>
        <p:txBody>
          <a:bodyPr/>
          <a:lstStyle/>
          <a:p>
            <a:pPr>
              <a:defRPr/>
            </a:pPr>
            <a:r>
              <a:rPr lang="it-IT" b="1" dirty="0">
                <a:solidFill>
                  <a:srgbClr val="FF0000"/>
                </a:solidFill>
                <a:latin typeface="Arial" panose="020B0604020202020204" pitchFamily="34" charset="0"/>
                <a:cs typeface="Arial" panose="020B0604020202020204" pitchFamily="34" charset="0"/>
              </a:rPr>
              <a:t>Quadri clinici di afasia</a:t>
            </a:r>
          </a:p>
        </p:txBody>
      </p:sp>
      <p:sp>
        <p:nvSpPr>
          <p:cNvPr id="5" name="Segnaposto contenuto 2">
            <a:extLst>
              <a:ext uri="{FF2B5EF4-FFF2-40B4-BE49-F238E27FC236}">
                <a16:creationId xmlns:a16="http://schemas.microsoft.com/office/drawing/2014/main" id="{EA200BA2-0646-1748-8F31-B7119C61ADBD}"/>
              </a:ext>
            </a:extLst>
          </p:cNvPr>
          <p:cNvSpPr txBox="1">
            <a:spLocks/>
          </p:cNvSpPr>
          <p:nvPr/>
        </p:nvSpPr>
        <p:spPr bwMode="auto">
          <a:xfrm>
            <a:off x="7113588" y="1484312"/>
            <a:ext cx="4506912" cy="4065588"/>
          </a:xfrm>
          <a:prstGeom prst="rect">
            <a:avLst/>
          </a:prstGeom>
          <a:noFill/>
          <a:ln w="9525">
            <a:noFill/>
            <a:miter lim="800000"/>
            <a:headEnd/>
            <a:tailEnd/>
          </a:ln>
        </p:spPr>
        <p:txBody>
          <a:bodyPr/>
          <a:lstStyle/>
          <a:p>
            <a:pPr marL="365125" indent="-282575">
              <a:spcBef>
                <a:spcPts val="600"/>
              </a:spcBef>
              <a:buClr>
                <a:schemeClr val="accent1"/>
              </a:buClr>
              <a:buSzPct val="80000"/>
              <a:defRPr/>
            </a:pPr>
            <a:r>
              <a:rPr lang="it-IT" sz="3200" b="1" dirty="0">
                <a:latin typeface="Arial" panose="020B0604020202020204" pitchFamily="34" charset="0"/>
                <a:cs typeface="Arial" panose="020B0604020202020204" pitchFamily="34" charset="0"/>
              </a:rPr>
              <a:t>Afasie fluenti </a:t>
            </a:r>
          </a:p>
          <a:p>
            <a:pPr marL="365125" indent="-282575" algn="ctr">
              <a:spcBef>
                <a:spcPts val="600"/>
              </a:spcBef>
              <a:buClr>
                <a:schemeClr val="accent1"/>
              </a:buClr>
              <a:buSzPct val="80000"/>
              <a:defRPr/>
            </a:pPr>
            <a:endParaRPr lang="it-IT" sz="3200" dirty="0">
              <a:latin typeface="Arial" panose="020B0604020202020204" pitchFamily="34" charset="0"/>
              <a:cs typeface="Arial" panose="020B0604020202020204" pitchFamily="34" charset="0"/>
            </a:endParaRPr>
          </a:p>
          <a:p>
            <a:pPr marL="539750" indent="-457200">
              <a:spcBef>
                <a:spcPts val="600"/>
              </a:spcBef>
              <a:buClr>
                <a:schemeClr val="accent1"/>
              </a:buClr>
              <a:buSzPct val="80000"/>
              <a:buFont typeface="Zapf Dingbats"/>
              <a:buChar char="✦"/>
              <a:defRPr/>
            </a:pPr>
            <a:r>
              <a:rPr lang="it-IT" sz="3000" dirty="0" err="1">
                <a:latin typeface="Arial" panose="020B0604020202020204" pitchFamily="34" charset="0"/>
                <a:cs typeface="Arial" panose="020B0604020202020204" pitchFamily="34" charset="0"/>
              </a:rPr>
              <a:t>Wernicke</a:t>
            </a:r>
            <a:endParaRPr lang="it-IT" sz="3000" dirty="0">
              <a:latin typeface="Arial" panose="020B0604020202020204" pitchFamily="34" charset="0"/>
              <a:cs typeface="Arial" panose="020B0604020202020204" pitchFamily="34" charset="0"/>
            </a:endParaRPr>
          </a:p>
          <a:p>
            <a:pPr marL="539750" indent="-457200">
              <a:spcBef>
                <a:spcPts val="600"/>
              </a:spcBef>
              <a:buClr>
                <a:schemeClr val="accent1"/>
              </a:buClr>
              <a:buSzPct val="80000"/>
              <a:buFont typeface="Zapf Dingbats"/>
              <a:buChar char="✦"/>
              <a:defRPr/>
            </a:pPr>
            <a:r>
              <a:rPr lang="it-IT" sz="3000" dirty="0">
                <a:latin typeface="Arial" panose="020B0604020202020204" pitchFamily="34" charset="0"/>
                <a:cs typeface="Arial" panose="020B0604020202020204" pitchFamily="34" charset="0"/>
              </a:rPr>
              <a:t>Conduzione</a:t>
            </a:r>
          </a:p>
          <a:p>
            <a:pPr marL="539750" indent="-457200">
              <a:spcBef>
                <a:spcPts val="600"/>
              </a:spcBef>
              <a:buClr>
                <a:schemeClr val="accent1"/>
              </a:buClr>
              <a:buSzPct val="80000"/>
              <a:buFont typeface="Zapf Dingbats"/>
              <a:buChar char="✦"/>
              <a:defRPr/>
            </a:pPr>
            <a:r>
              <a:rPr lang="it-IT" sz="3000" dirty="0">
                <a:latin typeface="Arial" panose="020B0604020202020204" pitchFamily="34" charset="0"/>
                <a:cs typeface="Arial" panose="020B0604020202020204" pitchFamily="34" charset="0"/>
              </a:rPr>
              <a:t>Transcorticale sensoriale</a:t>
            </a:r>
          </a:p>
          <a:p>
            <a:pPr marL="539750" indent="-457200">
              <a:spcBef>
                <a:spcPts val="600"/>
              </a:spcBef>
              <a:buClr>
                <a:schemeClr val="accent1"/>
              </a:buClr>
              <a:buSzPct val="80000"/>
              <a:buFont typeface="Zapf Dingbats"/>
              <a:buChar char="✦"/>
              <a:defRPr/>
            </a:pPr>
            <a:r>
              <a:rPr lang="it-IT" sz="3000" dirty="0">
                <a:latin typeface="Arial" panose="020B0604020202020204" pitchFamily="34" charset="0"/>
                <a:cs typeface="Arial" panose="020B0604020202020204" pitchFamily="34" charset="0"/>
              </a:rPr>
              <a:t>Amnestica/ Anomica	</a:t>
            </a:r>
            <a:r>
              <a:rPr lang="it-IT" sz="3200" dirty="0">
                <a:latin typeface="Arial" panose="020B0604020202020204" pitchFamily="34" charset="0"/>
                <a:cs typeface="Arial" panose="020B0604020202020204" pitchFamily="34" charset="0"/>
              </a:rPr>
              <a:t>		</a:t>
            </a:r>
          </a:p>
          <a:p>
            <a:pPr marL="365125" indent="-282575">
              <a:spcBef>
                <a:spcPts val="600"/>
              </a:spcBef>
              <a:buClr>
                <a:schemeClr val="accent1"/>
              </a:buClr>
              <a:buSzPct val="80000"/>
              <a:defRPr/>
            </a:pPr>
            <a:endParaRPr lang="it-IT" sz="3200" dirty="0"/>
          </a:p>
        </p:txBody>
      </p:sp>
    </p:spTree>
    <p:extLst>
      <p:ext uri="{BB962C8B-B14F-4D97-AF65-F5344CB8AC3E}">
        <p14:creationId xmlns:p14="http://schemas.microsoft.com/office/powerpoint/2010/main" val="20536127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64BE01-9A55-CB41-9A3A-039536D7D76E}"/>
              </a:ext>
            </a:extLst>
          </p:cNvPr>
          <p:cNvSpPr>
            <a:spLocks noGrp="1"/>
          </p:cNvSpPr>
          <p:nvPr>
            <p:ph type="title"/>
          </p:nvPr>
        </p:nvSpPr>
        <p:spPr>
          <a:xfrm>
            <a:off x="1938295" y="457854"/>
            <a:ext cx="8911687" cy="1280890"/>
          </a:xfrm>
        </p:spPr>
        <p:txBody>
          <a:bodyPr/>
          <a:lstStyle/>
          <a:p>
            <a:r>
              <a:rPr lang="it-IT" b="1" dirty="0">
                <a:solidFill>
                  <a:srgbClr val="FF0000"/>
                </a:solidFill>
                <a:latin typeface="Arial" panose="020B0604020202020204" pitchFamily="34" charset="0"/>
                <a:cs typeface="Arial" panose="020B0604020202020204" pitchFamily="34" charset="0"/>
              </a:rPr>
              <a:t>Afasie non fluenti: afasia globale</a:t>
            </a:r>
          </a:p>
        </p:txBody>
      </p:sp>
      <p:sp>
        <p:nvSpPr>
          <p:cNvPr id="3" name="Segnaposto contenuto 2">
            <a:extLst>
              <a:ext uri="{FF2B5EF4-FFF2-40B4-BE49-F238E27FC236}">
                <a16:creationId xmlns:a16="http://schemas.microsoft.com/office/drawing/2014/main" id="{F7E0ECE8-CE08-D540-BBC4-591B2A54740E}"/>
              </a:ext>
            </a:extLst>
          </p:cNvPr>
          <p:cNvSpPr>
            <a:spLocks noGrp="1"/>
          </p:cNvSpPr>
          <p:nvPr>
            <p:ph idx="1"/>
          </p:nvPr>
        </p:nvSpPr>
        <p:spPr>
          <a:xfrm>
            <a:off x="1739900" y="1231900"/>
            <a:ext cx="9254347" cy="5207000"/>
          </a:xfrm>
        </p:spPr>
        <p:txBody>
          <a:bodyPr>
            <a:noAutofit/>
          </a:bodyPr>
          <a:lstStyle/>
          <a:p>
            <a:pPr marL="0" indent="0" algn="just">
              <a:buNone/>
            </a:pPr>
            <a:endParaRPr lang="it-IT" sz="2000" b="1" dirty="0">
              <a:solidFill>
                <a:srgbClr val="FF0000"/>
              </a:solidFill>
              <a:latin typeface="Arial" panose="020B0604020202020204" pitchFamily="34" charset="0"/>
              <a:cs typeface="Arial" panose="020B0604020202020204" pitchFamily="34" charset="0"/>
            </a:endParaRPr>
          </a:p>
          <a:p>
            <a:pPr algn="just">
              <a:buFont typeface="Arial" panose="020B0604020202020204" pitchFamily="34" charset="0"/>
              <a:buChar char="•"/>
            </a:pPr>
            <a:r>
              <a:rPr lang="it-IT" sz="2000" dirty="0">
                <a:solidFill>
                  <a:schemeClr val="tx1"/>
                </a:solidFill>
                <a:latin typeface="Arial" panose="020B0604020202020204" pitchFamily="34" charset="0"/>
                <a:cs typeface="Arial" panose="020B0604020202020204" pitchFamily="34" charset="0"/>
              </a:rPr>
              <a:t>tutti gli aspetti della comunicazione sono compromessi</a:t>
            </a:r>
          </a:p>
          <a:p>
            <a:pPr algn="just">
              <a:buFont typeface="Arial" panose="020B0604020202020204" pitchFamily="34" charset="0"/>
              <a:buChar char="•"/>
            </a:pPr>
            <a:r>
              <a:rPr lang="it-IT" sz="2000" dirty="0">
                <a:solidFill>
                  <a:schemeClr val="tx1"/>
                </a:solidFill>
                <a:latin typeface="Arial" panose="020B0604020202020204" pitchFamily="34" charset="0"/>
                <a:cs typeface="Arial" panose="020B0604020202020204" pitchFamily="34" charset="0"/>
              </a:rPr>
              <a:t>la produzione è ridotta, limitata a frammenti sillabici o stereotipie possono essere preservate le esclamazioni, imprecazioni, automatismi verbali, nomi familiari</a:t>
            </a:r>
          </a:p>
          <a:p>
            <a:pPr algn="just">
              <a:buFont typeface="Arial" panose="020B0604020202020204" pitchFamily="34" charset="0"/>
              <a:buChar char="•"/>
            </a:pPr>
            <a:r>
              <a:rPr lang="it-IT" sz="2000" dirty="0">
                <a:solidFill>
                  <a:schemeClr val="tx1"/>
                </a:solidFill>
                <a:latin typeface="Arial" panose="020B0604020202020204" pitchFamily="34" charset="0"/>
                <a:cs typeface="Arial" panose="020B0604020202020204" pitchFamily="34" charset="0"/>
              </a:rPr>
              <a:t>comprensione deficitaria </a:t>
            </a:r>
          </a:p>
          <a:p>
            <a:pPr algn="just">
              <a:buFont typeface="Arial" panose="020B0604020202020204" pitchFamily="34" charset="0"/>
              <a:buChar char="•"/>
            </a:pPr>
            <a:r>
              <a:rPr lang="it-IT" sz="2000" dirty="0">
                <a:solidFill>
                  <a:schemeClr val="tx1"/>
                </a:solidFill>
                <a:latin typeface="Arial" panose="020B0604020202020204" pitchFamily="34" charset="0"/>
                <a:cs typeface="Arial" panose="020B0604020202020204" pitchFamily="34" charset="0"/>
              </a:rPr>
              <a:t>scrittura spontanea e comprensione della lettura sono scadenti</a:t>
            </a:r>
          </a:p>
          <a:p>
            <a:pPr algn="just">
              <a:buFont typeface="Arial" panose="020B0604020202020204" pitchFamily="34" charset="0"/>
              <a:buChar char="•"/>
            </a:pPr>
            <a:r>
              <a:rPr lang="it-IT" sz="2000" dirty="0">
                <a:solidFill>
                  <a:schemeClr val="tx1"/>
                </a:solidFill>
                <a:latin typeface="Arial" panose="020B0604020202020204" pitchFamily="34" charset="0"/>
                <a:cs typeface="Arial" panose="020B0604020202020204" pitchFamily="34" charset="0"/>
              </a:rPr>
              <a:t>alcuni pazienti sono in grado di scrivere il loro nome, di comprendere il significato di nomi concreti familiari</a:t>
            </a:r>
          </a:p>
          <a:p>
            <a:pPr algn="just">
              <a:buFont typeface="Arial" panose="020B0604020202020204" pitchFamily="34" charset="0"/>
              <a:buChar char="•"/>
            </a:pPr>
            <a:r>
              <a:rPr lang="it-IT" sz="2000" dirty="0">
                <a:solidFill>
                  <a:schemeClr val="tx1"/>
                </a:solidFill>
                <a:latin typeface="Arial" panose="020B0604020202020204" pitchFamily="34" charset="0"/>
                <a:cs typeface="Arial" panose="020B0604020202020204" pitchFamily="34" charset="0"/>
              </a:rPr>
              <a:t>compiti di transcodifica nulli </a:t>
            </a:r>
          </a:p>
          <a:p>
            <a:pPr algn="just">
              <a:buFont typeface="Arial" panose="020B0604020202020204" pitchFamily="34" charset="0"/>
              <a:buChar char="•"/>
            </a:pPr>
            <a:r>
              <a:rPr lang="it-IT" sz="2000">
                <a:solidFill>
                  <a:schemeClr val="tx1"/>
                </a:solidFill>
                <a:latin typeface="Arial" panose="020B0604020202020204" pitchFamily="34" charset="0"/>
                <a:cs typeface="Arial" panose="020B0604020202020204" pitchFamily="34" charset="0"/>
              </a:rPr>
              <a:t>è </a:t>
            </a:r>
            <a:r>
              <a:rPr lang="it-IT" sz="2000" dirty="0">
                <a:solidFill>
                  <a:schemeClr val="tx1"/>
                </a:solidFill>
                <a:latin typeface="Arial" panose="020B0604020202020204" pitchFamily="34" charset="0"/>
                <a:cs typeface="Arial" panose="020B0604020202020204" pitchFamily="34" charset="0"/>
              </a:rPr>
              <a:t>spesso presente in associazione a emiparesi, </a:t>
            </a:r>
            <a:r>
              <a:rPr lang="it-IT" sz="2000" dirty="0" err="1">
                <a:solidFill>
                  <a:schemeClr val="tx1"/>
                </a:solidFill>
                <a:latin typeface="Arial" panose="020B0604020202020204" pitchFamily="34" charset="0"/>
                <a:cs typeface="Arial" panose="020B0604020202020204" pitchFamily="34" charset="0"/>
              </a:rPr>
              <a:t>emianestesia</a:t>
            </a:r>
            <a:r>
              <a:rPr lang="it-IT" sz="2000" dirty="0">
                <a:solidFill>
                  <a:schemeClr val="tx1"/>
                </a:solidFill>
                <a:latin typeface="Arial" panose="020B0604020202020204" pitchFamily="34" charset="0"/>
                <a:cs typeface="Arial" panose="020B0604020202020204" pitchFamily="34" charset="0"/>
              </a:rPr>
              <a:t>, </a:t>
            </a:r>
            <a:r>
              <a:rPr lang="it-IT" sz="2000" dirty="0" err="1">
                <a:solidFill>
                  <a:schemeClr val="tx1"/>
                </a:solidFill>
                <a:latin typeface="Arial" panose="020B0604020202020204" pitchFamily="34" charset="0"/>
                <a:cs typeface="Arial" panose="020B0604020202020204" pitchFamily="34" charset="0"/>
              </a:rPr>
              <a:t>emiaonopsia</a:t>
            </a:r>
            <a:endParaRPr lang="it-IT" sz="2000" dirty="0">
              <a:solidFill>
                <a:schemeClr val="tx1"/>
              </a:solidFill>
              <a:latin typeface="Arial" panose="020B0604020202020204" pitchFamily="34" charset="0"/>
              <a:cs typeface="Arial" panose="020B0604020202020204" pitchFamily="34" charset="0"/>
            </a:endParaRPr>
          </a:p>
          <a:p>
            <a:pPr marL="0" indent="0" algn="just">
              <a:buNone/>
            </a:pPr>
            <a:endParaRPr lang="it-IT" sz="2000" dirty="0">
              <a:solidFill>
                <a:schemeClr val="tx1"/>
              </a:solidFill>
            </a:endParaRPr>
          </a:p>
        </p:txBody>
      </p:sp>
    </p:spTree>
    <p:extLst>
      <p:ext uri="{BB962C8B-B14F-4D97-AF65-F5344CB8AC3E}">
        <p14:creationId xmlns:p14="http://schemas.microsoft.com/office/powerpoint/2010/main" val="22949768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2">
            <a:extLst>
              <a:ext uri="{FF2B5EF4-FFF2-40B4-BE49-F238E27FC236}">
                <a16:creationId xmlns:a16="http://schemas.microsoft.com/office/drawing/2014/main" id="{A7257791-A04E-C043-A579-AF6B62618804}"/>
              </a:ext>
            </a:extLst>
          </p:cNvPr>
          <p:cNvSpPr>
            <a:spLocks noGrp="1"/>
          </p:cNvSpPr>
          <p:nvPr>
            <p:ph idx="1"/>
          </p:nvPr>
        </p:nvSpPr>
        <p:spPr>
          <a:xfrm>
            <a:off x="2094614" y="878958"/>
            <a:ext cx="9409998" cy="4564912"/>
          </a:xfrm>
        </p:spPr>
        <p:txBody>
          <a:bodyPr>
            <a:noAutofit/>
          </a:bodyPr>
          <a:lstStyle/>
          <a:p>
            <a:endParaRPr lang="it-IT" sz="2400" b="1" dirty="0">
              <a:solidFill>
                <a:srgbClr val="FF0000"/>
              </a:solidFill>
              <a:latin typeface="Arial" panose="020B0604020202020204" pitchFamily="34" charset="0"/>
              <a:cs typeface="Arial" panose="020B0604020202020204" pitchFamily="34" charset="0"/>
            </a:endParaRPr>
          </a:p>
          <a:p>
            <a:pPr algn="just">
              <a:buFont typeface="Wingdings" pitchFamily="2" charset="2"/>
              <a:buChar char="ü"/>
            </a:pPr>
            <a:r>
              <a:rPr lang="it-IT" sz="2400" dirty="0">
                <a:solidFill>
                  <a:schemeClr val="tx1"/>
                </a:solidFill>
                <a:latin typeface="Arial" panose="020B0604020202020204" pitchFamily="34" charset="0"/>
                <a:cs typeface="Arial" panose="020B0604020202020204" pitchFamily="34" charset="0"/>
              </a:rPr>
              <a:t>prognosi negativa </a:t>
            </a:r>
          </a:p>
          <a:p>
            <a:pPr algn="just">
              <a:buFont typeface="Wingdings" pitchFamily="2" charset="2"/>
              <a:buChar char="ü"/>
            </a:pPr>
            <a:r>
              <a:rPr lang="it-IT" sz="2400" dirty="0">
                <a:solidFill>
                  <a:schemeClr val="tx1"/>
                </a:solidFill>
                <a:latin typeface="Arial" panose="020B0604020202020204" pitchFamily="34" charset="0"/>
                <a:cs typeface="Arial" panose="020B0604020202020204" pitchFamily="34" charset="0"/>
              </a:rPr>
              <a:t>la comprensione migliora a volte tanto da determinare quadri di </a:t>
            </a:r>
            <a:r>
              <a:rPr lang="it-IT" sz="2400" dirty="0" err="1">
                <a:solidFill>
                  <a:schemeClr val="tx1"/>
                </a:solidFill>
                <a:latin typeface="Arial" panose="020B0604020202020204" pitchFamily="34" charset="0"/>
                <a:cs typeface="Arial" panose="020B0604020202020204" pitchFamily="34" charset="0"/>
              </a:rPr>
              <a:t>Broca</a:t>
            </a:r>
            <a:endParaRPr lang="it-IT" sz="2400" dirty="0">
              <a:solidFill>
                <a:schemeClr val="tx1"/>
              </a:solidFill>
              <a:latin typeface="Arial" panose="020B0604020202020204" pitchFamily="34" charset="0"/>
              <a:cs typeface="Arial" panose="020B0604020202020204" pitchFamily="34" charset="0"/>
            </a:endParaRPr>
          </a:p>
          <a:p>
            <a:pPr algn="just">
              <a:buFont typeface="Wingdings" pitchFamily="2" charset="2"/>
              <a:buChar char="ü"/>
            </a:pPr>
            <a:r>
              <a:rPr lang="it-IT" sz="2400" dirty="0">
                <a:solidFill>
                  <a:schemeClr val="tx1"/>
                </a:solidFill>
                <a:latin typeface="Arial" panose="020B0604020202020204" pitchFamily="34" charset="0"/>
                <a:cs typeface="Arial" panose="020B0604020202020204" pitchFamily="34" charset="0"/>
              </a:rPr>
              <a:t>la produzione migliora meno della comprensione</a:t>
            </a:r>
          </a:p>
          <a:p>
            <a:pPr algn="just">
              <a:buFont typeface="Wingdings" pitchFamily="2" charset="2"/>
              <a:buChar char="ü"/>
            </a:pPr>
            <a:r>
              <a:rPr lang="it-IT" sz="2400" dirty="0">
                <a:solidFill>
                  <a:schemeClr val="tx1"/>
                </a:solidFill>
                <a:latin typeface="Arial" panose="020B0604020202020204" pitchFamily="34" charset="0"/>
                <a:cs typeface="Arial" panose="020B0604020202020204" pitchFamily="34" charset="0"/>
              </a:rPr>
              <a:t>se l’eloquio dopo l’evento vascolare è limitato a delle stereotipie spesso non ci sono miglioramenti</a:t>
            </a:r>
          </a:p>
          <a:p>
            <a:pPr algn="just">
              <a:buFont typeface="Wingdings" pitchFamily="2" charset="2"/>
              <a:buChar char="ü"/>
            </a:pPr>
            <a:r>
              <a:rPr lang="it-IT" sz="2400" dirty="0">
                <a:solidFill>
                  <a:schemeClr val="tx1"/>
                </a:solidFill>
                <a:latin typeface="Arial" panose="020B0604020202020204" pitchFamily="34" charset="0"/>
                <a:cs typeface="Arial" panose="020B0604020202020204" pitchFamily="34" charset="0"/>
              </a:rPr>
              <a:t>comunicazione gestuale meglio di quella verbale</a:t>
            </a:r>
          </a:p>
        </p:txBody>
      </p:sp>
      <p:sp>
        <p:nvSpPr>
          <p:cNvPr id="7" name="Rettangolo 6">
            <a:extLst>
              <a:ext uri="{FF2B5EF4-FFF2-40B4-BE49-F238E27FC236}">
                <a16:creationId xmlns:a16="http://schemas.microsoft.com/office/drawing/2014/main" id="{05751A8D-E4FA-644C-86A2-E8FDFC8FF518}"/>
              </a:ext>
            </a:extLst>
          </p:cNvPr>
          <p:cNvSpPr/>
          <p:nvPr/>
        </p:nvSpPr>
        <p:spPr>
          <a:xfrm>
            <a:off x="2094614" y="187038"/>
            <a:ext cx="9119924" cy="646331"/>
          </a:xfrm>
          <a:prstGeom prst="rect">
            <a:avLst/>
          </a:prstGeom>
        </p:spPr>
        <p:txBody>
          <a:bodyPr wrap="square">
            <a:spAutoFit/>
          </a:bodyPr>
          <a:lstStyle/>
          <a:p>
            <a:r>
              <a:rPr lang="it-IT" sz="3600" b="1" dirty="0">
                <a:solidFill>
                  <a:srgbClr val="FF0000"/>
                </a:solidFill>
                <a:latin typeface="Arial" panose="020B0604020202020204" pitchFamily="34" charset="0"/>
                <a:cs typeface="Arial" panose="020B0604020202020204" pitchFamily="34" charset="0"/>
              </a:rPr>
              <a:t>Afasie non fluenti: afasia globale </a:t>
            </a:r>
            <a:endParaRPr lang="it-IT" sz="3600" b="1" dirty="0">
              <a:solidFill>
                <a:srgbClr val="FF0000"/>
              </a:solidFill>
            </a:endParaRPr>
          </a:p>
        </p:txBody>
      </p:sp>
    </p:spTree>
    <p:extLst>
      <p:ext uri="{BB962C8B-B14F-4D97-AF65-F5344CB8AC3E}">
        <p14:creationId xmlns:p14="http://schemas.microsoft.com/office/powerpoint/2010/main" val="28415054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19CC640-CD75-DA47-8418-12CAA942F16A}"/>
              </a:ext>
            </a:extLst>
          </p:cNvPr>
          <p:cNvPicPr>
            <a:picLocks noChangeAspect="1"/>
          </p:cNvPicPr>
          <p:nvPr/>
        </p:nvPicPr>
        <p:blipFill>
          <a:blip r:embed="rId2"/>
          <a:stretch>
            <a:fillRect/>
          </a:stretch>
        </p:blipFill>
        <p:spPr>
          <a:xfrm>
            <a:off x="2077222" y="605118"/>
            <a:ext cx="9379672" cy="5779299"/>
          </a:xfrm>
          <a:prstGeom prst="rect">
            <a:avLst/>
          </a:prstGeom>
        </p:spPr>
      </p:pic>
    </p:spTree>
    <p:extLst>
      <p:ext uri="{BB962C8B-B14F-4D97-AF65-F5344CB8AC3E}">
        <p14:creationId xmlns:p14="http://schemas.microsoft.com/office/powerpoint/2010/main" val="21801932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2">
            <a:extLst>
              <a:ext uri="{FF2B5EF4-FFF2-40B4-BE49-F238E27FC236}">
                <a16:creationId xmlns:a16="http://schemas.microsoft.com/office/drawing/2014/main" id="{A7257791-A04E-C043-A579-AF6B62618804}"/>
              </a:ext>
            </a:extLst>
          </p:cNvPr>
          <p:cNvSpPr>
            <a:spLocks noGrp="1"/>
          </p:cNvSpPr>
          <p:nvPr>
            <p:ph idx="1"/>
          </p:nvPr>
        </p:nvSpPr>
        <p:spPr>
          <a:xfrm>
            <a:off x="2094614" y="1024432"/>
            <a:ext cx="9409998" cy="4564912"/>
          </a:xfrm>
        </p:spPr>
        <p:txBody>
          <a:bodyPr>
            <a:noAutofit/>
          </a:bodyPr>
          <a:lstStyle/>
          <a:p>
            <a:r>
              <a:rPr lang="it-IT" sz="2400" b="1" dirty="0">
                <a:solidFill>
                  <a:srgbClr val="FF0000"/>
                </a:solidFill>
                <a:latin typeface="Arial" panose="020B0604020202020204" pitchFamily="34" charset="0"/>
                <a:cs typeface="Arial" panose="020B0604020202020204" pitchFamily="34" charset="0"/>
              </a:rPr>
              <a:t>produzione</a:t>
            </a:r>
          </a:p>
          <a:p>
            <a:pPr marL="0" indent="0" algn="just">
              <a:buNone/>
            </a:pPr>
            <a:endParaRPr lang="it-IT" sz="2400" b="1" dirty="0">
              <a:solidFill>
                <a:srgbClr val="FF0000"/>
              </a:solidFill>
              <a:latin typeface="Arial" panose="020B0604020202020204" pitchFamily="34" charset="0"/>
              <a:cs typeface="Arial" panose="020B0604020202020204" pitchFamily="34" charset="0"/>
            </a:endParaRPr>
          </a:p>
          <a:p>
            <a:pPr algn="just">
              <a:buFont typeface="Arial" panose="020B0604020202020204" pitchFamily="34" charset="0"/>
              <a:buChar char="•"/>
            </a:pPr>
            <a:r>
              <a:rPr lang="it-IT" sz="2400" dirty="0">
                <a:solidFill>
                  <a:schemeClr val="tx1"/>
                </a:solidFill>
                <a:latin typeface="Arial" panose="020B0604020202020204" pitchFamily="34" charset="0"/>
                <a:cs typeface="Arial" panose="020B0604020202020204" pitchFamily="34" charset="0"/>
              </a:rPr>
              <a:t>eloquio ridotto, difficoltoso, scandito</a:t>
            </a:r>
          </a:p>
          <a:p>
            <a:pPr algn="just">
              <a:buFont typeface="Arial" panose="020B0604020202020204" pitchFamily="34" charset="0"/>
              <a:buChar char="•"/>
            </a:pPr>
            <a:r>
              <a:rPr lang="it-IT" sz="2400" dirty="0">
                <a:solidFill>
                  <a:schemeClr val="tx1"/>
                </a:solidFill>
                <a:latin typeface="Arial" panose="020B0604020202020204" pitchFamily="34" charset="0"/>
                <a:cs typeface="Arial" panose="020B0604020202020204" pitchFamily="34" charset="0"/>
              </a:rPr>
              <a:t>presenza di anomie, parafasie, aprassia dell’articolazione</a:t>
            </a:r>
          </a:p>
          <a:p>
            <a:pPr algn="just">
              <a:buFont typeface="Arial" panose="020B0604020202020204" pitchFamily="34" charset="0"/>
              <a:buChar char="•"/>
            </a:pPr>
            <a:r>
              <a:rPr lang="it-IT" sz="2400" dirty="0">
                <a:solidFill>
                  <a:schemeClr val="tx1"/>
                </a:solidFill>
                <a:latin typeface="Arial" panose="020B0604020202020204" pitchFamily="34" charset="0"/>
                <a:cs typeface="Arial" panose="020B0604020202020204" pitchFamily="34" charset="0"/>
              </a:rPr>
              <a:t>agrammatismo (riduzione/semplificazione strutture grammaticali, omissioni di funtori, riduzione forme verbali)</a:t>
            </a:r>
          </a:p>
          <a:p>
            <a:pPr algn="just">
              <a:buFont typeface="Arial" panose="020B0604020202020204" pitchFamily="34" charset="0"/>
              <a:buChar char="•"/>
            </a:pPr>
            <a:r>
              <a:rPr lang="it-IT" sz="2400" dirty="0">
                <a:solidFill>
                  <a:schemeClr val="tx1"/>
                </a:solidFill>
                <a:latin typeface="Arial" panose="020B0604020202020204" pitchFamily="34" charset="0"/>
                <a:cs typeface="Arial" panose="020B0604020202020204" pitchFamily="34" charset="0"/>
              </a:rPr>
              <a:t>la produzione articolatoria dipende dalla lunghezza, familiarità e complessità dello stimolo da produrre o ripetere</a:t>
            </a:r>
          </a:p>
        </p:txBody>
      </p:sp>
      <p:sp>
        <p:nvSpPr>
          <p:cNvPr id="3" name="Rettangolo 2">
            <a:extLst>
              <a:ext uri="{FF2B5EF4-FFF2-40B4-BE49-F238E27FC236}">
                <a16:creationId xmlns:a16="http://schemas.microsoft.com/office/drawing/2014/main" id="{124D6B15-9496-8648-A5C1-F0BD528B24C8}"/>
              </a:ext>
            </a:extLst>
          </p:cNvPr>
          <p:cNvSpPr/>
          <p:nvPr/>
        </p:nvSpPr>
        <p:spPr>
          <a:xfrm>
            <a:off x="2094613" y="187037"/>
            <a:ext cx="8552365" cy="664301"/>
          </a:xfrm>
          <a:prstGeom prst="rect">
            <a:avLst/>
          </a:prstGeom>
        </p:spPr>
        <p:txBody>
          <a:bodyPr wrap="square">
            <a:spAutoFit/>
          </a:bodyPr>
          <a:lstStyle/>
          <a:p>
            <a:r>
              <a:rPr lang="it-IT" sz="3600" b="1" dirty="0">
                <a:solidFill>
                  <a:srgbClr val="FF0000"/>
                </a:solidFill>
                <a:latin typeface="Arial" panose="020B0604020202020204" pitchFamily="34" charset="0"/>
                <a:cs typeface="Arial" panose="020B0604020202020204" pitchFamily="34" charset="0"/>
              </a:rPr>
              <a:t>Afasie non fluenti: afasia di </a:t>
            </a:r>
            <a:r>
              <a:rPr lang="it-IT" sz="3600" b="1" dirty="0" err="1">
                <a:solidFill>
                  <a:srgbClr val="FF0000"/>
                </a:solidFill>
                <a:latin typeface="Arial" panose="020B0604020202020204" pitchFamily="34" charset="0"/>
                <a:cs typeface="Arial" panose="020B0604020202020204" pitchFamily="34" charset="0"/>
              </a:rPr>
              <a:t>Broca</a:t>
            </a:r>
            <a:endParaRPr lang="it-IT" sz="3600" b="1" dirty="0">
              <a:solidFill>
                <a:srgbClr val="FF0000"/>
              </a:solidFill>
            </a:endParaRPr>
          </a:p>
        </p:txBody>
      </p:sp>
    </p:spTree>
    <p:extLst>
      <p:ext uri="{BB962C8B-B14F-4D97-AF65-F5344CB8AC3E}">
        <p14:creationId xmlns:p14="http://schemas.microsoft.com/office/powerpoint/2010/main" val="15659388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2">
            <a:extLst>
              <a:ext uri="{FF2B5EF4-FFF2-40B4-BE49-F238E27FC236}">
                <a16:creationId xmlns:a16="http://schemas.microsoft.com/office/drawing/2014/main" id="{A7257791-A04E-C043-A579-AF6B62618804}"/>
              </a:ext>
            </a:extLst>
          </p:cNvPr>
          <p:cNvSpPr>
            <a:spLocks noGrp="1"/>
          </p:cNvSpPr>
          <p:nvPr>
            <p:ph idx="1"/>
          </p:nvPr>
        </p:nvSpPr>
        <p:spPr>
          <a:xfrm>
            <a:off x="2094614" y="930913"/>
            <a:ext cx="9376950" cy="5490669"/>
          </a:xfrm>
        </p:spPr>
        <p:txBody>
          <a:bodyPr>
            <a:noAutofit/>
          </a:bodyPr>
          <a:lstStyle/>
          <a:p>
            <a:r>
              <a:rPr lang="it-IT" sz="2400" b="1" dirty="0">
                <a:solidFill>
                  <a:srgbClr val="FF0000"/>
                </a:solidFill>
                <a:latin typeface="Arial" panose="020B0604020202020204" pitchFamily="34" charset="0"/>
                <a:cs typeface="Arial" panose="020B0604020202020204" pitchFamily="34" charset="0"/>
              </a:rPr>
              <a:t>comprensione</a:t>
            </a:r>
          </a:p>
          <a:p>
            <a:pPr marL="0" indent="0" algn="just">
              <a:buNone/>
            </a:pPr>
            <a:endParaRPr lang="it-IT" sz="2400" b="1" dirty="0">
              <a:solidFill>
                <a:srgbClr val="FF0000"/>
              </a:solidFill>
              <a:latin typeface="Arial" panose="020B0604020202020204" pitchFamily="34" charset="0"/>
              <a:cs typeface="Arial" panose="020B0604020202020204" pitchFamily="34" charset="0"/>
            </a:endParaRPr>
          </a:p>
          <a:p>
            <a:pPr algn="just">
              <a:buFont typeface="Arial" panose="020B0604020202020204" pitchFamily="34" charset="0"/>
              <a:buChar char="•"/>
            </a:pPr>
            <a:r>
              <a:rPr lang="it-IT" sz="2400" dirty="0">
                <a:solidFill>
                  <a:schemeClr val="tx1"/>
                </a:solidFill>
                <a:latin typeface="Arial" panose="020B0604020202020204" pitchFamily="34" charset="0"/>
                <a:cs typeface="Arial" panose="020B0604020202020204" pitchFamily="34" charset="0"/>
              </a:rPr>
              <a:t>contestuale può sembrare normale per temi familiari, in prove di indicazione o esecuzione di ordini semplici</a:t>
            </a:r>
          </a:p>
          <a:p>
            <a:pPr algn="just">
              <a:buFont typeface="Arial" panose="020B0604020202020204" pitchFamily="34" charset="0"/>
              <a:buChar char="•"/>
            </a:pPr>
            <a:r>
              <a:rPr lang="it-IT" sz="2400" dirty="0">
                <a:solidFill>
                  <a:schemeClr val="tx1"/>
                </a:solidFill>
                <a:latin typeface="Arial" panose="020B0604020202020204" pitchFamily="34" charset="0"/>
                <a:cs typeface="Arial" panose="020B0604020202020204" pitchFamily="34" charset="0"/>
              </a:rPr>
              <a:t>formale come nel </a:t>
            </a:r>
            <a:r>
              <a:rPr lang="it-IT" sz="2400" dirty="0" err="1">
                <a:solidFill>
                  <a:schemeClr val="tx1"/>
                </a:solidFill>
                <a:latin typeface="Arial" panose="020B0604020202020204" pitchFamily="34" charset="0"/>
                <a:cs typeface="Arial" panose="020B0604020202020204" pitchFamily="34" charset="0"/>
              </a:rPr>
              <a:t>Token</a:t>
            </a:r>
            <a:r>
              <a:rPr lang="it-IT" sz="2400" dirty="0">
                <a:solidFill>
                  <a:schemeClr val="tx1"/>
                </a:solidFill>
                <a:latin typeface="Arial" panose="020B0604020202020204" pitchFamily="34" charset="0"/>
                <a:cs typeface="Arial" panose="020B0604020202020204" pitchFamily="34" charset="0"/>
              </a:rPr>
              <a:t> test o di frasi che richiedono una buona analisi sintattica (attive/passive; reversibili) possono essere scadenti </a:t>
            </a:r>
          </a:p>
          <a:p>
            <a:pPr marL="457200" lvl="1" indent="0" algn="just">
              <a:buNone/>
            </a:pPr>
            <a:endParaRPr lang="it-IT" sz="2200" dirty="0">
              <a:solidFill>
                <a:schemeClr val="tx1"/>
              </a:solidFill>
              <a:latin typeface="Arial" panose="020B0604020202020204" pitchFamily="34" charset="0"/>
              <a:cs typeface="Arial" panose="020B0604020202020204" pitchFamily="34" charset="0"/>
            </a:endParaRPr>
          </a:p>
          <a:p>
            <a:pPr algn="just">
              <a:buFont typeface="Arial" panose="020B0604020202020204" pitchFamily="34" charset="0"/>
              <a:buChar char="•"/>
            </a:pPr>
            <a:r>
              <a:rPr lang="it-IT" sz="2400" dirty="0">
                <a:solidFill>
                  <a:schemeClr val="tx1"/>
                </a:solidFill>
                <a:latin typeface="Arial" panose="020B0604020202020204" pitchFamily="34" charset="0"/>
                <a:cs typeface="Arial" panose="020B0604020202020204" pitchFamily="34" charset="0"/>
              </a:rPr>
              <a:t>compiti di transcodifica:</a:t>
            </a:r>
          </a:p>
          <a:p>
            <a:pPr lvl="1" algn="just">
              <a:buFont typeface="Wingdings" pitchFamily="2" charset="2"/>
              <a:buChar char="v"/>
            </a:pPr>
            <a:r>
              <a:rPr lang="it-IT" sz="2200" dirty="0">
                <a:solidFill>
                  <a:schemeClr val="tx1"/>
                </a:solidFill>
                <a:latin typeface="Arial" panose="020B0604020202020204" pitchFamily="34" charset="0"/>
                <a:cs typeface="Arial" panose="020B0604020202020204" pitchFamily="34" charset="0"/>
              </a:rPr>
              <a:t>	copia ben eseguita</a:t>
            </a:r>
          </a:p>
          <a:p>
            <a:pPr lvl="1" algn="just">
              <a:buFont typeface="Wingdings" pitchFamily="2" charset="2"/>
              <a:buChar char="v"/>
            </a:pPr>
            <a:r>
              <a:rPr lang="it-IT" sz="2200" dirty="0">
                <a:solidFill>
                  <a:schemeClr val="tx1"/>
                </a:solidFill>
                <a:latin typeface="Arial" panose="020B0604020202020204" pitchFamily="34" charset="0"/>
                <a:cs typeface="Arial" panose="020B0604020202020204" pitchFamily="34" charset="0"/>
              </a:rPr>
              <a:t>	dettato difficoltoso come la scrittura spontanea</a:t>
            </a:r>
          </a:p>
          <a:p>
            <a:pPr lvl="1" algn="just">
              <a:buFont typeface="Wingdings" pitchFamily="2" charset="2"/>
              <a:buChar char="v"/>
            </a:pPr>
            <a:r>
              <a:rPr lang="it-IT" sz="2200" dirty="0">
                <a:solidFill>
                  <a:schemeClr val="tx1"/>
                </a:solidFill>
                <a:latin typeface="Arial" panose="020B0604020202020204" pitchFamily="34" charset="0"/>
                <a:cs typeface="Arial" panose="020B0604020202020204" pitchFamily="34" charset="0"/>
              </a:rPr>
              <a:t>	lettura ad alta voce e ripetizione scadenti  </a:t>
            </a:r>
          </a:p>
          <a:p>
            <a:pPr>
              <a:buFont typeface="Arial" panose="020B0604020202020204" pitchFamily="34" charset="0"/>
              <a:buChar char="•"/>
            </a:pPr>
            <a:endParaRPr lang="it-IT" sz="2400" dirty="0">
              <a:solidFill>
                <a:schemeClr val="tx1"/>
              </a:solidFill>
              <a:latin typeface="Arial" panose="020B0604020202020204" pitchFamily="34" charset="0"/>
              <a:cs typeface="Arial" panose="020B0604020202020204" pitchFamily="34" charset="0"/>
            </a:endParaRPr>
          </a:p>
        </p:txBody>
      </p:sp>
      <p:sp>
        <p:nvSpPr>
          <p:cNvPr id="3" name="Rettangolo 2">
            <a:extLst>
              <a:ext uri="{FF2B5EF4-FFF2-40B4-BE49-F238E27FC236}">
                <a16:creationId xmlns:a16="http://schemas.microsoft.com/office/drawing/2014/main" id="{4F4DFF24-C1C9-9948-A75B-014FC5578006}"/>
              </a:ext>
            </a:extLst>
          </p:cNvPr>
          <p:cNvSpPr/>
          <p:nvPr/>
        </p:nvSpPr>
        <p:spPr>
          <a:xfrm>
            <a:off x="2094613" y="187037"/>
            <a:ext cx="9277579" cy="646331"/>
          </a:xfrm>
          <a:prstGeom prst="rect">
            <a:avLst/>
          </a:prstGeom>
        </p:spPr>
        <p:txBody>
          <a:bodyPr wrap="square">
            <a:spAutoFit/>
          </a:bodyPr>
          <a:lstStyle/>
          <a:p>
            <a:r>
              <a:rPr lang="it-IT" sz="3600" b="1" dirty="0">
                <a:solidFill>
                  <a:srgbClr val="FF0000"/>
                </a:solidFill>
                <a:latin typeface="Arial" panose="020B0604020202020204" pitchFamily="34" charset="0"/>
                <a:cs typeface="Arial" panose="020B0604020202020204" pitchFamily="34" charset="0"/>
              </a:rPr>
              <a:t>Afasie non fluenti: afasia di </a:t>
            </a:r>
            <a:r>
              <a:rPr lang="it-IT" sz="3600" b="1" dirty="0" err="1">
                <a:solidFill>
                  <a:srgbClr val="FF0000"/>
                </a:solidFill>
                <a:latin typeface="Arial" panose="020B0604020202020204" pitchFamily="34" charset="0"/>
                <a:cs typeface="Arial" panose="020B0604020202020204" pitchFamily="34" charset="0"/>
              </a:rPr>
              <a:t>Broca</a:t>
            </a:r>
            <a:r>
              <a:rPr lang="it-IT" sz="3600" b="1" dirty="0">
                <a:solidFill>
                  <a:srgbClr val="FF0000"/>
                </a:solidFill>
                <a:latin typeface="Arial" panose="020B0604020202020204" pitchFamily="34" charset="0"/>
                <a:cs typeface="Arial" panose="020B0604020202020204" pitchFamily="34" charset="0"/>
              </a:rPr>
              <a:t> </a:t>
            </a:r>
            <a:endParaRPr lang="it-IT" sz="3600" b="1" dirty="0">
              <a:solidFill>
                <a:srgbClr val="FF0000"/>
              </a:solidFill>
            </a:endParaRPr>
          </a:p>
        </p:txBody>
      </p:sp>
    </p:spTree>
    <p:extLst>
      <p:ext uri="{BB962C8B-B14F-4D97-AF65-F5344CB8AC3E}">
        <p14:creationId xmlns:p14="http://schemas.microsoft.com/office/powerpoint/2010/main" val="10849535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7E0ECE8-CE08-D540-BBC4-591B2A54740E}"/>
              </a:ext>
            </a:extLst>
          </p:cNvPr>
          <p:cNvSpPr>
            <a:spLocks noGrp="1"/>
          </p:cNvSpPr>
          <p:nvPr>
            <p:ph idx="1"/>
          </p:nvPr>
        </p:nvSpPr>
        <p:spPr>
          <a:xfrm>
            <a:off x="430816" y="1687029"/>
            <a:ext cx="4470793" cy="4458590"/>
          </a:xfrm>
        </p:spPr>
        <p:txBody>
          <a:bodyPr>
            <a:normAutofit/>
          </a:bodyPr>
          <a:lstStyle/>
          <a:p>
            <a:r>
              <a:rPr lang="it-IT" sz="2400" dirty="0">
                <a:latin typeface="Arial" panose="020B0604020202020204" pitchFamily="34" charset="0"/>
                <a:cs typeface="Arial" panose="020B0604020202020204" pitchFamily="34" charset="0"/>
              </a:rPr>
              <a:t>l’evoluzione tende a far migliorare i quadri</a:t>
            </a:r>
          </a:p>
          <a:p>
            <a:r>
              <a:rPr lang="it-IT" sz="2400" dirty="0">
                <a:latin typeface="Arial" panose="020B0604020202020204" pitchFamily="34" charset="0"/>
                <a:cs typeface="Arial" panose="020B0604020202020204" pitchFamily="34" charset="0"/>
              </a:rPr>
              <a:t>se l’aprassia verbale e l’agrammatismo all’inizio non sono gravi tendono ad evolvere in afasie anomiche</a:t>
            </a:r>
          </a:p>
          <a:p>
            <a:r>
              <a:rPr lang="it-IT" sz="2400" dirty="0">
                <a:latin typeface="Arial" panose="020B0604020202020204" pitchFamily="34" charset="0"/>
                <a:cs typeface="Arial" panose="020B0604020202020204" pitchFamily="34" charset="0"/>
              </a:rPr>
              <a:t>al contrario se agrammatismo e aprassia verbale persistono resterà un quadro di </a:t>
            </a:r>
            <a:r>
              <a:rPr lang="it-IT" sz="2400" dirty="0" err="1">
                <a:latin typeface="Arial" panose="020B0604020202020204" pitchFamily="34" charset="0"/>
                <a:cs typeface="Arial" panose="020B0604020202020204" pitchFamily="34" charset="0"/>
              </a:rPr>
              <a:t>Broca</a:t>
            </a:r>
            <a:r>
              <a:rPr lang="it-IT" sz="2400" dirty="0">
                <a:latin typeface="Arial" panose="020B0604020202020204" pitchFamily="34" charset="0"/>
                <a:cs typeface="Arial" panose="020B0604020202020204" pitchFamily="34" charset="0"/>
              </a:rPr>
              <a:t> seppur più lieve</a:t>
            </a:r>
          </a:p>
          <a:p>
            <a:endParaRPr lang="it-IT" dirty="0"/>
          </a:p>
        </p:txBody>
      </p:sp>
      <p:pic>
        <p:nvPicPr>
          <p:cNvPr id="4" name="Immagine 3">
            <a:extLst>
              <a:ext uri="{FF2B5EF4-FFF2-40B4-BE49-F238E27FC236}">
                <a16:creationId xmlns:a16="http://schemas.microsoft.com/office/drawing/2014/main" id="{AABD6336-D787-6141-A0E2-019A87DF5086}"/>
              </a:ext>
            </a:extLst>
          </p:cNvPr>
          <p:cNvPicPr>
            <a:picLocks noChangeAspect="1"/>
          </p:cNvPicPr>
          <p:nvPr/>
        </p:nvPicPr>
        <p:blipFill>
          <a:blip r:embed="rId3"/>
          <a:stretch>
            <a:fillRect/>
          </a:stretch>
        </p:blipFill>
        <p:spPr>
          <a:xfrm>
            <a:off x="5094661" y="943811"/>
            <a:ext cx="6731000" cy="4419600"/>
          </a:xfrm>
          <a:prstGeom prst="rect">
            <a:avLst/>
          </a:prstGeom>
        </p:spPr>
      </p:pic>
      <p:sp>
        <p:nvSpPr>
          <p:cNvPr id="8" name="Rettangolo 7">
            <a:extLst>
              <a:ext uri="{FF2B5EF4-FFF2-40B4-BE49-F238E27FC236}">
                <a16:creationId xmlns:a16="http://schemas.microsoft.com/office/drawing/2014/main" id="{22BF4CBD-CA6F-CB41-BA3C-742FC4FE4AC9}"/>
              </a:ext>
            </a:extLst>
          </p:cNvPr>
          <p:cNvSpPr/>
          <p:nvPr/>
        </p:nvSpPr>
        <p:spPr>
          <a:xfrm>
            <a:off x="2094614" y="187038"/>
            <a:ext cx="8710020" cy="646331"/>
          </a:xfrm>
          <a:prstGeom prst="rect">
            <a:avLst/>
          </a:prstGeom>
        </p:spPr>
        <p:txBody>
          <a:bodyPr wrap="square">
            <a:spAutoFit/>
          </a:bodyPr>
          <a:lstStyle/>
          <a:p>
            <a:r>
              <a:rPr lang="it-IT" sz="3600" b="1" dirty="0">
                <a:solidFill>
                  <a:srgbClr val="FF0000"/>
                </a:solidFill>
                <a:latin typeface="Arial" panose="020B0604020202020204" pitchFamily="34" charset="0"/>
                <a:cs typeface="Arial" panose="020B0604020202020204" pitchFamily="34" charset="0"/>
              </a:rPr>
              <a:t>Afasie non fluenti: afasia di </a:t>
            </a:r>
            <a:r>
              <a:rPr lang="it-IT" sz="3600" b="1" dirty="0" err="1">
                <a:solidFill>
                  <a:srgbClr val="FF0000"/>
                </a:solidFill>
                <a:latin typeface="Arial" panose="020B0604020202020204" pitchFamily="34" charset="0"/>
                <a:cs typeface="Arial" panose="020B0604020202020204" pitchFamily="34" charset="0"/>
              </a:rPr>
              <a:t>Broca</a:t>
            </a:r>
            <a:endParaRPr lang="it-IT" sz="3600" b="1" dirty="0">
              <a:solidFill>
                <a:srgbClr val="FF0000"/>
              </a:solidFill>
            </a:endParaRPr>
          </a:p>
        </p:txBody>
      </p:sp>
      <p:sp>
        <p:nvSpPr>
          <p:cNvPr id="7" name="Cornice 6">
            <a:extLst>
              <a:ext uri="{FF2B5EF4-FFF2-40B4-BE49-F238E27FC236}">
                <a16:creationId xmlns:a16="http://schemas.microsoft.com/office/drawing/2014/main" id="{5BA7279F-811A-9546-B6E3-5C24C4111C5D}"/>
              </a:ext>
            </a:extLst>
          </p:cNvPr>
          <p:cNvSpPr/>
          <p:nvPr/>
        </p:nvSpPr>
        <p:spPr>
          <a:xfrm>
            <a:off x="6032664" y="2207151"/>
            <a:ext cx="1579419" cy="1341912"/>
          </a:xfrm>
          <a:prstGeom prst="fra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3" name="Ovale 12">
            <a:extLst>
              <a:ext uri="{FF2B5EF4-FFF2-40B4-BE49-F238E27FC236}">
                <a16:creationId xmlns:a16="http://schemas.microsoft.com/office/drawing/2014/main" id="{943AA9A4-B3D6-BA42-A0D3-3094F4AEB373}"/>
              </a:ext>
            </a:extLst>
          </p:cNvPr>
          <p:cNvSpPr/>
          <p:nvPr/>
        </p:nvSpPr>
        <p:spPr>
          <a:xfrm>
            <a:off x="7631935" y="1349456"/>
            <a:ext cx="828226" cy="79398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Ovale 13">
            <a:extLst>
              <a:ext uri="{FF2B5EF4-FFF2-40B4-BE49-F238E27FC236}">
                <a16:creationId xmlns:a16="http://schemas.microsoft.com/office/drawing/2014/main" id="{4E818E2B-3920-9348-8C41-AB85761F244A}"/>
              </a:ext>
            </a:extLst>
          </p:cNvPr>
          <p:cNvSpPr/>
          <p:nvPr/>
        </p:nvSpPr>
        <p:spPr>
          <a:xfrm>
            <a:off x="6011960" y="2102592"/>
            <a:ext cx="1857480" cy="174567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872680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308377-BB4B-6542-A66B-46A2E5E6320C}"/>
              </a:ext>
            </a:extLst>
          </p:cNvPr>
          <p:cNvSpPr>
            <a:spLocks noGrp="1"/>
          </p:cNvSpPr>
          <p:nvPr>
            <p:ph type="title"/>
          </p:nvPr>
        </p:nvSpPr>
        <p:spPr>
          <a:xfrm>
            <a:off x="2443840" y="415387"/>
            <a:ext cx="8717803" cy="687854"/>
          </a:xfrm>
        </p:spPr>
        <p:txBody>
          <a:bodyPr/>
          <a:lstStyle/>
          <a:p>
            <a:r>
              <a:rPr lang="it-IT" b="1" dirty="0">
                <a:solidFill>
                  <a:srgbClr val="FF0000"/>
                </a:solidFill>
                <a:latin typeface="Arial" panose="020B0604020202020204" pitchFamily="34" charset="0"/>
                <a:cs typeface="Arial" panose="020B0604020202020204" pitchFamily="34" charset="0"/>
              </a:rPr>
              <a:t>L’afasia NON è:</a:t>
            </a:r>
          </a:p>
        </p:txBody>
      </p:sp>
      <p:sp>
        <p:nvSpPr>
          <p:cNvPr id="3" name="Segnaposto contenuto 2">
            <a:extLst>
              <a:ext uri="{FF2B5EF4-FFF2-40B4-BE49-F238E27FC236}">
                <a16:creationId xmlns:a16="http://schemas.microsoft.com/office/drawing/2014/main" id="{BCC16C9F-7AA6-0543-80FE-7E07E52FBF92}"/>
              </a:ext>
            </a:extLst>
          </p:cNvPr>
          <p:cNvSpPr>
            <a:spLocks noGrp="1"/>
          </p:cNvSpPr>
          <p:nvPr>
            <p:ph idx="1"/>
          </p:nvPr>
        </p:nvSpPr>
        <p:spPr>
          <a:xfrm>
            <a:off x="2320856" y="1408045"/>
            <a:ext cx="9183755" cy="4684641"/>
          </a:xfrm>
        </p:spPr>
        <p:txBody>
          <a:bodyPr/>
          <a:lstStyle/>
          <a:p>
            <a:pPr algn="just"/>
            <a:r>
              <a:rPr lang="it-IT" sz="2400" u="sng" dirty="0">
                <a:latin typeface="Arial" panose="020B0604020202020204" pitchFamily="34" charset="0"/>
                <a:cs typeface="Arial" panose="020B0604020202020204" pitchFamily="34" charset="0"/>
              </a:rPr>
              <a:t>un disturbo della fonazione</a:t>
            </a:r>
            <a:r>
              <a:rPr lang="it-IT" sz="2400" dirty="0">
                <a:latin typeface="Arial" panose="020B0604020202020204" pitchFamily="34" charset="0"/>
                <a:cs typeface="Arial" panose="020B0604020202020204" pitchFamily="34" charset="0"/>
              </a:rPr>
              <a:t> i pazienti con patologie dell’apparato fonatorio non sono in grado di parlare ma capiscono messaggi uditi o letti, possono comunicare con la scrittura</a:t>
            </a:r>
          </a:p>
          <a:p>
            <a:pPr marL="0" indent="0" algn="just">
              <a:buNone/>
            </a:pPr>
            <a:endParaRPr lang="it-IT" sz="2400" dirty="0">
              <a:latin typeface="Arial" panose="020B0604020202020204" pitchFamily="34" charset="0"/>
              <a:cs typeface="Arial" panose="020B0604020202020204" pitchFamily="34" charset="0"/>
            </a:endParaRPr>
          </a:p>
          <a:p>
            <a:pPr algn="just"/>
            <a:r>
              <a:rPr lang="it-IT" sz="2400" u="sng" dirty="0">
                <a:latin typeface="Arial" panose="020B0604020202020204" pitchFamily="34" charset="0"/>
                <a:cs typeface="Arial" panose="020B0604020202020204" pitchFamily="34" charset="0"/>
              </a:rPr>
              <a:t>non consegue a disturbi della coscienza </a:t>
            </a:r>
            <a:r>
              <a:rPr lang="it-IT" sz="2400" dirty="0">
                <a:latin typeface="Arial" panose="020B0604020202020204" pitchFamily="34" charset="0"/>
                <a:cs typeface="Arial" panose="020B0604020202020204" pitchFamily="34" charset="0"/>
              </a:rPr>
              <a:t>nei quali è presente una alterazione dei processi di pensiero che si estende oltre che alla sfera linguistica a tutti i processi cognitivi</a:t>
            </a:r>
          </a:p>
          <a:p>
            <a:endParaRPr lang="it-IT" dirty="0"/>
          </a:p>
        </p:txBody>
      </p:sp>
    </p:spTree>
    <p:extLst>
      <p:ext uri="{BB962C8B-B14F-4D97-AF65-F5344CB8AC3E}">
        <p14:creationId xmlns:p14="http://schemas.microsoft.com/office/powerpoint/2010/main" val="41282182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3189644-CC87-7B4C-AB85-0472863FE6B4}"/>
              </a:ext>
            </a:extLst>
          </p:cNvPr>
          <p:cNvPicPr>
            <a:picLocks noChangeAspect="1"/>
          </p:cNvPicPr>
          <p:nvPr/>
        </p:nvPicPr>
        <p:blipFill>
          <a:blip r:embed="rId2"/>
          <a:stretch>
            <a:fillRect/>
          </a:stretch>
        </p:blipFill>
        <p:spPr>
          <a:xfrm>
            <a:off x="2254687" y="457200"/>
            <a:ext cx="9377019" cy="5997913"/>
          </a:xfrm>
          <a:prstGeom prst="rect">
            <a:avLst/>
          </a:prstGeom>
        </p:spPr>
      </p:pic>
    </p:spTree>
    <p:extLst>
      <p:ext uri="{BB962C8B-B14F-4D97-AF65-F5344CB8AC3E}">
        <p14:creationId xmlns:p14="http://schemas.microsoft.com/office/powerpoint/2010/main" val="3555763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7E0ECE8-CE08-D540-BBC4-591B2A54740E}"/>
              </a:ext>
            </a:extLst>
          </p:cNvPr>
          <p:cNvSpPr>
            <a:spLocks noGrp="1"/>
          </p:cNvSpPr>
          <p:nvPr>
            <p:ph idx="1"/>
          </p:nvPr>
        </p:nvSpPr>
        <p:spPr>
          <a:xfrm>
            <a:off x="2238335" y="1835884"/>
            <a:ext cx="8915400" cy="3777622"/>
          </a:xfrm>
        </p:spPr>
        <p:txBody>
          <a:bodyPr>
            <a:normAutofit lnSpcReduction="10000"/>
          </a:bodyPr>
          <a:lstStyle/>
          <a:p>
            <a:pPr algn="just"/>
            <a:r>
              <a:rPr lang="it-IT" sz="2400" dirty="0">
                <a:latin typeface="Arial" panose="020B0604020202020204" pitchFamily="34" charset="0"/>
                <a:cs typeface="Arial" panose="020B0604020202020204" pitchFamily="34" charset="0"/>
              </a:rPr>
              <a:t>assenza o grave riduzione del linguaggio spontaneo, manca l’iniziativa verbale, hanno limitata capacità di denominazione</a:t>
            </a:r>
          </a:p>
          <a:p>
            <a:pPr algn="just"/>
            <a:r>
              <a:rPr lang="it-IT" sz="2400" dirty="0">
                <a:latin typeface="Arial" panose="020B0604020202020204" pitchFamily="34" charset="0"/>
                <a:cs typeface="Arial" panose="020B0604020202020204" pitchFamily="34" charset="0"/>
              </a:rPr>
              <a:t>spesso è presente ecolalia</a:t>
            </a:r>
          </a:p>
          <a:p>
            <a:pPr algn="just"/>
            <a:r>
              <a:rPr lang="it-IT" sz="2400" dirty="0">
                <a:latin typeface="Arial" panose="020B0604020202020204" pitchFamily="34" charset="0"/>
                <a:cs typeface="Arial" panose="020B0604020202020204" pitchFamily="34" charset="0"/>
              </a:rPr>
              <a:t>comprensione uditiva, scritta e lettura possono essere relativamente integre</a:t>
            </a:r>
          </a:p>
          <a:p>
            <a:pPr algn="just"/>
            <a:r>
              <a:rPr lang="it-IT" sz="2400" dirty="0">
                <a:latin typeface="Arial" panose="020B0604020202020204" pitchFamily="34" charset="0"/>
                <a:cs typeface="Arial" panose="020B0604020202020204" pitchFamily="34" charset="0"/>
              </a:rPr>
              <a:t>ripetizione e capacità articolatorie conservate</a:t>
            </a:r>
          </a:p>
          <a:p>
            <a:pPr algn="just"/>
            <a:r>
              <a:rPr lang="it-IT" sz="2400" dirty="0">
                <a:latin typeface="Arial" panose="020B0604020202020204" pitchFamily="34" charset="0"/>
                <a:cs typeface="Arial" panose="020B0604020202020204" pitchFamily="34" charset="0"/>
              </a:rPr>
              <a:t>la caratteristica distintiva è la dissociazione fra buone capacità di comprensione e ripetizione ma l’assenza di linguaggio spontaneo</a:t>
            </a:r>
          </a:p>
          <a:p>
            <a:endParaRPr lang="it-IT" dirty="0"/>
          </a:p>
        </p:txBody>
      </p:sp>
      <p:sp>
        <p:nvSpPr>
          <p:cNvPr id="4" name="Rettangolo 3">
            <a:extLst>
              <a:ext uri="{FF2B5EF4-FFF2-40B4-BE49-F238E27FC236}">
                <a16:creationId xmlns:a16="http://schemas.microsoft.com/office/drawing/2014/main" id="{118B5C9A-86CD-1C45-875A-8AD2CEF1EDD4}"/>
              </a:ext>
            </a:extLst>
          </p:cNvPr>
          <p:cNvSpPr/>
          <p:nvPr/>
        </p:nvSpPr>
        <p:spPr>
          <a:xfrm>
            <a:off x="2042062" y="216772"/>
            <a:ext cx="9719014" cy="1200329"/>
          </a:xfrm>
          <a:prstGeom prst="rect">
            <a:avLst/>
          </a:prstGeom>
        </p:spPr>
        <p:txBody>
          <a:bodyPr wrap="square">
            <a:spAutoFit/>
          </a:bodyPr>
          <a:lstStyle/>
          <a:p>
            <a:r>
              <a:rPr lang="it-IT" sz="3600" b="1" dirty="0">
                <a:solidFill>
                  <a:srgbClr val="FF0000"/>
                </a:solidFill>
                <a:latin typeface="Arial" panose="020B0604020202020204" pitchFamily="34" charset="0"/>
                <a:cs typeface="Arial" panose="020B0604020202020204" pitchFamily="34" charset="0"/>
              </a:rPr>
              <a:t>Afasie non fluenti: </a:t>
            </a:r>
            <a:r>
              <a:rPr lang="it-IT" sz="3600" b="1" dirty="0">
                <a:solidFill>
                  <a:srgbClr val="FF0000"/>
                </a:solidFill>
              </a:rPr>
              <a:t>Afasia transcorticale motoria</a:t>
            </a:r>
          </a:p>
        </p:txBody>
      </p:sp>
    </p:spTree>
    <p:extLst>
      <p:ext uri="{BB962C8B-B14F-4D97-AF65-F5344CB8AC3E}">
        <p14:creationId xmlns:p14="http://schemas.microsoft.com/office/powerpoint/2010/main" val="38272716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4">
            <a:extLst>
              <a:ext uri="{FF2B5EF4-FFF2-40B4-BE49-F238E27FC236}">
                <a16:creationId xmlns:a16="http://schemas.microsoft.com/office/drawing/2014/main" id="{2EE2EC11-1704-1540-8BDB-05DB4C1EC224}"/>
              </a:ext>
            </a:extLst>
          </p:cNvPr>
          <p:cNvSpPr>
            <a:spLocks noGrp="1"/>
          </p:cNvSpPr>
          <p:nvPr>
            <p:ph idx="1"/>
          </p:nvPr>
        </p:nvSpPr>
        <p:spPr>
          <a:xfrm>
            <a:off x="1768795" y="2364244"/>
            <a:ext cx="9396510" cy="4493755"/>
          </a:xfrm>
        </p:spPr>
        <p:txBody>
          <a:bodyPr/>
          <a:lstStyle/>
          <a:p>
            <a:r>
              <a:rPr lang="it-IT" sz="2000" dirty="0">
                <a:latin typeface="Arial" panose="020B0604020202020204" pitchFamily="34" charset="0"/>
                <a:cs typeface="Arial" panose="020B0604020202020204" pitchFamily="34" charset="0"/>
              </a:rPr>
              <a:t>consegue a lesioni delle aree frontali </a:t>
            </a:r>
            <a:r>
              <a:rPr lang="it-IT" sz="2000" dirty="0" err="1">
                <a:latin typeface="Arial" panose="020B0604020202020204" pitchFamily="34" charset="0"/>
                <a:cs typeface="Arial" panose="020B0604020202020204" pitchFamily="34" charset="0"/>
              </a:rPr>
              <a:t>premotorie</a:t>
            </a:r>
            <a:r>
              <a:rPr lang="it-IT" sz="2000" dirty="0">
                <a:latin typeface="Arial" panose="020B0604020202020204" pitchFamily="34" charset="0"/>
                <a:cs typeface="Arial" panose="020B0604020202020204" pitchFamily="34" charset="0"/>
              </a:rPr>
              <a:t> (BA 6) che coinvolgono la sostanza bianca sottostante e regioni poste anteriormente e superiormente all’area di </a:t>
            </a:r>
            <a:r>
              <a:rPr lang="it-IT" sz="2000" dirty="0" err="1">
                <a:latin typeface="Arial" panose="020B0604020202020204" pitchFamily="34" charset="0"/>
                <a:cs typeface="Arial" panose="020B0604020202020204" pitchFamily="34" charset="0"/>
              </a:rPr>
              <a:t>Broca</a:t>
            </a:r>
            <a:r>
              <a:rPr lang="it-IT" sz="2000" dirty="0">
                <a:latin typeface="Arial" panose="020B0604020202020204" pitchFamily="34" charset="0"/>
                <a:cs typeface="Arial" panose="020B0604020202020204" pitchFamily="34" charset="0"/>
              </a:rPr>
              <a:t> che è risparmiata</a:t>
            </a:r>
          </a:p>
          <a:p>
            <a:r>
              <a:rPr lang="it-IT" sz="2000" dirty="0">
                <a:latin typeface="Arial" panose="020B0604020202020204" pitchFamily="34" charset="0"/>
                <a:cs typeface="Arial" panose="020B0604020202020204" pitchFamily="34" charset="0"/>
              </a:rPr>
              <a:t>una lesione dell’area supplementare motoria a sinistra o a destra può causare una compromissione dell’eloquio spontaneo con conservate capacità di ripetizione e di comprensione per cui, in alcuni casi, questo tipo di afasia può insorgere anche dopo lesioni circoscritte a quest’area</a:t>
            </a:r>
          </a:p>
          <a:p>
            <a:r>
              <a:rPr lang="it-IT" sz="2000" dirty="0">
                <a:latin typeface="Arial" panose="020B0604020202020204" pitchFamily="34" charset="0"/>
                <a:cs typeface="Arial" panose="020B0604020202020204" pitchFamily="34" charset="0"/>
              </a:rPr>
              <a:t>nella transcorticale motoria il paziente non cerca attivamente di comunicare, ha ecolalia e perseverazioni MENTRE se la lesione è solo nella supplementare motoria il paziente cerca di comunicare con parafasie fonemiche e difficoltà articolatorie</a:t>
            </a:r>
          </a:p>
          <a:p>
            <a:r>
              <a:rPr lang="it-IT" sz="2000" dirty="0">
                <a:latin typeface="Arial" panose="020B0604020202020204" pitchFamily="34" charset="0"/>
                <a:cs typeface="Arial" panose="020B0604020202020204" pitchFamily="34" charset="0"/>
              </a:rPr>
              <a:t>il recupero di questi quadri è rapido e quasi completo</a:t>
            </a:r>
          </a:p>
          <a:p>
            <a:endParaRPr lang="it-IT" dirty="0"/>
          </a:p>
        </p:txBody>
      </p:sp>
      <p:sp>
        <p:nvSpPr>
          <p:cNvPr id="6" name="Rettangolo 5">
            <a:extLst>
              <a:ext uri="{FF2B5EF4-FFF2-40B4-BE49-F238E27FC236}">
                <a16:creationId xmlns:a16="http://schemas.microsoft.com/office/drawing/2014/main" id="{CE86E128-45F3-1548-B878-27DF6535C1BE}"/>
              </a:ext>
            </a:extLst>
          </p:cNvPr>
          <p:cNvSpPr/>
          <p:nvPr/>
        </p:nvSpPr>
        <p:spPr>
          <a:xfrm>
            <a:off x="1768795" y="199069"/>
            <a:ext cx="7480308" cy="1200329"/>
          </a:xfrm>
          <a:prstGeom prst="rect">
            <a:avLst/>
          </a:prstGeom>
        </p:spPr>
        <p:txBody>
          <a:bodyPr wrap="square">
            <a:spAutoFit/>
          </a:bodyPr>
          <a:lstStyle/>
          <a:p>
            <a:r>
              <a:rPr lang="it-IT" sz="3600" b="1" dirty="0">
                <a:solidFill>
                  <a:srgbClr val="FF0000"/>
                </a:solidFill>
                <a:latin typeface="Arial" panose="020B0604020202020204" pitchFamily="34" charset="0"/>
                <a:cs typeface="Arial" panose="020B0604020202020204" pitchFamily="34" charset="0"/>
              </a:rPr>
              <a:t>Afasie non fluenti: </a:t>
            </a:r>
            <a:r>
              <a:rPr lang="it-IT" sz="3600" b="1" dirty="0">
                <a:solidFill>
                  <a:srgbClr val="FF0000"/>
                </a:solidFill>
              </a:rPr>
              <a:t>Afasia transcorticale motoria</a:t>
            </a:r>
          </a:p>
        </p:txBody>
      </p:sp>
      <p:pic>
        <p:nvPicPr>
          <p:cNvPr id="7" name="Segnaposto contenuto 7">
            <a:extLst>
              <a:ext uri="{FF2B5EF4-FFF2-40B4-BE49-F238E27FC236}">
                <a16:creationId xmlns:a16="http://schemas.microsoft.com/office/drawing/2014/main" id="{A3E51D3E-C012-6249-A84F-04130E9418F7}"/>
              </a:ext>
            </a:extLst>
          </p:cNvPr>
          <p:cNvPicPr>
            <a:picLocks noChangeAspect="1"/>
          </p:cNvPicPr>
          <p:nvPr/>
        </p:nvPicPr>
        <p:blipFill>
          <a:blip r:embed="rId3"/>
          <a:stretch>
            <a:fillRect/>
          </a:stretch>
        </p:blipFill>
        <p:spPr>
          <a:xfrm>
            <a:off x="9357756" y="1"/>
            <a:ext cx="2834244" cy="2364244"/>
          </a:xfrm>
          <a:prstGeom prst="rect">
            <a:avLst/>
          </a:prstGeom>
        </p:spPr>
      </p:pic>
    </p:spTree>
    <p:extLst>
      <p:ext uri="{BB962C8B-B14F-4D97-AF65-F5344CB8AC3E}">
        <p14:creationId xmlns:p14="http://schemas.microsoft.com/office/powerpoint/2010/main" val="25401931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CE86E128-45F3-1548-B878-27DF6535C1BE}"/>
              </a:ext>
            </a:extLst>
          </p:cNvPr>
          <p:cNvSpPr/>
          <p:nvPr/>
        </p:nvSpPr>
        <p:spPr>
          <a:xfrm>
            <a:off x="2094613" y="187037"/>
            <a:ext cx="9204007" cy="1200329"/>
          </a:xfrm>
          <a:prstGeom prst="rect">
            <a:avLst/>
          </a:prstGeom>
        </p:spPr>
        <p:txBody>
          <a:bodyPr wrap="square">
            <a:spAutoFit/>
          </a:bodyPr>
          <a:lstStyle/>
          <a:p>
            <a:r>
              <a:rPr lang="it-IT" sz="3600" b="1" dirty="0">
                <a:solidFill>
                  <a:srgbClr val="FF0000"/>
                </a:solidFill>
                <a:latin typeface="Arial" panose="020B0604020202020204" pitchFamily="34" charset="0"/>
                <a:cs typeface="Arial" panose="020B0604020202020204" pitchFamily="34" charset="0"/>
              </a:rPr>
              <a:t>Afasie non fluenti: afasia transcorticale motoria</a:t>
            </a:r>
            <a:endParaRPr lang="it-IT" sz="3600" b="1" dirty="0">
              <a:solidFill>
                <a:srgbClr val="FF0000"/>
              </a:solidFill>
            </a:endParaRPr>
          </a:p>
        </p:txBody>
      </p:sp>
      <p:pic>
        <p:nvPicPr>
          <p:cNvPr id="12" name="Segnaposto contenuto 11">
            <a:extLst>
              <a:ext uri="{FF2B5EF4-FFF2-40B4-BE49-F238E27FC236}">
                <a16:creationId xmlns:a16="http://schemas.microsoft.com/office/drawing/2014/main" id="{47CA2D0E-7F34-784D-9C25-4CB684EC2A66}"/>
              </a:ext>
            </a:extLst>
          </p:cNvPr>
          <p:cNvPicPr>
            <a:picLocks noGrp="1" noChangeAspect="1"/>
          </p:cNvPicPr>
          <p:nvPr>
            <p:ph idx="1"/>
          </p:nvPr>
        </p:nvPicPr>
        <p:blipFill>
          <a:blip r:embed="rId3"/>
          <a:stretch>
            <a:fillRect/>
          </a:stretch>
        </p:blipFill>
        <p:spPr>
          <a:xfrm>
            <a:off x="3170711" y="1814453"/>
            <a:ext cx="6442375" cy="4230088"/>
          </a:xfrm>
          <a:prstGeom prst="rect">
            <a:avLst/>
          </a:prstGeom>
        </p:spPr>
      </p:pic>
      <p:sp>
        <p:nvSpPr>
          <p:cNvPr id="13" name="Ovale 12">
            <a:extLst>
              <a:ext uri="{FF2B5EF4-FFF2-40B4-BE49-F238E27FC236}">
                <a16:creationId xmlns:a16="http://schemas.microsoft.com/office/drawing/2014/main" id="{E231269D-2371-E947-9072-93C4276CD6D0}"/>
              </a:ext>
            </a:extLst>
          </p:cNvPr>
          <p:cNvSpPr/>
          <p:nvPr/>
        </p:nvSpPr>
        <p:spPr>
          <a:xfrm>
            <a:off x="5563673" y="2185606"/>
            <a:ext cx="828226" cy="79398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Ovale 13">
            <a:extLst>
              <a:ext uri="{FF2B5EF4-FFF2-40B4-BE49-F238E27FC236}">
                <a16:creationId xmlns:a16="http://schemas.microsoft.com/office/drawing/2014/main" id="{D40C7E36-63A5-6049-9AB0-D40D7EEAE9AF}"/>
              </a:ext>
            </a:extLst>
          </p:cNvPr>
          <p:cNvSpPr/>
          <p:nvPr/>
        </p:nvSpPr>
        <p:spPr>
          <a:xfrm rot="598956">
            <a:off x="4508726" y="2861954"/>
            <a:ext cx="597665" cy="146066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Freccia circolare in su 14">
            <a:extLst>
              <a:ext uri="{FF2B5EF4-FFF2-40B4-BE49-F238E27FC236}">
                <a16:creationId xmlns:a16="http://schemas.microsoft.com/office/drawing/2014/main" id="{E83CAD79-1934-724F-957B-572BC2E2FB76}"/>
              </a:ext>
            </a:extLst>
          </p:cNvPr>
          <p:cNvSpPr/>
          <p:nvPr/>
        </p:nvSpPr>
        <p:spPr>
          <a:xfrm rot="11665272">
            <a:off x="4980174" y="3653502"/>
            <a:ext cx="2206815" cy="548863"/>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13636888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4">
            <a:extLst>
              <a:ext uri="{FF2B5EF4-FFF2-40B4-BE49-F238E27FC236}">
                <a16:creationId xmlns:a16="http://schemas.microsoft.com/office/drawing/2014/main" id="{2EE2EC11-1704-1540-8BDB-05DB4C1EC224}"/>
              </a:ext>
            </a:extLst>
          </p:cNvPr>
          <p:cNvSpPr>
            <a:spLocks noGrp="1"/>
          </p:cNvSpPr>
          <p:nvPr>
            <p:ph idx="1"/>
          </p:nvPr>
        </p:nvSpPr>
        <p:spPr>
          <a:xfrm>
            <a:off x="1842979" y="1879919"/>
            <a:ext cx="8915400" cy="3777622"/>
          </a:xfrm>
        </p:spPr>
        <p:txBody>
          <a:bodyPr/>
          <a:lstStyle/>
          <a:p>
            <a:pPr algn="just"/>
            <a:r>
              <a:rPr lang="it-IT" sz="2400" dirty="0">
                <a:latin typeface="Arial" panose="020B0604020202020204" pitchFamily="34" charset="0"/>
                <a:cs typeface="Arial" panose="020B0604020202020204" pitchFamily="34" charset="0"/>
              </a:rPr>
              <a:t>è caratterizzata dalla sola capacità di ripetizione che è la sola possibilità espressiva, è presente ecolalia</a:t>
            </a:r>
          </a:p>
          <a:p>
            <a:pPr algn="just"/>
            <a:r>
              <a:rPr lang="it-IT" sz="2400" dirty="0">
                <a:latin typeface="Arial" panose="020B0604020202020204" pitchFamily="34" charset="0"/>
                <a:cs typeface="Arial" panose="020B0604020202020204" pitchFamily="34" charset="0"/>
              </a:rPr>
              <a:t>è relata ad un grave disturbo di natura semantico-lessicale con il risparmio delle componenti fonologiche e articolatorie</a:t>
            </a:r>
          </a:p>
          <a:p>
            <a:pPr algn="just"/>
            <a:r>
              <a:rPr lang="it-IT" sz="2400" dirty="0">
                <a:latin typeface="Arial" panose="020B0604020202020204" pitchFamily="34" charset="0"/>
                <a:cs typeface="Arial" panose="020B0604020202020204" pitchFamily="34" charset="0"/>
              </a:rPr>
              <a:t>è anche definita come sindrome da </a:t>
            </a:r>
            <a:r>
              <a:rPr lang="it-IT" sz="2400" u="sng" dirty="0">
                <a:latin typeface="Arial" panose="020B0604020202020204" pitchFamily="34" charset="0"/>
                <a:cs typeface="Arial" panose="020B0604020202020204" pitchFamily="34" charset="0"/>
              </a:rPr>
              <a:t>isolamento del linguaggio</a:t>
            </a:r>
          </a:p>
          <a:p>
            <a:pPr algn="just"/>
            <a:r>
              <a:rPr lang="it-IT" sz="2400" dirty="0">
                <a:latin typeface="Arial" panose="020B0604020202020204" pitchFamily="34" charset="0"/>
                <a:cs typeface="Arial" panose="020B0604020202020204" pitchFamily="34" charset="0"/>
              </a:rPr>
              <a:t>la lesione interessa le regioni corticali e sottocorticali </a:t>
            </a:r>
            <a:r>
              <a:rPr lang="it-IT" sz="2400" dirty="0" err="1">
                <a:latin typeface="Arial" panose="020B0604020202020204" pitchFamily="34" charset="0"/>
                <a:cs typeface="Arial" panose="020B0604020202020204" pitchFamily="34" charset="0"/>
              </a:rPr>
              <a:t>fronto-temporo-perietali</a:t>
            </a:r>
            <a:r>
              <a:rPr lang="it-IT" sz="2400" dirty="0">
                <a:latin typeface="Arial" panose="020B0604020202020204" pitchFamily="34" charset="0"/>
                <a:cs typeface="Arial" panose="020B0604020202020204" pitchFamily="34" charset="0"/>
              </a:rPr>
              <a:t> con risparmio delle strutture </a:t>
            </a:r>
            <a:r>
              <a:rPr lang="it-IT" sz="2400" dirty="0" err="1">
                <a:latin typeface="Arial" panose="020B0604020202020204" pitchFamily="34" charset="0"/>
                <a:cs typeface="Arial" panose="020B0604020202020204" pitchFamily="34" charset="0"/>
              </a:rPr>
              <a:t>perisilviane</a:t>
            </a:r>
            <a:r>
              <a:rPr lang="it-IT" sz="2400" dirty="0">
                <a:latin typeface="Arial" panose="020B0604020202020204" pitchFamily="34" charset="0"/>
                <a:cs typeface="Arial" panose="020B0604020202020204" pitchFamily="34" charset="0"/>
              </a:rPr>
              <a:t> la cui integrità è necessaria per la ripetizione (</a:t>
            </a:r>
            <a:r>
              <a:rPr lang="it-IT" sz="2400" dirty="0" err="1">
                <a:latin typeface="Arial" panose="020B0604020202020204" pitchFamily="34" charset="0"/>
                <a:cs typeface="Arial" panose="020B0604020202020204" pitchFamily="34" charset="0"/>
              </a:rPr>
              <a:t>Broca</a:t>
            </a:r>
            <a:r>
              <a:rPr lang="it-IT" sz="2400" dirty="0">
                <a:latin typeface="Arial" panose="020B0604020202020204" pitchFamily="34" charset="0"/>
                <a:cs typeface="Arial" panose="020B0604020202020204" pitchFamily="34" charset="0"/>
              </a:rPr>
              <a:t>, </a:t>
            </a:r>
            <a:r>
              <a:rPr lang="it-IT" sz="2400" dirty="0" err="1">
                <a:latin typeface="Arial" panose="020B0604020202020204" pitchFamily="34" charset="0"/>
                <a:cs typeface="Arial" panose="020B0604020202020204" pitchFamily="34" charset="0"/>
              </a:rPr>
              <a:t>Wernicke</a:t>
            </a:r>
            <a:r>
              <a:rPr lang="it-IT" sz="2400" dirty="0">
                <a:latin typeface="Arial" panose="020B0604020202020204" pitchFamily="34" charset="0"/>
                <a:cs typeface="Arial" panose="020B0604020202020204" pitchFamily="34" charset="0"/>
              </a:rPr>
              <a:t> e </a:t>
            </a:r>
            <a:r>
              <a:rPr lang="it-IT" sz="2400" dirty="0" err="1">
                <a:latin typeface="Arial" panose="020B0604020202020204" pitchFamily="34" charset="0"/>
                <a:cs typeface="Arial" panose="020B0604020202020204" pitchFamily="34" charset="0"/>
              </a:rPr>
              <a:t>f</a:t>
            </a:r>
            <a:r>
              <a:rPr lang="it-IT" sz="2400" dirty="0">
                <a:latin typeface="Arial" panose="020B0604020202020204" pitchFamily="34" charset="0"/>
                <a:cs typeface="Arial" panose="020B0604020202020204" pitchFamily="34" charset="0"/>
              </a:rPr>
              <a:t>. arcuato)</a:t>
            </a:r>
          </a:p>
          <a:p>
            <a:endParaRPr lang="it-IT" dirty="0">
              <a:latin typeface="Arial" panose="020B0604020202020204" pitchFamily="34" charset="0"/>
              <a:cs typeface="Arial" panose="020B0604020202020204" pitchFamily="34" charset="0"/>
            </a:endParaRPr>
          </a:p>
          <a:p>
            <a:endParaRPr lang="it-IT" dirty="0">
              <a:latin typeface="Arial" panose="020B0604020202020204" pitchFamily="34" charset="0"/>
              <a:cs typeface="Arial" panose="020B0604020202020204" pitchFamily="34" charset="0"/>
            </a:endParaRPr>
          </a:p>
          <a:p>
            <a:endParaRPr lang="it-IT" dirty="0"/>
          </a:p>
        </p:txBody>
      </p:sp>
      <p:sp>
        <p:nvSpPr>
          <p:cNvPr id="4" name="Rettangolo 3">
            <a:extLst>
              <a:ext uri="{FF2B5EF4-FFF2-40B4-BE49-F238E27FC236}">
                <a16:creationId xmlns:a16="http://schemas.microsoft.com/office/drawing/2014/main" id="{FBF2F8A4-A168-4849-AE69-BACDE3926E55}"/>
              </a:ext>
            </a:extLst>
          </p:cNvPr>
          <p:cNvSpPr/>
          <p:nvPr/>
        </p:nvSpPr>
        <p:spPr>
          <a:xfrm>
            <a:off x="2094613" y="187037"/>
            <a:ext cx="9708503" cy="1200329"/>
          </a:xfrm>
          <a:prstGeom prst="rect">
            <a:avLst/>
          </a:prstGeom>
        </p:spPr>
        <p:txBody>
          <a:bodyPr wrap="square">
            <a:spAutoFit/>
          </a:bodyPr>
          <a:lstStyle/>
          <a:p>
            <a:r>
              <a:rPr lang="it-IT" sz="3600" b="1" dirty="0">
                <a:solidFill>
                  <a:srgbClr val="FF0000"/>
                </a:solidFill>
                <a:latin typeface="Arial" panose="020B0604020202020204" pitchFamily="34" charset="0"/>
                <a:cs typeface="Arial" panose="020B0604020202020204" pitchFamily="34" charset="0"/>
              </a:rPr>
              <a:t>Afasie non fluenti: </a:t>
            </a:r>
            <a:r>
              <a:rPr lang="it-IT" sz="3600" b="1" dirty="0">
                <a:solidFill>
                  <a:srgbClr val="FF0000"/>
                </a:solidFill>
              </a:rPr>
              <a:t>Afasia transcorticale mista</a:t>
            </a:r>
          </a:p>
        </p:txBody>
      </p:sp>
    </p:spTree>
    <p:extLst>
      <p:ext uri="{BB962C8B-B14F-4D97-AF65-F5344CB8AC3E}">
        <p14:creationId xmlns:p14="http://schemas.microsoft.com/office/powerpoint/2010/main" val="25220452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64BE01-9A55-CB41-9A3A-039536D7D76E}"/>
              </a:ext>
            </a:extLst>
          </p:cNvPr>
          <p:cNvSpPr>
            <a:spLocks noGrp="1"/>
          </p:cNvSpPr>
          <p:nvPr>
            <p:ph type="title"/>
          </p:nvPr>
        </p:nvSpPr>
        <p:spPr>
          <a:xfrm>
            <a:off x="1846692" y="239643"/>
            <a:ext cx="8911687" cy="643584"/>
          </a:xfrm>
        </p:spPr>
        <p:txBody>
          <a:bodyPr>
            <a:normAutofit fontScale="90000"/>
          </a:bodyPr>
          <a:lstStyle/>
          <a:p>
            <a:r>
              <a:rPr lang="it-IT" b="1" dirty="0">
                <a:solidFill>
                  <a:srgbClr val="FF0000"/>
                </a:solidFill>
              </a:rPr>
              <a:t>Afasie fluenti: Afasia di </a:t>
            </a:r>
            <a:r>
              <a:rPr lang="it-IT" b="1" dirty="0" err="1">
                <a:solidFill>
                  <a:srgbClr val="FF0000"/>
                </a:solidFill>
              </a:rPr>
              <a:t>Wernicke</a:t>
            </a:r>
            <a:br>
              <a:rPr lang="it-IT" b="1" dirty="0">
                <a:solidFill>
                  <a:srgbClr val="FF0000"/>
                </a:solidFill>
              </a:rPr>
            </a:br>
            <a:endParaRPr lang="it-IT" b="1" dirty="0">
              <a:solidFill>
                <a:srgbClr val="FF0000"/>
              </a:solidFill>
            </a:endParaRPr>
          </a:p>
        </p:txBody>
      </p:sp>
      <p:sp>
        <p:nvSpPr>
          <p:cNvPr id="4" name="Segnaposto contenuto 4">
            <a:extLst>
              <a:ext uri="{FF2B5EF4-FFF2-40B4-BE49-F238E27FC236}">
                <a16:creationId xmlns:a16="http://schemas.microsoft.com/office/drawing/2014/main" id="{3159690A-D8C7-8D43-9C79-BD093ED959B2}"/>
              </a:ext>
            </a:extLst>
          </p:cNvPr>
          <p:cNvSpPr txBox="1">
            <a:spLocks/>
          </p:cNvSpPr>
          <p:nvPr/>
        </p:nvSpPr>
        <p:spPr>
          <a:xfrm>
            <a:off x="1643284" y="1487448"/>
            <a:ext cx="9069388" cy="4682837"/>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lgn="just"/>
            <a:r>
              <a:rPr lang="it-IT" sz="1900" dirty="0">
                <a:latin typeface="Arial" panose="020B0604020202020204" pitchFamily="34" charset="0"/>
                <a:cs typeface="Arial" panose="020B0604020202020204" pitchFamily="34" charset="0"/>
              </a:rPr>
              <a:t>eloquio fluente, abbondante, logorroico con errori fonologici</a:t>
            </a:r>
          </a:p>
          <a:p>
            <a:pPr marL="0" indent="0" algn="just">
              <a:buNone/>
            </a:pPr>
            <a:r>
              <a:rPr lang="it-IT" sz="1900" dirty="0">
                <a:latin typeface="Arial" panose="020B0604020202020204" pitchFamily="34" charset="0"/>
                <a:cs typeface="Arial" panose="020B0604020202020204" pitchFamily="34" charset="0"/>
              </a:rPr>
              <a:t>      che vanno dalle parafasie al gergo fonologico</a:t>
            </a:r>
          </a:p>
          <a:p>
            <a:pPr algn="just"/>
            <a:r>
              <a:rPr lang="it-IT" sz="1900" dirty="0">
                <a:latin typeface="Arial" panose="020B0604020202020204" pitchFamily="34" charset="0"/>
                <a:cs typeface="Arial" panose="020B0604020202020204" pitchFamily="34" charset="0"/>
              </a:rPr>
              <a:t>può avere anomie o parafasie semantiche</a:t>
            </a:r>
          </a:p>
          <a:p>
            <a:pPr algn="just"/>
            <a:r>
              <a:rPr lang="it-IT" sz="1900" dirty="0">
                <a:latin typeface="Arial" panose="020B0604020202020204" pitchFamily="34" charset="0"/>
                <a:cs typeface="Arial" panose="020B0604020202020204" pitchFamily="34" charset="0"/>
              </a:rPr>
              <a:t>non hanno problemi articolatori</a:t>
            </a:r>
          </a:p>
          <a:p>
            <a:pPr algn="just"/>
            <a:r>
              <a:rPr lang="it-IT" sz="1900" dirty="0">
                <a:latin typeface="Arial" panose="020B0604020202020204" pitchFamily="34" charset="0"/>
                <a:cs typeface="Arial" panose="020B0604020202020204" pitchFamily="34" charset="0"/>
              </a:rPr>
              <a:t>possono fare errori </a:t>
            </a:r>
            <a:r>
              <a:rPr lang="it-IT" sz="1900" dirty="0" err="1">
                <a:latin typeface="Arial" panose="020B0604020202020204" pitchFamily="34" charset="0"/>
                <a:cs typeface="Arial" panose="020B0604020202020204" pitchFamily="34" charset="0"/>
              </a:rPr>
              <a:t>paragrammatici</a:t>
            </a:r>
            <a:r>
              <a:rPr lang="it-IT" sz="1900" dirty="0">
                <a:latin typeface="Arial" panose="020B0604020202020204" pitchFamily="34" charset="0"/>
                <a:cs typeface="Arial" panose="020B0604020202020204" pitchFamily="34" charset="0"/>
              </a:rPr>
              <a:t> cioè di errata selezione di morfemi grammaticali come i funtori e gli affissi (in-visibile)</a:t>
            </a:r>
          </a:p>
          <a:p>
            <a:pPr algn="just"/>
            <a:r>
              <a:rPr lang="it-IT" sz="1900" dirty="0">
                <a:latin typeface="Arial" panose="020B0604020202020204" pitchFamily="34" charset="0"/>
                <a:cs typeface="Arial" panose="020B0604020202020204" pitchFamily="34" charset="0"/>
              </a:rPr>
              <a:t>produzione incomprensibile con prosodia conservata, sembra che il paziente non se ne renda conto</a:t>
            </a:r>
          </a:p>
          <a:p>
            <a:pPr algn="just"/>
            <a:r>
              <a:rPr lang="it-IT" sz="1900" dirty="0">
                <a:latin typeface="Arial" panose="020B0604020202020204" pitchFamily="34" charset="0"/>
                <a:cs typeface="Arial" panose="020B0604020202020204" pitchFamily="34" charset="0"/>
              </a:rPr>
              <a:t>comprensione compromessa sia per linguaggio orale che scritto (a volte può esserci una relativa conservazione di quest’ultima)</a:t>
            </a:r>
          </a:p>
          <a:p>
            <a:pPr algn="just"/>
            <a:r>
              <a:rPr lang="it-IT" sz="1900" dirty="0">
                <a:latin typeface="Arial" panose="020B0604020202020204" pitchFamily="34" charset="0"/>
                <a:cs typeface="Arial" panose="020B0604020202020204" pitchFamily="34" charset="0"/>
              </a:rPr>
              <a:t>emianopsia</a:t>
            </a:r>
          </a:p>
          <a:p>
            <a:pPr algn="just"/>
            <a:r>
              <a:rPr lang="it-IT" sz="1900" dirty="0">
                <a:latin typeface="Arial" panose="020B0604020202020204" pitchFamily="34" charset="0"/>
                <a:cs typeface="Arial" panose="020B0604020202020204" pitchFamily="34" charset="0"/>
              </a:rPr>
              <a:t>evoluzione: </a:t>
            </a:r>
          </a:p>
          <a:p>
            <a:pPr lvl="1" algn="just"/>
            <a:r>
              <a:rPr lang="it-IT" sz="1900" dirty="0">
                <a:latin typeface="Arial" panose="020B0604020202020204" pitchFamily="34" charset="0"/>
                <a:cs typeface="Arial" panose="020B0604020202020204" pitchFamily="34" charset="0"/>
              </a:rPr>
              <a:t>se migliora la comprensione ma restano alterazioni fonologiche e di ripetizione diventano afasici di conduzione</a:t>
            </a:r>
          </a:p>
          <a:p>
            <a:pPr lvl="1" algn="just"/>
            <a:r>
              <a:rPr lang="it-IT" sz="1900" dirty="0">
                <a:latin typeface="Arial" panose="020B0604020202020204" pitchFamily="34" charset="0"/>
                <a:cs typeface="Arial" panose="020B0604020202020204" pitchFamily="34" charset="0"/>
              </a:rPr>
              <a:t>se resta il deficit lessicale ma migliorano comprensione e ripetizione allora diventano afasie anomiche</a:t>
            </a:r>
          </a:p>
          <a:p>
            <a:endParaRPr lang="it-IT" dirty="0">
              <a:latin typeface="Arial" panose="020B0604020202020204" pitchFamily="34" charset="0"/>
              <a:cs typeface="Arial" panose="020B0604020202020204" pitchFamily="34" charset="0"/>
            </a:endParaRPr>
          </a:p>
          <a:p>
            <a:endParaRPr lang="it-IT" dirty="0">
              <a:latin typeface="Arial" panose="020B0604020202020204" pitchFamily="34" charset="0"/>
              <a:cs typeface="Arial" panose="020B0604020202020204" pitchFamily="34" charset="0"/>
            </a:endParaRPr>
          </a:p>
          <a:p>
            <a:endParaRPr lang="it-IT" dirty="0"/>
          </a:p>
        </p:txBody>
      </p:sp>
      <p:pic>
        <p:nvPicPr>
          <p:cNvPr id="5" name="Segnaposto contenuto 5">
            <a:extLst>
              <a:ext uri="{FF2B5EF4-FFF2-40B4-BE49-F238E27FC236}">
                <a16:creationId xmlns:a16="http://schemas.microsoft.com/office/drawing/2014/main" id="{C1C69937-8829-1944-AC53-4E3C49C2576E}"/>
              </a:ext>
            </a:extLst>
          </p:cNvPr>
          <p:cNvPicPr>
            <a:picLocks noChangeAspect="1"/>
          </p:cNvPicPr>
          <p:nvPr/>
        </p:nvPicPr>
        <p:blipFill>
          <a:blip r:embed="rId3"/>
          <a:stretch>
            <a:fillRect/>
          </a:stretch>
        </p:blipFill>
        <p:spPr>
          <a:xfrm>
            <a:off x="8921077" y="82489"/>
            <a:ext cx="3163124" cy="2672586"/>
          </a:xfrm>
          <a:prstGeom prst="rect">
            <a:avLst/>
          </a:prstGeom>
        </p:spPr>
      </p:pic>
    </p:spTree>
    <p:extLst>
      <p:ext uri="{BB962C8B-B14F-4D97-AF65-F5344CB8AC3E}">
        <p14:creationId xmlns:p14="http://schemas.microsoft.com/office/powerpoint/2010/main" val="5312966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380A9134-3476-A74E-BDC2-3BDB01DDB02F}"/>
              </a:ext>
            </a:extLst>
          </p:cNvPr>
          <p:cNvSpPr>
            <a:spLocks noGrp="1"/>
          </p:cNvSpPr>
          <p:nvPr>
            <p:ph type="title"/>
          </p:nvPr>
        </p:nvSpPr>
        <p:spPr>
          <a:xfrm>
            <a:off x="2135721" y="239643"/>
            <a:ext cx="8911687" cy="643584"/>
          </a:xfrm>
        </p:spPr>
        <p:txBody>
          <a:bodyPr>
            <a:normAutofit fontScale="90000"/>
          </a:bodyPr>
          <a:lstStyle/>
          <a:p>
            <a:r>
              <a:rPr lang="it-IT" b="1" dirty="0">
                <a:solidFill>
                  <a:srgbClr val="FF0000"/>
                </a:solidFill>
              </a:rPr>
              <a:t>Afasie fluenti: afasia di </a:t>
            </a:r>
            <a:r>
              <a:rPr lang="it-IT" b="1" dirty="0" err="1">
                <a:solidFill>
                  <a:srgbClr val="FF0000"/>
                </a:solidFill>
              </a:rPr>
              <a:t>Wernicke</a:t>
            </a:r>
            <a:br>
              <a:rPr lang="it-IT" b="1" dirty="0">
                <a:solidFill>
                  <a:srgbClr val="FF0000"/>
                </a:solidFill>
              </a:rPr>
            </a:br>
            <a:endParaRPr lang="it-IT" b="1" dirty="0">
              <a:solidFill>
                <a:srgbClr val="FF0000"/>
              </a:solidFill>
            </a:endParaRPr>
          </a:p>
        </p:txBody>
      </p:sp>
      <p:pic>
        <p:nvPicPr>
          <p:cNvPr id="7" name="Immagine 6">
            <a:extLst>
              <a:ext uri="{FF2B5EF4-FFF2-40B4-BE49-F238E27FC236}">
                <a16:creationId xmlns:a16="http://schemas.microsoft.com/office/drawing/2014/main" id="{A8E61102-FF7F-2742-8F75-FDB8C7D16E98}"/>
              </a:ext>
            </a:extLst>
          </p:cNvPr>
          <p:cNvPicPr>
            <a:picLocks noChangeAspect="1"/>
          </p:cNvPicPr>
          <p:nvPr/>
        </p:nvPicPr>
        <p:blipFill>
          <a:blip r:embed="rId3"/>
          <a:stretch>
            <a:fillRect/>
          </a:stretch>
        </p:blipFill>
        <p:spPr>
          <a:xfrm>
            <a:off x="3226063" y="2041915"/>
            <a:ext cx="6731000" cy="4419600"/>
          </a:xfrm>
          <a:prstGeom prst="rect">
            <a:avLst/>
          </a:prstGeom>
        </p:spPr>
      </p:pic>
      <p:sp>
        <p:nvSpPr>
          <p:cNvPr id="10" name="Ovale 9">
            <a:extLst>
              <a:ext uri="{FF2B5EF4-FFF2-40B4-BE49-F238E27FC236}">
                <a16:creationId xmlns:a16="http://schemas.microsoft.com/office/drawing/2014/main" id="{34616BE3-D7FB-3E43-8E7A-1A830CD0E047}"/>
              </a:ext>
            </a:extLst>
          </p:cNvPr>
          <p:cNvSpPr/>
          <p:nvPr/>
        </p:nvSpPr>
        <p:spPr>
          <a:xfrm>
            <a:off x="6132749" y="4750130"/>
            <a:ext cx="917629" cy="97377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a:extLst>
              <a:ext uri="{FF2B5EF4-FFF2-40B4-BE49-F238E27FC236}">
                <a16:creationId xmlns:a16="http://schemas.microsoft.com/office/drawing/2014/main" id="{B1DC73CA-DE2F-2F4B-B40E-2FDD014C33CA}"/>
              </a:ext>
            </a:extLst>
          </p:cNvPr>
          <p:cNvSpPr/>
          <p:nvPr/>
        </p:nvSpPr>
        <p:spPr>
          <a:xfrm>
            <a:off x="7058688" y="3325751"/>
            <a:ext cx="1038418" cy="10681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a:extLst>
              <a:ext uri="{FF2B5EF4-FFF2-40B4-BE49-F238E27FC236}">
                <a16:creationId xmlns:a16="http://schemas.microsoft.com/office/drawing/2014/main" id="{63DC2EEF-783E-2D4F-81BD-787162A9195F}"/>
              </a:ext>
            </a:extLst>
          </p:cNvPr>
          <p:cNvSpPr/>
          <p:nvPr/>
        </p:nvSpPr>
        <p:spPr>
          <a:xfrm>
            <a:off x="7472625" y="4256310"/>
            <a:ext cx="1421994" cy="137819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3866540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EFC6341-03C7-D24C-BD76-2E4BA554AC5B}"/>
              </a:ext>
            </a:extLst>
          </p:cNvPr>
          <p:cNvPicPr>
            <a:picLocks noChangeAspect="1"/>
          </p:cNvPicPr>
          <p:nvPr/>
        </p:nvPicPr>
        <p:blipFill>
          <a:blip r:embed="rId2"/>
          <a:stretch>
            <a:fillRect/>
          </a:stretch>
        </p:blipFill>
        <p:spPr>
          <a:xfrm>
            <a:off x="2205318" y="572358"/>
            <a:ext cx="9087445" cy="5868784"/>
          </a:xfrm>
          <a:prstGeom prst="rect">
            <a:avLst/>
          </a:prstGeom>
        </p:spPr>
      </p:pic>
    </p:spTree>
    <p:extLst>
      <p:ext uri="{BB962C8B-B14F-4D97-AF65-F5344CB8AC3E}">
        <p14:creationId xmlns:p14="http://schemas.microsoft.com/office/powerpoint/2010/main" val="31398039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AC179F4-801D-BB46-BE6F-294CC8C429D6}"/>
              </a:ext>
            </a:extLst>
          </p:cNvPr>
          <p:cNvSpPr>
            <a:spLocks noGrp="1"/>
          </p:cNvSpPr>
          <p:nvPr>
            <p:ph idx="1"/>
          </p:nvPr>
        </p:nvSpPr>
        <p:spPr>
          <a:xfrm>
            <a:off x="1347536" y="1588166"/>
            <a:ext cx="8554453" cy="4654502"/>
          </a:xfrm>
        </p:spPr>
        <p:txBody>
          <a:bodyPr>
            <a:normAutofit/>
          </a:bodyPr>
          <a:lstStyle/>
          <a:p>
            <a:pPr marL="0" indent="0">
              <a:buNone/>
            </a:pPr>
            <a:endParaRPr lang="it-IT" sz="2600" b="1" u="sng" dirty="0">
              <a:solidFill>
                <a:srgbClr val="FF0000"/>
              </a:solidFill>
              <a:latin typeface="Arial" panose="020B0604020202020204" pitchFamily="34" charset="0"/>
              <a:cs typeface="Arial" panose="020B0604020202020204" pitchFamily="34" charset="0"/>
            </a:endParaRPr>
          </a:p>
          <a:p>
            <a:pPr algn="just"/>
            <a:r>
              <a:rPr lang="it-IT" sz="2600" dirty="0">
                <a:latin typeface="Arial" panose="020B0604020202020204" pitchFamily="34" charset="0"/>
                <a:cs typeface="Arial" panose="020B0604020202020204" pitchFamily="34" charset="0"/>
              </a:rPr>
              <a:t>è associata a lesioni del giro temporale superiore dorsale posteriore sinistro e/o al giro </a:t>
            </a:r>
            <a:r>
              <a:rPr lang="it-IT" sz="2600" dirty="0" err="1">
                <a:latin typeface="Arial" panose="020B0604020202020204" pitchFamily="34" charset="0"/>
                <a:cs typeface="Arial" panose="020B0604020202020204" pitchFamily="34" charset="0"/>
              </a:rPr>
              <a:t>sopramarginale</a:t>
            </a:r>
            <a:r>
              <a:rPr lang="it-IT" sz="2600" dirty="0">
                <a:latin typeface="Arial" panose="020B0604020202020204" pitchFamily="34" charset="0"/>
                <a:cs typeface="Arial" panose="020B0604020202020204" pitchFamily="34" charset="0"/>
              </a:rPr>
              <a:t>, correlate a deficit di produzione del linguaggio</a:t>
            </a:r>
          </a:p>
          <a:p>
            <a:pPr algn="just"/>
            <a:r>
              <a:rPr lang="it-IT" sz="2600" dirty="0">
                <a:latin typeface="Arial" panose="020B0604020202020204" pitchFamily="34" charset="0"/>
                <a:cs typeface="Arial" panose="020B0604020202020204" pitchFamily="34" charset="0"/>
              </a:rPr>
              <a:t>è tipicamente caratterizzata da una buona comprensione uditiva, con frequenti errori fonemici nella produzione vocale, difficoltà di denominazione che spesso comportano fenomeni </a:t>
            </a:r>
            <a:r>
              <a:rPr lang="it-IT" sz="2600" i="1" dirty="0">
                <a:latin typeface="Arial" panose="020B0604020202020204" pitchFamily="34" charset="0"/>
                <a:cs typeface="Arial" panose="020B0604020202020204" pitchFamily="34" charset="0"/>
              </a:rPr>
              <a:t>«sulla punta della lingua», </a:t>
            </a:r>
            <a:r>
              <a:rPr lang="it-IT" sz="2600" dirty="0">
                <a:latin typeface="Arial" panose="020B0604020202020204" pitchFamily="34" charset="0"/>
                <a:cs typeface="Arial" panose="020B0604020202020204" pitchFamily="34" charset="0"/>
              </a:rPr>
              <a:t>i quali implicano un'interruzione della codifica fonologica e difficoltà di ripetizione testuale</a:t>
            </a:r>
          </a:p>
        </p:txBody>
      </p:sp>
      <p:pic>
        <p:nvPicPr>
          <p:cNvPr id="4" name="Immagine 3">
            <a:extLst>
              <a:ext uri="{FF2B5EF4-FFF2-40B4-BE49-F238E27FC236}">
                <a16:creationId xmlns:a16="http://schemas.microsoft.com/office/drawing/2014/main" id="{B5BC2751-1A11-1F4A-84FA-F44136ABAA84}"/>
              </a:ext>
            </a:extLst>
          </p:cNvPr>
          <p:cNvPicPr>
            <a:picLocks noChangeAspect="1"/>
          </p:cNvPicPr>
          <p:nvPr/>
        </p:nvPicPr>
        <p:blipFill>
          <a:blip r:embed="rId2"/>
          <a:stretch>
            <a:fillRect/>
          </a:stretch>
        </p:blipFill>
        <p:spPr>
          <a:xfrm>
            <a:off x="9690100" y="0"/>
            <a:ext cx="2501900" cy="1981200"/>
          </a:xfrm>
          <a:prstGeom prst="rect">
            <a:avLst/>
          </a:prstGeom>
        </p:spPr>
      </p:pic>
      <p:sp>
        <p:nvSpPr>
          <p:cNvPr id="5" name="Titolo 3">
            <a:extLst>
              <a:ext uri="{FF2B5EF4-FFF2-40B4-BE49-F238E27FC236}">
                <a16:creationId xmlns:a16="http://schemas.microsoft.com/office/drawing/2014/main" id="{4B0C2852-EB52-7D4D-962F-497B429CA57D}"/>
              </a:ext>
            </a:extLst>
          </p:cNvPr>
          <p:cNvSpPr>
            <a:spLocks noGrp="1"/>
          </p:cNvSpPr>
          <p:nvPr>
            <p:ph type="title"/>
          </p:nvPr>
        </p:nvSpPr>
        <p:spPr>
          <a:xfrm>
            <a:off x="1594442" y="501873"/>
            <a:ext cx="8012011" cy="1200329"/>
          </a:xfrm>
          <a:prstGeom prst="rect">
            <a:avLst/>
          </a:prstGeom>
        </p:spPr>
        <p:txBody>
          <a:bodyPr wrap="square">
            <a:spAutoFit/>
          </a:bodyPr>
          <a:lstStyle/>
          <a:p>
            <a:r>
              <a:rPr lang="it-IT" sz="3600" b="1" dirty="0">
                <a:solidFill>
                  <a:srgbClr val="FF0000"/>
                </a:solidFill>
                <a:latin typeface="Arial" panose="020B0604020202020204" pitchFamily="34" charset="0"/>
                <a:cs typeface="Arial" panose="020B0604020202020204" pitchFamily="34" charset="0"/>
              </a:rPr>
              <a:t>Afasie fluenti: afasia </a:t>
            </a:r>
            <a:r>
              <a:rPr lang="it-IT" b="1" dirty="0">
                <a:solidFill>
                  <a:srgbClr val="FF0000"/>
                </a:solidFill>
              </a:rPr>
              <a:t>di conduzione</a:t>
            </a:r>
            <a:br>
              <a:rPr lang="it-IT" b="1" dirty="0">
                <a:solidFill>
                  <a:srgbClr val="FF0000"/>
                </a:solidFill>
              </a:rPr>
            </a:br>
            <a:endParaRPr lang="it-IT" sz="3600" b="1" dirty="0">
              <a:solidFill>
                <a:srgbClr val="FF0000"/>
              </a:solidFill>
            </a:endParaRPr>
          </a:p>
        </p:txBody>
      </p:sp>
    </p:spTree>
    <p:extLst>
      <p:ext uri="{BB962C8B-B14F-4D97-AF65-F5344CB8AC3E}">
        <p14:creationId xmlns:p14="http://schemas.microsoft.com/office/powerpoint/2010/main" val="18925520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AC179F4-801D-BB46-BE6F-294CC8C429D6}"/>
              </a:ext>
            </a:extLst>
          </p:cNvPr>
          <p:cNvSpPr>
            <a:spLocks noGrp="1"/>
          </p:cNvSpPr>
          <p:nvPr>
            <p:ph idx="1"/>
          </p:nvPr>
        </p:nvSpPr>
        <p:spPr>
          <a:xfrm>
            <a:off x="1328551" y="2017105"/>
            <a:ext cx="8361549" cy="4010719"/>
          </a:xfrm>
        </p:spPr>
        <p:txBody>
          <a:bodyPr>
            <a:normAutofit/>
          </a:bodyPr>
          <a:lstStyle/>
          <a:p>
            <a:pPr algn="just"/>
            <a:r>
              <a:rPr lang="it-IT" sz="2600" dirty="0">
                <a:latin typeface="Arial" panose="020B0604020202020204" pitchFamily="34" charset="0"/>
                <a:cs typeface="Arial" panose="020B0604020202020204" pitchFamily="34" charset="0"/>
              </a:rPr>
              <a:t>il deficit di produzione nell'afasia di conduzione è sensibile al carico: gli errori sono più probabili con parole più lunghe e a bassa frequenza e con la ripetizione di stringhe di parole con pochi vincoli semantici. </a:t>
            </a:r>
          </a:p>
          <a:p>
            <a:pPr algn="just"/>
            <a:r>
              <a:rPr lang="it-IT" sz="2600" dirty="0">
                <a:latin typeface="Arial" panose="020B0604020202020204" pitchFamily="34" charset="0"/>
                <a:cs typeface="Arial" panose="020B0604020202020204" pitchFamily="34" charset="0"/>
              </a:rPr>
              <a:t>pertanto, l'afasia di conduzione fornisce prove del coinvolgimento delle regioni cerebrali posteriori sinistre legate all'udito negli aspetti fonologici della produzione vocale</a:t>
            </a:r>
          </a:p>
        </p:txBody>
      </p:sp>
      <p:pic>
        <p:nvPicPr>
          <p:cNvPr id="4" name="Immagine 3">
            <a:extLst>
              <a:ext uri="{FF2B5EF4-FFF2-40B4-BE49-F238E27FC236}">
                <a16:creationId xmlns:a16="http://schemas.microsoft.com/office/drawing/2014/main" id="{B5BC2751-1A11-1F4A-84FA-F44136ABAA84}"/>
              </a:ext>
            </a:extLst>
          </p:cNvPr>
          <p:cNvPicPr>
            <a:picLocks noChangeAspect="1"/>
          </p:cNvPicPr>
          <p:nvPr/>
        </p:nvPicPr>
        <p:blipFill>
          <a:blip r:embed="rId2"/>
          <a:stretch>
            <a:fillRect/>
          </a:stretch>
        </p:blipFill>
        <p:spPr>
          <a:xfrm>
            <a:off x="9690100" y="0"/>
            <a:ext cx="2501900" cy="1981200"/>
          </a:xfrm>
          <a:prstGeom prst="rect">
            <a:avLst/>
          </a:prstGeom>
        </p:spPr>
      </p:pic>
      <p:sp>
        <p:nvSpPr>
          <p:cNvPr id="5" name="Titolo 3">
            <a:extLst>
              <a:ext uri="{FF2B5EF4-FFF2-40B4-BE49-F238E27FC236}">
                <a16:creationId xmlns:a16="http://schemas.microsoft.com/office/drawing/2014/main" id="{04788E9E-5ED8-4E45-89F5-EC92D1AD92A2}"/>
              </a:ext>
            </a:extLst>
          </p:cNvPr>
          <p:cNvSpPr>
            <a:spLocks noGrp="1"/>
          </p:cNvSpPr>
          <p:nvPr>
            <p:ph type="title"/>
          </p:nvPr>
        </p:nvSpPr>
        <p:spPr>
          <a:xfrm>
            <a:off x="1594442" y="501873"/>
            <a:ext cx="8012011" cy="1200329"/>
          </a:xfrm>
          <a:prstGeom prst="rect">
            <a:avLst/>
          </a:prstGeom>
        </p:spPr>
        <p:txBody>
          <a:bodyPr wrap="square">
            <a:spAutoFit/>
          </a:bodyPr>
          <a:lstStyle/>
          <a:p>
            <a:r>
              <a:rPr lang="it-IT" sz="3600" b="1" dirty="0">
                <a:solidFill>
                  <a:srgbClr val="FF0000"/>
                </a:solidFill>
                <a:latin typeface="Arial" panose="020B0604020202020204" pitchFamily="34" charset="0"/>
                <a:cs typeface="Arial" panose="020B0604020202020204" pitchFamily="34" charset="0"/>
              </a:rPr>
              <a:t>Afasie fluenti: afasia </a:t>
            </a:r>
            <a:r>
              <a:rPr lang="it-IT" b="1" dirty="0">
                <a:solidFill>
                  <a:srgbClr val="FF0000"/>
                </a:solidFill>
              </a:rPr>
              <a:t>di conduzione</a:t>
            </a:r>
            <a:br>
              <a:rPr lang="it-IT" b="1" dirty="0">
                <a:solidFill>
                  <a:srgbClr val="FF0000"/>
                </a:solidFill>
              </a:rPr>
            </a:br>
            <a:endParaRPr lang="it-IT" sz="3600" b="1" dirty="0">
              <a:solidFill>
                <a:srgbClr val="FF0000"/>
              </a:solidFill>
            </a:endParaRPr>
          </a:p>
        </p:txBody>
      </p:sp>
    </p:spTree>
    <p:extLst>
      <p:ext uri="{BB962C8B-B14F-4D97-AF65-F5344CB8AC3E}">
        <p14:creationId xmlns:p14="http://schemas.microsoft.com/office/powerpoint/2010/main" val="3069179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C1CCEC-6086-F441-BA1D-B29A56905223}"/>
              </a:ext>
            </a:extLst>
          </p:cNvPr>
          <p:cNvSpPr>
            <a:spLocks noGrp="1"/>
          </p:cNvSpPr>
          <p:nvPr>
            <p:ph type="title"/>
          </p:nvPr>
        </p:nvSpPr>
        <p:spPr>
          <a:xfrm>
            <a:off x="2214232" y="624110"/>
            <a:ext cx="8911687" cy="1280890"/>
          </a:xfrm>
        </p:spPr>
        <p:txBody>
          <a:bodyPr/>
          <a:lstStyle/>
          <a:p>
            <a:r>
              <a:rPr lang="it-IT" b="1" dirty="0">
                <a:solidFill>
                  <a:srgbClr val="FF0000"/>
                </a:solidFill>
                <a:latin typeface="Arial" panose="020B0604020202020204" pitchFamily="34" charset="0"/>
                <a:cs typeface="Arial" panose="020B0604020202020204" pitchFamily="34" charset="0"/>
              </a:rPr>
              <a:t>Afasia: definizione</a:t>
            </a:r>
          </a:p>
        </p:txBody>
      </p:sp>
      <p:sp>
        <p:nvSpPr>
          <p:cNvPr id="3" name="Segnaposto contenuto 2">
            <a:extLst>
              <a:ext uri="{FF2B5EF4-FFF2-40B4-BE49-F238E27FC236}">
                <a16:creationId xmlns:a16="http://schemas.microsoft.com/office/drawing/2014/main" id="{7FDAD007-D395-504C-938A-9E2A0A3E72E4}"/>
              </a:ext>
            </a:extLst>
          </p:cNvPr>
          <p:cNvSpPr>
            <a:spLocks noGrp="1"/>
          </p:cNvSpPr>
          <p:nvPr>
            <p:ph idx="1"/>
          </p:nvPr>
        </p:nvSpPr>
        <p:spPr>
          <a:xfrm>
            <a:off x="2260600" y="2051624"/>
            <a:ext cx="8963455" cy="2875976"/>
          </a:xfrm>
        </p:spPr>
        <p:txBody>
          <a:bodyPr>
            <a:normAutofit fontScale="85000" lnSpcReduction="20000"/>
          </a:bodyPr>
          <a:lstStyle/>
          <a:p>
            <a:pPr marL="742950" indent="-742950">
              <a:buFont typeface="+mj-lt"/>
              <a:buAutoNum type="arabicPeriod"/>
            </a:pPr>
            <a:r>
              <a:rPr lang="it-IT" sz="3600" dirty="0">
                <a:solidFill>
                  <a:prstClr val="black">
                    <a:lumMod val="85000"/>
                    <a:lumOff val="15000"/>
                  </a:prstClr>
                </a:solidFill>
                <a:latin typeface="Arial" panose="020B0604020202020204" pitchFamily="34" charset="0"/>
                <a:ea typeface="+mj-ea"/>
                <a:cs typeface="Arial" panose="020B0604020202020204" pitchFamily="34" charset="0"/>
              </a:rPr>
              <a:t>consegue a lesione acquisita del cervello</a:t>
            </a:r>
          </a:p>
          <a:p>
            <a:pPr marL="742950" indent="-742950">
              <a:buFont typeface="+mj-lt"/>
              <a:buAutoNum type="arabicPeriod"/>
            </a:pPr>
            <a:r>
              <a:rPr lang="it-IT" sz="3600" dirty="0">
                <a:solidFill>
                  <a:prstClr val="black">
                    <a:lumMod val="85000"/>
                    <a:lumOff val="15000"/>
                  </a:prstClr>
                </a:solidFill>
                <a:latin typeface="Arial" panose="020B0604020202020204" pitchFamily="34" charset="0"/>
                <a:ea typeface="+mj-ea"/>
                <a:cs typeface="Arial" panose="020B0604020202020204" pitchFamily="34" charset="0"/>
              </a:rPr>
              <a:t>interessa una o più componenti del processo di produzione/comprensione del linguaggio</a:t>
            </a:r>
          </a:p>
          <a:p>
            <a:pPr marL="742950" indent="-742950">
              <a:buFont typeface="+mj-lt"/>
              <a:buAutoNum type="arabicPeriod"/>
            </a:pPr>
            <a:r>
              <a:rPr lang="it-IT" sz="3600" dirty="0">
                <a:solidFill>
                  <a:prstClr val="black">
                    <a:lumMod val="85000"/>
                    <a:lumOff val="15000"/>
                  </a:prstClr>
                </a:solidFill>
                <a:latin typeface="Arial" panose="020B0604020202020204" pitchFamily="34" charset="0"/>
                <a:ea typeface="+mj-ea"/>
                <a:cs typeface="Arial" panose="020B0604020202020204" pitchFamily="34" charset="0"/>
              </a:rPr>
              <a:t>il paziente è solitamente consapevole</a:t>
            </a:r>
            <a:br>
              <a:rPr lang="it-IT" sz="3600" dirty="0">
                <a:solidFill>
                  <a:prstClr val="black">
                    <a:lumMod val="85000"/>
                    <a:lumOff val="15000"/>
                  </a:prstClr>
                </a:solidFill>
                <a:latin typeface="Arial" panose="020B0604020202020204" pitchFamily="34" charset="0"/>
                <a:ea typeface="+mj-ea"/>
                <a:cs typeface="Arial" panose="020B0604020202020204" pitchFamily="34" charset="0"/>
              </a:rPr>
            </a:br>
            <a:br>
              <a:rPr lang="it-IT" sz="3600" dirty="0">
                <a:solidFill>
                  <a:prstClr val="black">
                    <a:lumMod val="85000"/>
                    <a:lumOff val="15000"/>
                  </a:prstClr>
                </a:solidFill>
                <a:latin typeface="Arial" panose="020B0604020202020204" pitchFamily="34" charset="0"/>
                <a:ea typeface="+mj-ea"/>
                <a:cs typeface="Arial" panose="020B0604020202020204" pitchFamily="34" charset="0"/>
              </a:rPr>
            </a:br>
            <a:br>
              <a:rPr lang="it-IT" sz="3600" dirty="0">
                <a:solidFill>
                  <a:prstClr val="black">
                    <a:lumMod val="85000"/>
                    <a:lumOff val="15000"/>
                  </a:prstClr>
                </a:solidFill>
                <a:latin typeface="Arial" panose="020B0604020202020204" pitchFamily="34" charset="0"/>
                <a:ea typeface="+mj-ea"/>
                <a:cs typeface="Arial" panose="020B0604020202020204" pitchFamily="34" charset="0"/>
              </a:rPr>
            </a:br>
            <a:endParaRPr lang="it-IT" dirty="0"/>
          </a:p>
        </p:txBody>
      </p:sp>
    </p:spTree>
    <p:extLst>
      <p:ext uri="{BB962C8B-B14F-4D97-AF65-F5344CB8AC3E}">
        <p14:creationId xmlns:p14="http://schemas.microsoft.com/office/powerpoint/2010/main" val="33700772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7E0ECE8-CE08-D540-BBC4-591B2A54740E}"/>
              </a:ext>
            </a:extLst>
          </p:cNvPr>
          <p:cNvSpPr>
            <a:spLocks noGrp="1"/>
          </p:cNvSpPr>
          <p:nvPr>
            <p:ph idx="1"/>
          </p:nvPr>
        </p:nvSpPr>
        <p:spPr>
          <a:xfrm>
            <a:off x="887256" y="1674149"/>
            <a:ext cx="8915400" cy="3777622"/>
          </a:xfrm>
        </p:spPr>
        <p:txBody>
          <a:bodyPr>
            <a:normAutofit lnSpcReduction="10000"/>
          </a:bodyPr>
          <a:lstStyle/>
          <a:p>
            <a:pPr algn="just"/>
            <a:r>
              <a:rPr lang="it-IT" dirty="0">
                <a:latin typeface="Arial" panose="020B0604020202020204" pitchFamily="34" charset="0"/>
                <a:cs typeface="Arial" panose="020B0604020202020204" pitchFamily="34" charset="0"/>
              </a:rPr>
              <a:t>eloquio fluente, comprensione preservata non disturbi articolatori</a:t>
            </a:r>
          </a:p>
          <a:p>
            <a:pPr algn="just"/>
            <a:r>
              <a:rPr lang="it-IT" dirty="0">
                <a:latin typeface="Arial" panose="020B0604020202020204" pitchFamily="34" charset="0"/>
                <a:cs typeface="Arial" panose="020B0604020202020204" pitchFamily="34" charset="0"/>
              </a:rPr>
              <a:t>grave deficit di ripetizione</a:t>
            </a:r>
          </a:p>
          <a:p>
            <a:pPr algn="just"/>
            <a:r>
              <a:rPr lang="it-IT" dirty="0">
                <a:latin typeface="Arial" panose="020B0604020202020204" pitchFamily="34" charset="0"/>
                <a:cs typeface="Arial" panose="020B0604020202020204" pitchFamily="34" charset="0"/>
              </a:rPr>
              <a:t>sono presenti 2 diverse forme:</a:t>
            </a:r>
          </a:p>
          <a:p>
            <a:pPr lvl="1" algn="just"/>
            <a:r>
              <a:rPr lang="it-IT" i="1" u="sng" dirty="0">
                <a:latin typeface="Arial" panose="020B0604020202020204" pitchFamily="34" charset="0"/>
                <a:cs typeface="Arial" panose="020B0604020202020204" pitchFamily="34" charset="0"/>
              </a:rPr>
              <a:t>(1) afasia di conduzione di riproduzione</a:t>
            </a:r>
            <a:r>
              <a:rPr lang="it-IT" dirty="0">
                <a:latin typeface="Arial" panose="020B0604020202020204" pitchFamily="34" charset="0"/>
                <a:cs typeface="Arial" panose="020B0604020202020204" pitchFamily="34" charset="0"/>
              </a:rPr>
              <a:t> incapacità a riprodurre singoli stimoli  consegue ad una incapacità di organizzare una corretta sequenza fono-articolatoria. Sono presenti parafasie fonemiche, </a:t>
            </a:r>
            <a:r>
              <a:rPr lang="it-IT" dirty="0" err="1">
                <a:latin typeface="Arial" panose="020B0604020202020204" pitchFamily="34" charset="0"/>
                <a:cs typeface="Arial" panose="020B0604020202020204" pitchFamily="34" charset="0"/>
              </a:rPr>
              <a:t>conduites</a:t>
            </a:r>
            <a:r>
              <a:rPr lang="it-IT" dirty="0">
                <a:latin typeface="Arial" panose="020B0604020202020204" pitchFamily="34" charset="0"/>
                <a:cs typeface="Arial" panose="020B0604020202020204" pitchFamily="34" charset="0"/>
              </a:rPr>
              <a:t> d’</a:t>
            </a:r>
            <a:r>
              <a:rPr lang="it-IT" dirty="0" err="1">
                <a:latin typeface="Arial" panose="020B0604020202020204" pitchFamily="34" charset="0"/>
                <a:cs typeface="Arial" panose="020B0604020202020204" pitchFamily="34" charset="0"/>
              </a:rPr>
              <a:t>approche</a:t>
            </a:r>
            <a:r>
              <a:rPr lang="it-IT" dirty="0">
                <a:latin typeface="Arial" panose="020B0604020202020204" pitchFamily="34" charset="0"/>
                <a:cs typeface="Arial" panose="020B0604020202020204" pitchFamily="34" charset="0"/>
              </a:rPr>
              <a:t>, omissioni, sostituzioni, spostamenti di fonemi</a:t>
            </a:r>
          </a:p>
          <a:p>
            <a:pPr lvl="1" algn="just"/>
            <a:r>
              <a:rPr lang="it-IT" dirty="0">
                <a:latin typeface="Arial" panose="020B0604020202020204" pitchFamily="34" charset="0"/>
                <a:cs typeface="Arial" panose="020B0604020202020204" pitchFamily="34" charset="0"/>
              </a:rPr>
              <a:t>il paziente è consapevole dei propri deficit</a:t>
            </a:r>
          </a:p>
          <a:p>
            <a:pPr lvl="1" algn="just"/>
            <a:r>
              <a:rPr lang="it-IT" dirty="0">
                <a:latin typeface="Arial" panose="020B0604020202020204" pitchFamily="34" charset="0"/>
                <a:cs typeface="Arial" panose="020B0604020202020204" pitchFamily="34" charset="0"/>
              </a:rPr>
              <a:t>la lettura ad alta voce è a volte migliore della ripetizione per la persistenza dello stimolo ortografico</a:t>
            </a:r>
          </a:p>
          <a:p>
            <a:pPr lvl="1" algn="just"/>
            <a:r>
              <a:rPr lang="it-IT" dirty="0">
                <a:latin typeface="Arial" panose="020B0604020202020204" pitchFamily="34" charset="0"/>
                <a:cs typeface="Arial" panose="020B0604020202020204" pitchFamily="34" charset="0"/>
              </a:rPr>
              <a:t>in questi quadri il pz è incapace di selezionare e seriare i fonemi, ha un deficit di pianificazione fonologica (o programmazione </a:t>
            </a:r>
            <a:r>
              <a:rPr lang="it-IT" dirty="0" err="1">
                <a:latin typeface="Arial" panose="020B0604020202020204" pitchFamily="34" charset="0"/>
                <a:cs typeface="Arial" panose="020B0604020202020204" pitchFamily="34" charset="0"/>
              </a:rPr>
              <a:t>pre</a:t>
            </a:r>
            <a:r>
              <a:rPr lang="it-IT" dirty="0">
                <a:latin typeface="Arial" panose="020B0604020202020204" pitchFamily="34" charset="0"/>
                <a:cs typeface="Arial" panose="020B0604020202020204" pitchFamily="34" charset="0"/>
              </a:rPr>
              <a:t>-articolatoria) </a:t>
            </a:r>
          </a:p>
          <a:p>
            <a:pPr lvl="1"/>
            <a:endParaRPr lang="it-IT" dirty="0"/>
          </a:p>
          <a:p>
            <a:pPr marL="400050" lvl="1" indent="0">
              <a:buNone/>
            </a:pPr>
            <a:endParaRPr lang="it-IT" dirty="0"/>
          </a:p>
        </p:txBody>
      </p:sp>
      <p:sp>
        <p:nvSpPr>
          <p:cNvPr id="4" name="Titolo 3">
            <a:extLst>
              <a:ext uri="{FF2B5EF4-FFF2-40B4-BE49-F238E27FC236}">
                <a16:creationId xmlns:a16="http://schemas.microsoft.com/office/drawing/2014/main" id="{14C4ED22-4439-834F-841F-E1935DC7973B}"/>
              </a:ext>
            </a:extLst>
          </p:cNvPr>
          <p:cNvSpPr>
            <a:spLocks noGrp="1"/>
          </p:cNvSpPr>
          <p:nvPr>
            <p:ph type="title"/>
          </p:nvPr>
        </p:nvSpPr>
        <p:spPr>
          <a:xfrm>
            <a:off x="1594442" y="273270"/>
            <a:ext cx="8012011" cy="1200329"/>
          </a:xfrm>
          <a:prstGeom prst="rect">
            <a:avLst/>
          </a:prstGeom>
        </p:spPr>
        <p:txBody>
          <a:bodyPr wrap="square">
            <a:spAutoFit/>
          </a:bodyPr>
          <a:lstStyle/>
          <a:p>
            <a:r>
              <a:rPr lang="it-IT" sz="3600" b="1" dirty="0">
                <a:solidFill>
                  <a:srgbClr val="FF0000"/>
                </a:solidFill>
                <a:latin typeface="Arial" panose="020B0604020202020204" pitchFamily="34" charset="0"/>
                <a:cs typeface="Arial" panose="020B0604020202020204" pitchFamily="34" charset="0"/>
              </a:rPr>
              <a:t>Afasie fluenti: afasia </a:t>
            </a:r>
            <a:r>
              <a:rPr lang="it-IT" b="1" dirty="0">
                <a:solidFill>
                  <a:srgbClr val="FF0000"/>
                </a:solidFill>
              </a:rPr>
              <a:t>di conduzione</a:t>
            </a:r>
            <a:br>
              <a:rPr lang="it-IT" b="1" dirty="0">
                <a:solidFill>
                  <a:srgbClr val="FF0000"/>
                </a:solidFill>
              </a:rPr>
            </a:br>
            <a:endParaRPr lang="it-IT" sz="3600" b="1" dirty="0">
              <a:solidFill>
                <a:srgbClr val="FF0000"/>
              </a:solidFill>
            </a:endParaRPr>
          </a:p>
        </p:txBody>
      </p:sp>
      <p:sp>
        <p:nvSpPr>
          <p:cNvPr id="6" name="Segnaposto contenuto 2">
            <a:extLst>
              <a:ext uri="{FF2B5EF4-FFF2-40B4-BE49-F238E27FC236}">
                <a16:creationId xmlns:a16="http://schemas.microsoft.com/office/drawing/2014/main" id="{0C76CBD9-22BC-D548-B290-278DD7ADFC97}"/>
              </a:ext>
            </a:extLst>
          </p:cNvPr>
          <p:cNvSpPr txBox="1">
            <a:spLocks/>
          </p:cNvSpPr>
          <p:nvPr/>
        </p:nvSpPr>
        <p:spPr>
          <a:xfrm>
            <a:off x="2526867" y="1312717"/>
            <a:ext cx="8497891" cy="65116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endParaRPr lang="it-IT" sz="2400" b="1" dirty="0">
              <a:solidFill>
                <a:srgbClr val="FF0000"/>
              </a:solidFill>
            </a:endParaRPr>
          </a:p>
          <a:p>
            <a:pPr marL="0" indent="0">
              <a:buFont typeface="Wingdings 3" charset="2"/>
              <a:buNone/>
            </a:pPr>
            <a:endParaRPr lang="it-IT" sz="2400" b="1" dirty="0">
              <a:solidFill>
                <a:srgbClr val="FF0000"/>
              </a:solidFill>
            </a:endParaRPr>
          </a:p>
        </p:txBody>
      </p:sp>
      <p:pic>
        <p:nvPicPr>
          <p:cNvPr id="5" name="Immagine 4">
            <a:extLst>
              <a:ext uri="{FF2B5EF4-FFF2-40B4-BE49-F238E27FC236}">
                <a16:creationId xmlns:a16="http://schemas.microsoft.com/office/drawing/2014/main" id="{A414C35A-0575-724C-AF4C-C00D8553C193}"/>
              </a:ext>
            </a:extLst>
          </p:cNvPr>
          <p:cNvPicPr>
            <a:picLocks noChangeAspect="1"/>
          </p:cNvPicPr>
          <p:nvPr/>
        </p:nvPicPr>
        <p:blipFill>
          <a:blip r:embed="rId2"/>
          <a:stretch>
            <a:fillRect/>
          </a:stretch>
        </p:blipFill>
        <p:spPr>
          <a:xfrm>
            <a:off x="9387672" y="0"/>
            <a:ext cx="2804328" cy="2220686"/>
          </a:xfrm>
          <a:prstGeom prst="rect">
            <a:avLst/>
          </a:prstGeom>
        </p:spPr>
      </p:pic>
    </p:spTree>
    <p:extLst>
      <p:ext uri="{BB962C8B-B14F-4D97-AF65-F5344CB8AC3E}">
        <p14:creationId xmlns:p14="http://schemas.microsoft.com/office/powerpoint/2010/main" val="13077690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7E0ECE8-CE08-D540-BBC4-591B2A54740E}"/>
              </a:ext>
            </a:extLst>
          </p:cNvPr>
          <p:cNvSpPr>
            <a:spLocks noGrp="1"/>
          </p:cNvSpPr>
          <p:nvPr>
            <p:ph idx="1"/>
          </p:nvPr>
        </p:nvSpPr>
        <p:spPr>
          <a:xfrm>
            <a:off x="960829" y="1762093"/>
            <a:ext cx="9915717" cy="2773816"/>
          </a:xfrm>
        </p:spPr>
        <p:txBody>
          <a:bodyPr>
            <a:normAutofit lnSpcReduction="10000"/>
          </a:bodyPr>
          <a:lstStyle/>
          <a:p>
            <a:pPr algn="just"/>
            <a:r>
              <a:rPr lang="it-IT" sz="2400" i="1" u="sng" dirty="0">
                <a:latin typeface="Arial" panose="020B0604020202020204" pitchFamily="34" charset="0"/>
                <a:cs typeface="Arial" panose="020B0604020202020204" pitchFamily="34" charset="0"/>
              </a:rPr>
              <a:t>(2) afasia di conduzione di ripetizione </a:t>
            </a:r>
            <a:r>
              <a:rPr lang="it-IT" sz="2400" dirty="0">
                <a:latin typeface="Arial" panose="020B0604020202020204" pitchFamily="34" charset="0"/>
                <a:cs typeface="Arial" panose="020B0604020202020204" pitchFamily="34" charset="0"/>
              </a:rPr>
              <a:t>incapacità di accesso lessicale con pause anomiche</a:t>
            </a:r>
          </a:p>
          <a:p>
            <a:pPr algn="just"/>
            <a:r>
              <a:rPr lang="it-IT" sz="2400" dirty="0">
                <a:latin typeface="Arial" panose="020B0604020202020204" pitchFamily="34" charset="0"/>
                <a:cs typeface="Arial" panose="020B0604020202020204" pitchFamily="34" charset="0"/>
              </a:rPr>
              <a:t>lo </a:t>
            </a:r>
            <a:r>
              <a:rPr lang="it-IT" sz="2400" dirty="0" err="1">
                <a:latin typeface="Arial" panose="020B0604020202020204" pitchFamily="34" charset="0"/>
                <a:cs typeface="Arial" panose="020B0604020202020204" pitchFamily="34" charset="0"/>
              </a:rPr>
              <a:t>span</a:t>
            </a:r>
            <a:r>
              <a:rPr lang="it-IT" sz="2400" dirty="0">
                <a:latin typeface="Arial" panose="020B0604020202020204" pitchFamily="34" charset="0"/>
                <a:cs typeface="Arial" panose="020B0604020202020204" pitchFamily="34" charset="0"/>
              </a:rPr>
              <a:t> è 2-3 unità al </a:t>
            </a:r>
            <a:r>
              <a:rPr lang="it-IT" sz="2400" dirty="0" err="1">
                <a:latin typeface="Arial" panose="020B0604020202020204" pitchFamily="34" charset="0"/>
                <a:cs typeface="Arial" panose="020B0604020202020204" pitchFamily="34" charset="0"/>
              </a:rPr>
              <a:t>max</a:t>
            </a:r>
            <a:endParaRPr lang="it-IT" sz="2400" dirty="0">
              <a:latin typeface="Arial" panose="020B0604020202020204" pitchFamily="34" charset="0"/>
              <a:cs typeface="Arial" panose="020B0604020202020204" pitchFamily="34" charset="0"/>
            </a:endParaRPr>
          </a:p>
          <a:p>
            <a:pPr algn="just"/>
            <a:r>
              <a:rPr lang="it-IT" sz="2400" dirty="0">
                <a:latin typeface="Arial" panose="020B0604020202020204" pitchFamily="34" charset="0"/>
                <a:cs typeface="Arial" panose="020B0604020202020204" pitchFamily="34" charset="0"/>
              </a:rPr>
              <a:t>il paziente tende ad omettere, sostituire o scambiare le parole</a:t>
            </a:r>
          </a:p>
          <a:p>
            <a:pPr marL="0" indent="0" algn="just">
              <a:buNone/>
            </a:pPr>
            <a:endParaRPr lang="it-IT" sz="2400" dirty="0">
              <a:latin typeface="Arial" panose="020B0604020202020204" pitchFamily="34" charset="0"/>
              <a:cs typeface="Arial" panose="020B0604020202020204" pitchFamily="34" charset="0"/>
            </a:endParaRPr>
          </a:p>
          <a:p>
            <a:pPr marL="0" indent="0" algn="just">
              <a:buNone/>
            </a:pPr>
            <a:r>
              <a:rPr lang="it-IT" sz="2400" dirty="0">
                <a:latin typeface="Arial" panose="020B0604020202020204" pitchFamily="34" charset="0"/>
                <a:cs typeface="Arial" panose="020B0604020202020204" pitchFamily="34" charset="0"/>
              </a:rPr>
              <a:t>Si associano alle afasie di conduzione disturbi del CV e AIM</a:t>
            </a:r>
          </a:p>
          <a:p>
            <a:pPr marL="400050" lvl="1" indent="0">
              <a:buNone/>
            </a:pPr>
            <a:endParaRPr lang="it-IT" dirty="0"/>
          </a:p>
        </p:txBody>
      </p:sp>
      <p:sp>
        <p:nvSpPr>
          <p:cNvPr id="4" name="Titolo 3">
            <a:extLst>
              <a:ext uri="{FF2B5EF4-FFF2-40B4-BE49-F238E27FC236}">
                <a16:creationId xmlns:a16="http://schemas.microsoft.com/office/drawing/2014/main" id="{14C4ED22-4439-834F-841F-E1935DC7973B}"/>
              </a:ext>
            </a:extLst>
          </p:cNvPr>
          <p:cNvSpPr>
            <a:spLocks noGrp="1"/>
          </p:cNvSpPr>
          <p:nvPr>
            <p:ph type="title"/>
          </p:nvPr>
        </p:nvSpPr>
        <p:spPr>
          <a:xfrm>
            <a:off x="1755228" y="336331"/>
            <a:ext cx="8628025" cy="1200329"/>
          </a:xfrm>
          <a:prstGeom prst="rect">
            <a:avLst/>
          </a:prstGeom>
        </p:spPr>
        <p:txBody>
          <a:bodyPr wrap="square">
            <a:spAutoFit/>
          </a:bodyPr>
          <a:lstStyle/>
          <a:p>
            <a:r>
              <a:rPr lang="it-IT" sz="3600" b="1" dirty="0">
                <a:solidFill>
                  <a:srgbClr val="FF0000"/>
                </a:solidFill>
                <a:latin typeface="Arial" panose="020B0604020202020204" pitchFamily="34" charset="0"/>
                <a:cs typeface="Arial" panose="020B0604020202020204" pitchFamily="34" charset="0"/>
              </a:rPr>
              <a:t>Afasie fluenti: a</a:t>
            </a:r>
            <a:r>
              <a:rPr lang="it-IT" b="1" dirty="0">
                <a:solidFill>
                  <a:srgbClr val="FF0000"/>
                </a:solidFill>
              </a:rPr>
              <a:t>fasia di conduzione</a:t>
            </a:r>
            <a:br>
              <a:rPr lang="it-IT" b="1" dirty="0">
                <a:solidFill>
                  <a:srgbClr val="FF0000"/>
                </a:solidFill>
              </a:rPr>
            </a:br>
            <a:endParaRPr lang="it-IT" sz="3600" b="1" dirty="0">
              <a:solidFill>
                <a:srgbClr val="FF0000"/>
              </a:solidFill>
            </a:endParaRPr>
          </a:p>
        </p:txBody>
      </p:sp>
      <p:sp>
        <p:nvSpPr>
          <p:cNvPr id="6" name="Segnaposto contenuto 2">
            <a:extLst>
              <a:ext uri="{FF2B5EF4-FFF2-40B4-BE49-F238E27FC236}">
                <a16:creationId xmlns:a16="http://schemas.microsoft.com/office/drawing/2014/main" id="{0C76CBD9-22BC-D548-B290-278DD7ADFC97}"/>
              </a:ext>
            </a:extLst>
          </p:cNvPr>
          <p:cNvSpPr txBox="1">
            <a:spLocks/>
          </p:cNvSpPr>
          <p:nvPr/>
        </p:nvSpPr>
        <p:spPr>
          <a:xfrm>
            <a:off x="2526867" y="1312717"/>
            <a:ext cx="8497891" cy="65116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endParaRPr lang="it-IT" sz="2400" b="1" dirty="0">
              <a:solidFill>
                <a:srgbClr val="FF0000"/>
              </a:solidFill>
            </a:endParaRPr>
          </a:p>
          <a:p>
            <a:pPr marL="0" indent="0">
              <a:buFont typeface="Wingdings 3" charset="2"/>
              <a:buNone/>
            </a:pPr>
            <a:endParaRPr lang="it-IT" sz="2400" b="1" dirty="0">
              <a:solidFill>
                <a:srgbClr val="FF0000"/>
              </a:solidFill>
            </a:endParaRPr>
          </a:p>
        </p:txBody>
      </p:sp>
      <p:pic>
        <p:nvPicPr>
          <p:cNvPr id="5" name="Immagine 4">
            <a:extLst>
              <a:ext uri="{FF2B5EF4-FFF2-40B4-BE49-F238E27FC236}">
                <a16:creationId xmlns:a16="http://schemas.microsoft.com/office/drawing/2014/main" id="{AF24169C-D3D2-BB40-9378-9626841CA057}"/>
              </a:ext>
            </a:extLst>
          </p:cNvPr>
          <p:cNvPicPr>
            <a:picLocks noChangeAspect="1"/>
          </p:cNvPicPr>
          <p:nvPr/>
        </p:nvPicPr>
        <p:blipFill>
          <a:blip r:embed="rId2"/>
          <a:stretch>
            <a:fillRect/>
          </a:stretch>
        </p:blipFill>
        <p:spPr>
          <a:xfrm>
            <a:off x="8831357" y="4320639"/>
            <a:ext cx="3204232" cy="2537361"/>
          </a:xfrm>
          <a:prstGeom prst="rect">
            <a:avLst/>
          </a:prstGeom>
        </p:spPr>
      </p:pic>
    </p:spTree>
    <p:extLst>
      <p:ext uri="{BB962C8B-B14F-4D97-AF65-F5344CB8AC3E}">
        <p14:creationId xmlns:p14="http://schemas.microsoft.com/office/powerpoint/2010/main" val="21816090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A1A0E8E7-A683-C64E-9EA5-E741F4697685}"/>
              </a:ext>
            </a:extLst>
          </p:cNvPr>
          <p:cNvSpPr>
            <a:spLocks noGrp="1"/>
          </p:cNvSpPr>
          <p:nvPr>
            <p:ph type="title"/>
          </p:nvPr>
        </p:nvSpPr>
        <p:spPr>
          <a:xfrm>
            <a:off x="1941286" y="540028"/>
            <a:ext cx="8911687" cy="1200329"/>
          </a:xfrm>
          <a:prstGeom prst="rect">
            <a:avLst/>
          </a:prstGeom>
        </p:spPr>
        <p:txBody>
          <a:bodyPr wrap="square">
            <a:spAutoFit/>
          </a:bodyPr>
          <a:lstStyle/>
          <a:p>
            <a:r>
              <a:rPr lang="it-IT" sz="3600" b="1" dirty="0">
                <a:solidFill>
                  <a:srgbClr val="FF0000"/>
                </a:solidFill>
                <a:latin typeface="Arial" panose="020B0604020202020204" pitchFamily="34" charset="0"/>
                <a:cs typeface="Arial" panose="020B0604020202020204" pitchFamily="34" charset="0"/>
              </a:rPr>
              <a:t>Afasie fluenti: </a:t>
            </a:r>
            <a:r>
              <a:rPr lang="it-IT" b="1" dirty="0">
                <a:solidFill>
                  <a:srgbClr val="FF0000"/>
                </a:solidFill>
              </a:rPr>
              <a:t>afasia di conduzione</a:t>
            </a:r>
            <a:br>
              <a:rPr lang="it-IT" b="1" dirty="0">
                <a:solidFill>
                  <a:srgbClr val="FF0000"/>
                </a:solidFill>
              </a:rPr>
            </a:br>
            <a:endParaRPr lang="it-IT" sz="3600" b="1" dirty="0">
              <a:solidFill>
                <a:srgbClr val="FF0000"/>
              </a:solidFill>
            </a:endParaRPr>
          </a:p>
        </p:txBody>
      </p:sp>
      <p:pic>
        <p:nvPicPr>
          <p:cNvPr id="12" name="Immagine 11">
            <a:extLst>
              <a:ext uri="{FF2B5EF4-FFF2-40B4-BE49-F238E27FC236}">
                <a16:creationId xmlns:a16="http://schemas.microsoft.com/office/drawing/2014/main" id="{350099DD-5557-9C4A-BE0D-735E0A350E68}"/>
              </a:ext>
            </a:extLst>
          </p:cNvPr>
          <p:cNvPicPr>
            <a:picLocks noChangeAspect="1"/>
          </p:cNvPicPr>
          <p:nvPr/>
        </p:nvPicPr>
        <p:blipFill>
          <a:blip r:embed="rId3"/>
          <a:stretch>
            <a:fillRect/>
          </a:stretch>
        </p:blipFill>
        <p:spPr>
          <a:xfrm>
            <a:off x="2592925" y="2004506"/>
            <a:ext cx="6731000" cy="4419600"/>
          </a:xfrm>
          <a:prstGeom prst="rect">
            <a:avLst/>
          </a:prstGeom>
        </p:spPr>
      </p:pic>
      <p:sp>
        <p:nvSpPr>
          <p:cNvPr id="13" name="Ovale 12">
            <a:extLst>
              <a:ext uri="{FF2B5EF4-FFF2-40B4-BE49-F238E27FC236}">
                <a16:creationId xmlns:a16="http://schemas.microsoft.com/office/drawing/2014/main" id="{968DEB9F-B9CD-8747-A67A-A7853D76E461}"/>
              </a:ext>
            </a:extLst>
          </p:cNvPr>
          <p:cNvSpPr/>
          <p:nvPr/>
        </p:nvSpPr>
        <p:spPr>
          <a:xfrm>
            <a:off x="5849418" y="4132613"/>
            <a:ext cx="830841" cy="78896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4" name="Ovale 13">
            <a:extLst>
              <a:ext uri="{FF2B5EF4-FFF2-40B4-BE49-F238E27FC236}">
                <a16:creationId xmlns:a16="http://schemas.microsoft.com/office/drawing/2014/main" id="{587210C9-D330-4C48-B29E-64D04895E8B5}"/>
              </a:ext>
            </a:extLst>
          </p:cNvPr>
          <p:cNvSpPr/>
          <p:nvPr/>
        </p:nvSpPr>
        <p:spPr>
          <a:xfrm>
            <a:off x="5645526" y="4662055"/>
            <a:ext cx="493682" cy="55814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a:extLst>
              <a:ext uri="{FF2B5EF4-FFF2-40B4-BE49-F238E27FC236}">
                <a16:creationId xmlns:a16="http://schemas.microsoft.com/office/drawing/2014/main" id="{AC16F5D8-8E30-CA47-AB29-99504AB8DF80}"/>
              </a:ext>
            </a:extLst>
          </p:cNvPr>
          <p:cNvSpPr/>
          <p:nvPr/>
        </p:nvSpPr>
        <p:spPr>
          <a:xfrm>
            <a:off x="6633524" y="3393140"/>
            <a:ext cx="830487" cy="88171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Freccia circolare in su 15">
            <a:extLst>
              <a:ext uri="{FF2B5EF4-FFF2-40B4-BE49-F238E27FC236}">
                <a16:creationId xmlns:a16="http://schemas.microsoft.com/office/drawing/2014/main" id="{8D1A7FAA-1AD1-8044-9037-FC74CD248523}"/>
              </a:ext>
            </a:extLst>
          </p:cNvPr>
          <p:cNvSpPr/>
          <p:nvPr/>
        </p:nvSpPr>
        <p:spPr>
          <a:xfrm rot="10992160">
            <a:off x="4640070" y="3814866"/>
            <a:ext cx="2178826" cy="548863"/>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10946371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669AA3C1-D042-FD4C-9778-741B42408D2A}"/>
              </a:ext>
            </a:extLst>
          </p:cNvPr>
          <p:cNvPicPr>
            <a:picLocks noChangeAspect="1"/>
          </p:cNvPicPr>
          <p:nvPr/>
        </p:nvPicPr>
        <p:blipFill>
          <a:blip r:embed="rId2"/>
          <a:stretch>
            <a:fillRect/>
          </a:stretch>
        </p:blipFill>
        <p:spPr>
          <a:xfrm>
            <a:off x="2322575" y="493776"/>
            <a:ext cx="9562625" cy="6087072"/>
          </a:xfrm>
          <a:prstGeom prst="rect">
            <a:avLst/>
          </a:prstGeom>
        </p:spPr>
      </p:pic>
    </p:spTree>
    <p:extLst>
      <p:ext uri="{BB962C8B-B14F-4D97-AF65-F5344CB8AC3E}">
        <p14:creationId xmlns:p14="http://schemas.microsoft.com/office/powerpoint/2010/main" val="14670443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7E0ECE8-CE08-D540-BBC4-591B2A54740E}"/>
              </a:ext>
            </a:extLst>
          </p:cNvPr>
          <p:cNvSpPr>
            <a:spLocks noGrp="1"/>
          </p:cNvSpPr>
          <p:nvPr>
            <p:ph idx="1"/>
          </p:nvPr>
        </p:nvSpPr>
        <p:spPr>
          <a:xfrm>
            <a:off x="2109358" y="2549236"/>
            <a:ext cx="8915400" cy="3777622"/>
          </a:xfrm>
        </p:spPr>
        <p:txBody>
          <a:bodyPr>
            <a:normAutofit/>
          </a:bodyPr>
          <a:lstStyle/>
          <a:p>
            <a:pPr algn="just"/>
            <a:r>
              <a:rPr lang="it-IT" sz="2400" dirty="0">
                <a:latin typeface="Arial" panose="020B0604020202020204" pitchFamily="34" charset="0"/>
                <a:cs typeface="Arial" panose="020B0604020202020204" pitchFamily="34" charset="0"/>
              </a:rPr>
              <a:t>eloquio fluente con anomie e parafasie verbali che possono dar origine ad un gergo semantico incomprensibile</a:t>
            </a:r>
          </a:p>
          <a:p>
            <a:pPr algn="just"/>
            <a:r>
              <a:rPr lang="it-IT" sz="2400" dirty="0">
                <a:latin typeface="Arial" panose="020B0604020202020204" pitchFamily="34" charset="0"/>
                <a:cs typeface="Arial" panose="020B0604020202020204" pitchFamily="34" charset="0"/>
              </a:rPr>
              <a:t>ripetizione di parole e frasi corretta</a:t>
            </a:r>
          </a:p>
          <a:p>
            <a:pPr algn="just"/>
            <a:r>
              <a:rPr lang="it-IT" sz="2400" dirty="0">
                <a:latin typeface="Arial" panose="020B0604020202020204" pitchFamily="34" charset="0"/>
                <a:cs typeface="Arial" panose="020B0604020202020204" pitchFamily="34" charset="0"/>
              </a:rPr>
              <a:t>lettura ad alta voce e scrittura spontanea o sotto dettato presentano gli stessi errori della produzione orale</a:t>
            </a:r>
          </a:p>
          <a:p>
            <a:pPr algn="just"/>
            <a:r>
              <a:rPr lang="it-IT" sz="2400" dirty="0">
                <a:latin typeface="Arial" panose="020B0604020202020204" pitchFamily="34" charset="0"/>
                <a:cs typeface="Arial" panose="020B0604020202020204" pitchFamily="34" charset="0"/>
              </a:rPr>
              <a:t>si associano spesso disturbi del CV e aprassia degli arti</a:t>
            </a:r>
          </a:p>
        </p:txBody>
      </p:sp>
      <p:sp>
        <p:nvSpPr>
          <p:cNvPr id="4" name="Segnaposto contenuto 2">
            <a:extLst>
              <a:ext uri="{FF2B5EF4-FFF2-40B4-BE49-F238E27FC236}">
                <a16:creationId xmlns:a16="http://schemas.microsoft.com/office/drawing/2014/main" id="{345745B8-3509-CA4A-BB8C-60E91A2E044B}"/>
              </a:ext>
            </a:extLst>
          </p:cNvPr>
          <p:cNvSpPr txBox="1">
            <a:spLocks/>
          </p:cNvSpPr>
          <p:nvPr/>
        </p:nvSpPr>
        <p:spPr>
          <a:xfrm>
            <a:off x="2526867" y="1291936"/>
            <a:ext cx="8497891" cy="65116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endParaRPr lang="it-IT" sz="2400" b="1" dirty="0">
              <a:solidFill>
                <a:srgbClr val="FF0000"/>
              </a:solidFill>
            </a:endParaRPr>
          </a:p>
          <a:p>
            <a:pPr marL="0" indent="0">
              <a:buFont typeface="Wingdings 3" charset="2"/>
              <a:buNone/>
            </a:pPr>
            <a:endParaRPr lang="it-IT" sz="2400" b="1" dirty="0">
              <a:solidFill>
                <a:srgbClr val="FF0000"/>
              </a:solidFill>
            </a:endParaRPr>
          </a:p>
        </p:txBody>
      </p:sp>
      <p:sp>
        <p:nvSpPr>
          <p:cNvPr id="5" name="Titolo 3">
            <a:extLst>
              <a:ext uri="{FF2B5EF4-FFF2-40B4-BE49-F238E27FC236}">
                <a16:creationId xmlns:a16="http://schemas.microsoft.com/office/drawing/2014/main" id="{E102B9AD-B2D9-F440-8DD2-CE8D7C7BF287}"/>
              </a:ext>
            </a:extLst>
          </p:cNvPr>
          <p:cNvSpPr>
            <a:spLocks noGrp="1"/>
          </p:cNvSpPr>
          <p:nvPr>
            <p:ph type="title"/>
          </p:nvPr>
        </p:nvSpPr>
        <p:spPr>
          <a:xfrm>
            <a:off x="1597573" y="288758"/>
            <a:ext cx="7608404" cy="1754326"/>
          </a:xfrm>
          <a:prstGeom prst="rect">
            <a:avLst/>
          </a:prstGeom>
        </p:spPr>
        <p:txBody>
          <a:bodyPr wrap="square">
            <a:spAutoFit/>
          </a:bodyPr>
          <a:lstStyle/>
          <a:p>
            <a:r>
              <a:rPr lang="it-IT" sz="3600" b="1" dirty="0">
                <a:solidFill>
                  <a:srgbClr val="FF0000"/>
                </a:solidFill>
                <a:latin typeface="Arial" panose="020B0604020202020204" pitchFamily="34" charset="0"/>
                <a:cs typeface="Arial" panose="020B0604020202020204" pitchFamily="34" charset="0"/>
              </a:rPr>
              <a:t>Afasie fluenti: </a:t>
            </a:r>
            <a:r>
              <a:rPr lang="it-IT" b="1" dirty="0">
                <a:solidFill>
                  <a:srgbClr val="FF0000"/>
                </a:solidFill>
              </a:rPr>
              <a:t>afasia transcorticale sensoriale</a:t>
            </a:r>
            <a:br>
              <a:rPr lang="it-IT" b="1" dirty="0">
                <a:solidFill>
                  <a:srgbClr val="FF0000"/>
                </a:solidFill>
              </a:rPr>
            </a:br>
            <a:endParaRPr lang="it-IT" sz="3600" b="1" dirty="0">
              <a:solidFill>
                <a:srgbClr val="FF0000"/>
              </a:solidFill>
            </a:endParaRPr>
          </a:p>
        </p:txBody>
      </p:sp>
      <p:pic>
        <p:nvPicPr>
          <p:cNvPr id="6" name="Segnaposto contenuto 7">
            <a:extLst>
              <a:ext uri="{FF2B5EF4-FFF2-40B4-BE49-F238E27FC236}">
                <a16:creationId xmlns:a16="http://schemas.microsoft.com/office/drawing/2014/main" id="{94391E41-CE48-0D49-BF8C-B810855CB78D}"/>
              </a:ext>
            </a:extLst>
          </p:cNvPr>
          <p:cNvPicPr>
            <a:picLocks noChangeAspect="1"/>
          </p:cNvPicPr>
          <p:nvPr/>
        </p:nvPicPr>
        <p:blipFill>
          <a:blip r:embed="rId3"/>
          <a:stretch>
            <a:fillRect/>
          </a:stretch>
        </p:blipFill>
        <p:spPr>
          <a:xfrm>
            <a:off x="9205976" y="0"/>
            <a:ext cx="2986024" cy="2458192"/>
          </a:xfrm>
          <a:prstGeom prst="rect">
            <a:avLst/>
          </a:prstGeom>
        </p:spPr>
      </p:pic>
    </p:spTree>
    <p:extLst>
      <p:ext uri="{BB962C8B-B14F-4D97-AF65-F5344CB8AC3E}">
        <p14:creationId xmlns:p14="http://schemas.microsoft.com/office/powerpoint/2010/main" val="15612858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3">
            <a:extLst>
              <a:ext uri="{FF2B5EF4-FFF2-40B4-BE49-F238E27FC236}">
                <a16:creationId xmlns:a16="http://schemas.microsoft.com/office/drawing/2014/main" id="{E102B9AD-B2D9-F440-8DD2-CE8D7C7BF287}"/>
              </a:ext>
            </a:extLst>
          </p:cNvPr>
          <p:cNvSpPr>
            <a:spLocks noGrp="1"/>
          </p:cNvSpPr>
          <p:nvPr>
            <p:ph type="title"/>
          </p:nvPr>
        </p:nvSpPr>
        <p:spPr>
          <a:xfrm>
            <a:off x="1699548" y="256130"/>
            <a:ext cx="9872342" cy="1200329"/>
          </a:xfrm>
          <a:prstGeom prst="rect">
            <a:avLst/>
          </a:prstGeom>
        </p:spPr>
        <p:txBody>
          <a:bodyPr wrap="square">
            <a:spAutoFit/>
          </a:bodyPr>
          <a:lstStyle/>
          <a:p>
            <a:r>
              <a:rPr lang="it-IT" sz="3600" b="1" dirty="0">
                <a:solidFill>
                  <a:srgbClr val="FF0000"/>
                </a:solidFill>
                <a:latin typeface="Arial" panose="020B0604020202020204" pitchFamily="34" charset="0"/>
                <a:cs typeface="Arial" panose="020B0604020202020204" pitchFamily="34" charset="0"/>
              </a:rPr>
              <a:t>Afasie fluenti: </a:t>
            </a:r>
            <a:r>
              <a:rPr lang="it-IT" b="1" dirty="0">
                <a:solidFill>
                  <a:srgbClr val="FF0000"/>
                </a:solidFill>
              </a:rPr>
              <a:t>afasia transcorticale sensoriale</a:t>
            </a:r>
            <a:endParaRPr lang="it-IT" sz="3600" dirty="0"/>
          </a:p>
        </p:txBody>
      </p:sp>
      <p:pic>
        <p:nvPicPr>
          <p:cNvPr id="11" name="Segnaposto contenuto 11">
            <a:extLst>
              <a:ext uri="{FF2B5EF4-FFF2-40B4-BE49-F238E27FC236}">
                <a16:creationId xmlns:a16="http://schemas.microsoft.com/office/drawing/2014/main" id="{46335B94-B86C-7C40-BD66-787EA3792CF0}"/>
              </a:ext>
            </a:extLst>
          </p:cNvPr>
          <p:cNvPicPr>
            <a:picLocks noGrp="1" noChangeAspect="1"/>
          </p:cNvPicPr>
          <p:nvPr>
            <p:ph idx="1"/>
          </p:nvPr>
        </p:nvPicPr>
        <p:blipFill>
          <a:blip r:embed="rId3"/>
          <a:stretch>
            <a:fillRect/>
          </a:stretch>
        </p:blipFill>
        <p:spPr>
          <a:xfrm>
            <a:off x="3146961" y="1842733"/>
            <a:ext cx="6442375" cy="4230088"/>
          </a:xfrm>
          <a:prstGeom prst="rect">
            <a:avLst/>
          </a:prstGeom>
        </p:spPr>
      </p:pic>
      <p:sp>
        <p:nvSpPr>
          <p:cNvPr id="12" name="Ovale 11">
            <a:extLst>
              <a:ext uri="{FF2B5EF4-FFF2-40B4-BE49-F238E27FC236}">
                <a16:creationId xmlns:a16="http://schemas.microsoft.com/office/drawing/2014/main" id="{F115596F-BF2F-1B43-8F21-97ABC7672B0E}"/>
              </a:ext>
            </a:extLst>
          </p:cNvPr>
          <p:cNvSpPr/>
          <p:nvPr/>
        </p:nvSpPr>
        <p:spPr>
          <a:xfrm>
            <a:off x="7150468" y="4536374"/>
            <a:ext cx="1093981" cy="106766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a:extLst>
              <a:ext uri="{FF2B5EF4-FFF2-40B4-BE49-F238E27FC236}">
                <a16:creationId xmlns:a16="http://schemas.microsoft.com/office/drawing/2014/main" id="{0F22C715-8311-E94C-B12A-3D8A4F586873}"/>
              </a:ext>
            </a:extLst>
          </p:cNvPr>
          <p:cNvSpPr/>
          <p:nvPr/>
        </p:nvSpPr>
        <p:spPr>
          <a:xfrm>
            <a:off x="7842211" y="3957777"/>
            <a:ext cx="543219" cy="56560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4" name="Ovale 13">
            <a:extLst>
              <a:ext uri="{FF2B5EF4-FFF2-40B4-BE49-F238E27FC236}">
                <a16:creationId xmlns:a16="http://schemas.microsoft.com/office/drawing/2014/main" id="{E0BC1CD9-973A-ED40-8130-1DAC536F073F}"/>
              </a:ext>
            </a:extLst>
          </p:cNvPr>
          <p:cNvSpPr/>
          <p:nvPr/>
        </p:nvSpPr>
        <p:spPr>
          <a:xfrm>
            <a:off x="6037161" y="4489422"/>
            <a:ext cx="589269" cy="56835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a:extLst>
              <a:ext uri="{FF2B5EF4-FFF2-40B4-BE49-F238E27FC236}">
                <a16:creationId xmlns:a16="http://schemas.microsoft.com/office/drawing/2014/main" id="{06AD6D14-5EF3-3D4E-91FE-A4E753D7F675}"/>
              </a:ext>
            </a:extLst>
          </p:cNvPr>
          <p:cNvSpPr/>
          <p:nvPr/>
        </p:nvSpPr>
        <p:spPr>
          <a:xfrm>
            <a:off x="8294999" y="4690754"/>
            <a:ext cx="528367" cy="5689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1746261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3973B79-C78C-7C4A-8CE4-E179F1F748DE}"/>
              </a:ext>
            </a:extLst>
          </p:cNvPr>
          <p:cNvPicPr>
            <a:picLocks noChangeAspect="1"/>
          </p:cNvPicPr>
          <p:nvPr/>
        </p:nvPicPr>
        <p:blipFill>
          <a:blip r:embed="rId2"/>
          <a:stretch>
            <a:fillRect/>
          </a:stretch>
        </p:blipFill>
        <p:spPr>
          <a:xfrm>
            <a:off x="2409737" y="470647"/>
            <a:ext cx="9154733" cy="5908050"/>
          </a:xfrm>
          <a:prstGeom prst="rect">
            <a:avLst/>
          </a:prstGeom>
        </p:spPr>
      </p:pic>
    </p:spTree>
    <p:extLst>
      <p:ext uri="{BB962C8B-B14F-4D97-AF65-F5344CB8AC3E}">
        <p14:creationId xmlns:p14="http://schemas.microsoft.com/office/powerpoint/2010/main" val="6537193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7E0ECE8-CE08-D540-BBC4-591B2A54740E}"/>
              </a:ext>
            </a:extLst>
          </p:cNvPr>
          <p:cNvSpPr>
            <a:spLocks noGrp="1"/>
          </p:cNvSpPr>
          <p:nvPr>
            <p:ph idx="1"/>
          </p:nvPr>
        </p:nvSpPr>
        <p:spPr>
          <a:xfrm>
            <a:off x="1979613" y="1587063"/>
            <a:ext cx="8915400" cy="3777622"/>
          </a:xfrm>
        </p:spPr>
        <p:txBody>
          <a:bodyPr>
            <a:normAutofit/>
          </a:bodyPr>
          <a:lstStyle/>
          <a:p>
            <a:pPr algn="just"/>
            <a:r>
              <a:rPr lang="it-IT" sz="2400" dirty="0">
                <a:latin typeface="Arial" panose="020B0604020202020204" pitchFamily="34" charset="0"/>
                <a:cs typeface="Arial" panose="020B0604020202020204" pitchFamily="34" charset="0"/>
              </a:rPr>
              <a:t>eloquio fluente, buona ripetizione e comprensione uditiva</a:t>
            </a:r>
          </a:p>
          <a:p>
            <a:pPr algn="just"/>
            <a:r>
              <a:rPr lang="it-IT" sz="2400" dirty="0">
                <a:latin typeface="Arial" panose="020B0604020202020204" pitchFamily="34" charset="0"/>
                <a:cs typeface="Arial" panose="020B0604020202020204" pitchFamily="34" charset="0"/>
              </a:rPr>
              <a:t>il pz produce anomie (effetto frequenza d’uso) e raramente parafasie fonemiche e verbali</a:t>
            </a:r>
          </a:p>
          <a:p>
            <a:pPr algn="just"/>
            <a:r>
              <a:rPr lang="it-IT" sz="2400" dirty="0">
                <a:latin typeface="Arial" panose="020B0604020202020204" pitchFamily="34" charset="0"/>
                <a:cs typeface="Arial" panose="020B0604020202020204" pitchFamily="34" charset="0"/>
              </a:rPr>
              <a:t>frasi grammaticalmente corrette con latenze per mancata disponibilità lessicale</a:t>
            </a:r>
          </a:p>
          <a:p>
            <a:pPr algn="just"/>
            <a:r>
              <a:rPr lang="it-IT" sz="2400" dirty="0">
                <a:latin typeface="Arial" panose="020B0604020202020204" pitchFamily="34" charset="0"/>
                <a:cs typeface="Arial" panose="020B0604020202020204" pitchFamily="34" charset="0"/>
              </a:rPr>
              <a:t>nella produzione scritta stesse caratteristiche di quella orale</a:t>
            </a:r>
          </a:p>
          <a:p>
            <a:pPr algn="just"/>
            <a:r>
              <a:rPr lang="it-IT" sz="2400" dirty="0">
                <a:latin typeface="Arial" panose="020B0604020202020204" pitchFamily="34" charset="0"/>
                <a:cs typeface="Arial" panose="020B0604020202020204" pitchFamily="34" charset="0"/>
              </a:rPr>
              <a:t>tende ad essere un disturbo che regredisce solo parzialmente</a:t>
            </a:r>
          </a:p>
          <a:p>
            <a:pPr algn="just"/>
            <a:r>
              <a:rPr lang="it-IT" sz="2400" dirty="0">
                <a:latin typeface="Arial" panose="020B0604020202020204" pitchFamily="34" charset="0"/>
                <a:cs typeface="Arial" panose="020B0604020202020204" pitchFamily="34" charset="0"/>
              </a:rPr>
              <a:t>lesione aree BA 37 e 39 </a:t>
            </a:r>
          </a:p>
        </p:txBody>
      </p:sp>
      <p:sp>
        <p:nvSpPr>
          <p:cNvPr id="4" name="Titolo 3">
            <a:extLst>
              <a:ext uri="{FF2B5EF4-FFF2-40B4-BE49-F238E27FC236}">
                <a16:creationId xmlns:a16="http://schemas.microsoft.com/office/drawing/2014/main" id="{BA149D15-7C47-EC4E-893D-30DB79D1D33D}"/>
              </a:ext>
            </a:extLst>
          </p:cNvPr>
          <p:cNvSpPr>
            <a:spLocks noGrp="1"/>
          </p:cNvSpPr>
          <p:nvPr>
            <p:ph type="title"/>
          </p:nvPr>
        </p:nvSpPr>
        <p:spPr>
          <a:xfrm>
            <a:off x="1846692" y="392764"/>
            <a:ext cx="9914384" cy="1194298"/>
          </a:xfrm>
          <a:prstGeom prst="rect">
            <a:avLst/>
          </a:prstGeom>
        </p:spPr>
        <p:txBody>
          <a:bodyPr wrap="square">
            <a:spAutoFit/>
          </a:bodyPr>
          <a:lstStyle/>
          <a:p>
            <a:r>
              <a:rPr lang="it-IT" sz="3600" b="1" dirty="0">
                <a:solidFill>
                  <a:srgbClr val="FF0000"/>
                </a:solidFill>
                <a:latin typeface="Arial" panose="020B0604020202020204" pitchFamily="34" charset="0"/>
                <a:cs typeface="Arial" panose="020B0604020202020204" pitchFamily="34" charset="0"/>
              </a:rPr>
              <a:t>Afasie fluenti: </a:t>
            </a:r>
            <a:r>
              <a:rPr lang="it-IT" b="1" dirty="0">
                <a:solidFill>
                  <a:srgbClr val="FF0000"/>
                </a:solidFill>
              </a:rPr>
              <a:t>afasia amnesica o anomica</a:t>
            </a:r>
            <a:br>
              <a:rPr lang="it-IT" b="1" dirty="0">
                <a:solidFill>
                  <a:srgbClr val="FF0000"/>
                </a:solidFill>
              </a:rPr>
            </a:br>
            <a:endParaRPr lang="it-IT" sz="3600" b="1" dirty="0">
              <a:solidFill>
                <a:srgbClr val="FF0000"/>
              </a:solidFill>
            </a:endParaRPr>
          </a:p>
        </p:txBody>
      </p:sp>
    </p:spTree>
    <p:extLst>
      <p:ext uri="{BB962C8B-B14F-4D97-AF65-F5344CB8AC3E}">
        <p14:creationId xmlns:p14="http://schemas.microsoft.com/office/powerpoint/2010/main" val="23488783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BA149D15-7C47-EC4E-893D-30DB79D1D33D}"/>
              </a:ext>
            </a:extLst>
          </p:cNvPr>
          <p:cNvSpPr>
            <a:spLocks noGrp="1"/>
          </p:cNvSpPr>
          <p:nvPr>
            <p:ph type="title"/>
          </p:nvPr>
        </p:nvSpPr>
        <p:spPr>
          <a:xfrm>
            <a:off x="1818290" y="294290"/>
            <a:ext cx="9921765" cy="1200329"/>
          </a:xfrm>
          <a:prstGeom prst="rect">
            <a:avLst/>
          </a:prstGeom>
        </p:spPr>
        <p:txBody>
          <a:bodyPr wrap="square">
            <a:spAutoFit/>
          </a:bodyPr>
          <a:lstStyle/>
          <a:p>
            <a:r>
              <a:rPr lang="it-IT" sz="3600" b="1" dirty="0">
                <a:solidFill>
                  <a:srgbClr val="FF0000"/>
                </a:solidFill>
                <a:latin typeface="Arial" panose="020B0604020202020204" pitchFamily="34" charset="0"/>
                <a:cs typeface="Arial" panose="020B0604020202020204" pitchFamily="34" charset="0"/>
              </a:rPr>
              <a:t>Afasie fluenti: </a:t>
            </a:r>
            <a:r>
              <a:rPr lang="it-IT" b="1" dirty="0">
                <a:solidFill>
                  <a:srgbClr val="FF0000"/>
                </a:solidFill>
              </a:rPr>
              <a:t>afasia amnesica o anomica</a:t>
            </a:r>
            <a:br>
              <a:rPr lang="it-IT" b="1" dirty="0">
                <a:solidFill>
                  <a:srgbClr val="FF0000"/>
                </a:solidFill>
              </a:rPr>
            </a:br>
            <a:endParaRPr lang="it-IT" sz="3600" b="1" dirty="0">
              <a:solidFill>
                <a:srgbClr val="FF0000"/>
              </a:solidFill>
            </a:endParaRPr>
          </a:p>
        </p:txBody>
      </p:sp>
      <p:sp>
        <p:nvSpPr>
          <p:cNvPr id="5" name="Segnaposto contenuto 2">
            <a:extLst>
              <a:ext uri="{FF2B5EF4-FFF2-40B4-BE49-F238E27FC236}">
                <a16:creationId xmlns:a16="http://schemas.microsoft.com/office/drawing/2014/main" id="{73214556-3685-6C42-9905-61CFE7CCCA83}"/>
              </a:ext>
            </a:extLst>
          </p:cNvPr>
          <p:cNvSpPr txBox="1">
            <a:spLocks/>
          </p:cNvSpPr>
          <p:nvPr/>
        </p:nvSpPr>
        <p:spPr>
          <a:xfrm>
            <a:off x="2526867" y="1385453"/>
            <a:ext cx="8497891" cy="65116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endParaRPr lang="it-IT" sz="2400" b="1" dirty="0">
              <a:solidFill>
                <a:srgbClr val="FF0000"/>
              </a:solidFill>
            </a:endParaRPr>
          </a:p>
          <a:p>
            <a:pPr marL="0" indent="0">
              <a:buFont typeface="Wingdings 3" charset="2"/>
              <a:buNone/>
            </a:pPr>
            <a:endParaRPr lang="it-IT" sz="2400" b="1" dirty="0">
              <a:solidFill>
                <a:srgbClr val="FF0000"/>
              </a:solidFill>
            </a:endParaRPr>
          </a:p>
        </p:txBody>
      </p:sp>
      <p:pic>
        <p:nvPicPr>
          <p:cNvPr id="7" name="Segnaposto contenuto 11">
            <a:extLst>
              <a:ext uri="{FF2B5EF4-FFF2-40B4-BE49-F238E27FC236}">
                <a16:creationId xmlns:a16="http://schemas.microsoft.com/office/drawing/2014/main" id="{8408BD9C-05A2-814E-AF26-028E3B42382A}"/>
              </a:ext>
            </a:extLst>
          </p:cNvPr>
          <p:cNvPicPr>
            <a:picLocks noGrp="1" noChangeAspect="1"/>
          </p:cNvPicPr>
          <p:nvPr>
            <p:ph idx="1"/>
          </p:nvPr>
        </p:nvPicPr>
        <p:blipFill>
          <a:blip r:embed="rId2"/>
          <a:stretch>
            <a:fillRect/>
          </a:stretch>
        </p:blipFill>
        <p:spPr>
          <a:xfrm>
            <a:off x="3146961" y="1842733"/>
            <a:ext cx="6442375" cy="4230088"/>
          </a:xfrm>
          <a:prstGeom prst="rect">
            <a:avLst/>
          </a:prstGeom>
        </p:spPr>
      </p:pic>
      <p:sp>
        <p:nvSpPr>
          <p:cNvPr id="8" name="Ovale 7">
            <a:extLst>
              <a:ext uri="{FF2B5EF4-FFF2-40B4-BE49-F238E27FC236}">
                <a16:creationId xmlns:a16="http://schemas.microsoft.com/office/drawing/2014/main" id="{0CB98BBA-A0F2-974F-8216-EDC3E24863E1}"/>
              </a:ext>
            </a:extLst>
          </p:cNvPr>
          <p:cNvSpPr/>
          <p:nvPr/>
        </p:nvSpPr>
        <p:spPr>
          <a:xfrm rot="1404785">
            <a:off x="7328596" y="3788229"/>
            <a:ext cx="1093981" cy="166143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858479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C314D69-1679-D94A-9ABF-93E27176ED7D}"/>
              </a:ext>
            </a:extLst>
          </p:cNvPr>
          <p:cNvPicPr>
            <a:picLocks noChangeAspect="1"/>
          </p:cNvPicPr>
          <p:nvPr/>
        </p:nvPicPr>
        <p:blipFill>
          <a:blip r:embed="rId2"/>
          <a:stretch>
            <a:fillRect/>
          </a:stretch>
        </p:blipFill>
        <p:spPr>
          <a:xfrm>
            <a:off x="2194560" y="305985"/>
            <a:ext cx="9509916" cy="6198342"/>
          </a:xfrm>
          <a:prstGeom prst="rect">
            <a:avLst/>
          </a:prstGeom>
        </p:spPr>
      </p:pic>
    </p:spTree>
    <p:extLst>
      <p:ext uri="{BB962C8B-B14F-4D97-AF65-F5344CB8AC3E}">
        <p14:creationId xmlns:p14="http://schemas.microsoft.com/office/powerpoint/2010/main" val="912224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C78EEA2-1FF1-D54B-94F2-C4B8953CF12E}"/>
              </a:ext>
            </a:extLst>
          </p:cNvPr>
          <p:cNvSpPr>
            <a:spLocks noGrp="1"/>
          </p:cNvSpPr>
          <p:nvPr>
            <p:ph type="title"/>
          </p:nvPr>
        </p:nvSpPr>
        <p:spPr>
          <a:xfrm>
            <a:off x="1864404" y="281207"/>
            <a:ext cx="8911687" cy="1280890"/>
          </a:xfrm>
        </p:spPr>
        <p:txBody>
          <a:bodyPr/>
          <a:lstStyle/>
          <a:p>
            <a:r>
              <a:rPr lang="it-IT" b="1" dirty="0">
                <a:solidFill>
                  <a:srgbClr val="FF0000"/>
                </a:solidFill>
                <a:latin typeface="Arial" panose="020B0604020202020204" pitchFamily="34" charset="0"/>
                <a:cs typeface="Arial" panose="020B0604020202020204" pitchFamily="34" charset="0"/>
              </a:rPr>
              <a:t>Disturbo acquisito</a:t>
            </a:r>
          </a:p>
        </p:txBody>
      </p:sp>
      <p:sp>
        <p:nvSpPr>
          <p:cNvPr id="3" name="Segnaposto contenuto 2">
            <a:extLst>
              <a:ext uri="{FF2B5EF4-FFF2-40B4-BE49-F238E27FC236}">
                <a16:creationId xmlns:a16="http://schemas.microsoft.com/office/drawing/2014/main" id="{57768C6D-91D9-D949-A0B1-F40D780C0F29}"/>
              </a:ext>
            </a:extLst>
          </p:cNvPr>
          <p:cNvSpPr>
            <a:spLocks noGrp="1"/>
          </p:cNvSpPr>
          <p:nvPr>
            <p:ph idx="1"/>
          </p:nvPr>
        </p:nvSpPr>
        <p:spPr>
          <a:xfrm>
            <a:off x="1909618" y="1548245"/>
            <a:ext cx="10133011" cy="4675910"/>
          </a:xfrm>
        </p:spPr>
        <p:txBody>
          <a:bodyPr>
            <a:normAutofit fontScale="92500" lnSpcReduction="20000"/>
          </a:bodyPr>
          <a:lstStyle/>
          <a:p>
            <a:pPr marL="0" indent="0" algn="just">
              <a:buNone/>
            </a:pPr>
            <a:r>
              <a:rPr lang="it-IT" sz="2400" b="1" dirty="0">
                <a:latin typeface="Arial" panose="020B0604020202020204" pitchFamily="34" charset="0"/>
                <a:cs typeface="Arial" panose="020B0604020202020204" pitchFamily="34" charset="0"/>
              </a:rPr>
              <a:t>Interessa:</a:t>
            </a:r>
          </a:p>
          <a:p>
            <a:pPr algn="just">
              <a:buFont typeface="Arial" panose="020B0604020202020204" pitchFamily="34" charset="0"/>
              <a:buChar char="•"/>
            </a:pPr>
            <a:r>
              <a:rPr lang="it-IT" sz="2400" dirty="0">
                <a:latin typeface="Arial" panose="020B0604020202020204" pitchFamily="34" charset="0"/>
                <a:cs typeface="Arial" panose="020B0604020202020204" pitchFamily="34" charset="0"/>
              </a:rPr>
              <a:t>bambini &gt; 3 aa con competenze sintattiche e lessicali di base</a:t>
            </a:r>
          </a:p>
          <a:p>
            <a:pPr algn="just">
              <a:buFont typeface="Arial" panose="020B0604020202020204" pitchFamily="34" charset="0"/>
              <a:buChar char="•"/>
            </a:pPr>
            <a:r>
              <a:rPr lang="it-IT" sz="2400" dirty="0">
                <a:latin typeface="Arial" panose="020B0604020202020204" pitchFamily="34" charset="0"/>
                <a:cs typeface="Arial" panose="020B0604020202020204" pitchFamily="34" charset="0"/>
              </a:rPr>
              <a:t>persone che al momento dell’insorgenza hanno una competenza linguistica e comunicativa adeguata alla loro età e al loro livello socio-culturale che usano il linguaggio in modo efficace</a:t>
            </a:r>
          </a:p>
          <a:p>
            <a:pPr algn="just">
              <a:buFont typeface="Arial" panose="020B0604020202020204" pitchFamily="34" charset="0"/>
              <a:buChar char="•"/>
            </a:pPr>
            <a:r>
              <a:rPr lang="it-IT" sz="2400" dirty="0">
                <a:latin typeface="Arial" panose="020B0604020202020204" pitchFamily="34" charset="0"/>
                <a:cs typeface="Arial" panose="020B0604020202020204" pitchFamily="34" charset="0"/>
              </a:rPr>
              <a:t>la lesione/danno che la determina può:</a:t>
            </a:r>
          </a:p>
          <a:p>
            <a:pPr marL="457200" lvl="1" indent="0" algn="just">
              <a:buNone/>
            </a:pPr>
            <a:r>
              <a:rPr lang="it-IT" sz="2400" dirty="0">
                <a:latin typeface="Arial" panose="020B0604020202020204" pitchFamily="34" charset="0"/>
                <a:cs typeface="Arial" panose="020B0604020202020204" pitchFamily="34" charset="0"/>
              </a:rPr>
              <a:t>Insorgere improvvisamente (traumi cranici o lesioni vascolari)</a:t>
            </a:r>
          </a:p>
          <a:p>
            <a:pPr marL="457200" lvl="1" indent="0" algn="just">
              <a:buNone/>
            </a:pPr>
            <a:r>
              <a:rPr lang="it-IT" sz="2400" dirty="0">
                <a:latin typeface="Arial" panose="020B0604020202020204" pitchFamily="34" charset="0"/>
                <a:cs typeface="Arial" panose="020B0604020202020204" pitchFamily="34" charset="0"/>
              </a:rPr>
              <a:t>Instaurarsi in modo lento e progressivo (tumori o patologie neurodegenerative)</a:t>
            </a:r>
          </a:p>
          <a:p>
            <a:pPr marL="0" indent="0" algn="just">
              <a:buNone/>
            </a:pPr>
            <a:r>
              <a:rPr lang="it-IT" sz="2400" b="1" dirty="0">
                <a:latin typeface="Arial" panose="020B0604020202020204" pitchFamily="34" charset="0"/>
                <a:cs typeface="Arial" panose="020B0604020202020204" pitchFamily="34" charset="0"/>
              </a:rPr>
              <a:t>Non è:</a:t>
            </a:r>
          </a:p>
          <a:p>
            <a:pPr algn="just">
              <a:buFont typeface="Arial" panose="020B0604020202020204" pitchFamily="34" charset="0"/>
              <a:buChar char="•"/>
            </a:pPr>
            <a:r>
              <a:rPr lang="it-IT" sz="2400" dirty="0">
                <a:latin typeface="Arial" panose="020B0604020202020204" pitchFamily="34" charset="0"/>
                <a:cs typeface="Arial" panose="020B0604020202020204" pitchFamily="34" charset="0"/>
              </a:rPr>
              <a:t>un disturbo congenito</a:t>
            </a:r>
          </a:p>
          <a:p>
            <a:pPr algn="just">
              <a:buFont typeface="Arial" panose="020B0604020202020204" pitchFamily="34" charset="0"/>
              <a:buChar char="•"/>
            </a:pPr>
            <a:r>
              <a:rPr lang="it-IT" sz="2400" dirty="0">
                <a:latin typeface="Arial" panose="020B0604020202020204" pitchFamily="34" charset="0"/>
                <a:cs typeface="Arial" panose="020B0604020202020204" pitchFamily="34" charset="0"/>
              </a:rPr>
              <a:t>attribuibile ad alterazioni genetiche, patologie </a:t>
            </a:r>
            <a:r>
              <a:rPr lang="it-IT" sz="2400" dirty="0" err="1">
                <a:latin typeface="Arial" panose="020B0604020202020204" pitchFamily="34" charset="0"/>
                <a:cs typeface="Arial" panose="020B0604020202020204" pitchFamily="34" charset="0"/>
              </a:rPr>
              <a:t>pre</a:t>
            </a:r>
            <a:r>
              <a:rPr lang="it-IT" sz="2400" dirty="0">
                <a:latin typeface="Arial" panose="020B0604020202020204" pitchFamily="34" charset="0"/>
                <a:cs typeface="Arial" panose="020B0604020202020204" pitchFamily="34" charset="0"/>
              </a:rPr>
              <a:t>-peri o postnatali</a:t>
            </a:r>
          </a:p>
          <a:p>
            <a:pPr marL="0" indent="0">
              <a:buNone/>
            </a:pPr>
            <a:endParaRPr lang="it-IT" sz="2400" dirty="0">
              <a:latin typeface="Arial" panose="020B0604020202020204" pitchFamily="34" charset="0"/>
              <a:cs typeface="Arial" panose="020B0604020202020204" pitchFamily="34" charset="0"/>
            </a:endParaRPr>
          </a:p>
          <a:p>
            <a:pPr marL="457200" lvl="1" indent="0">
              <a:buNone/>
            </a:pPr>
            <a:endParaRPr lang="it-IT" sz="2400" dirty="0">
              <a:latin typeface="Arial" panose="020B0604020202020204" pitchFamily="34" charset="0"/>
              <a:cs typeface="Arial" panose="020B0604020202020204" pitchFamily="34" charset="0"/>
            </a:endParaRPr>
          </a:p>
          <a:p>
            <a:pPr marL="457200" lvl="1" indent="0">
              <a:buNone/>
            </a:pPr>
            <a:endParaRPr lang="it-IT" sz="2400" dirty="0">
              <a:latin typeface="Arial" panose="020B0604020202020204" pitchFamily="34" charset="0"/>
              <a:cs typeface="Arial" panose="020B0604020202020204" pitchFamily="34" charset="0"/>
            </a:endParaRPr>
          </a:p>
          <a:p>
            <a:pPr marL="457200" lvl="1" indent="0">
              <a:buNone/>
            </a:pPr>
            <a:endParaRPr lang="it-IT" sz="2400" dirty="0">
              <a:latin typeface="Arial" panose="020B0604020202020204" pitchFamily="34" charset="0"/>
              <a:cs typeface="Arial" panose="020B0604020202020204" pitchFamily="34" charset="0"/>
            </a:endParaRPr>
          </a:p>
          <a:p>
            <a:pPr lvl="1"/>
            <a:endParaRPr lang="it-IT" sz="2400" dirty="0">
              <a:latin typeface="Arial" panose="020B0604020202020204" pitchFamily="34" charset="0"/>
              <a:cs typeface="Arial" panose="020B0604020202020204" pitchFamily="34" charset="0"/>
            </a:endParaRPr>
          </a:p>
          <a:p>
            <a:pPr lvl="1"/>
            <a:endParaRPr lang="it-IT" dirty="0"/>
          </a:p>
        </p:txBody>
      </p:sp>
    </p:spTree>
    <p:extLst>
      <p:ext uri="{BB962C8B-B14F-4D97-AF65-F5344CB8AC3E}">
        <p14:creationId xmlns:p14="http://schemas.microsoft.com/office/powerpoint/2010/main" val="8425458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2FCF0E0-FBFF-AB41-A8E1-420D61110C93}"/>
              </a:ext>
            </a:extLst>
          </p:cNvPr>
          <p:cNvPicPr>
            <a:picLocks noChangeAspect="1"/>
          </p:cNvPicPr>
          <p:nvPr/>
        </p:nvPicPr>
        <p:blipFill>
          <a:blip r:embed="rId2"/>
          <a:stretch>
            <a:fillRect/>
          </a:stretch>
        </p:blipFill>
        <p:spPr>
          <a:xfrm rot="5400000">
            <a:off x="3537665" y="-91348"/>
            <a:ext cx="5920525" cy="7661856"/>
          </a:xfrm>
          <a:prstGeom prst="rect">
            <a:avLst/>
          </a:prstGeom>
        </p:spPr>
      </p:pic>
    </p:spTree>
    <p:extLst>
      <p:ext uri="{BB962C8B-B14F-4D97-AF65-F5344CB8AC3E}">
        <p14:creationId xmlns:p14="http://schemas.microsoft.com/office/powerpoint/2010/main" val="32934186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20EE5F-7E40-5141-9BE1-180E430A7674}"/>
              </a:ext>
            </a:extLst>
          </p:cNvPr>
          <p:cNvSpPr>
            <a:spLocks noGrp="1"/>
          </p:cNvSpPr>
          <p:nvPr>
            <p:ph type="title"/>
          </p:nvPr>
        </p:nvSpPr>
        <p:spPr>
          <a:xfrm>
            <a:off x="1773120" y="624110"/>
            <a:ext cx="8911687" cy="1280890"/>
          </a:xfrm>
        </p:spPr>
        <p:txBody>
          <a:bodyPr/>
          <a:lstStyle/>
          <a:p>
            <a:pPr>
              <a:defRPr/>
            </a:pPr>
            <a:r>
              <a:rPr lang="it-IT" b="1" dirty="0">
                <a:solidFill>
                  <a:srgbClr val="FF0000"/>
                </a:solidFill>
              </a:rPr>
              <a:t>Afasie sottocorticali</a:t>
            </a:r>
          </a:p>
        </p:txBody>
      </p:sp>
      <p:sp>
        <p:nvSpPr>
          <p:cNvPr id="49155" name="Segnaposto contenuto 2">
            <a:extLst>
              <a:ext uri="{FF2B5EF4-FFF2-40B4-BE49-F238E27FC236}">
                <a16:creationId xmlns:a16="http://schemas.microsoft.com/office/drawing/2014/main" id="{55BAEF7E-023A-A244-B8D8-E758212F4D74}"/>
              </a:ext>
            </a:extLst>
          </p:cNvPr>
          <p:cNvSpPr>
            <a:spLocks noGrp="1"/>
          </p:cNvSpPr>
          <p:nvPr>
            <p:ph idx="1"/>
          </p:nvPr>
        </p:nvSpPr>
        <p:spPr>
          <a:xfrm>
            <a:off x="1707266" y="1738649"/>
            <a:ext cx="9250809" cy="4861656"/>
          </a:xfrm>
        </p:spPr>
        <p:txBody>
          <a:bodyPr/>
          <a:lstStyle/>
          <a:p>
            <a:pPr algn="just">
              <a:buNone/>
            </a:pPr>
            <a:r>
              <a:rPr lang="it-IT" altLang="it-IT" sz="2400" dirty="0">
                <a:latin typeface="Arial" panose="020B0604020202020204" pitchFamily="34" charset="0"/>
                <a:cs typeface="Arial" panose="020B0604020202020204" pitchFamily="34" charset="0"/>
              </a:rPr>
              <a:t>Lesioni talamiche o dei gangli della base di </a:t>
            </a:r>
            <a:r>
              <a:rPr lang="it-IT" altLang="it-IT" sz="2400" dirty="0" err="1">
                <a:latin typeface="Arial" panose="020B0604020202020204" pitchFamily="34" charset="0"/>
                <a:cs typeface="Arial" panose="020B0604020202020204" pitchFamily="34" charset="0"/>
              </a:rPr>
              <a:t>sn</a:t>
            </a:r>
            <a:r>
              <a:rPr lang="it-IT" altLang="it-IT" sz="2400" dirty="0">
                <a:latin typeface="Arial" panose="020B0604020202020204" pitchFamily="34" charset="0"/>
                <a:cs typeface="Arial" panose="020B0604020202020204" pitchFamily="34" charset="0"/>
              </a:rPr>
              <a:t> causano</a:t>
            </a:r>
          </a:p>
          <a:p>
            <a:pPr algn="just">
              <a:buNone/>
            </a:pPr>
            <a:r>
              <a:rPr lang="it-IT" altLang="it-IT" sz="2400" dirty="0">
                <a:latin typeface="Arial" panose="020B0604020202020204" pitchFamily="34" charset="0"/>
                <a:cs typeface="Arial" panose="020B0604020202020204" pitchFamily="34" charset="0"/>
              </a:rPr>
              <a:t>l’interruzione di alcuni circuiti:</a:t>
            </a:r>
          </a:p>
          <a:p>
            <a:pPr algn="just">
              <a:buFont typeface="Wingdings 2" pitchFamily="2" charset="2"/>
              <a:buNone/>
            </a:pPr>
            <a:endParaRPr lang="it-IT" altLang="it-IT" sz="2400" dirty="0">
              <a:latin typeface="Arial" panose="020B0604020202020204" pitchFamily="34" charset="0"/>
              <a:cs typeface="Arial" panose="020B0604020202020204" pitchFamily="34" charset="0"/>
            </a:endParaRPr>
          </a:p>
          <a:p>
            <a:pPr algn="just"/>
            <a:r>
              <a:rPr lang="it-IT" altLang="it-IT" sz="2400" dirty="0" err="1">
                <a:latin typeface="Arial" panose="020B0604020202020204" pitchFamily="34" charset="0"/>
                <a:cs typeface="Arial" panose="020B0604020202020204" pitchFamily="34" charset="0"/>
              </a:rPr>
              <a:t>cortico</a:t>
            </a:r>
            <a:r>
              <a:rPr lang="it-IT" altLang="it-IT" sz="2400" dirty="0">
                <a:latin typeface="Arial" panose="020B0604020202020204" pitchFamily="34" charset="0"/>
                <a:cs typeface="Arial" panose="020B0604020202020204" pitchFamily="34" charset="0"/>
              </a:rPr>
              <a:t>-talamo-corticale</a:t>
            </a:r>
          </a:p>
          <a:p>
            <a:pPr algn="just"/>
            <a:r>
              <a:rPr lang="it-IT" altLang="it-IT" sz="2400" dirty="0" err="1">
                <a:latin typeface="Arial" panose="020B0604020202020204" pitchFamily="34" charset="0"/>
                <a:cs typeface="Arial" panose="020B0604020202020204" pitchFamily="34" charset="0"/>
              </a:rPr>
              <a:t>cortico</a:t>
            </a:r>
            <a:r>
              <a:rPr lang="it-IT" altLang="it-IT" sz="2400" dirty="0">
                <a:latin typeface="Arial" panose="020B0604020202020204" pitchFamily="34" charset="0"/>
                <a:cs typeface="Arial" panose="020B0604020202020204" pitchFamily="34" charset="0"/>
              </a:rPr>
              <a:t>-striato-talamo-corticale</a:t>
            </a:r>
          </a:p>
          <a:p>
            <a:pPr algn="just"/>
            <a:r>
              <a:rPr lang="it-IT" altLang="it-IT" sz="2400" dirty="0" err="1">
                <a:latin typeface="Arial" panose="020B0604020202020204" pitchFamily="34" charset="0"/>
                <a:cs typeface="Arial" panose="020B0604020202020204" pitchFamily="34" charset="0"/>
              </a:rPr>
              <a:t>cortico</a:t>
            </a:r>
            <a:r>
              <a:rPr lang="it-IT" altLang="it-IT" sz="2400" dirty="0">
                <a:latin typeface="Arial" panose="020B0604020202020204" pitchFamily="34" charset="0"/>
                <a:cs typeface="Arial" panose="020B0604020202020204" pitchFamily="34" charset="0"/>
              </a:rPr>
              <a:t>-cerebello-talamo-corticale </a:t>
            </a:r>
          </a:p>
        </p:txBody>
      </p:sp>
    </p:spTree>
    <p:extLst>
      <p:ext uri="{BB962C8B-B14F-4D97-AF65-F5344CB8AC3E}">
        <p14:creationId xmlns:p14="http://schemas.microsoft.com/office/powerpoint/2010/main" val="6537966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C4553B0-DE3D-7A48-B433-4667C75D4192}"/>
              </a:ext>
            </a:extLst>
          </p:cNvPr>
          <p:cNvSpPr>
            <a:spLocks noGrp="1"/>
          </p:cNvSpPr>
          <p:nvPr>
            <p:ph type="title"/>
          </p:nvPr>
        </p:nvSpPr>
        <p:spPr>
          <a:xfrm>
            <a:off x="2025597" y="260349"/>
            <a:ext cx="8915377" cy="1154113"/>
          </a:xfrm>
        </p:spPr>
        <p:txBody>
          <a:bodyPr>
            <a:normAutofit/>
          </a:bodyPr>
          <a:lstStyle/>
          <a:p>
            <a:pPr>
              <a:defRPr/>
            </a:pPr>
            <a:br>
              <a:rPr lang="it-IT" sz="2000" b="1" dirty="0">
                <a:solidFill>
                  <a:srgbClr val="FF0000"/>
                </a:solidFill>
                <a:latin typeface="Arial" panose="020B0604020202020204" pitchFamily="34" charset="0"/>
                <a:cs typeface="Arial" panose="020B0604020202020204" pitchFamily="34" charset="0"/>
              </a:rPr>
            </a:br>
            <a:r>
              <a:rPr lang="it-IT" sz="2800" b="1" dirty="0">
                <a:solidFill>
                  <a:srgbClr val="FF0000"/>
                </a:solidFill>
                <a:latin typeface="Arial" panose="020B0604020202020204" pitchFamily="34" charset="0"/>
                <a:cs typeface="Arial" panose="020B0604020202020204" pitchFamily="34" charset="0"/>
              </a:rPr>
              <a:t>Afasie sottocorticali: afasie talamiche</a:t>
            </a:r>
          </a:p>
        </p:txBody>
      </p:sp>
      <p:sp>
        <p:nvSpPr>
          <p:cNvPr id="4" name="CasellaDiTesto 3">
            <a:extLst>
              <a:ext uri="{FF2B5EF4-FFF2-40B4-BE49-F238E27FC236}">
                <a16:creationId xmlns:a16="http://schemas.microsoft.com/office/drawing/2014/main" id="{C11A7D77-AC3D-0844-8DE6-5EAEC81DA989}"/>
              </a:ext>
            </a:extLst>
          </p:cNvPr>
          <p:cNvSpPr txBox="1"/>
          <p:nvPr/>
        </p:nvSpPr>
        <p:spPr>
          <a:xfrm>
            <a:off x="2740025" y="5514975"/>
            <a:ext cx="9031264" cy="523220"/>
          </a:xfrm>
          <a:prstGeom prst="rect">
            <a:avLst/>
          </a:prstGeom>
          <a:noFill/>
        </p:spPr>
        <p:txBody>
          <a:bodyPr wrap="square">
            <a:spAutoFit/>
          </a:bodyPr>
          <a:lstStyle/>
          <a:p>
            <a:pPr>
              <a:defRPr/>
            </a:pPr>
            <a:r>
              <a:rPr lang="it-IT" sz="2800" dirty="0">
                <a:latin typeface="Arial" panose="020B0604020202020204" pitchFamily="34" charset="0"/>
                <a:cs typeface="Arial" panose="020B0604020202020204" pitchFamily="34" charset="0"/>
              </a:rPr>
              <a:t>LESIONI: nuclei </a:t>
            </a:r>
            <a:r>
              <a:rPr lang="it-IT" sz="2800" dirty="0" err="1">
                <a:latin typeface="Arial" panose="020B0604020202020204" pitchFamily="34" charset="0"/>
                <a:cs typeface="Arial" panose="020B0604020202020204" pitchFamily="34" charset="0"/>
              </a:rPr>
              <a:t>antero</a:t>
            </a:r>
            <a:r>
              <a:rPr lang="it-IT" sz="2800" dirty="0">
                <a:latin typeface="Arial" panose="020B0604020202020204" pitchFamily="34" charset="0"/>
                <a:cs typeface="Arial" panose="020B0604020202020204" pitchFamily="34" charset="0"/>
              </a:rPr>
              <a:t>-laterali del talamo </a:t>
            </a:r>
            <a:r>
              <a:rPr lang="it-IT" sz="2800" dirty="0" err="1">
                <a:latin typeface="Arial" panose="020B0604020202020204" pitchFamily="34" charset="0"/>
                <a:cs typeface="Arial" panose="020B0604020202020204" pitchFamily="34" charset="0"/>
              </a:rPr>
              <a:t>sn</a:t>
            </a:r>
            <a:endParaRPr lang="it-IT" sz="2800" dirty="0">
              <a:latin typeface="Arial" panose="020B0604020202020204" pitchFamily="34" charset="0"/>
              <a:cs typeface="Arial" panose="020B0604020202020204" pitchFamily="34" charset="0"/>
            </a:endParaRPr>
          </a:p>
        </p:txBody>
      </p:sp>
      <p:sp>
        <p:nvSpPr>
          <p:cNvPr id="5" name="Segnaposto contenuto 4">
            <a:extLst>
              <a:ext uri="{FF2B5EF4-FFF2-40B4-BE49-F238E27FC236}">
                <a16:creationId xmlns:a16="http://schemas.microsoft.com/office/drawing/2014/main" id="{C8A51BBF-F7E9-CE44-B4D2-6CA9557595D4}"/>
              </a:ext>
            </a:extLst>
          </p:cNvPr>
          <p:cNvSpPr>
            <a:spLocks noGrp="1"/>
          </p:cNvSpPr>
          <p:nvPr>
            <p:ph idx="1"/>
          </p:nvPr>
        </p:nvSpPr>
        <p:spPr>
          <a:xfrm>
            <a:off x="2740025" y="1628775"/>
            <a:ext cx="3240088" cy="3671888"/>
          </a:xfrm>
        </p:spPr>
        <p:txBody>
          <a:bodyPr>
            <a:normAutofit lnSpcReduction="10000"/>
          </a:bodyPr>
          <a:lstStyle/>
          <a:p>
            <a:pPr marL="285750" indent="-285750">
              <a:buSzPct val="100000"/>
              <a:buFont typeface="Arial" panose="020B0604020202020204" pitchFamily="34" charset="0"/>
              <a:buChar char="•"/>
              <a:defRPr/>
            </a:pPr>
            <a:r>
              <a:rPr lang="it-IT" sz="3000" dirty="0">
                <a:latin typeface="Arial" panose="020B0604020202020204" pitchFamily="34" charset="0"/>
                <a:cs typeface="Arial" panose="020B0604020202020204" pitchFamily="34" charset="0"/>
              </a:rPr>
              <a:t>linguaggio spontaneo fluente (talora logorroico)</a:t>
            </a:r>
          </a:p>
          <a:p>
            <a:pPr marL="285750" indent="-285750">
              <a:buSzPct val="100000"/>
              <a:buFont typeface="Arial" panose="020B0604020202020204" pitchFamily="34" charset="0"/>
              <a:buChar char="•"/>
              <a:defRPr/>
            </a:pPr>
            <a:r>
              <a:rPr lang="it-IT" sz="3000" dirty="0">
                <a:latin typeface="Arial" panose="020B0604020202020204" pitchFamily="34" charset="0"/>
                <a:cs typeface="Arial" panose="020B0604020202020204" pitchFamily="34" charset="0"/>
              </a:rPr>
              <a:t>deficit di comprensione</a:t>
            </a:r>
          </a:p>
          <a:p>
            <a:pPr marL="285750" indent="-285750">
              <a:buSzPct val="100000"/>
              <a:buFont typeface="Arial" panose="020B0604020202020204" pitchFamily="34" charset="0"/>
              <a:buChar char="•"/>
              <a:defRPr/>
            </a:pPr>
            <a:r>
              <a:rPr lang="it-IT" sz="3000" dirty="0">
                <a:latin typeface="Arial" panose="020B0604020202020204" pitchFamily="34" charset="0"/>
                <a:cs typeface="Arial" panose="020B0604020202020204" pitchFamily="34" charset="0"/>
              </a:rPr>
              <a:t>buona ripetizione</a:t>
            </a:r>
          </a:p>
          <a:p>
            <a:pPr>
              <a:buFont typeface="Wingdings 2" pitchFamily="18" charset="2"/>
              <a:buChar char=""/>
              <a:defRPr/>
            </a:pPr>
            <a:endParaRPr lang="it-IT" dirty="0"/>
          </a:p>
        </p:txBody>
      </p:sp>
      <p:pic>
        <p:nvPicPr>
          <p:cNvPr id="50181" name="Immagine 5">
            <a:extLst>
              <a:ext uri="{FF2B5EF4-FFF2-40B4-BE49-F238E27FC236}">
                <a16:creationId xmlns:a16="http://schemas.microsoft.com/office/drawing/2014/main" id="{55D3EB09-04BB-1F4C-94CF-A79454C1BCE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1609053"/>
            <a:ext cx="4627417" cy="3056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nello 7">
            <a:extLst>
              <a:ext uri="{FF2B5EF4-FFF2-40B4-BE49-F238E27FC236}">
                <a16:creationId xmlns:a16="http://schemas.microsoft.com/office/drawing/2014/main" id="{A7827B8A-F939-2C4A-9772-126E9889EC6B}"/>
              </a:ext>
            </a:extLst>
          </p:cNvPr>
          <p:cNvSpPr/>
          <p:nvPr/>
        </p:nvSpPr>
        <p:spPr>
          <a:xfrm>
            <a:off x="6886205" y="2793363"/>
            <a:ext cx="771525" cy="771525"/>
          </a:xfrm>
          <a:prstGeom prst="donut">
            <a:avLst>
              <a:gd name="adj" fmla="val 715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spTree>
    <p:extLst>
      <p:ext uri="{BB962C8B-B14F-4D97-AF65-F5344CB8AC3E}">
        <p14:creationId xmlns:p14="http://schemas.microsoft.com/office/powerpoint/2010/main" val="5671615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Segnaposto contenuto 2">
            <a:extLst>
              <a:ext uri="{FF2B5EF4-FFF2-40B4-BE49-F238E27FC236}">
                <a16:creationId xmlns:a16="http://schemas.microsoft.com/office/drawing/2014/main" id="{530F8BB3-612E-504A-A9EB-A5752D303B7E}"/>
              </a:ext>
            </a:extLst>
          </p:cNvPr>
          <p:cNvSpPr>
            <a:spLocks noGrp="1"/>
          </p:cNvSpPr>
          <p:nvPr>
            <p:ph idx="1"/>
          </p:nvPr>
        </p:nvSpPr>
        <p:spPr>
          <a:xfrm>
            <a:off x="2244657" y="1381401"/>
            <a:ext cx="4176712" cy="3887787"/>
          </a:xfrm>
        </p:spPr>
        <p:txBody>
          <a:bodyPr>
            <a:normAutofit fontScale="85000" lnSpcReduction="10000"/>
          </a:bodyPr>
          <a:lstStyle/>
          <a:p>
            <a:pPr>
              <a:buFont typeface="Wingdings 2" pitchFamily="18" charset="2"/>
              <a:buChar char=""/>
              <a:defRPr/>
            </a:pPr>
            <a:r>
              <a:rPr lang="it-IT" altLang="it-IT" sz="2800" dirty="0">
                <a:latin typeface="Arial" panose="020B0604020202020204" pitchFamily="34" charset="0"/>
                <a:cs typeface="Arial" panose="020B0604020202020204" pitchFamily="34" charset="0"/>
              </a:rPr>
              <a:t>diminuzione della </a:t>
            </a:r>
            <a:r>
              <a:rPr lang="it-IT" altLang="it-IT" sz="2800" dirty="0" err="1">
                <a:latin typeface="Arial" panose="020B0604020202020204" pitchFamily="34" charset="0"/>
                <a:cs typeface="Arial" panose="020B0604020202020204" pitchFamily="34" charset="0"/>
              </a:rPr>
              <a:t>fluenza</a:t>
            </a:r>
            <a:r>
              <a:rPr lang="it-IT" altLang="it-IT" sz="2800" dirty="0">
                <a:latin typeface="Arial" panose="020B0604020202020204" pitchFamily="34" charset="0"/>
                <a:cs typeface="Arial" panose="020B0604020202020204" pitchFamily="34" charset="0"/>
              </a:rPr>
              <a:t> verbale </a:t>
            </a:r>
          </a:p>
          <a:p>
            <a:pPr>
              <a:buFont typeface="Wingdings 2" pitchFamily="18" charset="2"/>
              <a:buChar char=""/>
              <a:defRPr/>
            </a:pPr>
            <a:r>
              <a:rPr lang="it-IT" altLang="it-IT" sz="2800" dirty="0">
                <a:latin typeface="Arial" panose="020B0604020202020204" pitchFamily="34" charset="0"/>
                <a:cs typeface="Arial" panose="020B0604020202020204" pitchFamily="34" charset="0"/>
              </a:rPr>
              <a:t>alterazioni del volume </a:t>
            </a:r>
          </a:p>
          <a:p>
            <a:pPr>
              <a:buFont typeface="Wingdings 2" pitchFamily="18" charset="2"/>
              <a:buChar char=""/>
              <a:defRPr/>
            </a:pPr>
            <a:r>
              <a:rPr lang="it-IT" altLang="it-IT" sz="2800" dirty="0">
                <a:latin typeface="Arial" panose="020B0604020202020204" pitchFamily="34" charset="0"/>
                <a:cs typeface="Arial" panose="020B0604020202020204" pitchFamily="34" charset="0"/>
              </a:rPr>
              <a:t>anomie e parafasie </a:t>
            </a:r>
          </a:p>
          <a:p>
            <a:pPr>
              <a:buFont typeface="Wingdings 2" pitchFamily="18" charset="2"/>
              <a:buChar char=""/>
              <a:defRPr/>
            </a:pPr>
            <a:r>
              <a:rPr lang="it-IT" altLang="it-IT" sz="2800" dirty="0">
                <a:latin typeface="Arial" panose="020B0604020202020204" pitchFamily="34" charset="0"/>
                <a:cs typeface="Arial" panose="020B0604020202020204" pitchFamily="34" charset="0"/>
              </a:rPr>
              <a:t>deficit della comprensione</a:t>
            </a:r>
          </a:p>
          <a:p>
            <a:pPr>
              <a:buFont typeface="Wingdings 2" pitchFamily="18" charset="2"/>
              <a:buChar char=""/>
              <a:defRPr/>
            </a:pPr>
            <a:r>
              <a:rPr lang="it-IT" altLang="it-IT" sz="2800" dirty="0">
                <a:latin typeface="Arial" panose="020B0604020202020204" pitchFamily="34" charset="0"/>
                <a:cs typeface="Arial" panose="020B0604020202020204" pitchFamily="34" charset="0"/>
              </a:rPr>
              <a:t>disturbi di lettura e scrittura</a:t>
            </a:r>
          </a:p>
          <a:p>
            <a:pPr>
              <a:buFont typeface="Wingdings 2" pitchFamily="18" charset="2"/>
              <a:buChar char=""/>
              <a:defRPr/>
            </a:pPr>
            <a:r>
              <a:rPr lang="it-IT" altLang="it-IT" sz="2800" dirty="0">
                <a:latin typeface="Arial" panose="020B0604020202020204" pitchFamily="34" charset="0"/>
                <a:cs typeface="Arial" panose="020B0604020202020204" pitchFamily="34" charset="0"/>
              </a:rPr>
              <a:t>risparmio della ripetizione </a:t>
            </a:r>
          </a:p>
          <a:p>
            <a:pPr marL="82550" indent="0">
              <a:buNone/>
              <a:defRPr/>
            </a:pPr>
            <a:endParaRPr lang="it-IT" altLang="it-IT" sz="2800" dirty="0"/>
          </a:p>
        </p:txBody>
      </p:sp>
      <p:pic>
        <p:nvPicPr>
          <p:cNvPr id="51204" name="Immagine 2">
            <a:extLst>
              <a:ext uri="{FF2B5EF4-FFF2-40B4-BE49-F238E27FC236}">
                <a16:creationId xmlns:a16="http://schemas.microsoft.com/office/drawing/2014/main" id="{501A75A1-F55B-C84C-807C-DFD0987988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21450" y="1628775"/>
            <a:ext cx="414655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a:extLst>
              <a:ext uri="{FF2B5EF4-FFF2-40B4-BE49-F238E27FC236}">
                <a16:creationId xmlns:a16="http://schemas.microsoft.com/office/drawing/2014/main" id="{5978DA50-6C29-7244-B744-E04EE1617DE2}"/>
              </a:ext>
            </a:extLst>
          </p:cNvPr>
          <p:cNvSpPr txBox="1"/>
          <p:nvPr/>
        </p:nvSpPr>
        <p:spPr>
          <a:xfrm>
            <a:off x="2575189" y="5229945"/>
            <a:ext cx="8938524" cy="1169551"/>
          </a:xfrm>
          <a:prstGeom prst="rect">
            <a:avLst/>
          </a:prstGeom>
          <a:noFill/>
        </p:spPr>
        <p:txBody>
          <a:bodyPr wrap="square">
            <a:spAutoFit/>
          </a:bodyPr>
          <a:lstStyle/>
          <a:p>
            <a:pPr>
              <a:buFont typeface="Wingdings 2" panose="05020102010507070707" pitchFamily="18" charset="2"/>
              <a:buNone/>
              <a:defRPr/>
            </a:pPr>
            <a:r>
              <a:rPr lang="it-IT" altLang="it-IT" sz="2600" dirty="0">
                <a:latin typeface="Arial" panose="020B0604020202020204" pitchFamily="34" charset="0"/>
                <a:cs typeface="Arial" panose="020B0604020202020204" pitchFamily="34" charset="0"/>
              </a:rPr>
              <a:t>LESIONI: nucleo ventrale anteriore, nucleo ventrale laterale e pulvinar </a:t>
            </a:r>
          </a:p>
          <a:p>
            <a:pPr>
              <a:defRPr/>
            </a:pPr>
            <a:endParaRPr lang="it-IT" dirty="0"/>
          </a:p>
        </p:txBody>
      </p:sp>
      <p:sp>
        <p:nvSpPr>
          <p:cNvPr id="8" name="Anello 7">
            <a:extLst>
              <a:ext uri="{FF2B5EF4-FFF2-40B4-BE49-F238E27FC236}">
                <a16:creationId xmlns:a16="http://schemas.microsoft.com/office/drawing/2014/main" id="{06A11FF7-92DF-0C41-8CD4-3516989BE464}"/>
              </a:ext>
            </a:extLst>
          </p:cNvPr>
          <p:cNvSpPr/>
          <p:nvPr/>
        </p:nvSpPr>
        <p:spPr>
          <a:xfrm>
            <a:off x="7089775" y="2586039"/>
            <a:ext cx="1081088" cy="1068387"/>
          </a:xfrm>
          <a:prstGeom prst="donut">
            <a:avLst>
              <a:gd name="adj" fmla="val 715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sp>
        <p:nvSpPr>
          <p:cNvPr id="7" name="Anello 6">
            <a:extLst>
              <a:ext uri="{FF2B5EF4-FFF2-40B4-BE49-F238E27FC236}">
                <a16:creationId xmlns:a16="http://schemas.microsoft.com/office/drawing/2014/main" id="{46F6BC87-0748-F44F-A59A-9B659A8CCA9E}"/>
              </a:ext>
            </a:extLst>
          </p:cNvPr>
          <p:cNvSpPr/>
          <p:nvPr/>
        </p:nvSpPr>
        <p:spPr>
          <a:xfrm>
            <a:off x="8832850" y="2781300"/>
            <a:ext cx="1081088" cy="1068388"/>
          </a:xfrm>
          <a:prstGeom prst="donut">
            <a:avLst>
              <a:gd name="adj" fmla="val 715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sp>
        <p:nvSpPr>
          <p:cNvPr id="10" name="Titolo 1">
            <a:extLst>
              <a:ext uri="{FF2B5EF4-FFF2-40B4-BE49-F238E27FC236}">
                <a16:creationId xmlns:a16="http://schemas.microsoft.com/office/drawing/2014/main" id="{DB61063D-573B-1D47-8E0A-47C1F9C2EE13}"/>
              </a:ext>
            </a:extLst>
          </p:cNvPr>
          <p:cNvSpPr>
            <a:spLocks noGrp="1"/>
          </p:cNvSpPr>
          <p:nvPr>
            <p:ph type="title"/>
          </p:nvPr>
        </p:nvSpPr>
        <p:spPr>
          <a:xfrm>
            <a:off x="2267335" y="123715"/>
            <a:ext cx="8915377" cy="1154113"/>
          </a:xfrm>
        </p:spPr>
        <p:txBody>
          <a:bodyPr>
            <a:normAutofit/>
          </a:bodyPr>
          <a:lstStyle/>
          <a:p>
            <a:pPr>
              <a:defRPr/>
            </a:pPr>
            <a:br>
              <a:rPr lang="it-IT" sz="2000" b="1" dirty="0">
                <a:solidFill>
                  <a:srgbClr val="FF0000"/>
                </a:solidFill>
                <a:latin typeface="Arial" panose="020B0604020202020204" pitchFamily="34" charset="0"/>
                <a:cs typeface="Arial" panose="020B0604020202020204" pitchFamily="34" charset="0"/>
              </a:rPr>
            </a:br>
            <a:r>
              <a:rPr lang="it-IT" sz="2800" b="1" dirty="0">
                <a:solidFill>
                  <a:srgbClr val="FF0000"/>
                </a:solidFill>
                <a:latin typeface="Arial" panose="020B0604020202020204" pitchFamily="34" charset="0"/>
                <a:cs typeface="Arial" panose="020B0604020202020204" pitchFamily="34" charset="0"/>
              </a:rPr>
              <a:t>Afasie sottocorticali: afasie talamiche</a:t>
            </a:r>
          </a:p>
        </p:txBody>
      </p:sp>
    </p:spTree>
    <p:extLst>
      <p:ext uri="{BB962C8B-B14F-4D97-AF65-F5344CB8AC3E}">
        <p14:creationId xmlns:p14="http://schemas.microsoft.com/office/powerpoint/2010/main" val="26825222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contenuto 2">
            <a:extLst>
              <a:ext uri="{FF2B5EF4-FFF2-40B4-BE49-F238E27FC236}">
                <a16:creationId xmlns:a16="http://schemas.microsoft.com/office/drawing/2014/main" id="{82722E13-12F5-6341-88DF-D60E38667489}"/>
              </a:ext>
            </a:extLst>
          </p:cNvPr>
          <p:cNvSpPr>
            <a:spLocks noGrp="1"/>
          </p:cNvSpPr>
          <p:nvPr>
            <p:ph idx="1"/>
          </p:nvPr>
        </p:nvSpPr>
        <p:spPr>
          <a:xfrm>
            <a:off x="1493949" y="1773238"/>
            <a:ext cx="10277340" cy="4279832"/>
          </a:xfrm>
        </p:spPr>
        <p:txBody>
          <a:bodyPr>
            <a:normAutofit/>
          </a:bodyPr>
          <a:lstStyle/>
          <a:p>
            <a:pPr marL="823913" indent="-325438" algn="just">
              <a:buFont typeface="Wingdings 2" pitchFamily="18" charset="2"/>
              <a:buChar char=""/>
              <a:defRPr/>
            </a:pPr>
            <a:r>
              <a:rPr lang="it-IT" sz="2800" dirty="0">
                <a:latin typeface="Arial" panose="020B0604020202020204" pitchFamily="34" charset="0"/>
                <a:cs typeface="Arial" panose="020B0604020202020204" pitchFamily="34" charset="0"/>
              </a:rPr>
              <a:t>deficit di comprensione</a:t>
            </a:r>
          </a:p>
          <a:p>
            <a:pPr marL="823913" indent="-325438" algn="just">
              <a:buFont typeface="Wingdings 2" pitchFamily="18" charset="2"/>
              <a:buChar char=""/>
              <a:defRPr/>
            </a:pPr>
            <a:r>
              <a:rPr lang="it-IT" sz="2800" dirty="0">
                <a:latin typeface="Arial" panose="020B0604020202020204" pitchFamily="34" charset="0"/>
                <a:cs typeface="Arial" panose="020B0604020202020204" pitchFamily="34" charset="0"/>
              </a:rPr>
              <a:t>ripetizione variabilmente compromessa</a:t>
            </a:r>
          </a:p>
          <a:p>
            <a:pPr marL="823913" indent="-325438" algn="just">
              <a:buNone/>
              <a:defRPr/>
            </a:pPr>
            <a:endParaRPr lang="it-IT" sz="2800" dirty="0">
              <a:latin typeface="Arial" panose="020B0604020202020204" pitchFamily="34" charset="0"/>
              <a:cs typeface="Arial" panose="020B0604020202020204" pitchFamily="34" charset="0"/>
            </a:endParaRPr>
          </a:p>
          <a:p>
            <a:pPr marL="823913" lvl="1" indent="-325438" algn="just">
              <a:spcBef>
                <a:spcPts val="600"/>
              </a:spcBef>
              <a:buSzPct val="80000"/>
              <a:buNone/>
              <a:defRPr/>
            </a:pPr>
            <a:r>
              <a:rPr lang="it-IT" sz="2800" dirty="0">
                <a:latin typeface="Arial" panose="020B0604020202020204" pitchFamily="34" charset="0"/>
                <a:cs typeface="Arial" panose="020B0604020202020204" pitchFamily="34" charset="0"/>
              </a:rPr>
              <a:t>	LESIONI: Il danno riguarda la testa del caudato di sinistra e la sostanza bianca del braccio anteriore della capsula interna (lesioni in altre parti del caudato o nel putamen non provocano afasia)</a:t>
            </a:r>
          </a:p>
          <a:p>
            <a:pPr marL="823913" indent="-325438">
              <a:buNone/>
              <a:defRPr/>
            </a:pPr>
            <a:endParaRPr lang="it-IT" dirty="0"/>
          </a:p>
          <a:p>
            <a:pPr marL="823913" indent="-325438">
              <a:buNone/>
              <a:defRPr/>
            </a:pPr>
            <a:endParaRPr lang="it-IT" dirty="0"/>
          </a:p>
          <a:p>
            <a:pPr>
              <a:buFont typeface="Wingdings 2" pitchFamily="18" charset="2"/>
              <a:buNone/>
              <a:defRPr/>
            </a:pPr>
            <a:endParaRPr lang="it-IT" altLang="it-IT" dirty="0"/>
          </a:p>
        </p:txBody>
      </p:sp>
      <p:sp>
        <p:nvSpPr>
          <p:cNvPr id="7" name="Titolo 1">
            <a:extLst>
              <a:ext uri="{FF2B5EF4-FFF2-40B4-BE49-F238E27FC236}">
                <a16:creationId xmlns:a16="http://schemas.microsoft.com/office/drawing/2014/main" id="{84419F9D-3CF9-2440-BBD8-EC3077C2D228}"/>
              </a:ext>
            </a:extLst>
          </p:cNvPr>
          <p:cNvSpPr>
            <a:spLocks noGrp="1"/>
          </p:cNvSpPr>
          <p:nvPr>
            <p:ph type="title"/>
          </p:nvPr>
        </p:nvSpPr>
        <p:spPr>
          <a:xfrm>
            <a:off x="2004577" y="260349"/>
            <a:ext cx="8915377" cy="1154113"/>
          </a:xfrm>
        </p:spPr>
        <p:txBody>
          <a:bodyPr>
            <a:normAutofit/>
          </a:bodyPr>
          <a:lstStyle/>
          <a:p>
            <a:pPr>
              <a:defRPr/>
            </a:pPr>
            <a:br>
              <a:rPr lang="it-IT" sz="2000" b="1" dirty="0">
                <a:solidFill>
                  <a:srgbClr val="FF0000"/>
                </a:solidFill>
                <a:latin typeface="Arial" panose="020B0604020202020204" pitchFamily="34" charset="0"/>
                <a:cs typeface="Arial" panose="020B0604020202020204" pitchFamily="34" charset="0"/>
              </a:rPr>
            </a:br>
            <a:r>
              <a:rPr lang="it-IT" sz="2800" b="1" dirty="0">
                <a:solidFill>
                  <a:srgbClr val="FF0000"/>
                </a:solidFill>
                <a:latin typeface="Arial" panose="020B0604020202020204" pitchFamily="34" charset="0"/>
                <a:cs typeface="Arial" panose="020B0604020202020204" pitchFamily="34" charset="0"/>
              </a:rPr>
              <a:t>Afasie sottocorticali: afasie gangli della base</a:t>
            </a:r>
          </a:p>
        </p:txBody>
      </p:sp>
    </p:spTree>
    <p:extLst>
      <p:ext uri="{BB962C8B-B14F-4D97-AF65-F5344CB8AC3E}">
        <p14:creationId xmlns:p14="http://schemas.microsoft.com/office/powerpoint/2010/main" val="27442745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870608-0A5B-4E4A-AF96-BE06DC8B0986}"/>
              </a:ext>
            </a:extLst>
          </p:cNvPr>
          <p:cNvSpPr>
            <a:spLocks noGrp="1"/>
          </p:cNvSpPr>
          <p:nvPr>
            <p:ph type="title"/>
          </p:nvPr>
        </p:nvSpPr>
        <p:spPr>
          <a:xfrm>
            <a:off x="1920264" y="519007"/>
            <a:ext cx="8911687" cy="1280890"/>
          </a:xfrm>
        </p:spPr>
        <p:txBody>
          <a:bodyPr/>
          <a:lstStyle/>
          <a:p>
            <a:pPr eaLnBrk="1" hangingPunct="1">
              <a:defRPr/>
            </a:pPr>
            <a:r>
              <a:rPr lang="it-IT" b="1" dirty="0">
                <a:solidFill>
                  <a:srgbClr val="FF0000"/>
                </a:solidFill>
              </a:rPr>
              <a:t>“Nodi” della linguistica</a:t>
            </a:r>
          </a:p>
        </p:txBody>
      </p:sp>
      <p:sp>
        <p:nvSpPr>
          <p:cNvPr id="53251" name="Segnaposto contenuto 2">
            <a:extLst>
              <a:ext uri="{FF2B5EF4-FFF2-40B4-BE49-F238E27FC236}">
                <a16:creationId xmlns:a16="http://schemas.microsoft.com/office/drawing/2014/main" id="{BF6633A8-E184-E844-BAB1-344536108E82}"/>
              </a:ext>
            </a:extLst>
          </p:cNvPr>
          <p:cNvSpPr>
            <a:spLocks noGrp="1"/>
          </p:cNvSpPr>
          <p:nvPr>
            <p:ph idx="1"/>
          </p:nvPr>
        </p:nvSpPr>
        <p:spPr>
          <a:xfrm>
            <a:off x="2111433" y="1905000"/>
            <a:ext cx="9393179" cy="4006222"/>
          </a:xfrm>
        </p:spPr>
        <p:txBody>
          <a:bodyPr>
            <a:normAutofit/>
          </a:bodyPr>
          <a:lstStyle/>
          <a:p>
            <a:pPr algn="just" eaLnBrk="1" hangingPunct="1">
              <a:buFont typeface="Wingdings 2" pitchFamily="2" charset="2"/>
              <a:buNone/>
            </a:pPr>
            <a:r>
              <a:rPr lang="it-IT" altLang="it-IT" sz="2400" dirty="0">
                <a:latin typeface="Arial" panose="020B0604020202020204" pitchFamily="34" charset="0"/>
                <a:cs typeface="Arial" panose="020B0604020202020204" pitchFamily="34" charset="0"/>
              </a:rPr>
              <a:t>	I concetti propri della linguistica non sono sufficienti a spiegare tutte le manifestazioni dei pazienti afasici: </a:t>
            </a:r>
          </a:p>
          <a:p>
            <a:pPr algn="just" eaLnBrk="1" hangingPunct="1">
              <a:buFont typeface="Wingdings" pitchFamily="2" charset="2"/>
              <a:buChar char="§"/>
            </a:pPr>
            <a:r>
              <a:rPr lang="it-IT" altLang="it-IT" sz="2400" dirty="0">
                <a:latin typeface="Arial" panose="020B0604020202020204" pitchFamily="34" charset="0"/>
                <a:cs typeface="Arial" panose="020B0604020202020204" pitchFamily="34" charset="0"/>
              </a:rPr>
              <a:t>		Nomi vs Verbi</a:t>
            </a:r>
          </a:p>
          <a:p>
            <a:pPr algn="just" eaLnBrk="1" hangingPunct="1">
              <a:buFont typeface="Wingdings" pitchFamily="2" charset="2"/>
              <a:buChar char="§"/>
            </a:pPr>
            <a:r>
              <a:rPr lang="it-IT" altLang="it-IT" sz="2400" dirty="0">
                <a:latin typeface="Arial" panose="020B0604020202020204" pitchFamily="34" charset="0"/>
                <a:cs typeface="Arial" panose="020B0604020202020204" pitchFamily="34" charset="0"/>
              </a:rPr>
              <a:t>		Frequenza d’uso</a:t>
            </a:r>
          </a:p>
          <a:p>
            <a:pPr algn="just" eaLnBrk="1" hangingPunct="1">
              <a:buFont typeface="Wingdings" pitchFamily="2" charset="2"/>
              <a:buChar char="§"/>
            </a:pPr>
            <a:r>
              <a:rPr lang="it-IT" altLang="it-IT" sz="2400" dirty="0">
                <a:latin typeface="Arial" panose="020B0604020202020204" pitchFamily="34" charset="0"/>
                <a:cs typeface="Arial" panose="020B0604020202020204" pitchFamily="34" charset="0"/>
              </a:rPr>
              <a:t>		Lunghezza</a:t>
            </a:r>
          </a:p>
          <a:p>
            <a:pPr algn="just" eaLnBrk="1" hangingPunct="1">
              <a:buFont typeface="Wingdings" pitchFamily="2" charset="2"/>
              <a:buChar char="§"/>
            </a:pPr>
            <a:r>
              <a:rPr lang="it-IT" altLang="it-IT" sz="2400" dirty="0">
                <a:latin typeface="Arial" panose="020B0604020202020204" pitchFamily="34" charset="0"/>
                <a:cs typeface="Arial" panose="020B0604020202020204" pitchFamily="34" charset="0"/>
              </a:rPr>
              <a:t>		Living vs Non living</a:t>
            </a:r>
          </a:p>
          <a:p>
            <a:pPr algn="just" eaLnBrk="1" hangingPunct="1">
              <a:buFont typeface="Wingdings" pitchFamily="2" charset="2"/>
              <a:buChar char="§"/>
            </a:pPr>
            <a:r>
              <a:rPr lang="it-IT" altLang="it-IT" sz="2400" dirty="0">
                <a:latin typeface="Arial" panose="020B0604020202020204" pitchFamily="34" charset="0"/>
                <a:cs typeface="Arial" panose="020B0604020202020204" pitchFamily="34" charset="0"/>
              </a:rPr>
              <a:t>		Età di acquisizione</a:t>
            </a:r>
          </a:p>
          <a:p>
            <a:pPr algn="just" eaLnBrk="1" hangingPunct="1">
              <a:buFont typeface="Wingdings" pitchFamily="2" charset="2"/>
              <a:buChar char="§"/>
            </a:pPr>
            <a:r>
              <a:rPr lang="it-IT" altLang="it-IT" sz="2400" dirty="0">
                <a:latin typeface="Arial" panose="020B0604020202020204" pitchFamily="34" charset="0"/>
                <a:cs typeface="Arial" panose="020B0604020202020204" pitchFamily="34" charset="0"/>
              </a:rPr>
              <a:t>		</a:t>
            </a:r>
            <a:r>
              <a:rPr lang="it-IT" altLang="it-IT" sz="2400" dirty="0" err="1">
                <a:latin typeface="Arial" panose="020B0604020202020204" pitchFamily="34" charset="0"/>
                <a:cs typeface="Arial" panose="020B0604020202020204" pitchFamily="34" charset="0"/>
              </a:rPr>
              <a:t>Immaginabilità</a:t>
            </a:r>
            <a:endParaRPr lang="it-IT" altLang="it-IT"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37692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0D55DF-EEA5-2543-8562-1A039FB04032}"/>
              </a:ext>
            </a:extLst>
          </p:cNvPr>
          <p:cNvSpPr>
            <a:spLocks noGrp="1"/>
          </p:cNvSpPr>
          <p:nvPr>
            <p:ph type="title"/>
          </p:nvPr>
        </p:nvSpPr>
        <p:spPr>
          <a:xfrm>
            <a:off x="1692166" y="304800"/>
            <a:ext cx="10095281" cy="1806633"/>
          </a:xfrm>
        </p:spPr>
        <p:txBody>
          <a:bodyPr>
            <a:normAutofit/>
          </a:bodyPr>
          <a:lstStyle/>
          <a:p>
            <a:pPr>
              <a:defRPr/>
            </a:pPr>
            <a:r>
              <a:rPr lang="it-IT" b="1" dirty="0">
                <a:solidFill>
                  <a:srgbClr val="FF0000"/>
                </a:solidFill>
                <a:latin typeface="Arial" panose="020B0604020202020204" pitchFamily="34" charset="0"/>
                <a:cs typeface="Arial" panose="020B0604020202020204" pitchFamily="34" charset="0"/>
              </a:rPr>
              <a:t>Dall’approccio classico associazionista a quello </a:t>
            </a:r>
            <a:r>
              <a:rPr lang="it-IT" b="1" dirty="0" err="1">
                <a:solidFill>
                  <a:srgbClr val="FF0000"/>
                </a:solidFill>
                <a:latin typeface="Arial" panose="020B0604020202020204" pitchFamily="34" charset="0"/>
                <a:cs typeface="Arial" panose="020B0604020202020204" pitchFamily="34" charset="0"/>
              </a:rPr>
              <a:t>semantico-lessicale</a:t>
            </a:r>
            <a:endParaRPr lang="it-IT" b="1" dirty="0">
              <a:solidFill>
                <a:srgbClr val="FF0000"/>
              </a:solidFill>
              <a:latin typeface="Arial" panose="020B0604020202020204" pitchFamily="34" charset="0"/>
              <a:cs typeface="Arial" panose="020B0604020202020204" pitchFamily="34" charset="0"/>
            </a:endParaRPr>
          </a:p>
        </p:txBody>
      </p:sp>
      <p:sp>
        <p:nvSpPr>
          <p:cNvPr id="54275" name="Segnaposto contenuto 2">
            <a:extLst>
              <a:ext uri="{FF2B5EF4-FFF2-40B4-BE49-F238E27FC236}">
                <a16:creationId xmlns:a16="http://schemas.microsoft.com/office/drawing/2014/main" id="{8405CEFF-2D0C-3F43-8BA5-7BED5978511E}"/>
              </a:ext>
            </a:extLst>
          </p:cNvPr>
          <p:cNvSpPr>
            <a:spLocks noGrp="1"/>
          </p:cNvSpPr>
          <p:nvPr>
            <p:ph idx="1"/>
          </p:nvPr>
        </p:nvSpPr>
        <p:spPr>
          <a:xfrm>
            <a:off x="1608083" y="1881352"/>
            <a:ext cx="10342179" cy="4319751"/>
          </a:xfrm>
        </p:spPr>
        <p:txBody>
          <a:bodyPr>
            <a:noAutofit/>
          </a:bodyPr>
          <a:lstStyle/>
          <a:p>
            <a:pPr algn="just"/>
            <a:r>
              <a:rPr lang="it-IT" altLang="it-IT" sz="2800" dirty="0">
                <a:latin typeface="Arial" panose="020B0604020202020204" pitchFamily="34" charset="0"/>
                <a:cs typeface="Arial" panose="020B0604020202020204" pitchFamily="34" charset="0"/>
              </a:rPr>
              <a:t>non era in grado di spiegare la capacità di produrre sequenze non lessicali</a:t>
            </a:r>
          </a:p>
          <a:p>
            <a:pPr algn="just"/>
            <a:r>
              <a:rPr lang="it-IT" altLang="it-IT" sz="2800" dirty="0">
                <a:latin typeface="Arial" panose="020B0604020202020204" pitchFamily="34" charset="0"/>
                <a:cs typeface="Arial" panose="020B0604020202020204" pitchFamily="34" charset="0"/>
              </a:rPr>
              <a:t>non giustifica per es. la presenza di dissociazioni tra categorie lessicali, né tra parole di diverse classi grammaticali</a:t>
            </a:r>
          </a:p>
          <a:p>
            <a:pPr algn="just">
              <a:buFont typeface="Wingdings 2" pitchFamily="2" charset="2"/>
              <a:buNone/>
            </a:pPr>
            <a:r>
              <a:rPr lang="it-IT" altLang="it-IT" sz="2800" dirty="0">
                <a:latin typeface="Arial" panose="020B0604020202020204" pitchFamily="34" charset="0"/>
                <a:cs typeface="Arial" panose="020B0604020202020204" pitchFamily="34" charset="0"/>
              </a:rPr>
              <a:t>	</a:t>
            </a:r>
          </a:p>
          <a:p>
            <a:pPr algn="just">
              <a:buFont typeface="Wingdings 2" pitchFamily="2" charset="2"/>
              <a:buNone/>
            </a:pPr>
            <a:r>
              <a:rPr lang="it-IT" altLang="it-IT" sz="2800" dirty="0">
                <a:latin typeface="Arial" panose="020B0604020202020204" pitchFamily="34" charset="0"/>
                <a:cs typeface="Arial" panose="020B0604020202020204" pitchFamily="34" charset="0"/>
              </a:rPr>
              <a:t>	Negli anni ‘70 la psicologia cognitiva cerca di indagare la struttura funzionale e i processi mentali normali di elaborazione del linguaggio</a:t>
            </a:r>
          </a:p>
        </p:txBody>
      </p:sp>
    </p:spTree>
    <p:extLst>
      <p:ext uri="{BB962C8B-B14F-4D97-AF65-F5344CB8AC3E}">
        <p14:creationId xmlns:p14="http://schemas.microsoft.com/office/powerpoint/2010/main" val="25452608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1AED16-84FA-124E-A0B5-F4408066AF26}"/>
              </a:ext>
            </a:extLst>
          </p:cNvPr>
          <p:cNvSpPr>
            <a:spLocks noGrp="1"/>
          </p:cNvSpPr>
          <p:nvPr>
            <p:ph type="title"/>
          </p:nvPr>
        </p:nvSpPr>
        <p:spPr>
          <a:xfrm>
            <a:off x="1773120" y="624110"/>
            <a:ext cx="9546521" cy="668662"/>
          </a:xfrm>
        </p:spPr>
        <p:txBody>
          <a:bodyPr/>
          <a:lstStyle/>
          <a:p>
            <a:pPr>
              <a:defRPr/>
            </a:pPr>
            <a:r>
              <a:rPr lang="it-IT" b="1" dirty="0">
                <a:solidFill>
                  <a:srgbClr val="FF0000"/>
                </a:solidFill>
                <a:latin typeface="Arial" panose="020B0604020202020204" pitchFamily="34" charset="0"/>
                <a:cs typeface="Arial" panose="020B0604020202020204" pitchFamily="34" charset="0"/>
              </a:rPr>
              <a:t>Sistema </a:t>
            </a:r>
            <a:r>
              <a:rPr lang="it-IT" b="1" dirty="0" err="1">
                <a:solidFill>
                  <a:srgbClr val="FF0000"/>
                </a:solidFill>
                <a:latin typeface="Arial" panose="020B0604020202020204" pitchFamily="34" charset="0"/>
                <a:cs typeface="Arial" panose="020B0604020202020204" pitchFamily="34" charset="0"/>
              </a:rPr>
              <a:t>semantico-lessicale</a:t>
            </a:r>
            <a:endParaRPr lang="it-IT" b="1" dirty="0">
              <a:solidFill>
                <a:srgbClr val="FF0000"/>
              </a:solidFill>
              <a:latin typeface="Arial" panose="020B0604020202020204" pitchFamily="34" charset="0"/>
              <a:cs typeface="Arial" panose="020B0604020202020204" pitchFamily="34" charset="0"/>
            </a:endParaRPr>
          </a:p>
        </p:txBody>
      </p:sp>
      <p:sp>
        <p:nvSpPr>
          <p:cNvPr id="55299" name="Segnaposto contenuto 2">
            <a:extLst>
              <a:ext uri="{FF2B5EF4-FFF2-40B4-BE49-F238E27FC236}">
                <a16:creationId xmlns:a16="http://schemas.microsoft.com/office/drawing/2014/main" id="{55B2622F-8449-BB4F-9A41-5D8F33E0E88A}"/>
              </a:ext>
            </a:extLst>
          </p:cNvPr>
          <p:cNvSpPr>
            <a:spLocks noGrp="1"/>
          </p:cNvSpPr>
          <p:nvPr>
            <p:ph idx="1"/>
          </p:nvPr>
        </p:nvSpPr>
        <p:spPr>
          <a:xfrm>
            <a:off x="1978429" y="1447800"/>
            <a:ext cx="8480021" cy="5119255"/>
          </a:xfrm>
        </p:spPr>
        <p:txBody>
          <a:bodyPr>
            <a:noAutofit/>
          </a:bodyPr>
          <a:lstStyle/>
          <a:p>
            <a:pPr algn="just">
              <a:buFont typeface="Arial" panose="020B0604020202020204" pitchFamily="34" charset="0"/>
              <a:buChar char="•"/>
            </a:pPr>
            <a:r>
              <a:rPr lang="it-IT" altLang="it-IT" sz="3200" dirty="0">
                <a:latin typeface="Arial" panose="020B0604020202020204" pitchFamily="34" charset="0"/>
                <a:cs typeface="Arial" panose="020B0604020202020204" pitchFamily="34" charset="0"/>
              </a:rPr>
              <a:t>è un sistema in cui sono conservate le conoscenze delle parole</a:t>
            </a:r>
          </a:p>
          <a:p>
            <a:pPr algn="just">
              <a:buFont typeface="Arial" panose="020B0604020202020204" pitchFamily="34" charset="0"/>
              <a:buChar char="•"/>
            </a:pPr>
            <a:r>
              <a:rPr lang="it-IT" altLang="it-IT" sz="3200" dirty="0">
                <a:latin typeface="Arial" panose="020B0604020202020204" pitchFamily="34" charset="0"/>
                <a:cs typeface="Arial" panose="020B0604020202020204" pitchFamily="34" charset="0"/>
              </a:rPr>
              <a:t>è formato da due componenti in connessione tra loro:</a:t>
            </a:r>
          </a:p>
          <a:p>
            <a:pPr lvl="1" algn="just">
              <a:buFont typeface="Arial" panose="020B0604020202020204" pitchFamily="34" charset="0"/>
              <a:buChar char="•"/>
            </a:pPr>
            <a:r>
              <a:rPr lang="it-IT" altLang="it-IT" sz="3000" dirty="0">
                <a:latin typeface="Arial" panose="020B0604020202020204" pitchFamily="34" charset="0"/>
                <a:cs typeface="Arial" panose="020B0604020202020204" pitchFamily="34" charset="0"/>
              </a:rPr>
              <a:t>sistema semantico </a:t>
            </a:r>
          </a:p>
          <a:p>
            <a:pPr lvl="1" algn="just">
              <a:buFont typeface="Arial" panose="020B0604020202020204" pitchFamily="34" charset="0"/>
              <a:buChar char="•"/>
            </a:pPr>
            <a:r>
              <a:rPr lang="it-IT" altLang="it-IT" sz="3000" dirty="0">
                <a:latin typeface="Arial" panose="020B0604020202020204" pitchFamily="34" charset="0"/>
                <a:cs typeface="Arial" panose="020B0604020202020204" pitchFamily="34" charset="0"/>
              </a:rPr>
              <a:t>sistema lessicale</a:t>
            </a:r>
            <a:endParaRPr lang="it-IT" altLang="it-IT" sz="3200" dirty="0">
              <a:latin typeface="Arial" panose="020B0604020202020204" pitchFamily="34" charset="0"/>
              <a:cs typeface="Arial" panose="020B0604020202020204" pitchFamily="34" charset="0"/>
            </a:endParaRPr>
          </a:p>
          <a:p>
            <a:pPr algn="just">
              <a:buFont typeface="Arial" panose="020B0604020202020204" pitchFamily="34" charset="0"/>
              <a:buChar char="•"/>
            </a:pPr>
            <a:r>
              <a:rPr lang="it-IT" altLang="it-IT" sz="3200" dirty="0">
                <a:latin typeface="Arial" panose="020B0604020202020204" pitchFamily="34" charset="0"/>
                <a:cs typeface="Arial" panose="020B0604020202020204" pitchFamily="34" charset="0"/>
              </a:rPr>
              <a:t>	nei due sistemi sono conservate informazioni complementari, relative alle parole</a:t>
            </a:r>
          </a:p>
          <a:p>
            <a:pPr>
              <a:buFont typeface="Wingdings 2" pitchFamily="2" charset="2"/>
              <a:buNone/>
            </a:pPr>
            <a:endParaRPr lang="it-IT" altLang="it-IT" sz="3200" dirty="0">
              <a:latin typeface="Arial" panose="020B0604020202020204" pitchFamily="34" charset="0"/>
              <a:cs typeface="Arial" panose="020B0604020202020204" pitchFamily="34" charset="0"/>
            </a:endParaRPr>
          </a:p>
          <a:p>
            <a:pPr>
              <a:buFont typeface="Wingdings 2" pitchFamily="2" charset="2"/>
              <a:buNone/>
            </a:pPr>
            <a:endParaRPr lang="it-IT" altLang="it-IT" sz="3200" dirty="0">
              <a:latin typeface="Arial" panose="020B0604020202020204" pitchFamily="34" charset="0"/>
              <a:cs typeface="Arial" panose="020B0604020202020204" pitchFamily="34" charset="0"/>
            </a:endParaRPr>
          </a:p>
          <a:p>
            <a:pPr>
              <a:buFont typeface="Wingdings 2" pitchFamily="2" charset="2"/>
              <a:buNone/>
            </a:pPr>
            <a:endParaRPr lang="it-IT" altLang="it-IT" dirty="0"/>
          </a:p>
          <a:p>
            <a:pPr>
              <a:buFont typeface="Wingdings 2" pitchFamily="2" charset="2"/>
              <a:buNone/>
            </a:pPr>
            <a:r>
              <a:rPr lang="it-IT" altLang="it-IT" dirty="0"/>
              <a:t>	</a:t>
            </a:r>
          </a:p>
          <a:p>
            <a:pPr>
              <a:buFont typeface="Wingdings 2" pitchFamily="2" charset="2"/>
              <a:buNone/>
            </a:pPr>
            <a:endParaRPr lang="it-IT" altLang="it-IT" dirty="0"/>
          </a:p>
        </p:txBody>
      </p:sp>
    </p:spTree>
    <p:extLst>
      <p:ext uri="{BB962C8B-B14F-4D97-AF65-F5344CB8AC3E}">
        <p14:creationId xmlns:p14="http://schemas.microsoft.com/office/powerpoint/2010/main" val="1767410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704116-6150-7C44-A959-FFFE5A5915F4}"/>
              </a:ext>
            </a:extLst>
          </p:cNvPr>
          <p:cNvSpPr>
            <a:spLocks noGrp="1"/>
          </p:cNvSpPr>
          <p:nvPr>
            <p:ph type="title"/>
          </p:nvPr>
        </p:nvSpPr>
        <p:spPr>
          <a:xfrm>
            <a:off x="1857981" y="434316"/>
            <a:ext cx="7499350" cy="1143000"/>
          </a:xfrm>
        </p:spPr>
        <p:txBody>
          <a:bodyPr/>
          <a:lstStyle/>
          <a:p>
            <a:pPr>
              <a:defRPr/>
            </a:pPr>
            <a:r>
              <a:rPr lang="it-IT" b="1" dirty="0">
                <a:solidFill>
                  <a:srgbClr val="FF0000"/>
                </a:solidFill>
              </a:rPr>
              <a:t>Sistema semantico</a:t>
            </a:r>
          </a:p>
        </p:txBody>
      </p:sp>
      <p:sp>
        <p:nvSpPr>
          <p:cNvPr id="56323" name="Segnaposto contenuto 2">
            <a:extLst>
              <a:ext uri="{FF2B5EF4-FFF2-40B4-BE49-F238E27FC236}">
                <a16:creationId xmlns:a16="http://schemas.microsoft.com/office/drawing/2014/main" id="{BFB0FE5B-10D5-C845-8092-FD16E0B2F785}"/>
              </a:ext>
            </a:extLst>
          </p:cNvPr>
          <p:cNvSpPr>
            <a:spLocks noGrp="1"/>
          </p:cNvSpPr>
          <p:nvPr>
            <p:ph idx="1"/>
          </p:nvPr>
        </p:nvSpPr>
        <p:spPr>
          <a:xfrm>
            <a:off x="2184373" y="1413100"/>
            <a:ext cx="8888181" cy="4206298"/>
          </a:xfrm>
        </p:spPr>
        <p:txBody>
          <a:bodyPr/>
          <a:lstStyle/>
          <a:p>
            <a:pPr algn="just">
              <a:buFont typeface="Wingdings 2" pitchFamily="2" charset="2"/>
              <a:buNone/>
            </a:pPr>
            <a:r>
              <a:rPr lang="it-IT" altLang="it-IT" sz="2400" dirty="0"/>
              <a:t>	</a:t>
            </a:r>
            <a:r>
              <a:rPr lang="it-IT" altLang="it-IT" sz="2400" dirty="0">
                <a:latin typeface="Arial" panose="020B0604020202020204" pitchFamily="34" charset="0"/>
                <a:cs typeface="Arial" panose="020B0604020202020204" pitchFamily="34" charset="0"/>
              </a:rPr>
              <a:t>Contiene le conoscenze dei </a:t>
            </a:r>
            <a:r>
              <a:rPr lang="it-IT" altLang="it-IT" sz="2400" b="1" dirty="0">
                <a:latin typeface="Arial" panose="020B0604020202020204" pitchFamily="34" charset="0"/>
                <a:cs typeface="Arial" panose="020B0604020202020204" pitchFamily="34" charset="0"/>
              </a:rPr>
              <a:t>tratti</a:t>
            </a:r>
            <a:r>
              <a:rPr lang="it-IT" altLang="it-IT" sz="2400" dirty="0">
                <a:latin typeface="Arial" panose="020B0604020202020204" pitchFamily="34" charset="0"/>
                <a:cs typeface="Arial" panose="020B0604020202020204" pitchFamily="34" charset="0"/>
              </a:rPr>
              <a:t> </a:t>
            </a:r>
            <a:r>
              <a:rPr lang="it-IT" altLang="it-IT" sz="2400" b="1" dirty="0">
                <a:latin typeface="Arial" panose="020B0604020202020204" pitchFamily="34" charset="0"/>
                <a:cs typeface="Arial" panose="020B0604020202020204" pitchFamily="34" charset="0"/>
              </a:rPr>
              <a:t>strutturali</a:t>
            </a:r>
            <a:r>
              <a:rPr lang="it-IT" altLang="it-IT" sz="2400" dirty="0">
                <a:latin typeface="Arial" panose="020B0604020202020204" pitchFamily="34" charset="0"/>
                <a:cs typeface="Arial" panose="020B0604020202020204" pitchFamily="34" charset="0"/>
              </a:rPr>
              <a:t> e </a:t>
            </a:r>
            <a:r>
              <a:rPr lang="it-IT" altLang="it-IT" sz="2400" b="1" dirty="0">
                <a:latin typeface="Arial" panose="020B0604020202020204" pitchFamily="34" charset="0"/>
                <a:cs typeface="Arial" panose="020B0604020202020204" pitchFamily="34" charset="0"/>
              </a:rPr>
              <a:t>funzionali</a:t>
            </a:r>
            <a:r>
              <a:rPr lang="it-IT" altLang="it-IT" sz="2400" dirty="0">
                <a:latin typeface="Arial" panose="020B0604020202020204" pitchFamily="34" charset="0"/>
                <a:cs typeface="Arial" panose="020B0604020202020204" pitchFamily="34" charset="0"/>
              </a:rPr>
              <a:t> che definiscono ciascun concetto (es.  i tratti che descrivono il concetto “palla”)</a:t>
            </a:r>
          </a:p>
          <a:p>
            <a:pPr algn="just">
              <a:buFont typeface="Wingdings 2" pitchFamily="2" charset="2"/>
              <a:buNone/>
            </a:pPr>
            <a:endParaRPr lang="it-IT" altLang="it-IT" sz="2400" dirty="0">
              <a:latin typeface="Arial" panose="020B0604020202020204" pitchFamily="34" charset="0"/>
              <a:cs typeface="Arial" panose="020B0604020202020204" pitchFamily="34" charset="0"/>
            </a:endParaRPr>
          </a:p>
          <a:p>
            <a:pPr algn="just">
              <a:buFont typeface="Wingdings 2" pitchFamily="2" charset="2"/>
              <a:buNone/>
            </a:pPr>
            <a:r>
              <a:rPr lang="it-IT" altLang="it-IT" sz="2400" dirty="0">
                <a:latin typeface="Arial" panose="020B0604020202020204" pitchFamily="34" charset="0"/>
                <a:cs typeface="Arial" panose="020B0604020202020204" pitchFamily="34" charset="0"/>
              </a:rPr>
              <a:t>	E’ organizzato in funzione di:</a:t>
            </a:r>
          </a:p>
          <a:p>
            <a:pPr algn="just"/>
            <a:r>
              <a:rPr lang="it-IT" altLang="it-IT" sz="2400" b="1" dirty="0">
                <a:latin typeface="Arial" panose="020B0604020202020204" pitchFamily="34" charset="0"/>
                <a:cs typeface="Arial" panose="020B0604020202020204" pitchFamily="34" charset="0"/>
              </a:rPr>
              <a:t>living vs non living</a:t>
            </a:r>
          </a:p>
          <a:p>
            <a:pPr algn="just"/>
            <a:r>
              <a:rPr lang="it-IT" altLang="it-IT" sz="2400" b="1" dirty="0">
                <a:latin typeface="Arial" panose="020B0604020202020204" pitchFamily="34" charset="0"/>
                <a:cs typeface="Arial" panose="020B0604020202020204" pitchFamily="34" charset="0"/>
              </a:rPr>
              <a:t>caratteristiche</a:t>
            </a:r>
            <a:r>
              <a:rPr lang="it-IT" altLang="it-IT" sz="2400" dirty="0">
                <a:latin typeface="Arial" panose="020B0604020202020204" pitchFamily="34" charset="0"/>
                <a:cs typeface="Arial" panose="020B0604020202020204" pitchFamily="34" charset="0"/>
              </a:rPr>
              <a:t> </a:t>
            </a:r>
            <a:r>
              <a:rPr lang="it-IT" altLang="it-IT" sz="2400" b="1" dirty="0">
                <a:latin typeface="Arial" panose="020B0604020202020204" pitchFamily="34" charset="0"/>
                <a:cs typeface="Arial" panose="020B0604020202020204" pitchFamily="34" charset="0"/>
              </a:rPr>
              <a:t>percettive</a:t>
            </a:r>
            <a:r>
              <a:rPr lang="it-IT" altLang="it-IT" sz="2400" dirty="0">
                <a:latin typeface="Arial" panose="020B0604020202020204" pitchFamily="34" charset="0"/>
                <a:cs typeface="Arial" panose="020B0604020202020204" pitchFamily="34" charset="0"/>
              </a:rPr>
              <a:t> (utili per discriminare gli animati - pesca e arancia) </a:t>
            </a:r>
            <a:r>
              <a:rPr lang="it-IT" altLang="it-IT" sz="2400" b="1" dirty="0">
                <a:latin typeface="Arial" panose="020B0604020202020204" pitchFamily="34" charset="0"/>
                <a:cs typeface="Arial" panose="020B0604020202020204" pitchFamily="34" charset="0"/>
              </a:rPr>
              <a:t>vs funzionali </a:t>
            </a:r>
            <a:r>
              <a:rPr lang="it-IT" altLang="it-IT" sz="2400" dirty="0">
                <a:latin typeface="Arial" panose="020B0604020202020204" pitchFamily="34" charset="0"/>
                <a:cs typeface="Arial" panose="020B0604020202020204" pitchFamily="34" charset="0"/>
              </a:rPr>
              <a:t>(utili per discriminare gli inanimati - cucchiaio e forchetta)</a:t>
            </a:r>
          </a:p>
          <a:p>
            <a:pPr>
              <a:buFont typeface="Wingdings 2" pitchFamily="2" charset="2"/>
              <a:buNone/>
            </a:pPr>
            <a:endParaRPr lang="it-IT" altLang="it-IT" dirty="0"/>
          </a:p>
        </p:txBody>
      </p:sp>
    </p:spTree>
    <p:extLst>
      <p:ext uri="{BB962C8B-B14F-4D97-AF65-F5344CB8AC3E}">
        <p14:creationId xmlns:p14="http://schemas.microsoft.com/office/powerpoint/2010/main" val="16477789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98129B-5A90-6745-AD6E-018DDAB61760}"/>
              </a:ext>
            </a:extLst>
          </p:cNvPr>
          <p:cNvSpPr>
            <a:spLocks noGrp="1"/>
          </p:cNvSpPr>
          <p:nvPr>
            <p:ph type="title"/>
          </p:nvPr>
        </p:nvSpPr>
        <p:spPr>
          <a:xfrm>
            <a:off x="1811538" y="516528"/>
            <a:ext cx="7499350" cy="1143000"/>
          </a:xfrm>
        </p:spPr>
        <p:txBody>
          <a:bodyPr/>
          <a:lstStyle/>
          <a:p>
            <a:pPr>
              <a:defRPr/>
            </a:pPr>
            <a:r>
              <a:rPr lang="it-IT" b="1" dirty="0">
                <a:solidFill>
                  <a:srgbClr val="FF0000"/>
                </a:solidFill>
              </a:rPr>
              <a:t>Sistema lessicale</a:t>
            </a:r>
          </a:p>
        </p:txBody>
      </p:sp>
      <p:sp>
        <p:nvSpPr>
          <p:cNvPr id="57347" name="Segnaposto contenuto 2">
            <a:extLst>
              <a:ext uri="{FF2B5EF4-FFF2-40B4-BE49-F238E27FC236}">
                <a16:creationId xmlns:a16="http://schemas.microsoft.com/office/drawing/2014/main" id="{88989BC0-0D16-3049-83FC-660F679D5677}"/>
              </a:ext>
            </a:extLst>
          </p:cNvPr>
          <p:cNvSpPr>
            <a:spLocks noGrp="1"/>
          </p:cNvSpPr>
          <p:nvPr>
            <p:ph idx="1"/>
          </p:nvPr>
        </p:nvSpPr>
        <p:spPr>
          <a:xfrm>
            <a:off x="1961804" y="1392379"/>
            <a:ext cx="8472834" cy="4493032"/>
          </a:xfrm>
        </p:spPr>
        <p:txBody>
          <a:bodyPr/>
          <a:lstStyle/>
          <a:p>
            <a:pPr algn="just">
              <a:buFont typeface="Wingdings 2" pitchFamily="2" charset="2"/>
              <a:buNone/>
            </a:pPr>
            <a:r>
              <a:rPr lang="it-IT" altLang="it-IT" sz="2400" dirty="0"/>
              <a:t>	</a:t>
            </a:r>
            <a:r>
              <a:rPr lang="it-IT" altLang="it-IT" sz="2400" dirty="0">
                <a:latin typeface="Arial" panose="020B0604020202020204" pitchFamily="34" charset="0"/>
                <a:cs typeface="Arial" panose="020B0604020202020204" pitchFamily="34" charset="0"/>
              </a:rPr>
              <a:t>Contiene le </a:t>
            </a:r>
            <a:r>
              <a:rPr lang="it-IT" altLang="it-IT" sz="2400" b="1" dirty="0">
                <a:latin typeface="Arial" panose="020B0604020202020204" pitchFamily="34" charset="0"/>
                <a:cs typeface="Arial" panose="020B0604020202020204" pitchFamily="34" charset="0"/>
              </a:rPr>
              <a:t>forme fonologiche e ortografiche delle parole</a:t>
            </a:r>
            <a:endParaRPr lang="it-IT" altLang="it-IT" sz="2400" dirty="0">
              <a:latin typeface="Arial" panose="020B0604020202020204" pitchFamily="34" charset="0"/>
              <a:cs typeface="Arial" panose="020B0604020202020204" pitchFamily="34" charset="0"/>
            </a:endParaRPr>
          </a:p>
          <a:p>
            <a:pPr algn="just">
              <a:buFont typeface="Wingdings 2" pitchFamily="2" charset="2"/>
              <a:buNone/>
            </a:pPr>
            <a:endParaRPr lang="it-IT" altLang="it-IT" sz="2400" dirty="0">
              <a:latin typeface="Arial" panose="020B0604020202020204" pitchFamily="34" charset="0"/>
              <a:cs typeface="Arial" panose="020B0604020202020204" pitchFamily="34" charset="0"/>
            </a:endParaRPr>
          </a:p>
          <a:p>
            <a:pPr algn="just">
              <a:buFont typeface="Wingdings 2" pitchFamily="2" charset="2"/>
              <a:buNone/>
            </a:pPr>
            <a:r>
              <a:rPr lang="it-IT" altLang="it-IT" sz="2400" dirty="0">
                <a:latin typeface="Arial" panose="020B0604020202020204" pitchFamily="34" charset="0"/>
                <a:cs typeface="Arial" panose="020B0604020202020204" pitchFamily="34" charset="0"/>
              </a:rPr>
              <a:t>	Es. parola “PALLA”:</a:t>
            </a:r>
          </a:p>
          <a:p>
            <a:pPr algn="just">
              <a:buFont typeface="Wingdings 2" pitchFamily="2" charset="2"/>
              <a:buNone/>
            </a:pPr>
            <a:r>
              <a:rPr lang="it-IT" altLang="it-IT" sz="2400" dirty="0">
                <a:latin typeface="Arial" panose="020B0604020202020204" pitchFamily="34" charset="0"/>
                <a:cs typeface="Arial" panose="020B0604020202020204" pitchFamily="34" charset="0"/>
              </a:rPr>
              <a:t>	5 lettere, nome femminile singolare, </a:t>
            </a:r>
          </a:p>
          <a:p>
            <a:pPr algn="just">
              <a:buFont typeface="Wingdings 2" pitchFamily="2" charset="2"/>
              <a:buNone/>
            </a:pPr>
            <a:r>
              <a:rPr lang="it-IT" altLang="it-IT" sz="2400" dirty="0">
                <a:latin typeface="Arial" panose="020B0604020202020204" pitchFamily="34" charset="0"/>
                <a:cs typeface="Arial" panose="020B0604020202020204" pitchFamily="34" charset="0"/>
              </a:rPr>
              <a:t>	</a:t>
            </a:r>
            <a:r>
              <a:rPr lang="it-IT" altLang="it-IT" sz="2400" b="1" dirty="0">
                <a:latin typeface="Arial" panose="020B0604020202020204" pitchFamily="34" charset="0"/>
                <a:cs typeface="Arial" panose="020B0604020202020204" pitchFamily="34" charset="0"/>
              </a:rPr>
              <a:t>forma fonologica</a:t>
            </a:r>
            <a:r>
              <a:rPr lang="it-IT" altLang="it-IT" sz="2400" dirty="0">
                <a:latin typeface="Arial" panose="020B0604020202020204" pitchFamily="34" charset="0"/>
                <a:cs typeface="Arial" panose="020B0604020202020204" pitchFamily="34" charset="0"/>
              </a:rPr>
              <a:t>: /</a:t>
            </a:r>
            <a:r>
              <a:rPr lang="it-IT" altLang="it-IT" sz="2400" dirty="0" err="1">
                <a:latin typeface="Arial" panose="020B0604020202020204" pitchFamily="34" charset="0"/>
                <a:cs typeface="Arial" panose="020B0604020202020204" pitchFamily="34" charset="0"/>
              </a:rPr>
              <a:t>p</a:t>
            </a:r>
            <a:r>
              <a:rPr lang="it-IT" altLang="it-IT" sz="2400" dirty="0">
                <a:latin typeface="Arial" panose="020B0604020202020204" pitchFamily="34" charset="0"/>
                <a:cs typeface="Arial" panose="020B0604020202020204" pitchFamily="34" charset="0"/>
              </a:rPr>
              <a:t>/+/a/+/l/+/l/+/a/</a:t>
            </a:r>
          </a:p>
          <a:p>
            <a:pPr algn="just">
              <a:buFont typeface="Wingdings 2" pitchFamily="2" charset="2"/>
              <a:buNone/>
            </a:pPr>
            <a:r>
              <a:rPr lang="it-IT" altLang="it-IT" sz="2400" dirty="0">
                <a:latin typeface="Arial" panose="020B0604020202020204" pitchFamily="34" charset="0"/>
                <a:cs typeface="Arial" panose="020B0604020202020204" pitchFamily="34" charset="0"/>
              </a:rPr>
              <a:t>	</a:t>
            </a:r>
            <a:r>
              <a:rPr lang="it-IT" altLang="it-IT" sz="2400" b="1" dirty="0">
                <a:latin typeface="Arial" panose="020B0604020202020204" pitchFamily="34" charset="0"/>
                <a:cs typeface="Arial" panose="020B0604020202020204" pitchFamily="34" charset="0"/>
              </a:rPr>
              <a:t>forma ortografica</a:t>
            </a:r>
            <a:r>
              <a:rPr lang="it-IT" altLang="it-IT" sz="2400" i="1" dirty="0">
                <a:latin typeface="Arial" panose="020B0604020202020204" pitchFamily="34" charset="0"/>
                <a:cs typeface="Arial" panose="020B0604020202020204" pitchFamily="34" charset="0"/>
              </a:rPr>
              <a:t>: </a:t>
            </a:r>
            <a:r>
              <a:rPr lang="it-IT" altLang="it-IT" sz="2400" dirty="0">
                <a:latin typeface="Arial" panose="020B0604020202020204" pitchFamily="34" charset="0"/>
                <a:cs typeface="Arial" panose="020B0604020202020204" pitchFamily="34" charset="0"/>
              </a:rPr>
              <a:t>palla</a:t>
            </a:r>
          </a:p>
          <a:p>
            <a:pPr algn="just">
              <a:buFont typeface="Wingdings 2" pitchFamily="2" charset="2"/>
              <a:buNone/>
            </a:pPr>
            <a:endParaRPr lang="it-IT" altLang="it-IT" sz="2400" i="1" dirty="0">
              <a:latin typeface="Arial" panose="020B0604020202020204" pitchFamily="34" charset="0"/>
              <a:cs typeface="Arial" panose="020B0604020202020204" pitchFamily="34" charset="0"/>
            </a:endParaRPr>
          </a:p>
          <a:p>
            <a:pPr algn="just">
              <a:buFont typeface="Wingdings 2" pitchFamily="2" charset="2"/>
              <a:buNone/>
            </a:pPr>
            <a:r>
              <a:rPr lang="it-IT" altLang="it-IT" sz="2400" i="1" dirty="0">
                <a:latin typeface="Arial" panose="020B0604020202020204" pitchFamily="34" charset="0"/>
                <a:cs typeface="Arial" panose="020B0604020202020204" pitchFamily="34" charset="0"/>
              </a:rPr>
              <a:t>	</a:t>
            </a:r>
            <a:r>
              <a:rPr lang="it-IT" altLang="it-IT" sz="2400" dirty="0">
                <a:latin typeface="Arial" panose="020B0604020202020204" pitchFamily="34" charset="0"/>
                <a:cs typeface="Arial" panose="020B0604020202020204" pitchFamily="34" charset="0"/>
              </a:rPr>
              <a:t>Fonologia e ortografia sono indipendenti tra loro</a:t>
            </a:r>
          </a:p>
          <a:p>
            <a:pPr>
              <a:buFont typeface="Wingdings 2" pitchFamily="2" charset="2"/>
              <a:buNone/>
            </a:pPr>
            <a:endParaRPr lang="it-IT" altLang="it-IT" i="1" dirty="0"/>
          </a:p>
          <a:p>
            <a:endParaRPr lang="it-IT" altLang="it-IT" dirty="0"/>
          </a:p>
          <a:p>
            <a:pPr>
              <a:buFont typeface="Wingdings 2" pitchFamily="2" charset="2"/>
              <a:buNone/>
            </a:pPr>
            <a:endParaRPr lang="it-IT" altLang="it-IT" dirty="0"/>
          </a:p>
        </p:txBody>
      </p:sp>
    </p:spTree>
    <p:extLst>
      <p:ext uri="{BB962C8B-B14F-4D97-AF65-F5344CB8AC3E}">
        <p14:creationId xmlns:p14="http://schemas.microsoft.com/office/powerpoint/2010/main" val="3848814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F05F63-4DE9-654E-AC09-6B86C0C2650C}"/>
              </a:ext>
            </a:extLst>
          </p:cNvPr>
          <p:cNvSpPr>
            <a:spLocks noGrp="1"/>
          </p:cNvSpPr>
          <p:nvPr>
            <p:ph type="title"/>
          </p:nvPr>
        </p:nvSpPr>
        <p:spPr>
          <a:xfrm>
            <a:off x="2364325" y="395510"/>
            <a:ext cx="8911687" cy="1280890"/>
          </a:xfrm>
        </p:spPr>
        <p:txBody>
          <a:bodyPr/>
          <a:lstStyle/>
          <a:p>
            <a:r>
              <a:rPr lang="it-IT" b="1" dirty="0">
                <a:solidFill>
                  <a:srgbClr val="FF0000"/>
                </a:solidFill>
                <a:latin typeface="Arial" panose="020B0604020202020204" pitchFamily="34" charset="0"/>
                <a:cs typeface="Arial" panose="020B0604020202020204" pitchFamily="34" charset="0"/>
              </a:rPr>
              <a:t>Consegue a lesione acquisita</a:t>
            </a:r>
          </a:p>
        </p:txBody>
      </p:sp>
      <p:sp>
        <p:nvSpPr>
          <p:cNvPr id="3" name="Segnaposto contenuto 2">
            <a:extLst>
              <a:ext uri="{FF2B5EF4-FFF2-40B4-BE49-F238E27FC236}">
                <a16:creationId xmlns:a16="http://schemas.microsoft.com/office/drawing/2014/main" id="{7DD4DDE8-269D-294D-A6D4-E09036652BD3}"/>
              </a:ext>
            </a:extLst>
          </p:cNvPr>
          <p:cNvSpPr>
            <a:spLocks noGrp="1"/>
          </p:cNvSpPr>
          <p:nvPr>
            <p:ph idx="1"/>
          </p:nvPr>
        </p:nvSpPr>
        <p:spPr>
          <a:xfrm>
            <a:off x="2297112" y="1739900"/>
            <a:ext cx="9207500" cy="4711700"/>
          </a:xfrm>
        </p:spPr>
        <p:txBody>
          <a:bodyPr>
            <a:noAutofit/>
          </a:bodyPr>
          <a:lstStyle/>
          <a:p>
            <a:pPr algn="just"/>
            <a:r>
              <a:rPr lang="it-IT" sz="2400" dirty="0">
                <a:latin typeface="Arial" panose="020B0604020202020204" pitchFamily="34" charset="0"/>
                <a:cs typeface="Arial" panose="020B0604020202020204" pitchFamily="34" charset="0"/>
              </a:rPr>
              <a:t>l’afasia è sempre conseguenza di un danno cerebrale</a:t>
            </a:r>
          </a:p>
          <a:p>
            <a:pPr algn="just"/>
            <a:r>
              <a:rPr lang="it-IT" sz="2400" dirty="0">
                <a:latin typeface="Arial" panose="020B0604020202020204" pitchFamily="34" charset="0"/>
                <a:cs typeface="Arial" panose="020B0604020202020204" pitchFamily="34" charset="0"/>
              </a:rPr>
              <a:t>la lesione interessa quasi sempre l’emisfero sinistro (quasi tutti i destrimani e il 70% dei mancini e degli ambidestri) </a:t>
            </a:r>
          </a:p>
          <a:p>
            <a:pPr algn="just"/>
            <a:r>
              <a:rPr lang="it-IT" sz="2400" dirty="0">
                <a:latin typeface="Arial" panose="020B0604020202020204" pitchFamily="34" charset="0"/>
                <a:cs typeface="Arial" panose="020B0604020202020204" pitchFamily="34" charset="0"/>
              </a:rPr>
              <a:t>la lesione è nelle aree </a:t>
            </a:r>
            <a:r>
              <a:rPr lang="it-IT" sz="2400" dirty="0" err="1">
                <a:latin typeface="Arial" panose="020B0604020202020204" pitchFamily="34" charset="0"/>
                <a:cs typeface="Arial" panose="020B0604020202020204" pitchFamily="34" charset="0"/>
              </a:rPr>
              <a:t>perisilviane</a:t>
            </a:r>
            <a:r>
              <a:rPr lang="it-IT" sz="2400" dirty="0">
                <a:latin typeface="Arial" panose="020B0604020202020204" pitchFamily="34" charset="0"/>
                <a:cs typeface="Arial" panose="020B0604020202020204" pitchFamily="34" charset="0"/>
              </a:rPr>
              <a:t>, ma anche in quelle marginali come le regione prefrontali, l’area di confluenza T-P-O e le strutturare sottocorticali (talamo e gangli della base)</a:t>
            </a:r>
          </a:p>
          <a:p>
            <a:pPr algn="just"/>
            <a:r>
              <a:rPr lang="it-IT" sz="2400" dirty="0">
                <a:latin typeface="Arial" panose="020B0604020202020204" pitchFamily="34" charset="0"/>
                <a:cs typeface="Arial" panose="020B0604020202020204" pitchFamily="34" charset="0"/>
              </a:rPr>
              <a:t>lesioni di strutture sottocorticali o della sostanza bianca </a:t>
            </a:r>
            <a:r>
              <a:rPr lang="it-IT" sz="2400" dirty="0" err="1">
                <a:latin typeface="Arial" panose="020B0604020202020204" pitchFamily="34" charset="0"/>
                <a:cs typeface="Arial" panose="020B0604020202020204" pitchFamily="34" charset="0"/>
              </a:rPr>
              <a:t>periventricolare</a:t>
            </a:r>
            <a:r>
              <a:rPr lang="it-IT" sz="2400" dirty="0">
                <a:latin typeface="Arial" panose="020B0604020202020204" pitchFamily="34" charset="0"/>
                <a:cs typeface="Arial" panose="020B0604020202020204" pitchFamily="34" charset="0"/>
              </a:rPr>
              <a:t> possono produrre disturbi del linguaggio dovuti al conseguente ridotto metabolismo sottocorticale NON alle lesione in sé</a:t>
            </a:r>
          </a:p>
        </p:txBody>
      </p:sp>
    </p:spTree>
    <p:extLst>
      <p:ext uri="{BB962C8B-B14F-4D97-AF65-F5344CB8AC3E}">
        <p14:creationId xmlns:p14="http://schemas.microsoft.com/office/powerpoint/2010/main" val="20516377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13F7FA-2066-E94B-AE4E-C75783BBEC97}"/>
              </a:ext>
            </a:extLst>
          </p:cNvPr>
          <p:cNvSpPr>
            <a:spLocks noGrp="1"/>
          </p:cNvSpPr>
          <p:nvPr>
            <p:ph type="title"/>
          </p:nvPr>
        </p:nvSpPr>
        <p:spPr>
          <a:xfrm>
            <a:off x="1961576" y="235181"/>
            <a:ext cx="7499350" cy="1143000"/>
          </a:xfrm>
        </p:spPr>
        <p:txBody>
          <a:bodyPr/>
          <a:lstStyle/>
          <a:p>
            <a:pPr>
              <a:defRPr/>
            </a:pPr>
            <a:r>
              <a:rPr lang="it-IT" b="1" dirty="0">
                <a:solidFill>
                  <a:srgbClr val="FF0000"/>
                </a:solidFill>
                <a:latin typeface="Arial" panose="020B0604020202020204" pitchFamily="34" charset="0"/>
                <a:cs typeface="Arial" panose="020B0604020202020204" pitchFamily="34" charset="0"/>
              </a:rPr>
              <a:t>Sistema lessicale</a:t>
            </a:r>
          </a:p>
        </p:txBody>
      </p:sp>
      <p:sp>
        <p:nvSpPr>
          <p:cNvPr id="58371" name="Segnaposto contenuto 2">
            <a:extLst>
              <a:ext uri="{FF2B5EF4-FFF2-40B4-BE49-F238E27FC236}">
                <a16:creationId xmlns:a16="http://schemas.microsoft.com/office/drawing/2014/main" id="{9E8CB2A0-06A4-744F-9D27-65F15CA33152}"/>
              </a:ext>
            </a:extLst>
          </p:cNvPr>
          <p:cNvSpPr>
            <a:spLocks noGrp="1"/>
          </p:cNvSpPr>
          <p:nvPr>
            <p:ph idx="1"/>
          </p:nvPr>
        </p:nvSpPr>
        <p:spPr>
          <a:xfrm>
            <a:off x="1612669" y="1125537"/>
            <a:ext cx="10424160" cy="5291887"/>
          </a:xfrm>
        </p:spPr>
        <p:txBody>
          <a:bodyPr>
            <a:normAutofit/>
          </a:bodyPr>
          <a:lstStyle/>
          <a:p>
            <a:pPr algn="just">
              <a:buFont typeface="Wingdings 2" pitchFamily="2" charset="2"/>
              <a:buNone/>
            </a:pPr>
            <a:r>
              <a:rPr lang="it-IT" altLang="it-IT" sz="2800" dirty="0"/>
              <a:t>	</a:t>
            </a:r>
            <a:r>
              <a:rPr lang="it-IT" altLang="it-IT" sz="2800" dirty="0">
                <a:latin typeface="Arial" panose="020B0604020202020204" pitchFamily="34" charset="0"/>
                <a:cs typeface="Arial" panose="020B0604020202020204" pitchFamily="34" charset="0"/>
              </a:rPr>
              <a:t>Le informazioni contenute nel lessico sono organizzate in base a:</a:t>
            </a:r>
          </a:p>
          <a:p>
            <a:pPr algn="just">
              <a:buFont typeface="Wingdings 2" pitchFamily="2" charset="2"/>
              <a:buNone/>
            </a:pPr>
            <a:endParaRPr lang="it-IT" altLang="it-IT" sz="1000" dirty="0">
              <a:latin typeface="Arial" panose="020B0604020202020204" pitchFamily="34" charset="0"/>
              <a:cs typeface="Arial" panose="020B0604020202020204" pitchFamily="34" charset="0"/>
            </a:endParaRPr>
          </a:p>
          <a:p>
            <a:pPr algn="just"/>
            <a:r>
              <a:rPr lang="it-IT" altLang="it-IT" sz="2800" b="1" dirty="0">
                <a:latin typeface="Arial" panose="020B0604020202020204" pitchFamily="34" charset="0"/>
                <a:cs typeface="Arial" panose="020B0604020202020204" pitchFamily="34" charset="0"/>
              </a:rPr>
              <a:t>Classe grammaticale</a:t>
            </a:r>
          </a:p>
          <a:p>
            <a:pPr algn="just"/>
            <a:r>
              <a:rPr lang="it-IT" altLang="it-IT" sz="2800" b="1" dirty="0">
                <a:latin typeface="Arial" panose="020B0604020202020204" pitchFamily="34" charset="0"/>
                <a:cs typeface="Arial" panose="020B0604020202020204" pitchFamily="34" charset="0"/>
              </a:rPr>
              <a:t>Frequenza d’uso/familiarità della parola</a:t>
            </a:r>
          </a:p>
          <a:p>
            <a:pPr algn="just"/>
            <a:r>
              <a:rPr lang="it-IT" altLang="it-IT" sz="2800" b="1" dirty="0">
                <a:latin typeface="Arial" panose="020B0604020202020204" pitchFamily="34" charset="0"/>
                <a:cs typeface="Arial" panose="020B0604020202020204" pitchFamily="34" charset="0"/>
              </a:rPr>
              <a:t>Composizione morfologica</a:t>
            </a:r>
            <a:r>
              <a:rPr lang="it-IT" altLang="it-IT" sz="2800" dirty="0">
                <a:latin typeface="Arial" panose="020B0604020202020204" pitchFamily="34" charset="0"/>
                <a:cs typeface="Arial" panose="020B0604020202020204" pitchFamily="34" charset="0"/>
              </a:rPr>
              <a:t>: </a:t>
            </a:r>
          </a:p>
          <a:p>
            <a:pPr lvl="1" algn="just"/>
            <a:r>
              <a:rPr lang="it-IT" altLang="it-IT" sz="2600" dirty="0">
                <a:latin typeface="Arial" panose="020B0604020202020204" pitchFamily="34" charset="0"/>
                <a:cs typeface="Arial" panose="020B0604020202020204" pitchFamily="34" charset="0"/>
              </a:rPr>
              <a:t>parole regolari sono morfologicamente scomposte (ad es. radici e desinenze:  amare che ha radice “</a:t>
            </a:r>
            <a:r>
              <a:rPr lang="it-IT" altLang="it-IT" sz="2600" dirty="0" err="1">
                <a:latin typeface="Arial" panose="020B0604020202020204" pitchFamily="34" charset="0"/>
                <a:cs typeface="Arial" panose="020B0604020202020204" pitchFamily="34" charset="0"/>
              </a:rPr>
              <a:t>am</a:t>
            </a:r>
            <a:r>
              <a:rPr lang="it-IT" altLang="it-IT" sz="2600" dirty="0">
                <a:latin typeface="Arial" panose="020B0604020202020204" pitchFamily="34" charset="0"/>
                <a:cs typeface="Arial" panose="020B0604020202020204" pitchFamily="34" charset="0"/>
              </a:rPr>
              <a:t>” diventa </a:t>
            </a:r>
            <a:r>
              <a:rPr lang="it-IT" altLang="it-IT" sz="2600" dirty="0" err="1">
                <a:latin typeface="Arial" panose="020B0604020202020204" pitchFamily="34" charset="0"/>
                <a:cs typeface="Arial" panose="020B0604020202020204" pitchFamily="34" charset="0"/>
              </a:rPr>
              <a:t>am_o</a:t>
            </a:r>
            <a:r>
              <a:rPr lang="it-IT" altLang="it-IT" sz="2600" dirty="0">
                <a:latin typeface="Arial" panose="020B0604020202020204" pitchFamily="34" charset="0"/>
                <a:cs typeface="Arial" panose="020B0604020202020204" pitchFamily="34" charset="0"/>
              </a:rPr>
              <a:t>, </a:t>
            </a:r>
            <a:r>
              <a:rPr lang="it-IT" altLang="it-IT" sz="2600" dirty="0" err="1">
                <a:latin typeface="Arial" panose="020B0604020202020204" pitchFamily="34" charset="0"/>
                <a:cs typeface="Arial" panose="020B0604020202020204" pitchFamily="34" charset="0"/>
              </a:rPr>
              <a:t>am_i</a:t>
            </a:r>
            <a:r>
              <a:rPr lang="it-IT" altLang="it-IT" sz="2600" dirty="0">
                <a:latin typeface="Arial" panose="020B0604020202020204" pitchFamily="34" charset="0"/>
                <a:cs typeface="Arial" panose="020B0604020202020204" pitchFamily="34" charset="0"/>
              </a:rPr>
              <a:t>, </a:t>
            </a:r>
            <a:r>
              <a:rPr lang="it-IT" altLang="it-IT" sz="2600" dirty="0" err="1">
                <a:latin typeface="Arial" panose="020B0604020202020204" pitchFamily="34" charset="0"/>
                <a:cs typeface="Arial" panose="020B0604020202020204" pitchFamily="34" charset="0"/>
              </a:rPr>
              <a:t>am_a</a:t>
            </a:r>
            <a:r>
              <a:rPr lang="it-IT" altLang="it-IT" sz="2600" dirty="0">
                <a:latin typeface="Arial" panose="020B0604020202020204" pitchFamily="34" charset="0"/>
                <a:cs typeface="Arial" panose="020B0604020202020204" pitchFamily="34" charset="0"/>
              </a:rPr>
              <a:t>…), </a:t>
            </a:r>
          </a:p>
          <a:p>
            <a:pPr lvl="1" algn="just"/>
            <a:r>
              <a:rPr lang="it-IT" altLang="it-IT" sz="2600" dirty="0">
                <a:latin typeface="Arial" panose="020B0604020202020204" pitchFamily="34" charset="0"/>
                <a:cs typeface="Arial" panose="020B0604020202020204" pitchFamily="34" charset="0"/>
              </a:rPr>
              <a:t>parole irregolari sono rappresentate nella loro forma intera (ad es. andare che ha radice “and” diventa vado, vai, va…)</a:t>
            </a:r>
          </a:p>
          <a:p>
            <a:pPr>
              <a:buFont typeface="Wingdings 2" pitchFamily="2" charset="2"/>
              <a:buNone/>
            </a:pPr>
            <a:endParaRPr lang="it-IT" altLang="it-IT" dirty="0"/>
          </a:p>
        </p:txBody>
      </p:sp>
    </p:spTree>
    <p:extLst>
      <p:ext uri="{BB962C8B-B14F-4D97-AF65-F5344CB8AC3E}">
        <p14:creationId xmlns:p14="http://schemas.microsoft.com/office/powerpoint/2010/main" val="42088698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8FD0F8-B551-1745-B640-17884D5D6DE7}"/>
              </a:ext>
            </a:extLst>
          </p:cNvPr>
          <p:cNvSpPr>
            <a:spLocks noGrp="1"/>
          </p:cNvSpPr>
          <p:nvPr>
            <p:ph type="title"/>
          </p:nvPr>
        </p:nvSpPr>
        <p:spPr>
          <a:xfrm>
            <a:off x="1933686" y="487484"/>
            <a:ext cx="7499350" cy="1143000"/>
          </a:xfrm>
        </p:spPr>
        <p:txBody>
          <a:bodyPr/>
          <a:lstStyle/>
          <a:p>
            <a:pPr>
              <a:defRPr/>
            </a:pPr>
            <a:r>
              <a:rPr lang="it-IT" b="1" dirty="0">
                <a:solidFill>
                  <a:srgbClr val="FF0000"/>
                </a:solidFill>
                <a:latin typeface="Arial" panose="020B0604020202020204" pitchFamily="34" charset="0"/>
                <a:cs typeface="Arial" panose="020B0604020202020204" pitchFamily="34" charset="0"/>
              </a:rPr>
              <a:t>Sistema lessicale</a:t>
            </a:r>
          </a:p>
        </p:txBody>
      </p:sp>
      <p:sp>
        <p:nvSpPr>
          <p:cNvPr id="59395" name="Segnaposto contenuto 2">
            <a:extLst>
              <a:ext uri="{FF2B5EF4-FFF2-40B4-BE49-F238E27FC236}">
                <a16:creationId xmlns:a16="http://schemas.microsoft.com/office/drawing/2014/main" id="{2689A694-2139-8548-A04F-8FEAF94CD8E3}"/>
              </a:ext>
            </a:extLst>
          </p:cNvPr>
          <p:cNvSpPr>
            <a:spLocks noGrp="1"/>
          </p:cNvSpPr>
          <p:nvPr>
            <p:ph idx="1"/>
          </p:nvPr>
        </p:nvSpPr>
        <p:spPr>
          <a:xfrm>
            <a:off x="1818290" y="1630485"/>
            <a:ext cx="9453768" cy="4387928"/>
          </a:xfrm>
        </p:spPr>
        <p:txBody>
          <a:bodyPr>
            <a:normAutofit fontScale="92500" lnSpcReduction="10000"/>
          </a:bodyPr>
          <a:lstStyle/>
          <a:p>
            <a:pPr algn="just">
              <a:buFont typeface="Wingdings 2" pitchFamily="2" charset="2"/>
              <a:buNone/>
            </a:pPr>
            <a:r>
              <a:rPr lang="it-IT" altLang="it-IT" sz="2800" dirty="0">
                <a:latin typeface="Arial" panose="020B0604020202020204" pitchFamily="34" charset="0"/>
                <a:cs typeface="Arial" panose="020B0604020202020204" pitchFamily="34" charset="0"/>
              </a:rPr>
              <a:t>	Costituito da 4 sottosistemi:</a:t>
            </a:r>
          </a:p>
          <a:p>
            <a:pPr algn="just">
              <a:buFont typeface="Wingdings 2" pitchFamily="2" charset="2"/>
              <a:buNone/>
            </a:pPr>
            <a:endParaRPr lang="it-IT" altLang="it-IT" sz="2800" dirty="0">
              <a:latin typeface="Arial" panose="020B0604020202020204" pitchFamily="34" charset="0"/>
              <a:cs typeface="Arial" panose="020B0604020202020204" pitchFamily="34" charset="0"/>
            </a:endParaRPr>
          </a:p>
          <a:p>
            <a:pPr algn="just"/>
            <a:r>
              <a:rPr lang="it-IT" altLang="it-IT" sz="2800" b="1" dirty="0">
                <a:latin typeface="Arial" panose="020B0604020202020204" pitchFamily="34" charset="0"/>
                <a:cs typeface="Arial" panose="020B0604020202020204" pitchFamily="34" charset="0"/>
              </a:rPr>
              <a:t>Fonologico di input </a:t>
            </a:r>
            <a:r>
              <a:rPr lang="it-IT" altLang="it-IT" sz="2800" dirty="0">
                <a:latin typeface="Arial" panose="020B0604020202020204" pitchFamily="34" charset="0"/>
                <a:cs typeface="Arial" panose="020B0604020202020204" pitchFamily="34" charset="0"/>
              </a:rPr>
              <a:t>consente di riconoscere le parole udite come note</a:t>
            </a:r>
          </a:p>
          <a:p>
            <a:pPr algn="just"/>
            <a:r>
              <a:rPr lang="it-IT" altLang="it-IT" sz="2800" b="1" dirty="0">
                <a:latin typeface="Arial" panose="020B0604020202020204" pitchFamily="34" charset="0"/>
                <a:cs typeface="Arial" panose="020B0604020202020204" pitchFamily="34" charset="0"/>
              </a:rPr>
              <a:t>Ortografico di input </a:t>
            </a:r>
            <a:r>
              <a:rPr lang="it-IT" altLang="it-IT" sz="2800" dirty="0">
                <a:latin typeface="Arial" panose="020B0604020202020204" pitchFamily="34" charset="0"/>
                <a:cs typeface="Arial" panose="020B0604020202020204" pitchFamily="34" charset="0"/>
              </a:rPr>
              <a:t>consente di riconoscere le parole scritte come note</a:t>
            </a:r>
          </a:p>
          <a:p>
            <a:pPr algn="just"/>
            <a:r>
              <a:rPr lang="it-IT" altLang="it-IT" sz="2800" b="1" dirty="0">
                <a:latin typeface="Arial" panose="020B0604020202020204" pitchFamily="34" charset="0"/>
                <a:cs typeface="Arial" panose="020B0604020202020204" pitchFamily="34" charset="0"/>
              </a:rPr>
              <a:t>Fonologico di output </a:t>
            </a:r>
            <a:r>
              <a:rPr lang="it-IT" altLang="it-IT" sz="2800" dirty="0">
                <a:latin typeface="Arial" panose="020B0604020202020204" pitchFamily="34" charset="0"/>
                <a:cs typeface="Arial" panose="020B0604020202020204" pitchFamily="34" charset="0"/>
              </a:rPr>
              <a:t>permette di recuperare la forma fonologica di un concetto semantico che voglio esprimere</a:t>
            </a:r>
          </a:p>
          <a:p>
            <a:pPr algn="just"/>
            <a:r>
              <a:rPr lang="it-IT" altLang="it-IT" sz="2800" b="1" dirty="0">
                <a:latin typeface="Arial" panose="020B0604020202020204" pitchFamily="34" charset="0"/>
                <a:cs typeface="Arial" panose="020B0604020202020204" pitchFamily="34" charset="0"/>
              </a:rPr>
              <a:t>Ortografico di output </a:t>
            </a:r>
            <a:r>
              <a:rPr lang="it-IT" altLang="it-IT" sz="2800" dirty="0">
                <a:latin typeface="Arial" panose="020B0604020202020204" pitchFamily="34" charset="0"/>
                <a:cs typeface="Arial" panose="020B0604020202020204" pitchFamily="34" charset="0"/>
              </a:rPr>
              <a:t>permette di recuperare la forma ortografica di un concetto semantico che voglio esprimere</a:t>
            </a:r>
          </a:p>
          <a:p>
            <a:pPr>
              <a:buFont typeface="Wingdings 2" pitchFamily="2" charset="2"/>
              <a:buNone/>
            </a:pPr>
            <a:endParaRPr lang="it-IT" altLang="it-IT" dirty="0"/>
          </a:p>
        </p:txBody>
      </p:sp>
    </p:spTree>
    <p:extLst>
      <p:ext uri="{BB962C8B-B14F-4D97-AF65-F5344CB8AC3E}">
        <p14:creationId xmlns:p14="http://schemas.microsoft.com/office/powerpoint/2010/main" val="21881945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016E7B3-2A4D-3640-9016-373DF6E74FE6}"/>
              </a:ext>
            </a:extLst>
          </p:cNvPr>
          <p:cNvSpPr>
            <a:spLocks noGrp="1"/>
          </p:cNvSpPr>
          <p:nvPr>
            <p:ph type="title"/>
          </p:nvPr>
        </p:nvSpPr>
        <p:spPr/>
        <p:txBody>
          <a:bodyPr>
            <a:normAutofit/>
          </a:bodyPr>
          <a:lstStyle/>
          <a:p>
            <a:pPr>
              <a:defRPr/>
            </a:pPr>
            <a:r>
              <a:rPr lang="it-IT" b="1" dirty="0">
                <a:solidFill>
                  <a:srgbClr val="FF0000"/>
                </a:solidFill>
                <a:latin typeface="Arial" panose="020B0604020202020204" pitchFamily="34" charset="0"/>
                <a:cs typeface="Arial" panose="020B0604020202020204" pitchFamily="34" charset="0"/>
              </a:rPr>
              <a:t>Rappresentazione della componente semantica e di quella lessicale</a:t>
            </a:r>
          </a:p>
        </p:txBody>
      </p:sp>
      <p:sp>
        <p:nvSpPr>
          <p:cNvPr id="60419" name="Segnaposto contenuto 2">
            <a:extLst>
              <a:ext uri="{FF2B5EF4-FFF2-40B4-BE49-F238E27FC236}">
                <a16:creationId xmlns:a16="http://schemas.microsoft.com/office/drawing/2014/main" id="{04D62EF4-23D9-2A41-85EE-BC188B901DC8}"/>
              </a:ext>
            </a:extLst>
          </p:cNvPr>
          <p:cNvSpPr>
            <a:spLocks noGrp="1"/>
          </p:cNvSpPr>
          <p:nvPr>
            <p:ph idx="1"/>
          </p:nvPr>
        </p:nvSpPr>
        <p:spPr>
          <a:xfrm>
            <a:off x="2957513" y="1633538"/>
            <a:ext cx="7499350" cy="4800600"/>
          </a:xfrm>
        </p:spPr>
        <p:txBody>
          <a:bodyPr/>
          <a:lstStyle/>
          <a:p>
            <a:pPr marL="82550" indent="0">
              <a:buNone/>
            </a:pPr>
            <a:r>
              <a:rPr lang="it-IT" altLang="it-IT">
                <a:solidFill>
                  <a:schemeClr val="bg1"/>
                </a:solidFill>
              </a:rPr>
              <a:t>.</a:t>
            </a:r>
          </a:p>
        </p:txBody>
      </p:sp>
      <p:sp>
        <p:nvSpPr>
          <p:cNvPr id="4" name="Ovale 3">
            <a:extLst>
              <a:ext uri="{FF2B5EF4-FFF2-40B4-BE49-F238E27FC236}">
                <a16:creationId xmlns:a16="http://schemas.microsoft.com/office/drawing/2014/main" id="{5E076EE7-EC15-284C-9883-21A4FFA69256}"/>
              </a:ext>
            </a:extLst>
          </p:cNvPr>
          <p:cNvSpPr/>
          <p:nvPr/>
        </p:nvSpPr>
        <p:spPr>
          <a:xfrm>
            <a:off x="5767388" y="3402014"/>
            <a:ext cx="1943100" cy="1165225"/>
          </a:xfrm>
          <a:prstGeom prst="ellipse">
            <a:avLst/>
          </a:prstGeom>
          <a:solidFill>
            <a:schemeClr val="accent1">
              <a:lumMod val="60000"/>
              <a:lumOff val="40000"/>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Sistema </a:t>
            </a:r>
          </a:p>
          <a:p>
            <a:pPr algn="ctr">
              <a:defRPr/>
            </a:pPr>
            <a:r>
              <a:rPr lang="it-IT" sz="2200" dirty="0">
                <a:solidFill>
                  <a:schemeClr val="tx1"/>
                </a:solidFill>
              </a:rPr>
              <a:t>Semantico</a:t>
            </a:r>
          </a:p>
        </p:txBody>
      </p:sp>
      <p:sp>
        <p:nvSpPr>
          <p:cNvPr id="5" name="Rettangolo 4">
            <a:extLst>
              <a:ext uri="{FF2B5EF4-FFF2-40B4-BE49-F238E27FC236}">
                <a16:creationId xmlns:a16="http://schemas.microsoft.com/office/drawing/2014/main" id="{CB853CA8-BB31-8147-B2C9-9B18B22AB561}"/>
              </a:ext>
            </a:extLst>
          </p:cNvPr>
          <p:cNvSpPr/>
          <p:nvPr/>
        </p:nvSpPr>
        <p:spPr>
          <a:xfrm>
            <a:off x="7680325" y="2486025"/>
            <a:ext cx="2160588" cy="915988"/>
          </a:xfrm>
          <a:prstGeom prst="rect">
            <a:avLst/>
          </a:prstGeom>
          <a:solidFill>
            <a:srgbClr val="92D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Lessico </a:t>
            </a:r>
          </a:p>
          <a:p>
            <a:pPr algn="ctr">
              <a:defRPr/>
            </a:pPr>
            <a:r>
              <a:rPr lang="it-IT" sz="2200" dirty="0">
                <a:solidFill>
                  <a:schemeClr val="tx1"/>
                </a:solidFill>
              </a:rPr>
              <a:t>ortografico</a:t>
            </a:r>
          </a:p>
          <a:p>
            <a:pPr algn="ctr">
              <a:defRPr/>
            </a:pPr>
            <a:r>
              <a:rPr lang="it-IT" sz="2200" dirty="0">
                <a:solidFill>
                  <a:schemeClr val="tx1"/>
                </a:solidFill>
              </a:rPr>
              <a:t>di input</a:t>
            </a:r>
          </a:p>
        </p:txBody>
      </p:sp>
      <p:sp>
        <p:nvSpPr>
          <p:cNvPr id="7" name="Rettangolo 6">
            <a:extLst>
              <a:ext uri="{FF2B5EF4-FFF2-40B4-BE49-F238E27FC236}">
                <a16:creationId xmlns:a16="http://schemas.microsoft.com/office/drawing/2014/main" id="{9AE956F0-F3FE-1C4F-B307-CC06A71BC9EE}"/>
              </a:ext>
            </a:extLst>
          </p:cNvPr>
          <p:cNvSpPr/>
          <p:nvPr/>
        </p:nvSpPr>
        <p:spPr>
          <a:xfrm>
            <a:off x="7680325" y="4683125"/>
            <a:ext cx="2160588" cy="1003300"/>
          </a:xfrm>
          <a:prstGeom prst="rect">
            <a:avLst/>
          </a:prstGeom>
          <a:solidFill>
            <a:srgbClr val="92D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Lessico </a:t>
            </a:r>
          </a:p>
          <a:p>
            <a:pPr algn="ctr">
              <a:defRPr/>
            </a:pPr>
            <a:r>
              <a:rPr lang="it-IT" sz="2200" dirty="0">
                <a:solidFill>
                  <a:schemeClr val="tx1"/>
                </a:solidFill>
              </a:rPr>
              <a:t>ortografico</a:t>
            </a:r>
          </a:p>
          <a:p>
            <a:pPr algn="ctr">
              <a:defRPr/>
            </a:pPr>
            <a:r>
              <a:rPr lang="it-IT" sz="2200" dirty="0">
                <a:solidFill>
                  <a:schemeClr val="tx1"/>
                </a:solidFill>
              </a:rPr>
              <a:t>di output</a:t>
            </a:r>
          </a:p>
        </p:txBody>
      </p:sp>
      <p:sp>
        <p:nvSpPr>
          <p:cNvPr id="8" name="Rettangolo 7">
            <a:extLst>
              <a:ext uri="{FF2B5EF4-FFF2-40B4-BE49-F238E27FC236}">
                <a16:creationId xmlns:a16="http://schemas.microsoft.com/office/drawing/2014/main" id="{9AA93040-7E81-C344-AD13-232FFB3E5ED7}"/>
              </a:ext>
            </a:extLst>
          </p:cNvPr>
          <p:cNvSpPr/>
          <p:nvPr/>
        </p:nvSpPr>
        <p:spPr>
          <a:xfrm>
            <a:off x="3857626" y="2514600"/>
            <a:ext cx="2016125" cy="915988"/>
          </a:xfrm>
          <a:prstGeom prst="rect">
            <a:avLst/>
          </a:prstGeom>
          <a:solidFill>
            <a:srgbClr val="92D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Lessico </a:t>
            </a:r>
          </a:p>
          <a:p>
            <a:pPr algn="ctr">
              <a:defRPr/>
            </a:pPr>
            <a:r>
              <a:rPr lang="it-IT" sz="2200" dirty="0">
                <a:solidFill>
                  <a:schemeClr val="tx1"/>
                </a:solidFill>
              </a:rPr>
              <a:t>fonologico</a:t>
            </a:r>
          </a:p>
          <a:p>
            <a:pPr algn="ctr">
              <a:defRPr/>
            </a:pPr>
            <a:r>
              <a:rPr lang="it-IT" sz="2200" dirty="0">
                <a:solidFill>
                  <a:schemeClr val="tx1"/>
                </a:solidFill>
              </a:rPr>
              <a:t>di input</a:t>
            </a:r>
          </a:p>
        </p:txBody>
      </p:sp>
      <p:sp>
        <p:nvSpPr>
          <p:cNvPr id="9" name="Rettangolo 8">
            <a:extLst>
              <a:ext uri="{FF2B5EF4-FFF2-40B4-BE49-F238E27FC236}">
                <a16:creationId xmlns:a16="http://schemas.microsoft.com/office/drawing/2014/main" id="{1AEB15EB-5C68-2A4A-9D5D-A714E20C73D8}"/>
              </a:ext>
            </a:extLst>
          </p:cNvPr>
          <p:cNvSpPr/>
          <p:nvPr/>
        </p:nvSpPr>
        <p:spPr>
          <a:xfrm>
            <a:off x="3863975" y="4651376"/>
            <a:ext cx="2014538" cy="1065213"/>
          </a:xfrm>
          <a:prstGeom prst="rect">
            <a:avLst/>
          </a:prstGeom>
          <a:solidFill>
            <a:srgbClr val="92D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Lessico </a:t>
            </a:r>
          </a:p>
          <a:p>
            <a:pPr algn="ctr">
              <a:defRPr/>
            </a:pPr>
            <a:r>
              <a:rPr lang="it-IT" sz="2200" dirty="0">
                <a:solidFill>
                  <a:schemeClr val="tx1"/>
                </a:solidFill>
              </a:rPr>
              <a:t>fonologico</a:t>
            </a:r>
          </a:p>
          <a:p>
            <a:pPr algn="ctr">
              <a:defRPr/>
            </a:pPr>
            <a:r>
              <a:rPr lang="it-IT" sz="2200" dirty="0">
                <a:solidFill>
                  <a:schemeClr val="tx1"/>
                </a:solidFill>
              </a:rPr>
              <a:t>di output</a:t>
            </a:r>
          </a:p>
        </p:txBody>
      </p:sp>
      <p:sp>
        <p:nvSpPr>
          <p:cNvPr id="16" name="Freccia angolare in su 15">
            <a:extLst>
              <a:ext uri="{FF2B5EF4-FFF2-40B4-BE49-F238E27FC236}">
                <a16:creationId xmlns:a16="http://schemas.microsoft.com/office/drawing/2014/main" id="{A07C2A7D-FB88-604E-87A7-F793AA7E7617}"/>
              </a:ext>
            </a:extLst>
          </p:cNvPr>
          <p:cNvSpPr/>
          <p:nvPr/>
        </p:nvSpPr>
        <p:spPr>
          <a:xfrm rot="5400000" flipV="1">
            <a:off x="8075613" y="3251201"/>
            <a:ext cx="485775" cy="1079500"/>
          </a:xfrm>
          <a:prstGeom prst="bentUpArrow">
            <a:avLst>
              <a:gd name="adj1" fmla="val 12098"/>
              <a:gd name="adj2" fmla="val 25000"/>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8" name="Freccia angolare in su 17">
            <a:extLst>
              <a:ext uri="{FF2B5EF4-FFF2-40B4-BE49-F238E27FC236}">
                <a16:creationId xmlns:a16="http://schemas.microsoft.com/office/drawing/2014/main" id="{9D8E2889-FA2A-DB4F-A265-CA8ADD6CBF2C}"/>
              </a:ext>
            </a:extLst>
          </p:cNvPr>
          <p:cNvSpPr/>
          <p:nvPr/>
        </p:nvSpPr>
        <p:spPr>
          <a:xfrm rot="16200000" flipH="1" flipV="1">
            <a:off x="4917282" y="3250407"/>
            <a:ext cx="485775" cy="1081088"/>
          </a:xfrm>
          <a:prstGeom prst="bentUpArrow">
            <a:avLst>
              <a:gd name="adj1" fmla="val 12098"/>
              <a:gd name="adj2" fmla="val 25000"/>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9" name="Freccia angolare in su 18">
            <a:extLst>
              <a:ext uri="{FF2B5EF4-FFF2-40B4-BE49-F238E27FC236}">
                <a16:creationId xmlns:a16="http://schemas.microsoft.com/office/drawing/2014/main" id="{A4339CC7-1C6E-D748-B8B3-DBB2D28333F0}"/>
              </a:ext>
            </a:extLst>
          </p:cNvPr>
          <p:cNvSpPr/>
          <p:nvPr/>
        </p:nvSpPr>
        <p:spPr>
          <a:xfrm rot="10800000" flipH="1">
            <a:off x="7812089" y="4140200"/>
            <a:ext cx="1114425" cy="452438"/>
          </a:xfrm>
          <a:prstGeom prst="bentUpArrow">
            <a:avLst>
              <a:gd name="adj1" fmla="val 12098"/>
              <a:gd name="adj2" fmla="val 25000"/>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0" name="Freccia angolare in su 19">
            <a:extLst>
              <a:ext uri="{FF2B5EF4-FFF2-40B4-BE49-F238E27FC236}">
                <a16:creationId xmlns:a16="http://schemas.microsoft.com/office/drawing/2014/main" id="{99872005-75F4-B84D-A7AD-8A3A7FA60CAF}"/>
              </a:ext>
            </a:extLst>
          </p:cNvPr>
          <p:cNvSpPr/>
          <p:nvPr/>
        </p:nvSpPr>
        <p:spPr>
          <a:xfrm rot="10800000">
            <a:off x="4518026" y="4140200"/>
            <a:ext cx="1114425" cy="452438"/>
          </a:xfrm>
          <a:prstGeom prst="bentUpArrow">
            <a:avLst>
              <a:gd name="adj1" fmla="val 12098"/>
              <a:gd name="adj2" fmla="val 25000"/>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extLst>
      <p:ext uri="{BB962C8B-B14F-4D97-AF65-F5344CB8AC3E}">
        <p14:creationId xmlns:p14="http://schemas.microsoft.com/office/powerpoint/2010/main" val="37607296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D636D06-7740-8843-A5F6-5A7FB3944E16}"/>
              </a:ext>
            </a:extLst>
          </p:cNvPr>
          <p:cNvSpPr>
            <a:spLocks noGrp="1"/>
          </p:cNvSpPr>
          <p:nvPr>
            <p:ph type="title"/>
          </p:nvPr>
        </p:nvSpPr>
        <p:spPr>
          <a:xfrm>
            <a:off x="2036655" y="691273"/>
            <a:ext cx="2819126" cy="717112"/>
          </a:xfrm>
        </p:spPr>
        <p:txBody>
          <a:bodyPr/>
          <a:lstStyle/>
          <a:p>
            <a:pPr>
              <a:defRPr/>
            </a:pPr>
            <a:r>
              <a:rPr lang="it-IT" b="1" dirty="0">
                <a:solidFill>
                  <a:srgbClr val="FF0000"/>
                </a:solidFill>
                <a:latin typeface="Arial" panose="020B0604020202020204" pitchFamily="34" charset="0"/>
                <a:cs typeface="Arial" panose="020B0604020202020204" pitchFamily="34" charset="0"/>
              </a:rPr>
              <a:t>I buffer</a:t>
            </a:r>
          </a:p>
        </p:txBody>
      </p:sp>
      <p:sp>
        <p:nvSpPr>
          <p:cNvPr id="61443" name="Segnaposto contenuto 2">
            <a:extLst>
              <a:ext uri="{FF2B5EF4-FFF2-40B4-BE49-F238E27FC236}">
                <a16:creationId xmlns:a16="http://schemas.microsoft.com/office/drawing/2014/main" id="{E6FB4095-EB34-3043-A57D-2D424E444466}"/>
              </a:ext>
            </a:extLst>
          </p:cNvPr>
          <p:cNvSpPr>
            <a:spLocks noGrp="1"/>
          </p:cNvSpPr>
          <p:nvPr>
            <p:ph idx="1"/>
          </p:nvPr>
        </p:nvSpPr>
        <p:spPr>
          <a:xfrm>
            <a:off x="1842597" y="1844676"/>
            <a:ext cx="9897458" cy="3284372"/>
          </a:xfrm>
        </p:spPr>
        <p:txBody>
          <a:bodyPr/>
          <a:lstStyle/>
          <a:p>
            <a:pPr algn="just">
              <a:buFont typeface="Wingdings 2" pitchFamily="2" charset="2"/>
              <a:buNone/>
            </a:pPr>
            <a:r>
              <a:rPr lang="it-IT" altLang="it-IT" dirty="0"/>
              <a:t>	</a:t>
            </a:r>
            <a:r>
              <a:rPr lang="it-IT" altLang="it-IT" sz="2800" dirty="0">
                <a:latin typeface="Arial" panose="020B0604020202020204" pitchFamily="34" charset="0"/>
                <a:cs typeface="Arial" panose="020B0604020202020204" pitchFamily="34" charset="0"/>
              </a:rPr>
              <a:t>Sono delle </a:t>
            </a:r>
            <a:r>
              <a:rPr lang="it-IT" altLang="it-IT" sz="2800" b="1" dirty="0">
                <a:latin typeface="Arial" panose="020B0604020202020204" pitchFamily="34" charset="0"/>
                <a:cs typeface="Arial" panose="020B0604020202020204" pitchFamily="34" charset="0"/>
              </a:rPr>
              <a:t>memorie di lavoro </a:t>
            </a:r>
            <a:r>
              <a:rPr lang="it-IT" altLang="it-IT" sz="2800" dirty="0">
                <a:latin typeface="Arial" panose="020B0604020202020204" pitchFamily="34" charset="0"/>
                <a:cs typeface="Arial" panose="020B0604020202020204" pitchFamily="34" charset="0"/>
              </a:rPr>
              <a:t>che consentono di mantenere l’informazione per il tempo necessario al suo trasferimento alla componente successiva del sistema</a:t>
            </a:r>
          </a:p>
        </p:txBody>
      </p:sp>
    </p:spTree>
    <p:extLst>
      <p:ext uri="{BB962C8B-B14F-4D97-AF65-F5344CB8AC3E}">
        <p14:creationId xmlns:p14="http://schemas.microsoft.com/office/powerpoint/2010/main" val="9108196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840DC1-6A94-EB40-A0B4-AD33839213DC}"/>
              </a:ext>
            </a:extLst>
          </p:cNvPr>
          <p:cNvSpPr>
            <a:spLocks noGrp="1"/>
          </p:cNvSpPr>
          <p:nvPr>
            <p:ph type="title"/>
          </p:nvPr>
        </p:nvSpPr>
        <p:spPr>
          <a:xfrm>
            <a:off x="1820208" y="283778"/>
            <a:ext cx="3287821" cy="981074"/>
          </a:xfrm>
        </p:spPr>
        <p:txBody>
          <a:bodyPr/>
          <a:lstStyle/>
          <a:p>
            <a:pPr>
              <a:defRPr/>
            </a:pPr>
            <a:r>
              <a:rPr lang="it-IT" b="1" dirty="0">
                <a:solidFill>
                  <a:srgbClr val="FF0000"/>
                </a:solidFill>
                <a:latin typeface="Arial" panose="020B0604020202020204" pitchFamily="34" charset="0"/>
                <a:cs typeface="Arial" panose="020B0604020202020204" pitchFamily="34" charset="0"/>
              </a:rPr>
              <a:t>I buffer</a:t>
            </a:r>
          </a:p>
        </p:txBody>
      </p:sp>
      <p:sp>
        <p:nvSpPr>
          <p:cNvPr id="62467" name="Segnaposto contenuto 2">
            <a:extLst>
              <a:ext uri="{FF2B5EF4-FFF2-40B4-BE49-F238E27FC236}">
                <a16:creationId xmlns:a16="http://schemas.microsoft.com/office/drawing/2014/main" id="{0FCCE29C-C4E9-8B45-933C-55BD31DA8FAB}"/>
              </a:ext>
            </a:extLst>
          </p:cNvPr>
          <p:cNvSpPr>
            <a:spLocks noGrp="1"/>
          </p:cNvSpPr>
          <p:nvPr>
            <p:ph idx="1"/>
          </p:nvPr>
        </p:nvSpPr>
        <p:spPr>
          <a:xfrm>
            <a:off x="2640013" y="981074"/>
            <a:ext cx="8465791" cy="5419725"/>
          </a:xfrm>
        </p:spPr>
        <p:txBody>
          <a:bodyPr>
            <a:noAutofit/>
          </a:bodyPr>
          <a:lstStyle/>
          <a:p>
            <a:pPr algn="just">
              <a:buFont typeface="Wingdings 2" pitchFamily="2" charset="2"/>
              <a:buNone/>
            </a:pPr>
            <a:r>
              <a:rPr lang="it-IT" altLang="it-IT" sz="2800" dirty="0">
                <a:latin typeface="Arial" panose="020B0604020202020204" pitchFamily="34" charset="0"/>
                <a:cs typeface="Arial" panose="020B0604020202020204" pitchFamily="34" charset="0"/>
              </a:rPr>
              <a:t>	Ne esistono 4:</a:t>
            </a:r>
          </a:p>
          <a:p>
            <a:pPr algn="just"/>
            <a:r>
              <a:rPr lang="it-IT" altLang="it-IT" sz="2800" b="1" dirty="0">
                <a:latin typeface="Arial" panose="020B0604020202020204" pitchFamily="34" charset="0"/>
                <a:cs typeface="Arial" panose="020B0604020202020204" pitchFamily="34" charset="0"/>
              </a:rPr>
              <a:t>Buffer fonologico di input </a:t>
            </a:r>
            <a:r>
              <a:rPr lang="it-IT" altLang="it-IT" sz="2800" dirty="0">
                <a:latin typeface="Arial" panose="020B0604020202020204" pitchFamily="34" charset="0"/>
                <a:cs typeface="Arial" panose="020B0604020202020204" pitchFamily="34" charset="0"/>
              </a:rPr>
              <a:t>(sistema di analisi uditiva) </a:t>
            </a:r>
          </a:p>
          <a:p>
            <a:pPr algn="just"/>
            <a:r>
              <a:rPr lang="it-IT" altLang="it-IT" sz="2800" b="1" dirty="0">
                <a:latin typeface="Arial" panose="020B0604020202020204" pitchFamily="34" charset="0"/>
                <a:cs typeface="Arial" panose="020B0604020202020204" pitchFamily="34" charset="0"/>
              </a:rPr>
              <a:t>Buffer ortografico di input </a:t>
            </a:r>
            <a:r>
              <a:rPr lang="it-IT" altLang="it-IT" sz="2800" dirty="0">
                <a:latin typeface="Arial" panose="020B0604020202020204" pitchFamily="34" charset="0"/>
                <a:cs typeface="Arial" panose="020B0604020202020204" pitchFamily="34" charset="0"/>
              </a:rPr>
              <a:t>(sistema di identificazione astratta delle lettere)</a:t>
            </a:r>
          </a:p>
          <a:p>
            <a:pPr algn="just"/>
            <a:r>
              <a:rPr lang="it-IT" altLang="it-IT" sz="2800" b="1" dirty="0">
                <a:latin typeface="Arial" panose="020B0604020202020204" pitchFamily="34" charset="0"/>
                <a:cs typeface="Arial" panose="020B0604020202020204" pitchFamily="34" charset="0"/>
              </a:rPr>
              <a:t>Buffer fonologico di output </a:t>
            </a:r>
            <a:r>
              <a:rPr lang="it-IT" altLang="it-IT" sz="2800" dirty="0">
                <a:latin typeface="Arial" panose="020B0604020202020204" pitchFamily="34" charset="0"/>
                <a:cs typeface="Arial" panose="020B0604020202020204" pitchFamily="34" charset="0"/>
              </a:rPr>
              <a:t>(mantiene in memoria l’informazione per permetterne l’articolazione)</a:t>
            </a:r>
          </a:p>
          <a:p>
            <a:pPr algn="just"/>
            <a:r>
              <a:rPr lang="it-IT" altLang="it-IT" sz="2800" b="1" dirty="0">
                <a:latin typeface="Arial" panose="020B0604020202020204" pitchFamily="34" charset="0"/>
                <a:cs typeface="Arial" panose="020B0604020202020204" pitchFamily="34" charset="0"/>
              </a:rPr>
              <a:t>Buffer ortografico di output </a:t>
            </a:r>
            <a:r>
              <a:rPr lang="it-IT" altLang="it-IT" sz="2800" dirty="0">
                <a:latin typeface="Arial" panose="020B0604020202020204" pitchFamily="34" charset="0"/>
                <a:cs typeface="Arial" panose="020B0604020202020204" pitchFamily="34" charset="0"/>
              </a:rPr>
              <a:t>(mantiene in memoria l’informazione per permetterne la produzione scritta)</a:t>
            </a:r>
          </a:p>
        </p:txBody>
      </p:sp>
    </p:spTree>
    <p:extLst>
      <p:ext uri="{BB962C8B-B14F-4D97-AF65-F5344CB8AC3E}">
        <p14:creationId xmlns:p14="http://schemas.microsoft.com/office/powerpoint/2010/main" val="8796513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82ED74C-C96B-F447-A4DD-64FB12CF5C14}"/>
              </a:ext>
            </a:extLst>
          </p:cNvPr>
          <p:cNvSpPr>
            <a:spLocks noGrp="1"/>
          </p:cNvSpPr>
          <p:nvPr>
            <p:ph type="title"/>
          </p:nvPr>
        </p:nvSpPr>
        <p:spPr>
          <a:xfrm>
            <a:off x="2971800" y="65088"/>
            <a:ext cx="7499350" cy="755650"/>
          </a:xfrm>
        </p:spPr>
        <p:txBody>
          <a:bodyPr>
            <a:noAutofit/>
          </a:bodyPr>
          <a:lstStyle/>
          <a:p>
            <a:pPr>
              <a:defRPr/>
            </a:pPr>
            <a:r>
              <a:rPr lang="it-IT" dirty="0"/>
              <a:t>Sistema semantico-lessicale</a:t>
            </a:r>
          </a:p>
        </p:txBody>
      </p:sp>
      <p:sp>
        <p:nvSpPr>
          <p:cNvPr id="63491" name="Segnaposto contenuto 2">
            <a:extLst>
              <a:ext uri="{FF2B5EF4-FFF2-40B4-BE49-F238E27FC236}">
                <a16:creationId xmlns:a16="http://schemas.microsoft.com/office/drawing/2014/main" id="{9E540146-4BA2-8045-8A81-187334B8F797}"/>
              </a:ext>
            </a:extLst>
          </p:cNvPr>
          <p:cNvSpPr>
            <a:spLocks noGrp="1"/>
          </p:cNvSpPr>
          <p:nvPr>
            <p:ph idx="1"/>
          </p:nvPr>
        </p:nvSpPr>
        <p:spPr>
          <a:xfrm>
            <a:off x="2971800" y="820738"/>
            <a:ext cx="7499350" cy="6037262"/>
          </a:xfrm>
        </p:spPr>
        <p:txBody>
          <a:bodyPr/>
          <a:lstStyle/>
          <a:p>
            <a:pPr marL="82550" indent="0">
              <a:buNone/>
            </a:pPr>
            <a:r>
              <a:rPr lang="it-IT" altLang="it-IT">
                <a:solidFill>
                  <a:schemeClr val="bg1"/>
                </a:solidFill>
              </a:rPr>
              <a:t>.</a:t>
            </a:r>
          </a:p>
        </p:txBody>
      </p:sp>
      <p:sp>
        <p:nvSpPr>
          <p:cNvPr id="4" name="Ovale 3">
            <a:extLst>
              <a:ext uri="{FF2B5EF4-FFF2-40B4-BE49-F238E27FC236}">
                <a16:creationId xmlns:a16="http://schemas.microsoft.com/office/drawing/2014/main" id="{471010C8-FAEC-3F43-8705-B20FF6931798}"/>
              </a:ext>
            </a:extLst>
          </p:cNvPr>
          <p:cNvSpPr/>
          <p:nvPr/>
        </p:nvSpPr>
        <p:spPr>
          <a:xfrm>
            <a:off x="5616575" y="3109913"/>
            <a:ext cx="2373311" cy="1165225"/>
          </a:xfrm>
          <a:prstGeom prst="ellipse">
            <a:avLst/>
          </a:prstGeom>
          <a:solidFill>
            <a:schemeClr val="accent1">
              <a:lumMod val="60000"/>
              <a:lumOff val="40000"/>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Sistema </a:t>
            </a:r>
          </a:p>
          <a:p>
            <a:pPr algn="ctr">
              <a:defRPr/>
            </a:pPr>
            <a:r>
              <a:rPr lang="it-IT" sz="2200" dirty="0">
                <a:solidFill>
                  <a:schemeClr val="tx1"/>
                </a:solidFill>
              </a:rPr>
              <a:t>Semantico</a:t>
            </a:r>
          </a:p>
        </p:txBody>
      </p:sp>
      <p:sp>
        <p:nvSpPr>
          <p:cNvPr id="5" name="Rettangolo 4">
            <a:extLst>
              <a:ext uri="{FF2B5EF4-FFF2-40B4-BE49-F238E27FC236}">
                <a16:creationId xmlns:a16="http://schemas.microsoft.com/office/drawing/2014/main" id="{1FF63DC5-0768-7E4B-96F5-5B9E1188B0DA}"/>
              </a:ext>
            </a:extLst>
          </p:cNvPr>
          <p:cNvSpPr/>
          <p:nvPr/>
        </p:nvSpPr>
        <p:spPr>
          <a:xfrm>
            <a:off x="7464424" y="2652713"/>
            <a:ext cx="3006725" cy="784224"/>
          </a:xfrm>
          <a:prstGeom prst="rect">
            <a:avLst/>
          </a:prstGeom>
          <a:solidFill>
            <a:srgbClr val="92D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solidFill>
                  <a:schemeClr val="tx1"/>
                </a:solidFill>
              </a:rPr>
              <a:t>Lessico ortografico</a:t>
            </a:r>
          </a:p>
          <a:p>
            <a:pPr algn="ctr">
              <a:defRPr/>
            </a:pPr>
            <a:r>
              <a:rPr lang="it-IT" sz="2000" dirty="0">
                <a:solidFill>
                  <a:schemeClr val="tx1"/>
                </a:solidFill>
              </a:rPr>
              <a:t>di input</a:t>
            </a:r>
          </a:p>
        </p:txBody>
      </p:sp>
      <p:sp>
        <p:nvSpPr>
          <p:cNvPr id="7" name="Rettangolo 6">
            <a:extLst>
              <a:ext uri="{FF2B5EF4-FFF2-40B4-BE49-F238E27FC236}">
                <a16:creationId xmlns:a16="http://schemas.microsoft.com/office/drawing/2014/main" id="{46B728A8-023D-ED4D-8489-44D22901ABBE}"/>
              </a:ext>
            </a:extLst>
          </p:cNvPr>
          <p:cNvSpPr/>
          <p:nvPr/>
        </p:nvSpPr>
        <p:spPr>
          <a:xfrm>
            <a:off x="7524750" y="4346576"/>
            <a:ext cx="3268664" cy="683539"/>
          </a:xfrm>
          <a:prstGeom prst="rect">
            <a:avLst/>
          </a:prstGeom>
          <a:solidFill>
            <a:srgbClr val="92D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solidFill>
                  <a:schemeClr val="tx1"/>
                </a:solidFill>
              </a:rPr>
              <a:t>Lessico fonologico</a:t>
            </a:r>
          </a:p>
          <a:p>
            <a:pPr algn="ctr">
              <a:defRPr/>
            </a:pPr>
            <a:r>
              <a:rPr lang="it-IT" sz="2000" dirty="0">
                <a:solidFill>
                  <a:schemeClr val="tx1"/>
                </a:solidFill>
              </a:rPr>
              <a:t>di output</a:t>
            </a:r>
          </a:p>
        </p:txBody>
      </p:sp>
      <p:sp>
        <p:nvSpPr>
          <p:cNvPr id="8" name="Rettangolo 7">
            <a:extLst>
              <a:ext uri="{FF2B5EF4-FFF2-40B4-BE49-F238E27FC236}">
                <a16:creationId xmlns:a16="http://schemas.microsoft.com/office/drawing/2014/main" id="{40854DD9-CB08-914E-9BEE-7F5816279D8F}"/>
              </a:ext>
            </a:extLst>
          </p:cNvPr>
          <p:cNvSpPr/>
          <p:nvPr/>
        </p:nvSpPr>
        <p:spPr>
          <a:xfrm>
            <a:off x="3282950" y="2690813"/>
            <a:ext cx="2592388" cy="582612"/>
          </a:xfrm>
          <a:prstGeom prst="rect">
            <a:avLst/>
          </a:prstGeom>
          <a:solidFill>
            <a:srgbClr val="92D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solidFill>
                  <a:schemeClr val="tx1"/>
                </a:solidFill>
              </a:rPr>
              <a:t>Lessico fonologico</a:t>
            </a:r>
          </a:p>
          <a:p>
            <a:pPr algn="ctr">
              <a:defRPr/>
            </a:pPr>
            <a:r>
              <a:rPr lang="it-IT" sz="2000" dirty="0">
                <a:solidFill>
                  <a:schemeClr val="tx1"/>
                </a:solidFill>
              </a:rPr>
              <a:t>di input</a:t>
            </a:r>
          </a:p>
        </p:txBody>
      </p:sp>
      <p:sp>
        <p:nvSpPr>
          <p:cNvPr id="9" name="Rettangolo 8">
            <a:extLst>
              <a:ext uri="{FF2B5EF4-FFF2-40B4-BE49-F238E27FC236}">
                <a16:creationId xmlns:a16="http://schemas.microsoft.com/office/drawing/2014/main" id="{53EC3523-898F-3342-AD15-DBEA016A5F2B}"/>
              </a:ext>
            </a:extLst>
          </p:cNvPr>
          <p:cNvSpPr/>
          <p:nvPr/>
        </p:nvSpPr>
        <p:spPr>
          <a:xfrm>
            <a:off x="3294064" y="4368800"/>
            <a:ext cx="2592387" cy="573088"/>
          </a:xfrm>
          <a:prstGeom prst="rect">
            <a:avLst/>
          </a:prstGeom>
          <a:solidFill>
            <a:srgbClr val="92D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solidFill>
                  <a:schemeClr val="tx1"/>
                </a:solidFill>
              </a:rPr>
              <a:t>Lessico ortografico</a:t>
            </a:r>
          </a:p>
          <a:p>
            <a:pPr algn="ctr">
              <a:defRPr/>
            </a:pPr>
            <a:r>
              <a:rPr lang="it-IT" sz="2000" dirty="0">
                <a:solidFill>
                  <a:schemeClr val="tx1"/>
                </a:solidFill>
              </a:rPr>
              <a:t>di output</a:t>
            </a:r>
          </a:p>
        </p:txBody>
      </p:sp>
      <p:sp>
        <p:nvSpPr>
          <p:cNvPr id="16" name="Freccia angolare in su 15">
            <a:extLst>
              <a:ext uri="{FF2B5EF4-FFF2-40B4-BE49-F238E27FC236}">
                <a16:creationId xmlns:a16="http://schemas.microsoft.com/office/drawing/2014/main" id="{052CD8AC-494E-D442-A2C9-E96D32F17199}"/>
              </a:ext>
            </a:extLst>
          </p:cNvPr>
          <p:cNvSpPr/>
          <p:nvPr/>
        </p:nvSpPr>
        <p:spPr>
          <a:xfrm rot="5400000" flipV="1">
            <a:off x="8356131" y="3080217"/>
            <a:ext cx="411161" cy="1067454"/>
          </a:xfrm>
          <a:prstGeom prst="bentUpArrow">
            <a:avLst>
              <a:gd name="adj1" fmla="val 12098"/>
              <a:gd name="adj2" fmla="val 25000"/>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8" name="Freccia angolare in su 17">
            <a:extLst>
              <a:ext uri="{FF2B5EF4-FFF2-40B4-BE49-F238E27FC236}">
                <a16:creationId xmlns:a16="http://schemas.microsoft.com/office/drawing/2014/main" id="{FD98943C-5FFE-E849-A71A-F86E6ACFB239}"/>
              </a:ext>
            </a:extLst>
          </p:cNvPr>
          <p:cNvSpPr/>
          <p:nvPr/>
        </p:nvSpPr>
        <p:spPr>
          <a:xfrm rot="16200000" flipH="1" flipV="1">
            <a:off x="4832351" y="2989264"/>
            <a:ext cx="487363" cy="1081087"/>
          </a:xfrm>
          <a:prstGeom prst="bentUpArrow">
            <a:avLst>
              <a:gd name="adj1" fmla="val 12098"/>
              <a:gd name="adj2" fmla="val 25000"/>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9" name="Freccia angolare in su 18">
            <a:extLst>
              <a:ext uri="{FF2B5EF4-FFF2-40B4-BE49-F238E27FC236}">
                <a16:creationId xmlns:a16="http://schemas.microsoft.com/office/drawing/2014/main" id="{52473B09-3C5C-2E4B-B9DA-54F367DF80D9}"/>
              </a:ext>
            </a:extLst>
          </p:cNvPr>
          <p:cNvSpPr/>
          <p:nvPr/>
        </p:nvSpPr>
        <p:spPr>
          <a:xfrm rot="10800000" flipH="1">
            <a:off x="7971044" y="3883025"/>
            <a:ext cx="1244207" cy="452438"/>
          </a:xfrm>
          <a:prstGeom prst="bentUpArrow">
            <a:avLst>
              <a:gd name="adj1" fmla="val 12098"/>
              <a:gd name="adj2" fmla="val 25000"/>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0" name="Freccia angolare in su 19">
            <a:extLst>
              <a:ext uri="{FF2B5EF4-FFF2-40B4-BE49-F238E27FC236}">
                <a16:creationId xmlns:a16="http://schemas.microsoft.com/office/drawing/2014/main" id="{9CAFD546-ED0A-1F4A-AE0A-11B1BAC8E507}"/>
              </a:ext>
            </a:extLst>
          </p:cNvPr>
          <p:cNvSpPr/>
          <p:nvPr/>
        </p:nvSpPr>
        <p:spPr>
          <a:xfrm rot="10800000">
            <a:off x="4464051" y="3894139"/>
            <a:ext cx="1114425" cy="452437"/>
          </a:xfrm>
          <a:prstGeom prst="bentUpArrow">
            <a:avLst>
              <a:gd name="adj1" fmla="val 12098"/>
              <a:gd name="adj2" fmla="val 25000"/>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Rettangolo 2">
            <a:extLst>
              <a:ext uri="{FF2B5EF4-FFF2-40B4-BE49-F238E27FC236}">
                <a16:creationId xmlns:a16="http://schemas.microsoft.com/office/drawing/2014/main" id="{E0085B40-D244-A04B-A48B-A4282FD87B0E}"/>
              </a:ext>
            </a:extLst>
          </p:cNvPr>
          <p:cNvSpPr/>
          <p:nvPr/>
        </p:nvSpPr>
        <p:spPr>
          <a:xfrm>
            <a:off x="3306763" y="1600201"/>
            <a:ext cx="2590800" cy="695325"/>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Buffer fonologico</a:t>
            </a:r>
          </a:p>
          <a:p>
            <a:pPr algn="ctr">
              <a:defRPr/>
            </a:pPr>
            <a:r>
              <a:rPr lang="it-IT" sz="2200" dirty="0">
                <a:solidFill>
                  <a:schemeClr val="tx1"/>
                </a:solidFill>
              </a:rPr>
              <a:t>di input</a:t>
            </a:r>
          </a:p>
        </p:txBody>
      </p:sp>
      <p:sp>
        <p:nvSpPr>
          <p:cNvPr id="14" name="Rettangolo 13">
            <a:extLst>
              <a:ext uri="{FF2B5EF4-FFF2-40B4-BE49-F238E27FC236}">
                <a16:creationId xmlns:a16="http://schemas.microsoft.com/office/drawing/2014/main" id="{3216DBC4-878D-8542-A03D-91BD6502EB9E}"/>
              </a:ext>
            </a:extLst>
          </p:cNvPr>
          <p:cNvSpPr/>
          <p:nvPr/>
        </p:nvSpPr>
        <p:spPr>
          <a:xfrm>
            <a:off x="3294064" y="5351463"/>
            <a:ext cx="2592387" cy="595312"/>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Buffer ortografico</a:t>
            </a:r>
          </a:p>
          <a:p>
            <a:pPr algn="ctr">
              <a:defRPr/>
            </a:pPr>
            <a:r>
              <a:rPr lang="it-IT" sz="2200" dirty="0">
                <a:solidFill>
                  <a:schemeClr val="tx1"/>
                </a:solidFill>
              </a:rPr>
              <a:t>di output</a:t>
            </a:r>
          </a:p>
        </p:txBody>
      </p:sp>
      <p:sp>
        <p:nvSpPr>
          <p:cNvPr id="15" name="Rettangolo 14">
            <a:extLst>
              <a:ext uri="{FF2B5EF4-FFF2-40B4-BE49-F238E27FC236}">
                <a16:creationId xmlns:a16="http://schemas.microsoft.com/office/drawing/2014/main" id="{6E0EE2F0-4A18-F647-AD47-3CE1F15FE767}"/>
              </a:ext>
            </a:extLst>
          </p:cNvPr>
          <p:cNvSpPr/>
          <p:nvPr/>
        </p:nvSpPr>
        <p:spPr>
          <a:xfrm>
            <a:off x="7464424" y="1693862"/>
            <a:ext cx="3006725" cy="747715"/>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Buffer ortografico</a:t>
            </a:r>
          </a:p>
          <a:p>
            <a:pPr algn="ctr">
              <a:defRPr/>
            </a:pPr>
            <a:r>
              <a:rPr lang="it-IT" sz="2200" dirty="0">
                <a:solidFill>
                  <a:schemeClr val="tx1"/>
                </a:solidFill>
              </a:rPr>
              <a:t>di input</a:t>
            </a:r>
          </a:p>
        </p:txBody>
      </p:sp>
      <p:sp>
        <p:nvSpPr>
          <p:cNvPr id="17" name="Rettangolo 16">
            <a:extLst>
              <a:ext uri="{FF2B5EF4-FFF2-40B4-BE49-F238E27FC236}">
                <a16:creationId xmlns:a16="http://schemas.microsoft.com/office/drawing/2014/main" id="{994F0A83-F52B-5B41-9851-EB6E8FB9E808}"/>
              </a:ext>
            </a:extLst>
          </p:cNvPr>
          <p:cNvSpPr/>
          <p:nvPr/>
        </p:nvSpPr>
        <p:spPr>
          <a:xfrm>
            <a:off x="7770811" y="5327102"/>
            <a:ext cx="3185364" cy="634637"/>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Buffer fonologico</a:t>
            </a:r>
          </a:p>
          <a:p>
            <a:pPr algn="ctr">
              <a:defRPr/>
            </a:pPr>
            <a:r>
              <a:rPr lang="it-IT" sz="2200" dirty="0">
                <a:solidFill>
                  <a:schemeClr val="tx1"/>
                </a:solidFill>
              </a:rPr>
              <a:t>di output</a:t>
            </a:r>
          </a:p>
        </p:txBody>
      </p:sp>
      <p:sp>
        <p:nvSpPr>
          <p:cNvPr id="6" name="Freccia in giù 5">
            <a:extLst>
              <a:ext uri="{FF2B5EF4-FFF2-40B4-BE49-F238E27FC236}">
                <a16:creationId xmlns:a16="http://schemas.microsoft.com/office/drawing/2014/main" id="{291AC42A-2F76-9743-A9F8-96339E852EAB}"/>
              </a:ext>
            </a:extLst>
          </p:cNvPr>
          <p:cNvSpPr/>
          <p:nvPr/>
        </p:nvSpPr>
        <p:spPr>
          <a:xfrm>
            <a:off x="4535488" y="2316164"/>
            <a:ext cx="120650" cy="3524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1" name="Freccia in giù 20">
            <a:extLst>
              <a:ext uri="{FF2B5EF4-FFF2-40B4-BE49-F238E27FC236}">
                <a16:creationId xmlns:a16="http://schemas.microsoft.com/office/drawing/2014/main" id="{BFC72023-54B6-E947-901A-AA97A5D683AF}"/>
              </a:ext>
            </a:extLst>
          </p:cNvPr>
          <p:cNvSpPr/>
          <p:nvPr/>
        </p:nvSpPr>
        <p:spPr>
          <a:xfrm>
            <a:off x="8661400" y="2300289"/>
            <a:ext cx="120650" cy="3524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2" name="Freccia in giù 21">
            <a:extLst>
              <a:ext uri="{FF2B5EF4-FFF2-40B4-BE49-F238E27FC236}">
                <a16:creationId xmlns:a16="http://schemas.microsoft.com/office/drawing/2014/main" id="{FA947F7C-268E-5248-A664-00C9C408358B}"/>
              </a:ext>
            </a:extLst>
          </p:cNvPr>
          <p:cNvSpPr/>
          <p:nvPr/>
        </p:nvSpPr>
        <p:spPr>
          <a:xfrm>
            <a:off x="4519613" y="4984751"/>
            <a:ext cx="119062" cy="3524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3" name="Freccia in giù 22">
            <a:extLst>
              <a:ext uri="{FF2B5EF4-FFF2-40B4-BE49-F238E27FC236}">
                <a16:creationId xmlns:a16="http://schemas.microsoft.com/office/drawing/2014/main" id="{3DDAA5DA-30B3-DD45-8758-44ABB9BB976A}"/>
              </a:ext>
            </a:extLst>
          </p:cNvPr>
          <p:cNvSpPr/>
          <p:nvPr/>
        </p:nvSpPr>
        <p:spPr>
          <a:xfrm>
            <a:off x="8696326" y="4987926"/>
            <a:ext cx="119063" cy="3524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0" name="CasellaDiTesto 9">
            <a:extLst>
              <a:ext uri="{FF2B5EF4-FFF2-40B4-BE49-F238E27FC236}">
                <a16:creationId xmlns:a16="http://schemas.microsoft.com/office/drawing/2014/main" id="{6DEBB5E5-01A7-B54C-932A-6DE473407020}"/>
              </a:ext>
            </a:extLst>
          </p:cNvPr>
          <p:cNvSpPr txBox="1"/>
          <p:nvPr/>
        </p:nvSpPr>
        <p:spPr>
          <a:xfrm>
            <a:off x="3756026" y="858839"/>
            <a:ext cx="2129109" cy="430887"/>
          </a:xfrm>
          <a:prstGeom prst="rect">
            <a:avLst/>
          </a:prstGeom>
          <a:noFill/>
        </p:spPr>
        <p:txBody>
          <a:bodyPr wrap="none">
            <a:spAutoFit/>
          </a:bodyPr>
          <a:lstStyle/>
          <a:p>
            <a:pPr>
              <a:defRPr/>
            </a:pPr>
            <a:r>
              <a:rPr lang="it-IT" sz="2200" i="1" dirty="0">
                <a:latin typeface="+mj-lt"/>
              </a:rPr>
              <a:t>stimolo uditivo</a:t>
            </a:r>
          </a:p>
        </p:txBody>
      </p:sp>
      <p:sp>
        <p:nvSpPr>
          <p:cNvPr id="24" name="CasellaDiTesto 23">
            <a:extLst>
              <a:ext uri="{FF2B5EF4-FFF2-40B4-BE49-F238E27FC236}">
                <a16:creationId xmlns:a16="http://schemas.microsoft.com/office/drawing/2014/main" id="{06E73FED-7715-FD46-90CC-08A55CAECCDF}"/>
              </a:ext>
            </a:extLst>
          </p:cNvPr>
          <p:cNvSpPr txBox="1"/>
          <p:nvPr/>
        </p:nvSpPr>
        <p:spPr>
          <a:xfrm>
            <a:off x="7877176" y="896939"/>
            <a:ext cx="1933543" cy="430887"/>
          </a:xfrm>
          <a:prstGeom prst="rect">
            <a:avLst/>
          </a:prstGeom>
          <a:noFill/>
        </p:spPr>
        <p:txBody>
          <a:bodyPr wrap="none">
            <a:spAutoFit/>
          </a:bodyPr>
          <a:lstStyle/>
          <a:p>
            <a:pPr>
              <a:defRPr/>
            </a:pPr>
            <a:r>
              <a:rPr lang="it-IT" sz="2200" i="1" dirty="0">
                <a:latin typeface="+mj-lt"/>
              </a:rPr>
              <a:t>stimolo visivo</a:t>
            </a:r>
          </a:p>
        </p:txBody>
      </p:sp>
      <p:sp>
        <p:nvSpPr>
          <p:cNvPr id="25" name="CasellaDiTesto 24">
            <a:extLst>
              <a:ext uri="{FF2B5EF4-FFF2-40B4-BE49-F238E27FC236}">
                <a16:creationId xmlns:a16="http://schemas.microsoft.com/office/drawing/2014/main" id="{5D699524-6267-BE48-ADCC-06E8F1C196EA}"/>
              </a:ext>
            </a:extLst>
          </p:cNvPr>
          <p:cNvSpPr txBox="1"/>
          <p:nvPr/>
        </p:nvSpPr>
        <p:spPr>
          <a:xfrm>
            <a:off x="3563938" y="6330951"/>
            <a:ext cx="2622834" cy="430887"/>
          </a:xfrm>
          <a:prstGeom prst="rect">
            <a:avLst/>
          </a:prstGeom>
          <a:noFill/>
        </p:spPr>
        <p:txBody>
          <a:bodyPr wrap="none">
            <a:spAutoFit/>
          </a:bodyPr>
          <a:lstStyle/>
          <a:p>
            <a:pPr>
              <a:defRPr/>
            </a:pPr>
            <a:r>
              <a:rPr lang="it-IT" sz="2200" i="1" dirty="0">
                <a:latin typeface="+mj-lt"/>
              </a:rPr>
              <a:t>produzione scritta</a:t>
            </a:r>
          </a:p>
        </p:txBody>
      </p:sp>
      <p:sp>
        <p:nvSpPr>
          <p:cNvPr id="27" name="CasellaDiTesto 26">
            <a:extLst>
              <a:ext uri="{FF2B5EF4-FFF2-40B4-BE49-F238E27FC236}">
                <a16:creationId xmlns:a16="http://schemas.microsoft.com/office/drawing/2014/main" id="{6567B5C2-3DEF-EF4A-919F-AF8552086D6D}"/>
              </a:ext>
            </a:extLst>
          </p:cNvPr>
          <p:cNvSpPr txBox="1"/>
          <p:nvPr/>
        </p:nvSpPr>
        <p:spPr>
          <a:xfrm>
            <a:off x="7683500" y="6330951"/>
            <a:ext cx="2505814" cy="430887"/>
          </a:xfrm>
          <a:prstGeom prst="rect">
            <a:avLst/>
          </a:prstGeom>
          <a:noFill/>
        </p:spPr>
        <p:txBody>
          <a:bodyPr wrap="none">
            <a:spAutoFit/>
          </a:bodyPr>
          <a:lstStyle/>
          <a:p>
            <a:pPr>
              <a:defRPr/>
            </a:pPr>
            <a:r>
              <a:rPr lang="it-IT" sz="2200" i="1" dirty="0">
                <a:latin typeface="+mj-lt"/>
              </a:rPr>
              <a:t>produzione orale</a:t>
            </a:r>
          </a:p>
        </p:txBody>
      </p:sp>
      <p:sp>
        <p:nvSpPr>
          <p:cNvPr id="28" name="Freccia in giù 27">
            <a:extLst>
              <a:ext uri="{FF2B5EF4-FFF2-40B4-BE49-F238E27FC236}">
                <a16:creationId xmlns:a16="http://schemas.microsoft.com/office/drawing/2014/main" id="{D9299FCA-6890-B74A-A9B8-CABAB53926ED}"/>
              </a:ext>
            </a:extLst>
          </p:cNvPr>
          <p:cNvSpPr/>
          <p:nvPr/>
        </p:nvSpPr>
        <p:spPr>
          <a:xfrm>
            <a:off x="4519613" y="1225551"/>
            <a:ext cx="119062" cy="35401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9" name="Freccia in giù 28">
            <a:extLst>
              <a:ext uri="{FF2B5EF4-FFF2-40B4-BE49-F238E27FC236}">
                <a16:creationId xmlns:a16="http://schemas.microsoft.com/office/drawing/2014/main" id="{947232C1-494E-DE44-8839-1FA2E7B212B2}"/>
              </a:ext>
            </a:extLst>
          </p:cNvPr>
          <p:cNvSpPr/>
          <p:nvPr/>
        </p:nvSpPr>
        <p:spPr>
          <a:xfrm>
            <a:off x="4530726" y="6057901"/>
            <a:ext cx="119063" cy="35401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0" name="Freccia in giù 29">
            <a:extLst>
              <a:ext uri="{FF2B5EF4-FFF2-40B4-BE49-F238E27FC236}">
                <a16:creationId xmlns:a16="http://schemas.microsoft.com/office/drawing/2014/main" id="{F9765E31-2800-DF46-8D68-2D5D1E23C4FB}"/>
              </a:ext>
            </a:extLst>
          </p:cNvPr>
          <p:cNvSpPr/>
          <p:nvPr/>
        </p:nvSpPr>
        <p:spPr>
          <a:xfrm>
            <a:off x="8655050" y="1295401"/>
            <a:ext cx="120650" cy="3524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1" name="Freccia in giù 30">
            <a:extLst>
              <a:ext uri="{FF2B5EF4-FFF2-40B4-BE49-F238E27FC236}">
                <a16:creationId xmlns:a16="http://schemas.microsoft.com/office/drawing/2014/main" id="{37BEDD2C-0D70-304E-A87C-4BD908CA0E8A}"/>
              </a:ext>
            </a:extLst>
          </p:cNvPr>
          <p:cNvSpPr/>
          <p:nvPr/>
        </p:nvSpPr>
        <p:spPr>
          <a:xfrm>
            <a:off x="8715376" y="6057901"/>
            <a:ext cx="119063" cy="35401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extLst>
      <p:ext uri="{BB962C8B-B14F-4D97-AF65-F5344CB8AC3E}">
        <p14:creationId xmlns:p14="http://schemas.microsoft.com/office/powerpoint/2010/main" val="17043071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1000"/>
                                        <p:tgtEl>
                                          <p:spTgt spid="30"/>
                                        </p:tgtEl>
                                      </p:cBhvr>
                                    </p:animEffect>
                                    <p:anim calcmode="lin" valueType="num">
                                      <p:cBhvr>
                                        <p:cTn id="38" dur="1000" fill="hold"/>
                                        <p:tgtEl>
                                          <p:spTgt spid="30"/>
                                        </p:tgtEl>
                                        <p:attrNameLst>
                                          <p:attrName>ppt_x</p:attrName>
                                        </p:attrNameLst>
                                      </p:cBhvr>
                                      <p:tavLst>
                                        <p:tav tm="0">
                                          <p:val>
                                            <p:strVal val="#ppt_x"/>
                                          </p:val>
                                        </p:tav>
                                        <p:tav tm="100000">
                                          <p:val>
                                            <p:strVal val="#ppt_x"/>
                                          </p:val>
                                        </p:tav>
                                      </p:tavLst>
                                    </p:anim>
                                    <p:anim calcmode="lin" valueType="num">
                                      <p:cBhvr>
                                        <p:cTn id="39" dur="1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anim calcmode="lin" valueType="num">
                                      <p:cBhvr>
                                        <p:cTn id="55" dur="1000" fill="hold"/>
                                        <p:tgtEl>
                                          <p:spTgt spid="14"/>
                                        </p:tgtEl>
                                        <p:attrNameLst>
                                          <p:attrName>ppt_x</p:attrName>
                                        </p:attrNameLst>
                                      </p:cBhvr>
                                      <p:tavLst>
                                        <p:tav tm="0">
                                          <p:val>
                                            <p:strVal val="#ppt_x"/>
                                          </p:val>
                                        </p:tav>
                                        <p:tav tm="100000">
                                          <p:val>
                                            <p:strVal val="#ppt_x"/>
                                          </p:val>
                                        </p:tav>
                                      </p:tavLst>
                                    </p:anim>
                                    <p:anim calcmode="lin" valueType="num">
                                      <p:cBhvr>
                                        <p:cTn id="56" dur="1000" fill="hold"/>
                                        <p:tgtEl>
                                          <p:spTgt spid="14"/>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1000"/>
                                        <p:tgtEl>
                                          <p:spTgt spid="29"/>
                                        </p:tgtEl>
                                      </p:cBhvr>
                                    </p:animEffect>
                                    <p:anim calcmode="lin" valueType="num">
                                      <p:cBhvr>
                                        <p:cTn id="60" dur="1000" fill="hold"/>
                                        <p:tgtEl>
                                          <p:spTgt spid="29"/>
                                        </p:tgtEl>
                                        <p:attrNameLst>
                                          <p:attrName>ppt_x</p:attrName>
                                        </p:attrNameLst>
                                      </p:cBhvr>
                                      <p:tavLst>
                                        <p:tav tm="0">
                                          <p:val>
                                            <p:strVal val="#ppt_x"/>
                                          </p:val>
                                        </p:tav>
                                        <p:tav tm="100000">
                                          <p:val>
                                            <p:strVal val="#ppt_x"/>
                                          </p:val>
                                        </p:tav>
                                      </p:tavLst>
                                    </p:anim>
                                    <p:anim calcmode="lin" valueType="num">
                                      <p:cBhvr>
                                        <p:cTn id="61" dur="1000" fill="hold"/>
                                        <p:tgtEl>
                                          <p:spTgt spid="29"/>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1000"/>
                                        <p:tgtEl>
                                          <p:spTgt spid="25"/>
                                        </p:tgtEl>
                                      </p:cBhvr>
                                    </p:animEffect>
                                    <p:anim calcmode="lin" valueType="num">
                                      <p:cBhvr>
                                        <p:cTn id="65" dur="1000" fill="hold"/>
                                        <p:tgtEl>
                                          <p:spTgt spid="25"/>
                                        </p:tgtEl>
                                        <p:attrNameLst>
                                          <p:attrName>ppt_x</p:attrName>
                                        </p:attrNameLst>
                                      </p:cBhvr>
                                      <p:tavLst>
                                        <p:tav tm="0">
                                          <p:val>
                                            <p:strVal val="#ppt_x"/>
                                          </p:val>
                                        </p:tav>
                                        <p:tav tm="100000">
                                          <p:val>
                                            <p:strVal val="#ppt_x"/>
                                          </p:val>
                                        </p:tav>
                                      </p:tavLst>
                                    </p:anim>
                                    <p:anim calcmode="lin" valueType="num">
                                      <p:cBhvr>
                                        <p:cTn id="66" dur="1000" fill="hold"/>
                                        <p:tgtEl>
                                          <p:spTgt spid="25"/>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1000"/>
                                        <p:tgtEl>
                                          <p:spTgt spid="23"/>
                                        </p:tgtEl>
                                      </p:cBhvr>
                                    </p:animEffect>
                                    <p:anim calcmode="lin" valueType="num">
                                      <p:cBhvr>
                                        <p:cTn id="70" dur="1000" fill="hold"/>
                                        <p:tgtEl>
                                          <p:spTgt spid="23"/>
                                        </p:tgtEl>
                                        <p:attrNameLst>
                                          <p:attrName>ppt_x</p:attrName>
                                        </p:attrNameLst>
                                      </p:cBhvr>
                                      <p:tavLst>
                                        <p:tav tm="0">
                                          <p:val>
                                            <p:strVal val="#ppt_x"/>
                                          </p:val>
                                        </p:tav>
                                        <p:tav tm="100000">
                                          <p:val>
                                            <p:strVal val="#ppt_x"/>
                                          </p:val>
                                        </p:tav>
                                      </p:tavLst>
                                    </p:anim>
                                    <p:anim calcmode="lin" valueType="num">
                                      <p:cBhvr>
                                        <p:cTn id="71" dur="1000" fill="hold"/>
                                        <p:tgtEl>
                                          <p:spTgt spid="23"/>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1000"/>
                                        <p:tgtEl>
                                          <p:spTgt spid="17"/>
                                        </p:tgtEl>
                                      </p:cBhvr>
                                    </p:animEffect>
                                    <p:anim calcmode="lin" valueType="num">
                                      <p:cBhvr>
                                        <p:cTn id="75" dur="1000" fill="hold"/>
                                        <p:tgtEl>
                                          <p:spTgt spid="17"/>
                                        </p:tgtEl>
                                        <p:attrNameLst>
                                          <p:attrName>ppt_x</p:attrName>
                                        </p:attrNameLst>
                                      </p:cBhvr>
                                      <p:tavLst>
                                        <p:tav tm="0">
                                          <p:val>
                                            <p:strVal val="#ppt_x"/>
                                          </p:val>
                                        </p:tav>
                                        <p:tav tm="100000">
                                          <p:val>
                                            <p:strVal val="#ppt_x"/>
                                          </p:val>
                                        </p:tav>
                                      </p:tavLst>
                                    </p:anim>
                                    <p:anim calcmode="lin" valueType="num">
                                      <p:cBhvr>
                                        <p:cTn id="76" dur="1000" fill="hold"/>
                                        <p:tgtEl>
                                          <p:spTgt spid="17"/>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fade">
                                      <p:cBhvr>
                                        <p:cTn id="79" dur="1000"/>
                                        <p:tgtEl>
                                          <p:spTgt spid="31"/>
                                        </p:tgtEl>
                                      </p:cBhvr>
                                    </p:animEffect>
                                    <p:anim calcmode="lin" valueType="num">
                                      <p:cBhvr>
                                        <p:cTn id="80" dur="1000" fill="hold"/>
                                        <p:tgtEl>
                                          <p:spTgt spid="31"/>
                                        </p:tgtEl>
                                        <p:attrNameLst>
                                          <p:attrName>ppt_x</p:attrName>
                                        </p:attrNameLst>
                                      </p:cBhvr>
                                      <p:tavLst>
                                        <p:tav tm="0">
                                          <p:val>
                                            <p:strVal val="#ppt_x"/>
                                          </p:val>
                                        </p:tav>
                                        <p:tav tm="100000">
                                          <p:val>
                                            <p:strVal val="#ppt_x"/>
                                          </p:val>
                                        </p:tav>
                                      </p:tavLst>
                                    </p:anim>
                                    <p:anim calcmode="lin" valueType="num">
                                      <p:cBhvr>
                                        <p:cTn id="81" dur="1000" fill="hold"/>
                                        <p:tgtEl>
                                          <p:spTgt spid="31"/>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fade">
                                      <p:cBhvr>
                                        <p:cTn id="84" dur="1000"/>
                                        <p:tgtEl>
                                          <p:spTgt spid="27"/>
                                        </p:tgtEl>
                                      </p:cBhvr>
                                    </p:animEffect>
                                    <p:anim calcmode="lin" valueType="num">
                                      <p:cBhvr>
                                        <p:cTn id="85" dur="1000" fill="hold"/>
                                        <p:tgtEl>
                                          <p:spTgt spid="27"/>
                                        </p:tgtEl>
                                        <p:attrNameLst>
                                          <p:attrName>ppt_x</p:attrName>
                                        </p:attrNameLst>
                                      </p:cBhvr>
                                      <p:tavLst>
                                        <p:tav tm="0">
                                          <p:val>
                                            <p:strVal val="#ppt_x"/>
                                          </p:val>
                                        </p:tav>
                                        <p:tav tm="100000">
                                          <p:val>
                                            <p:strVal val="#ppt_x"/>
                                          </p:val>
                                        </p:tav>
                                      </p:tavLst>
                                    </p:anim>
                                    <p:anim calcmode="lin" valueType="num">
                                      <p:cBhvr>
                                        <p:cTn id="8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7" grpId="0" animBg="1"/>
      <p:bldP spid="6" grpId="0" animBg="1"/>
      <p:bldP spid="21" grpId="0" animBg="1"/>
      <p:bldP spid="22" grpId="0" animBg="1"/>
      <p:bldP spid="23" grpId="0" animBg="1"/>
      <p:bldP spid="10" grpId="0"/>
      <p:bldP spid="24" grpId="0"/>
      <p:bldP spid="25" grpId="0"/>
      <p:bldP spid="27" grpId="0"/>
      <p:bldP spid="28" grpId="0" animBg="1"/>
      <p:bldP spid="29" grpId="0" animBg="1"/>
      <p:bldP spid="30" grpId="0" animBg="1"/>
      <p:bldP spid="31"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4439D9-5FD7-F042-A447-C52A79D4283B}"/>
              </a:ext>
            </a:extLst>
          </p:cNvPr>
          <p:cNvSpPr>
            <a:spLocks noGrp="1"/>
          </p:cNvSpPr>
          <p:nvPr>
            <p:ph type="title"/>
          </p:nvPr>
        </p:nvSpPr>
        <p:spPr>
          <a:xfrm>
            <a:off x="1893780" y="294471"/>
            <a:ext cx="7499350" cy="1143001"/>
          </a:xfrm>
        </p:spPr>
        <p:txBody>
          <a:bodyPr/>
          <a:lstStyle/>
          <a:p>
            <a:pPr>
              <a:defRPr/>
            </a:pPr>
            <a:r>
              <a:rPr lang="it-IT" b="1" dirty="0">
                <a:solidFill>
                  <a:srgbClr val="FF0000"/>
                </a:solidFill>
                <a:latin typeface="Arial" panose="020B0604020202020204" pitchFamily="34" charset="0"/>
                <a:cs typeface="Arial" panose="020B0604020202020204" pitchFamily="34" charset="0"/>
              </a:rPr>
              <a:t>Elaborazione di parole note</a:t>
            </a:r>
          </a:p>
        </p:txBody>
      </p:sp>
      <p:sp>
        <p:nvSpPr>
          <p:cNvPr id="64515" name="Segnaposto contenuto 2">
            <a:extLst>
              <a:ext uri="{FF2B5EF4-FFF2-40B4-BE49-F238E27FC236}">
                <a16:creationId xmlns:a16="http://schemas.microsoft.com/office/drawing/2014/main" id="{67BF3208-F024-8E48-8947-B37B738C9BFC}"/>
              </a:ext>
            </a:extLst>
          </p:cNvPr>
          <p:cNvSpPr>
            <a:spLocks noGrp="1"/>
          </p:cNvSpPr>
          <p:nvPr>
            <p:ph idx="1"/>
          </p:nvPr>
        </p:nvSpPr>
        <p:spPr>
          <a:xfrm>
            <a:off x="1845425" y="1218997"/>
            <a:ext cx="9825643" cy="5198427"/>
          </a:xfrm>
        </p:spPr>
        <p:txBody>
          <a:bodyPr>
            <a:normAutofit fontScale="92500"/>
          </a:bodyPr>
          <a:lstStyle/>
          <a:p>
            <a:pPr algn="just">
              <a:buNone/>
            </a:pPr>
            <a:r>
              <a:rPr lang="it-IT" altLang="it-IT" sz="2800" dirty="0"/>
              <a:t>	</a:t>
            </a:r>
            <a:r>
              <a:rPr lang="it-IT" altLang="it-IT" sz="2800" dirty="0">
                <a:latin typeface="Arial" panose="020B0604020202020204" pitchFamily="34" charset="0"/>
                <a:cs typeface="Arial" panose="020B0604020202020204" pitchFamily="34" charset="0"/>
              </a:rPr>
              <a:t>Il sistema semantico-lessicale spiega i processi di elaborazione delle </a:t>
            </a:r>
            <a:r>
              <a:rPr lang="it-IT" altLang="it-IT" sz="2800" b="1" dirty="0">
                <a:latin typeface="Arial" panose="020B0604020202020204" pitchFamily="34" charset="0"/>
                <a:cs typeface="Arial" panose="020B0604020202020204" pitchFamily="34" charset="0"/>
              </a:rPr>
              <a:t>parole note </a:t>
            </a:r>
            <a:r>
              <a:rPr lang="it-IT" altLang="it-IT" sz="2800" dirty="0">
                <a:latin typeface="Arial" panose="020B0604020202020204" pitchFamily="34" charset="0"/>
                <a:cs typeface="Arial" panose="020B0604020202020204" pitchFamily="34" charset="0"/>
              </a:rPr>
              <a:t>(presenti nel lessico), che possono essere:</a:t>
            </a:r>
          </a:p>
          <a:p>
            <a:pPr algn="just"/>
            <a:r>
              <a:rPr lang="it-IT" altLang="it-IT" sz="2800" b="1" dirty="0">
                <a:latin typeface="Arial" panose="020B0604020202020204" pitchFamily="34" charset="0"/>
                <a:cs typeface="Arial" panose="020B0604020202020204" pitchFamily="34" charset="0"/>
              </a:rPr>
              <a:t>regolari</a:t>
            </a:r>
            <a:r>
              <a:rPr lang="it-IT" altLang="it-IT" sz="2800" dirty="0">
                <a:latin typeface="Arial" panose="020B0604020202020204" pitchFamily="34" charset="0"/>
                <a:cs typeface="Arial" panose="020B0604020202020204" pitchFamily="34" charset="0"/>
              </a:rPr>
              <a:t>:  accentazione piana</a:t>
            </a:r>
          </a:p>
          <a:p>
            <a:pPr algn="just">
              <a:buFont typeface="Wingdings 2" pitchFamily="2" charset="2"/>
              <a:buNone/>
            </a:pPr>
            <a:r>
              <a:rPr lang="it-IT" altLang="it-IT" sz="2800" dirty="0">
                <a:latin typeface="Arial" panose="020B0604020202020204" pitchFamily="34" charset="0"/>
                <a:cs typeface="Arial" panose="020B0604020202020204" pitchFamily="34" charset="0"/>
              </a:rPr>
              <a:t>	(l’accento cade sulla penultima sillaba) </a:t>
            </a:r>
          </a:p>
          <a:p>
            <a:pPr algn="just">
              <a:buFont typeface="Wingdings 2" pitchFamily="2" charset="2"/>
              <a:buNone/>
            </a:pPr>
            <a:r>
              <a:rPr lang="it-IT" altLang="it-IT" sz="2800" dirty="0">
                <a:latin typeface="Arial" panose="020B0604020202020204" pitchFamily="34" charset="0"/>
                <a:cs typeface="Arial" panose="020B0604020202020204" pitchFamily="34" charset="0"/>
              </a:rPr>
              <a:t>	es.  </a:t>
            </a:r>
            <a:r>
              <a:rPr lang="it-IT" altLang="it-IT" sz="2800" dirty="0" err="1">
                <a:latin typeface="Arial" panose="020B0604020202020204" pitchFamily="34" charset="0"/>
                <a:cs typeface="Arial" panose="020B0604020202020204" pitchFamily="34" charset="0"/>
              </a:rPr>
              <a:t>antìco</a:t>
            </a:r>
            <a:endParaRPr lang="it-IT" altLang="it-IT" sz="2800" dirty="0">
              <a:latin typeface="Arial" panose="020B0604020202020204" pitchFamily="34" charset="0"/>
              <a:cs typeface="Arial" panose="020B0604020202020204" pitchFamily="34" charset="0"/>
            </a:endParaRPr>
          </a:p>
          <a:p>
            <a:pPr algn="just"/>
            <a:r>
              <a:rPr lang="it-IT" altLang="it-IT" sz="2800" b="1" dirty="0">
                <a:latin typeface="Arial" panose="020B0604020202020204" pitchFamily="34" charset="0"/>
                <a:cs typeface="Arial" panose="020B0604020202020204" pitchFamily="34" charset="0"/>
              </a:rPr>
              <a:t>irregolari</a:t>
            </a:r>
            <a:r>
              <a:rPr lang="it-IT" altLang="it-IT" sz="2800" dirty="0">
                <a:latin typeface="Arial" panose="020B0604020202020204" pitchFamily="34" charset="0"/>
                <a:cs typeface="Arial" panose="020B0604020202020204" pitchFamily="34" charset="0"/>
              </a:rPr>
              <a:t>:  accentazione sdrucciola </a:t>
            </a:r>
          </a:p>
          <a:p>
            <a:pPr algn="just">
              <a:buFont typeface="Wingdings 2" pitchFamily="2" charset="2"/>
              <a:buNone/>
            </a:pPr>
            <a:r>
              <a:rPr lang="it-IT" altLang="it-IT" sz="2800" dirty="0">
                <a:latin typeface="Arial" panose="020B0604020202020204" pitchFamily="34" charset="0"/>
                <a:cs typeface="Arial" panose="020B0604020202020204" pitchFamily="34" charset="0"/>
              </a:rPr>
              <a:t>	(l’accento cade sulla terzultima sillaba) </a:t>
            </a:r>
          </a:p>
          <a:p>
            <a:pPr algn="just">
              <a:buFont typeface="Wingdings 2" pitchFamily="2" charset="2"/>
              <a:buNone/>
            </a:pPr>
            <a:r>
              <a:rPr lang="it-IT" altLang="it-IT" sz="2800" dirty="0">
                <a:latin typeface="Arial" panose="020B0604020202020204" pitchFamily="34" charset="0"/>
                <a:cs typeface="Arial" panose="020B0604020202020204" pitchFamily="34" charset="0"/>
              </a:rPr>
              <a:t>	es. </a:t>
            </a:r>
            <a:r>
              <a:rPr lang="it-IT" altLang="it-IT" sz="2800" dirty="0" err="1">
                <a:latin typeface="Arial" panose="020B0604020202020204" pitchFamily="34" charset="0"/>
                <a:cs typeface="Arial" panose="020B0604020202020204" pitchFamily="34" charset="0"/>
              </a:rPr>
              <a:t>àrtico</a:t>
            </a:r>
            <a:endParaRPr lang="it-IT" altLang="it-IT" sz="2800" dirty="0">
              <a:latin typeface="Arial" panose="020B0604020202020204" pitchFamily="34" charset="0"/>
              <a:cs typeface="Arial" panose="020B0604020202020204" pitchFamily="34" charset="0"/>
            </a:endParaRPr>
          </a:p>
          <a:p>
            <a:pPr algn="just">
              <a:buFont typeface="Wingdings 2" pitchFamily="2" charset="2"/>
              <a:buNone/>
            </a:pPr>
            <a:endParaRPr lang="it-IT" altLang="it-IT" sz="1000" dirty="0">
              <a:latin typeface="Arial" panose="020B0604020202020204" pitchFamily="34" charset="0"/>
              <a:cs typeface="Arial" panose="020B0604020202020204" pitchFamily="34" charset="0"/>
            </a:endParaRPr>
          </a:p>
          <a:p>
            <a:pPr algn="just">
              <a:buFont typeface="Wingdings 2" pitchFamily="2" charset="2"/>
              <a:buNone/>
            </a:pPr>
            <a:r>
              <a:rPr lang="it-IT" altLang="it-IT" sz="2600" dirty="0">
                <a:latin typeface="Arial" panose="020B0604020202020204" pitchFamily="34" charset="0"/>
                <a:cs typeface="Arial" panose="020B0604020202020204" pitchFamily="34" charset="0"/>
              </a:rPr>
              <a:t>	Il lessico consente di leggere con accentazione corretta sulla base del contesto:  àncora vs </a:t>
            </a:r>
            <a:r>
              <a:rPr lang="it-IT" altLang="it-IT" sz="2600" dirty="0" err="1">
                <a:latin typeface="Arial" panose="020B0604020202020204" pitchFamily="34" charset="0"/>
                <a:cs typeface="Arial" panose="020B0604020202020204" pitchFamily="34" charset="0"/>
              </a:rPr>
              <a:t>ancòra</a:t>
            </a:r>
            <a:r>
              <a:rPr lang="it-IT" altLang="it-IT" sz="2600" dirty="0">
                <a:latin typeface="Arial" panose="020B0604020202020204" pitchFamily="34" charset="0"/>
                <a:cs typeface="Arial" panose="020B0604020202020204" pitchFamily="34" charset="0"/>
              </a:rPr>
              <a:t> (omografe non omofone)</a:t>
            </a:r>
          </a:p>
        </p:txBody>
      </p:sp>
    </p:spTree>
    <p:extLst>
      <p:ext uri="{BB962C8B-B14F-4D97-AF65-F5344CB8AC3E}">
        <p14:creationId xmlns:p14="http://schemas.microsoft.com/office/powerpoint/2010/main" val="1725833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9FE202-1DCE-2041-AB2E-9808120B05FE}"/>
              </a:ext>
            </a:extLst>
          </p:cNvPr>
          <p:cNvSpPr>
            <a:spLocks noGrp="1"/>
          </p:cNvSpPr>
          <p:nvPr>
            <p:ph type="title"/>
          </p:nvPr>
        </p:nvSpPr>
        <p:spPr/>
        <p:txBody>
          <a:bodyPr>
            <a:normAutofit/>
          </a:bodyPr>
          <a:lstStyle/>
          <a:p>
            <a:pPr>
              <a:defRPr/>
            </a:pPr>
            <a:r>
              <a:rPr lang="it-IT" b="1" dirty="0">
                <a:solidFill>
                  <a:srgbClr val="FF0000"/>
                </a:solidFill>
                <a:latin typeface="Arial" panose="020B0604020202020204" pitchFamily="34" charset="0"/>
                <a:cs typeface="Arial" panose="020B0604020202020204" pitchFamily="34" charset="0"/>
              </a:rPr>
              <a:t>Cosa accade in presenza di parole nuove o non-parole?</a:t>
            </a:r>
          </a:p>
        </p:txBody>
      </p:sp>
      <p:sp>
        <p:nvSpPr>
          <p:cNvPr id="65539" name="Segnaposto contenuto 2">
            <a:extLst>
              <a:ext uri="{FF2B5EF4-FFF2-40B4-BE49-F238E27FC236}">
                <a16:creationId xmlns:a16="http://schemas.microsoft.com/office/drawing/2014/main" id="{05F4A276-F95D-FE45-9E25-5EF9F338A722}"/>
              </a:ext>
            </a:extLst>
          </p:cNvPr>
          <p:cNvSpPr>
            <a:spLocks noGrp="1"/>
          </p:cNvSpPr>
          <p:nvPr>
            <p:ph idx="1"/>
          </p:nvPr>
        </p:nvSpPr>
        <p:spPr/>
        <p:txBody>
          <a:bodyPr>
            <a:normAutofit fontScale="92500"/>
          </a:bodyPr>
          <a:lstStyle/>
          <a:p>
            <a:pPr algn="just"/>
            <a:r>
              <a:rPr lang="it-IT" altLang="it-IT" sz="2800" dirty="0">
                <a:latin typeface="Arial" panose="020B0604020202020204" pitchFamily="34" charset="0"/>
                <a:cs typeface="Arial" panose="020B0604020202020204" pitchFamily="34" charset="0"/>
              </a:rPr>
              <a:t>Non sono rappresentate nei lessici</a:t>
            </a:r>
          </a:p>
          <a:p>
            <a:pPr algn="just"/>
            <a:r>
              <a:rPr lang="it-IT" altLang="it-IT" sz="2800" dirty="0">
                <a:latin typeface="Arial" panose="020B0604020202020204" pitchFamily="34" charset="0"/>
                <a:cs typeface="Arial" panose="020B0604020202020204" pitchFamily="34" charset="0"/>
              </a:rPr>
              <a:t>Come è possibile scrivere correttamente la parola “</a:t>
            </a:r>
            <a:r>
              <a:rPr lang="it-IT" altLang="it-IT" sz="2800" dirty="0" err="1">
                <a:latin typeface="Arial" panose="020B0604020202020204" pitchFamily="34" charset="0"/>
                <a:cs typeface="Arial" panose="020B0604020202020204" pitchFamily="34" charset="0"/>
              </a:rPr>
              <a:t>cirtallo</a:t>
            </a:r>
            <a:r>
              <a:rPr lang="it-IT" altLang="it-IT" sz="2800" dirty="0">
                <a:latin typeface="Arial" panose="020B0604020202020204" pitchFamily="34" charset="0"/>
                <a:cs typeface="Arial" panose="020B0604020202020204" pitchFamily="34" charset="0"/>
              </a:rPr>
              <a:t>”?</a:t>
            </a:r>
          </a:p>
          <a:p>
            <a:pPr algn="just"/>
            <a:r>
              <a:rPr lang="it-IT" altLang="it-IT" sz="2800" dirty="0">
                <a:latin typeface="Arial" panose="020B0604020202020204" pitchFamily="34" charset="0"/>
                <a:cs typeface="Arial" panose="020B0604020202020204" pitchFamily="34" charset="0"/>
              </a:rPr>
              <a:t>Pazienti afasici con doppie dissociazioni tra parole e </a:t>
            </a:r>
            <a:r>
              <a:rPr lang="it-IT" altLang="it-IT" sz="2800" b="1" dirty="0">
                <a:latin typeface="Arial" panose="020B0604020202020204" pitchFamily="34" charset="0"/>
                <a:cs typeface="Arial" panose="020B0604020202020204" pitchFamily="34" charset="0"/>
              </a:rPr>
              <a:t>non-parole</a:t>
            </a:r>
            <a:r>
              <a:rPr lang="it-IT" altLang="it-IT" sz="2800" dirty="0">
                <a:latin typeface="Arial" panose="020B0604020202020204" pitchFamily="34" charset="0"/>
                <a:cs typeface="Arial" panose="020B0604020202020204" pitchFamily="34" charset="0"/>
              </a:rPr>
              <a:t>.</a:t>
            </a:r>
          </a:p>
          <a:p>
            <a:pPr algn="just"/>
            <a:endParaRPr lang="it-IT" altLang="it-IT" sz="2800" dirty="0">
              <a:latin typeface="Arial" panose="020B0604020202020204" pitchFamily="34" charset="0"/>
              <a:cs typeface="Arial" panose="020B0604020202020204" pitchFamily="34" charset="0"/>
            </a:endParaRPr>
          </a:p>
          <a:p>
            <a:pPr algn="just">
              <a:buFont typeface="Wingdings 2" pitchFamily="2" charset="2"/>
              <a:buNone/>
            </a:pPr>
            <a:r>
              <a:rPr lang="it-IT" altLang="it-IT" sz="2800" dirty="0">
                <a:latin typeface="Arial" panose="020B0604020202020204" pitchFamily="34" charset="0"/>
                <a:cs typeface="Arial" panose="020B0604020202020204" pitchFamily="34" charset="0"/>
              </a:rPr>
              <a:t>	E’ necessario ipotizzare una via alternativa di elaborazione di queste stringhe di fonemi o di grafemi </a:t>
            </a:r>
          </a:p>
          <a:p>
            <a:pPr>
              <a:buFont typeface="Wingdings 2" pitchFamily="2" charset="2"/>
              <a:buNone/>
            </a:pPr>
            <a:endParaRPr lang="it-IT" altLang="it-IT" dirty="0"/>
          </a:p>
        </p:txBody>
      </p:sp>
    </p:spTree>
    <p:extLst>
      <p:ext uri="{BB962C8B-B14F-4D97-AF65-F5344CB8AC3E}">
        <p14:creationId xmlns:p14="http://schemas.microsoft.com/office/powerpoint/2010/main" val="41528138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550B739-A2D9-FA4D-92F1-F302B200E60D}"/>
              </a:ext>
            </a:extLst>
          </p:cNvPr>
          <p:cNvSpPr>
            <a:spLocks noGrp="1"/>
          </p:cNvSpPr>
          <p:nvPr>
            <p:ph type="title"/>
          </p:nvPr>
        </p:nvSpPr>
        <p:spPr>
          <a:xfrm>
            <a:off x="2971800" y="65088"/>
            <a:ext cx="7499350" cy="755650"/>
          </a:xfrm>
        </p:spPr>
        <p:txBody>
          <a:bodyPr>
            <a:noAutofit/>
          </a:bodyPr>
          <a:lstStyle/>
          <a:p>
            <a:pPr>
              <a:defRPr/>
            </a:pPr>
            <a:r>
              <a:rPr lang="it-IT" dirty="0"/>
              <a:t>Sistema semantico-lessicale</a:t>
            </a:r>
          </a:p>
        </p:txBody>
      </p:sp>
      <p:sp>
        <p:nvSpPr>
          <p:cNvPr id="66563" name="Segnaposto contenuto 2">
            <a:extLst>
              <a:ext uri="{FF2B5EF4-FFF2-40B4-BE49-F238E27FC236}">
                <a16:creationId xmlns:a16="http://schemas.microsoft.com/office/drawing/2014/main" id="{6080A3FF-4C83-A242-96E3-1DACC109D7EF}"/>
              </a:ext>
            </a:extLst>
          </p:cNvPr>
          <p:cNvSpPr>
            <a:spLocks noGrp="1"/>
          </p:cNvSpPr>
          <p:nvPr>
            <p:ph idx="1"/>
          </p:nvPr>
        </p:nvSpPr>
        <p:spPr>
          <a:xfrm>
            <a:off x="2971800" y="820738"/>
            <a:ext cx="7499350" cy="6037262"/>
          </a:xfrm>
        </p:spPr>
        <p:txBody>
          <a:bodyPr/>
          <a:lstStyle/>
          <a:p>
            <a:pPr marL="82550" indent="0">
              <a:buNone/>
            </a:pPr>
            <a:r>
              <a:rPr lang="it-IT" altLang="it-IT">
                <a:solidFill>
                  <a:schemeClr val="bg1"/>
                </a:solidFill>
              </a:rPr>
              <a:t>.</a:t>
            </a:r>
          </a:p>
        </p:txBody>
      </p:sp>
      <p:sp>
        <p:nvSpPr>
          <p:cNvPr id="4" name="Ovale 3">
            <a:extLst>
              <a:ext uri="{FF2B5EF4-FFF2-40B4-BE49-F238E27FC236}">
                <a16:creationId xmlns:a16="http://schemas.microsoft.com/office/drawing/2014/main" id="{807F1009-1D2E-A74D-A561-0101B4D39C3D}"/>
              </a:ext>
            </a:extLst>
          </p:cNvPr>
          <p:cNvSpPr/>
          <p:nvPr/>
        </p:nvSpPr>
        <p:spPr>
          <a:xfrm>
            <a:off x="5749131" y="3180439"/>
            <a:ext cx="1944688" cy="1165225"/>
          </a:xfrm>
          <a:prstGeom prst="ellipse">
            <a:avLst/>
          </a:prstGeom>
          <a:solidFill>
            <a:schemeClr val="accent1">
              <a:lumMod val="60000"/>
              <a:lumOff val="40000"/>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Sistema </a:t>
            </a:r>
          </a:p>
          <a:p>
            <a:pPr algn="ctr">
              <a:defRPr/>
            </a:pPr>
            <a:r>
              <a:rPr lang="it-IT" sz="2200" dirty="0">
                <a:solidFill>
                  <a:schemeClr val="tx1"/>
                </a:solidFill>
              </a:rPr>
              <a:t>Semantico</a:t>
            </a:r>
          </a:p>
        </p:txBody>
      </p:sp>
      <p:sp>
        <p:nvSpPr>
          <p:cNvPr id="5" name="Rettangolo 4">
            <a:extLst>
              <a:ext uri="{FF2B5EF4-FFF2-40B4-BE49-F238E27FC236}">
                <a16:creationId xmlns:a16="http://schemas.microsoft.com/office/drawing/2014/main" id="{831B886E-49C1-A34B-9935-4AF493F2F515}"/>
              </a:ext>
            </a:extLst>
          </p:cNvPr>
          <p:cNvSpPr/>
          <p:nvPr/>
        </p:nvSpPr>
        <p:spPr>
          <a:xfrm>
            <a:off x="7123113" y="2652713"/>
            <a:ext cx="2717800" cy="583288"/>
          </a:xfrm>
          <a:prstGeom prst="rect">
            <a:avLst/>
          </a:prstGeom>
          <a:solidFill>
            <a:srgbClr val="92D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solidFill>
                  <a:schemeClr val="tx1"/>
                </a:solidFill>
              </a:rPr>
              <a:t>Lessico ortografico</a:t>
            </a:r>
          </a:p>
          <a:p>
            <a:pPr algn="ctr">
              <a:defRPr/>
            </a:pPr>
            <a:r>
              <a:rPr lang="it-IT" sz="2000" dirty="0">
                <a:solidFill>
                  <a:schemeClr val="tx1"/>
                </a:solidFill>
              </a:rPr>
              <a:t>di input</a:t>
            </a:r>
          </a:p>
        </p:txBody>
      </p:sp>
      <p:sp>
        <p:nvSpPr>
          <p:cNvPr id="7" name="Rettangolo 6">
            <a:extLst>
              <a:ext uri="{FF2B5EF4-FFF2-40B4-BE49-F238E27FC236}">
                <a16:creationId xmlns:a16="http://schemas.microsoft.com/office/drawing/2014/main" id="{EDAC02FF-B280-6F42-8CE6-B3264559EEEF}"/>
              </a:ext>
            </a:extLst>
          </p:cNvPr>
          <p:cNvSpPr/>
          <p:nvPr/>
        </p:nvSpPr>
        <p:spPr>
          <a:xfrm>
            <a:off x="7300913" y="4346576"/>
            <a:ext cx="2617787" cy="527049"/>
          </a:xfrm>
          <a:prstGeom prst="rect">
            <a:avLst/>
          </a:prstGeom>
          <a:solidFill>
            <a:srgbClr val="92D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solidFill>
                  <a:schemeClr val="tx1"/>
                </a:solidFill>
              </a:rPr>
              <a:t>Lessico fonologico</a:t>
            </a:r>
          </a:p>
          <a:p>
            <a:pPr algn="ctr">
              <a:defRPr/>
            </a:pPr>
            <a:r>
              <a:rPr lang="it-IT" sz="2000" dirty="0">
                <a:solidFill>
                  <a:schemeClr val="tx1"/>
                </a:solidFill>
              </a:rPr>
              <a:t>di output</a:t>
            </a:r>
          </a:p>
        </p:txBody>
      </p:sp>
      <p:sp>
        <p:nvSpPr>
          <p:cNvPr id="8" name="Rettangolo 7">
            <a:extLst>
              <a:ext uri="{FF2B5EF4-FFF2-40B4-BE49-F238E27FC236}">
                <a16:creationId xmlns:a16="http://schemas.microsoft.com/office/drawing/2014/main" id="{13B66608-FF61-CB49-BFAC-AE7709457EAB}"/>
              </a:ext>
            </a:extLst>
          </p:cNvPr>
          <p:cNvSpPr/>
          <p:nvPr/>
        </p:nvSpPr>
        <p:spPr>
          <a:xfrm>
            <a:off x="3282950" y="2690813"/>
            <a:ext cx="2592388" cy="582612"/>
          </a:xfrm>
          <a:prstGeom prst="rect">
            <a:avLst/>
          </a:prstGeom>
          <a:solidFill>
            <a:srgbClr val="92D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solidFill>
                  <a:schemeClr val="tx1"/>
                </a:solidFill>
              </a:rPr>
              <a:t>Lessico fonologico</a:t>
            </a:r>
          </a:p>
          <a:p>
            <a:pPr algn="ctr">
              <a:defRPr/>
            </a:pPr>
            <a:r>
              <a:rPr lang="it-IT" sz="2000" dirty="0">
                <a:solidFill>
                  <a:schemeClr val="tx1"/>
                </a:solidFill>
              </a:rPr>
              <a:t>di input</a:t>
            </a:r>
          </a:p>
        </p:txBody>
      </p:sp>
      <p:sp>
        <p:nvSpPr>
          <p:cNvPr id="9" name="Rettangolo 8">
            <a:extLst>
              <a:ext uri="{FF2B5EF4-FFF2-40B4-BE49-F238E27FC236}">
                <a16:creationId xmlns:a16="http://schemas.microsoft.com/office/drawing/2014/main" id="{FC8790F7-0569-274E-9170-90CC8AB7F18A}"/>
              </a:ext>
            </a:extLst>
          </p:cNvPr>
          <p:cNvSpPr/>
          <p:nvPr/>
        </p:nvSpPr>
        <p:spPr>
          <a:xfrm>
            <a:off x="3294064" y="4368800"/>
            <a:ext cx="2592387" cy="573088"/>
          </a:xfrm>
          <a:prstGeom prst="rect">
            <a:avLst/>
          </a:prstGeom>
          <a:solidFill>
            <a:srgbClr val="92D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solidFill>
                  <a:schemeClr val="tx1"/>
                </a:solidFill>
              </a:rPr>
              <a:t>Lessico ortografico</a:t>
            </a:r>
          </a:p>
          <a:p>
            <a:pPr algn="ctr">
              <a:defRPr/>
            </a:pPr>
            <a:r>
              <a:rPr lang="it-IT" sz="2000" dirty="0">
                <a:solidFill>
                  <a:schemeClr val="tx1"/>
                </a:solidFill>
              </a:rPr>
              <a:t>di output</a:t>
            </a:r>
          </a:p>
        </p:txBody>
      </p:sp>
      <p:sp>
        <p:nvSpPr>
          <p:cNvPr id="16" name="Freccia angolare in su 15">
            <a:extLst>
              <a:ext uri="{FF2B5EF4-FFF2-40B4-BE49-F238E27FC236}">
                <a16:creationId xmlns:a16="http://schemas.microsoft.com/office/drawing/2014/main" id="{B7B49C2F-9D40-3A44-B6AE-2CD30AEF367B}"/>
              </a:ext>
            </a:extLst>
          </p:cNvPr>
          <p:cNvSpPr/>
          <p:nvPr/>
        </p:nvSpPr>
        <p:spPr>
          <a:xfrm rot="5400000" flipV="1">
            <a:off x="8027988" y="3035300"/>
            <a:ext cx="487362" cy="1081088"/>
          </a:xfrm>
          <a:prstGeom prst="bentUpArrow">
            <a:avLst>
              <a:gd name="adj1" fmla="val 12098"/>
              <a:gd name="adj2" fmla="val 25000"/>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8" name="Freccia angolare in su 17">
            <a:extLst>
              <a:ext uri="{FF2B5EF4-FFF2-40B4-BE49-F238E27FC236}">
                <a16:creationId xmlns:a16="http://schemas.microsoft.com/office/drawing/2014/main" id="{7642D371-AA98-4F4A-8EC9-3792113D3937}"/>
              </a:ext>
            </a:extLst>
          </p:cNvPr>
          <p:cNvSpPr/>
          <p:nvPr/>
        </p:nvSpPr>
        <p:spPr>
          <a:xfrm rot="16200000" flipH="1" flipV="1">
            <a:off x="4832351" y="2989264"/>
            <a:ext cx="487363" cy="1081087"/>
          </a:xfrm>
          <a:prstGeom prst="bentUpArrow">
            <a:avLst>
              <a:gd name="adj1" fmla="val 12098"/>
              <a:gd name="adj2" fmla="val 25000"/>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9" name="Freccia angolare in su 18">
            <a:extLst>
              <a:ext uri="{FF2B5EF4-FFF2-40B4-BE49-F238E27FC236}">
                <a16:creationId xmlns:a16="http://schemas.microsoft.com/office/drawing/2014/main" id="{A73DA20B-72B9-5446-8201-223DA80BDEF2}"/>
              </a:ext>
            </a:extLst>
          </p:cNvPr>
          <p:cNvSpPr/>
          <p:nvPr/>
        </p:nvSpPr>
        <p:spPr>
          <a:xfrm rot="10800000" flipH="1">
            <a:off x="7745414" y="3883025"/>
            <a:ext cx="1114425" cy="452438"/>
          </a:xfrm>
          <a:prstGeom prst="bentUpArrow">
            <a:avLst>
              <a:gd name="adj1" fmla="val 12098"/>
              <a:gd name="adj2" fmla="val 25000"/>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0" name="Freccia angolare in su 19">
            <a:extLst>
              <a:ext uri="{FF2B5EF4-FFF2-40B4-BE49-F238E27FC236}">
                <a16:creationId xmlns:a16="http://schemas.microsoft.com/office/drawing/2014/main" id="{B8454F74-DDCE-AE40-A033-7D4691CA77B6}"/>
              </a:ext>
            </a:extLst>
          </p:cNvPr>
          <p:cNvSpPr/>
          <p:nvPr/>
        </p:nvSpPr>
        <p:spPr>
          <a:xfrm rot="10800000">
            <a:off x="4464051" y="3894139"/>
            <a:ext cx="1114425" cy="452437"/>
          </a:xfrm>
          <a:prstGeom prst="bentUpArrow">
            <a:avLst>
              <a:gd name="adj1" fmla="val 12098"/>
              <a:gd name="adj2" fmla="val 25000"/>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Rettangolo 2">
            <a:extLst>
              <a:ext uri="{FF2B5EF4-FFF2-40B4-BE49-F238E27FC236}">
                <a16:creationId xmlns:a16="http://schemas.microsoft.com/office/drawing/2014/main" id="{C524FF70-D0EA-9C4C-A76A-41F344B71C1D}"/>
              </a:ext>
            </a:extLst>
          </p:cNvPr>
          <p:cNvSpPr/>
          <p:nvPr/>
        </p:nvSpPr>
        <p:spPr>
          <a:xfrm>
            <a:off x="3306763" y="1600201"/>
            <a:ext cx="2590800" cy="695325"/>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Buffer fonologico</a:t>
            </a:r>
          </a:p>
          <a:p>
            <a:pPr algn="ctr">
              <a:defRPr/>
            </a:pPr>
            <a:r>
              <a:rPr lang="it-IT" sz="2200" dirty="0">
                <a:solidFill>
                  <a:schemeClr val="tx1"/>
                </a:solidFill>
              </a:rPr>
              <a:t>di input</a:t>
            </a:r>
          </a:p>
        </p:txBody>
      </p:sp>
      <p:sp>
        <p:nvSpPr>
          <p:cNvPr id="14" name="Rettangolo 13">
            <a:extLst>
              <a:ext uri="{FF2B5EF4-FFF2-40B4-BE49-F238E27FC236}">
                <a16:creationId xmlns:a16="http://schemas.microsoft.com/office/drawing/2014/main" id="{94D1C2E8-5BBE-B242-873F-FC05A734C1AD}"/>
              </a:ext>
            </a:extLst>
          </p:cNvPr>
          <p:cNvSpPr/>
          <p:nvPr/>
        </p:nvSpPr>
        <p:spPr>
          <a:xfrm>
            <a:off x="3294064" y="5351463"/>
            <a:ext cx="2592387" cy="595312"/>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Buffer ortografico</a:t>
            </a:r>
          </a:p>
          <a:p>
            <a:pPr algn="ctr">
              <a:defRPr/>
            </a:pPr>
            <a:r>
              <a:rPr lang="it-IT" sz="2200" dirty="0">
                <a:solidFill>
                  <a:schemeClr val="tx1"/>
                </a:solidFill>
              </a:rPr>
              <a:t>di output</a:t>
            </a:r>
          </a:p>
        </p:txBody>
      </p:sp>
      <p:sp>
        <p:nvSpPr>
          <p:cNvPr id="15" name="Rettangolo 14">
            <a:extLst>
              <a:ext uri="{FF2B5EF4-FFF2-40B4-BE49-F238E27FC236}">
                <a16:creationId xmlns:a16="http://schemas.microsoft.com/office/drawing/2014/main" id="{D0FED77D-8230-414C-8037-8D66DDFD4166}"/>
              </a:ext>
            </a:extLst>
          </p:cNvPr>
          <p:cNvSpPr/>
          <p:nvPr/>
        </p:nvSpPr>
        <p:spPr>
          <a:xfrm>
            <a:off x="7150101" y="1693862"/>
            <a:ext cx="2708274" cy="688063"/>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Buffer ortografico</a:t>
            </a:r>
          </a:p>
          <a:p>
            <a:pPr algn="ctr">
              <a:defRPr/>
            </a:pPr>
            <a:r>
              <a:rPr lang="it-IT" sz="2200" dirty="0">
                <a:solidFill>
                  <a:schemeClr val="tx1"/>
                </a:solidFill>
              </a:rPr>
              <a:t>di input</a:t>
            </a:r>
          </a:p>
        </p:txBody>
      </p:sp>
      <p:sp>
        <p:nvSpPr>
          <p:cNvPr id="17" name="Rettangolo 16">
            <a:extLst>
              <a:ext uri="{FF2B5EF4-FFF2-40B4-BE49-F238E27FC236}">
                <a16:creationId xmlns:a16="http://schemas.microsoft.com/office/drawing/2014/main" id="{8AED880C-5559-284A-BE2C-6AB586C99EAD}"/>
              </a:ext>
            </a:extLst>
          </p:cNvPr>
          <p:cNvSpPr/>
          <p:nvPr/>
        </p:nvSpPr>
        <p:spPr>
          <a:xfrm>
            <a:off x="7300913" y="5380039"/>
            <a:ext cx="2592387" cy="715962"/>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Buffer fonologico</a:t>
            </a:r>
          </a:p>
          <a:p>
            <a:pPr algn="ctr">
              <a:defRPr/>
            </a:pPr>
            <a:r>
              <a:rPr lang="it-IT" sz="2200" dirty="0">
                <a:solidFill>
                  <a:schemeClr val="tx1"/>
                </a:solidFill>
              </a:rPr>
              <a:t>di output</a:t>
            </a:r>
          </a:p>
        </p:txBody>
      </p:sp>
      <p:sp>
        <p:nvSpPr>
          <p:cNvPr id="6" name="Freccia in giù 5">
            <a:extLst>
              <a:ext uri="{FF2B5EF4-FFF2-40B4-BE49-F238E27FC236}">
                <a16:creationId xmlns:a16="http://schemas.microsoft.com/office/drawing/2014/main" id="{FC7A5095-E5F1-B748-A7BA-D184D7657123}"/>
              </a:ext>
            </a:extLst>
          </p:cNvPr>
          <p:cNvSpPr/>
          <p:nvPr/>
        </p:nvSpPr>
        <p:spPr>
          <a:xfrm>
            <a:off x="4535488" y="2316164"/>
            <a:ext cx="120650" cy="3524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1" name="Freccia in giù 20">
            <a:extLst>
              <a:ext uri="{FF2B5EF4-FFF2-40B4-BE49-F238E27FC236}">
                <a16:creationId xmlns:a16="http://schemas.microsoft.com/office/drawing/2014/main" id="{5B1A1618-1427-9D4E-8EDA-A900E77AE38D}"/>
              </a:ext>
            </a:extLst>
          </p:cNvPr>
          <p:cNvSpPr/>
          <p:nvPr/>
        </p:nvSpPr>
        <p:spPr>
          <a:xfrm>
            <a:off x="8661400" y="2300289"/>
            <a:ext cx="120650" cy="3524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2" name="Freccia in giù 21">
            <a:extLst>
              <a:ext uri="{FF2B5EF4-FFF2-40B4-BE49-F238E27FC236}">
                <a16:creationId xmlns:a16="http://schemas.microsoft.com/office/drawing/2014/main" id="{2BA4F066-FEB9-2F4C-918C-CDE5ECDF626A}"/>
              </a:ext>
            </a:extLst>
          </p:cNvPr>
          <p:cNvSpPr/>
          <p:nvPr/>
        </p:nvSpPr>
        <p:spPr>
          <a:xfrm>
            <a:off x="4519613" y="4984751"/>
            <a:ext cx="119062" cy="3524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3" name="Freccia in giù 22">
            <a:extLst>
              <a:ext uri="{FF2B5EF4-FFF2-40B4-BE49-F238E27FC236}">
                <a16:creationId xmlns:a16="http://schemas.microsoft.com/office/drawing/2014/main" id="{E70DEACF-C813-8340-86F1-F7F5293B89B8}"/>
              </a:ext>
            </a:extLst>
          </p:cNvPr>
          <p:cNvSpPr/>
          <p:nvPr/>
        </p:nvSpPr>
        <p:spPr>
          <a:xfrm>
            <a:off x="8696326" y="4987926"/>
            <a:ext cx="119063" cy="3524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0" name="CasellaDiTesto 9">
            <a:extLst>
              <a:ext uri="{FF2B5EF4-FFF2-40B4-BE49-F238E27FC236}">
                <a16:creationId xmlns:a16="http://schemas.microsoft.com/office/drawing/2014/main" id="{B92F4D6E-FBF5-A245-936B-8C677C5A5DF0}"/>
              </a:ext>
            </a:extLst>
          </p:cNvPr>
          <p:cNvSpPr txBox="1"/>
          <p:nvPr/>
        </p:nvSpPr>
        <p:spPr>
          <a:xfrm>
            <a:off x="3756026" y="858839"/>
            <a:ext cx="2129109" cy="430887"/>
          </a:xfrm>
          <a:prstGeom prst="rect">
            <a:avLst/>
          </a:prstGeom>
          <a:noFill/>
        </p:spPr>
        <p:txBody>
          <a:bodyPr wrap="none">
            <a:spAutoFit/>
          </a:bodyPr>
          <a:lstStyle/>
          <a:p>
            <a:pPr>
              <a:defRPr/>
            </a:pPr>
            <a:r>
              <a:rPr lang="it-IT" sz="2200" i="1" dirty="0">
                <a:latin typeface="+mj-lt"/>
              </a:rPr>
              <a:t>stimolo uditivo</a:t>
            </a:r>
          </a:p>
        </p:txBody>
      </p:sp>
      <p:sp>
        <p:nvSpPr>
          <p:cNvPr id="24" name="CasellaDiTesto 23">
            <a:extLst>
              <a:ext uri="{FF2B5EF4-FFF2-40B4-BE49-F238E27FC236}">
                <a16:creationId xmlns:a16="http://schemas.microsoft.com/office/drawing/2014/main" id="{2A703190-691F-6E43-B0E4-343F92C5CF6F}"/>
              </a:ext>
            </a:extLst>
          </p:cNvPr>
          <p:cNvSpPr txBox="1"/>
          <p:nvPr/>
        </p:nvSpPr>
        <p:spPr>
          <a:xfrm>
            <a:off x="7877176" y="896939"/>
            <a:ext cx="1933543" cy="430887"/>
          </a:xfrm>
          <a:prstGeom prst="rect">
            <a:avLst/>
          </a:prstGeom>
          <a:noFill/>
        </p:spPr>
        <p:txBody>
          <a:bodyPr wrap="none">
            <a:spAutoFit/>
          </a:bodyPr>
          <a:lstStyle/>
          <a:p>
            <a:pPr>
              <a:defRPr/>
            </a:pPr>
            <a:r>
              <a:rPr lang="it-IT" sz="2200" i="1" dirty="0">
                <a:latin typeface="+mj-lt"/>
              </a:rPr>
              <a:t>stimolo visivo</a:t>
            </a:r>
          </a:p>
        </p:txBody>
      </p:sp>
      <p:sp>
        <p:nvSpPr>
          <p:cNvPr id="25" name="CasellaDiTesto 24">
            <a:extLst>
              <a:ext uri="{FF2B5EF4-FFF2-40B4-BE49-F238E27FC236}">
                <a16:creationId xmlns:a16="http://schemas.microsoft.com/office/drawing/2014/main" id="{0A89901D-2ECA-C74B-B5FB-D25748D6580F}"/>
              </a:ext>
            </a:extLst>
          </p:cNvPr>
          <p:cNvSpPr txBox="1"/>
          <p:nvPr/>
        </p:nvSpPr>
        <p:spPr>
          <a:xfrm>
            <a:off x="3563938" y="6330951"/>
            <a:ext cx="2622834" cy="430887"/>
          </a:xfrm>
          <a:prstGeom prst="rect">
            <a:avLst/>
          </a:prstGeom>
          <a:noFill/>
        </p:spPr>
        <p:txBody>
          <a:bodyPr wrap="none">
            <a:spAutoFit/>
          </a:bodyPr>
          <a:lstStyle/>
          <a:p>
            <a:pPr>
              <a:defRPr/>
            </a:pPr>
            <a:r>
              <a:rPr lang="it-IT" sz="2200" i="1" dirty="0">
                <a:latin typeface="+mj-lt"/>
              </a:rPr>
              <a:t>produzione scritta</a:t>
            </a:r>
          </a:p>
        </p:txBody>
      </p:sp>
      <p:sp>
        <p:nvSpPr>
          <p:cNvPr id="27" name="CasellaDiTesto 26">
            <a:extLst>
              <a:ext uri="{FF2B5EF4-FFF2-40B4-BE49-F238E27FC236}">
                <a16:creationId xmlns:a16="http://schemas.microsoft.com/office/drawing/2014/main" id="{BB6ADDBA-19F6-3645-BA16-1D42F024F9B1}"/>
              </a:ext>
            </a:extLst>
          </p:cNvPr>
          <p:cNvSpPr txBox="1"/>
          <p:nvPr/>
        </p:nvSpPr>
        <p:spPr>
          <a:xfrm>
            <a:off x="7683500" y="6330951"/>
            <a:ext cx="2505814" cy="430887"/>
          </a:xfrm>
          <a:prstGeom prst="rect">
            <a:avLst/>
          </a:prstGeom>
          <a:noFill/>
        </p:spPr>
        <p:txBody>
          <a:bodyPr wrap="none">
            <a:spAutoFit/>
          </a:bodyPr>
          <a:lstStyle/>
          <a:p>
            <a:pPr>
              <a:defRPr/>
            </a:pPr>
            <a:r>
              <a:rPr lang="it-IT" sz="2200" i="1" dirty="0">
                <a:latin typeface="+mj-lt"/>
              </a:rPr>
              <a:t>produzione orale</a:t>
            </a:r>
          </a:p>
        </p:txBody>
      </p:sp>
      <p:sp>
        <p:nvSpPr>
          <p:cNvPr id="28" name="Freccia in giù 27">
            <a:extLst>
              <a:ext uri="{FF2B5EF4-FFF2-40B4-BE49-F238E27FC236}">
                <a16:creationId xmlns:a16="http://schemas.microsoft.com/office/drawing/2014/main" id="{ADD1D758-E321-5D4B-9448-B729B008CC0F}"/>
              </a:ext>
            </a:extLst>
          </p:cNvPr>
          <p:cNvSpPr/>
          <p:nvPr/>
        </p:nvSpPr>
        <p:spPr>
          <a:xfrm>
            <a:off x="4519613" y="1225551"/>
            <a:ext cx="119062" cy="35401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9" name="Freccia in giù 28">
            <a:extLst>
              <a:ext uri="{FF2B5EF4-FFF2-40B4-BE49-F238E27FC236}">
                <a16:creationId xmlns:a16="http://schemas.microsoft.com/office/drawing/2014/main" id="{E834F174-861D-104E-A597-C65425EC0EDC}"/>
              </a:ext>
            </a:extLst>
          </p:cNvPr>
          <p:cNvSpPr/>
          <p:nvPr/>
        </p:nvSpPr>
        <p:spPr>
          <a:xfrm>
            <a:off x="4530726" y="6057901"/>
            <a:ext cx="119063" cy="35401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0" name="Freccia in giù 29">
            <a:extLst>
              <a:ext uri="{FF2B5EF4-FFF2-40B4-BE49-F238E27FC236}">
                <a16:creationId xmlns:a16="http://schemas.microsoft.com/office/drawing/2014/main" id="{C1C2A736-4567-BC47-AC87-6483FDE8F922}"/>
              </a:ext>
            </a:extLst>
          </p:cNvPr>
          <p:cNvSpPr/>
          <p:nvPr/>
        </p:nvSpPr>
        <p:spPr>
          <a:xfrm>
            <a:off x="8655050" y="1295401"/>
            <a:ext cx="120650" cy="3524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1" name="Freccia in giù 30">
            <a:extLst>
              <a:ext uri="{FF2B5EF4-FFF2-40B4-BE49-F238E27FC236}">
                <a16:creationId xmlns:a16="http://schemas.microsoft.com/office/drawing/2014/main" id="{FA58EC8B-D390-0C41-B5AD-3C31EB6681A6}"/>
              </a:ext>
            </a:extLst>
          </p:cNvPr>
          <p:cNvSpPr/>
          <p:nvPr/>
        </p:nvSpPr>
        <p:spPr>
          <a:xfrm>
            <a:off x="8715376" y="6057901"/>
            <a:ext cx="119063" cy="35401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1" name="Rettangolo arrotondato 10">
            <a:extLst>
              <a:ext uri="{FF2B5EF4-FFF2-40B4-BE49-F238E27FC236}">
                <a16:creationId xmlns:a16="http://schemas.microsoft.com/office/drawing/2014/main" id="{F10A7167-B376-D642-894A-E31DDB8C2EED}"/>
              </a:ext>
            </a:extLst>
          </p:cNvPr>
          <p:cNvSpPr/>
          <p:nvPr/>
        </p:nvSpPr>
        <p:spPr>
          <a:xfrm>
            <a:off x="8910639" y="3400426"/>
            <a:ext cx="1677987" cy="815975"/>
          </a:xfrm>
          <a:prstGeom prst="roundRect">
            <a:avLst/>
          </a:prstGeom>
          <a:solidFill>
            <a:schemeClr val="accent3">
              <a:lumMod val="60000"/>
              <a:lumOff val="40000"/>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it-IT" dirty="0">
                <a:solidFill>
                  <a:schemeClr val="tx1"/>
                </a:solidFill>
              </a:rPr>
              <a:t>Conversione</a:t>
            </a:r>
          </a:p>
          <a:p>
            <a:pPr algn="r">
              <a:defRPr/>
            </a:pPr>
            <a:r>
              <a:rPr lang="it-IT" dirty="0">
                <a:solidFill>
                  <a:schemeClr val="tx1"/>
                </a:solidFill>
              </a:rPr>
              <a:t>grafema-fonema</a:t>
            </a:r>
          </a:p>
        </p:txBody>
      </p:sp>
      <p:sp>
        <p:nvSpPr>
          <p:cNvPr id="33" name="Rettangolo arrotondato 32">
            <a:extLst>
              <a:ext uri="{FF2B5EF4-FFF2-40B4-BE49-F238E27FC236}">
                <a16:creationId xmlns:a16="http://schemas.microsoft.com/office/drawing/2014/main" id="{55A227F1-98AD-6C44-B8AA-DB2E91ADDB54}"/>
              </a:ext>
            </a:extLst>
          </p:cNvPr>
          <p:cNvSpPr/>
          <p:nvPr/>
        </p:nvSpPr>
        <p:spPr>
          <a:xfrm>
            <a:off x="2586039" y="3395663"/>
            <a:ext cx="1679575" cy="817562"/>
          </a:xfrm>
          <a:prstGeom prst="roundRect">
            <a:avLst/>
          </a:prstGeom>
          <a:solidFill>
            <a:schemeClr val="accent3">
              <a:lumMod val="60000"/>
              <a:lumOff val="40000"/>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t-IT" dirty="0">
                <a:solidFill>
                  <a:schemeClr val="tx1"/>
                </a:solidFill>
              </a:rPr>
              <a:t>Conversione</a:t>
            </a:r>
          </a:p>
          <a:p>
            <a:pPr>
              <a:defRPr/>
            </a:pPr>
            <a:r>
              <a:rPr lang="it-IT" dirty="0">
                <a:solidFill>
                  <a:schemeClr val="tx1"/>
                </a:solidFill>
              </a:rPr>
              <a:t>fonema-grafema</a:t>
            </a:r>
          </a:p>
        </p:txBody>
      </p:sp>
      <p:sp>
        <p:nvSpPr>
          <p:cNvPr id="34" name="Freccia angolare in su 33">
            <a:extLst>
              <a:ext uri="{FF2B5EF4-FFF2-40B4-BE49-F238E27FC236}">
                <a16:creationId xmlns:a16="http://schemas.microsoft.com/office/drawing/2014/main" id="{C29595E9-42D6-1C4B-AFB2-72E38CCD3478}"/>
              </a:ext>
            </a:extLst>
          </p:cNvPr>
          <p:cNvSpPr/>
          <p:nvPr/>
        </p:nvSpPr>
        <p:spPr>
          <a:xfrm flipV="1">
            <a:off x="9880601" y="1874839"/>
            <a:ext cx="487363" cy="1520825"/>
          </a:xfrm>
          <a:prstGeom prst="bentUpArrow">
            <a:avLst>
              <a:gd name="adj1" fmla="val 10858"/>
              <a:gd name="adj2" fmla="val 23232"/>
              <a:gd name="adj3" fmla="val 32071"/>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6" name="Freccia angolare in su 35">
            <a:extLst>
              <a:ext uri="{FF2B5EF4-FFF2-40B4-BE49-F238E27FC236}">
                <a16:creationId xmlns:a16="http://schemas.microsoft.com/office/drawing/2014/main" id="{12A4DC11-BF97-404D-AAE0-D810AE3100FB}"/>
              </a:ext>
            </a:extLst>
          </p:cNvPr>
          <p:cNvSpPr/>
          <p:nvPr/>
        </p:nvSpPr>
        <p:spPr>
          <a:xfrm flipH="1" flipV="1">
            <a:off x="2795588" y="1863726"/>
            <a:ext cx="487362" cy="1520825"/>
          </a:xfrm>
          <a:prstGeom prst="bentUpArrow">
            <a:avLst>
              <a:gd name="adj1" fmla="val 10858"/>
              <a:gd name="adj2" fmla="val 23232"/>
              <a:gd name="adj3" fmla="val 32071"/>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7" name="Freccia angolare in su 36">
            <a:extLst>
              <a:ext uri="{FF2B5EF4-FFF2-40B4-BE49-F238E27FC236}">
                <a16:creationId xmlns:a16="http://schemas.microsoft.com/office/drawing/2014/main" id="{7C580931-9FE9-1940-8B95-E7665BA7FDE4}"/>
              </a:ext>
            </a:extLst>
          </p:cNvPr>
          <p:cNvSpPr/>
          <p:nvPr/>
        </p:nvSpPr>
        <p:spPr>
          <a:xfrm rot="5400000" flipV="1">
            <a:off x="9336088" y="4779963"/>
            <a:ext cx="1560513" cy="446088"/>
          </a:xfrm>
          <a:prstGeom prst="bentUpArrow">
            <a:avLst>
              <a:gd name="adj1" fmla="val 12528"/>
              <a:gd name="adj2" fmla="val 23232"/>
              <a:gd name="adj3" fmla="val 39137"/>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8" name="Freccia angolare in su 37">
            <a:extLst>
              <a:ext uri="{FF2B5EF4-FFF2-40B4-BE49-F238E27FC236}">
                <a16:creationId xmlns:a16="http://schemas.microsoft.com/office/drawing/2014/main" id="{0F1E9DE1-88BC-E24A-B8CF-48301A5AD437}"/>
              </a:ext>
            </a:extLst>
          </p:cNvPr>
          <p:cNvSpPr/>
          <p:nvPr/>
        </p:nvSpPr>
        <p:spPr>
          <a:xfrm rot="16200000" flipH="1" flipV="1">
            <a:off x="2290763" y="4779963"/>
            <a:ext cx="1560513" cy="446088"/>
          </a:xfrm>
          <a:prstGeom prst="bentUpArrow">
            <a:avLst>
              <a:gd name="adj1" fmla="val 12528"/>
              <a:gd name="adj2" fmla="val 23232"/>
              <a:gd name="adj3" fmla="val 39137"/>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5" name="Freccia a destra 34">
            <a:extLst>
              <a:ext uri="{FF2B5EF4-FFF2-40B4-BE49-F238E27FC236}">
                <a16:creationId xmlns:a16="http://schemas.microsoft.com/office/drawing/2014/main" id="{998BD3E2-8716-2248-BBB0-2B3F427BA341}"/>
              </a:ext>
            </a:extLst>
          </p:cNvPr>
          <p:cNvSpPr/>
          <p:nvPr/>
        </p:nvSpPr>
        <p:spPr>
          <a:xfrm>
            <a:off x="1524001" y="765175"/>
            <a:ext cx="5762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9" name="Freccia a destra 38">
            <a:extLst>
              <a:ext uri="{FF2B5EF4-FFF2-40B4-BE49-F238E27FC236}">
                <a16:creationId xmlns:a16="http://schemas.microsoft.com/office/drawing/2014/main" id="{A5D54054-48B4-BF4D-8465-8BF46A1B62B0}"/>
              </a:ext>
            </a:extLst>
          </p:cNvPr>
          <p:cNvSpPr/>
          <p:nvPr/>
        </p:nvSpPr>
        <p:spPr>
          <a:xfrm>
            <a:off x="1524001" y="1125538"/>
            <a:ext cx="576263" cy="215900"/>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40" name="CasellaDiTesto 39">
            <a:extLst>
              <a:ext uri="{FF2B5EF4-FFF2-40B4-BE49-F238E27FC236}">
                <a16:creationId xmlns:a16="http://schemas.microsoft.com/office/drawing/2014/main" id="{A6513F52-9803-934C-A1AB-E58DBEE23796}"/>
              </a:ext>
            </a:extLst>
          </p:cNvPr>
          <p:cNvSpPr txBox="1"/>
          <p:nvPr/>
        </p:nvSpPr>
        <p:spPr>
          <a:xfrm>
            <a:off x="2063751" y="765176"/>
            <a:ext cx="1225015" cy="276999"/>
          </a:xfrm>
          <a:prstGeom prst="rect">
            <a:avLst/>
          </a:prstGeom>
          <a:noFill/>
        </p:spPr>
        <p:txBody>
          <a:bodyPr wrap="none">
            <a:spAutoFit/>
          </a:bodyPr>
          <a:lstStyle/>
          <a:p>
            <a:pPr>
              <a:defRPr/>
            </a:pPr>
            <a:r>
              <a:rPr lang="it-IT" sz="1200" b="1" dirty="0">
                <a:latin typeface="+mj-lt"/>
                <a:cs typeface="Arial" charset="0"/>
              </a:rPr>
              <a:t>VIA LESSICALE</a:t>
            </a:r>
          </a:p>
        </p:txBody>
      </p:sp>
      <p:sp>
        <p:nvSpPr>
          <p:cNvPr id="41" name="CasellaDiTesto 40">
            <a:extLst>
              <a:ext uri="{FF2B5EF4-FFF2-40B4-BE49-F238E27FC236}">
                <a16:creationId xmlns:a16="http://schemas.microsoft.com/office/drawing/2014/main" id="{3496C92A-38F4-014F-8514-972FFACCA535}"/>
              </a:ext>
            </a:extLst>
          </p:cNvPr>
          <p:cNvSpPr txBox="1"/>
          <p:nvPr/>
        </p:nvSpPr>
        <p:spPr>
          <a:xfrm>
            <a:off x="2063750" y="1052514"/>
            <a:ext cx="1556836" cy="276999"/>
          </a:xfrm>
          <a:prstGeom prst="rect">
            <a:avLst/>
          </a:prstGeom>
          <a:noFill/>
        </p:spPr>
        <p:txBody>
          <a:bodyPr wrap="none">
            <a:spAutoFit/>
          </a:bodyPr>
          <a:lstStyle/>
          <a:p>
            <a:pPr>
              <a:defRPr/>
            </a:pPr>
            <a:r>
              <a:rPr lang="it-IT" sz="1200" b="1" dirty="0">
                <a:latin typeface="+mj-lt"/>
                <a:cs typeface="Arial" charset="0"/>
              </a:rPr>
              <a:t>VIA SUB-LESSICALE</a:t>
            </a:r>
          </a:p>
        </p:txBody>
      </p:sp>
    </p:spTree>
    <p:extLst>
      <p:ext uri="{BB962C8B-B14F-4D97-AF65-F5344CB8AC3E}">
        <p14:creationId xmlns:p14="http://schemas.microsoft.com/office/powerpoint/2010/main" val="10176707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FC2B279-2B8A-D14A-BA3E-128D4D1908D6}"/>
              </a:ext>
            </a:extLst>
          </p:cNvPr>
          <p:cNvSpPr>
            <a:spLocks noGrp="1"/>
          </p:cNvSpPr>
          <p:nvPr>
            <p:ph type="title"/>
          </p:nvPr>
        </p:nvSpPr>
        <p:spPr>
          <a:xfrm>
            <a:off x="1805428" y="699604"/>
            <a:ext cx="7499350" cy="1143000"/>
          </a:xfrm>
        </p:spPr>
        <p:txBody>
          <a:bodyPr/>
          <a:lstStyle/>
          <a:p>
            <a:pPr>
              <a:defRPr/>
            </a:pPr>
            <a:r>
              <a:rPr lang="it-IT" b="1" dirty="0">
                <a:solidFill>
                  <a:srgbClr val="FF0000"/>
                </a:solidFill>
                <a:latin typeface="Arial" panose="020B0604020202020204" pitchFamily="34" charset="0"/>
                <a:cs typeface="Arial" panose="020B0604020202020204" pitchFamily="34" charset="0"/>
              </a:rPr>
              <a:t>Peculiarità della lingua italiana</a:t>
            </a:r>
          </a:p>
        </p:txBody>
      </p:sp>
      <p:sp>
        <p:nvSpPr>
          <p:cNvPr id="67587" name="Segnaposto contenuto 2">
            <a:extLst>
              <a:ext uri="{FF2B5EF4-FFF2-40B4-BE49-F238E27FC236}">
                <a16:creationId xmlns:a16="http://schemas.microsoft.com/office/drawing/2014/main" id="{25BFB262-168A-B645-BDB3-01F441B5E6A9}"/>
              </a:ext>
            </a:extLst>
          </p:cNvPr>
          <p:cNvSpPr>
            <a:spLocks noGrp="1"/>
          </p:cNvSpPr>
          <p:nvPr>
            <p:ph idx="1"/>
          </p:nvPr>
        </p:nvSpPr>
        <p:spPr>
          <a:xfrm>
            <a:off x="1805428" y="1842604"/>
            <a:ext cx="8693611" cy="4156421"/>
          </a:xfrm>
        </p:spPr>
        <p:txBody>
          <a:bodyPr>
            <a:normAutofit fontScale="85000" lnSpcReduction="20000"/>
          </a:bodyPr>
          <a:lstStyle/>
          <a:p>
            <a:pPr algn="just">
              <a:buFont typeface="Wingdings 2" pitchFamily="2" charset="2"/>
              <a:buNone/>
            </a:pPr>
            <a:r>
              <a:rPr lang="it-IT" altLang="it-IT" dirty="0"/>
              <a:t>	</a:t>
            </a:r>
            <a:r>
              <a:rPr lang="it-IT" altLang="it-IT" sz="3200" dirty="0">
                <a:latin typeface="Arial" panose="020B0604020202020204" pitchFamily="34" charset="0"/>
                <a:cs typeface="Arial" panose="020B0604020202020204" pitchFamily="34" charset="0"/>
              </a:rPr>
              <a:t>Lingua trasparente: stretta corrispondenza tra forma fonemica e grafemica</a:t>
            </a:r>
          </a:p>
          <a:p>
            <a:pPr algn="just">
              <a:buFont typeface="Wingdings 2" pitchFamily="2" charset="2"/>
              <a:buNone/>
            </a:pPr>
            <a:r>
              <a:rPr lang="it-IT" altLang="it-IT" sz="3200" dirty="0">
                <a:latin typeface="Arial" panose="020B0604020202020204" pitchFamily="34" charset="0"/>
                <a:cs typeface="Arial" panose="020B0604020202020204" pitchFamily="34" charset="0"/>
              </a:rPr>
              <a:t>	La via di conversione consente di scrivere o leggere </a:t>
            </a:r>
            <a:r>
              <a:rPr lang="it-IT" altLang="it-IT" sz="3200" b="1" dirty="0">
                <a:latin typeface="Arial" panose="020B0604020202020204" pitchFamily="34" charset="0"/>
                <a:cs typeface="Arial" panose="020B0604020202020204" pitchFamily="34" charset="0"/>
              </a:rPr>
              <a:t>correttamente</a:t>
            </a:r>
            <a:r>
              <a:rPr lang="it-IT" altLang="it-IT" sz="3200" dirty="0">
                <a:latin typeface="Arial" panose="020B0604020202020204" pitchFamily="34" charset="0"/>
                <a:cs typeface="Arial" panose="020B0604020202020204" pitchFamily="34" charset="0"/>
              </a:rPr>
              <a:t> la maggior parte delle parole italiane anche quando non sono note.</a:t>
            </a:r>
          </a:p>
          <a:p>
            <a:pPr algn="just">
              <a:buFont typeface="Wingdings 2" pitchFamily="2" charset="2"/>
              <a:buNone/>
            </a:pPr>
            <a:endParaRPr lang="it-IT" altLang="it-IT" sz="3200" dirty="0">
              <a:latin typeface="Arial" panose="020B0604020202020204" pitchFamily="34" charset="0"/>
              <a:cs typeface="Arial" panose="020B0604020202020204" pitchFamily="34" charset="0"/>
            </a:endParaRPr>
          </a:p>
          <a:p>
            <a:pPr algn="just">
              <a:buFont typeface="Wingdings 2" pitchFamily="2" charset="2"/>
              <a:buNone/>
            </a:pPr>
            <a:r>
              <a:rPr lang="it-IT" altLang="it-IT" sz="3200" dirty="0">
                <a:latin typeface="Arial" panose="020B0604020202020204" pitchFamily="34" charset="0"/>
                <a:cs typeface="Arial" panose="020B0604020202020204" pitchFamily="34" charset="0"/>
              </a:rPr>
              <a:t>	In pochissimi casi è </a:t>
            </a:r>
            <a:r>
              <a:rPr lang="it-IT" altLang="it-IT" sz="3200" b="1" dirty="0">
                <a:latin typeface="Arial" panose="020B0604020202020204" pitchFamily="34" charset="0"/>
                <a:cs typeface="Arial" panose="020B0604020202020204" pitchFamily="34" charset="0"/>
              </a:rPr>
              <a:t>necessario l’accesso al lessico:</a:t>
            </a:r>
          </a:p>
          <a:p>
            <a:pPr algn="just">
              <a:buFont typeface="Wingdings 2" pitchFamily="2" charset="2"/>
              <a:buNone/>
            </a:pPr>
            <a:r>
              <a:rPr lang="it-IT" altLang="it-IT" sz="3200" b="1" dirty="0">
                <a:latin typeface="Arial" panose="020B0604020202020204" pitchFamily="34" charset="0"/>
                <a:cs typeface="Arial" panose="020B0604020202020204" pitchFamily="34" charset="0"/>
              </a:rPr>
              <a:t>					</a:t>
            </a:r>
            <a:r>
              <a:rPr lang="it-IT" altLang="it-IT" sz="3200" dirty="0">
                <a:latin typeface="Arial" panose="020B0604020202020204" pitchFamily="34" charset="0"/>
                <a:cs typeface="Arial" panose="020B0604020202020204" pitchFamily="34" charset="0"/>
              </a:rPr>
              <a:t>cuore? oppure </a:t>
            </a:r>
            <a:r>
              <a:rPr lang="it-IT" altLang="it-IT" sz="3200" dirty="0" err="1">
                <a:latin typeface="Arial" panose="020B0604020202020204" pitchFamily="34" charset="0"/>
                <a:cs typeface="Arial" panose="020B0604020202020204" pitchFamily="34" charset="0"/>
              </a:rPr>
              <a:t>quore</a:t>
            </a:r>
            <a:r>
              <a:rPr lang="it-IT" altLang="it-IT" sz="3200" dirty="0">
                <a:latin typeface="Arial" panose="020B0604020202020204" pitchFamily="34" charset="0"/>
                <a:cs typeface="Arial" panose="020B0604020202020204" pitchFamily="34" charset="0"/>
              </a:rPr>
              <a:t>?</a:t>
            </a:r>
          </a:p>
          <a:p>
            <a:pPr algn="just">
              <a:buFont typeface="Wingdings 2" pitchFamily="2" charset="2"/>
              <a:buNone/>
            </a:pPr>
            <a:r>
              <a:rPr lang="it-IT" altLang="it-IT" sz="3200" b="1" dirty="0">
                <a:latin typeface="Arial" panose="020B0604020202020204" pitchFamily="34" charset="0"/>
                <a:cs typeface="Arial" panose="020B0604020202020204" pitchFamily="34" charset="0"/>
              </a:rPr>
              <a:t>	</a:t>
            </a:r>
            <a:endParaRPr lang="it-IT" altLang="it-IT"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6312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F05F63-4DE9-654E-AC09-6B86C0C2650C}"/>
              </a:ext>
            </a:extLst>
          </p:cNvPr>
          <p:cNvSpPr>
            <a:spLocks noGrp="1"/>
          </p:cNvSpPr>
          <p:nvPr>
            <p:ph type="title"/>
          </p:nvPr>
        </p:nvSpPr>
        <p:spPr>
          <a:xfrm>
            <a:off x="1798979" y="624110"/>
            <a:ext cx="9944169" cy="976090"/>
          </a:xfrm>
        </p:spPr>
        <p:txBody>
          <a:bodyPr>
            <a:normAutofit fontScale="90000"/>
          </a:bodyPr>
          <a:lstStyle/>
          <a:p>
            <a:r>
              <a:rPr lang="it-IT" b="1" dirty="0">
                <a:solidFill>
                  <a:srgbClr val="FF0000"/>
                </a:solidFill>
                <a:latin typeface="Arial" panose="020B0604020202020204" pitchFamily="34" charset="0"/>
                <a:cs typeface="Arial" panose="020B0604020202020204" pitchFamily="34" charset="0"/>
              </a:rPr>
              <a:t>DISTURBO DELLA COMUNICAZIONE VERBALE</a:t>
            </a:r>
          </a:p>
        </p:txBody>
      </p:sp>
      <p:sp>
        <p:nvSpPr>
          <p:cNvPr id="3" name="Segnaposto contenuto 2">
            <a:extLst>
              <a:ext uri="{FF2B5EF4-FFF2-40B4-BE49-F238E27FC236}">
                <a16:creationId xmlns:a16="http://schemas.microsoft.com/office/drawing/2014/main" id="{7DD4DDE8-269D-294D-A6D4-E09036652BD3}"/>
              </a:ext>
            </a:extLst>
          </p:cNvPr>
          <p:cNvSpPr>
            <a:spLocks noGrp="1"/>
          </p:cNvSpPr>
          <p:nvPr>
            <p:ph idx="1"/>
          </p:nvPr>
        </p:nvSpPr>
        <p:spPr>
          <a:xfrm>
            <a:off x="1663700" y="1841500"/>
            <a:ext cx="9840912" cy="4394200"/>
          </a:xfrm>
        </p:spPr>
        <p:txBody>
          <a:bodyPr>
            <a:normAutofit fontScale="55000" lnSpcReduction="20000"/>
          </a:bodyPr>
          <a:lstStyle/>
          <a:p>
            <a:pPr algn="just"/>
            <a:r>
              <a:rPr lang="it-IT" sz="3800" dirty="0">
                <a:latin typeface="Arial" panose="020B0604020202020204" pitchFamily="34" charset="0"/>
                <a:cs typeface="Arial" panose="020B0604020202020204" pitchFamily="34" charset="0"/>
              </a:rPr>
              <a:t>Il disturbo afasico è più evidente nel contesto formale rispetto a quando è usato per interagire con il mondo reale</a:t>
            </a:r>
          </a:p>
          <a:p>
            <a:pPr algn="just"/>
            <a:r>
              <a:rPr lang="it-IT" sz="3800" dirty="0">
                <a:latin typeface="Arial" panose="020B0604020202020204" pitchFamily="34" charset="0"/>
                <a:cs typeface="Arial" panose="020B0604020202020204" pitchFamily="34" charset="0"/>
              </a:rPr>
              <a:t>L’afasia non compromette il processo globale di comunicazione infatti gli afasici comunicano meglio di come parlano </a:t>
            </a:r>
          </a:p>
          <a:p>
            <a:pPr lvl="1" algn="just"/>
            <a:r>
              <a:rPr lang="it-IT" sz="3800" dirty="0">
                <a:latin typeface="Arial" panose="020B0604020202020204" pitchFamily="34" charset="0"/>
                <a:cs typeface="Arial" panose="020B0604020202020204" pitchFamily="34" charset="0"/>
              </a:rPr>
              <a:t>mimano l’uso di oggetti, disegnano, usano gesti simbolici</a:t>
            </a:r>
          </a:p>
          <a:p>
            <a:pPr lvl="1" algn="just"/>
            <a:r>
              <a:rPr lang="it-IT" sz="3800" dirty="0">
                <a:latin typeface="Arial" panose="020B0604020202020204" pitchFamily="34" charset="0"/>
                <a:cs typeface="Arial" panose="020B0604020202020204" pitchFamily="34" charset="0"/>
              </a:rPr>
              <a:t>parafasie, circonlocuzioni, autocorrezioni progressive non sono tali da impedire completamente la comunicazione</a:t>
            </a:r>
          </a:p>
          <a:p>
            <a:pPr lvl="1" algn="just"/>
            <a:r>
              <a:rPr lang="it-IT" sz="3800" dirty="0">
                <a:latin typeface="Arial" panose="020B0604020202020204" pitchFamily="34" charset="0"/>
                <a:cs typeface="Arial" panose="020B0604020202020204" pitchFamily="34" charset="0"/>
              </a:rPr>
              <a:t>conservano le competenze pragmatiche: avere uno scopo comunicativo, mantenere una coerenza discorsiva, interpretare le informazioni contestuali, intuire le motivazioni/aspettative degli interlocutori</a:t>
            </a:r>
          </a:p>
          <a:p>
            <a:pPr lvl="1" algn="just"/>
            <a:r>
              <a:rPr lang="it-IT" sz="3800" dirty="0">
                <a:latin typeface="Arial" panose="020B0604020202020204" pitchFamily="34" charset="0"/>
                <a:cs typeface="Arial" panose="020B0604020202020204" pitchFamily="34" charset="0"/>
              </a:rPr>
              <a:t>usano sistemi di comunicazione co-verbali (gesticolano, hanno espressioni verbali e movimenti dello sguardo) e paralinguistici (prosodia e intonazione)</a:t>
            </a:r>
          </a:p>
          <a:p>
            <a:endParaRPr lang="it-IT" dirty="0"/>
          </a:p>
        </p:txBody>
      </p:sp>
    </p:spTree>
    <p:extLst>
      <p:ext uri="{BB962C8B-B14F-4D97-AF65-F5344CB8AC3E}">
        <p14:creationId xmlns:p14="http://schemas.microsoft.com/office/powerpoint/2010/main" val="15022765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B73323-A408-644D-B6B3-05536821C641}"/>
              </a:ext>
            </a:extLst>
          </p:cNvPr>
          <p:cNvSpPr>
            <a:spLocks noGrp="1"/>
          </p:cNvSpPr>
          <p:nvPr>
            <p:ph type="title"/>
          </p:nvPr>
        </p:nvSpPr>
        <p:spPr>
          <a:xfrm>
            <a:off x="1713167" y="650870"/>
            <a:ext cx="7189094" cy="715473"/>
          </a:xfrm>
        </p:spPr>
        <p:txBody>
          <a:bodyPr/>
          <a:lstStyle/>
          <a:p>
            <a:pPr>
              <a:defRPr/>
            </a:pPr>
            <a:r>
              <a:rPr lang="it-IT" b="1" dirty="0">
                <a:solidFill>
                  <a:srgbClr val="FF0000"/>
                </a:solidFill>
                <a:latin typeface="Arial" panose="020B0604020202020204" pitchFamily="34" charset="0"/>
                <a:cs typeface="Arial" panose="020B0604020202020204" pitchFamily="34" charset="0"/>
              </a:rPr>
              <a:t>Nelle altre </a:t>
            </a:r>
            <a:r>
              <a:rPr lang="it-IT" b="1" dirty="0" err="1">
                <a:solidFill>
                  <a:srgbClr val="FF0000"/>
                </a:solidFill>
                <a:latin typeface="Arial" panose="020B0604020202020204" pitchFamily="34" charset="0"/>
                <a:cs typeface="Arial" panose="020B0604020202020204" pitchFamily="34" charset="0"/>
              </a:rPr>
              <a:t>lingue…</a:t>
            </a:r>
            <a:endParaRPr lang="it-IT" b="1" dirty="0">
              <a:solidFill>
                <a:srgbClr val="FF0000"/>
              </a:solidFill>
              <a:latin typeface="Arial" panose="020B0604020202020204" pitchFamily="34" charset="0"/>
              <a:cs typeface="Arial" panose="020B0604020202020204" pitchFamily="34" charset="0"/>
            </a:endParaRPr>
          </a:p>
        </p:txBody>
      </p:sp>
      <p:sp>
        <p:nvSpPr>
          <p:cNvPr id="68611" name="Segnaposto contenuto 2">
            <a:extLst>
              <a:ext uri="{FF2B5EF4-FFF2-40B4-BE49-F238E27FC236}">
                <a16:creationId xmlns:a16="http://schemas.microsoft.com/office/drawing/2014/main" id="{E951F181-CFF6-1648-AAB7-16F0AC9033C1}"/>
              </a:ext>
            </a:extLst>
          </p:cNvPr>
          <p:cNvSpPr>
            <a:spLocks noGrp="1"/>
          </p:cNvSpPr>
          <p:nvPr>
            <p:ph idx="1"/>
          </p:nvPr>
        </p:nvSpPr>
        <p:spPr>
          <a:xfrm>
            <a:off x="1130531" y="1307288"/>
            <a:ext cx="10656916" cy="5359519"/>
          </a:xfrm>
        </p:spPr>
        <p:txBody>
          <a:bodyPr>
            <a:noAutofit/>
          </a:bodyPr>
          <a:lstStyle/>
          <a:p>
            <a:pPr algn="just">
              <a:buFont typeface="Wingdings 2" pitchFamily="2" charset="2"/>
              <a:buNone/>
            </a:pPr>
            <a:r>
              <a:rPr lang="it-IT" altLang="it-IT" sz="3000" dirty="0"/>
              <a:t>	</a:t>
            </a:r>
            <a:r>
              <a:rPr lang="it-IT" altLang="it-IT" sz="2400" dirty="0">
                <a:latin typeface="Arial" panose="020B0604020202020204" pitchFamily="34" charset="0"/>
                <a:cs typeface="Arial" panose="020B0604020202020204" pitchFamily="34" charset="0"/>
              </a:rPr>
              <a:t>L’esistenza delle vie di conversione è più evidente nelle lingue ad ortografia non trasparente (inglese, francese) in cui non è quasi mai presente una perfetta corrispondenza tra forma fonologica e forma grafemica delle parole.</a:t>
            </a:r>
          </a:p>
          <a:p>
            <a:pPr algn="just">
              <a:buFont typeface="Wingdings 2" pitchFamily="2" charset="2"/>
              <a:buNone/>
            </a:pPr>
            <a:endParaRPr lang="it-IT" altLang="it-IT" sz="2400" dirty="0">
              <a:latin typeface="Arial" panose="020B0604020202020204" pitchFamily="34" charset="0"/>
              <a:cs typeface="Arial" panose="020B0604020202020204" pitchFamily="34" charset="0"/>
            </a:endParaRPr>
          </a:p>
          <a:p>
            <a:pPr algn="just">
              <a:buFont typeface="Wingdings 2" pitchFamily="2" charset="2"/>
              <a:buNone/>
            </a:pPr>
            <a:r>
              <a:rPr lang="it-IT" altLang="it-IT" sz="2400" dirty="0">
                <a:latin typeface="Arial" panose="020B0604020202020204" pitchFamily="34" charset="0"/>
                <a:cs typeface="Arial" panose="020B0604020202020204" pitchFamily="34" charset="0"/>
              </a:rPr>
              <a:t>	In inglese la sequenza ortografica EA</a:t>
            </a:r>
          </a:p>
          <a:p>
            <a:pPr algn="just">
              <a:buFont typeface="Wingdings 2" pitchFamily="2" charset="2"/>
              <a:buNone/>
            </a:pPr>
            <a:r>
              <a:rPr lang="it-IT" altLang="it-IT" sz="2400" dirty="0">
                <a:latin typeface="Arial" panose="020B0604020202020204" pitchFamily="34" charset="0"/>
                <a:cs typeface="Arial" panose="020B0604020202020204" pitchFamily="34" charset="0"/>
              </a:rPr>
              <a:t>	è resa con il suono /i:/ in V</a:t>
            </a:r>
            <a:r>
              <a:rPr lang="it-IT" altLang="it-IT" sz="2400" dirty="0">
                <a:solidFill>
                  <a:srgbClr val="FF0000"/>
                </a:solidFill>
                <a:latin typeface="Arial" panose="020B0604020202020204" pitchFamily="34" charset="0"/>
                <a:cs typeface="Arial" panose="020B0604020202020204" pitchFamily="34" charset="0"/>
              </a:rPr>
              <a:t>EA</a:t>
            </a:r>
            <a:r>
              <a:rPr lang="it-IT" altLang="it-IT" sz="2400" dirty="0">
                <a:latin typeface="Arial" panose="020B0604020202020204" pitchFamily="34" charset="0"/>
                <a:cs typeface="Arial" panose="020B0604020202020204" pitchFamily="34" charset="0"/>
              </a:rPr>
              <a:t>L (/</a:t>
            </a:r>
            <a:r>
              <a:rPr lang="it-IT" altLang="it-IT" sz="2400" dirty="0" err="1">
                <a:latin typeface="Arial" panose="020B0604020202020204" pitchFamily="34" charset="0"/>
                <a:cs typeface="Arial" panose="020B0604020202020204" pitchFamily="34" charset="0"/>
              </a:rPr>
              <a:t>vi:l</a:t>
            </a:r>
            <a:r>
              <a:rPr lang="it-IT" altLang="it-IT" sz="2400" dirty="0">
                <a:latin typeface="Arial" panose="020B0604020202020204" pitchFamily="34" charset="0"/>
                <a:cs typeface="Arial" panose="020B0604020202020204" pitchFamily="34" charset="0"/>
              </a:rPr>
              <a:t>/)</a:t>
            </a:r>
          </a:p>
          <a:p>
            <a:pPr algn="just">
              <a:buFont typeface="Wingdings 2" pitchFamily="2" charset="2"/>
              <a:buNone/>
            </a:pPr>
            <a:r>
              <a:rPr lang="it-IT" altLang="it-IT" sz="2400" dirty="0">
                <a:latin typeface="Arial" panose="020B0604020202020204" pitchFamily="34" charset="0"/>
                <a:cs typeface="Arial" panose="020B0604020202020204" pitchFamily="34" charset="0"/>
              </a:rPr>
              <a:t>	è resa con il suono /</a:t>
            </a:r>
            <a:r>
              <a:rPr lang="it-IT" altLang="it-IT" sz="2400" dirty="0" err="1">
                <a:latin typeface="Arial" panose="020B0604020202020204" pitchFamily="34" charset="0"/>
                <a:cs typeface="Arial" panose="020B0604020202020204" pitchFamily="34" charset="0"/>
              </a:rPr>
              <a:t>ɛ</a:t>
            </a:r>
            <a:r>
              <a:rPr lang="it-IT" altLang="it-IT" sz="2400" dirty="0">
                <a:latin typeface="Arial" panose="020B0604020202020204" pitchFamily="34" charset="0"/>
                <a:cs typeface="Arial" panose="020B0604020202020204" pitchFamily="34" charset="0"/>
              </a:rPr>
              <a:t>/ in H</a:t>
            </a:r>
            <a:r>
              <a:rPr lang="it-IT" altLang="it-IT" sz="2400" dirty="0">
                <a:solidFill>
                  <a:srgbClr val="FF0000"/>
                </a:solidFill>
                <a:latin typeface="Arial" panose="020B0604020202020204" pitchFamily="34" charset="0"/>
                <a:cs typeface="Arial" panose="020B0604020202020204" pitchFamily="34" charset="0"/>
              </a:rPr>
              <a:t>EA</a:t>
            </a:r>
            <a:r>
              <a:rPr lang="it-IT" altLang="it-IT" sz="2400" dirty="0">
                <a:latin typeface="Arial" panose="020B0604020202020204" pitchFamily="34" charset="0"/>
                <a:cs typeface="Arial" panose="020B0604020202020204" pitchFamily="34" charset="0"/>
              </a:rPr>
              <a:t>D (/</a:t>
            </a:r>
            <a:r>
              <a:rPr lang="it-IT" altLang="it-IT" sz="2400" dirty="0" err="1">
                <a:latin typeface="Arial" panose="020B0604020202020204" pitchFamily="34" charset="0"/>
                <a:cs typeface="Arial" panose="020B0604020202020204" pitchFamily="34" charset="0"/>
              </a:rPr>
              <a:t>hɛd</a:t>
            </a:r>
            <a:r>
              <a:rPr lang="it-IT" altLang="it-IT" sz="2400" dirty="0">
                <a:latin typeface="Arial" panose="020B0604020202020204" pitchFamily="34" charset="0"/>
                <a:cs typeface="Arial" panose="020B0604020202020204" pitchFamily="34" charset="0"/>
              </a:rPr>
              <a:t>/)</a:t>
            </a:r>
          </a:p>
          <a:p>
            <a:pPr algn="just">
              <a:buFont typeface="Wingdings 2" pitchFamily="2" charset="2"/>
              <a:buNone/>
            </a:pPr>
            <a:endParaRPr lang="it-IT" altLang="it-IT" sz="2400" dirty="0">
              <a:latin typeface="Arial" panose="020B0604020202020204" pitchFamily="34" charset="0"/>
              <a:cs typeface="Arial" panose="020B0604020202020204" pitchFamily="34" charset="0"/>
            </a:endParaRPr>
          </a:p>
          <a:p>
            <a:pPr algn="just">
              <a:buFont typeface="Wingdings 2" pitchFamily="2" charset="2"/>
              <a:buNone/>
            </a:pPr>
            <a:r>
              <a:rPr lang="it-IT" altLang="it-IT" sz="2400" dirty="0">
                <a:latin typeface="Arial" panose="020B0604020202020204" pitchFamily="34" charset="0"/>
                <a:cs typeface="Arial" panose="020B0604020202020204" pitchFamily="34" charset="0"/>
              </a:rPr>
              <a:t>	La lettura delle parole note deve sempre transitare attraverso la via lessicale</a:t>
            </a:r>
          </a:p>
          <a:p>
            <a:pPr>
              <a:buFont typeface="Wingdings 2" pitchFamily="2" charset="2"/>
              <a:buNone/>
            </a:pPr>
            <a:endParaRPr lang="it-IT" altLang="it-IT" dirty="0"/>
          </a:p>
          <a:p>
            <a:pPr>
              <a:buFont typeface="Wingdings 2" pitchFamily="2" charset="2"/>
              <a:buNone/>
            </a:pPr>
            <a:endParaRPr lang="it-IT" altLang="it-IT" dirty="0"/>
          </a:p>
          <a:p>
            <a:endParaRPr lang="it-IT" altLang="it-IT" dirty="0"/>
          </a:p>
        </p:txBody>
      </p:sp>
    </p:spTree>
    <p:extLst>
      <p:ext uri="{BB962C8B-B14F-4D97-AF65-F5344CB8AC3E}">
        <p14:creationId xmlns:p14="http://schemas.microsoft.com/office/powerpoint/2010/main" val="13843351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C229AC-2623-5149-80BA-20F99ECF07A8}"/>
              </a:ext>
            </a:extLst>
          </p:cNvPr>
          <p:cNvSpPr>
            <a:spLocks noGrp="1"/>
          </p:cNvSpPr>
          <p:nvPr>
            <p:ph type="title"/>
          </p:nvPr>
        </p:nvSpPr>
        <p:spPr>
          <a:xfrm>
            <a:off x="2971800" y="65088"/>
            <a:ext cx="7499350" cy="755650"/>
          </a:xfrm>
        </p:spPr>
        <p:txBody>
          <a:bodyPr>
            <a:noAutofit/>
          </a:bodyPr>
          <a:lstStyle/>
          <a:p>
            <a:pPr>
              <a:defRPr/>
            </a:pPr>
            <a:r>
              <a:rPr lang="it-IT" dirty="0"/>
              <a:t>I danni funzionali</a:t>
            </a:r>
          </a:p>
        </p:txBody>
      </p:sp>
      <p:sp>
        <p:nvSpPr>
          <p:cNvPr id="69635" name="Segnaposto contenuto 2">
            <a:extLst>
              <a:ext uri="{FF2B5EF4-FFF2-40B4-BE49-F238E27FC236}">
                <a16:creationId xmlns:a16="http://schemas.microsoft.com/office/drawing/2014/main" id="{EF1303B6-7C68-C64A-85D2-382D19E8AB59}"/>
              </a:ext>
            </a:extLst>
          </p:cNvPr>
          <p:cNvSpPr>
            <a:spLocks noGrp="1"/>
          </p:cNvSpPr>
          <p:nvPr>
            <p:ph idx="1"/>
          </p:nvPr>
        </p:nvSpPr>
        <p:spPr>
          <a:xfrm>
            <a:off x="2424113" y="820738"/>
            <a:ext cx="7499350" cy="6037262"/>
          </a:xfrm>
        </p:spPr>
        <p:txBody>
          <a:bodyPr/>
          <a:lstStyle/>
          <a:p>
            <a:pPr marL="82550" indent="0">
              <a:buNone/>
            </a:pPr>
            <a:r>
              <a:rPr lang="it-IT" altLang="it-IT">
                <a:solidFill>
                  <a:schemeClr val="bg1"/>
                </a:solidFill>
              </a:rPr>
              <a:t>.</a:t>
            </a:r>
          </a:p>
        </p:txBody>
      </p:sp>
      <p:sp>
        <p:nvSpPr>
          <p:cNvPr id="4" name="Ovale 3">
            <a:extLst>
              <a:ext uri="{FF2B5EF4-FFF2-40B4-BE49-F238E27FC236}">
                <a16:creationId xmlns:a16="http://schemas.microsoft.com/office/drawing/2014/main" id="{D35D3952-9BD3-4D44-A508-95EDEC98D69D}"/>
              </a:ext>
            </a:extLst>
          </p:cNvPr>
          <p:cNvSpPr/>
          <p:nvPr/>
        </p:nvSpPr>
        <p:spPr>
          <a:xfrm>
            <a:off x="5749925" y="3160714"/>
            <a:ext cx="1944688" cy="1165225"/>
          </a:xfrm>
          <a:prstGeom prst="ellipse">
            <a:avLst/>
          </a:prstGeom>
          <a:solidFill>
            <a:schemeClr val="accent1">
              <a:lumMod val="60000"/>
              <a:lumOff val="40000"/>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Sistema </a:t>
            </a:r>
          </a:p>
          <a:p>
            <a:pPr algn="ctr">
              <a:defRPr/>
            </a:pPr>
            <a:r>
              <a:rPr lang="it-IT" sz="2200" dirty="0">
                <a:solidFill>
                  <a:schemeClr val="tx1"/>
                </a:solidFill>
              </a:rPr>
              <a:t>Semantico</a:t>
            </a:r>
          </a:p>
        </p:txBody>
      </p:sp>
      <p:sp>
        <p:nvSpPr>
          <p:cNvPr id="5" name="Rettangolo 4">
            <a:extLst>
              <a:ext uri="{FF2B5EF4-FFF2-40B4-BE49-F238E27FC236}">
                <a16:creationId xmlns:a16="http://schemas.microsoft.com/office/drawing/2014/main" id="{ED19C412-74FD-DB4F-8E8B-858B55D34D96}"/>
              </a:ext>
            </a:extLst>
          </p:cNvPr>
          <p:cNvSpPr/>
          <p:nvPr/>
        </p:nvSpPr>
        <p:spPr>
          <a:xfrm>
            <a:off x="7464425" y="2652713"/>
            <a:ext cx="2376488" cy="614362"/>
          </a:xfrm>
          <a:prstGeom prst="rect">
            <a:avLst/>
          </a:prstGeom>
          <a:solidFill>
            <a:srgbClr val="92D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solidFill>
                  <a:schemeClr val="tx1"/>
                </a:solidFill>
              </a:rPr>
              <a:t>Lessico ortografico</a:t>
            </a:r>
          </a:p>
          <a:p>
            <a:pPr algn="ctr">
              <a:defRPr/>
            </a:pPr>
            <a:r>
              <a:rPr lang="it-IT" sz="2000" dirty="0">
                <a:solidFill>
                  <a:schemeClr val="tx1"/>
                </a:solidFill>
              </a:rPr>
              <a:t>di input</a:t>
            </a:r>
          </a:p>
        </p:txBody>
      </p:sp>
      <p:sp>
        <p:nvSpPr>
          <p:cNvPr id="7" name="Rettangolo 6">
            <a:extLst>
              <a:ext uri="{FF2B5EF4-FFF2-40B4-BE49-F238E27FC236}">
                <a16:creationId xmlns:a16="http://schemas.microsoft.com/office/drawing/2014/main" id="{2D76D954-8103-9949-BF5A-07FB2DE75C4E}"/>
              </a:ext>
            </a:extLst>
          </p:cNvPr>
          <p:cNvSpPr/>
          <p:nvPr/>
        </p:nvSpPr>
        <p:spPr>
          <a:xfrm>
            <a:off x="7524750" y="4346576"/>
            <a:ext cx="2393950" cy="587375"/>
          </a:xfrm>
          <a:prstGeom prst="rect">
            <a:avLst/>
          </a:prstGeom>
          <a:solidFill>
            <a:srgbClr val="92D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solidFill>
                  <a:schemeClr val="tx1"/>
                </a:solidFill>
              </a:rPr>
              <a:t>Lessico fonologico</a:t>
            </a:r>
          </a:p>
          <a:p>
            <a:pPr algn="ctr">
              <a:defRPr/>
            </a:pPr>
            <a:r>
              <a:rPr lang="it-IT" sz="2000" dirty="0">
                <a:solidFill>
                  <a:schemeClr val="tx1"/>
                </a:solidFill>
              </a:rPr>
              <a:t>di output</a:t>
            </a:r>
          </a:p>
        </p:txBody>
      </p:sp>
      <p:sp>
        <p:nvSpPr>
          <p:cNvPr id="8" name="Rettangolo 7">
            <a:extLst>
              <a:ext uri="{FF2B5EF4-FFF2-40B4-BE49-F238E27FC236}">
                <a16:creationId xmlns:a16="http://schemas.microsoft.com/office/drawing/2014/main" id="{80AFD664-FBED-BD4A-907E-380FDE4DEAF5}"/>
              </a:ext>
            </a:extLst>
          </p:cNvPr>
          <p:cNvSpPr/>
          <p:nvPr/>
        </p:nvSpPr>
        <p:spPr>
          <a:xfrm>
            <a:off x="3282950" y="2690813"/>
            <a:ext cx="2592388" cy="582612"/>
          </a:xfrm>
          <a:prstGeom prst="rect">
            <a:avLst/>
          </a:prstGeom>
          <a:solidFill>
            <a:srgbClr val="92D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solidFill>
                  <a:schemeClr val="tx1"/>
                </a:solidFill>
              </a:rPr>
              <a:t>Lessico fonologico</a:t>
            </a:r>
          </a:p>
          <a:p>
            <a:pPr algn="ctr">
              <a:defRPr/>
            </a:pPr>
            <a:r>
              <a:rPr lang="it-IT" sz="2000" dirty="0">
                <a:solidFill>
                  <a:schemeClr val="tx1"/>
                </a:solidFill>
              </a:rPr>
              <a:t>di input</a:t>
            </a:r>
          </a:p>
        </p:txBody>
      </p:sp>
      <p:sp>
        <p:nvSpPr>
          <p:cNvPr id="9" name="Rettangolo 8">
            <a:extLst>
              <a:ext uri="{FF2B5EF4-FFF2-40B4-BE49-F238E27FC236}">
                <a16:creationId xmlns:a16="http://schemas.microsoft.com/office/drawing/2014/main" id="{CE5B9150-E899-B44C-9D4B-F759E2EE6A9A}"/>
              </a:ext>
            </a:extLst>
          </p:cNvPr>
          <p:cNvSpPr/>
          <p:nvPr/>
        </p:nvSpPr>
        <p:spPr>
          <a:xfrm>
            <a:off x="3294064" y="4368800"/>
            <a:ext cx="2592387" cy="573088"/>
          </a:xfrm>
          <a:prstGeom prst="rect">
            <a:avLst/>
          </a:prstGeom>
          <a:solidFill>
            <a:srgbClr val="92D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solidFill>
                  <a:schemeClr val="tx1"/>
                </a:solidFill>
              </a:rPr>
              <a:t>Lessico ortografico</a:t>
            </a:r>
          </a:p>
          <a:p>
            <a:pPr algn="ctr">
              <a:defRPr/>
            </a:pPr>
            <a:r>
              <a:rPr lang="it-IT" sz="2000" dirty="0">
                <a:solidFill>
                  <a:schemeClr val="tx1"/>
                </a:solidFill>
              </a:rPr>
              <a:t>di output</a:t>
            </a:r>
          </a:p>
        </p:txBody>
      </p:sp>
      <p:sp>
        <p:nvSpPr>
          <p:cNvPr id="16" name="Freccia angolare in su 15">
            <a:extLst>
              <a:ext uri="{FF2B5EF4-FFF2-40B4-BE49-F238E27FC236}">
                <a16:creationId xmlns:a16="http://schemas.microsoft.com/office/drawing/2014/main" id="{9BC8468C-7F1D-CD43-BAFB-D0EA7065399E}"/>
              </a:ext>
            </a:extLst>
          </p:cNvPr>
          <p:cNvSpPr/>
          <p:nvPr/>
        </p:nvSpPr>
        <p:spPr>
          <a:xfrm rot="5400000" flipV="1">
            <a:off x="8027988" y="3035300"/>
            <a:ext cx="487362" cy="1081088"/>
          </a:xfrm>
          <a:prstGeom prst="bentUpArrow">
            <a:avLst>
              <a:gd name="adj1" fmla="val 12098"/>
              <a:gd name="adj2" fmla="val 25000"/>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8" name="Freccia angolare in su 17">
            <a:extLst>
              <a:ext uri="{FF2B5EF4-FFF2-40B4-BE49-F238E27FC236}">
                <a16:creationId xmlns:a16="http://schemas.microsoft.com/office/drawing/2014/main" id="{B873FC8F-831D-0C4E-85A8-F0E262BBFF2B}"/>
              </a:ext>
            </a:extLst>
          </p:cNvPr>
          <p:cNvSpPr/>
          <p:nvPr/>
        </p:nvSpPr>
        <p:spPr>
          <a:xfrm rot="16200000" flipH="1" flipV="1">
            <a:off x="4832351" y="2989264"/>
            <a:ext cx="487363" cy="1081087"/>
          </a:xfrm>
          <a:prstGeom prst="bentUpArrow">
            <a:avLst>
              <a:gd name="adj1" fmla="val 12098"/>
              <a:gd name="adj2" fmla="val 25000"/>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9" name="Freccia angolare in su 18">
            <a:extLst>
              <a:ext uri="{FF2B5EF4-FFF2-40B4-BE49-F238E27FC236}">
                <a16:creationId xmlns:a16="http://schemas.microsoft.com/office/drawing/2014/main" id="{D694CC5D-D883-F849-9889-356027C0BD3E}"/>
              </a:ext>
            </a:extLst>
          </p:cNvPr>
          <p:cNvSpPr/>
          <p:nvPr/>
        </p:nvSpPr>
        <p:spPr>
          <a:xfrm rot="10800000" flipH="1">
            <a:off x="7745414" y="3883025"/>
            <a:ext cx="1114425" cy="452438"/>
          </a:xfrm>
          <a:prstGeom prst="bentUpArrow">
            <a:avLst>
              <a:gd name="adj1" fmla="val 12098"/>
              <a:gd name="adj2" fmla="val 25000"/>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0" name="Freccia angolare in su 19">
            <a:extLst>
              <a:ext uri="{FF2B5EF4-FFF2-40B4-BE49-F238E27FC236}">
                <a16:creationId xmlns:a16="http://schemas.microsoft.com/office/drawing/2014/main" id="{A33E0E02-58A8-1E47-A133-FC31CA337A91}"/>
              </a:ext>
            </a:extLst>
          </p:cNvPr>
          <p:cNvSpPr/>
          <p:nvPr/>
        </p:nvSpPr>
        <p:spPr>
          <a:xfrm rot="10800000">
            <a:off x="4464051" y="3894139"/>
            <a:ext cx="1114425" cy="452437"/>
          </a:xfrm>
          <a:prstGeom prst="bentUpArrow">
            <a:avLst>
              <a:gd name="adj1" fmla="val 12098"/>
              <a:gd name="adj2" fmla="val 25000"/>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Rettangolo 2">
            <a:extLst>
              <a:ext uri="{FF2B5EF4-FFF2-40B4-BE49-F238E27FC236}">
                <a16:creationId xmlns:a16="http://schemas.microsoft.com/office/drawing/2014/main" id="{213C6B3C-0159-6442-963E-6D53DD4852C0}"/>
              </a:ext>
            </a:extLst>
          </p:cNvPr>
          <p:cNvSpPr/>
          <p:nvPr/>
        </p:nvSpPr>
        <p:spPr>
          <a:xfrm>
            <a:off x="3306763" y="1600201"/>
            <a:ext cx="2590800" cy="695325"/>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Buffer fonologico</a:t>
            </a:r>
          </a:p>
          <a:p>
            <a:pPr algn="ctr">
              <a:defRPr/>
            </a:pPr>
            <a:r>
              <a:rPr lang="it-IT" sz="2200" dirty="0">
                <a:solidFill>
                  <a:schemeClr val="tx1"/>
                </a:solidFill>
              </a:rPr>
              <a:t>di input</a:t>
            </a:r>
          </a:p>
        </p:txBody>
      </p:sp>
      <p:sp>
        <p:nvSpPr>
          <p:cNvPr id="14" name="Rettangolo 13">
            <a:extLst>
              <a:ext uri="{FF2B5EF4-FFF2-40B4-BE49-F238E27FC236}">
                <a16:creationId xmlns:a16="http://schemas.microsoft.com/office/drawing/2014/main" id="{4E6CA907-8893-BE48-953B-3428A7F09CF2}"/>
              </a:ext>
            </a:extLst>
          </p:cNvPr>
          <p:cNvSpPr/>
          <p:nvPr/>
        </p:nvSpPr>
        <p:spPr>
          <a:xfrm>
            <a:off x="3294064" y="5351463"/>
            <a:ext cx="2592387" cy="595312"/>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Buffer ortografico</a:t>
            </a:r>
          </a:p>
          <a:p>
            <a:pPr algn="ctr">
              <a:defRPr/>
            </a:pPr>
            <a:r>
              <a:rPr lang="it-IT" sz="2200" dirty="0">
                <a:solidFill>
                  <a:schemeClr val="tx1"/>
                </a:solidFill>
              </a:rPr>
              <a:t>di output</a:t>
            </a:r>
          </a:p>
        </p:txBody>
      </p:sp>
      <p:sp>
        <p:nvSpPr>
          <p:cNvPr id="15" name="Rettangolo 14">
            <a:extLst>
              <a:ext uri="{FF2B5EF4-FFF2-40B4-BE49-F238E27FC236}">
                <a16:creationId xmlns:a16="http://schemas.microsoft.com/office/drawing/2014/main" id="{5239AAFC-A09C-2C44-8D3E-3DB9D0836E29}"/>
              </a:ext>
            </a:extLst>
          </p:cNvPr>
          <p:cNvSpPr/>
          <p:nvPr/>
        </p:nvSpPr>
        <p:spPr>
          <a:xfrm>
            <a:off x="7464425" y="1693863"/>
            <a:ext cx="2393950" cy="563562"/>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Buffer ortografico</a:t>
            </a:r>
          </a:p>
          <a:p>
            <a:pPr algn="ctr">
              <a:defRPr/>
            </a:pPr>
            <a:r>
              <a:rPr lang="it-IT" sz="2200" dirty="0">
                <a:solidFill>
                  <a:schemeClr val="tx1"/>
                </a:solidFill>
              </a:rPr>
              <a:t>di input</a:t>
            </a:r>
          </a:p>
        </p:txBody>
      </p:sp>
      <p:sp>
        <p:nvSpPr>
          <p:cNvPr id="17" name="Rettangolo 16">
            <a:extLst>
              <a:ext uri="{FF2B5EF4-FFF2-40B4-BE49-F238E27FC236}">
                <a16:creationId xmlns:a16="http://schemas.microsoft.com/office/drawing/2014/main" id="{649311F4-E33F-FD4A-9935-607A9F61EB4A}"/>
              </a:ext>
            </a:extLst>
          </p:cNvPr>
          <p:cNvSpPr/>
          <p:nvPr/>
        </p:nvSpPr>
        <p:spPr>
          <a:xfrm>
            <a:off x="7499350" y="5380039"/>
            <a:ext cx="2393950" cy="587375"/>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Buffer fonologico</a:t>
            </a:r>
          </a:p>
          <a:p>
            <a:pPr algn="ctr">
              <a:defRPr/>
            </a:pPr>
            <a:r>
              <a:rPr lang="it-IT" sz="2200" dirty="0">
                <a:solidFill>
                  <a:schemeClr val="tx1"/>
                </a:solidFill>
              </a:rPr>
              <a:t>di output</a:t>
            </a:r>
          </a:p>
        </p:txBody>
      </p:sp>
      <p:sp>
        <p:nvSpPr>
          <p:cNvPr id="6" name="Freccia in giù 5">
            <a:extLst>
              <a:ext uri="{FF2B5EF4-FFF2-40B4-BE49-F238E27FC236}">
                <a16:creationId xmlns:a16="http://schemas.microsoft.com/office/drawing/2014/main" id="{914998A3-7394-C549-82E4-4131B397E01E}"/>
              </a:ext>
            </a:extLst>
          </p:cNvPr>
          <p:cNvSpPr/>
          <p:nvPr/>
        </p:nvSpPr>
        <p:spPr>
          <a:xfrm>
            <a:off x="4535488" y="2316164"/>
            <a:ext cx="120650" cy="3524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1" name="Freccia in giù 20">
            <a:extLst>
              <a:ext uri="{FF2B5EF4-FFF2-40B4-BE49-F238E27FC236}">
                <a16:creationId xmlns:a16="http://schemas.microsoft.com/office/drawing/2014/main" id="{7B7F55D5-F924-4B41-832E-16AD2F9A2D29}"/>
              </a:ext>
            </a:extLst>
          </p:cNvPr>
          <p:cNvSpPr/>
          <p:nvPr/>
        </p:nvSpPr>
        <p:spPr>
          <a:xfrm>
            <a:off x="8661400" y="2300289"/>
            <a:ext cx="120650" cy="3524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2" name="Freccia in giù 21">
            <a:extLst>
              <a:ext uri="{FF2B5EF4-FFF2-40B4-BE49-F238E27FC236}">
                <a16:creationId xmlns:a16="http://schemas.microsoft.com/office/drawing/2014/main" id="{778961EA-0570-7347-9F67-A5BA0EF8AD2D}"/>
              </a:ext>
            </a:extLst>
          </p:cNvPr>
          <p:cNvSpPr/>
          <p:nvPr/>
        </p:nvSpPr>
        <p:spPr>
          <a:xfrm>
            <a:off x="4519613" y="4984751"/>
            <a:ext cx="119062" cy="3524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3" name="Freccia in giù 22">
            <a:extLst>
              <a:ext uri="{FF2B5EF4-FFF2-40B4-BE49-F238E27FC236}">
                <a16:creationId xmlns:a16="http://schemas.microsoft.com/office/drawing/2014/main" id="{EF1708E4-395C-2C44-AB75-FB577FC16E24}"/>
              </a:ext>
            </a:extLst>
          </p:cNvPr>
          <p:cNvSpPr/>
          <p:nvPr/>
        </p:nvSpPr>
        <p:spPr>
          <a:xfrm>
            <a:off x="8696326" y="4987926"/>
            <a:ext cx="119063" cy="3524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0" name="CasellaDiTesto 9">
            <a:extLst>
              <a:ext uri="{FF2B5EF4-FFF2-40B4-BE49-F238E27FC236}">
                <a16:creationId xmlns:a16="http://schemas.microsoft.com/office/drawing/2014/main" id="{C1FC7014-26C7-9747-8AB0-4180BF0D840C}"/>
              </a:ext>
            </a:extLst>
          </p:cNvPr>
          <p:cNvSpPr txBox="1"/>
          <p:nvPr/>
        </p:nvSpPr>
        <p:spPr>
          <a:xfrm>
            <a:off x="3756026" y="858839"/>
            <a:ext cx="2129109" cy="430887"/>
          </a:xfrm>
          <a:prstGeom prst="rect">
            <a:avLst/>
          </a:prstGeom>
          <a:noFill/>
        </p:spPr>
        <p:txBody>
          <a:bodyPr wrap="none">
            <a:spAutoFit/>
          </a:bodyPr>
          <a:lstStyle/>
          <a:p>
            <a:pPr>
              <a:defRPr/>
            </a:pPr>
            <a:r>
              <a:rPr lang="it-IT" sz="2200" i="1" dirty="0">
                <a:latin typeface="+mj-lt"/>
              </a:rPr>
              <a:t>stimolo uditivo</a:t>
            </a:r>
          </a:p>
        </p:txBody>
      </p:sp>
      <p:sp>
        <p:nvSpPr>
          <p:cNvPr id="24" name="CasellaDiTesto 23">
            <a:extLst>
              <a:ext uri="{FF2B5EF4-FFF2-40B4-BE49-F238E27FC236}">
                <a16:creationId xmlns:a16="http://schemas.microsoft.com/office/drawing/2014/main" id="{1047D3B4-B19C-1740-8E45-BA4E222FF089}"/>
              </a:ext>
            </a:extLst>
          </p:cNvPr>
          <p:cNvSpPr txBox="1"/>
          <p:nvPr/>
        </p:nvSpPr>
        <p:spPr>
          <a:xfrm>
            <a:off x="7877176" y="896939"/>
            <a:ext cx="1933543" cy="430887"/>
          </a:xfrm>
          <a:prstGeom prst="rect">
            <a:avLst/>
          </a:prstGeom>
          <a:noFill/>
        </p:spPr>
        <p:txBody>
          <a:bodyPr wrap="none">
            <a:spAutoFit/>
          </a:bodyPr>
          <a:lstStyle/>
          <a:p>
            <a:pPr>
              <a:defRPr/>
            </a:pPr>
            <a:r>
              <a:rPr lang="it-IT" sz="2200" i="1" dirty="0">
                <a:latin typeface="+mj-lt"/>
              </a:rPr>
              <a:t>stimolo visivo</a:t>
            </a:r>
          </a:p>
        </p:txBody>
      </p:sp>
      <p:sp>
        <p:nvSpPr>
          <p:cNvPr id="25" name="CasellaDiTesto 24">
            <a:extLst>
              <a:ext uri="{FF2B5EF4-FFF2-40B4-BE49-F238E27FC236}">
                <a16:creationId xmlns:a16="http://schemas.microsoft.com/office/drawing/2014/main" id="{C11F3186-E703-0E4F-B5A7-8C15BC07858A}"/>
              </a:ext>
            </a:extLst>
          </p:cNvPr>
          <p:cNvSpPr txBox="1"/>
          <p:nvPr/>
        </p:nvSpPr>
        <p:spPr>
          <a:xfrm>
            <a:off x="3563938" y="6330951"/>
            <a:ext cx="2622834" cy="430887"/>
          </a:xfrm>
          <a:prstGeom prst="rect">
            <a:avLst/>
          </a:prstGeom>
          <a:noFill/>
        </p:spPr>
        <p:txBody>
          <a:bodyPr wrap="none">
            <a:spAutoFit/>
          </a:bodyPr>
          <a:lstStyle/>
          <a:p>
            <a:pPr>
              <a:defRPr/>
            </a:pPr>
            <a:r>
              <a:rPr lang="it-IT" sz="2200" i="1" dirty="0">
                <a:latin typeface="+mj-lt"/>
              </a:rPr>
              <a:t>produzione scritta</a:t>
            </a:r>
          </a:p>
        </p:txBody>
      </p:sp>
      <p:sp>
        <p:nvSpPr>
          <p:cNvPr id="27" name="CasellaDiTesto 26">
            <a:extLst>
              <a:ext uri="{FF2B5EF4-FFF2-40B4-BE49-F238E27FC236}">
                <a16:creationId xmlns:a16="http://schemas.microsoft.com/office/drawing/2014/main" id="{1CA2D774-C755-6F4E-81D3-F9E78CF0BD43}"/>
              </a:ext>
            </a:extLst>
          </p:cNvPr>
          <p:cNvSpPr txBox="1"/>
          <p:nvPr/>
        </p:nvSpPr>
        <p:spPr>
          <a:xfrm>
            <a:off x="7683500" y="6330951"/>
            <a:ext cx="2505814" cy="430887"/>
          </a:xfrm>
          <a:prstGeom prst="rect">
            <a:avLst/>
          </a:prstGeom>
          <a:noFill/>
        </p:spPr>
        <p:txBody>
          <a:bodyPr wrap="none">
            <a:spAutoFit/>
          </a:bodyPr>
          <a:lstStyle/>
          <a:p>
            <a:pPr>
              <a:defRPr/>
            </a:pPr>
            <a:r>
              <a:rPr lang="it-IT" sz="2200" i="1" dirty="0">
                <a:latin typeface="+mj-lt"/>
              </a:rPr>
              <a:t>produzione orale</a:t>
            </a:r>
          </a:p>
        </p:txBody>
      </p:sp>
      <p:sp>
        <p:nvSpPr>
          <p:cNvPr id="28" name="Freccia in giù 27">
            <a:extLst>
              <a:ext uri="{FF2B5EF4-FFF2-40B4-BE49-F238E27FC236}">
                <a16:creationId xmlns:a16="http://schemas.microsoft.com/office/drawing/2014/main" id="{40997EB5-5D8E-984B-81FB-AA348242C8A1}"/>
              </a:ext>
            </a:extLst>
          </p:cNvPr>
          <p:cNvSpPr/>
          <p:nvPr/>
        </p:nvSpPr>
        <p:spPr>
          <a:xfrm>
            <a:off x="4519613" y="1225551"/>
            <a:ext cx="119062" cy="35401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9" name="Freccia in giù 28">
            <a:extLst>
              <a:ext uri="{FF2B5EF4-FFF2-40B4-BE49-F238E27FC236}">
                <a16:creationId xmlns:a16="http://schemas.microsoft.com/office/drawing/2014/main" id="{76099A5A-C1E9-8D40-8D3A-A1871C2A88D1}"/>
              </a:ext>
            </a:extLst>
          </p:cNvPr>
          <p:cNvSpPr/>
          <p:nvPr/>
        </p:nvSpPr>
        <p:spPr>
          <a:xfrm>
            <a:off x="4530726" y="6057901"/>
            <a:ext cx="119063" cy="35401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0" name="Freccia in giù 29">
            <a:extLst>
              <a:ext uri="{FF2B5EF4-FFF2-40B4-BE49-F238E27FC236}">
                <a16:creationId xmlns:a16="http://schemas.microsoft.com/office/drawing/2014/main" id="{758AE02F-F55C-1341-98DE-364308D9DED9}"/>
              </a:ext>
            </a:extLst>
          </p:cNvPr>
          <p:cNvSpPr/>
          <p:nvPr/>
        </p:nvSpPr>
        <p:spPr>
          <a:xfrm>
            <a:off x="8655050" y="1295401"/>
            <a:ext cx="120650" cy="3524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1" name="Freccia in giù 30">
            <a:extLst>
              <a:ext uri="{FF2B5EF4-FFF2-40B4-BE49-F238E27FC236}">
                <a16:creationId xmlns:a16="http://schemas.microsoft.com/office/drawing/2014/main" id="{00839312-B2DF-3C4B-9A40-DC3F684993AE}"/>
              </a:ext>
            </a:extLst>
          </p:cNvPr>
          <p:cNvSpPr/>
          <p:nvPr/>
        </p:nvSpPr>
        <p:spPr>
          <a:xfrm>
            <a:off x="8715376" y="6057901"/>
            <a:ext cx="119063" cy="35401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1" name="Rettangolo arrotondato 10">
            <a:extLst>
              <a:ext uri="{FF2B5EF4-FFF2-40B4-BE49-F238E27FC236}">
                <a16:creationId xmlns:a16="http://schemas.microsoft.com/office/drawing/2014/main" id="{30A21F96-0B59-BB45-BB75-85BFDB7E6451}"/>
              </a:ext>
            </a:extLst>
          </p:cNvPr>
          <p:cNvSpPr/>
          <p:nvPr/>
        </p:nvSpPr>
        <p:spPr>
          <a:xfrm>
            <a:off x="8910639" y="3400426"/>
            <a:ext cx="1677987" cy="815975"/>
          </a:xfrm>
          <a:prstGeom prst="roundRect">
            <a:avLst/>
          </a:prstGeom>
          <a:solidFill>
            <a:schemeClr val="accent3">
              <a:lumMod val="60000"/>
              <a:lumOff val="40000"/>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it-IT" dirty="0">
                <a:solidFill>
                  <a:schemeClr val="tx1"/>
                </a:solidFill>
              </a:rPr>
              <a:t>Conversione</a:t>
            </a:r>
          </a:p>
          <a:p>
            <a:pPr algn="r">
              <a:defRPr/>
            </a:pPr>
            <a:r>
              <a:rPr lang="it-IT" dirty="0">
                <a:solidFill>
                  <a:schemeClr val="tx1"/>
                </a:solidFill>
              </a:rPr>
              <a:t>grafema-fonema</a:t>
            </a:r>
          </a:p>
        </p:txBody>
      </p:sp>
      <p:sp>
        <p:nvSpPr>
          <p:cNvPr id="33" name="Rettangolo arrotondato 32">
            <a:extLst>
              <a:ext uri="{FF2B5EF4-FFF2-40B4-BE49-F238E27FC236}">
                <a16:creationId xmlns:a16="http://schemas.microsoft.com/office/drawing/2014/main" id="{48583CDA-BEB2-3244-9DBD-76E1D31DE506}"/>
              </a:ext>
            </a:extLst>
          </p:cNvPr>
          <p:cNvSpPr/>
          <p:nvPr/>
        </p:nvSpPr>
        <p:spPr>
          <a:xfrm>
            <a:off x="2586039" y="3395663"/>
            <a:ext cx="1679575" cy="817562"/>
          </a:xfrm>
          <a:prstGeom prst="roundRect">
            <a:avLst/>
          </a:prstGeom>
          <a:solidFill>
            <a:schemeClr val="accent3">
              <a:lumMod val="60000"/>
              <a:lumOff val="40000"/>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t-IT" dirty="0">
                <a:solidFill>
                  <a:schemeClr val="tx1"/>
                </a:solidFill>
              </a:rPr>
              <a:t>Conversione</a:t>
            </a:r>
          </a:p>
          <a:p>
            <a:pPr>
              <a:defRPr/>
            </a:pPr>
            <a:r>
              <a:rPr lang="it-IT" dirty="0">
                <a:solidFill>
                  <a:schemeClr val="tx1"/>
                </a:solidFill>
              </a:rPr>
              <a:t>fonema-grafema</a:t>
            </a:r>
          </a:p>
        </p:txBody>
      </p:sp>
      <p:sp>
        <p:nvSpPr>
          <p:cNvPr id="34" name="Freccia angolare in su 33">
            <a:extLst>
              <a:ext uri="{FF2B5EF4-FFF2-40B4-BE49-F238E27FC236}">
                <a16:creationId xmlns:a16="http://schemas.microsoft.com/office/drawing/2014/main" id="{EFB88B5B-CF36-8B4C-86D7-89AF7796BCC6}"/>
              </a:ext>
            </a:extLst>
          </p:cNvPr>
          <p:cNvSpPr/>
          <p:nvPr/>
        </p:nvSpPr>
        <p:spPr>
          <a:xfrm flipV="1">
            <a:off x="9880601" y="1874839"/>
            <a:ext cx="487363" cy="1520825"/>
          </a:xfrm>
          <a:prstGeom prst="bentUpArrow">
            <a:avLst>
              <a:gd name="adj1" fmla="val 10858"/>
              <a:gd name="adj2" fmla="val 23232"/>
              <a:gd name="adj3" fmla="val 32071"/>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6" name="Freccia angolare in su 35">
            <a:extLst>
              <a:ext uri="{FF2B5EF4-FFF2-40B4-BE49-F238E27FC236}">
                <a16:creationId xmlns:a16="http://schemas.microsoft.com/office/drawing/2014/main" id="{671A5709-C0CA-944E-9938-8E03F1C67E9E}"/>
              </a:ext>
            </a:extLst>
          </p:cNvPr>
          <p:cNvSpPr/>
          <p:nvPr/>
        </p:nvSpPr>
        <p:spPr>
          <a:xfrm flipH="1" flipV="1">
            <a:off x="2795588" y="1863726"/>
            <a:ext cx="487362" cy="1520825"/>
          </a:xfrm>
          <a:prstGeom prst="bentUpArrow">
            <a:avLst>
              <a:gd name="adj1" fmla="val 10858"/>
              <a:gd name="adj2" fmla="val 23232"/>
              <a:gd name="adj3" fmla="val 32071"/>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7" name="Freccia angolare in su 36">
            <a:extLst>
              <a:ext uri="{FF2B5EF4-FFF2-40B4-BE49-F238E27FC236}">
                <a16:creationId xmlns:a16="http://schemas.microsoft.com/office/drawing/2014/main" id="{FA3504AC-3BEA-F24E-893C-4011D70C29F0}"/>
              </a:ext>
            </a:extLst>
          </p:cNvPr>
          <p:cNvSpPr/>
          <p:nvPr/>
        </p:nvSpPr>
        <p:spPr>
          <a:xfrm rot="5400000" flipV="1">
            <a:off x="9336088" y="4779963"/>
            <a:ext cx="1560513" cy="446088"/>
          </a:xfrm>
          <a:prstGeom prst="bentUpArrow">
            <a:avLst>
              <a:gd name="adj1" fmla="val 12528"/>
              <a:gd name="adj2" fmla="val 23232"/>
              <a:gd name="adj3" fmla="val 39137"/>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8" name="Freccia angolare in su 37">
            <a:extLst>
              <a:ext uri="{FF2B5EF4-FFF2-40B4-BE49-F238E27FC236}">
                <a16:creationId xmlns:a16="http://schemas.microsoft.com/office/drawing/2014/main" id="{102116D2-818F-9D48-B7D2-47F66281357C}"/>
              </a:ext>
            </a:extLst>
          </p:cNvPr>
          <p:cNvSpPr/>
          <p:nvPr/>
        </p:nvSpPr>
        <p:spPr>
          <a:xfrm rot="16200000" flipH="1" flipV="1">
            <a:off x="2290763" y="4779963"/>
            <a:ext cx="1560513" cy="446088"/>
          </a:xfrm>
          <a:prstGeom prst="bentUpArrow">
            <a:avLst>
              <a:gd name="adj1" fmla="val 12528"/>
              <a:gd name="adj2" fmla="val 23232"/>
              <a:gd name="adj3" fmla="val 39137"/>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5" name="Freccia a destra 34">
            <a:extLst>
              <a:ext uri="{FF2B5EF4-FFF2-40B4-BE49-F238E27FC236}">
                <a16:creationId xmlns:a16="http://schemas.microsoft.com/office/drawing/2014/main" id="{B0413F3C-724E-D64D-B86F-D9F66FDD6E9C}"/>
              </a:ext>
            </a:extLst>
          </p:cNvPr>
          <p:cNvSpPr/>
          <p:nvPr/>
        </p:nvSpPr>
        <p:spPr>
          <a:xfrm>
            <a:off x="1524001" y="765175"/>
            <a:ext cx="5762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9" name="Freccia a destra 38">
            <a:extLst>
              <a:ext uri="{FF2B5EF4-FFF2-40B4-BE49-F238E27FC236}">
                <a16:creationId xmlns:a16="http://schemas.microsoft.com/office/drawing/2014/main" id="{4ACF5626-30BF-FE49-8247-1180899872DB}"/>
              </a:ext>
            </a:extLst>
          </p:cNvPr>
          <p:cNvSpPr/>
          <p:nvPr/>
        </p:nvSpPr>
        <p:spPr>
          <a:xfrm>
            <a:off x="1524001" y="1125538"/>
            <a:ext cx="576263" cy="215900"/>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40" name="CasellaDiTesto 39">
            <a:extLst>
              <a:ext uri="{FF2B5EF4-FFF2-40B4-BE49-F238E27FC236}">
                <a16:creationId xmlns:a16="http://schemas.microsoft.com/office/drawing/2014/main" id="{CF6254B5-50BE-7B4C-B1A7-C286F2ED718B}"/>
              </a:ext>
            </a:extLst>
          </p:cNvPr>
          <p:cNvSpPr txBox="1"/>
          <p:nvPr/>
        </p:nvSpPr>
        <p:spPr>
          <a:xfrm>
            <a:off x="2063751" y="765176"/>
            <a:ext cx="1225015" cy="276999"/>
          </a:xfrm>
          <a:prstGeom prst="rect">
            <a:avLst/>
          </a:prstGeom>
          <a:noFill/>
        </p:spPr>
        <p:txBody>
          <a:bodyPr wrap="none">
            <a:spAutoFit/>
          </a:bodyPr>
          <a:lstStyle/>
          <a:p>
            <a:pPr>
              <a:defRPr/>
            </a:pPr>
            <a:r>
              <a:rPr lang="it-IT" sz="1200" b="1" dirty="0">
                <a:latin typeface="+mj-lt"/>
                <a:cs typeface="Arial" charset="0"/>
              </a:rPr>
              <a:t>VIA LESSICALE</a:t>
            </a:r>
          </a:p>
        </p:txBody>
      </p:sp>
      <p:sp>
        <p:nvSpPr>
          <p:cNvPr id="41" name="CasellaDiTesto 40">
            <a:extLst>
              <a:ext uri="{FF2B5EF4-FFF2-40B4-BE49-F238E27FC236}">
                <a16:creationId xmlns:a16="http://schemas.microsoft.com/office/drawing/2014/main" id="{2391F5DF-D90C-6547-9B15-F067BD89761F}"/>
              </a:ext>
            </a:extLst>
          </p:cNvPr>
          <p:cNvSpPr txBox="1"/>
          <p:nvPr/>
        </p:nvSpPr>
        <p:spPr>
          <a:xfrm>
            <a:off x="2063750" y="1052514"/>
            <a:ext cx="1556836" cy="276999"/>
          </a:xfrm>
          <a:prstGeom prst="rect">
            <a:avLst/>
          </a:prstGeom>
          <a:noFill/>
        </p:spPr>
        <p:txBody>
          <a:bodyPr wrap="none">
            <a:spAutoFit/>
          </a:bodyPr>
          <a:lstStyle/>
          <a:p>
            <a:pPr>
              <a:defRPr/>
            </a:pPr>
            <a:r>
              <a:rPr lang="it-IT" sz="1200" b="1" dirty="0">
                <a:latin typeface="+mj-lt"/>
                <a:cs typeface="Arial" charset="0"/>
              </a:rPr>
              <a:t>VIA SUB-LESSICALE</a:t>
            </a:r>
          </a:p>
        </p:txBody>
      </p:sp>
      <p:sp>
        <p:nvSpPr>
          <p:cNvPr id="43" name="Per 42">
            <a:extLst>
              <a:ext uri="{FF2B5EF4-FFF2-40B4-BE49-F238E27FC236}">
                <a16:creationId xmlns:a16="http://schemas.microsoft.com/office/drawing/2014/main" id="{4F30352D-BB73-9D45-B783-DD2E251863F6}"/>
              </a:ext>
            </a:extLst>
          </p:cNvPr>
          <p:cNvSpPr/>
          <p:nvPr/>
        </p:nvSpPr>
        <p:spPr>
          <a:xfrm>
            <a:off x="5735639" y="2781300"/>
            <a:ext cx="2016125" cy="1944688"/>
          </a:xfrm>
          <a:prstGeom prst="mathMultiply">
            <a:avLst>
              <a:gd name="adj1" fmla="val 14882"/>
            </a:avLst>
          </a:prstGeom>
          <a:solidFill>
            <a:schemeClr val="tx1">
              <a:alpha val="50000"/>
            </a:schemeClr>
          </a:solidFill>
          <a:ln>
            <a:solidFill>
              <a:srgbClr val="FF0000">
                <a:alpha val="63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extLst>
      <p:ext uri="{BB962C8B-B14F-4D97-AF65-F5344CB8AC3E}">
        <p14:creationId xmlns:p14="http://schemas.microsoft.com/office/powerpoint/2010/main" val="32046914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5037D1-25A3-404A-80CF-C38C4D553992}"/>
              </a:ext>
            </a:extLst>
          </p:cNvPr>
          <p:cNvSpPr>
            <a:spLocks noGrp="1"/>
          </p:cNvSpPr>
          <p:nvPr>
            <p:ph type="title"/>
          </p:nvPr>
        </p:nvSpPr>
        <p:spPr>
          <a:xfrm>
            <a:off x="1714500" y="404814"/>
            <a:ext cx="8627679" cy="835408"/>
          </a:xfrm>
        </p:spPr>
        <p:txBody>
          <a:bodyPr>
            <a:normAutofit/>
          </a:bodyPr>
          <a:lstStyle/>
          <a:p>
            <a:pPr>
              <a:defRPr/>
            </a:pPr>
            <a:r>
              <a:rPr lang="it-IT" sz="2800" b="1" dirty="0">
                <a:solidFill>
                  <a:srgbClr val="FF0000"/>
                </a:solidFill>
                <a:latin typeface="Arial" panose="020B0604020202020204" pitchFamily="34" charset="0"/>
                <a:cs typeface="Arial" panose="020B0604020202020204" pitchFamily="34" charset="0"/>
              </a:rPr>
              <a:t>I danni funzionali: </a:t>
            </a:r>
            <a:r>
              <a:rPr lang="it-IT" b="1" dirty="0">
                <a:solidFill>
                  <a:srgbClr val="FF0000"/>
                </a:solidFill>
                <a:latin typeface="Arial" panose="020B0604020202020204" pitchFamily="34" charset="0"/>
                <a:cs typeface="Arial" panose="020B0604020202020204" pitchFamily="34" charset="0"/>
              </a:rPr>
              <a:t>Sistema semantico</a:t>
            </a:r>
          </a:p>
        </p:txBody>
      </p:sp>
      <p:sp>
        <p:nvSpPr>
          <p:cNvPr id="70659" name="Segnaposto contenuto 2">
            <a:extLst>
              <a:ext uri="{FF2B5EF4-FFF2-40B4-BE49-F238E27FC236}">
                <a16:creationId xmlns:a16="http://schemas.microsoft.com/office/drawing/2014/main" id="{5E4DE386-0413-FF4E-84FF-A2E3F4A4DDD0}"/>
              </a:ext>
            </a:extLst>
          </p:cNvPr>
          <p:cNvSpPr>
            <a:spLocks noGrp="1"/>
          </p:cNvSpPr>
          <p:nvPr>
            <p:ph idx="1"/>
          </p:nvPr>
        </p:nvSpPr>
        <p:spPr>
          <a:xfrm>
            <a:off x="1272209" y="1557338"/>
            <a:ext cx="10919791" cy="4704314"/>
          </a:xfrm>
        </p:spPr>
        <p:txBody>
          <a:bodyPr>
            <a:normAutofit/>
          </a:bodyPr>
          <a:lstStyle/>
          <a:p>
            <a:pPr algn="just"/>
            <a:r>
              <a:rPr lang="it-IT" altLang="it-IT" sz="2800" dirty="0">
                <a:latin typeface="Arial" panose="020B0604020202020204" pitchFamily="34" charset="0"/>
                <a:cs typeface="Arial" panose="020B0604020202020204" pitchFamily="34" charset="0"/>
              </a:rPr>
              <a:t>incapacità di accedere al concetto, quindi grave deficit di produzione e più lieve di comprensione</a:t>
            </a:r>
          </a:p>
          <a:p>
            <a:pPr algn="just"/>
            <a:r>
              <a:rPr lang="it-IT" altLang="it-IT" sz="2800" dirty="0">
                <a:latin typeface="Arial" panose="020B0604020202020204" pitchFamily="34" charset="0"/>
                <a:cs typeface="Arial" panose="020B0604020202020204" pitchFamily="34" charset="0"/>
              </a:rPr>
              <a:t>lettura ad alta voce e scrittura sotto dettato sono eseguite correttamente tramite le vie </a:t>
            </a:r>
            <a:r>
              <a:rPr lang="it-IT" altLang="it-IT" sz="2800" dirty="0" err="1">
                <a:latin typeface="Arial" panose="020B0604020202020204" pitchFamily="34" charset="0"/>
                <a:cs typeface="Arial" panose="020B0604020202020204" pitchFamily="34" charset="0"/>
              </a:rPr>
              <a:t>sublessicali</a:t>
            </a:r>
            <a:r>
              <a:rPr lang="it-IT" altLang="it-IT" sz="2800" dirty="0">
                <a:latin typeface="Arial" panose="020B0604020202020204" pitchFamily="34" charset="0"/>
                <a:cs typeface="Arial" panose="020B0604020202020204" pitchFamily="34" charset="0"/>
              </a:rPr>
              <a:t> per parole regolari</a:t>
            </a:r>
          </a:p>
          <a:p>
            <a:pPr algn="just"/>
            <a:r>
              <a:rPr lang="it-IT" altLang="it-IT" sz="2800" dirty="0">
                <a:latin typeface="Arial" panose="020B0604020202020204" pitchFamily="34" charset="0"/>
                <a:cs typeface="Arial" panose="020B0604020202020204" pitchFamily="34" charset="0"/>
              </a:rPr>
              <a:t>se è presente anche un danno della via </a:t>
            </a:r>
            <a:r>
              <a:rPr lang="it-IT" altLang="it-IT" sz="2800" dirty="0" err="1">
                <a:latin typeface="Arial" panose="020B0604020202020204" pitchFamily="34" charset="0"/>
                <a:cs typeface="Arial" panose="020B0604020202020204" pitchFamily="34" charset="0"/>
              </a:rPr>
              <a:t>sublessicale</a:t>
            </a:r>
            <a:r>
              <a:rPr lang="it-IT" altLang="it-IT" sz="2800" dirty="0">
                <a:latin typeface="Arial" panose="020B0604020202020204" pitchFamily="34" charset="0"/>
                <a:cs typeface="Arial" panose="020B0604020202020204" pitchFamily="34" charset="0"/>
              </a:rPr>
              <a:t>:  errori semantici in lettura e scrittura</a:t>
            </a:r>
          </a:p>
          <a:p>
            <a:pPr algn="just"/>
            <a:r>
              <a:rPr lang="it-IT" altLang="it-IT" sz="2800" dirty="0">
                <a:latin typeface="Arial" panose="020B0604020202020204" pitchFamily="34" charset="0"/>
                <a:cs typeface="Arial" panose="020B0604020202020204" pitchFamily="34" charset="0"/>
              </a:rPr>
              <a:t>ripetizione conservata</a:t>
            </a:r>
          </a:p>
        </p:txBody>
      </p:sp>
    </p:spTree>
    <p:extLst>
      <p:ext uri="{BB962C8B-B14F-4D97-AF65-F5344CB8AC3E}">
        <p14:creationId xmlns:p14="http://schemas.microsoft.com/office/powerpoint/2010/main" val="42631357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7E89523-D125-C941-AD37-74DE4E17E4D4}"/>
              </a:ext>
            </a:extLst>
          </p:cNvPr>
          <p:cNvSpPr>
            <a:spLocks noGrp="1"/>
          </p:cNvSpPr>
          <p:nvPr>
            <p:ph type="title"/>
          </p:nvPr>
        </p:nvSpPr>
        <p:spPr>
          <a:xfrm>
            <a:off x="2971800" y="65088"/>
            <a:ext cx="7499350" cy="755650"/>
          </a:xfrm>
        </p:spPr>
        <p:txBody>
          <a:bodyPr>
            <a:noAutofit/>
          </a:bodyPr>
          <a:lstStyle/>
          <a:p>
            <a:pPr>
              <a:defRPr/>
            </a:pPr>
            <a:r>
              <a:rPr lang="it-IT" dirty="0"/>
              <a:t>I danni funzionali</a:t>
            </a:r>
          </a:p>
        </p:txBody>
      </p:sp>
      <p:sp>
        <p:nvSpPr>
          <p:cNvPr id="71683" name="Segnaposto contenuto 2">
            <a:extLst>
              <a:ext uri="{FF2B5EF4-FFF2-40B4-BE49-F238E27FC236}">
                <a16:creationId xmlns:a16="http://schemas.microsoft.com/office/drawing/2014/main" id="{059EB201-0EB2-F243-81EE-4E8143CFE807}"/>
              </a:ext>
            </a:extLst>
          </p:cNvPr>
          <p:cNvSpPr>
            <a:spLocks noGrp="1"/>
          </p:cNvSpPr>
          <p:nvPr>
            <p:ph idx="1"/>
          </p:nvPr>
        </p:nvSpPr>
        <p:spPr>
          <a:xfrm>
            <a:off x="2971800" y="820738"/>
            <a:ext cx="7499350" cy="6037262"/>
          </a:xfrm>
        </p:spPr>
        <p:txBody>
          <a:bodyPr/>
          <a:lstStyle/>
          <a:p>
            <a:pPr marL="82550" indent="0">
              <a:buNone/>
            </a:pPr>
            <a:r>
              <a:rPr lang="it-IT" altLang="it-IT">
                <a:solidFill>
                  <a:schemeClr val="bg1"/>
                </a:solidFill>
              </a:rPr>
              <a:t>.</a:t>
            </a:r>
          </a:p>
        </p:txBody>
      </p:sp>
      <p:sp>
        <p:nvSpPr>
          <p:cNvPr id="4" name="Ovale 3">
            <a:extLst>
              <a:ext uri="{FF2B5EF4-FFF2-40B4-BE49-F238E27FC236}">
                <a16:creationId xmlns:a16="http://schemas.microsoft.com/office/drawing/2014/main" id="{176F2F55-2BC5-EB40-9D2D-37FAF86F68AE}"/>
              </a:ext>
            </a:extLst>
          </p:cNvPr>
          <p:cNvSpPr/>
          <p:nvPr/>
        </p:nvSpPr>
        <p:spPr>
          <a:xfrm>
            <a:off x="5749925" y="3160714"/>
            <a:ext cx="1944688" cy="1165225"/>
          </a:xfrm>
          <a:prstGeom prst="ellipse">
            <a:avLst/>
          </a:prstGeom>
          <a:solidFill>
            <a:schemeClr val="accent1">
              <a:lumMod val="60000"/>
              <a:lumOff val="40000"/>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Sistema </a:t>
            </a:r>
          </a:p>
          <a:p>
            <a:pPr algn="ctr">
              <a:defRPr/>
            </a:pPr>
            <a:r>
              <a:rPr lang="it-IT" sz="2200" dirty="0">
                <a:solidFill>
                  <a:schemeClr val="tx1"/>
                </a:solidFill>
              </a:rPr>
              <a:t>Semantico</a:t>
            </a:r>
          </a:p>
        </p:txBody>
      </p:sp>
      <p:sp>
        <p:nvSpPr>
          <p:cNvPr id="5" name="Rettangolo 4">
            <a:extLst>
              <a:ext uri="{FF2B5EF4-FFF2-40B4-BE49-F238E27FC236}">
                <a16:creationId xmlns:a16="http://schemas.microsoft.com/office/drawing/2014/main" id="{2DB147B9-27B9-B749-B707-E11690F61AF5}"/>
              </a:ext>
            </a:extLst>
          </p:cNvPr>
          <p:cNvSpPr/>
          <p:nvPr/>
        </p:nvSpPr>
        <p:spPr>
          <a:xfrm>
            <a:off x="7464425" y="2652713"/>
            <a:ext cx="2376488" cy="614362"/>
          </a:xfrm>
          <a:prstGeom prst="rect">
            <a:avLst/>
          </a:prstGeom>
          <a:solidFill>
            <a:srgbClr val="92D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solidFill>
                  <a:schemeClr val="tx1"/>
                </a:solidFill>
              </a:rPr>
              <a:t>Lessico ortografico</a:t>
            </a:r>
          </a:p>
          <a:p>
            <a:pPr algn="ctr">
              <a:defRPr/>
            </a:pPr>
            <a:r>
              <a:rPr lang="it-IT" sz="2000" dirty="0">
                <a:solidFill>
                  <a:schemeClr val="tx1"/>
                </a:solidFill>
              </a:rPr>
              <a:t>di input</a:t>
            </a:r>
          </a:p>
        </p:txBody>
      </p:sp>
      <p:sp>
        <p:nvSpPr>
          <p:cNvPr id="7" name="Rettangolo 6">
            <a:extLst>
              <a:ext uri="{FF2B5EF4-FFF2-40B4-BE49-F238E27FC236}">
                <a16:creationId xmlns:a16="http://schemas.microsoft.com/office/drawing/2014/main" id="{83CEDF7C-2B88-C143-9D4E-9E8AED1B63C8}"/>
              </a:ext>
            </a:extLst>
          </p:cNvPr>
          <p:cNvSpPr/>
          <p:nvPr/>
        </p:nvSpPr>
        <p:spPr>
          <a:xfrm>
            <a:off x="7524750" y="4346576"/>
            <a:ext cx="2393950" cy="587375"/>
          </a:xfrm>
          <a:prstGeom prst="rect">
            <a:avLst/>
          </a:prstGeom>
          <a:solidFill>
            <a:srgbClr val="92D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solidFill>
                  <a:schemeClr val="tx1"/>
                </a:solidFill>
              </a:rPr>
              <a:t>Lessico fonologico</a:t>
            </a:r>
          </a:p>
          <a:p>
            <a:pPr algn="ctr">
              <a:defRPr/>
            </a:pPr>
            <a:r>
              <a:rPr lang="it-IT" sz="2000" dirty="0">
                <a:solidFill>
                  <a:schemeClr val="tx1"/>
                </a:solidFill>
              </a:rPr>
              <a:t>di output</a:t>
            </a:r>
          </a:p>
        </p:txBody>
      </p:sp>
      <p:sp>
        <p:nvSpPr>
          <p:cNvPr id="8" name="Rettangolo 7">
            <a:extLst>
              <a:ext uri="{FF2B5EF4-FFF2-40B4-BE49-F238E27FC236}">
                <a16:creationId xmlns:a16="http://schemas.microsoft.com/office/drawing/2014/main" id="{5EA8D244-972F-3A4A-900C-76C4A45A103F}"/>
              </a:ext>
            </a:extLst>
          </p:cNvPr>
          <p:cNvSpPr/>
          <p:nvPr/>
        </p:nvSpPr>
        <p:spPr>
          <a:xfrm>
            <a:off x="3282950" y="2690813"/>
            <a:ext cx="2592388" cy="582612"/>
          </a:xfrm>
          <a:prstGeom prst="rect">
            <a:avLst/>
          </a:prstGeom>
          <a:solidFill>
            <a:srgbClr val="92D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solidFill>
                  <a:schemeClr val="tx1"/>
                </a:solidFill>
              </a:rPr>
              <a:t>Lessico fonologico</a:t>
            </a:r>
          </a:p>
          <a:p>
            <a:pPr algn="ctr">
              <a:defRPr/>
            </a:pPr>
            <a:r>
              <a:rPr lang="it-IT" sz="2000" dirty="0">
                <a:solidFill>
                  <a:schemeClr val="tx1"/>
                </a:solidFill>
              </a:rPr>
              <a:t>di input</a:t>
            </a:r>
          </a:p>
        </p:txBody>
      </p:sp>
      <p:sp>
        <p:nvSpPr>
          <p:cNvPr id="9" name="Rettangolo 8">
            <a:extLst>
              <a:ext uri="{FF2B5EF4-FFF2-40B4-BE49-F238E27FC236}">
                <a16:creationId xmlns:a16="http://schemas.microsoft.com/office/drawing/2014/main" id="{72686998-B5F6-A545-93A4-E90BD59B3A1C}"/>
              </a:ext>
            </a:extLst>
          </p:cNvPr>
          <p:cNvSpPr/>
          <p:nvPr/>
        </p:nvSpPr>
        <p:spPr>
          <a:xfrm>
            <a:off x="3294064" y="4368800"/>
            <a:ext cx="2592387" cy="573088"/>
          </a:xfrm>
          <a:prstGeom prst="rect">
            <a:avLst/>
          </a:prstGeom>
          <a:solidFill>
            <a:srgbClr val="92D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solidFill>
                  <a:schemeClr val="tx1"/>
                </a:solidFill>
              </a:rPr>
              <a:t>Lessico ortografico</a:t>
            </a:r>
          </a:p>
          <a:p>
            <a:pPr algn="ctr">
              <a:defRPr/>
            </a:pPr>
            <a:r>
              <a:rPr lang="it-IT" sz="2000" dirty="0">
                <a:solidFill>
                  <a:schemeClr val="tx1"/>
                </a:solidFill>
              </a:rPr>
              <a:t>di output</a:t>
            </a:r>
          </a:p>
        </p:txBody>
      </p:sp>
      <p:sp>
        <p:nvSpPr>
          <p:cNvPr id="16" name="Freccia angolare in su 15">
            <a:extLst>
              <a:ext uri="{FF2B5EF4-FFF2-40B4-BE49-F238E27FC236}">
                <a16:creationId xmlns:a16="http://schemas.microsoft.com/office/drawing/2014/main" id="{ED4A5F56-D0A5-0A4A-A8B4-46776060413B}"/>
              </a:ext>
            </a:extLst>
          </p:cNvPr>
          <p:cNvSpPr/>
          <p:nvPr/>
        </p:nvSpPr>
        <p:spPr>
          <a:xfrm rot="5400000" flipV="1">
            <a:off x="8027988" y="3035300"/>
            <a:ext cx="487362" cy="1081088"/>
          </a:xfrm>
          <a:prstGeom prst="bentUpArrow">
            <a:avLst>
              <a:gd name="adj1" fmla="val 12098"/>
              <a:gd name="adj2" fmla="val 25000"/>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8" name="Freccia angolare in su 17">
            <a:extLst>
              <a:ext uri="{FF2B5EF4-FFF2-40B4-BE49-F238E27FC236}">
                <a16:creationId xmlns:a16="http://schemas.microsoft.com/office/drawing/2014/main" id="{16275C70-134F-BC44-827A-161016FB28CD}"/>
              </a:ext>
            </a:extLst>
          </p:cNvPr>
          <p:cNvSpPr/>
          <p:nvPr/>
        </p:nvSpPr>
        <p:spPr>
          <a:xfrm rot="16200000" flipH="1" flipV="1">
            <a:off x="4832351" y="2989264"/>
            <a:ext cx="487363" cy="1081087"/>
          </a:xfrm>
          <a:prstGeom prst="bentUpArrow">
            <a:avLst>
              <a:gd name="adj1" fmla="val 12098"/>
              <a:gd name="adj2" fmla="val 25000"/>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9" name="Freccia angolare in su 18">
            <a:extLst>
              <a:ext uri="{FF2B5EF4-FFF2-40B4-BE49-F238E27FC236}">
                <a16:creationId xmlns:a16="http://schemas.microsoft.com/office/drawing/2014/main" id="{5F5054F5-0B89-E549-AE69-11E90AD73CF6}"/>
              </a:ext>
            </a:extLst>
          </p:cNvPr>
          <p:cNvSpPr/>
          <p:nvPr/>
        </p:nvSpPr>
        <p:spPr>
          <a:xfrm rot="10800000" flipH="1">
            <a:off x="7745414" y="3883025"/>
            <a:ext cx="1114425" cy="452438"/>
          </a:xfrm>
          <a:prstGeom prst="bentUpArrow">
            <a:avLst>
              <a:gd name="adj1" fmla="val 12098"/>
              <a:gd name="adj2" fmla="val 25000"/>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0" name="Freccia angolare in su 19">
            <a:extLst>
              <a:ext uri="{FF2B5EF4-FFF2-40B4-BE49-F238E27FC236}">
                <a16:creationId xmlns:a16="http://schemas.microsoft.com/office/drawing/2014/main" id="{33E7B304-C231-424F-ABCB-BB255F45F876}"/>
              </a:ext>
            </a:extLst>
          </p:cNvPr>
          <p:cNvSpPr/>
          <p:nvPr/>
        </p:nvSpPr>
        <p:spPr>
          <a:xfrm rot="10800000">
            <a:off x="4464051" y="3894139"/>
            <a:ext cx="1114425" cy="452437"/>
          </a:xfrm>
          <a:prstGeom prst="bentUpArrow">
            <a:avLst>
              <a:gd name="adj1" fmla="val 12098"/>
              <a:gd name="adj2" fmla="val 25000"/>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Rettangolo 2">
            <a:extLst>
              <a:ext uri="{FF2B5EF4-FFF2-40B4-BE49-F238E27FC236}">
                <a16:creationId xmlns:a16="http://schemas.microsoft.com/office/drawing/2014/main" id="{EFD8DAA8-834B-AB4B-BBFE-A3B522F0017E}"/>
              </a:ext>
            </a:extLst>
          </p:cNvPr>
          <p:cNvSpPr/>
          <p:nvPr/>
        </p:nvSpPr>
        <p:spPr>
          <a:xfrm>
            <a:off x="3306763" y="1600201"/>
            <a:ext cx="2590800" cy="695325"/>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Buffer fonologico</a:t>
            </a:r>
          </a:p>
          <a:p>
            <a:pPr algn="ctr">
              <a:defRPr/>
            </a:pPr>
            <a:r>
              <a:rPr lang="it-IT" sz="2200" dirty="0">
                <a:solidFill>
                  <a:schemeClr val="tx1"/>
                </a:solidFill>
              </a:rPr>
              <a:t>di input</a:t>
            </a:r>
          </a:p>
        </p:txBody>
      </p:sp>
      <p:sp>
        <p:nvSpPr>
          <p:cNvPr id="14" name="Rettangolo 13">
            <a:extLst>
              <a:ext uri="{FF2B5EF4-FFF2-40B4-BE49-F238E27FC236}">
                <a16:creationId xmlns:a16="http://schemas.microsoft.com/office/drawing/2014/main" id="{B01DB088-7E45-9242-8C60-D8C8BDE4D4BA}"/>
              </a:ext>
            </a:extLst>
          </p:cNvPr>
          <p:cNvSpPr/>
          <p:nvPr/>
        </p:nvSpPr>
        <p:spPr>
          <a:xfrm>
            <a:off x="3294064" y="5351463"/>
            <a:ext cx="2592387" cy="595312"/>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Buffer ortografico</a:t>
            </a:r>
          </a:p>
          <a:p>
            <a:pPr algn="ctr">
              <a:defRPr/>
            </a:pPr>
            <a:r>
              <a:rPr lang="it-IT" sz="2200" dirty="0">
                <a:solidFill>
                  <a:schemeClr val="tx1"/>
                </a:solidFill>
              </a:rPr>
              <a:t>di output</a:t>
            </a:r>
          </a:p>
        </p:txBody>
      </p:sp>
      <p:sp>
        <p:nvSpPr>
          <p:cNvPr id="15" name="Rettangolo 14">
            <a:extLst>
              <a:ext uri="{FF2B5EF4-FFF2-40B4-BE49-F238E27FC236}">
                <a16:creationId xmlns:a16="http://schemas.microsoft.com/office/drawing/2014/main" id="{57888DFA-7F4B-F341-855A-EA16EFEAE16F}"/>
              </a:ext>
            </a:extLst>
          </p:cNvPr>
          <p:cNvSpPr/>
          <p:nvPr/>
        </p:nvSpPr>
        <p:spPr>
          <a:xfrm>
            <a:off x="7464425" y="1693863"/>
            <a:ext cx="2393950" cy="563562"/>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Buffer ortografico</a:t>
            </a:r>
          </a:p>
          <a:p>
            <a:pPr algn="ctr">
              <a:defRPr/>
            </a:pPr>
            <a:r>
              <a:rPr lang="it-IT" sz="2200" dirty="0">
                <a:solidFill>
                  <a:schemeClr val="tx1"/>
                </a:solidFill>
              </a:rPr>
              <a:t>di input</a:t>
            </a:r>
          </a:p>
        </p:txBody>
      </p:sp>
      <p:sp>
        <p:nvSpPr>
          <p:cNvPr id="17" name="Rettangolo 16">
            <a:extLst>
              <a:ext uri="{FF2B5EF4-FFF2-40B4-BE49-F238E27FC236}">
                <a16:creationId xmlns:a16="http://schemas.microsoft.com/office/drawing/2014/main" id="{208A06E3-6E6B-E544-8088-CBCBBEDE01F2}"/>
              </a:ext>
            </a:extLst>
          </p:cNvPr>
          <p:cNvSpPr/>
          <p:nvPr/>
        </p:nvSpPr>
        <p:spPr>
          <a:xfrm>
            <a:off x="7499350" y="5380039"/>
            <a:ext cx="2393950" cy="587375"/>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Buffer fonologico</a:t>
            </a:r>
          </a:p>
          <a:p>
            <a:pPr algn="ctr">
              <a:defRPr/>
            </a:pPr>
            <a:r>
              <a:rPr lang="it-IT" sz="2200" dirty="0">
                <a:solidFill>
                  <a:schemeClr val="tx1"/>
                </a:solidFill>
              </a:rPr>
              <a:t>di output</a:t>
            </a:r>
          </a:p>
        </p:txBody>
      </p:sp>
      <p:sp>
        <p:nvSpPr>
          <p:cNvPr id="6" name="Freccia in giù 5">
            <a:extLst>
              <a:ext uri="{FF2B5EF4-FFF2-40B4-BE49-F238E27FC236}">
                <a16:creationId xmlns:a16="http://schemas.microsoft.com/office/drawing/2014/main" id="{B55479F3-B3B7-9C46-A9C4-1D40B3995E6E}"/>
              </a:ext>
            </a:extLst>
          </p:cNvPr>
          <p:cNvSpPr/>
          <p:nvPr/>
        </p:nvSpPr>
        <p:spPr>
          <a:xfrm>
            <a:off x="4535488" y="2316164"/>
            <a:ext cx="120650" cy="3524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1" name="Freccia in giù 20">
            <a:extLst>
              <a:ext uri="{FF2B5EF4-FFF2-40B4-BE49-F238E27FC236}">
                <a16:creationId xmlns:a16="http://schemas.microsoft.com/office/drawing/2014/main" id="{C6238CB1-381D-204A-A155-B21C56E8E699}"/>
              </a:ext>
            </a:extLst>
          </p:cNvPr>
          <p:cNvSpPr/>
          <p:nvPr/>
        </p:nvSpPr>
        <p:spPr>
          <a:xfrm>
            <a:off x="8661400" y="2300289"/>
            <a:ext cx="120650" cy="3524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2" name="Freccia in giù 21">
            <a:extLst>
              <a:ext uri="{FF2B5EF4-FFF2-40B4-BE49-F238E27FC236}">
                <a16:creationId xmlns:a16="http://schemas.microsoft.com/office/drawing/2014/main" id="{B4B311E5-9C15-6A4A-9AFB-EEBF0E138456}"/>
              </a:ext>
            </a:extLst>
          </p:cNvPr>
          <p:cNvSpPr/>
          <p:nvPr/>
        </p:nvSpPr>
        <p:spPr>
          <a:xfrm>
            <a:off x="4519613" y="4984751"/>
            <a:ext cx="119062" cy="3524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3" name="Freccia in giù 22">
            <a:extLst>
              <a:ext uri="{FF2B5EF4-FFF2-40B4-BE49-F238E27FC236}">
                <a16:creationId xmlns:a16="http://schemas.microsoft.com/office/drawing/2014/main" id="{AF192911-0A41-9D49-ADD1-B1D26C158C6A}"/>
              </a:ext>
            </a:extLst>
          </p:cNvPr>
          <p:cNvSpPr/>
          <p:nvPr/>
        </p:nvSpPr>
        <p:spPr>
          <a:xfrm>
            <a:off x="8696326" y="4987926"/>
            <a:ext cx="119063" cy="3524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0" name="CasellaDiTesto 9">
            <a:extLst>
              <a:ext uri="{FF2B5EF4-FFF2-40B4-BE49-F238E27FC236}">
                <a16:creationId xmlns:a16="http://schemas.microsoft.com/office/drawing/2014/main" id="{14D1C14E-C624-A64C-9AE8-97803BF8DE07}"/>
              </a:ext>
            </a:extLst>
          </p:cNvPr>
          <p:cNvSpPr txBox="1"/>
          <p:nvPr/>
        </p:nvSpPr>
        <p:spPr>
          <a:xfrm>
            <a:off x="3756026" y="858839"/>
            <a:ext cx="2129109" cy="430887"/>
          </a:xfrm>
          <a:prstGeom prst="rect">
            <a:avLst/>
          </a:prstGeom>
          <a:noFill/>
        </p:spPr>
        <p:txBody>
          <a:bodyPr wrap="none">
            <a:spAutoFit/>
          </a:bodyPr>
          <a:lstStyle/>
          <a:p>
            <a:pPr>
              <a:defRPr/>
            </a:pPr>
            <a:r>
              <a:rPr lang="it-IT" sz="2200" i="1" dirty="0">
                <a:latin typeface="+mj-lt"/>
              </a:rPr>
              <a:t>stimolo uditivo</a:t>
            </a:r>
          </a:p>
        </p:txBody>
      </p:sp>
      <p:sp>
        <p:nvSpPr>
          <p:cNvPr id="24" name="CasellaDiTesto 23">
            <a:extLst>
              <a:ext uri="{FF2B5EF4-FFF2-40B4-BE49-F238E27FC236}">
                <a16:creationId xmlns:a16="http://schemas.microsoft.com/office/drawing/2014/main" id="{C9896DB2-1AF8-D842-B970-20F306278B99}"/>
              </a:ext>
            </a:extLst>
          </p:cNvPr>
          <p:cNvSpPr txBox="1"/>
          <p:nvPr/>
        </p:nvSpPr>
        <p:spPr>
          <a:xfrm>
            <a:off x="7877176" y="896939"/>
            <a:ext cx="1933543" cy="430887"/>
          </a:xfrm>
          <a:prstGeom prst="rect">
            <a:avLst/>
          </a:prstGeom>
          <a:noFill/>
        </p:spPr>
        <p:txBody>
          <a:bodyPr wrap="none">
            <a:spAutoFit/>
          </a:bodyPr>
          <a:lstStyle/>
          <a:p>
            <a:pPr>
              <a:defRPr/>
            </a:pPr>
            <a:r>
              <a:rPr lang="it-IT" sz="2200" i="1" dirty="0">
                <a:latin typeface="+mj-lt"/>
              </a:rPr>
              <a:t>stimolo visivo</a:t>
            </a:r>
          </a:p>
        </p:txBody>
      </p:sp>
      <p:sp>
        <p:nvSpPr>
          <p:cNvPr id="25" name="CasellaDiTesto 24">
            <a:extLst>
              <a:ext uri="{FF2B5EF4-FFF2-40B4-BE49-F238E27FC236}">
                <a16:creationId xmlns:a16="http://schemas.microsoft.com/office/drawing/2014/main" id="{47F67EB9-8DAE-2841-81A5-179D0DC7FAD6}"/>
              </a:ext>
            </a:extLst>
          </p:cNvPr>
          <p:cNvSpPr txBox="1"/>
          <p:nvPr/>
        </p:nvSpPr>
        <p:spPr>
          <a:xfrm>
            <a:off x="3563938" y="6330951"/>
            <a:ext cx="2622834" cy="430887"/>
          </a:xfrm>
          <a:prstGeom prst="rect">
            <a:avLst/>
          </a:prstGeom>
          <a:noFill/>
        </p:spPr>
        <p:txBody>
          <a:bodyPr wrap="none">
            <a:spAutoFit/>
          </a:bodyPr>
          <a:lstStyle/>
          <a:p>
            <a:pPr>
              <a:defRPr/>
            </a:pPr>
            <a:r>
              <a:rPr lang="it-IT" sz="2200" i="1" dirty="0">
                <a:latin typeface="+mj-lt"/>
              </a:rPr>
              <a:t>produzione scritta</a:t>
            </a:r>
          </a:p>
        </p:txBody>
      </p:sp>
      <p:sp>
        <p:nvSpPr>
          <p:cNvPr id="27" name="CasellaDiTesto 26">
            <a:extLst>
              <a:ext uri="{FF2B5EF4-FFF2-40B4-BE49-F238E27FC236}">
                <a16:creationId xmlns:a16="http://schemas.microsoft.com/office/drawing/2014/main" id="{1816EC51-DEF9-B84A-AE2F-C5D5B9923A06}"/>
              </a:ext>
            </a:extLst>
          </p:cNvPr>
          <p:cNvSpPr txBox="1"/>
          <p:nvPr/>
        </p:nvSpPr>
        <p:spPr>
          <a:xfrm>
            <a:off x="7683500" y="6330951"/>
            <a:ext cx="2505814" cy="430887"/>
          </a:xfrm>
          <a:prstGeom prst="rect">
            <a:avLst/>
          </a:prstGeom>
          <a:noFill/>
        </p:spPr>
        <p:txBody>
          <a:bodyPr wrap="none">
            <a:spAutoFit/>
          </a:bodyPr>
          <a:lstStyle/>
          <a:p>
            <a:pPr>
              <a:defRPr/>
            </a:pPr>
            <a:r>
              <a:rPr lang="it-IT" sz="2200" i="1" dirty="0">
                <a:latin typeface="+mj-lt"/>
              </a:rPr>
              <a:t>produzione orale</a:t>
            </a:r>
          </a:p>
        </p:txBody>
      </p:sp>
      <p:sp>
        <p:nvSpPr>
          <p:cNvPr id="28" name="Freccia in giù 27">
            <a:extLst>
              <a:ext uri="{FF2B5EF4-FFF2-40B4-BE49-F238E27FC236}">
                <a16:creationId xmlns:a16="http://schemas.microsoft.com/office/drawing/2014/main" id="{790D0859-C897-DF46-BD23-53E7712C27F4}"/>
              </a:ext>
            </a:extLst>
          </p:cNvPr>
          <p:cNvSpPr/>
          <p:nvPr/>
        </p:nvSpPr>
        <p:spPr>
          <a:xfrm>
            <a:off x="4519613" y="1225551"/>
            <a:ext cx="119062" cy="35401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9" name="Freccia in giù 28">
            <a:extLst>
              <a:ext uri="{FF2B5EF4-FFF2-40B4-BE49-F238E27FC236}">
                <a16:creationId xmlns:a16="http://schemas.microsoft.com/office/drawing/2014/main" id="{17E5E7DE-3B95-6D49-B589-043848C85BC2}"/>
              </a:ext>
            </a:extLst>
          </p:cNvPr>
          <p:cNvSpPr/>
          <p:nvPr/>
        </p:nvSpPr>
        <p:spPr>
          <a:xfrm>
            <a:off x="4530726" y="6057901"/>
            <a:ext cx="119063" cy="35401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0" name="Freccia in giù 29">
            <a:extLst>
              <a:ext uri="{FF2B5EF4-FFF2-40B4-BE49-F238E27FC236}">
                <a16:creationId xmlns:a16="http://schemas.microsoft.com/office/drawing/2014/main" id="{8C367244-BFFB-FF40-AAC2-48B2BAD9F0E7}"/>
              </a:ext>
            </a:extLst>
          </p:cNvPr>
          <p:cNvSpPr/>
          <p:nvPr/>
        </p:nvSpPr>
        <p:spPr>
          <a:xfrm>
            <a:off x="8655050" y="1295401"/>
            <a:ext cx="120650" cy="3524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1" name="Freccia in giù 30">
            <a:extLst>
              <a:ext uri="{FF2B5EF4-FFF2-40B4-BE49-F238E27FC236}">
                <a16:creationId xmlns:a16="http://schemas.microsoft.com/office/drawing/2014/main" id="{1053ACFE-2765-AC40-8791-857D84702DE3}"/>
              </a:ext>
            </a:extLst>
          </p:cNvPr>
          <p:cNvSpPr/>
          <p:nvPr/>
        </p:nvSpPr>
        <p:spPr>
          <a:xfrm>
            <a:off x="8715376" y="6057901"/>
            <a:ext cx="119063" cy="35401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1" name="Rettangolo arrotondato 10">
            <a:extLst>
              <a:ext uri="{FF2B5EF4-FFF2-40B4-BE49-F238E27FC236}">
                <a16:creationId xmlns:a16="http://schemas.microsoft.com/office/drawing/2014/main" id="{09A46F21-6272-B444-A7BD-717C6C67930A}"/>
              </a:ext>
            </a:extLst>
          </p:cNvPr>
          <p:cNvSpPr/>
          <p:nvPr/>
        </p:nvSpPr>
        <p:spPr>
          <a:xfrm>
            <a:off x="8910639" y="3400426"/>
            <a:ext cx="1677987" cy="815975"/>
          </a:xfrm>
          <a:prstGeom prst="roundRect">
            <a:avLst/>
          </a:prstGeom>
          <a:solidFill>
            <a:schemeClr val="accent3">
              <a:lumMod val="60000"/>
              <a:lumOff val="40000"/>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it-IT" dirty="0">
                <a:solidFill>
                  <a:schemeClr val="tx1"/>
                </a:solidFill>
              </a:rPr>
              <a:t>Conversione</a:t>
            </a:r>
          </a:p>
          <a:p>
            <a:pPr algn="r">
              <a:defRPr/>
            </a:pPr>
            <a:r>
              <a:rPr lang="it-IT" dirty="0">
                <a:solidFill>
                  <a:schemeClr val="tx1"/>
                </a:solidFill>
              </a:rPr>
              <a:t>grafema-fonema</a:t>
            </a:r>
          </a:p>
        </p:txBody>
      </p:sp>
      <p:sp>
        <p:nvSpPr>
          <p:cNvPr id="33" name="Rettangolo arrotondato 32">
            <a:extLst>
              <a:ext uri="{FF2B5EF4-FFF2-40B4-BE49-F238E27FC236}">
                <a16:creationId xmlns:a16="http://schemas.microsoft.com/office/drawing/2014/main" id="{54CC6A9F-E6F5-B54D-9C15-1F57F8A45F82}"/>
              </a:ext>
            </a:extLst>
          </p:cNvPr>
          <p:cNvSpPr/>
          <p:nvPr/>
        </p:nvSpPr>
        <p:spPr>
          <a:xfrm>
            <a:off x="2586039" y="3395663"/>
            <a:ext cx="1679575" cy="817562"/>
          </a:xfrm>
          <a:prstGeom prst="roundRect">
            <a:avLst/>
          </a:prstGeom>
          <a:solidFill>
            <a:schemeClr val="accent3">
              <a:lumMod val="60000"/>
              <a:lumOff val="40000"/>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t-IT" dirty="0">
                <a:solidFill>
                  <a:schemeClr val="tx1"/>
                </a:solidFill>
              </a:rPr>
              <a:t>Conversione</a:t>
            </a:r>
          </a:p>
          <a:p>
            <a:pPr>
              <a:defRPr/>
            </a:pPr>
            <a:r>
              <a:rPr lang="it-IT" dirty="0">
                <a:solidFill>
                  <a:schemeClr val="tx1"/>
                </a:solidFill>
              </a:rPr>
              <a:t>fonema-grafema</a:t>
            </a:r>
          </a:p>
        </p:txBody>
      </p:sp>
      <p:sp>
        <p:nvSpPr>
          <p:cNvPr id="34" name="Freccia angolare in su 33">
            <a:extLst>
              <a:ext uri="{FF2B5EF4-FFF2-40B4-BE49-F238E27FC236}">
                <a16:creationId xmlns:a16="http://schemas.microsoft.com/office/drawing/2014/main" id="{C1352A39-BCE5-E94E-8B01-0751FEC288BC}"/>
              </a:ext>
            </a:extLst>
          </p:cNvPr>
          <p:cNvSpPr/>
          <p:nvPr/>
        </p:nvSpPr>
        <p:spPr>
          <a:xfrm flipV="1">
            <a:off x="9880601" y="1874839"/>
            <a:ext cx="487363" cy="1520825"/>
          </a:xfrm>
          <a:prstGeom prst="bentUpArrow">
            <a:avLst>
              <a:gd name="adj1" fmla="val 10858"/>
              <a:gd name="adj2" fmla="val 23232"/>
              <a:gd name="adj3" fmla="val 32071"/>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6" name="Freccia angolare in su 35">
            <a:extLst>
              <a:ext uri="{FF2B5EF4-FFF2-40B4-BE49-F238E27FC236}">
                <a16:creationId xmlns:a16="http://schemas.microsoft.com/office/drawing/2014/main" id="{62C7C340-94B1-AC43-9204-1593B58ADC0F}"/>
              </a:ext>
            </a:extLst>
          </p:cNvPr>
          <p:cNvSpPr/>
          <p:nvPr/>
        </p:nvSpPr>
        <p:spPr>
          <a:xfrm flipH="1" flipV="1">
            <a:off x="2795588" y="1863726"/>
            <a:ext cx="487362" cy="1520825"/>
          </a:xfrm>
          <a:prstGeom prst="bentUpArrow">
            <a:avLst>
              <a:gd name="adj1" fmla="val 10858"/>
              <a:gd name="adj2" fmla="val 23232"/>
              <a:gd name="adj3" fmla="val 32071"/>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7" name="Freccia angolare in su 36">
            <a:extLst>
              <a:ext uri="{FF2B5EF4-FFF2-40B4-BE49-F238E27FC236}">
                <a16:creationId xmlns:a16="http://schemas.microsoft.com/office/drawing/2014/main" id="{BBA237C3-F675-964E-82CD-2FCF484E4DCE}"/>
              </a:ext>
            </a:extLst>
          </p:cNvPr>
          <p:cNvSpPr/>
          <p:nvPr/>
        </p:nvSpPr>
        <p:spPr>
          <a:xfrm rot="5400000" flipV="1">
            <a:off x="9336088" y="4779963"/>
            <a:ext cx="1560513" cy="446088"/>
          </a:xfrm>
          <a:prstGeom prst="bentUpArrow">
            <a:avLst>
              <a:gd name="adj1" fmla="val 12528"/>
              <a:gd name="adj2" fmla="val 23232"/>
              <a:gd name="adj3" fmla="val 39137"/>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8" name="Freccia angolare in su 37">
            <a:extLst>
              <a:ext uri="{FF2B5EF4-FFF2-40B4-BE49-F238E27FC236}">
                <a16:creationId xmlns:a16="http://schemas.microsoft.com/office/drawing/2014/main" id="{7E0150C3-9EA5-D448-AE32-BA8B66F3BA24}"/>
              </a:ext>
            </a:extLst>
          </p:cNvPr>
          <p:cNvSpPr/>
          <p:nvPr/>
        </p:nvSpPr>
        <p:spPr>
          <a:xfrm rot="16200000" flipH="1" flipV="1">
            <a:off x="2290763" y="4779963"/>
            <a:ext cx="1560513" cy="446088"/>
          </a:xfrm>
          <a:prstGeom prst="bentUpArrow">
            <a:avLst>
              <a:gd name="adj1" fmla="val 12528"/>
              <a:gd name="adj2" fmla="val 23232"/>
              <a:gd name="adj3" fmla="val 39137"/>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5" name="Freccia a destra 34">
            <a:extLst>
              <a:ext uri="{FF2B5EF4-FFF2-40B4-BE49-F238E27FC236}">
                <a16:creationId xmlns:a16="http://schemas.microsoft.com/office/drawing/2014/main" id="{484F189C-D053-4F42-8E87-8EB2864F527F}"/>
              </a:ext>
            </a:extLst>
          </p:cNvPr>
          <p:cNvSpPr/>
          <p:nvPr/>
        </p:nvSpPr>
        <p:spPr>
          <a:xfrm>
            <a:off x="1524001" y="765175"/>
            <a:ext cx="5762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9" name="Freccia a destra 38">
            <a:extLst>
              <a:ext uri="{FF2B5EF4-FFF2-40B4-BE49-F238E27FC236}">
                <a16:creationId xmlns:a16="http://schemas.microsoft.com/office/drawing/2014/main" id="{C2AD57FC-D5AD-FA44-9CE3-F740090CF4EF}"/>
              </a:ext>
            </a:extLst>
          </p:cNvPr>
          <p:cNvSpPr/>
          <p:nvPr/>
        </p:nvSpPr>
        <p:spPr>
          <a:xfrm>
            <a:off x="1524001" y="1125538"/>
            <a:ext cx="576263" cy="215900"/>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40" name="CasellaDiTesto 39">
            <a:extLst>
              <a:ext uri="{FF2B5EF4-FFF2-40B4-BE49-F238E27FC236}">
                <a16:creationId xmlns:a16="http://schemas.microsoft.com/office/drawing/2014/main" id="{C9A700D0-10BD-0741-B7F4-C25F3D5493C5}"/>
              </a:ext>
            </a:extLst>
          </p:cNvPr>
          <p:cNvSpPr txBox="1"/>
          <p:nvPr/>
        </p:nvSpPr>
        <p:spPr>
          <a:xfrm>
            <a:off x="2063751" y="765176"/>
            <a:ext cx="1225015" cy="276999"/>
          </a:xfrm>
          <a:prstGeom prst="rect">
            <a:avLst/>
          </a:prstGeom>
          <a:noFill/>
        </p:spPr>
        <p:txBody>
          <a:bodyPr wrap="none">
            <a:spAutoFit/>
          </a:bodyPr>
          <a:lstStyle/>
          <a:p>
            <a:pPr>
              <a:defRPr/>
            </a:pPr>
            <a:r>
              <a:rPr lang="it-IT" sz="1200" b="1" dirty="0">
                <a:latin typeface="+mj-lt"/>
                <a:cs typeface="Arial" charset="0"/>
              </a:rPr>
              <a:t>VIA LESSICALE</a:t>
            </a:r>
          </a:p>
        </p:txBody>
      </p:sp>
      <p:sp>
        <p:nvSpPr>
          <p:cNvPr id="41" name="CasellaDiTesto 40">
            <a:extLst>
              <a:ext uri="{FF2B5EF4-FFF2-40B4-BE49-F238E27FC236}">
                <a16:creationId xmlns:a16="http://schemas.microsoft.com/office/drawing/2014/main" id="{7A8EBC71-721B-4D4C-BC06-37E8BDABD037}"/>
              </a:ext>
            </a:extLst>
          </p:cNvPr>
          <p:cNvSpPr txBox="1"/>
          <p:nvPr/>
        </p:nvSpPr>
        <p:spPr>
          <a:xfrm>
            <a:off x="2063750" y="1052514"/>
            <a:ext cx="1556836" cy="276999"/>
          </a:xfrm>
          <a:prstGeom prst="rect">
            <a:avLst/>
          </a:prstGeom>
          <a:noFill/>
        </p:spPr>
        <p:txBody>
          <a:bodyPr wrap="none">
            <a:spAutoFit/>
          </a:bodyPr>
          <a:lstStyle/>
          <a:p>
            <a:pPr>
              <a:defRPr/>
            </a:pPr>
            <a:r>
              <a:rPr lang="it-IT" sz="1200" b="1" dirty="0">
                <a:latin typeface="+mj-lt"/>
                <a:cs typeface="Arial" charset="0"/>
              </a:rPr>
              <a:t>VIA SUB-LESSICALE</a:t>
            </a:r>
          </a:p>
        </p:txBody>
      </p:sp>
      <p:sp>
        <p:nvSpPr>
          <p:cNvPr id="42" name="Per 41">
            <a:extLst>
              <a:ext uri="{FF2B5EF4-FFF2-40B4-BE49-F238E27FC236}">
                <a16:creationId xmlns:a16="http://schemas.microsoft.com/office/drawing/2014/main" id="{40476F9B-CB3D-924C-97FF-0A2A1C4215F6}"/>
              </a:ext>
            </a:extLst>
          </p:cNvPr>
          <p:cNvSpPr/>
          <p:nvPr/>
        </p:nvSpPr>
        <p:spPr>
          <a:xfrm>
            <a:off x="3575051" y="1916114"/>
            <a:ext cx="2016125" cy="1944687"/>
          </a:xfrm>
          <a:prstGeom prst="mathMultiply">
            <a:avLst>
              <a:gd name="adj1" fmla="val 14882"/>
            </a:avLst>
          </a:prstGeom>
          <a:solidFill>
            <a:schemeClr val="tx1">
              <a:alpha val="50000"/>
            </a:schemeClr>
          </a:solidFill>
          <a:ln>
            <a:solidFill>
              <a:srgbClr val="FF0000">
                <a:alpha val="63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extLst>
      <p:ext uri="{BB962C8B-B14F-4D97-AF65-F5344CB8AC3E}">
        <p14:creationId xmlns:p14="http://schemas.microsoft.com/office/powerpoint/2010/main" val="12445078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7BC52A-FFD5-614D-9A1E-EE724DBD8646}"/>
              </a:ext>
            </a:extLst>
          </p:cNvPr>
          <p:cNvSpPr>
            <a:spLocks noGrp="1"/>
          </p:cNvSpPr>
          <p:nvPr>
            <p:ph type="title"/>
          </p:nvPr>
        </p:nvSpPr>
        <p:spPr>
          <a:xfrm>
            <a:off x="1671145" y="536028"/>
            <a:ext cx="9833468" cy="798786"/>
          </a:xfrm>
        </p:spPr>
        <p:txBody>
          <a:bodyPr>
            <a:normAutofit/>
          </a:bodyPr>
          <a:lstStyle/>
          <a:p>
            <a:pPr>
              <a:defRPr/>
            </a:pPr>
            <a:r>
              <a:rPr lang="it-IT" sz="2800" b="1" dirty="0">
                <a:solidFill>
                  <a:srgbClr val="FF0000"/>
                </a:solidFill>
                <a:latin typeface="Arial" panose="020B0604020202020204" pitchFamily="34" charset="0"/>
                <a:cs typeface="Arial" panose="020B0604020202020204" pitchFamily="34" charset="0"/>
              </a:rPr>
              <a:t>I danni funzionali: </a:t>
            </a:r>
            <a:r>
              <a:rPr lang="it-IT" b="1" dirty="0">
                <a:solidFill>
                  <a:srgbClr val="FF0000"/>
                </a:solidFill>
                <a:latin typeface="Arial" panose="020B0604020202020204" pitchFamily="34" charset="0"/>
                <a:cs typeface="Arial" panose="020B0604020202020204" pitchFamily="34" charset="0"/>
              </a:rPr>
              <a:t>Il lessico fonologico di input</a:t>
            </a:r>
          </a:p>
        </p:txBody>
      </p:sp>
      <p:sp>
        <p:nvSpPr>
          <p:cNvPr id="3" name="Segnaposto contenuto 2">
            <a:extLst>
              <a:ext uri="{FF2B5EF4-FFF2-40B4-BE49-F238E27FC236}">
                <a16:creationId xmlns:a16="http://schemas.microsoft.com/office/drawing/2014/main" id="{5832E42A-9638-3048-A94D-F7AD5C2F4C03}"/>
              </a:ext>
            </a:extLst>
          </p:cNvPr>
          <p:cNvSpPr>
            <a:spLocks noGrp="1"/>
          </p:cNvSpPr>
          <p:nvPr>
            <p:ph idx="1"/>
          </p:nvPr>
        </p:nvSpPr>
        <p:spPr>
          <a:xfrm>
            <a:off x="1502981" y="1700212"/>
            <a:ext cx="10515600" cy="4521683"/>
          </a:xfrm>
        </p:spPr>
        <p:txBody>
          <a:bodyPr>
            <a:normAutofit/>
          </a:bodyPr>
          <a:lstStyle/>
          <a:p>
            <a:pPr>
              <a:buFont typeface="Wingdings 2" pitchFamily="18" charset="2"/>
              <a:buNone/>
              <a:defRPr/>
            </a:pPr>
            <a:endParaRPr lang="it-IT" sz="3200" dirty="0">
              <a:latin typeface="Arial" panose="020B0604020202020204" pitchFamily="34" charset="0"/>
              <a:cs typeface="Arial" panose="020B0604020202020204" pitchFamily="34" charset="0"/>
            </a:endParaRPr>
          </a:p>
          <a:p>
            <a:pPr>
              <a:buFont typeface="Wingdings 2" pitchFamily="18" charset="2"/>
              <a:buNone/>
              <a:defRPr/>
            </a:pPr>
            <a:r>
              <a:rPr lang="it-IT" sz="3200" dirty="0">
                <a:latin typeface="Arial" panose="020B0604020202020204" pitchFamily="34" charset="0"/>
                <a:cs typeface="Arial" panose="020B0604020202020204" pitchFamily="34" charset="0"/>
              </a:rPr>
              <a:t>	</a:t>
            </a:r>
            <a:r>
              <a:rPr lang="it-IT" sz="2800" dirty="0">
                <a:latin typeface="Arial" panose="020B0604020202020204" pitchFamily="34" charset="0"/>
                <a:cs typeface="Arial" panose="020B0604020202020204" pitchFamily="34" charset="0"/>
              </a:rPr>
              <a:t>Non è possibile distinguere le parole dalle non-parole udite. </a:t>
            </a:r>
          </a:p>
          <a:p>
            <a:pPr>
              <a:buFont typeface="Wingdings 2" pitchFamily="18" charset="2"/>
              <a:buNone/>
              <a:defRPr/>
            </a:pPr>
            <a:r>
              <a:rPr lang="it-IT" sz="2800" dirty="0">
                <a:latin typeface="Arial" panose="020B0604020202020204" pitchFamily="34" charset="0"/>
                <a:cs typeface="Arial" panose="020B0604020202020204" pitchFamily="34" charset="0"/>
              </a:rPr>
              <a:t>	In base all’organizzazione del lessico, gli errori si presentano in funzione di:</a:t>
            </a:r>
          </a:p>
          <a:p>
            <a:pPr marL="596900" indent="-514350">
              <a:buFont typeface="+mj-lt"/>
              <a:buAutoNum type="arabicPeriod"/>
              <a:defRPr/>
            </a:pPr>
            <a:r>
              <a:rPr lang="it-IT" sz="2800" dirty="0">
                <a:latin typeface="Arial" panose="020B0604020202020204" pitchFamily="34" charset="0"/>
                <a:cs typeface="Arial" panose="020B0604020202020204" pitchFamily="34" charset="0"/>
              </a:rPr>
              <a:t>Frequenza d’uso (gradiente)</a:t>
            </a:r>
          </a:p>
          <a:p>
            <a:pPr marL="596900" indent="-514350">
              <a:buFont typeface="+mj-lt"/>
              <a:buAutoNum type="arabicPeriod"/>
              <a:defRPr/>
            </a:pPr>
            <a:r>
              <a:rPr lang="it-IT" sz="2800" dirty="0">
                <a:latin typeface="Arial" panose="020B0604020202020204" pitchFamily="34" charset="0"/>
                <a:cs typeface="Arial" panose="020B0604020202020204" pitchFamily="34" charset="0"/>
              </a:rPr>
              <a:t>Classe grammaticale (può interessare solo i nomi o solo i verbi uditi)</a:t>
            </a:r>
          </a:p>
          <a:p>
            <a:pPr>
              <a:buFont typeface="Wingdings 2" pitchFamily="18" charset="2"/>
              <a:buNone/>
              <a:defRPr/>
            </a:pPr>
            <a:endParaRPr lang="it-IT" dirty="0"/>
          </a:p>
        </p:txBody>
      </p:sp>
    </p:spTree>
    <p:extLst>
      <p:ext uri="{BB962C8B-B14F-4D97-AF65-F5344CB8AC3E}">
        <p14:creationId xmlns:p14="http://schemas.microsoft.com/office/powerpoint/2010/main" val="29590844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5ADCE4-2EF9-3443-B3A2-1855E0E0B253}"/>
              </a:ext>
            </a:extLst>
          </p:cNvPr>
          <p:cNvSpPr>
            <a:spLocks noGrp="1"/>
          </p:cNvSpPr>
          <p:nvPr>
            <p:ph type="title"/>
          </p:nvPr>
        </p:nvSpPr>
        <p:spPr>
          <a:xfrm>
            <a:off x="2971800" y="65088"/>
            <a:ext cx="7499350" cy="755650"/>
          </a:xfrm>
        </p:spPr>
        <p:txBody>
          <a:bodyPr>
            <a:noAutofit/>
          </a:bodyPr>
          <a:lstStyle/>
          <a:p>
            <a:pPr>
              <a:defRPr/>
            </a:pPr>
            <a:r>
              <a:rPr lang="it-IT" dirty="0"/>
              <a:t>I danni funzionali</a:t>
            </a:r>
          </a:p>
        </p:txBody>
      </p:sp>
      <p:sp>
        <p:nvSpPr>
          <p:cNvPr id="73731" name="Segnaposto contenuto 2">
            <a:extLst>
              <a:ext uri="{FF2B5EF4-FFF2-40B4-BE49-F238E27FC236}">
                <a16:creationId xmlns:a16="http://schemas.microsoft.com/office/drawing/2014/main" id="{A3F25D5C-BD4C-954E-BCEB-D5B05CC05698}"/>
              </a:ext>
            </a:extLst>
          </p:cNvPr>
          <p:cNvSpPr>
            <a:spLocks noGrp="1"/>
          </p:cNvSpPr>
          <p:nvPr>
            <p:ph idx="1"/>
          </p:nvPr>
        </p:nvSpPr>
        <p:spPr>
          <a:xfrm>
            <a:off x="2971800" y="820738"/>
            <a:ext cx="7499350" cy="6037262"/>
          </a:xfrm>
        </p:spPr>
        <p:txBody>
          <a:bodyPr/>
          <a:lstStyle/>
          <a:p>
            <a:pPr marL="82550" indent="0">
              <a:buNone/>
            </a:pPr>
            <a:r>
              <a:rPr lang="it-IT" altLang="it-IT">
                <a:solidFill>
                  <a:schemeClr val="bg1"/>
                </a:solidFill>
              </a:rPr>
              <a:t>.</a:t>
            </a:r>
          </a:p>
        </p:txBody>
      </p:sp>
      <p:sp>
        <p:nvSpPr>
          <p:cNvPr id="4" name="Ovale 3">
            <a:extLst>
              <a:ext uri="{FF2B5EF4-FFF2-40B4-BE49-F238E27FC236}">
                <a16:creationId xmlns:a16="http://schemas.microsoft.com/office/drawing/2014/main" id="{05FC199B-4A9B-6F4D-B4F2-426062A0DAE4}"/>
              </a:ext>
            </a:extLst>
          </p:cNvPr>
          <p:cNvSpPr/>
          <p:nvPr/>
        </p:nvSpPr>
        <p:spPr>
          <a:xfrm>
            <a:off x="5749925" y="3160714"/>
            <a:ext cx="1944688" cy="1165225"/>
          </a:xfrm>
          <a:prstGeom prst="ellipse">
            <a:avLst/>
          </a:prstGeom>
          <a:solidFill>
            <a:schemeClr val="accent1">
              <a:lumMod val="60000"/>
              <a:lumOff val="40000"/>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Sistema </a:t>
            </a:r>
          </a:p>
          <a:p>
            <a:pPr algn="ctr">
              <a:defRPr/>
            </a:pPr>
            <a:r>
              <a:rPr lang="it-IT" sz="2200" dirty="0">
                <a:solidFill>
                  <a:schemeClr val="tx1"/>
                </a:solidFill>
              </a:rPr>
              <a:t>Semantico</a:t>
            </a:r>
          </a:p>
        </p:txBody>
      </p:sp>
      <p:sp>
        <p:nvSpPr>
          <p:cNvPr id="5" name="Rettangolo 4">
            <a:extLst>
              <a:ext uri="{FF2B5EF4-FFF2-40B4-BE49-F238E27FC236}">
                <a16:creationId xmlns:a16="http://schemas.microsoft.com/office/drawing/2014/main" id="{C276F2F0-2A2D-D146-A275-2DCC9F8A2189}"/>
              </a:ext>
            </a:extLst>
          </p:cNvPr>
          <p:cNvSpPr/>
          <p:nvPr/>
        </p:nvSpPr>
        <p:spPr>
          <a:xfrm>
            <a:off x="7464425" y="2652713"/>
            <a:ext cx="2376488" cy="614362"/>
          </a:xfrm>
          <a:prstGeom prst="rect">
            <a:avLst/>
          </a:prstGeom>
          <a:solidFill>
            <a:srgbClr val="92D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solidFill>
                  <a:schemeClr val="tx1"/>
                </a:solidFill>
              </a:rPr>
              <a:t>Lessico ortografico</a:t>
            </a:r>
          </a:p>
          <a:p>
            <a:pPr algn="ctr">
              <a:defRPr/>
            </a:pPr>
            <a:r>
              <a:rPr lang="it-IT" sz="2000" dirty="0">
                <a:solidFill>
                  <a:schemeClr val="tx1"/>
                </a:solidFill>
              </a:rPr>
              <a:t>di input</a:t>
            </a:r>
          </a:p>
        </p:txBody>
      </p:sp>
      <p:sp>
        <p:nvSpPr>
          <p:cNvPr id="7" name="Rettangolo 6">
            <a:extLst>
              <a:ext uri="{FF2B5EF4-FFF2-40B4-BE49-F238E27FC236}">
                <a16:creationId xmlns:a16="http://schemas.microsoft.com/office/drawing/2014/main" id="{75324E47-940C-4342-8CF6-3F366912E206}"/>
              </a:ext>
            </a:extLst>
          </p:cNvPr>
          <p:cNvSpPr/>
          <p:nvPr/>
        </p:nvSpPr>
        <p:spPr>
          <a:xfrm>
            <a:off x="7524750" y="4346576"/>
            <a:ext cx="2393950" cy="587375"/>
          </a:xfrm>
          <a:prstGeom prst="rect">
            <a:avLst/>
          </a:prstGeom>
          <a:solidFill>
            <a:srgbClr val="92D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solidFill>
                  <a:schemeClr val="tx1"/>
                </a:solidFill>
              </a:rPr>
              <a:t>Lessico fonologico</a:t>
            </a:r>
          </a:p>
          <a:p>
            <a:pPr algn="ctr">
              <a:defRPr/>
            </a:pPr>
            <a:r>
              <a:rPr lang="it-IT" sz="2000" dirty="0">
                <a:solidFill>
                  <a:schemeClr val="tx1"/>
                </a:solidFill>
              </a:rPr>
              <a:t>di output</a:t>
            </a:r>
          </a:p>
        </p:txBody>
      </p:sp>
      <p:sp>
        <p:nvSpPr>
          <p:cNvPr id="8" name="Rettangolo 7">
            <a:extLst>
              <a:ext uri="{FF2B5EF4-FFF2-40B4-BE49-F238E27FC236}">
                <a16:creationId xmlns:a16="http://schemas.microsoft.com/office/drawing/2014/main" id="{13DB643C-F9B4-DE4E-ABF5-E93974341889}"/>
              </a:ext>
            </a:extLst>
          </p:cNvPr>
          <p:cNvSpPr/>
          <p:nvPr/>
        </p:nvSpPr>
        <p:spPr>
          <a:xfrm>
            <a:off x="3282950" y="2690813"/>
            <a:ext cx="2592388" cy="582612"/>
          </a:xfrm>
          <a:prstGeom prst="rect">
            <a:avLst/>
          </a:prstGeom>
          <a:solidFill>
            <a:srgbClr val="92D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solidFill>
                  <a:schemeClr val="tx1"/>
                </a:solidFill>
              </a:rPr>
              <a:t>Lessico fonologico</a:t>
            </a:r>
          </a:p>
          <a:p>
            <a:pPr algn="ctr">
              <a:defRPr/>
            </a:pPr>
            <a:r>
              <a:rPr lang="it-IT" sz="2000" dirty="0">
                <a:solidFill>
                  <a:schemeClr val="tx1"/>
                </a:solidFill>
              </a:rPr>
              <a:t>di input</a:t>
            </a:r>
          </a:p>
        </p:txBody>
      </p:sp>
      <p:sp>
        <p:nvSpPr>
          <p:cNvPr id="9" name="Rettangolo 8">
            <a:extLst>
              <a:ext uri="{FF2B5EF4-FFF2-40B4-BE49-F238E27FC236}">
                <a16:creationId xmlns:a16="http://schemas.microsoft.com/office/drawing/2014/main" id="{612DC896-2CC9-074B-B3C9-2256FE5AFF50}"/>
              </a:ext>
            </a:extLst>
          </p:cNvPr>
          <p:cNvSpPr/>
          <p:nvPr/>
        </p:nvSpPr>
        <p:spPr>
          <a:xfrm>
            <a:off x="3294064" y="4368800"/>
            <a:ext cx="2592387" cy="573088"/>
          </a:xfrm>
          <a:prstGeom prst="rect">
            <a:avLst/>
          </a:prstGeom>
          <a:solidFill>
            <a:srgbClr val="92D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solidFill>
                  <a:schemeClr val="tx1"/>
                </a:solidFill>
              </a:rPr>
              <a:t>Lessico ortografico</a:t>
            </a:r>
          </a:p>
          <a:p>
            <a:pPr algn="ctr">
              <a:defRPr/>
            </a:pPr>
            <a:r>
              <a:rPr lang="it-IT" sz="2000" dirty="0">
                <a:solidFill>
                  <a:schemeClr val="tx1"/>
                </a:solidFill>
              </a:rPr>
              <a:t>di output</a:t>
            </a:r>
          </a:p>
        </p:txBody>
      </p:sp>
      <p:sp>
        <p:nvSpPr>
          <p:cNvPr id="16" name="Freccia angolare in su 15">
            <a:extLst>
              <a:ext uri="{FF2B5EF4-FFF2-40B4-BE49-F238E27FC236}">
                <a16:creationId xmlns:a16="http://schemas.microsoft.com/office/drawing/2014/main" id="{B5781BB5-06CC-214A-B5E6-F90FBFB7691E}"/>
              </a:ext>
            </a:extLst>
          </p:cNvPr>
          <p:cNvSpPr/>
          <p:nvPr/>
        </p:nvSpPr>
        <p:spPr>
          <a:xfrm rot="5400000" flipV="1">
            <a:off x="8027988" y="3035300"/>
            <a:ext cx="487362" cy="1081088"/>
          </a:xfrm>
          <a:prstGeom prst="bentUpArrow">
            <a:avLst>
              <a:gd name="adj1" fmla="val 12098"/>
              <a:gd name="adj2" fmla="val 25000"/>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8" name="Freccia angolare in su 17">
            <a:extLst>
              <a:ext uri="{FF2B5EF4-FFF2-40B4-BE49-F238E27FC236}">
                <a16:creationId xmlns:a16="http://schemas.microsoft.com/office/drawing/2014/main" id="{037D5CFA-41B0-0347-A93F-9AB8A75B72E8}"/>
              </a:ext>
            </a:extLst>
          </p:cNvPr>
          <p:cNvSpPr/>
          <p:nvPr/>
        </p:nvSpPr>
        <p:spPr>
          <a:xfrm rot="16200000" flipH="1" flipV="1">
            <a:off x="4832351" y="2989264"/>
            <a:ext cx="487363" cy="1081087"/>
          </a:xfrm>
          <a:prstGeom prst="bentUpArrow">
            <a:avLst>
              <a:gd name="adj1" fmla="val 12098"/>
              <a:gd name="adj2" fmla="val 25000"/>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9" name="Freccia angolare in su 18">
            <a:extLst>
              <a:ext uri="{FF2B5EF4-FFF2-40B4-BE49-F238E27FC236}">
                <a16:creationId xmlns:a16="http://schemas.microsoft.com/office/drawing/2014/main" id="{2DFE797E-B93A-3E4A-8696-41AA3F133777}"/>
              </a:ext>
            </a:extLst>
          </p:cNvPr>
          <p:cNvSpPr/>
          <p:nvPr/>
        </p:nvSpPr>
        <p:spPr>
          <a:xfrm rot="10800000" flipH="1">
            <a:off x="7745414" y="3883025"/>
            <a:ext cx="1114425" cy="452438"/>
          </a:xfrm>
          <a:prstGeom prst="bentUpArrow">
            <a:avLst>
              <a:gd name="adj1" fmla="val 12098"/>
              <a:gd name="adj2" fmla="val 25000"/>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0" name="Freccia angolare in su 19">
            <a:extLst>
              <a:ext uri="{FF2B5EF4-FFF2-40B4-BE49-F238E27FC236}">
                <a16:creationId xmlns:a16="http://schemas.microsoft.com/office/drawing/2014/main" id="{0DF104E6-0311-9F41-B63F-C9386D03F029}"/>
              </a:ext>
            </a:extLst>
          </p:cNvPr>
          <p:cNvSpPr/>
          <p:nvPr/>
        </p:nvSpPr>
        <p:spPr>
          <a:xfrm rot="10800000">
            <a:off x="4464051" y="3894139"/>
            <a:ext cx="1114425" cy="452437"/>
          </a:xfrm>
          <a:prstGeom prst="bentUpArrow">
            <a:avLst>
              <a:gd name="adj1" fmla="val 12098"/>
              <a:gd name="adj2" fmla="val 25000"/>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Rettangolo 2">
            <a:extLst>
              <a:ext uri="{FF2B5EF4-FFF2-40B4-BE49-F238E27FC236}">
                <a16:creationId xmlns:a16="http://schemas.microsoft.com/office/drawing/2014/main" id="{346A140A-17A9-324E-B6D0-6DC6D207D475}"/>
              </a:ext>
            </a:extLst>
          </p:cNvPr>
          <p:cNvSpPr/>
          <p:nvPr/>
        </p:nvSpPr>
        <p:spPr>
          <a:xfrm>
            <a:off x="3306763" y="1600201"/>
            <a:ext cx="2590800" cy="695325"/>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Buffer fonologico</a:t>
            </a:r>
          </a:p>
          <a:p>
            <a:pPr algn="ctr">
              <a:defRPr/>
            </a:pPr>
            <a:r>
              <a:rPr lang="it-IT" sz="2200" dirty="0">
                <a:solidFill>
                  <a:schemeClr val="tx1"/>
                </a:solidFill>
              </a:rPr>
              <a:t>di input</a:t>
            </a:r>
          </a:p>
        </p:txBody>
      </p:sp>
      <p:sp>
        <p:nvSpPr>
          <p:cNvPr id="14" name="Rettangolo 13">
            <a:extLst>
              <a:ext uri="{FF2B5EF4-FFF2-40B4-BE49-F238E27FC236}">
                <a16:creationId xmlns:a16="http://schemas.microsoft.com/office/drawing/2014/main" id="{DFF1DB85-B495-7244-9CF7-CB25FCD1EA26}"/>
              </a:ext>
            </a:extLst>
          </p:cNvPr>
          <p:cNvSpPr/>
          <p:nvPr/>
        </p:nvSpPr>
        <p:spPr>
          <a:xfrm>
            <a:off x="3294064" y="5351463"/>
            <a:ext cx="2592387" cy="595312"/>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Buffer ortografico</a:t>
            </a:r>
          </a:p>
          <a:p>
            <a:pPr algn="ctr">
              <a:defRPr/>
            </a:pPr>
            <a:r>
              <a:rPr lang="it-IT" sz="2200" dirty="0">
                <a:solidFill>
                  <a:schemeClr val="tx1"/>
                </a:solidFill>
              </a:rPr>
              <a:t>di output</a:t>
            </a:r>
          </a:p>
        </p:txBody>
      </p:sp>
      <p:sp>
        <p:nvSpPr>
          <p:cNvPr id="15" name="Rettangolo 14">
            <a:extLst>
              <a:ext uri="{FF2B5EF4-FFF2-40B4-BE49-F238E27FC236}">
                <a16:creationId xmlns:a16="http://schemas.microsoft.com/office/drawing/2014/main" id="{062FBB8C-1C4C-E745-B35F-B946ED1761B7}"/>
              </a:ext>
            </a:extLst>
          </p:cNvPr>
          <p:cNvSpPr/>
          <p:nvPr/>
        </p:nvSpPr>
        <p:spPr>
          <a:xfrm>
            <a:off x="7464425" y="1693863"/>
            <a:ext cx="2393950" cy="563562"/>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Buffer ortografico</a:t>
            </a:r>
          </a:p>
          <a:p>
            <a:pPr algn="ctr">
              <a:defRPr/>
            </a:pPr>
            <a:r>
              <a:rPr lang="it-IT" sz="2200" dirty="0">
                <a:solidFill>
                  <a:schemeClr val="tx1"/>
                </a:solidFill>
              </a:rPr>
              <a:t>di input</a:t>
            </a:r>
          </a:p>
        </p:txBody>
      </p:sp>
      <p:sp>
        <p:nvSpPr>
          <p:cNvPr id="17" name="Rettangolo 16">
            <a:extLst>
              <a:ext uri="{FF2B5EF4-FFF2-40B4-BE49-F238E27FC236}">
                <a16:creationId xmlns:a16="http://schemas.microsoft.com/office/drawing/2014/main" id="{2A68D9E8-EFD5-8945-8E11-97C33E770EFB}"/>
              </a:ext>
            </a:extLst>
          </p:cNvPr>
          <p:cNvSpPr/>
          <p:nvPr/>
        </p:nvSpPr>
        <p:spPr>
          <a:xfrm>
            <a:off x="7499350" y="5380039"/>
            <a:ext cx="2393950" cy="587375"/>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Buffer fonologico</a:t>
            </a:r>
          </a:p>
          <a:p>
            <a:pPr algn="ctr">
              <a:defRPr/>
            </a:pPr>
            <a:r>
              <a:rPr lang="it-IT" sz="2200" dirty="0">
                <a:solidFill>
                  <a:schemeClr val="tx1"/>
                </a:solidFill>
              </a:rPr>
              <a:t>di output</a:t>
            </a:r>
          </a:p>
        </p:txBody>
      </p:sp>
      <p:sp>
        <p:nvSpPr>
          <p:cNvPr id="6" name="Freccia in giù 5">
            <a:extLst>
              <a:ext uri="{FF2B5EF4-FFF2-40B4-BE49-F238E27FC236}">
                <a16:creationId xmlns:a16="http://schemas.microsoft.com/office/drawing/2014/main" id="{993186EA-05EF-EF46-B53D-61D7CFDA4BE7}"/>
              </a:ext>
            </a:extLst>
          </p:cNvPr>
          <p:cNvSpPr/>
          <p:nvPr/>
        </p:nvSpPr>
        <p:spPr>
          <a:xfrm>
            <a:off x="4535488" y="2316164"/>
            <a:ext cx="120650" cy="3524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1" name="Freccia in giù 20">
            <a:extLst>
              <a:ext uri="{FF2B5EF4-FFF2-40B4-BE49-F238E27FC236}">
                <a16:creationId xmlns:a16="http://schemas.microsoft.com/office/drawing/2014/main" id="{22B7A0A8-D0BE-7A42-993B-01E3BFF4D39F}"/>
              </a:ext>
            </a:extLst>
          </p:cNvPr>
          <p:cNvSpPr/>
          <p:nvPr/>
        </p:nvSpPr>
        <p:spPr>
          <a:xfrm>
            <a:off x="8661400" y="2300289"/>
            <a:ext cx="120650" cy="3524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2" name="Freccia in giù 21">
            <a:extLst>
              <a:ext uri="{FF2B5EF4-FFF2-40B4-BE49-F238E27FC236}">
                <a16:creationId xmlns:a16="http://schemas.microsoft.com/office/drawing/2014/main" id="{DD597CB9-B90D-984C-940A-B4F5E8D9D094}"/>
              </a:ext>
            </a:extLst>
          </p:cNvPr>
          <p:cNvSpPr/>
          <p:nvPr/>
        </p:nvSpPr>
        <p:spPr>
          <a:xfrm>
            <a:off x="4519613" y="4984751"/>
            <a:ext cx="119062" cy="3524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3" name="Freccia in giù 22">
            <a:extLst>
              <a:ext uri="{FF2B5EF4-FFF2-40B4-BE49-F238E27FC236}">
                <a16:creationId xmlns:a16="http://schemas.microsoft.com/office/drawing/2014/main" id="{6874EDF3-3505-D140-AB89-CA70C829DCE0}"/>
              </a:ext>
            </a:extLst>
          </p:cNvPr>
          <p:cNvSpPr/>
          <p:nvPr/>
        </p:nvSpPr>
        <p:spPr>
          <a:xfrm>
            <a:off x="8696326" y="4987926"/>
            <a:ext cx="119063" cy="3524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0" name="CasellaDiTesto 9">
            <a:extLst>
              <a:ext uri="{FF2B5EF4-FFF2-40B4-BE49-F238E27FC236}">
                <a16:creationId xmlns:a16="http://schemas.microsoft.com/office/drawing/2014/main" id="{0893A245-0FDF-8B47-AD14-C3FA63C09D8E}"/>
              </a:ext>
            </a:extLst>
          </p:cNvPr>
          <p:cNvSpPr txBox="1"/>
          <p:nvPr/>
        </p:nvSpPr>
        <p:spPr>
          <a:xfrm>
            <a:off x="3756026" y="858839"/>
            <a:ext cx="2129109" cy="430887"/>
          </a:xfrm>
          <a:prstGeom prst="rect">
            <a:avLst/>
          </a:prstGeom>
          <a:noFill/>
        </p:spPr>
        <p:txBody>
          <a:bodyPr wrap="none">
            <a:spAutoFit/>
          </a:bodyPr>
          <a:lstStyle/>
          <a:p>
            <a:pPr>
              <a:defRPr/>
            </a:pPr>
            <a:r>
              <a:rPr lang="it-IT" sz="2200" i="1" dirty="0">
                <a:latin typeface="+mj-lt"/>
              </a:rPr>
              <a:t>stimolo uditivo</a:t>
            </a:r>
          </a:p>
        </p:txBody>
      </p:sp>
      <p:sp>
        <p:nvSpPr>
          <p:cNvPr id="24" name="CasellaDiTesto 23">
            <a:extLst>
              <a:ext uri="{FF2B5EF4-FFF2-40B4-BE49-F238E27FC236}">
                <a16:creationId xmlns:a16="http://schemas.microsoft.com/office/drawing/2014/main" id="{95979A98-C907-E14A-8DFD-0D6E3AEC9EA3}"/>
              </a:ext>
            </a:extLst>
          </p:cNvPr>
          <p:cNvSpPr txBox="1"/>
          <p:nvPr/>
        </p:nvSpPr>
        <p:spPr>
          <a:xfrm>
            <a:off x="7877176" y="896939"/>
            <a:ext cx="1933543" cy="430887"/>
          </a:xfrm>
          <a:prstGeom prst="rect">
            <a:avLst/>
          </a:prstGeom>
          <a:noFill/>
        </p:spPr>
        <p:txBody>
          <a:bodyPr wrap="none">
            <a:spAutoFit/>
          </a:bodyPr>
          <a:lstStyle/>
          <a:p>
            <a:pPr>
              <a:defRPr/>
            </a:pPr>
            <a:r>
              <a:rPr lang="it-IT" sz="2200" i="1" dirty="0">
                <a:latin typeface="+mj-lt"/>
              </a:rPr>
              <a:t>stimolo visivo</a:t>
            </a:r>
          </a:p>
        </p:txBody>
      </p:sp>
      <p:sp>
        <p:nvSpPr>
          <p:cNvPr id="25" name="CasellaDiTesto 24">
            <a:extLst>
              <a:ext uri="{FF2B5EF4-FFF2-40B4-BE49-F238E27FC236}">
                <a16:creationId xmlns:a16="http://schemas.microsoft.com/office/drawing/2014/main" id="{A54D928B-F0AF-8D4E-8B57-2063893342F0}"/>
              </a:ext>
            </a:extLst>
          </p:cNvPr>
          <p:cNvSpPr txBox="1"/>
          <p:nvPr/>
        </p:nvSpPr>
        <p:spPr>
          <a:xfrm>
            <a:off x="3563938" y="6330951"/>
            <a:ext cx="2622834" cy="430887"/>
          </a:xfrm>
          <a:prstGeom prst="rect">
            <a:avLst/>
          </a:prstGeom>
          <a:noFill/>
        </p:spPr>
        <p:txBody>
          <a:bodyPr wrap="none">
            <a:spAutoFit/>
          </a:bodyPr>
          <a:lstStyle/>
          <a:p>
            <a:pPr>
              <a:defRPr/>
            </a:pPr>
            <a:r>
              <a:rPr lang="it-IT" sz="2200" i="1" dirty="0">
                <a:latin typeface="+mj-lt"/>
              </a:rPr>
              <a:t>produzione scritta</a:t>
            </a:r>
          </a:p>
        </p:txBody>
      </p:sp>
      <p:sp>
        <p:nvSpPr>
          <p:cNvPr id="27" name="CasellaDiTesto 26">
            <a:extLst>
              <a:ext uri="{FF2B5EF4-FFF2-40B4-BE49-F238E27FC236}">
                <a16:creationId xmlns:a16="http://schemas.microsoft.com/office/drawing/2014/main" id="{270E385E-D6E4-274E-8D69-03388F507481}"/>
              </a:ext>
            </a:extLst>
          </p:cNvPr>
          <p:cNvSpPr txBox="1"/>
          <p:nvPr/>
        </p:nvSpPr>
        <p:spPr>
          <a:xfrm>
            <a:off x="7683500" y="6330951"/>
            <a:ext cx="2505814" cy="430887"/>
          </a:xfrm>
          <a:prstGeom prst="rect">
            <a:avLst/>
          </a:prstGeom>
          <a:noFill/>
        </p:spPr>
        <p:txBody>
          <a:bodyPr wrap="none">
            <a:spAutoFit/>
          </a:bodyPr>
          <a:lstStyle/>
          <a:p>
            <a:pPr>
              <a:defRPr/>
            </a:pPr>
            <a:r>
              <a:rPr lang="it-IT" sz="2200" i="1" dirty="0">
                <a:latin typeface="+mj-lt"/>
              </a:rPr>
              <a:t>produzione orale</a:t>
            </a:r>
          </a:p>
        </p:txBody>
      </p:sp>
      <p:sp>
        <p:nvSpPr>
          <p:cNvPr id="28" name="Freccia in giù 27">
            <a:extLst>
              <a:ext uri="{FF2B5EF4-FFF2-40B4-BE49-F238E27FC236}">
                <a16:creationId xmlns:a16="http://schemas.microsoft.com/office/drawing/2014/main" id="{4CA0653A-CAF1-494C-96B3-BA2777E79008}"/>
              </a:ext>
            </a:extLst>
          </p:cNvPr>
          <p:cNvSpPr/>
          <p:nvPr/>
        </p:nvSpPr>
        <p:spPr>
          <a:xfrm>
            <a:off x="4519613" y="1225551"/>
            <a:ext cx="119062" cy="35401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9" name="Freccia in giù 28">
            <a:extLst>
              <a:ext uri="{FF2B5EF4-FFF2-40B4-BE49-F238E27FC236}">
                <a16:creationId xmlns:a16="http://schemas.microsoft.com/office/drawing/2014/main" id="{C104494E-84BF-8044-9389-88742C60F890}"/>
              </a:ext>
            </a:extLst>
          </p:cNvPr>
          <p:cNvSpPr/>
          <p:nvPr/>
        </p:nvSpPr>
        <p:spPr>
          <a:xfrm>
            <a:off x="4530726" y="6057901"/>
            <a:ext cx="119063" cy="35401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0" name="Freccia in giù 29">
            <a:extLst>
              <a:ext uri="{FF2B5EF4-FFF2-40B4-BE49-F238E27FC236}">
                <a16:creationId xmlns:a16="http://schemas.microsoft.com/office/drawing/2014/main" id="{442B6819-11EB-3845-AC3E-5636F940FEAC}"/>
              </a:ext>
            </a:extLst>
          </p:cNvPr>
          <p:cNvSpPr/>
          <p:nvPr/>
        </p:nvSpPr>
        <p:spPr>
          <a:xfrm>
            <a:off x="8655050" y="1295401"/>
            <a:ext cx="120650" cy="3524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1" name="Freccia in giù 30">
            <a:extLst>
              <a:ext uri="{FF2B5EF4-FFF2-40B4-BE49-F238E27FC236}">
                <a16:creationId xmlns:a16="http://schemas.microsoft.com/office/drawing/2014/main" id="{16CB2E2B-CC81-AC46-86F8-90DCC49BFDB7}"/>
              </a:ext>
            </a:extLst>
          </p:cNvPr>
          <p:cNvSpPr/>
          <p:nvPr/>
        </p:nvSpPr>
        <p:spPr>
          <a:xfrm>
            <a:off x="8715376" y="6057901"/>
            <a:ext cx="119063" cy="35401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1" name="Rettangolo arrotondato 10">
            <a:extLst>
              <a:ext uri="{FF2B5EF4-FFF2-40B4-BE49-F238E27FC236}">
                <a16:creationId xmlns:a16="http://schemas.microsoft.com/office/drawing/2014/main" id="{A5C7F525-AE73-054B-9F73-BADA21989E00}"/>
              </a:ext>
            </a:extLst>
          </p:cNvPr>
          <p:cNvSpPr/>
          <p:nvPr/>
        </p:nvSpPr>
        <p:spPr>
          <a:xfrm>
            <a:off x="8910639" y="3400426"/>
            <a:ext cx="1677987" cy="815975"/>
          </a:xfrm>
          <a:prstGeom prst="roundRect">
            <a:avLst/>
          </a:prstGeom>
          <a:solidFill>
            <a:schemeClr val="accent3">
              <a:lumMod val="60000"/>
              <a:lumOff val="40000"/>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it-IT" dirty="0">
                <a:solidFill>
                  <a:schemeClr val="tx1"/>
                </a:solidFill>
              </a:rPr>
              <a:t>Conversione</a:t>
            </a:r>
          </a:p>
          <a:p>
            <a:pPr algn="r">
              <a:defRPr/>
            </a:pPr>
            <a:r>
              <a:rPr lang="it-IT" dirty="0">
                <a:solidFill>
                  <a:schemeClr val="tx1"/>
                </a:solidFill>
              </a:rPr>
              <a:t>grafema-fonema</a:t>
            </a:r>
          </a:p>
        </p:txBody>
      </p:sp>
      <p:sp>
        <p:nvSpPr>
          <p:cNvPr id="33" name="Rettangolo arrotondato 32">
            <a:extLst>
              <a:ext uri="{FF2B5EF4-FFF2-40B4-BE49-F238E27FC236}">
                <a16:creationId xmlns:a16="http://schemas.microsoft.com/office/drawing/2014/main" id="{3B78DBEF-83F6-464C-A94C-67F48B697388}"/>
              </a:ext>
            </a:extLst>
          </p:cNvPr>
          <p:cNvSpPr/>
          <p:nvPr/>
        </p:nvSpPr>
        <p:spPr>
          <a:xfrm>
            <a:off x="2586039" y="3395663"/>
            <a:ext cx="1679575" cy="817562"/>
          </a:xfrm>
          <a:prstGeom prst="roundRect">
            <a:avLst/>
          </a:prstGeom>
          <a:solidFill>
            <a:schemeClr val="accent3">
              <a:lumMod val="60000"/>
              <a:lumOff val="40000"/>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t-IT" dirty="0">
                <a:solidFill>
                  <a:schemeClr val="tx1"/>
                </a:solidFill>
              </a:rPr>
              <a:t>Conversione</a:t>
            </a:r>
          </a:p>
          <a:p>
            <a:pPr>
              <a:defRPr/>
            </a:pPr>
            <a:r>
              <a:rPr lang="it-IT" dirty="0">
                <a:solidFill>
                  <a:schemeClr val="tx1"/>
                </a:solidFill>
              </a:rPr>
              <a:t>fonema-grafema</a:t>
            </a:r>
          </a:p>
        </p:txBody>
      </p:sp>
      <p:sp>
        <p:nvSpPr>
          <p:cNvPr id="34" name="Freccia angolare in su 33">
            <a:extLst>
              <a:ext uri="{FF2B5EF4-FFF2-40B4-BE49-F238E27FC236}">
                <a16:creationId xmlns:a16="http://schemas.microsoft.com/office/drawing/2014/main" id="{ED364E34-5DC4-074D-A2C5-C1C1297D5895}"/>
              </a:ext>
            </a:extLst>
          </p:cNvPr>
          <p:cNvSpPr/>
          <p:nvPr/>
        </p:nvSpPr>
        <p:spPr>
          <a:xfrm flipV="1">
            <a:off x="9880601" y="1874839"/>
            <a:ext cx="487363" cy="1520825"/>
          </a:xfrm>
          <a:prstGeom prst="bentUpArrow">
            <a:avLst>
              <a:gd name="adj1" fmla="val 10858"/>
              <a:gd name="adj2" fmla="val 23232"/>
              <a:gd name="adj3" fmla="val 32071"/>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6" name="Freccia angolare in su 35">
            <a:extLst>
              <a:ext uri="{FF2B5EF4-FFF2-40B4-BE49-F238E27FC236}">
                <a16:creationId xmlns:a16="http://schemas.microsoft.com/office/drawing/2014/main" id="{776151BD-174C-AC48-871E-3C10E6868469}"/>
              </a:ext>
            </a:extLst>
          </p:cNvPr>
          <p:cNvSpPr/>
          <p:nvPr/>
        </p:nvSpPr>
        <p:spPr>
          <a:xfrm flipH="1" flipV="1">
            <a:off x="2795588" y="1863726"/>
            <a:ext cx="487362" cy="1520825"/>
          </a:xfrm>
          <a:prstGeom prst="bentUpArrow">
            <a:avLst>
              <a:gd name="adj1" fmla="val 10858"/>
              <a:gd name="adj2" fmla="val 23232"/>
              <a:gd name="adj3" fmla="val 32071"/>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7" name="Freccia angolare in su 36">
            <a:extLst>
              <a:ext uri="{FF2B5EF4-FFF2-40B4-BE49-F238E27FC236}">
                <a16:creationId xmlns:a16="http://schemas.microsoft.com/office/drawing/2014/main" id="{0BB6DF43-12C7-854F-9F08-ACF4698F3FE9}"/>
              </a:ext>
            </a:extLst>
          </p:cNvPr>
          <p:cNvSpPr/>
          <p:nvPr/>
        </p:nvSpPr>
        <p:spPr>
          <a:xfrm rot="5400000" flipV="1">
            <a:off x="9336088" y="4779963"/>
            <a:ext cx="1560513" cy="446088"/>
          </a:xfrm>
          <a:prstGeom prst="bentUpArrow">
            <a:avLst>
              <a:gd name="adj1" fmla="val 12528"/>
              <a:gd name="adj2" fmla="val 23232"/>
              <a:gd name="adj3" fmla="val 39137"/>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8" name="Freccia angolare in su 37">
            <a:extLst>
              <a:ext uri="{FF2B5EF4-FFF2-40B4-BE49-F238E27FC236}">
                <a16:creationId xmlns:a16="http://schemas.microsoft.com/office/drawing/2014/main" id="{1BF56BE9-4920-1D42-A144-C95D38170984}"/>
              </a:ext>
            </a:extLst>
          </p:cNvPr>
          <p:cNvSpPr/>
          <p:nvPr/>
        </p:nvSpPr>
        <p:spPr>
          <a:xfrm rot="16200000" flipH="1" flipV="1">
            <a:off x="2290763" y="4779963"/>
            <a:ext cx="1560513" cy="446088"/>
          </a:xfrm>
          <a:prstGeom prst="bentUpArrow">
            <a:avLst>
              <a:gd name="adj1" fmla="val 12528"/>
              <a:gd name="adj2" fmla="val 23232"/>
              <a:gd name="adj3" fmla="val 39137"/>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5" name="Freccia a destra 34">
            <a:extLst>
              <a:ext uri="{FF2B5EF4-FFF2-40B4-BE49-F238E27FC236}">
                <a16:creationId xmlns:a16="http://schemas.microsoft.com/office/drawing/2014/main" id="{27973818-A947-DA48-A1C2-C3193296FC72}"/>
              </a:ext>
            </a:extLst>
          </p:cNvPr>
          <p:cNvSpPr/>
          <p:nvPr/>
        </p:nvSpPr>
        <p:spPr>
          <a:xfrm>
            <a:off x="1524001" y="765175"/>
            <a:ext cx="5762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9" name="Freccia a destra 38">
            <a:extLst>
              <a:ext uri="{FF2B5EF4-FFF2-40B4-BE49-F238E27FC236}">
                <a16:creationId xmlns:a16="http://schemas.microsoft.com/office/drawing/2014/main" id="{A1B7373A-3AA6-9D4B-AFBB-A75714C23086}"/>
              </a:ext>
            </a:extLst>
          </p:cNvPr>
          <p:cNvSpPr/>
          <p:nvPr/>
        </p:nvSpPr>
        <p:spPr>
          <a:xfrm>
            <a:off x="1524001" y="1125538"/>
            <a:ext cx="576263" cy="215900"/>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40" name="CasellaDiTesto 39">
            <a:extLst>
              <a:ext uri="{FF2B5EF4-FFF2-40B4-BE49-F238E27FC236}">
                <a16:creationId xmlns:a16="http://schemas.microsoft.com/office/drawing/2014/main" id="{E62CB838-2499-3240-8F08-F7FB9253F49D}"/>
              </a:ext>
            </a:extLst>
          </p:cNvPr>
          <p:cNvSpPr txBox="1"/>
          <p:nvPr/>
        </p:nvSpPr>
        <p:spPr>
          <a:xfrm>
            <a:off x="2063751" y="765176"/>
            <a:ext cx="1225015" cy="276999"/>
          </a:xfrm>
          <a:prstGeom prst="rect">
            <a:avLst/>
          </a:prstGeom>
          <a:noFill/>
        </p:spPr>
        <p:txBody>
          <a:bodyPr wrap="none">
            <a:spAutoFit/>
          </a:bodyPr>
          <a:lstStyle/>
          <a:p>
            <a:pPr>
              <a:defRPr/>
            </a:pPr>
            <a:r>
              <a:rPr lang="it-IT" sz="1200" b="1" dirty="0">
                <a:latin typeface="+mj-lt"/>
                <a:cs typeface="Arial" charset="0"/>
              </a:rPr>
              <a:t>VIA LESSICALE</a:t>
            </a:r>
          </a:p>
        </p:txBody>
      </p:sp>
      <p:sp>
        <p:nvSpPr>
          <p:cNvPr id="41" name="CasellaDiTesto 40">
            <a:extLst>
              <a:ext uri="{FF2B5EF4-FFF2-40B4-BE49-F238E27FC236}">
                <a16:creationId xmlns:a16="http://schemas.microsoft.com/office/drawing/2014/main" id="{A431AC34-9A01-3344-A152-89879DBCC04B}"/>
              </a:ext>
            </a:extLst>
          </p:cNvPr>
          <p:cNvSpPr txBox="1"/>
          <p:nvPr/>
        </p:nvSpPr>
        <p:spPr>
          <a:xfrm>
            <a:off x="2063750" y="1052514"/>
            <a:ext cx="1556836" cy="276999"/>
          </a:xfrm>
          <a:prstGeom prst="rect">
            <a:avLst/>
          </a:prstGeom>
          <a:noFill/>
        </p:spPr>
        <p:txBody>
          <a:bodyPr wrap="none">
            <a:spAutoFit/>
          </a:bodyPr>
          <a:lstStyle/>
          <a:p>
            <a:pPr>
              <a:defRPr/>
            </a:pPr>
            <a:r>
              <a:rPr lang="it-IT" sz="1200" b="1" dirty="0">
                <a:latin typeface="+mj-lt"/>
                <a:cs typeface="Arial" charset="0"/>
              </a:rPr>
              <a:t>VIA SUB-LESSICALE</a:t>
            </a:r>
          </a:p>
        </p:txBody>
      </p:sp>
      <p:sp>
        <p:nvSpPr>
          <p:cNvPr id="43" name="Per 42">
            <a:extLst>
              <a:ext uri="{FF2B5EF4-FFF2-40B4-BE49-F238E27FC236}">
                <a16:creationId xmlns:a16="http://schemas.microsoft.com/office/drawing/2014/main" id="{890504FC-4509-B94B-9BFE-03A0E19823C2}"/>
              </a:ext>
            </a:extLst>
          </p:cNvPr>
          <p:cNvSpPr/>
          <p:nvPr/>
        </p:nvSpPr>
        <p:spPr>
          <a:xfrm>
            <a:off x="7751764" y="1916114"/>
            <a:ext cx="2016125" cy="1944687"/>
          </a:xfrm>
          <a:prstGeom prst="mathMultiply">
            <a:avLst>
              <a:gd name="adj1" fmla="val 14882"/>
            </a:avLst>
          </a:prstGeom>
          <a:solidFill>
            <a:schemeClr val="tx1">
              <a:alpha val="50000"/>
            </a:schemeClr>
          </a:solidFill>
          <a:ln>
            <a:solidFill>
              <a:srgbClr val="FF0000">
                <a:alpha val="63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extLst>
      <p:ext uri="{BB962C8B-B14F-4D97-AF65-F5344CB8AC3E}">
        <p14:creationId xmlns:p14="http://schemas.microsoft.com/office/powerpoint/2010/main" val="22212183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EF9FAF-9DCD-704A-8F36-F9AA08C6FE07}"/>
              </a:ext>
            </a:extLst>
          </p:cNvPr>
          <p:cNvSpPr>
            <a:spLocks noGrp="1"/>
          </p:cNvSpPr>
          <p:nvPr>
            <p:ph type="title"/>
          </p:nvPr>
        </p:nvSpPr>
        <p:spPr>
          <a:xfrm>
            <a:off x="1848678" y="471135"/>
            <a:ext cx="9670659" cy="758573"/>
          </a:xfrm>
        </p:spPr>
        <p:txBody>
          <a:bodyPr>
            <a:normAutofit/>
          </a:bodyPr>
          <a:lstStyle/>
          <a:p>
            <a:pPr>
              <a:defRPr/>
            </a:pPr>
            <a:r>
              <a:rPr lang="it-IT" sz="2800" b="1" dirty="0">
                <a:solidFill>
                  <a:srgbClr val="FF0000"/>
                </a:solidFill>
                <a:latin typeface="Arial" panose="020B0604020202020204" pitchFamily="34" charset="0"/>
                <a:cs typeface="Arial" panose="020B0604020202020204" pitchFamily="34" charset="0"/>
              </a:rPr>
              <a:t>I danni funzionali: </a:t>
            </a:r>
            <a:r>
              <a:rPr lang="it-IT" b="1" dirty="0">
                <a:solidFill>
                  <a:srgbClr val="FF0000"/>
                </a:solidFill>
                <a:latin typeface="Arial" panose="020B0604020202020204" pitchFamily="34" charset="0"/>
                <a:cs typeface="Arial" panose="020B0604020202020204" pitchFamily="34" charset="0"/>
              </a:rPr>
              <a:t>Il lessico ortografico di input</a:t>
            </a:r>
          </a:p>
        </p:txBody>
      </p:sp>
      <p:sp>
        <p:nvSpPr>
          <p:cNvPr id="3" name="Segnaposto contenuto 2">
            <a:extLst>
              <a:ext uri="{FF2B5EF4-FFF2-40B4-BE49-F238E27FC236}">
                <a16:creationId xmlns:a16="http://schemas.microsoft.com/office/drawing/2014/main" id="{917445C3-27E2-2E47-97AF-BB7749217D84}"/>
              </a:ext>
            </a:extLst>
          </p:cNvPr>
          <p:cNvSpPr>
            <a:spLocks noGrp="1"/>
          </p:cNvSpPr>
          <p:nvPr>
            <p:ph idx="1"/>
          </p:nvPr>
        </p:nvSpPr>
        <p:spPr>
          <a:xfrm>
            <a:off x="1848678" y="1700213"/>
            <a:ext cx="10006991" cy="4584973"/>
          </a:xfrm>
        </p:spPr>
        <p:txBody>
          <a:bodyPr>
            <a:normAutofit/>
          </a:bodyPr>
          <a:lstStyle/>
          <a:p>
            <a:pPr algn="just">
              <a:buFont typeface="Wingdings 2" pitchFamily="18" charset="2"/>
              <a:buNone/>
              <a:defRPr/>
            </a:pPr>
            <a:r>
              <a:rPr lang="it-IT" sz="3200" dirty="0">
                <a:latin typeface="Arial" panose="020B0604020202020204" pitchFamily="34" charset="0"/>
                <a:cs typeface="Arial" panose="020B0604020202020204" pitchFamily="34" charset="0"/>
              </a:rPr>
              <a:t>	</a:t>
            </a:r>
            <a:r>
              <a:rPr lang="it-IT" sz="2800" dirty="0">
                <a:latin typeface="Arial" panose="020B0604020202020204" pitchFamily="34" charset="0"/>
                <a:cs typeface="Arial" panose="020B0604020202020204" pitchFamily="34" charset="0"/>
              </a:rPr>
              <a:t>Non è possibile distinguere tra parole e non-parole scritte.</a:t>
            </a:r>
          </a:p>
          <a:p>
            <a:pPr algn="just">
              <a:buFont typeface="Wingdings 2" pitchFamily="18" charset="2"/>
              <a:buNone/>
              <a:defRPr/>
            </a:pPr>
            <a:endParaRPr lang="it-IT" sz="2800" dirty="0">
              <a:latin typeface="Arial" panose="020B0604020202020204" pitchFamily="34" charset="0"/>
              <a:cs typeface="Arial" panose="020B0604020202020204" pitchFamily="34" charset="0"/>
            </a:endParaRPr>
          </a:p>
          <a:p>
            <a:pPr algn="just">
              <a:buFont typeface="Wingdings 2" pitchFamily="18" charset="2"/>
              <a:buNone/>
              <a:defRPr/>
            </a:pPr>
            <a:r>
              <a:rPr lang="it-IT" sz="2800" dirty="0">
                <a:latin typeface="Arial" panose="020B0604020202020204" pitchFamily="34" charset="0"/>
                <a:cs typeface="Arial" panose="020B0604020202020204" pitchFamily="34" charset="0"/>
              </a:rPr>
              <a:t> 	In base all’organizzazione del lessico, gli errori si presentano in funzione di:</a:t>
            </a:r>
          </a:p>
          <a:p>
            <a:pPr marL="596900" indent="-514350" algn="just">
              <a:buFont typeface="+mj-lt"/>
              <a:buAutoNum type="arabicPeriod"/>
              <a:defRPr/>
            </a:pPr>
            <a:r>
              <a:rPr lang="it-IT" sz="2800" dirty="0">
                <a:latin typeface="Arial" panose="020B0604020202020204" pitchFamily="34" charset="0"/>
                <a:cs typeface="Arial" panose="020B0604020202020204" pitchFamily="34" charset="0"/>
              </a:rPr>
              <a:t>Frequenza d’uso (gradiente)</a:t>
            </a:r>
          </a:p>
          <a:p>
            <a:pPr marL="596900" indent="-514350" algn="just">
              <a:buFont typeface="+mj-lt"/>
              <a:buAutoNum type="arabicPeriod"/>
              <a:defRPr/>
            </a:pPr>
            <a:r>
              <a:rPr lang="it-IT" sz="2800" dirty="0">
                <a:latin typeface="Arial" panose="020B0604020202020204" pitchFamily="34" charset="0"/>
                <a:cs typeface="Arial" panose="020B0604020202020204" pitchFamily="34" charset="0"/>
              </a:rPr>
              <a:t>Classe grammaticale (può interessare solo i nomi o solo i verbi scritti)</a:t>
            </a:r>
          </a:p>
          <a:p>
            <a:pPr>
              <a:buFont typeface="Wingdings 2" pitchFamily="18" charset="2"/>
              <a:buNone/>
              <a:defRPr/>
            </a:pPr>
            <a:endParaRPr lang="it-IT" dirty="0"/>
          </a:p>
        </p:txBody>
      </p:sp>
    </p:spTree>
    <p:extLst>
      <p:ext uri="{BB962C8B-B14F-4D97-AF65-F5344CB8AC3E}">
        <p14:creationId xmlns:p14="http://schemas.microsoft.com/office/powerpoint/2010/main" val="2472942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3E285D-D3C6-834D-AD4A-86CFC98F138D}"/>
              </a:ext>
            </a:extLst>
          </p:cNvPr>
          <p:cNvSpPr>
            <a:spLocks noGrp="1"/>
          </p:cNvSpPr>
          <p:nvPr>
            <p:ph type="title"/>
          </p:nvPr>
        </p:nvSpPr>
        <p:spPr>
          <a:xfrm>
            <a:off x="2971800" y="65088"/>
            <a:ext cx="7499350" cy="755650"/>
          </a:xfrm>
        </p:spPr>
        <p:txBody>
          <a:bodyPr>
            <a:noAutofit/>
          </a:bodyPr>
          <a:lstStyle/>
          <a:p>
            <a:pPr>
              <a:defRPr/>
            </a:pPr>
            <a:r>
              <a:rPr lang="it-IT" dirty="0"/>
              <a:t>I danni funzionali</a:t>
            </a:r>
          </a:p>
        </p:txBody>
      </p:sp>
      <p:sp>
        <p:nvSpPr>
          <p:cNvPr id="75779" name="Segnaposto contenuto 2">
            <a:extLst>
              <a:ext uri="{FF2B5EF4-FFF2-40B4-BE49-F238E27FC236}">
                <a16:creationId xmlns:a16="http://schemas.microsoft.com/office/drawing/2014/main" id="{EF101963-4BEB-4A4C-AB5F-89F8AB07A982}"/>
              </a:ext>
            </a:extLst>
          </p:cNvPr>
          <p:cNvSpPr>
            <a:spLocks noGrp="1"/>
          </p:cNvSpPr>
          <p:nvPr>
            <p:ph idx="1"/>
          </p:nvPr>
        </p:nvSpPr>
        <p:spPr>
          <a:xfrm>
            <a:off x="2971800" y="820738"/>
            <a:ext cx="7499350" cy="6037262"/>
          </a:xfrm>
        </p:spPr>
        <p:txBody>
          <a:bodyPr/>
          <a:lstStyle/>
          <a:p>
            <a:pPr marL="82550" indent="0">
              <a:buNone/>
            </a:pPr>
            <a:r>
              <a:rPr lang="it-IT" altLang="it-IT">
                <a:solidFill>
                  <a:schemeClr val="bg1"/>
                </a:solidFill>
              </a:rPr>
              <a:t>.</a:t>
            </a:r>
          </a:p>
        </p:txBody>
      </p:sp>
      <p:sp>
        <p:nvSpPr>
          <p:cNvPr id="4" name="Ovale 3">
            <a:extLst>
              <a:ext uri="{FF2B5EF4-FFF2-40B4-BE49-F238E27FC236}">
                <a16:creationId xmlns:a16="http://schemas.microsoft.com/office/drawing/2014/main" id="{FF50FF08-1F5A-B949-8576-BF3295F3564B}"/>
              </a:ext>
            </a:extLst>
          </p:cNvPr>
          <p:cNvSpPr/>
          <p:nvPr/>
        </p:nvSpPr>
        <p:spPr>
          <a:xfrm>
            <a:off x="5749925" y="3160714"/>
            <a:ext cx="1944688" cy="1165225"/>
          </a:xfrm>
          <a:prstGeom prst="ellipse">
            <a:avLst/>
          </a:prstGeom>
          <a:solidFill>
            <a:schemeClr val="accent1">
              <a:lumMod val="60000"/>
              <a:lumOff val="40000"/>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Sistema </a:t>
            </a:r>
          </a:p>
          <a:p>
            <a:pPr algn="ctr">
              <a:defRPr/>
            </a:pPr>
            <a:r>
              <a:rPr lang="it-IT" sz="2200" dirty="0">
                <a:solidFill>
                  <a:schemeClr val="tx1"/>
                </a:solidFill>
              </a:rPr>
              <a:t>Semantico</a:t>
            </a:r>
          </a:p>
        </p:txBody>
      </p:sp>
      <p:sp>
        <p:nvSpPr>
          <p:cNvPr id="5" name="Rettangolo 4">
            <a:extLst>
              <a:ext uri="{FF2B5EF4-FFF2-40B4-BE49-F238E27FC236}">
                <a16:creationId xmlns:a16="http://schemas.microsoft.com/office/drawing/2014/main" id="{C031E2A4-EF3C-8348-B6F5-D983ADA4A42E}"/>
              </a:ext>
            </a:extLst>
          </p:cNvPr>
          <p:cNvSpPr/>
          <p:nvPr/>
        </p:nvSpPr>
        <p:spPr>
          <a:xfrm>
            <a:off x="7464425" y="2652713"/>
            <a:ext cx="2376488" cy="614362"/>
          </a:xfrm>
          <a:prstGeom prst="rect">
            <a:avLst/>
          </a:prstGeom>
          <a:solidFill>
            <a:srgbClr val="92D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solidFill>
                  <a:schemeClr val="tx1"/>
                </a:solidFill>
              </a:rPr>
              <a:t>Lessico ortografico</a:t>
            </a:r>
          </a:p>
          <a:p>
            <a:pPr algn="ctr">
              <a:defRPr/>
            </a:pPr>
            <a:r>
              <a:rPr lang="it-IT" sz="2000" dirty="0">
                <a:solidFill>
                  <a:schemeClr val="tx1"/>
                </a:solidFill>
              </a:rPr>
              <a:t>di input</a:t>
            </a:r>
          </a:p>
        </p:txBody>
      </p:sp>
      <p:sp>
        <p:nvSpPr>
          <p:cNvPr id="7" name="Rettangolo 6">
            <a:extLst>
              <a:ext uri="{FF2B5EF4-FFF2-40B4-BE49-F238E27FC236}">
                <a16:creationId xmlns:a16="http://schemas.microsoft.com/office/drawing/2014/main" id="{86109B7F-428C-854C-BEE8-7CA5EB053AE4}"/>
              </a:ext>
            </a:extLst>
          </p:cNvPr>
          <p:cNvSpPr/>
          <p:nvPr/>
        </p:nvSpPr>
        <p:spPr>
          <a:xfrm>
            <a:off x="7524750" y="4346576"/>
            <a:ext cx="2393950" cy="587375"/>
          </a:xfrm>
          <a:prstGeom prst="rect">
            <a:avLst/>
          </a:prstGeom>
          <a:solidFill>
            <a:srgbClr val="92D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solidFill>
                  <a:schemeClr val="tx1"/>
                </a:solidFill>
              </a:rPr>
              <a:t>Lessico fonologico</a:t>
            </a:r>
          </a:p>
          <a:p>
            <a:pPr algn="ctr">
              <a:defRPr/>
            </a:pPr>
            <a:r>
              <a:rPr lang="it-IT" sz="2000" dirty="0">
                <a:solidFill>
                  <a:schemeClr val="tx1"/>
                </a:solidFill>
              </a:rPr>
              <a:t>di output</a:t>
            </a:r>
          </a:p>
        </p:txBody>
      </p:sp>
      <p:sp>
        <p:nvSpPr>
          <p:cNvPr id="8" name="Rettangolo 7">
            <a:extLst>
              <a:ext uri="{FF2B5EF4-FFF2-40B4-BE49-F238E27FC236}">
                <a16:creationId xmlns:a16="http://schemas.microsoft.com/office/drawing/2014/main" id="{87D77F38-660F-9D43-96C1-588A4C327CFD}"/>
              </a:ext>
            </a:extLst>
          </p:cNvPr>
          <p:cNvSpPr/>
          <p:nvPr/>
        </p:nvSpPr>
        <p:spPr>
          <a:xfrm>
            <a:off x="3282950" y="2690813"/>
            <a:ext cx="2592388" cy="582612"/>
          </a:xfrm>
          <a:prstGeom prst="rect">
            <a:avLst/>
          </a:prstGeom>
          <a:solidFill>
            <a:srgbClr val="92D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solidFill>
                  <a:schemeClr val="tx1"/>
                </a:solidFill>
              </a:rPr>
              <a:t>Lessico fonologico</a:t>
            </a:r>
          </a:p>
          <a:p>
            <a:pPr algn="ctr">
              <a:defRPr/>
            </a:pPr>
            <a:r>
              <a:rPr lang="it-IT" sz="2000" dirty="0">
                <a:solidFill>
                  <a:schemeClr val="tx1"/>
                </a:solidFill>
              </a:rPr>
              <a:t>di input</a:t>
            </a:r>
          </a:p>
        </p:txBody>
      </p:sp>
      <p:sp>
        <p:nvSpPr>
          <p:cNvPr id="9" name="Rettangolo 8">
            <a:extLst>
              <a:ext uri="{FF2B5EF4-FFF2-40B4-BE49-F238E27FC236}">
                <a16:creationId xmlns:a16="http://schemas.microsoft.com/office/drawing/2014/main" id="{EEED7D77-647E-EB4D-A614-7643A970FB17}"/>
              </a:ext>
            </a:extLst>
          </p:cNvPr>
          <p:cNvSpPr/>
          <p:nvPr/>
        </p:nvSpPr>
        <p:spPr>
          <a:xfrm>
            <a:off x="3294064" y="4368800"/>
            <a:ext cx="2592387" cy="573088"/>
          </a:xfrm>
          <a:prstGeom prst="rect">
            <a:avLst/>
          </a:prstGeom>
          <a:solidFill>
            <a:srgbClr val="92D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solidFill>
                  <a:schemeClr val="tx1"/>
                </a:solidFill>
              </a:rPr>
              <a:t>Lessico ortografico</a:t>
            </a:r>
          </a:p>
          <a:p>
            <a:pPr algn="ctr">
              <a:defRPr/>
            </a:pPr>
            <a:r>
              <a:rPr lang="it-IT" sz="2000" dirty="0">
                <a:solidFill>
                  <a:schemeClr val="tx1"/>
                </a:solidFill>
              </a:rPr>
              <a:t>di output</a:t>
            </a:r>
          </a:p>
        </p:txBody>
      </p:sp>
      <p:sp>
        <p:nvSpPr>
          <p:cNvPr id="16" name="Freccia angolare in su 15">
            <a:extLst>
              <a:ext uri="{FF2B5EF4-FFF2-40B4-BE49-F238E27FC236}">
                <a16:creationId xmlns:a16="http://schemas.microsoft.com/office/drawing/2014/main" id="{EC7E16A9-3836-9940-96CF-91764CA01240}"/>
              </a:ext>
            </a:extLst>
          </p:cNvPr>
          <p:cNvSpPr/>
          <p:nvPr/>
        </p:nvSpPr>
        <p:spPr>
          <a:xfrm rot="5400000" flipV="1">
            <a:off x="8027988" y="3035300"/>
            <a:ext cx="487362" cy="1081088"/>
          </a:xfrm>
          <a:prstGeom prst="bentUpArrow">
            <a:avLst>
              <a:gd name="adj1" fmla="val 12098"/>
              <a:gd name="adj2" fmla="val 25000"/>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8" name="Freccia angolare in su 17">
            <a:extLst>
              <a:ext uri="{FF2B5EF4-FFF2-40B4-BE49-F238E27FC236}">
                <a16:creationId xmlns:a16="http://schemas.microsoft.com/office/drawing/2014/main" id="{44409EF0-22F7-4044-B4B0-2FC7EF2B7EEE}"/>
              </a:ext>
            </a:extLst>
          </p:cNvPr>
          <p:cNvSpPr/>
          <p:nvPr/>
        </p:nvSpPr>
        <p:spPr>
          <a:xfrm rot="16200000" flipH="1" flipV="1">
            <a:off x="4832351" y="2989264"/>
            <a:ext cx="487363" cy="1081087"/>
          </a:xfrm>
          <a:prstGeom prst="bentUpArrow">
            <a:avLst>
              <a:gd name="adj1" fmla="val 12098"/>
              <a:gd name="adj2" fmla="val 25000"/>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9" name="Freccia angolare in su 18">
            <a:extLst>
              <a:ext uri="{FF2B5EF4-FFF2-40B4-BE49-F238E27FC236}">
                <a16:creationId xmlns:a16="http://schemas.microsoft.com/office/drawing/2014/main" id="{B58E2B3E-847E-0742-8F63-13DCD70AFD02}"/>
              </a:ext>
            </a:extLst>
          </p:cNvPr>
          <p:cNvSpPr/>
          <p:nvPr/>
        </p:nvSpPr>
        <p:spPr>
          <a:xfrm rot="10800000" flipH="1">
            <a:off x="7745414" y="3883025"/>
            <a:ext cx="1114425" cy="452438"/>
          </a:xfrm>
          <a:prstGeom prst="bentUpArrow">
            <a:avLst>
              <a:gd name="adj1" fmla="val 12098"/>
              <a:gd name="adj2" fmla="val 25000"/>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0" name="Freccia angolare in su 19">
            <a:extLst>
              <a:ext uri="{FF2B5EF4-FFF2-40B4-BE49-F238E27FC236}">
                <a16:creationId xmlns:a16="http://schemas.microsoft.com/office/drawing/2014/main" id="{872BD652-EA56-CF43-9FA1-22FBB127C6A5}"/>
              </a:ext>
            </a:extLst>
          </p:cNvPr>
          <p:cNvSpPr/>
          <p:nvPr/>
        </p:nvSpPr>
        <p:spPr>
          <a:xfrm rot="10800000">
            <a:off x="4464051" y="3894139"/>
            <a:ext cx="1114425" cy="452437"/>
          </a:xfrm>
          <a:prstGeom prst="bentUpArrow">
            <a:avLst>
              <a:gd name="adj1" fmla="val 12098"/>
              <a:gd name="adj2" fmla="val 25000"/>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Rettangolo 2">
            <a:extLst>
              <a:ext uri="{FF2B5EF4-FFF2-40B4-BE49-F238E27FC236}">
                <a16:creationId xmlns:a16="http://schemas.microsoft.com/office/drawing/2014/main" id="{0C5FC29D-232A-AF48-B439-9B235D127AB4}"/>
              </a:ext>
            </a:extLst>
          </p:cNvPr>
          <p:cNvSpPr/>
          <p:nvPr/>
        </p:nvSpPr>
        <p:spPr>
          <a:xfrm>
            <a:off x="3306763" y="1600201"/>
            <a:ext cx="2590800" cy="695325"/>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Buffer fonologico</a:t>
            </a:r>
          </a:p>
          <a:p>
            <a:pPr algn="ctr">
              <a:defRPr/>
            </a:pPr>
            <a:r>
              <a:rPr lang="it-IT" sz="2200" dirty="0">
                <a:solidFill>
                  <a:schemeClr val="tx1"/>
                </a:solidFill>
              </a:rPr>
              <a:t>di input</a:t>
            </a:r>
          </a:p>
        </p:txBody>
      </p:sp>
      <p:sp>
        <p:nvSpPr>
          <p:cNvPr id="14" name="Rettangolo 13">
            <a:extLst>
              <a:ext uri="{FF2B5EF4-FFF2-40B4-BE49-F238E27FC236}">
                <a16:creationId xmlns:a16="http://schemas.microsoft.com/office/drawing/2014/main" id="{E012F8B2-A024-8A48-A725-6F63EF9BCFEE}"/>
              </a:ext>
            </a:extLst>
          </p:cNvPr>
          <p:cNvSpPr/>
          <p:nvPr/>
        </p:nvSpPr>
        <p:spPr>
          <a:xfrm>
            <a:off x="3294064" y="5351463"/>
            <a:ext cx="2592387" cy="595312"/>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Buffer ortografico</a:t>
            </a:r>
          </a:p>
          <a:p>
            <a:pPr algn="ctr">
              <a:defRPr/>
            </a:pPr>
            <a:r>
              <a:rPr lang="it-IT" sz="2200" dirty="0">
                <a:solidFill>
                  <a:schemeClr val="tx1"/>
                </a:solidFill>
              </a:rPr>
              <a:t>di output</a:t>
            </a:r>
          </a:p>
        </p:txBody>
      </p:sp>
      <p:sp>
        <p:nvSpPr>
          <p:cNvPr id="15" name="Rettangolo 14">
            <a:extLst>
              <a:ext uri="{FF2B5EF4-FFF2-40B4-BE49-F238E27FC236}">
                <a16:creationId xmlns:a16="http://schemas.microsoft.com/office/drawing/2014/main" id="{F7104EA6-B4AB-7345-8851-24F61274F0E3}"/>
              </a:ext>
            </a:extLst>
          </p:cNvPr>
          <p:cNvSpPr/>
          <p:nvPr/>
        </p:nvSpPr>
        <p:spPr>
          <a:xfrm>
            <a:off x="7464425" y="1693863"/>
            <a:ext cx="2393950" cy="563562"/>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Buffer ortografico</a:t>
            </a:r>
          </a:p>
          <a:p>
            <a:pPr algn="ctr">
              <a:defRPr/>
            </a:pPr>
            <a:r>
              <a:rPr lang="it-IT" sz="2200" dirty="0">
                <a:solidFill>
                  <a:schemeClr val="tx1"/>
                </a:solidFill>
              </a:rPr>
              <a:t>di input</a:t>
            </a:r>
          </a:p>
        </p:txBody>
      </p:sp>
      <p:sp>
        <p:nvSpPr>
          <p:cNvPr id="17" name="Rettangolo 16">
            <a:extLst>
              <a:ext uri="{FF2B5EF4-FFF2-40B4-BE49-F238E27FC236}">
                <a16:creationId xmlns:a16="http://schemas.microsoft.com/office/drawing/2014/main" id="{50117D0D-7E0D-F943-91C8-99F1867F0A82}"/>
              </a:ext>
            </a:extLst>
          </p:cNvPr>
          <p:cNvSpPr/>
          <p:nvPr/>
        </p:nvSpPr>
        <p:spPr>
          <a:xfrm>
            <a:off x="7499350" y="5380039"/>
            <a:ext cx="2393950" cy="587375"/>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Buffer fonologico</a:t>
            </a:r>
          </a:p>
          <a:p>
            <a:pPr algn="ctr">
              <a:defRPr/>
            </a:pPr>
            <a:r>
              <a:rPr lang="it-IT" sz="2200" dirty="0">
                <a:solidFill>
                  <a:schemeClr val="tx1"/>
                </a:solidFill>
              </a:rPr>
              <a:t>di output</a:t>
            </a:r>
          </a:p>
        </p:txBody>
      </p:sp>
      <p:sp>
        <p:nvSpPr>
          <p:cNvPr id="6" name="Freccia in giù 5">
            <a:extLst>
              <a:ext uri="{FF2B5EF4-FFF2-40B4-BE49-F238E27FC236}">
                <a16:creationId xmlns:a16="http://schemas.microsoft.com/office/drawing/2014/main" id="{154E2EB7-66C8-E440-AC28-EA371CFF7E9F}"/>
              </a:ext>
            </a:extLst>
          </p:cNvPr>
          <p:cNvSpPr/>
          <p:nvPr/>
        </p:nvSpPr>
        <p:spPr>
          <a:xfrm>
            <a:off x="4535488" y="2316164"/>
            <a:ext cx="120650" cy="3524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1" name="Freccia in giù 20">
            <a:extLst>
              <a:ext uri="{FF2B5EF4-FFF2-40B4-BE49-F238E27FC236}">
                <a16:creationId xmlns:a16="http://schemas.microsoft.com/office/drawing/2014/main" id="{C79059C4-47CA-6942-869A-D64CB7F58327}"/>
              </a:ext>
            </a:extLst>
          </p:cNvPr>
          <p:cNvSpPr/>
          <p:nvPr/>
        </p:nvSpPr>
        <p:spPr>
          <a:xfrm>
            <a:off x="8661400" y="2300289"/>
            <a:ext cx="120650" cy="3524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2" name="Freccia in giù 21">
            <a:extLst>
              <a:ext uri="{FF2B5EF4-FFF2-40B4-BE49-F238E27FC236}">
                <a16:creationId xmlns:a16="http://schemas.microsoft.com/office/drawing/2014/main" id="{837D3250-AA0E-6F48-B1AE-AA82857D3896}"/>
              </a:ext>
            </a:extLst>
          </p:cNvPr>
          <p:cNvSpPr/>
          <p:nvPr/>
        </p:nvSpPr>
        <p:spPr>
          <a:xfrm>
            <a:off x="4519613" y="4984751"/>
            <a:ext cx="119062" cy="3524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3" name="Freccia in giù 22">
            <a:extLst>
              <a:ext uri="{FF2B5EF4-FFF2-40B4-BE49-F238E27FC236}">
                <a16:creationId xmlns:a16="http://schemas.microsoft.com/office/drawing/2014/main" id="{6A4637B5-E96F-C24E-B944-6E6E2B4BD827}"/>
              </a:ext>
            </a:extLst>
          </p:cNvPr>
          <p:cNvSpPr/>
          <p:nvPr/>
        </p:nvSpPr>
        <p:spPr>
          <a:xfrm>
            <a:off x="8696326" y="4987926"/>
            <a:ext cx="119063" cy="3524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0" name="CasellaDiTesto 9">
            <a:extLst>
              <a:ext uri="{FF2B5EF4-FFF2-40B4-BE49-F238E27FC236}">
                <a16:creationId xmlns:a16="http://schemas.microsoft.com/office/drawing/2014/main" id="{B594B569-7C0A-244C-A22F-882102853017}"/>
              </a:ext>
            </a:extLst>
          </p:cNvPr>
          <p:cNvSpPr txBox="1"/>
          <p:nvPr/>
        </p:nvSpPr>
        <p:spPr>
          <a:xfrm>
            <a:off x="3756026" y="858839"/>
            <a:ext cx="2129109" cy="430887"/>
          </a:xfrm>
          <a:prstGeom prst="rect">
            <a:avLst/>
          </a:prstGeom>
          <a:noFill/>
        </p:spPr>
        <p:txBody>
          <a:bodyPr wrap="none">
            <a:spAutoFit/>
          </a:bodyPr>
          <a:lstStyle/>
          <a:p>
            <a:pPr>
              <a:defRPr/>
            </a:pPr>
            <a:r>
              <a:rPr lang="it-IT" sz="2200" i="1" dirty="0">
                <a:latin typeface="+mj-lt"/>
              </a:rPr>
              <a:t>stimolo uditivo</a:t>
            </a:r>
          </a:p>
        </p:txBody>
      </p:sp>
      <p:sp>
        <p:nvSpPr>
          <p:cNvPr id="24" name="CasellaDiTesto 23">
            <a:extLst>
              <a:ext uri="{FF2B5EF4-FFF2-40B4-BE49-F238E27FC236}">
                <a16:creationId xmlns:a16="http://schemas.microsoft.com/office/drawing/2014/main" id="{47DE86CC-FF72-5546-A084-AA620F705A9B}"/>
              </a:ext>
            </a:extLst>
          </p:cNvPr>
          <p:cNvSpPr txBox="1"/>
          <p:nvPr/>
        </p:nvSpPr>
        <p:spPr>
          <a:xfrm>
            <a:off x="7877176" y="896939"/>
            <a:ext cx="1933543" cy="430887"/>
          </a:xfrm>
          <a:prstGeom prst="rect">
            <a:avLst/>
          </a:prstGeom>
          <a:noFill/>
        </p:spPr>
        <p:txBody>
          <a:bodyPr wrap="none">
            <a:spAutoFit/>
          </a:bodyPr>
          <a:lstStyle/>
          <a:p>
            <a:pPr>
              <a:defRPr/>
            </a:pPr>
            <a:r>
              <a:rPr lang="it-IT" sz="2200" i="1" dirty="0">
                <a:latin typeface="+mj-lt"/>
              </a:rPr>
              <a:t>stimolo visivo</a:t>
            </a:r>
          </a:p>
        </p:txBody>
      </p:sp>
      <p:sp>
        <p:nvSpPr>
          <p:cNvPr id="25" name="CasellaDiTesto 24">
            <a:extLst>
              <a:ext uri="{FF2B5EF4-FFF2-40B4-BE49-F238E27FC236}">
                <a16:creationId xmlns:a16="http://schemas.microsoft.com/office/drawing/2014/main" id="{488CA128-6129-FC46-BCF2-636326E989F7}"/>
              </a:ext>
            </a:extLst>
          </p:cNvPr>
          <p:cNvSpPr txBox="1"/>
          <p:nvPr/>
        </p:nvSpPr>
        <p:spPr>
          <a:xfrm>
            <a:off x="3563938" y="6330951"/>
            <a:ext cx="2622834" cy="430887"/>
          </a:xfrm>
          <a:prstGeom prst="rect">
            <a:avLst/>
          </a:prstGeom>
          <a:noFill/>
        </p:spPr>
        <p:txBody>
          <a:bodyPr wrap="none">
            <a:spAutoFit/>
          </a:bodyPr>
          <a:lstStyle/>
          <a:p>
            <a:pPr>
              <a:defRPr/>
            </a:pPr>
            <a:r>
              <a:rPr lang="it-IT" sz="2200" i="1" dirty="0">
                <a:latin typeface="+mj-lt"/>
              </a:rPr>
              <a:t>produzione scritta</a:t>
            </a:r>
          </a:p>
        </p:txBody>
      </p:sp>
      <p:sp>
        <p:nvSpPr>
          <p:cNvPr id="27" name="CasellaDiTesto 26">
            <a:extLst>
              <a:ext uri="{FF2B5EF4-FFF2-40B4-BE49-F238E27FC236}">
                <a16:creationId xmlns:a16="http://schemas.microsoft.com/office/drawing/2014/main" id="{409E25B4-5554-4740-A178-E2913F6FF850}"/>
              </a:ext>
            </a:extLst>
          </p:cNvPr>
          <p:cNvSpPr txBox="1"/>
          <p:nvPr/>
        </p:nvSpPr>
        <p:spPr>
          <a:xfrm>
            <a:off x="7683500" y="6330951"/>
            <a:ext cx="2505814" cy="430887"/>
          </a:xfrm>
          <a:prstGeom prst="rect">
            <a:avLst/>
          </a:prstGeom>
          <a:noFill/>
        </p:spPr>
        <p:txBody>
          <a:bodyPr wrap="none">
            <a:spAutoFit/>
          </a:bodyPr>
          <a:lstStyle/>
          <a:p>
            <a:pPr>
              <a:defRPr/>
            </a:pPr>
            <a:r>
              <a:rPr lang="it-IT" sz="2200" i="1" dirty="0">
                <a:latin typeface="+mj-lt"/>
              </a:rPr>
              <a:t>produzione orale</a:t>
            </a:r>
          </a:p>
        </p:txBody>
      </p:sp>
      <p:sp>
        <p:nvSpPr>
          <p:cNvPr id="28" name="Freccia in giù 27">
            <a:extLst>
              <a:ext uri="{FF2B5EF4-FFF2-40B4-BE49-F238E27FC236}">
                <a16:creationId xmlns:a16="http://schemas.microsoft.com/office/drawing/2014/main" id="{9CF3CA14-3F3A-0249-8B57-43C261D6BB96}"/>
              </a:ext>
            </a:extLst>
          </p:cNvPr>
          <p:cNvSpPr/>
          <p:nvPr/>
        </p:nvSpPr>
        <p:spPr>
          <a:xfrm>
            <a:off x="4519613" y="1225551"/>
            <a:ext cx="119062" cy="35401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9" name="Freccia in giù 28">
            <a:extLst>
              <a:ext uri="{FF2B5EF4-FFF2-40B4-BE49-F238E27FC236}">
                <a16:creationId xmlns:a16="http://schemas.microsoft.com/office/drawing/2014/main" id="{672CF68A-2346-BF4E-A1AB-85CB71729793}"/>
              </a:ext>
            </a:extLst>
          </p:cNvPr>
          <p:cNvSpPr/>
          <p:nvPr/>
        </p:nvSpPr>
        <p:spPr>
          <a:xfrm>
            <a:off x="4530726" y="6057901"/>
            <a:ext cx="119063" cy="35401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0" name="Freccia in giù 29">
            <a:extLst>
              <a:ext uri="{FF2B5EF4-FFF2-40B4-BE49-F238E27FC236}">
                <a16:creationId xmlns:a16="http://schemas.microsoft.com/office/drawing/2014/main" id="{28E1384A-15D0-9A4E-B03C-589A8B7D32EC}"/>
              </a:ext>
            </a:extLst>
          </p:cNvPr>
          <p:cNvSpPr/>
          <p:nvPr/>
        </p:nvSpPr>
        <p:spPr>
          <a:xfrm>
            <a:off x="8655050" y="1295401"/>
            <a:ext cx="120650" cy="3524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1" name="Freccia in giù 30">
            <a:extLst>
              <a:ext uri="{FF2B5EF4-FFF2-40B4-BE49-F238E27FC236}">
                <a16:creationId xmlns:a16="http://schemas.microsoft.com/office/drawing/2014/main" id="{341C1B0D-7F23-7945-B298-027E5FB0443C}"/>
              </a:ext>
            </a:extLst>
          </p:cNvPr>
          <p:cNvSpPr/>
          <p:nvPr/>
        </p:nvSpPr>
        <p:spPr>
          <a:xfrm>
            <a:off x="8715376" y="6057901"/>
            <a:ext cx="119063" cy="35401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1" name="Rettangolo arrotondato 10">
            <a:extLst>
              <a:ext uri="{FF2B5EF4-FFF2-40B4-BE49-F238E27FC236}">
                <a16:creationId xmlns:a16="http://schemas.microsoft.com/office/drawing/2014/main" id="{DC8DAA76-EA97-1342-B51C-23F448BD67BE}"/>
              </a:ext>
            </a:extLst>
          </p:cNvPr>
          <p:cNvSpPr/>
          <p:nvPr/>
        </p:nvSpPr>
        <p:spPr>
          <a:xfrm>
            <a:off x="8910639" y="3400426"/>
            <a:ext cx="1677987" cy="815975"/>
          </a:xfrm>
          <a:prstGeom prst="roundRect">
            <a:avLst/>
          </a:prstGeom>
          <a:solidFill>
            <a:schemeClr val="accent3">
              <a:lumMod val="60000"/>
              <a:lumOff val="40000"/>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it-IT" dirty="0">
                <a:solidFill>
                  <a:schemeClr val="tx1"/>
                </a:solidFill>
              </a:rPr>
              <a:t>Conversione</a:t>
            </a:r>
          </a:p>
          <a:p>
            <a:pPr algn="r">
              <a:defRPr/>
            </a:pPr>
            <a:r>
              <a:rPr lang="it-IT" dirty="0">
                <a:solidFill>
                  <a:schemeClr val="tx1"/>
                </a:solidFill>
              </a:rPr>
              <a:t>grafema-fonema</a:t>
            </a:r>
          </a:p>
        </p:txBody>
      </p:sp>
      <p:sp>
        <p:nvSpPr>
          <p:cNvPr id="33" name="Rettangolo arrotondato 32">
            <a:extLst>
              <a:ext uri="{FF2B5EF4-FFF2-40B4-BE49-F238E27FC236}">
                <a16:creationId xmlns:a16="http://schemas.microsoft.com/office/drawing/2014/main" id="{ED39BC67-D709-7440-8ED6-1A5AF023585D}"/>
              </a:ext>
            </a:extLst>
          </p:cNvPr>
          <p:cNvSpPr/>
          <p:nvPr/>
        </p:nvSpPr>
        <p:spPr>
          <a:xfrm>
            <a:off x="2586039" y="3395663"/>
            <a:ext cx="1679575" cy="817562"/>
          </a:xfrm>
          <a:prstGeom prst="roundRect">
            <a:avLst/>
          </a:prstGeom>
          <a:solidFill>
            <a:schemeClr val="accent3">
              <a:lumMod val="60000"/>
              <a:lumOff val="40000"/>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t-IT" dirty="0">
                <a:solidFill>
                  <a:schemeClr val="tx1"/>
                </a:solidFill>
              </a:rPr>
              <a:t>Conversione</a:t>
            </a:r>
          </a:p>
          <a:p>
            <a:pPr>
              <a:defRPr/>
            </a:pPr>
            <a:r>
              <a:rPr lang="it-IT" dirty="0">
                <a:solidFill>
                  <a:schemeClr val="tx1"/>
                </a:solidFill>
              </a:rPr>
              <a:t>fonema-grafema</a:t>
            </a:r>
          </a:p>
        </p:txBody>
      </p:sp>
      <p:sp>
        <p:nvSpPr>
          <p:cNvPr id="34" name="Freccia angolare in su 33">
            <a:extLst>
              <a:ext uri="{FF2B5EF4-FFF2-40B4-BE49-F238E27FC236}">
                <a16:creationId xmlns:a16="http://schemas.microsoft.com/office/drawing/2014/main" id="{456074AA-06F9-3D4E-9FF3-6DE6A5C08E0C}"/>
              </a:ext>
            </a:extLst>
          </p:cNvPr>
          <p:cNvSpPr/>
          <p:nvPr/>
        </p:nvSpPr>
        <p:spPr>
          <a:xfrm flipV="1">
            <a:off x="9880601" y="1874839"/>
            <a:ext cx="487363" cy="1520825"/>
          </a:xfrm>
          <a:prstGeom prst="bentUpArrow">
            <a:avLst>
              <a:gd name="adj1" fmla="val 10858"/>
              <a:gd name="adj2" fmla="val 23232"/>
              <a:gd name="adj3" fmla="val 32071"/>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6" name="Freccia angolare in su 35">
            <a:extLst>
              <a:ext uri="{FF2B5EF4-FFF2-40B4-BE49-F238E27FC236}">
                <a16:creationId xmlns:a16="http://schemas.microsoft.com/office/drawing/2014/main" id="{507A43E8-033A-1441-BE96-0A51058F9239}"/>
              </a:ext>
            </a:extLst>
          </p:cNvPr>
          <p:cNvSpPr/>
          <p:nvPr/>
        </p:nvSpPr>
        <p:spPr>
          <a:xfrm flipH="1" flipV="1">
            <a:off x="2795588" y="1863726"/>
            <a:ext cx="487362" cy="1520825"/>
          </a:xfrm>
          <a:prstGeom prst="bentUpArrow">
            <a:avLst>
              <a:gd name="adj1" fmla="val 10858"/>
              <a:gd name="adj2" fmla="val 23232"/>
              <a:gd name="adj3" fmla="val 32071"/>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7" name="Freccia angolare in su 36">
            <a:extLst>
              <a:ext uri="{FF2B5EF4-FFF2-40B4-BE49-F238E27FC236}">
                <a16:creationId xmlns:a16="http://schemas.microsoft.com/office/drawing/2014/main" id="{F4A3F573-EFA8-EC4A-9353-3D679BAAFDD4}"/>
              </a:ext>
            </a:extLst>
          </p:cNvPr>
          <p:cNvSpPr/>
          <p:nvPr/>
        </p:nvSpPr>
        <p:spPr>
          <a:xfrm rot="5400000" flipV="1">
            <a:off x="9336088" y="4779963"/>
            <a:ext cx="1560513" cy="446088"/>
          </a:xfrm>
          <a:prstGeom prst="bentUpArrow">
            <a:avLst>
              <a:gd name="adj1" fmla="val 12528"/>
              <a:gd name="adj2" fmla="val 23232"/>
              <a:gd name="adj3" fmla="val 39137"/>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8" name="Freccia angolare in su 37">
            <a:extLst>
              <a:ext uri="{FF2B5EF4-FFF2-40B4-BE49-F238E27FC236}">
                <a16:creationId xmlns:a16="http://schemas.microsoft.com/office/drawing/2014/main" id="{ED1C5A17-ADA0-E644-9375-7AD362445232}"/>
              </a:ext>
            </a:extLst>
          </p:cNvPr>
          <p:cNvSpPr/>
          <p:nvPr/>
        </p:nvSpPr>
        <p:spPr>
          <a:xfrm rot="16200000" flipH="1" flipV="1">
            <a:off x="2290763" y="4779963"/>
            <a:ext cx="1560513" cy="446088"/>
          </a:xfrm>
          <a:prstGeom prst="bentUpArrow">
            <a:avLst>
              <a:gd name="adj1" fmla="val 12528"/>
              <a:gd name="adj2" fmla="val 23232"/>
              <a:gd name="adj3" fmla="val 39137"/>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5" name="Freccia a destra 34">
            <a:extLst>
              <a:ext uri="{FF2B5EF4-FFF2-40B4-BE49-F238E27FC236}">
                <a16:creationId xmlns:a16="http://schemas.microsoft.com/office/drawing/2014/main" id="{AF81F899-C896-2942-AACD-E98847575496}"/>
              </a:ext>
            </a:extLst>
          </p:cNvPr>
          <p:cNvSpPr/>
          <p:nvPr/>
        </p:nvSpPr>
        <p:spPr>
          <a:xfrm>
            <a:off x="1524001" y="765175"/>
            <a:ext cx="5762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9" name="Freccia a destra 38">
            <a:extLst>
              <a:ext uri="{FF2B5EF4-FFF2-40B4-BE49-F238E27FC236}">
                <a16:creationId xmlns:a16="http://schemas.microsoft.com/office/drawing/2014/main" id="{5E3C4EB8-FF6B-DA4D-BEA5-625B2CE645D6}"/>
              </a:ext>
            </a:extLst>
          </p:cNvPr>
          <p:cNvSpPr/>
          <p:nvPr/>
        </p:nvSpPr>
        <p:spPr>
          <a:xfrm>
            <a:off x="1524001" y="1125538"/>
            <a:ext cx="576263" cy="215900"/>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40" name="CasellaDiTesto 39">
            <a:extLst>
              <a:ext uri="{FF2B5EF4-FFF2-40B4-BE49-F238E27FC236}">
                <a16:creationId xmlns:a16="http://schemas.microsoft.com/office/drawing/2014/main" id="{C959237A-9092-9645-9079-122C9767FA5C}"/>
              </a:ext>
            </a:extLst>
          </p:cNvPr>
          <p:cNvSpPr txBox="1"/>
          <p:nvPr/>
        </p:nvSpPr>
        <p:spPr>
          <a:xfrm>
            <a:off x="2063751" y="765176"/>
            <a:ext cx="1225015" cy="276999"/>
          </a:xfrm>
          <a:prstGeom prst="rect">
            <a:avLst/>
          </a:prstGeom>
          <a:noFill/>
        </p:spPr>
        <p:txBody>
          <a:bodyPr wrap="none">
            <a:spAutoFit/>
          </a:bodyPr>
          <a:lstStyle/>
          <a:p>
            <a:pPr>
              <a:defRPr/>
            </a:pPr>
            <a:r>
              <a:rPr lang="it-IT" sz="1200" b="1" dirty="0">
                <a:latin typeface="+mj-lt"/>
                <a:cs typeface="Arial" charset="0"/>
              </a:rPr>
              <a:t>VIA LESSICALE</a:t>
            </a:r>
          </a:p>
        </p:txBody>
      </p:sp>
      <p:sp>
        <p:nvSpPr>
          <p:cNvPr id="41" name="CasellaDiTesto 40">
            <a:extLst>
              <a:ext uri="{FF2B5EF4-FFF2-40B4-BE49-F238E27FC236}">
                <a16:creationId xmlns:a16="http://schemas.microsoft.com/office/drawing/2014/main" id="{F83C8F18-64B2-CD47-8E69-0AE6B2DD3062}"/>
              </a:ext>
            </a:extLst>
          </p:cNvPr>
          <p:cNvSpPr txBox="1"/>
          <p:nvPr/>
        </p:nvSpPr>
        <p:spPr>
          <a:xfrm>
            <a:off x="2063750" y="1052514"/>
            <a:ext cx="1556836" cy="276999"/>
          </a:xfrm>
          <a:prstGeom prst="rect">
            <a:avLst/>
          </a:prstGeom>
          <a:noFill/>
        </p:spPr>
        <p:txBody>
          <a:bodyPr wrap="none">
            <a:spAutoFit/>
          </a:bodyPr>
          <a:lstStyle/>
          <a:p>
            <a:pPr>
              <a:defRPr/>
            </a:pPr>
            <a:r>
              <a:rPr lang="it-IT" sz="1200" b="1" dirty="0">
                <a:latin typeface="+mj-lt"/>
                <a:cs typeface="Arial" charset="0"/>
              </a:rPr>
              <a:t>VIA SUB-LESSICALE</a:t>
            </a:r>
          </a:p>
        </p:txBody>
      </p:sp>
      <p:sp>
        <p:nvSpPr>
          <p:cNvPr id="43" name="Per 42">
            <a:extLst>
              <a:ext uri="{FF2B5EF4-FFF2-40B4-BE49-F238E27FC236}">
                <a16:creationId xmlns:a16="http://schemas.microsoft.com/office/drawing/2014/main" id="{E874C82A-CCC9-C04B-9F72-EE223C231702}"/>
              </a:ext>
            </a:extLst>
          </p:cNvPr>
          <p:cNvSpPr/>
          <p:nvPr/>
        </p:nvSpPr>
        <p:spPr>
          <a:xfrm>
            <a:off x="7751764" y="3716339"/>
            <a:ext cx="2016125" cy="1944687"/>
          </a:xfrm>
          <a:prstGeom prst="mathMultiply">
            <a:avLst>
              <a:gd name="adj1" fmla="val 14882"/>
            </a:avLst>
          </a:prstGeom>
          <a:solidFill>
            <a:schemeClr val="tx1">
              <a:alpha val="50000"/>
            </a:schemeClr>
          </a:solidFill>
          <a:ln>
            <a:solidFill>
              <a:srgbClr val="FF0000">
                <a:alpha val="63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extLst>
      <p:ext uri="{BB962C8B-B14F-4D97-AF65-F5344CB8AC3E}">
        <p14:creationId xmlns:p14="http://schemas.microsoft.com/office/powerpoint/2010/main" val="24190720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E9BAAC-FCF0-A246-AEB5-5AC470425239}"/>
              </a:ext>
            </a:extLst>
          </p:cNvPr>
          <p:cNvSpPr>
            <a:spLocks noGrp="1"/>
          </p:cNvSpPr>
          <p:nvPr>
            <p:ph type="title"/>
          </p:nvPr>
        </p:nvSpPr>
        <p:spPr>
          <a:xfrm>
            <a:off x="1572736" y="454345"/>
            <a:ext cx="10051705" cy="691283"/>
          </a:xfrm>
        </p:spPr>
        <p:txBody>
          <a:bodyPr>
            <a:normAutofit/>
          </a:bodyPr>
          <a:lstStyle/>
          <a:p>
            <a:pPr>
              <a:defRPr/>
            </a:pPr>
            <a:r>
              <a:rPr lang="it-IT" sz="2800" b="1" dirty="0">
                <a:solidFill>
                  <a:srgbClr val="FF0000"/>
                </a:solidFill>
                <a:latin typeface="Arial" panose="020B0604020202020204" pitchFamily="34" charset="0"/>
                <a:cs typeface="Arial" panose="020B0604020202020204" pitchFamily="34" charset="0"/>
              </a:rPr>
              <a:t>I danni funzionali: </a:t>
            </a:r>
            <a:r>
              <a:rPr lang="it-IT" b="1" dirty="0">
                <a:solidFill>
                  <a:srgbClr val="FF0000"/>
                </a:solidFill>
                <a:latin typeface="Arial" panose="020B0604020202020204" pitchFamily="34" charset="0"/>
                <a:cs typeface="Arial" panose="020B0604020202020204" pitchFamily="34" charset="0"/>
              </a:rPr>
              <a:t>Il lessico fonologico di output</a:t>
            </a:r>
          </a:p>
        </p:txBody>
      </p:sp>
      <p:sp>
        <p:nvSpPr>
          <p:cNvPr id="3" name="Segnaposto contenuto 2">
            <a:extLst>
              <a:ext uri="{FF2B5EF4-FFF2-40B4-BE49-F238E27FC236}">
                <a16:creationId xmlns:a16="http://schemas.microsoft.com/office/drawing/2014/main" id="{41A8DAFB-24D5-8E4B-BDE5-8CE7D88AC2EA}"/>
              </a:ext>
            </a:extLst>
          </p:cNvPr>
          <p:cNvSpPr>
            <a:spLocks noGrp="1"/>
          </p:cNvSpPr>
          <p:nvPr>
            <p:ph idx="1"/>
          </p:nvPr>
        </p:nvSpPr>
        <p:spPr>
          <a:xfrm>
            <a:off x="1510748" y="1417638"/>
            <a:ext cx="10356574" cy="4883771"/>
          </a:xfrm>
        </p:spPr>
        <p:txBody>
          <a:bodyPr>
            <a:normAutofit/>
          </a:bodyPr>
          <a:lstStyle/>
          <a:p>
            <a:pPr algn="just">
              <a:buFont typeface="Wingdings 2" pitchFamily="18" charset="2"/>
              <a:buNone/>
              <a:defRPr/>
            </a:pPr>
            <a:r>
              <a:rPr lang="it-IT" sz="2400" dirty="0">
                <a:latin typeface="Arial" panose="020B0604020202020204" pitchFamily="34" charset="0"/>
                <a:cs typeface="Arial" panose="020B0604020202020204" pitchFamily="34" charset="0"/>
              </a:rPr>
              <a:t>Frequentemente disfunzionale nei pazienti afasici.</a:t>
            </a:r>
          </a:p>
          <a:p>
            <a:pPr algn="just">
              <a:buFont typeface="Wingdings 2" pitchFamily="18" charset="2"/>
              <a:buNone/>
              <a:defRPr/>
            </a:pPr>
            <a:endParaRPr lang="it-IT" sz="2400" dirty="0">
              <a:latin typeface="Arial" panose="020B0604020202020204" pitchFamily="34" charset="0"/>
              <a:cs typeface="Arial" panose="020B0604020202020204" pitchFamily="34" charset="0"/>
            </a:endParaRPr>
          </a:p>
          <a:p>
            <a:pPr algn="just">
              <a:buFont typeface="Wingdings 2" pitchFamily="18" charset="2"/>
              <a:buNone/>
              <a:defRPr/>
            </a:pPr>
            <a:r>
              <a:rPr lang="it-IT" sz="2400" dirty="0">
                <a:latin typeface="Arial" panose="020B0604020202020204" pitchFamily="34" charset="0"/>
                <a:cs typeface="Arial" panose="020B0604020202020204" pitchFamily="34" charset="0"/>
              </a:rPr>
              <a:t>Determina </a:t>
            </a:r>
            <a:r>
              <a:rPr lang="it-IT" sz="2400" b="1" dirty="0">
                <a:latin typeface="Arial" panose="020B0604020202020204" pitchFamily="34" charset="0"/>
                <a:cs typeface="Arial" panose="020B0604020202020204" pitchFamily="34" charset="0"/>
              </a:rPr>
              <a:t>anomie </a:t>
            </a:r>
            <a:r>
              <a:rPr lang="it-IT" sz="2400" dirty="0">
                <a:latin typeface="Arial" panose="020B0604020202020204" pitchFamily="34" charset="0"/>
                <a:cs typeface="Arial" panose="020B0604020202020204" pitchFamily="34" charset="0"/>
              </a:rPr>
              <a:t>che rispettano i principi di organizzazione del lessico:</a:t>
            </a:r>
          </a:p>
          <a:p>
            <a:pPr marL="596900" indent="-514350" algn="just">
              <a:buFont typeface="+mj-lt"/>
              <a:buAutoNum type="arabicPeriod"/>
              <a:defRPr/>
            </a:pPr>
            <a:r>
              <a:rPr lang="it-IT" sz="2400" dirty="0">
                <a:latin typeface="Arial" panose="020B0604020202020204" pitchFamily="34" charset="0"/>
                <a:cs typeface="Arial" panose="020B0604020202020204" pitchFamily="34" charset="0"/>
              </a:rPr>
              <a:t>Frequenza d’uso</a:t>
            </a:r>
          </a:p>
          <a:p>
            <a:pPr marL="596900" indent="-514350" algn="just">
              <a:buFont typeface="+mj-lt"/>
              <a:buAutoNum type="arabicPeriod"/>
              <a:defRPr/>
            </a:pPr>
            <a:r>
              <a:rPr lang="it-IT" sz="2400" dirty="0">
                <a:latin typeface="Arial" panose="020B0604020202020204" pitchFamily="34" charset="0"/>
                <a:cs typeface="Arial" panose="020B0604020202020204" pitchFamily="34" charset="0"/>
              </a:rPr>
              <a:t>Classe grammaticale (può interessare solo i nomi o solo i verbi)</a:t>
            </a:r>
          </a:p>
          <a:p>
            <a:pPr marL="82550" indent="0" algn="just">
              <a:buNone/>
              <a:defRPr/>
            </a:pPr>
            <a:endParaRPr lang="it-IT" sz="2400" dirty="0">
              <a:latin typeface="Arial" panose="020B0604020202020204" pitchFamily="34" charset="0"/>
              <a:cs typeface="Arial" panose="020B0604020202020204" pitchFamily="34" charset="0"/>
            </a:endParaRPr>
          </a:p>
          <a:p>
            <a:pPr marL="82550" indent="0" algn="just">
              <a:buNone/>
              <a:defRPr/>
            </a:pPr>
            <a:r>
              <a:rPr lang="it-IT" sz="2400" dirty="0">
                <a:latin typeface="Arial" panose="020B0604020202020204" pitchFamily="34" charset="0"/>
                <a:cs typeface="Arial" panose="020B0604020202020204" pitchFamily="34" charset="0"/>
              </a:rPr>
              <a:t>Può causare </a:t>
            </a:r>
            <a:r>
              <a:rPr lang="it-IT" sz="2400" b="1" dirty="0">
                <a:latin typeface="Arial" panose="020B0604020202020204" pitchFamily="34" charset="0"/>
                <a:cs typeface="Arial" panose="020B0604020202020204" pitchFamily="34" charset="0"/>
              </a:rPr>
              <a:t>errori morfologici </a:t>
            </a:r>
            <a:r>
              <a:rPr lang="it-IT" sz="2400" dirty="0">
                <a:latin typeface="Arial" panose="020B0604020202020204" pitchFamily="34" charset="0"/>
                <a:cs typeface="Arial" panose="020B0604020202020204" pitchFamily="34" charset="0"/>
              </a:rPr>
              <a:t>(errori di concordanza S/P o M/F ed errori nella coniugazione dei verbi)</a:t>
            </a:r>
          </a:p>
          <a:p>
            <a:pPr>
              <a:buFont typeface="Wingdings 2" pitchFamily="18" charset="2"/>
              <a:buNone/>
              <a:defRPr/>
            </a:pPr>
            <a:endParaRPr lang="it-IT" dirty="0"/>
          </a:p>
        </p:txBody>
      </p:sp>
    </p:spTree>
    <p:extLst>
      <p:ext uri="{BB962C8B-B14F-4D97-AF65-F5344CB8AC3E}">
        <p14:creationId xmlns:p14="http://schemas.microsoft.com/office/powerpoint/2010/main" val="284409814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A0C17A-1B91-3746-9190-01B1C88AD3A2}"/>
              </a:ext>
            </a:extLst>
          </p:cNvPr>
          <p:cNvSpPr>
            <a:spLocks noGrp="1"/>
          </p:cNvSpPr>
          <p:nvPr>
            <p:ph type="title"/>
          </p:nvPr>
        </p:nvSpPr>
        <p:spPr>
          <a:xfrm>
            <a:off x="2971800" y="65088"/>
            <a:ext cx="7499350" cy="755650"/>
          </a:xfrm>
        </p:spPr>
        <p:txBody>
          <a:bodyPr>
            <a:noAutofit/>
          </a:bodyPr>
          <a:lstStyle/>
          <a:p>
            <a:pPr>
              <a:defRPr/>
            </a:pPr>
            <a:r>
              <a:rPr lang="it-IT" dirty="0"/>
              <a:t>I danni funzionali</a:t>
            </a:r>
          </a:p>
        </p:txBody>
      </p:sp>
      <p:sp>
        <p:nvSpPr>
          <p:cNvPr id="77827" name="Segnaposto contenuto 2">
            <a:extLst>
              <a:ext uri="{FF2B5EF4-FFF2-40B4-BE49-F238E27FC236}">
                <a16:creationId xmlns:a16="http://schemas.microsoft.com/office/drawing/2014/main" id="{FD401D22-1206-434E-9263-8807EEC809E8}"/>
              </a:ext>
            </a:extLst>
          </p:cNvPr>
          <p:cNvSpPr>
            <a:spLocks noGrp="1"/>
          </p:cNvSpPr>
          <p:nvPr>
            <p:ph idx="1"/>
          </p:nvPr>
        </p:nvSpPr>
        <p:spPr>
          <a:xfrm>
            <a:off x="2971800" y="820738"/>
            <a:ext cx="7499350" cy="6037262"/>
          </a:xfrm>
        </p:spPr>
        <p:txBody>
          <a:bodyPr/>
          <a:lstStyle/>
          <a:p>
            <a:pPr marL="82550" indent="0">
              <a:buNone/>
            </a:pPr>
            <a:r>
              <a:rPr lang="it-IT" altLang="it-IT">
                <a:solidFill>
                  <a:schemeClr val="bg1"/>
                </a:solidFill>
              </a:rPr>
              <a:t>.</a:t>
            </a:r>
          </a:p>
        </p:txBody>
      </p:sp>
      <p:sp>
        <p:nvSpPr>
          <p:cNvPr id="4" name="Ovale 3">
            <a:extLst>
              <a:ext uri="{FF2B5EF4-FFF2-40B4-BE49-F238E27FC236}">
                <a16:creationId xmlns:a16="http://schemas.microsoft.com/office/drawing/2014/main" id="{1B694603-643B-EB4A-A6CD-5B0F8F5DD1EC}"/>
              </a:ext>
            </a:extLst>
          </p:cNvPr>
          <p:cNvSpPr/>
          <p:nvPr/>
        </p:nvSpPr>
        <p:spPr>
          <a:xfrm>
            <a:off x="5749925" y="3160714"/>
            <a:ext cx="1944688" cy="1165225"/>
          </a:xfrm>
          <a:prstGeom prst="ellipse">
            <a:avLst/>
          </a:prstGeom>
          <a:solidFill>
            <a:schemeClr val="accent1">
              <a:lumMod val="60000"/>
              <a:lumOff val="40000"/>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Sistema </a:t>
            </a:r>
          </a:p>
          <a:p>
            <a:pPr algn="ctr">
              <a:defRPr/>
            </a:pPr>
            <a:r>
              <a:rPr lang="it-IT" sz="2200" dirty="0">
                <a:solidFill>
                  <a:schemeClr val="tx1"/>
                </a:solidFill>
              </a:rPr>
              <a:t>Semantico</a:t>
            </a:r>
          </a:p>
        </p:txBody>
      </p:sp>
      <p:sp>
        <p:nvSpPr>
          <p:cNvPr id="5" name="Rettangolo 4">
            <a:extLst>
              <a:ext uri="{FF2B5EF4-FFF2-40B4-BE49-F238E27FC236}">
                <a16:creationId xmlns:a16="http://schemas.microsoft.com/office/drawing/2014/main" id="{5C561FA7-E72D-5442-A042-D3AE4E702CB5}"/>
              </a:ext>
            </a:extLst>
          </p:cNvPr>
          <p:cNvSpPr/>
          <p:nvPr/>
        </p:nvSpPr>
        <p:spPr>
          <a:xfrm>
            <a:off x="7464425" y="2652713"/>
            <a:ext cx="2376488" cy="614362"/>
          </a:xfrm>
          <a:prstGeom prst="rect">
            <a:avLst/>
          </a:prstGeom>
          <a:solidFill>
            <a:srgbClr val="92D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solidFill>
                  <a:schemeClr val="tx1"/>
                </a:solidFill>
              </a:rPr>
              <a:t>Lessico ortografico</a:t>
            </a:r>
          </a:p>
          <a:p>
            <a:pPr algn="ctr">
              <a:defRPr/>
            </a:pPr>
            <a:r>
              <a:rPr lang="it-IT" sz="2000" dirty="0">
                <a:solidFill>
                  <a:schemeClr val="tx1"/>
                </a:solidFill>
              </a:rPr>
              <a:t>di input</a:t>
            </a:r>
          </a:p>
        </p:txBody>
      </p:sp>
      <p:sp>
        <p:nvSpPr>
          <p:cNvPr id="7" name="Rettangolo 6">
            <a:extLst>
              <a:ext uri="{FF2B5EF4-FFF2-40B4-BE49-F238E27FC236}">
                <a16:creationId xmlns:a16="http://schemas.microsoft.com/office/drawing/2014/main" id="{DCF57AFE-130A-1142-93ED-8A759EEA7B07}"/>
              </a:ext>
            </a:extLst>
          </p:cNvPr>
          <p:cNvSpPr/>
          <p:nvPr/>
        </p:nvSpPr>
        <p:spPr>
          <a:xfrm>
            <a:off x="7524750" y="4346576"/>
            <a:ext cx="2393950" cy="587375"/>
          </a:xfrm>
          <a:prstGeom prst="rect">
            <a:avLst/>
          </a:prstGeom>
          <a:solidFill>
            <a:srgbClr val="92D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solidFill>
                  <a:schemeClr val="tx1"/>
                </a:solidFill>
              </a:rPr>
              <a:t>Lessico fonologico</a:t>
            </a:r>
          </a:p>
          <a:p>
            <a:pPr algn="ctr">
              <a:defRPr/>
            </a:pPr>
            <a:r>
              <a:rPr lang="it-IT" sz="2000" dirty="0">
                <a:solidFill>
                  <a:schemeClr val="tx1"/>
                </a:solidFill>
              </a:rPr>
              <a:t>di output</a:t>
            </a:r>
          </a:p>
        </p:txBody>
      </p:sp>
      <p:sp>
        <p:nvSpPr>
          <p:cNvPr id="8" name="Rettangolo 7">
            <a:extLst>
              <a:ext uri="{FF2B5EF4-FFF2-40B4-BE49-F238E27FC236}">
                <a16:creationId xmlns:a16="http://schemas.microsoft.com/office/drawing/2014/main" id="{699F8A23-8976-F443-9B1A-6D3F64D3E8F6}"/>
              </a:ext>
            </a:extLst>
          </p:cNvPr>
          <p:cNvSpPr/>
          <p:nvPr/>
        </p:nvSpPr>
        <p:spPr>
          <a:xfrm>
            <a:off x="3282950" y="2690813"/>
            <a:ext cx="2592388" cy="582612"/>
          </a:xfrm>
          <a:prstGeom prst="rect">
            <a:avLst/>
          </a:prstGeom>
          <a:solidFill>
            <a:srgbClr val="92D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solidFill>
                  <a:schemeClr val="tx1"/>
                </a:solidFill>
              </a:rPr>
              <a:t>Lessico fonologico</a:t>
            </a:r>
          </a:p>
          <a:p>
            <a:pPr algn="ctr">
              <a:defRPr/>
            </a:pPr>
            <a:r>
              <a:rPr lang="it-IT" sz="2000" dirty="0">
                <a:solidFill>
                  <a:schemeClr val="tx1"/>
                </a:solidFill>
              </a:rPr>
              <a:t>di input</a:t>
            </a:r>
          </a:p>
        </p:txBody>
      </p:sp>
      <p:sp>
        <p:nvSpPr>
          <p:cNvPr id="9" name="Rettangolo 8">
            <a:extLst>
              <a:ext uri="{FF2B5EF4-FFF2-40B4-BE49-F238E27FC236}">
                <a16:creationId xmlns:a16="http://schemas.microsoft.com/office/drawing/2014/main" id="{83F01D08-011B-7B46-9979-FA4BC8AB10D7}"/>
              </a:ext>
            </a:extLst>
          </p:cNvPr>
          <p:cNvSpPr/>
          <p:nvPr/>
        </p:nvSpPr>
        <p:spPr>
          <a:xfrm>
            <a:off x="3294064" y="4368800"/>
            <a:ext cx="2592387" cy="573088"/>
          </a:xfrm>
          <a:prstGeom prst="rect">
            <a:avLst/>
          </a:prstGeom>
          <a:solidFill>
            <a:srgbClr val="92D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solidFill>
                  <a:schemeClr val="tx1"/>
                </a:solidFill>
              </a:rPr>
              <a:t>Lessico ortografico</a:t>
            </a:r>
          </a:p>
          <a:p>
            <a:pPr algn="ctr">
              <a:defRPr/>
            </a:pPr>
            <a:r>
              <a:rPr lang="it-IT" sz="2000" dirty="0">
                <a:solidFill>
                  <a:schemeClr val="tx1"/>
                </a:solidFill>
              </a:rPr>
              <a:t>di output</a:t>
            </a:r>
          </a:p>
        </p:txBody>
      </p:sp>
      <p:sp>
        <p:nvSpPr>
          <p:cNvPr id="16" name="Freccia angolare in su 15">
            <a:extLst>
              <a:ext uri="{FF2B5EF4-FFF2-40B4-BE49-F238E27FC236}">
                <a16:creationId xmlns:a16="http://schemas.microsoft.com/office/drawing/2014/main" id="{85591C25-4A77-5F48-AB7E-5B196F1AF124}"/>
              </a:ext>
            </a:extLst>
          </p:cNvPr>
          <p:cNvSpPr/>
          <p:nvPr/>
        </p:nvSpPr>
        <p:spPr>
          <a:xfrm rot="5400000" flipV="1">
            <a:off x="8027988" y="3035300"/>
            <a:ext cx="487362" cy="1081088"/>
          </a:xfrm>
          <a:prstGeom prst="bentUpArrow">
            <a:avLst>
              <a:gd name="adj1" fmla="val 12098"/>
              <a:gd name="adj2" fmla="val 25000"/>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8" name="Freccia angolare in su 17">
            <a:extLst>
              <a:ext uri="{FF2B5EF4-FFF2-40B4-BE49-F238E27FC236}">
                <a16:creationId xmlns:a16="http://schemas.microsoft.com/office/drawing/2014/main" id="{BAC6E56F-D487-024E-A055-22CF86FCC3D5}"/>
              </a:ext>
            </a:extLst>
          </p:cNvPr>
          <p:cNvSpPr/>
          <p:nvPr/>
        </p:nvSpPr>
        <p:spPr>
          <a:xfrm rot="16200000" flipH="1" flipV="1">
            <a:off x="4832351" y="2989264"/>
            <a:ext cx="487363" cy="1081087"/>
          </a:xfrm>
          <a:prstGeom prst="bentUpArrow">
            <a:avLst>
              <a:gd name="adj1" fmla="val 12098"/>
              <a:gd name="adj2" fmla="val 25000"/>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9" name="Freccia angolare in su 18">
            <a:extLst>
              <a:ext uri="{FF2B5EF4-FFF2-40B4-BE49-F238E27FC236}">
                <a16:creationId xmlns:a16="http://schemas.microsoft.com/office/drawing/2014/main" id="{9FDFE1C7-C012-EF41-B1BE-4D46D7BA7E34}"/>
              </a:ext>
            </a:extLst>
          </p:cNvPr>
          <p:cNvSpPr/>
          <p:nvPr/>
        </p:nvSpPr>
        <p:spPr>
          <a:xfrm rot="10800000" flipH="1">
            <a:off x="7745414" y="3883025"/>
            <a:ext cx="1114425" cy="452438"/>
          </a:xfrm>
          <a:prstGeom prst="bentUpArrow">
            <a:avLst>
              <a:gd name="adj1" fmla="val 12098"/>
              <a:gd name="adj2" fmla="val 25000"/>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0" name="Freccia angolare in su 19">
            <a:extLst>
              <a:ext uri="{FF2B5EF4-FFF2-40B4-BE49-F238E27FC236}">
                <a16:creationId xmlns:a16="http://schemas.microsoft.com/office/drawing/2014/main" id="{84254AC3-96D2-DE41-A569-1BCAD6CCB651}"/>
              </a:ext>
            </a:extLst>
          </p:cNvPr>
          <p:cNvSpPr/>
          <p:nvPr/>
        </p:nvSpPr>
        <p:spPr>
          <a:xfrm rot="10800000">
            <a:off x="4464051" y="3894139"/>
            <a:ext cx="1114425" cy="452437"/>
          </a:xfrm>
          <a:prstGeom prst="bentUpArrow">
            <a:avLst>
              <a:gd name="adj1" fmla="val 12098"/>
              <a:gd name="adj2" fmla="val 25000"/>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Rettangolo 2">
            <a:extLst>
              <a:ext uri="{FF2B5EF4-FFF2-40B4-BE49-F238E27FC236}">
                <a16:creationId xmlns:a16="http://schemas.microsoft.com/office/drawing/2014/main" id="{1896DF65-3BEF-1C46-ABD8-44143877E2B0}"/>
              </a:ext>
            </a:extLst>
          </p:cNvPr>
          <p:cNvSpPr/>
          <p:nvPr/>
        </p:nvSpPr>
        <p:spPr>
          <a:xfrm>
            <a:off x="3306763" y="1600201"/>
            <a:ext cx="2590800" cy="695325"/>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Buffer fonologico</a:t>
            </a:r>
          </a:p>
          <a:p>
            <a:pPr algn="ctr">
              <a:defRPr/>
            </a:pPr>
            <a:r>
              <a:rPr lang="it-IT" sz="2200" dirty="0">
                <a:solidFill>
                  <a:schemeClr val="tx1"/>
                </a:solidFill>
              </a:rPr>
              <a:t>di input</a:t>
            </a:r>
          </a:p>
        </p:txBody>
      </p:sp>
      <p:sp>
        <p:nvSpPr>
          <p:cNvPr id="14" name="Rettangolo 13">
            <a:extLst>
              <a:ext uri="{FF2B5EF4-FFF2-40B4-BE49-F238E27FC236}">
                <a16:creationId xmlns:a16="http://schemas.microsoft.com/office/drawing/2014/main" id="{F17DDC7E-E08F-344E-AD12-E6C534498247}"/>
              </a:ext>
            </a:extLst>
          </p:cNvPr>
          <p:cNvSpPr/>
          <p:nvPr/>
        </p:nvSpPr>
        <p:spPr>
          <a:xfrm>
            <a:off x="3294064" y="5351463"/>
            <a:ext cx="2592387" cy="595312"/>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Buffer ortografico</a:t>
            </a:r>
          </a:p>
          <a:p>
            <a:pPr algn="ctr">
              <a:defRPr/>
            </a:pPr>
            <a:r>
              <a:rPr lang="it-IT" sz="2200" dirty="0">
                <a:solidFill>
                  <a:schemeClr val="tx1"/>
                </a:solidFill>
              </a:rPr>
              <a:t>di output</a:t>
            </a:r>
          </a:p>
        </p:txBody>
      </p:sp>
      <p:sp>
        <p:nvSpPr>
          <p:cNvPr id="15" name="Rettangolo 14">
            <a:extLst>
              <a:ext uri="{FF2B5EF4-FFF2-40B4-BE49-F238E27FC236}">
                <a16:creationId xmlns:a16="http://schemas.microsoft.com/office/drawing/2014/main" id="{2AD36882-6DC7-4645-A32A-D8E0B892B264}"/>
              </a:ext>
            </a:extLst>
          </p:cNvPr>
          <p:cNvSpPr/>
          <p:nvPr/>
        </p:nvSpPr>
        <p:spPr>
          <a:xfrm>
            <a:off x="7464425" y="1693863"/>
            <a:ext cx="2393950" cy="563562"/>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Buffer ortografico</a:t>
            </a:r>
          </a:p>
          <a:p>
            <a:pPr algn="ctr">
              <a:defRPr/>
            </a:pPr>
            <a:r>
              <a:rPr lang="it-IT" sz="2200" dirty="0">
                <a:solidFill>
                  <a:schemeClr val="tx1"/>
                </a:solidFill>
              </a:rPr>
              <a:t>di input</a:t>
            </a:r>
          </a:p>
        </p:txBody>
      </p:sp>
      <p:sp>
        <p:nvSpPr>
          <p:cNvPr id="17" name="Rettangolo 16">
            <a:extLst>
              <a:ext uri="{FF2B5EF4-FFF2-40B4-BE49-F238E27FC236}">
                <a16:creationId xmlns:a16="http://schemas.microsoft.com/office/drawing/2014/main" id="{D0D79F89-3A1C-F949-9D5B-DC28F21A6492}"/>
              </a:ext>
            </a:extLst>
          </p:cNvPr>
          <p:cNvSpPr/>
          <p:nvPr/>
        </p:nvSpPr>
        <p:spPr>
          <a:xfrm>
            <a:off x="7499350" y="5380039"/>
            <a:ext cx="2393950" cy="587375"/>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Buffer fonologico</a:t>
            </a:r>
          </a:p>
          <a:p>
            <a:pPr algn="ctr">
              <a:defRPr/>
            </a:pPr>
            <a:r>
              <a:rPr lang="it-IT" sz="2200" dirty="0">
                <a:solidFill>
                  <a:schemeClr val="tx1"/>
                </a:solidFill>
              </a:rPr>
              <a:t>di output</a:t>
            </a:r>
          </a:p>
        </p:txBody>
      </p:sp>
      <p:sp>
        <p:nvSpPr>
          <p:cNvPr id="6" name="Freccia in giù 5">
            <a:extLst>
              <a:ext uri="{FF2B5EF4-FFF2-40B4-BE49-F238E27FC236}">
                <a16:creationId xmlns:a16="http://schemas.microsoft.com/office/drawing/2014/main" id="{D84E2D69-3285-5147-9CB4-6E2F5B743DA1}"/>
              </a:ext>
            </a:extLst>
          </p:cNvPr>
          <p:cNvSpPr/>
          <p:nvPr/>
        </p:nvSpPr>
        <p:spPr>
          <a:xfrm>
            <a:off x="4535488" y="2316164"/>
            <a:ext cx="120650" cy="3524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1" name="Freccia in giù 20">
            <a:extLst>
              <a:ext uri="{FF2B5EF4-FFF2-40B4-BE49-F238E27FC236}">
                <a16:creationId xmlns:a16="http://schemas.microsoft.com/office/drawing/2014/main" id="{1A48741E-F916-6146-A342-5D23F0FDDDB1}"/>
              </a:ext>
            </a:extLst>
          </p:cNvPr>
          <p:cNvSpPr/>
          <p:nvPr/>
        </p:nvSpPr>
        <p:spPr>
          <a:xfrm>
            <a:off x="8661400" y="2300289"/>
            <a:ext cx="120650" cy="3524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2" name="Freccia in giù 21">
            <a:extLst>
              <a:ext uri="{FF2B5EF4-FFF2-40B4-BE49-F238E27FC236}">
                <a16:creationId xmlns:a16="http://schemas.microsoft.com/office/drawing/2014/main" id="{F2D1B2A2-1AEF-8D4F-AC4B-0B2EFD48F6F0}"/>
              </a:ext>
            </a:extLst>
          </p:cNvPr>
          <p:cNvSpPr/>
          <p:nvPr/>
        </p:nvSpPr>
        <p:spPr>
          <a:xfrm>
            <a:off x="4519613" y="4984751"/>
            <a:ext cx="119062" cy="3524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3" name="Freccia in giù 22">
            <a:extLst>
              <a:ext uri="{FF2B5EF4-FFF2-40B4-BE49-F238E27FC236}">
                <a16:creationId xmlns:a16="http://schemas.microsoft.com/office/drawing/2014/main" id="{1FF5B5F2-8519-2042-B1E7-1C1637CABFD8}"/>
              </a:ext>
            </a:extLst>
          </p:cNvPr>
          <p:cNvSpPr/>
          <p:nvPr/>
        </p:nvSpPr>
        <p:spPr>
          <a:xfrm>
            <a:off x="8696326" y="4987926"/>
            <a:ext cx="119063" cy="3524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0" name="CasellaDiTesto 9">
            <a:extLst>
              <a:ext uri="{FF2B5EF4-FFF2-40B4-BE49-F238E27FC236}">
                <a16:creationId xmlns:a16="http://schemas.microsoft.com/office/drawing/2014/main" id="{3432BD55-862C-D74E-8FA8-6A6D71612BB5}"/>
              </a:ext>
            </a:extLst>
          </p:cNvPr>
          <p:cNvSpPr txBox="1"/>
          <p:nvPr/>
        </p:nvSpPr>
        <p:spPr>
          <a:xfrm>
            <a:off x="3756026" y="858839"/>
            <a:ext cx="2129109" cy="430887"/>
          </a:xfrm>
          <a:prstGeom prst="rect">
            <a:avLst/>
          </a:prstGeom>
          <a:noFill/>
        </p:spPr>
        <p:txBody>
          <a:bodyPr wrap="none">
            <a:spAutoFit/>
          </a:bodyPr>
          <a:lstStyle/>
          <a:p>
            <a:pPr>
              <a:defRPr/>
            </a:pPr>
            <a:r>
              <a:rPr lang="it-IT" sz="2200" i="1" dirty="0">
                <a:latin typeface="+mj-lt"/>
              </a:rPr>
              <a:t>stimolo uditivo</a:t>
            </a:r>
          </a:p>
        </p:txBody>
      </p:sp>
      <p:sp>
        <p:nvSpPr>
          <p:cNvPr id="24" name="CasellaDiTesto 23">
            <a:extLst>
              <a:ext uri="{FF2B5EF4-FFF2-40B4-BE49-F238E27FC236}">
                <a16:creationId xmlns:a16="http://schemas.microsoft.com/office/drawing/2014/main" id="{D909A92E-E542-F844-9AB0-41CB5AC54AF7}"/>
              </a:ext>
            </a:extLst>
          </p:cNvPr>
          <p:cNvSpPr txBox="1"/>
          <p:nvPr/>
        </p:nvSpPr>
        <p:spPr>
          <a:xfrm>
            <a:off x="7877176" y="896939"/>
            <a:ext cx="1933543" cy="430887"/>
          </a:xfrm>
          <a:prstGeom prst="rect">
            <a:avLst/>
          </a:prstGeom>
          <a:noFill/>
        </p:spPr>
        <p:txBody>
          <a:bodyPr wrap="none">
            <a:spAutoFit/>
          </a:bodyPr>
          <a:lstStyle/>
          <a:p>
            <a:pPr>
              <a:defRPr/>
            </a:pPr>
            <a:r>
              <a:rPr lang="it-IT" sz="2200" i="1" dirty="0">
                <a:latin typeface="+mj-lt"/>
              </a:rPr>
              <a:t>stimolo visivo</a:t>
            </a:r>
          </a:p>
        </p:txBody>
      </p:sp>
      <p:sp>
        <p:nvSpPr>
          <p:cNvPr id="25" name="CasellaDiTesto 24">
            <a:extLst>
              <a:ext uri="{FF2B5EF4-FFF2-40B4-BE49-F238E27FC236}">
                <a16:creationId xmlns:a16="http://schemas.microsoft.com/office/drawing/2014/main" id="{620F92FE-B546-4E4A-82DC-A5BF5ADF9A2E}"/>
              </a:ext>
            </a:extLst>
          </p:cNvPr>
          <p:cNvSpPr txBox="1"/>
          <p:nvPr/>
        </p:nvSpPr>
        <p:spPr>
          <a:xfrm>
            <a:off x="3563938" y="6330951"/>
            <a:ext cx="2622834" cy="430887"/>
          </a:xfrm>
          <a:prstGeom prst="rect">
            <a:avLst/>
          </a:prstGeom>
          <a:noFill/>
        </p:spPr>
        <p:txBody>
          <a:bodyPr wrap="none">
            <a:spAutoFit/>
          </a:bodyPr>
          <a:lstStyle/>
          <a:p>
            <a:pPr>
              <a:defRPr/>
            </a:pPr>
            <a:r>
              <a:rPr lang="it-IT" sz="2200" i="1" dirty="0">
                <a:latin typeface="+mj-lt"/>
              </a:rPr>
              <a:t>produzione scritta</a:t>
            </a:r>
          </a:p>
        </p:txBody>
      </p:sp>
      <p:sp>
        <p:nvSpPr>
          <p:cNvPr id="27" name="CasellaDiTesto 26">
            <a:extLst>
              <a:ext uri="{FF2B5EF4-FFF2-40B4-BE49-F238E27FC236}">
                <a16:creationId xmlns:a16="http://schemas.microsoft.com/office/drawing/2014/main" id="{249AF11D-F999-0F4A-AB47-850247B085B1}"/>
              </a:ext>
            </a:extLst>
          </p:cNvPr>
          <p:cNvSpPr txBox="1"/>
          <p:nvPr/>
        </p:nvSpPr>
        <p:spPr>
          <a:xfrm>
            <a:off x="7683500" y="6330951"/>
            <a:ext cx="2505814" cy="430887"/>
          </a:xfrm>
          <a:prstGeom prst="rect">
            <a:avLst/>
          </a:prstGeom>
          <a:noFill/>
        </p:spPr>
        <p:txBody>
          <a:bodyPr wrap="none">
            <a:spAutoFit/>
          </a:bodyPr>
          <a:lstStyle/>
          <a:p>
            <a:pPr>
              <a:defRPr/>
            </a:pPr>
            <a:r>
              <a:rPr lang="it-IT" sz="2200" i="1" dirty="0">
                <a:latin typeface="+mj-lt"/>
              </a:rPr>
              <a:t>produzione orale</a:t>
            </a:r>
          </a:p>
        </p:txBody>
      </p:sp>
      <p:sp>
        <p:nvSpPr>
          <p:cNvPr id="28" name="Freccia in giù 27">
            <a:extLst>
              <a:ext uri="{FF2B5EF4-FFF2-40B4-BE49-F238E27FC236}">
                <a16:creationId xmlns:a16="http://schemas.microsoft.com/office/drawing/2014/main" id="{F08ED78F-4823-D84A-B32E-6931A76A5F25}"/>
              </a:ext>
            </a:extLst>
          </p:cNvPr>
          <p:cNvSpPr/>
          <p:nvPr/>
        </p:nvSpPr>
        <p:spPr>
          <a:xfrm>
            <a:off x="4519613" y="1225551"/>
            <a:ext cx="119062" cy="35401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9" name="Freccia in giù 28">
            <a:extLst>
              <a:ext uri="{FF2B5EF4-FFF2-40B4-BE49-F238E27FC236}">
                <a16:creationId xmlns:a16="http://schemas.microsoft.com/office/drawing/2014/main" id="{82E1D051-5D2E-FD43-89A1-69818E67B50C}"/>
              </a:ext>
            </a:extLst>
          </p:cNvPr>
          <p:cNvSpPr/>
          <p:nvPr/>
        </p:nvSpPr>
        <p:spPr>
          <a:xfrm>
            <a:off x="4530726" y="6057901"/>
            <a:ext cx="119063" cy="35401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0" name="Freccia in giù 29">
            <a:extLst>
              <a:ext uri="{FF2B5EF4-FFF2-40B4-BE49-F238E27FC236}">
                <a16:creationId xmlns:a16="http://schemas.microsoft.com/office/drawing/2014/main" id="{E1E5405C-FBC7-7A4F-AA55-83D0260F124E}"/>
              </a:ext>
            </a:extLst>
          </p:cNvPr>
          <p:cNvSpPr/>
          <p:nvPr/>
        </p:nvSpPr>
        <p:spPr>
          <a:xfrm>
            <a:off x="8655050" y="1295401"/>
            <a:ext cx="120650" cy="3524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1" name="Freccia in giù 30">
            <a:extLst>
              <a:ext uri="{FF2B5EF4-FFF2-40B4-BE49-F238E27FC236}">
                <a16:creationId xmlns:a16="http://schemas.microsoft.com/office/drawing/2014/main" id="{22773437-C3DB-CE4D-B3F0-C2081DEE433E}"/>
              </a:ext>
            </a:extLst>
          </p:cNvPr>
          <p:cNvSpPr/>
          <p:nvPr/>
        </p:nvSpPr>
        <p:spPr>
          <a:xfrm>
            <a:off x="8715376" y="6057901"/>
            <a:ext cx="119063" cy="35401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1" name="Rettangolo arrotondato 10">
            <a:extLst>
              <a:ext uri="{FF2B5EF4-FFF2-40B4-BE49-F238E27FC236}">
                <a16:creationId xmlns:a16="http://schemas.microsoft.com/office/drawing/2014/main" id="{A1583147-A395-D54D-AF06-52CC70647AA0}"/>
              </a:ext>
            </a:extLst>
          </p:cNvPr>
          <p:cNvSpPr/>
          <p:nvPr/>
        </p:nvSpPr>
        <p:spPr>
          <a:xfrm>
            <a:off x="8910639" y="3400426"/>
            <a:ext cx="1677987" cy="815975"/>
          </a:xfrm>
          <a:prstGeom prst="roundRect">
            <a:avLst/>
          </a:prstGeom>
          <a:solidFill>
            <a:schemeClr val="accent3">
              <a:lumMod val="60000"/>
              <a:lumOff val="40000"/>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it-IT" dirty="0">
                <a:solidFill>
                  <a:schemeClr val="tx1"/>
                </a:solidFill>
              </a:rPr>
              <a:t>Conversione</a:t>
            </a:r>
          </a:p>
          <a:p>
            <a:pPr algn="r">
              <a:defRPr/>
            </a:pPr>
            <a:r>
              <a:rPr lang="it-IT" dirty="0">
                <a:solidFill>
                  <a:schemeClr val="tx1"/>
                </a:solidFill>
              </a:rPr>
              <a:t>grafema-fonema</a:t>
            </a:r>
          </a:p>
        </p:txBody>
      </p:sp>
      <p:sp>
        <p:nvSpPr>
          <p:cNvPr id="33" name="Rettangolo arrotondato 32">
            <a:extLst>
              <a:ext uri="{FF2B5EF4-FFF2-40B4-BE49-F238E27FC236}">
                <a16:creationId xmlns:a16="http://schemas.microsoft.com/office/drawing/2014/main" id="{89F9CBA3-380E-0843-84DC-CA97EB7B05B8}"/>
              </a:ext>
            </a:extLst>
          </p:cNvPr>
          <p:cNvSpPr/>
          <p:nvPr/>
        </p:nvSpPr>
        <p:spPr>
          <a:xfrm>
            <a:off x="2586039" y="3395663"/>
            <a:ext cx="1679575" cy="817562"/>
          </a:xfrm>
          <a:prstGeom prst="roundRect">
            <a:avLst/>
          </a:prstGeom>
          <a:solidFill>
            <a:schemeClr val="accent3">
              <a:lumMod val="60000"/>
              <a:lumOff val="40000"/>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t-IT" dirty="0">
                <a:solidFill>
                  <a:schemeClr val="tx1"/>
                </a:solidFill>
              </a:rPr>
              <a:t>Conversione</a:t>
            </a:r>
          </a:p>
          <a:p>
            <a:pPr>
              <a:defRPr/>
            </a:pPr>
            <a:r>
              <a:rPr lang="it-IT" dirty="0">
                <a:solidFill>
                  <a:schemeClr val="tx1"/>
                </a:solidFill>
              </a:rPr>
              <a:t>fonema-grafema</a:t>
            </a:r>
          </a:p>
        </p:txBody>
      </p:sp>
      <p:sp>
        <p:nvSpPr>
          <p:cNvPr id="34" name="Freccia angolare in su 33">
            <a:extLst>
              <a:ext uri="{FF2B5EF4-FFF2-40B4-BE49-F238E27FC236}">
                <a16:creationId xmlns:a16="http://schemas.microsoft.com/office/drawing/2014/main" id="{5C3FB247-27DD-E24F-9F68-CA0A204B2173}"/>
              </a:ext>
            </a:extLst>
          </p:cNvPr>
          <p:cNvSpPr/>
          <p:nvPr/>
        </p:nvSpPr>
        <p:spPr>
          <a:xfrm flipV="1">
            <a:off x="9880601" y="1874839"/>
            <a:ext cx="487363" cy="1520825"/>
          </a:xfrm>
          <a:prstGeom prst="bentUpArrow">
            <a:avLst>
              <a:gd name="adj1" fmla="val 10858"/>
              <a:gd name="adj2" fmla="val 23232"/>
              <a:gd name="adj3" fmla="val 32071"/>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6" name="Freccia angolare in su 35">
            <a:extLst>
              <a:ext uri="{FF2B5EF4-FFF2-40B4-BE49-F238E27FC236}">
                <a16:creationId xmlns:a16="http://schemas.microsoft.com/office/drawing/2014/main" id="{6B32B621-9377-BC4D-B849-E4F0DB7BD92B}"/>
              </a:ext>
            </a:extLst>
          </p:cNvPr>
          <p:cNvSpPr/>
          <p:nvPr/>
        </p:nvSpPr>
        <p:spPr>
          <a:xfrm flipH="1" flipV="1">
            <a:off x="2795588" y="1863726"/>
            <a:ext cx="487362" cy="1520825"/>
          </a:xfrm>
          <a:prstGeom prst="bentUpArrow">
            <a:avLst>
              <a:gd name="adj1" fmla="val 10858"/>
              <a:gd name="adj2" fmla="val 23232"/>
              <a:gd name="adj3" fmla="val 32071"/>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7" name="Freccia angolare in su 36">
            <a:extLst>
              <a:ext uri="{FF2B5EF4-FFF2-40B4-BE49-F238E27FC236}">
                <a16:creationId xmlns:a16="http://schemas.microsoft.com/office/drawing/2014/main" id="{B0B8F3A3-A1B0-3744-BBFF-40D94DB90D08}"/>
              </a:ext>
            </a:extLst>
          </p:cNvPr>
          <p:cNvSpPr/>
          <p:nvPr/>
        </p:nvSpPr>
        <p:spPr>
          <a:xfrm rot="5400000" flipV="1">
            <a:off x="9336088" y="4779963"/>
            <a:ext cx="1560513" cy="446088"/>
          </a:xfrm>
          <a:prstGeom prst="bentUpArrow">
            <a:avLst>
              <a:gd name="adj1" fmla="val 12528"/>
              <a:gd name="adj2" fmla="val 23232"/>
              <a:gd name="adj3" fmla="val 39137"/>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8" name="Freccia angolare in su 37">
            <a:extLst>
              <a:ext uri="{FF2B5EF4-FFF2-40B4-BE49-F238E27FC236}">
                <a16:creationId xmlns:a16="http://schemas.microsoft.com/office/drawing/2014/main" id="{BDC0A344-5222-0644-8AF8-30324930AAD4}"/>
              </a:ext>
            </a:extLst>
          </p:cNvPr>
          <p:cNvSpPr/>
          <p:nvPr/>
        </p:nvSpPr>
        <p:spPr>
          <a:xfrm rot="16200000" flipH="1" flipV="1">
            <a:off x="2290763" y="4779963"/>
            <a:ext cx="1560513" cy="446088"/>
          </a:xfrm>
          <a:prstGeom prst="bentUpArrow">
            <a:avLst>
              <a:gd name="adj1" fmla="val 12528"/>
              <a:gd name="adj2" fmla="val 23232"/>
              <a:gd name="adj3" fmla="val 39137"/>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5" name="Freccia a destra 34">
            <a:extLst>
              <a:ext uri="{FF2B5EF4-FFF2-40B4-BE49-F238E27FC236}">
                <a16:creationId xmlns:a16="http://schemas.microsoft.com/office/drawing/2014/main" id="{BA86FC54-6B1D-8745-B1DB-DC520FACF3A3}"/>
              </a:ext>
            </a:extLst>
          </p:cNvPr>
          <p:cNvSpPr/>
          <p:nvPr/>
        </p:nvSpPr>
        <p:spPr>
          <a:xfrm>
            <a:off x="1524001" y="765175"/>
            <a:ext cx="5762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9" name="Freccia a destra 38">
            <a:extLst>
              <a:ext uri="{FF2B5EF4-FFF2-40B4-BE49-F238E27FC236}">
                <a16:creationId xmlns:a16="http://schemas.microsoft.com/office/drawing/2014/main" id="{265A423D-6AD2-9642-A15B-A819169B6A37}"/>
              </a:ext>
            </a:extLst>
          </p:cNvPr>
          <p:cNvSpPr/>
          <p:nvPr/>
        </p:nvSpPr>
        <p:spPr>
          <a:xfrm>
            <a:off x="1524001" y="1125538"/>
            <a:ext cx="576263" cy="215900"/>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40" name="CasellaDiTesto 39">
            <a:extLst>
              <a:ext uri="{FF2B5EF4-FFF2-40B4-BE49-F238E27FC236}">
                <a16:creationId xmlns:a16="http://schemas.microsoft.com/office/drawing/2014/main" id="{51D6DAA3-419B-B144-A710-ED3C448AAA14}"/>
              </a:ext>
            </a:extLst>
          </p:cNvPr>
          <p:cNvSpPr txBox="1"/>
          <p:nvPr/>
        </p:nvSpPr>
        <p:spPr>
          <a:xfrm>
            <a:off x="2063751" y="765176"/>
            <a:ext cx="1225015" cy="276999"/>
          </a:xfrm>
          <a:prstGeom prst="rect">
            <a:avLst/>
          </a:prstGeom>
          <a:noFill/>
        </p:spPr>
        <p:txBody>
          <a:bodyPr wrap="none">
            <a:spAutoFit/>
          </a:bodyPr>
          <a:lstStyle/>
          <a:p>
            <a:pPr>
              <a:defRPr/>
            </a:pPr>
            <a:r>
              <a:rPr lang="it-IT" sz="1200" b="1" dirty="0">
                <a:latin typeface="+mj-lt"/>
                <a:cs typeface="Arial" charset="0"/>
              </a:rPr>
              <a:t>VIA LESSICALE</a:t>
            </a:r>
          </a:p>
        </p:txBody>
      </p:sp>
      <p:sp>
        <p:nvSpPr>
          <p:cNvPr id="41" name="CasellaDiTesto 40">
            <a:extLst>
              <a:ext uri="{FF2B5EF4-FFF2-40B4-BE49-F238E27FC236}">
                <a16:creationId xmlns:a16="http://schemas.microsoft.com/office/drawing/2014/main" id="{67045334-50CE-0345-B542-304A339A0790}"/>
              </a:ext>
            </a:extLst>
          </p:cNvPr>
          <p:cNvSpPr txBox="1"/>
          <p:nvPr/>
        </p:nvSpPr>
        <p:spPr>
          <a:xfrm>
            <a:off x="2063750" y="1052514"/>
            <a:ext cx="1556836" cy="276999"/>
          </a:xfrm>
          <a:prstGeom prst="rect">
            <a:avLst/>
          </a:prstGeom>
          <a:noFill/>
        </p:spPr>
        <p:txBody>
          <a:bodyPr wrap="none">
            <a:spAutoFit/>
          </a:bodyPr>
          <a:lstStyle/>
          <a:p>
            <a:pPr>
              <a:defRPr/>
            </a:pPr>
            <a:r>
              <a:rPr lang="it-IT" sz="1200" b="1" dirty="0">
                <a:latin typeface="+mj-lt"/>
                <a:cs typeface="Arial" charset="0"/>
              </a:rPr>
              <a:t>VIA SUB-LESSICALE</a:t>
            </a:r>
          </a:p>
        </p:txBody>
      </p:sp>
      <p:sp>
        <p:nvSpPr>
          <p:cNvPr id="43" name="Per 42">
            <a:extLst>
              <a:ext uri="{FF2B5EF4-FFF2-40B4-BE49-F238E27FC236}">
                <a16:creationId xmlns:a16="http://schemas.microsoft.com/office/drawing/2014/main" id="{96B2F7FC-C696-BB43-B043-6DDF07028677}"/>
              </a:ext>
            </a:extLst>
          </p:cNvPr>
          <p:cNvSpPr/>
          <p:nvPr/>
        </p:nvSpPr>
        <p:spPr>
          <a:xfrm>
            <a:off x="3503614" y="3644900"/>
            <a:ext cx="2016125" cy="1944688"/>
          </a:xfrm>
          <a:prstGeom prst="mathMultiply">
            <a:avLst>
              <a:gd name="adj1" fmla="val 14882"/>
            </a:avLst>
          </a:prstGeom>
          <a:solidFill>
            <a:schemeClr val="tx1">
              <a:alpha val="50000"/>
            </a:schemeClr>
          </a:solidFill>
          <a:ln>
            <a:solidFill>
              <a:srgbClr val="FF0000">
                <a:alpha val="63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extLst>
      <p:ext uri="{BB962C8B-B14F-4D97-AF65-F5344CB8AC3E}">
        <p14:creationId xmlns:p14="http://schemas.microsoft.com/office/powerpoint/2010/main" val="1162661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F05F63-4DE9-654E-AC09-6B86C0C2650C}"/>
              </a:ext>
            </a:extLst>
          </p:cNvPr>
          <p:cNvSpPr>
            <a:spLocks noGrp="1"/>
          </p:cNvSpPr>
          <p:nvPr>
            <p:ph type="title"/>
          </p:nvPr>
        </p:nvSpPr>
        <p:spPr>
          <a:xfrm>
            <a:off x="1798979" y="344710"/>
            <a:ext cx="9944169" cy="976090"/>
          </a:xfrm>
        </p:spPr>
        <p:txBody>
          <a:bodyPr>
            <a:normAutofit fontScale="90000"/>
          </a:bodyPr>
          <a:lstStyle/>
          <a:p>
            <a:r>
              <a:rPr lang="it-IT" b="1" dirty="0">
                <a:solidFill>
                  <a:srgbClr val="FF0000"/>
                </a:solidFill>
                <a:latin typeface="Arial" panose="020B0604020202020204" pitchFamily="34" charset="0"/>
                <a:cs typeface="Arial" panose="020B0604020202020204" pitchFamily="34" charset="0"/>
              </a:rPr>
              <a:t>Compromette componenti dei processi di produzione/comprensione del linguaggio</a:t>
            </a:r>
          </a:p>
        </p:txBody>
      </p:sp>
      <p:sp>
        <p:nvSpPr>
          <p:cNvPr id="3" name="Segnaposto contenuto 2">
            <a:extLst>
              <a:ext uri="{FF2B5EF4-FFF2-40B4-BE49-F238E27FC236}">
                <a16:creationId xmlns:a16="http://schemas.microsoft.com/office/drawing/2014/main" id="{7DD4DDE8-269D-294D-A6D4-E09036652BD3}"/>
              </a:ext>
            </a:extLst>
          </p:cNvPr>
          <p:cNvSpPr>
            <a:spLocks noGrp="1"/>
          </p:cNvSpPr>
          <p:nvPr>
            <p:ph idx="1"/>
          </p:nvPr>
        </p:nvSpPr>
        <p:spPr>
          <a:xfrm>
            <a:off x="1993900" y="1638300"/>
            <a:ext cx="9066212" cy="4914900"/>
          </a:xfrm>
        </p:spPr>
        <p:txBody>
          <a:bodyPr>
            <a:noAutofit/>
          </a:bodyPr>
          <a:lstStyle/>
          <a:p>
            <a:pPr algn="just"/>
            <a:r>
              <a:rPr lang="it-IT" sz="2400" dirty="0">
                <a:latin typeface="Arial" panose="020B0604020202020204" pitchFamily="34" charset="0"/>
                <a:cs typeface="Arial" panose="020B0604020202020204" pitchFamily="34" charset="0"/>
              </a:rPr>
              <a:t>l’afasia si può manifestare non solo nella produzione e comprensione ma anche nella ripetizione, nella lettura e nella scrittura sia spontanea che sotto dettato</a:t>
            </a:r>
          </a:p>
          <a:p>
            <a:pPr algn="just"/>
            <a:r>
              <a:rPr lang="it-IT" sz="2400" dirty="0">
                <a:latin typeface="Arial" panose="020B0604020202020204" pitchFamily="34" charset="0"/>
                <a:cs typeface="Arial" panose="020B0604020202020204" pitchFamily="34" charset="0"/>
              </a:rPr>
              <a:t>possono essere alterate diverse componenti del sistema linguistico: fonologica, semantica/lessicale, morfologica e sintattica.</a:t>
            </a:r>
          </a:p>
          <a:p>
            <a:pPr algn="just"/>
            <a:r>
              <a:rPr lang="it-IT" sz="2400" dirty="0">
                <a:latin typeface="Arial" panose="020B0604020202020204" pitchFamily="34" charset="0"/>
                <a:cs typeface="Arial" panose="020B0604020202020204" pitchFamily="34" charset="0"/>
              </a:rPr>
              <a:t>può quindi accadere che un singolo disturbo compaia in un tipo di compito ma non in altri</a:t>
            </a:r>
          </a:p>
          <a:p>
            <a:pPr marL="0" indent="0" algn="ctr">
              <a:buNone/>
            </a:pPr>
            <a:r>
              <a:rPr lang="it-IT" sz="2400" dirty="0">
                <a:latin typeface="Arial" panose="020B0604020202020204" pitchFamily="34" charset="0"/>
                <a:cs typeface="Arial" panose="020B0604020202020204" pitchFamily="34" charset="0"/>
              </a:rPr>
              <a:t>difficoltà a selezionare/realizzare sequenze fonemiche determina errori fonologici nell’eloquio spontaneo ma anche nelle prove di ripetizione e lettura ad alta voce MA la comprensione è conservata</a:t>
            </a:r>
          </a:p>
        </p:txBody>
      </p:sp>
    </p:spTree>
    <p:extLst>
      <p:ext uri="{BB962C8B-B14F-4D97-AF65-F5344CB8AC3E}">
        <p14:creationId xmlns:p14="http://schemas.microsoft.com/office/powerpoint/2010/main" val="40417026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3E25B7-E906-E640-AACA-E9E6F2EB8420}"/>
              </a:ext>
            </a:extLst>
          </p:cNvPr>
          <p:cNvSpPr>
            <a:spLocks noGrp="1"/>
          </p:cNvSpPr>
          <p:nvPr>
            <p:ph type="title"/>
          </p:nvPr>
        </p:nvSpPr>
        <p:spPr>
          <a:xfrm>
            <a:off x="1632857" y="-1"/>
            <a:ext cx="10352314" cy="1341439"/>
          </a:xfrm>
        </p:spPr>
        <p:txBody>
          <a:bodyPr>
            <a:normAutofit/>
          </a:bodyPr>
          <a:lstStyle/>
          <a:p>
            <a:pPr>
              <a:defRPr/>
            </a:pPr>
            <a:br>
              <a:rPr lang="it-IT" sz="2800" dirty="0"/>
            </a:br>
            <a:r>
              <a:rPr lang="it-IT" sz="2800" b="1" dirty="0">
                <a:solidFill>
                  <a:srgbClr val="FF0000"/>
                </a:solidFill>
              </a:rPr>
              <a:t>I danni funzionali: </a:t>
            </a:r>
            <a:r>
              <a:rPr lang="it-IT" b="1" dirty="0">
                <a:solidFill>
                  <a:srgbClr val="FF0000"/>
                </a:solidFill>
              </a:rPr>
              <a:t>Il lessico ortografico di output</a:t>
            </a:r>
          </a:p>
        </p:txBody>
      </p:sp>
      <p:sp>
        <p:nvSpPr>
          <p:cNvPr id="3" name="Segnaposto contenuto 2">
            <a:extLst>
              <a:ext uri="{FF2B5EF4-FFF2-40B4-BE49-F238E27FC236}">
                <a16:creationId xmlns:a16="http://schemas.microsoft.com/office/drawing/2014/main" id="{CB162F57-A34B-7F44-A243-4CEF8FEDBFE0}"/>
              </a:ext>
            </a:extLst>
          </p:cNvPr>
          <p:cNvSpPr>
            <a:spLocks noGrp="1"/>
          </p:cNvSpPr>
          <p:nvPr>
            <p:ph idx="1"/>
          </p:nvPr>
        </p:nvSpPr>
        <p:spPr>
          <a:xfrm>
            <a:off x="1796143" y="1341438"/>
            <a:ext cx="10074728" cy="5304291"/>
          </a:xfrm>
        </p:spPr>
        <p:txBody>
          <a:bodyPr>
            <a:normAutofit/>
          </a:bodyPr>
          <a:lstStyle/>
          <a:p>
            <a:pPr algn="just">
              <a:buFont typeface="Wingdings 2" pitchFamily="18" charset="2"/>
              <a:buNone/>
              <a:defRPr/>
            </a:pPr>
            <a:r>
              <a:rPr lang="it-IT" sz="2800" dirty="0">
                <a:latin typeface="Arial" panose="020B0604020202020204" pitchFamily="34" charset="0"/>
                <a:cs typeface="Arial" panose="020B0604020202020204" pitchFamily="34" charset="0"/>
              </a:rPr>
              <a:t>Frequentemente disfunzionale nei pazienti afasici.</a:t>
            </a:r>
          </a:p>
          <a:p>
            <a:pPr algn="just">
              <a:buFont typeface="Wingdings 2" pitchFamily="18" charset="2"/>
              <a:buNone/>
              <a:defRPr/>
            </a:pPr>
            <a:endParaRPr lang="it-IT" sz="2800" dirty="0">
              <a:latin typeface="Arial" panose="020B0604020202020204" pitchFamily="34" charset="0"/>
              <a:cs typeface="Arial" panose="020B0604020202020204" pitchFamily="34" charset="0"/>
            </a:endParaRPr>
          </a:p>
          <a:p>
            <a:pPr algn="just">
              <a:buFont typeface="Wingdings 2" pitchFamily="18" charset="2"/>
              <a:buNone/>
              <a:defRPr/>
            </a:pPr>
            <a:r>
              <a:rPr lang="it-IT" sz="2800" dirty="0">
                <a:latin typeface="Arial" panose="020B0604020202020204" pitchFamily="34" charset="0"/>
                <a:cs typeface="Arial" panose="020B0604020202020204" pitchFamily="34" charset="0"/>
              </a:rPr>
              <a:t>	Determina il mancato accesso alle etichette  verbali e quindi al loro corrispondente ortografico in produzione scritta</a:t>
            </a:r>
            <a:r>
              <a:rPr lang="it-IT" sz="2800" b="1" dirty="0">
                <a:latin typeface="Arial" panose="020B0604020202020204" pitchFamily="34" charset="0"/>
                <a:cs typeface="Arial" panose="020B0604020202020204" pitchFamily="34" charset="0"/>
              </a:rPr>
              <a:t>.</a:t>
            </a:r>
            <a:r>
              <a:rPr lang="it-IT" sz="2800" dirty="0">
                <a:latin typeface="Arial" panose="020B0604020202020204" pitchFamily="34" charset="0"/>
                <a:cs typeface="Arial" panose="020B0604020202020204" pitchFamily="34" charset="0"/>
              </a:rPr>
              <a:t> I deficit rispettano i principi di organizzazione del lessico:</a:t>
            </a:r>
          </a:p>
          <a:p>
            <a:pPr marL="596900" indent="-514350" algn="just">
              <a:buFont typeface="+mj-lt"/>
              <a:buAutoNum type="arabicPeriod"/>
              <a:defRPr/>
            </a:pPr>
            <a:r>
              <a:rPr lang="it-IT" sz="2800" dirty="0">
                <a:latin typeface="Arial" panose="020B0604020202020204" pitchFamily="34" charset="0"/>
                <a:cs typeface="Arial" panose="020B0604020202020204" pitchFamily="34" charset="0"/>
              </a:rPr>
              <a:t>Frequenza d’uso </a:t>
            </a:r>
          </a:p>
          <a:p>
            <a:pPr marL="596900" indent="-514350" algn="just">
              <a:buFont typeface="+mj-lt"/>
              <a:buAutoNum type="arabicPeriod"/>
              <a:defRPr/>
            </a:pPr>
            <a:r>
              <a:rPr lang="it-IT" sz="2800" dirty="0">
                <a:latin typeface="Arial" panose="020B0604020202020204" pitchFamily="34" charset="0"/>
                <a:cs typeface="Arial" panose="020B0604020202020204" pitchFamily="34" charset="0"/>
              </a:rPr>
              <a:t>Classe grammaticale (può interessare solo i nomi o solo i verbi)</a:t>
            </a:r>
          </a:p>
          <a:p>
            <a:pPr marL="596900" indent="-514350" algn="just">
              <a:buFont typeface="+mj-lt"/>
              <a:buAutoNum type="arabicPeriod"/>
              <a:defRPr/>
            </a:pPr>
            <a:r>
              <a:rPr lang="it-IT" sz="2800" dirty="0">
                <a:latin typeface="Arial" panose="020B0604020202020204" pitchFamily="34" charset="0"/>
                <a:cs typeface="Arial" panose="020B0604020202020204" pitchFamily="34" charset="0"/>
              </a:rPr>
              <a:t>Morfologia (concordanza M/F o S/P e coniugazione verbi)</a:t>
            </a:r>
          </a:p>
          <a:p>
            <a:pPr>
              <a:buFont typeface="Wingdings 2" pitchFamily="18" charset="2"/>
              <a:buNone/>
              <a:defRPr/>
            </a:pPr>
            <a:endParaRPr lang="it-IT" sz="3000" dirty="0"/>
          </a:p>
        </p:txBody>
      </p:sp>
    </p:spTree>
    <p:extLst>
      <p:ext uri="{BB962C8B-B14F-4D97-AF65-F5344CB8AC3E}">
        <p14:creationId xmlns:p14="http://schemas.microsoft.com/office/powerpoint/2010/main" val="313434171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90BDAD-5D9F-6E45-9C1E-8EBCDD163042}"/>
              </a:ext>
            </a:extLst>
          </p:cNvPr>
          <p:cNvSpPr>
            <a:spLocks noGrp="1"/>
          </p:cNvSpPr>
          <p:nvPr>
            <p:ph type="title"/>
          </p:nvPr>
        </p:nvSpPr>
        <p:spPr>
          <a:xfrm>
            <a:off x="2971800" y="65088"/>
            <a:ext cx="7499350" cy="755650"/>
          </a:xfrm>
        </p:spPr>
        <p:txBody>
          <a:bodyPr>
            <a:noAutofit/>
          </a:bodyPr>
          <a:lstStyle/>
          <a:p>
            <a:pPr>
              <a:defRPr/>
            </a:pPr>
            <a:r>
              <a:rPr lang="it-IT" dirty="0"/>
              <a:t>I danni funzionali</a:t>
            </a:r>
          </a:p>
        </p:txBody>
      </p:sp>
      <p:sp>
        <p:nvSpPr>
          <p:cNvPr id="79875" name="Segnaposto contenuto 2">
            <a:extLst>
              <a:ext uri="{FF2B5EF4-FFF2-40B4-BE49-F238E27FC236}">
                <a16:creationId xmlns:a16="http://schemas.microsoft.com/office/drawing/2014/main" id="{82003404-88C3-7C48-A882-B5B6E0749C4B}"/>
              </a:ext>
            </a:extLst>
          </p:cNvPr>
          <p:cNvSpPr>
            <a:spLocks noGrp="1"/>
          </p:cNvSpPr>
          <p:nvPr>
            <p:ph idx="1"/>
          </p:nvPr>
        </p:nvSpPr>
        <p:spPr>
          <a:xfrm>
            <a:off x="2971800" y="820738"/>
            <a:ext cx="7499350" cy="6037262"/>
          </a:xfrm>
        </p:spPr>
        <p:txBody>
          <a:bodyPr/>
          <a:lstStyle/>
          <a:p>
            <a:pPr marL="82550" indent="0">
              <a:buNone/>
            </a:pPr>
            <a:r>
              <a:rPr lang="it-IT" altLang="it-IT">
                <a:solidFill>
                  <a:schemeClr val="bg1"/>
                </a:solidFill>
              </a:rPr>
              <a:t>.</a:t>
            </a:r>
          </a:p>
        </p:txBody>
      </p:sp>
      <p:sp>
        <p:nvSpPr>
          <p:cNvPr id="4" name="Ovale 3">
            <a:extLst>
              <a:ext uri="{FF2B5EF4-FFF2-40B4-BE49-F238E27FC236}">
                <a16:creationId xmlns:a16="http://schemas.microsoft.com/office/drawing/2014/main" id="{4A8B6AB9-2F79-0145-A0F7-DA3714B2EC76}"/>
              </a:ext>
            </a:extLst>
          </p:cNvPr>
          <p:cNvSpPr/>
          <p:nvPr/>
        </p:nvSpPr>
        <p:spPr>
          <a:xfrm>
            <a:off x="5749925" y="3160714"/>
            <a:ext cx="1944688" cy="1165225"/>
          </a:xfrm>
          <a:prstGeom prst="ellipse">
            <a:avLst/>
          </a:prstGeom>
          <a:solidFill>
            <a:schemeClr val="accent1">
              <a:lumMod val="60000"/>
              <a:lumOff val="40000"/>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Sistema </a:t>
            </a:r>
          </a:p>
          <a:p>
            <a:pPr algn="ctr">
              <a:defRPr/>
            </a:pPr>
            <a:r>
              <a:rPr lang="it-IT" sz="2200" dirty="0">
                <a:solidFill>
                  <a:schemeClr val="tx1"/>
                </a:solidFill>
              </a:rPr>
              <a:t>Semantico</a:t>
            </a:r>
          </a:p>
        </p:txBody>
      </p:sp>
      <p:sp>
        <p:nvSpPr>
          <p:cNvPr id="5" name="Rettangolo 4">
            <a:extLst>
              <a:ext uri="{FF2B5EF4-FFF2-40B4-BE49-F238E27FC236}">
                <a16:creationId xmlns:a16="http://schemas.microsoft.com/office/drawing/2014/main" id="{35FEF586-2B1F-8D47-9B1B-BE5DBBABF709}"/>
              </a:ext>
            </a:extLst>
          </p:cNvPr>
          <p:cNvSpPr/>
          <p:nvPr/>
        </p:nvSpPr>
        <p:spPr>
          <a:xfrm>
            <a:off x="7464425" y="2652713"/>
            <a:ext cx="2376488" cy="614362"/>
          </a:xfrm>
          <a:prstGeom prst="rect">
            <a:avLst/>
          </a:prstGeom>
          <a:solidFill>
            <a:srgbClr val="92D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solidFill>
                  <a:schemeClr val="tx1"/>
                </a:solidFill>
              </a:rPr>
              <a:t>Lessico ortografico</a:t>
            </a:r>
          </a:p>
          <a:p>
            <a:pPr algn="ctr">
              <a:defRPr/>
            </a:pPr>
            <a:r>
              <a:rPr lang="it-IT" sz="2000" dirty="0">
                <a:solidFill>
                  <a:schemeClr val="tx1"/>
                </a:solidFill>
              </a:rPr>
              <a:t>di input</a:t>
            </a:r>
          </a:p>
        </p:txBody>
      </p:sp>
      <p:sp>
        <p:nvSpPr>
          <p:cNvPr id="7" name="Rettangolo 6">
            <a:extLst>
              <a:ext uri="{FF2B5EF4-FFF2-40B4-BE49-F238E27FC236}">
                <a16:creationId xmlns:a16="http://schemas.microsoft.com/office/drawing/2014/main" id="{CE8C3205-032D-F84C-9999-5DD5BA7D925E}"/>
              </a:ext>
            </a:extLst>
          </p:cNvPr>
          <p:cNvSpPr/>
          <p:nvPr/>
        </p:nvSpPr>
        <p:spPr>
          <a:xfrm>
            <a:off x="7524750" y="4346576"/>
            <a:ext cx="2393950" cy="587375"/>
          </a:xfrm>
          <a:prstGeom prst="rect">
            <a:avLst/>
          </a:prstGeom>
          <a:solidFill>
            <a:srgbClr val="92D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solidFill>
                  <a:schemeClr val="tx1"/>
                </a:solidFill>
              </a:rPr>
              <a:t>Lessico fonologico</a:t>
            </a:r>
          </a:p>
          <a:p>
            <a:pPr algn="ctr">
              <a:defRPr/>
            </a:pPr>
            <a:r>
              <a:rPr lang="it-IT" sz="2000" dirty="0">
                <a:solidFill>
                  <a:schemeClr val="tx1"/>
                </a:solidFill>
              </a:rPr>
              <a:t>di output</a:t>
            </a:r>
          </a:p>
        </p:txBody>
      </p:sp>
      <p:sp>
        <p:nvSpPr>
          <p:cNvPr id="8" name="Rettangolo 7">
            <a:extLst>
              <a:ext uri="{FF2B5EF4-FFF2-40B4-BE49-F238E27FC236}">
                <a16:creationId xmlns:a16="http://schemas.microsoft.com/office/drawing/2014/main" id="{BA3B63BE-3489-BF4F-8FFA-70BC17163BAA}"/>
              </a:ext>
            </a:extLst>
          </p:cNvPr>
          <p:cNvSpPr/>
          <p:nvPr/>
        </p:nvSpPr>
        <p:spPr>
          <a:xfrm>
            <a:off x="3282950" y="2690813"/>
            <a:ext cx="2592388" cy="582612"/>
          </a:xfrm>
          <a:prstGeom prst="rect">
            <a:avLst/>
          </a:prstGeom>
          <a:solidFill>
            <a:srgbClr val="92D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solidFill>
                  <a:schemeClr val="tx1"/>
                </a:solidFill>
              </a:rPr>
              <a:t>Lessico fonologico</a:t>
            </a:r>
          </a:p>
          <a:p>
            <a:pPr algn="ctr">
              <a:defRPr/>
            </a:pPr>
            <a:r>
              <a:rPr lang="it-IT" sz="2000" dirty="0">
                <a:solidFill>
                  <a:schemeClr val="tx1"/>
                </a:solidFill>
              </a:rPr>
              <a:t>di input</a:t>
            </a:r>
          </a:p>
        </p:txBody>
      </p:sp>
      <p:sp>
        <p:nvSpPr>
          <p:cNvPr id="9" name="Rettangolo 8">
            <a:extLst>
              <a:ext uri="{FF2B5EF4-FFF2-40B4-BE49-F238E27FC236}">
                <a16:creationId xmlns:a16="http://schemas.microsoft.com/office/drawing/2014/main" id="{726480D3-8AF2-EF4C-A85F-5745F082D7C7}"/>
              </a:ext>
            </a:extLst>
          </p:cNvPr>
          <p:cNvSpPr/>
          <p:nvPr/>
        </p:nvSpPr>
        <p:spPr>
          <a:xfrm>
            <a:off x="3294064" y="4368800"/>
            <a:ext cx="2592387" cy="573088"/>
          </a:xfrm>
          <a:prstGeom prst="rect">
            <a:avLst/>
          </a:prstGeom>
          <a:solidFill>
            <a:srgbClr val="92D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solidFill>
                  <a:schemeClr val="tx1"/>
                </a:solidFill>
              </a:rPr>
              <a:t>Lessico ortografico</a:t>
            </a:r>
          </a:p>
          <a:p>
            <a:pPr algn="ctr">
              <a:defRPr/>
            </a:pPr>
            <a:r>
              <a:rPr lang="it-IT" sz="2000" dirty="0">
                <a:solidFill>
                  <a:schemeClr val="tx1"/>
                </a:solidFill>
              </a:rPr>
              <a:t>di output</a:t>
            </a:r>
          </a:p>
        </p:txBody>
      </p:sp>
      <p:sp>
        <p:nvSpPr>
          <p:cNvPr id="16" name="Freccia angolare in su 15">
            <a:extLst>
              <a:ext uri="{FF2B5EF4-FFF2-40B4-BE49-F238E27FC236}">
                <a16:creationId xmlns:a16="http://schemas.microsoft.com/office/drawing/2014/main" id="{C7A96A7A-4778-E444-83E9-469382198D59}"/>
              </a:ext>
            </a:extLst>
          </p:cNvPr>
          <p:cNvSpPr/>
          <p:nvPr/>
        </p:nvSpPr>
        <p:spPr>
          <a:xfrm rot="5400000" flipV="1">
            <a:off x="8027988" y="3035300"/>
            <a:ext cx="487362" cy="1081088"/>
          </a:xfrm>
          <a:prstGeom prst="bentUpArrow">
            <a:avLst>
              <a:gd name="adj1" fmla="val 12098"/>
              <a:gd name="adj2" fmla="val 25000"/>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8" name="Freccia angolare in su 17">
            <a:extLst>
              <a:ext uri="{FF2B5EF4-FFF2-40B4-BE49-F238E27FC236}">
                <a16:creationId xmlns:a16="http://schemas.microsoft.com/office/drawing/2014/main" id="{72A6532E-400F-0844-8ECF-195E677307BC}"/>
              </a:ext>
            </a:extLst>
          </p:cNvPr>
          <p:cNvSpPr/>
          <p:nvPr/>
        </p:nvSpPr>
        <p:spPr>
          <a:xfrm rot="16200000" flipH="1" flipV="1">
            <a:off x="4832351" y="2989264"/>
            <a:ext cx="487363" cy="1081087"/>
          </a:xfrm>
          <a:prstGeom prst="bentUpArrow">
            <a:avLst>
              <a:gd name="adj1" fmla="val 12098"/>
              <a:gd name="adj2" fmla="val 25000"/>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9" name="Freccia angolare in su 18">
            <a:extLst>
              <a:ext uri="{FF2B5EF4-FFF2-40B4-BE49-F238E27FC236}">
                <a16:creationId xmlns:a16="http://schemas.microsoft.com/office/drawing/2014/main" id="{B0AF05CC-294B-9A4A-BBDD-1630D080AF7F}"/>
              </a:ext>
            </a:extLst>
          </p:cNvPr>
          <p:cNvSpPr/>
          <p:nvPr/>
        </p:nvSpPr>
        <p:spPr>
          <a:xfrm rot="10800000" flipH="1">
            <a:off x="7745414" y="3883025"/>
            <a:ext cx="1114425" cy="452438"/>
          </a:xfrm>
          <a:prstGeom prst="bentUpArrow">
            <a:avLst>
              <a:gd name="adj1" fmla="val 12098"/>
              <a:gd name="adj2" fmla="val 25000"/>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0" name="Freccia angolare in su 19">
            <a:extLst>
              <a:ext uri="{FF2B5EF4-FFF2-40B4-BE49-F238E27FC236}">
                <a16:creationId xmlns:a16="http://schemas.microsoft.com/office/drawing/2014/main" id="{6C038589-F3DB-5446-81DE-A8F36832C87D}"/>
              </a:ext>
            </a:extLst>
          </p:cNvPr>
          <p:cNvSpPr/>
          <p:nvPr/>
        </p:nvSpPr>
        <p:spPr>
          <a:xfrm rot="10800000">
            <a:off x="4464051" y="3894139"/>
            <a:ext cx="1114425" cy="452437"/>
          </a:xfrm>
          <a:prstGeom prst="bentUpArrow">
            <a:avLst>
              <a:gd name="adj1" fmla="val 12098"/>
              <a:gd name="adj2" fmla="val 25000"/>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Rettangolo 2">
            <a:extLst>
              <a:ext uri="{FF2B5EF4-FFF2-40B4-BE49-F238E27FC236}">
                <a16:creationId xmlns:a16="http://schemas.microsoft.com/office/drawing/2014/main" id="{5EDDA727-4EF6-3E48-BF31-7A53CA60443A}"/>
              </a:ext>
            </a:extLst>
          </p:cNvPr>
          <p:cNvSpPr/>
          <p:nvPr/>
        </p:nvSpPr>
        <p:spPr>
          <a:xfrm>
            <a:off x="3306763" y="1600201"/>
            <a:ext cx="2590800" cy="695325"/>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Buffer fonologico</a:t>
            </a:r>
          </a:p>
          <a:p>
            <a:pPr algn="ctr">
              <a:defRPr/>
            </a:pPr>
            <a:r>
              <a:rPr lang="it-IT" sz="2200" dirty="0">
                <a:solidFill>
                  <a:schemeClr val="tx1"/>
                </a:solidFill>
              </a:rPr>
              <a:t>di input</a:t>
            </a:r>
          </a:p>
        </p:txBody>
      </p:sp>
      <p:sp>
        <p:nvSpPr>
          <p:cNvPr id="14" name="Rettangolo 13">
            <a:extLst>
              <a:ext uri="{FF2B5EF4-FFF2-40B4-BE49-F238E27FC236}">
                <a16:creationId xmlns:a16="http://schemas.microsoft.com/office/drawing/2014/main" id="{09B14B3A-A155-8A48-85DE-360131009BFC}"/>
              </a:ext>
            </a:extLst>
          </p:cNvPr>
          <p:cNvSpPr/>
          <p:nvPr/>
        </p:nvSpPr>
        <p:spPr>
          <a:xfrm>
            <a:off x="3294064" y="5351463"/>
            <a:ext cx="2592387" cy="595312"/>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Buffer ortografico</a:t>
            </a:r>
          </a:p>
          <a:p>
            <a:pPr algn="ctr">
              <a:defRPr/>
            </a:pPr>
            <a:r>
              <a:rPr lang="it-IT" sz="2200" dirty="0">
                <a:solidFill>
                  <a:schemeClr val="tx1"/>
                </a:solidFill>
              </a:rPr>
              <a:t>di output</a:t>
            </a:r>
          </a:p>
        </p:txBody>
      </p:sp>
      <p:sp>
        <p:nvSpPr>
          <p:cNvPr id="15" name="Rettangolo 14">
            <a:extLst>
              <a:ext uri="{FF2B5EF4-FFF2-40B4-BE49-F238E27FC236}">
                <a16:creationId xmlns:a16="http://schemas.microsoft.com/office/drawing/2014/main" id="{083645AE-EB79-C840-ABC4-251AF74FA9CB}"/>
              </a:ext>
            </a:extLst>
          </p:cNvPr>
          <p:cNvSpPr/>
          <p:nvPr/>
        </p:nvSpPr>
        <p:spPr>
          <a:xfrm>
            <a:off x="7464425" y="1693863"/>
            <a:ext cx="2393950" cy="563562"/>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Buffer ortografico</a:t>
            </a:r>
          </a:p>
          <a:p>
            <a:pPr algn="ctr">
              <a:defRPr/>
            </a:pPr>
            <a:r>
              <a:rPr lang="it-IT" sz="2200" dirty="0">
                <a:solidFill>
                  <a:schemeClr val="tx1"/>
                </a:solidFill>
              </a:rPr>
              <a:t>di input</a:t>
            </a:r>
          </a:p>
        </p:txBody>
      </p:sp>
      <p:sp>
        <p:nvSpPr>
          <p:cNvPr id="17" name="Rettangolo 16">
            <a:extLst>
              <a:ext uri="{FF2B5EF4-FFF2-40B4-BE49-F238E27FC236}">
                <a16:creationId xmlns:a16="http://schemas.microsoft.com/office/drawing/2014/main" id="{2C883F06-ADB5-434B-A26B-57BA54F7B966}"/>
              </a:ext>
            </a:extLst>
          </p:cNvPr>
          <p:cNvSpPr/>
          <p:nvPr/>
        </p:nvSpPr>
        <p:spPr>
          <a:xfrm>
            <a:off x="7499350" y="5380039"/>
            <a:ext cx="2393950" cy="587375"/>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Buffer fonologico</a:t>
            </a:r>
          </a:p>
          <a:p>
            <a:pPr algn="ctr">
              <a:defRPr/>
            </a:pPr>
            <a:r>
              <a:rPr lang="it-IT" sz="2200" dirty="0">
                <a:solidFill>
                  <a:schemeClr val="tx1"/>
                </a:solidFill>
              </a:rPr>
              <a:t>di output</a:t>
            </a:r>
          </a:p>
        </p:txBody>
      </p:sp>
      <p:sp>
        <p:nvSpPr>
          <p:cNvPr id="6" name="Freccia in giù 5">
            <a:extLst>
              <a:ext uri="{FF2B5EF4-FFF2-40B4-BE49-F238E27FC236}">
                <a16:creationId xmlns:a16="http://schemas.microsoft.com/office/drawing/2014/main" id="{71280A4D-E137-084D-B079-3879A8239A79}"/>
              </a:ext>
            </a:extLst>
          </p:cNvPr>
          <p:cNvSpPr/>
          <p:nvPr/>
        </p:nvSpPr>
        <p:spPr>
          <a:xfrm>
            <a:off x="4535488" y="2316164"/>
            <a:ext cx="120650" cy="3524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1" name="Freccia in giù 20">
            <a:extLst>
              <a:ext uri="{FF2B5EF4-FFF2-40B4-BE49-F238E27FC236}">
                <a16:creationId xmlns:a16="http://schemas.microsoft.com/office/drawing/2014/main" id="{8248E54A-73AC-264E-8B74-B502F67601B6}"/>
              </a:ext>
            </a:extLst>
          </p:cNvPr>
          <p:cNvSpPr/>
          <p:nvPr/>
        </p:nvSpPr>
        <p:spPr>
          <a:xfrm>
            <a:off x="8661400" y="2300289"/>
            <a:ext cx="120650" cy="3524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2" name="Freccia in giù 21">
            <a:extLst>
              <a:ext uri="{FF2B5EF4-FFF2-40B4-BE49-F238E27FC236}">
                <a16:creationId xmlns:a16="http://schemas.microsoft.com/office/drawing/2014/main" id="{E51DB1B2-C417-C045-862C-702CCC1260AE}"/>
              </a:ext>
            </a:extLst>
          </p:cNvPr>
          <p:cNvSpPr/>
          <p:nvPr/>
        </p:nvSpPr>
        <p:spPr>
          <a:xfrm>
            <a:off x="4519613" y="4984751"/>
            <a:ext cx="119062" cy="3524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3" name="Freccia in giù 22">
            <a:extLst>
              <a:ext uri="{FF2B5EF4-FFF2-40B4-BE49-F238E27FC236}">
                <a16:creationId xmlns:a16="http://schemas.microsoft.com/office/drawing/2014/main" id="{D47A9CF7-A8EF-DF4D-A9F9-7044989D3846}"/>
              </a:ext>
            </a:extLst>
          </p:cNvPr>
          <p:cNvSpPr/>
          <p:nvPr/>
        </p:nvSpPr>
        <p:spPr>
          <a:xfrm>
            <a:off x="8696326" y="4987926"/>
            <a:ext cx="119063" cy="3524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0" name="CasellaDiTesto 9">
            <a:extLst>
              <a:ext uri="{FF2B5EF4-FFF2-40B4-BE49-F238E27FC236}">
                <a16:creationId xmlns:a16="http://schemas.microsoft.com/office/drawing/2014/main" id="{8A0A9744-7699-F148-A20A-065705941D1D}"/>
              </a:ext>
            </a:extLst>
          </p:cNvPr>
          <p:cNvSpPr txBox="1"/>
          <p:nvPr/>
        </p:nvSpPr>
        <p:spPr>
          <a:xfrm>
            <a:off x="3756026" y="858839"/>
            <a:ext cx="2129109" cy="430887"/>
          </a:xfrm>
          <a:prstGeom prst="rect">
            <a:avLst/>
          </a:prstGeom>
          <a:noFill/>
        </p:spPr>
        <p:txBody>
          <a:bodyPr wrap="none">
            <a:spAutoFit/>
          </a:bodyPr>
          <a:lstStyle/>
          <a:p>
            <a:pPr>
              <a:defRPr/>
            </a:pPr>
            <a:r>
              <a:rPr lang="it-IT" sz="2200" i="1" dirty="0">
                <a:latin typeface="+mj-lt"/>
              </a:rPr>
              <a:t>stimolo uditivo</a:t>
            </a:r>
          </a:p>
        </p:txBody>
      </p:sp>
      <p:sp>
        <p:nvSpPr>
          <p:cNvPr id="24" name="CasellaDiTesto 23">
            <a:extLst>
              <a:ext uri="{FF2B5EF4-FFF2-40B4-BE49-F238E27FC236}">
                <a16:creationId xmlns:a16="http://schemas.microsoft.com/office/drawing/2014/main" id="{37017718-A0E8-2A47-AB5B-17B46640B9FC}"/>
              </a:ext>
            </a:extLst>
          </p:cNvPr>
          <p:cNvSpPr txBox="1"/>
          <p:nvPr/>
        </p:nvSpPr>
        <p:spPr>
          <a:xfrm>
            <a:off x="7877176" y="896939"/>
            <a:ext cx="1933543" cy="430887"/>
          </a:xfrm>
          <a:prstGeom prst="rect">
            <a:avLst/>
          </a:prstGeom>
          <a:noFill/>
        </p:spPr>
        <p:txBody>
          <a:bodyPr wrap="none">
            <a:spAutoFit/>
          </a:bodyPr>
          <a:lstStyle/>
          <a:p>
            <a:pPr>
              <a:defRPr/>
            </a:pPr>
            <a:r>
              <a:rPr lang="it-IT" sz="2200" i="1" dirty="0">
                <a:latin typeface="+mj-lt"/>
              </a:rPr>
              <a:t>stimolo visivo</a:t>
            </a:r>
          </a:p>
        </p:txBody>
      </p:sp>
      <p:sp>
        <p:nvSpPr>
          <p:cNvPr id="25" name="CasellaDiTesto 24">
            <a:extLst>
              <a:ext uri="{FF2B5EF4-FFF2-40B4-BE49-F238E27FC236}">
                <a16:creationId xmlns:a16="http://schemas.microsoft.com/office/drawing/2014/main" id="{AF1105E9-093C-734A-B08F-D775C5BAE444}"/>
              </a:ext>
            </a:extLst>
          </p:cNvPr>
          <p:cNvSpPr txBox="1"/>
          <p:nvPr/>
        </p:nvSpPr>
        <p:spPr>
          <a:xfrm>
            <a:off x="3563938" y="6330951"/>
            <a:ext cx="2622834" cy="430887"/>
          </a:xfrm>
          <a:prstGeom prst="rect">
            <a:avLst/>
          </a:prstGeom>
          <a:noFill/>
        </p:spPr>
        <p:txBody>
          <a:bodyPr wrap="none">
            <a:spAutoFit/>
          </a:bodyPr>
          <a:lstStyle/>
          <a:p>
            <a:pPr>
              <a:defRPr/>
            </a:pPr>
            <a:r>
              <a:rPr lang="it-IT" sz="2200" i="1" dirty="0">
                <a:latin typeface="+mj-lt"/>
              </a:rPr>
              <a:t>produzione scritta</a:t>
            </a:r>
          </a:p>
        </p:txBody>
      </p:sp>
      <p:sp>
        <p:nvSpPr>
          <p:cNvPr id="27" name="CasellaDiTesto 26">
            <a:extLst>
              <a:ext uri="{FF2B5EF4-FFF2-40B4-BE49-F238E27FC236}">
                <a16:creationId xmlns:a16="http://schemas.microsoft.com/office/drawing/2014/main" id="{82710079-ED29-2C4F-AC3F-B276233B8A5D}"/>
              </a:ext>
            </a:extLst>
          </p:cNvPr>
          <p:cNvSpPr txBox="1"/>
          <p:nvPr/>
        </p:nvSpPr>
        <p:spPr>
          <a:xfrm>
            <a:off x="7683500" y="6330951"/>
            <a:ext cx="2505814" cy="430887"/>
          </a:xfrm>
          <a:prstGeom prst="rect">
            <a:avLst/>
          </a:prstGeom>
          <a:noFill/>
        </p:spPr>
        <p:txBody>
          <a:bodyPr wrap="none">
            <a:spAutoFit/>
          </a:bodyPr>
          <a:lstStyle/>
          <a:p>
            <a:pPr>
              <a:defRPr/>
            </a:pPr>
            <a:r>
              <a:rPr lang="it-IT" sz="2200" i="1" dirty="0">
                <a:latin typeface="+mj-lt"/>
              </a:rPr>
              <a:t>produzione orale</a:t>
            </a:r>
          </a:p>
        </p:txBody>
      </p:sp>
      <p:sp>
        <p:nvSpPr>
          <p:cNvPr id="28" name="Freccia in giù 27">
            <a:extLst>
              <a:ext uri="{FF2B5EF4-FFF2-40B4-BE49-F238E27FC236}">
                <a16:creationId xmlns:a16="http://schemas.microsoft.com/office/drawing/2014/main" id="{DEAFC267-CB98-E849-A699-7EA137A6C887}"/>
              </a:ext>
            </a:extLst>
          </p:cNvPr>
          <p:cNvSpPr/>
          <p:nvPr/>
        </p:nvSpPr>
        <p:spPr>
          <a:xfrm>
            <a:off x="4519613" y="1225551"/>
            <a:ext cx="119062" cy="35401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9" name="Freccia in giù 28">
            <a:extLst>
              <a:ext uri="{FF2B5EF4-FFF2-40B4-BE49-F238E27FC236}">
                <a16:creationId xmlns:a16="http://schemas.microsoft.com/office/drawing/2014/main" id="{0F56F425-F5E6-F449-8747-5802EB43277B}"/>
              </a:ext>
            </a:extLst>
          </p:cNvPr>
          <p:cNvSpPr/>
          <p:nvPr/>
        </p:nvSpPr>
        <p:spPr>
          <a:xfrm>
            <a:off x="4530726" y="6057901"/>
            <a:ext cx="119063" cy="35401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0" name="Freccia in giù 29">
            <a:extLst>
              <a:ext uri="{FF2B5EF4-FFF2-40B4-BE49-F238E27FC236}">
                <a16:creationId xmlns:a16="http://schemas.microsoft.com/office/drawing/2014/main" id="{FFD21C71-137E-B749-A428-9143D4DBCF3C}"/>
              </a:ext>
            </a:extLst>
          </p:cNvPr>
          <p:cNvSpPr/>
          <p:nvPr/>
        </p:nvSpPr>
        <p:spPr>
          <a:xfrm>
            <a:off x="8655050" y="1295401"/>
            <a:ext cx="120650" cy="3524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1" name="Freccia in giù 30">
            <a:extLst>
              <a:ext uri="{FF2B5EF4-FFF2-40B4-BE49-F238E27FC236}">
                <a16:creationId xmlns:a16="http://schemas.microsoft.com/office/drawing/2014/main" id="{14D69398-CB87-2640-BCCF-C347FD4CA63E}"/>
              </a:ext>
            </a:extLst>
          </p:cNvPr>
          <p:cNvSpPr/>
          <p:nvPr/>
        </p:nvSpPr>
        <p:spPr>
          <a:xfrm>
            <a:off x="8715376" y="6057901"/>
            <a:ext cx="119063" cy="35401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1" name="Rettangolo arrotondato 10">
            <a:extLst>
              <a:ext uri="{FF2B5EF4-FFF2-40B4-BE49-F238E27FC236}">
                <a16:creationId xmlns:a16="http://schemas.microsoft.com/office/drawing/2014/main" id="{AEF07583-8632-AB4C-A1EB-66B2A585FBBC}"/>
              </a:ext>
            </a:extLst>
          </p:cNvPr>
          <p:cNvSpPr/>
          <p:nvPr/>
        </p:nvSpPr>
        <p:spPr>
          <a:xfrm>
            <a:off x="8910639" y="3400426"/>
            <a:ext cx="1677987" cy="815975"/>
          </a:xfrm>
          <a:prstGeom prst="roundRect">
            <a:avLst/>
          </a:prstGeom>
          <a:solidFill>
            <a:schemeClr val="accent3">
              <a:lumMod val="60000"/>
              <a:lumOff val="40000"/>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it-IT" dirty="0">
                <a:solidFill>
                  <a:schemeClr val="tx1"/>
                </a:solidFill>
              </a:rPr>
              <a:t>Conversione</a:t>
            </a:r>
          </a:p>
          <a:p>
            <a:pPr algn="r">
              <a:defRPr/>
            </a:pPr>
            <a:r>
              <a:rPr lang="it-IT" dirty="0">
                <a:solidFill>
                  <a:schemeClr val="tx1"/>
                </a:solidFill>
              </a:rPr>
              <a:t>grafema-fonema</a:t>
            </a:r>
          </a:p>
        </p:txBody>
      </p:sp>
      <p:sp>
        <p:nvSpPr>
          <p:cNvPr id="33" name="Rettangolo arrotondato 32">
            <a:extLst>
              <a:ext uri="{FF2B5EF4-FFF2-40B4-BE49-F238E27FC236}">
                <a16:creationId xmlns:a16="http://schemas.microsoft.com/office/drawing/2014/main" id="{C10EE196-1DE0-AA43-A7E3-4E94696C8076}"/>
              </a:ext>
            </a:extLst>
          </p:cNvPr>
          <p:cNvSpPr/>
          <p:nvPr/>
        </p:nvSpPr>
        <p:spPr>
          <a:xfrm>
            <a:off x="2586039" y="3395663"/>
            <a:ext cx="1679575" cy="817562"/>
          </a:xfrm>
          <a:prstGeom prst="roundRect">
            <a:avLst/>
          </a:prstGeom>
          <a:solidFill>
            <a:schemeClr val="accent3">
              <a:lumMod val="60000"/>
              <a:lumOff val="40000"/>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t-IT" dirty="0">
                <a:solidFill>
                  <a:schemeClr val="tx1"/>
                </a:solidFill>
              </a:rPr>
              <a:t>Conversione</a:t>
            </a:r>
          </a:p>
          <a:p>
            <a:pPr>
              <a:defRPr/>
            </a:pPr>
            <a:r>
              <a:rPr lang="it-IT" dirty="0">
                <a:solidFill>
                  <a:schemeClr val="tx1"/>
                </a:solidFill>
              </a:rPr>
              <a:t>fonema-grafema</a:t>
            </a:r>
          </a:p>
        </p:txBody>
      </p:sp>
      <p:sp>
        <p:nvSpPr>
          <p:cNvPr id="34" name="Freccia angolare in su 33">
            <a:extLst>
              <a:ext uri="{FF2B5EF4-FFF2-40B4-BE49-F238E27FC236}">
                <a16:creationId xmlns:a16="http://schemas.microsoft.com/office/drawing/2014/main" id="{3648AA03-855C-0D41-B05F-F6BD1518C890}"/>
              </a:ext>
            </a:extLst>
          </p:cNvPr>
          <p:cNvSpPr/>
          <p:nvPr/>
        </p:nvSpPr>
        <p:spPr>
          <a:xfrm flipV="1">
            <a:off x="9880601" y="1874839"/>
            <a:ext cx="487363" cy="1520825"/>
          </a:xfrm>
          <a:prstGeom prst="bentUpArrow">
            <a:avLst>
              <a:gd name="adj1" fmla="val 10858"/>
              <a:gd name="adj2" fmla="val 23232"/>
              <a:gd name="adj3" fmla="val 32071"/>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6" name="Freccia angolare in su 35">
            <a:extLst>
              <a:ext uri="{FF2B5EF4-FFF2-40B4-BE49-F238E27FC236}">
                <a16:creationId xmlns:a16="http://schemas.microsoft.com/office/drawing/2014/main" id="{E063BE42-7320-B049-A4F8-EEDAAB8EF01C}"/>
              </a:ext>
            </a:extLst>
          </p:cNvPr>
          <p:cNvSpPr/>
          <p:nvPr/>
        </p:nvSpPr>
        <p:spPr>
          <a:xfrm flipH="1" flipV="1">
            <a:off x="2795588" y="1863726"/>
            <a:ext cx="487362" cy="1520825"/>
          </a:xfrm>
          <a:prstGeom prst="bentUpArrow">
            <a:avLst>
              <a:gd name="adj1" fmla="val 10858"/>
              <a:gd name="adj2" fmla="val 23232"/>
              <a:gd name="adj3" fmla="val 32071"/>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7" name="Freccia angolare in su 36">
            <a:extLst>
              <a:ext uri="{FF2B5EF4-FFF2-40B4-BE49-F238E27FC236}">
                <a16:creationId xmlns:a16="http://schemas.microsoft.com/office/drawing/2014/main" id="{3C735D3F-1CE9-0C4A-A10F-95B2FA19778B}"/>
              </a:ext>
            </a:extLst>
          </p:cNvPr>
          <p:cNvSpPr/>
          <p:nvPr/>
        </p:nvSpPr>
        <p:spPr>
          <a:xfrm rot="5400000" flipV="1">
            <a:off x="9336088" y="4779963"/>
            <a:ext cx="1560513" cy="446088"/>
          </a:xfrm>
          <a:prstGeom prst="bentUpArrow">
            <a:avLst>
              <a:gd name="adj1" fmla="val 12528"/>
              <a:gd name="adj2" fmla="val 23232"/>
              <a:gd name="adj3" fmla="val 39137"/>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8" name="Freccia angolare in su 37">
            <a:extLst>
              <a:ext uri="{FF2B5EF4-FFF2-40B4-BE49-F238E27FC236}">
                <a16:creationId xmlns:a16="http://schemas.microsoft.com/office/drawing/2014/main" id="{B3544ED5-84AB-F64B-8355-D1A4B5DD940A}"/>
              </a:ext>
            </a:extLst>
          </p:cNvPr>
          <p:cNvSpPr/>
          <p:nvPr/>
        </p:nvSpPr>
        <p:spPr>
          <a:xfrm rot="16200000" flipH="1" flipV="1">
            <a:off x="2290763" y="4779963"/>
            <a:ext cx="1560513" cy="446088"/>
          </a:xfrm>
          <a:prstGeom prst="bentUpArrow">
            <a:avLst>
              <a:gd name="adj1" fmla="val 12528"/>
              <a:gd name="adj2" fmla="val 23232"/>
              <a:gd name="adj3" fmla="val 39137"/>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5" name="Freccia a destra 34">
            <a:extLst>
              <a:ext uri="{FF2B5EF4-FFF2-40B4-BE49-F238E27FC236}">
                <a16:creationId xmlns:a16="http://schemas.microsoft.com/office/drawing/2014/main" id="{D0741589-C44B-1945-A47F-526FE1AC3BD0}"/>
              </a:ext>
            </a:extLst>
          </p:cNvPr>
          <p:cNvSpPr/>
          <p:nvPr/>
        </p:nvSpPr>
        <p:spPr>
          <a:xfrm>
            <a:off x="1524001" y="765175"/>
            <a:ext cx="5762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9" name="Freccia a destra 38">
            <a:extLst>
              <a:ext uri="{FF2B5EF4-FFF2-40B4-BE49-F238E27FC236}">
                <a16:creationId xmlns:a16="http://schemas.microsoft.com/office/drawing/2014/main" id="{67DC1395-4164-3045-9B06-9C5B1E0A1EE5}"/>
              </a:ext>
            </a:extLst>
          </p:cNvPr>
          <p:cNvSpPr/>
          <p:nvPr/>
        </p:nvSpPr>
        <p:spPr>
          <a:xfrm>
            <a:off x="1524001" y="1125538"/>
            <a:ext cx="576263" cy="215900"/>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40" name="CasellaDiTesto 39">
            <a:extLst>
              <a:ext uri="{FF2B5EF4-FFF2-40B4-BE49-F238E27FC236}">
                <a16:creationId xmlns:a16="http://schemas.microsoft.com/office/drawing/2014/main" id="{AF330334-A488-0F42-81FA-179E89846D94}"/>
              </a:ext>
            </a:extLst>
          </p:cNvPr>
          <p:cNvSpPr txBox="1"/>
          <p:nvPr/>
        </p:nvSpPr>
        <p:spPr>
          <a:xfrm>
            <a:off x="2063751" y="765176"/>
            <a:ext cx="1225015" cy="276999"/>
          </a:xfrm>
          <a:prstGeom prst="rect">
            <a:avLst/>
          </a:prstGeom>
          <a:noFill/>
        </p:spPr>
        <p:txBody>
          <a:bodyPr wrap="none">
            <a:spAutoFit/>
          </a:bodyPr>
          <a:lstStyle/>
          <a:p>
            <a:pPr>
              <a:defRPr/>
            </a:pPr>
            <a:r>
              <a:rPr lang="it-IT" sz="1200" b="1" dirty="0">
                <a:latin typeface="+mj-lt"/>
                <a:cs typeface="Arial" charset="0"/>
              </a:rPr>
              <a:t>VIA LESSICALE</a:t>
            </a:r>
          </a:p>
        </p:txBody>
      </p:sp>
      <p:sp>
        <p:nvSpPr>
          <p:cNvPr id="41" name="CasellaDiTesto 40">
            <a:extLst>
              <a:ext uri="{FF2B5EF4-FFF2-40B4-BE49-F238E27FC236}">
                <a16:creationId xmlns:a16="http://schemas.microsoft.com/office/drawing/2014/main" id="{D6E3BAC8-542F-0344-A84C-0310158B7467}"/>
              </a:ext>
            </a:extLst>
          </p:cNvPr>
          <p:cNvSpPr txBox="1"/>
          <p:nvPr/>
        </p:nvSpPr>
        <p:spPr>
          <a:xfrm>
            <a:off x="2063750" y="1052514"/>
            <a:ext cx="1556836" cy="276999"/>
          </a:xfrm>
          <a:prstGeom prst="rect">
            <a:avLst/>
          </a:prstGeom>
          <a:noFill/>
        </p:spPr>
        <p:txBody>
          <a:bodyPr wrap="none">
            <a:spAutoFit/>
          </a:bodyPr>
          <a:lstStyle/>
          <a:p>
            <a:pPr>
              <a:defRPr/>
            </a:pPr>
            <a:r>
              <a:rPr lang="it-IT" sz="1200" b="1" dirty="0">
                <a:latin typeface="+mj-lt"/>
                <a:cs typeface="Arial" charset="0"/>
              </a:rPr>
              <a:t>VIA SUB-LESSICALE</a:t>
            </a:r>
          </a:p>
        </p:txBody>
      </p:sp>
      <p:sp>
        <p:nvSpPr>
          <p:cNvPr id="44" name="Per 43">
            <a:extLst>
              <a:ext uri="{FF2B5EF4-FFF2-40B4-BE49-F238E27FC236}">
                <a16:creationId xmlns:a16="http://schemas.microsoft.com/office/drawing/2014/main" id="{E3F428E6-A124-EC4D-A273-E468E44D3CF5}"/>
              </a:ext>
            </a:extLst>
          </p:cNvPr>
          <p:cNvSpPr/>
          <p:nvPr/>
        </p:nvSpPr>
        <p:spPr>
          <a:xfrm>
            <a:off x="3575051" y="908050"/>
            <a:ext cx="2016125" cy="1944688"/>
          </a:xfrm>
          <a:prstGeom prst="mathMultiply">
            <a:avLst>
              <a:gd name="adj1" fmla="val 14882"/>
            </a:avLst>
          </a:prstGeom>
          <a:solidFill>
            <a:schemeClr val="tx1">
              <a:alpha val="50000"/>
            </a:schemeClr>
          </a:solidFill>
          <a:ln>
            <a:solidFill>
              <a:srgbClr val="FF0000">
                <a:alpha val="63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45" name="Per 44">
            <a:extLst>
              <a:ext uri="{FF2B5EF4-FFF2-40B4-BE49-F238E27FC236}">
                <a16:creationId xmlns:a16="http://schemas.microsoft.com/office/drawing/2014/main" id="{B87BF2C3-4D5A-EF44-B5F8-D5ACB4A4A512}"/>
              </a:ext>
            </a:extLst>
          </p:cNvPr>
          <p:cNvSpPr/>
          <p:nvPr/>
        </p:nvSpPr>
        <p:spPr>
          <a:xfrm>
            <a:off x="7680326" y="981075"/>
            <a:ext cx="2016125" cy="1944688"/>
          </a:xfrm>
          <a:prstGeom prst="mathMultiply">
            <a:avLst>
              <a:gd name="adj1" fmla="val 14882"/>
            </a:avLst>
          </a:prstGeom>
          <a:solidFill>
            <a:schemeClr val="tx1">
              <a:alpha val="50000"/>
            </a:schemeClr>
          </a:solidFill>
          <a:ln>
            <a:solidFill>
              <a:srgbClr val="FF0000">
                <a:alpha val="63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extLst>
      <p:ext uri="{BB962C8B-B14F-4D97-AF65-F5344CB8AC3E}">
        <p14:creationId xmlns:p14="http://schemas.microsoft.com/office/powerpoint/2010/main" val="36914729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F2F8C9-0ED5-5741-A5E4-1A0AC1834119}"/>
              </a:ext>
            </a:extLst>
          </p:cNvPr>
          <p:cNvSpPr>
            <a:spLocks noGrp="1"/>
          </p:cNvSpPr>
          <p:nvPr>
            <p:ph type="title"/>
          </p:nvPr>
        </p:nvSpPr>
        <p:spPr>
          <a:xfrm>
            <a:off x="1812471" y="371240"/>
            <a:ext cx="9769929" cy="763875"/>
          </a:xfrm>
        </p:spPr>
        <p:txBody>
          <a:bodyPr>
            <a:normAutofit/>
          </a:bodyPr>
          <a:lstStyle/>
          <a:p>
            <a:pPr>
              <a:defRPr/>
            </a:pPr>
            <a:r>
              <a:rPr lang="it-IT" sz="2800" b="1" dirty="0">
                <a:solidFill>
                  <a:srgbClr val="FF0000"/>
                </a:solidFill>
                <a:latin typeface="Arial" panose="020B0604020202020204" pitchFamily="34" charset="0"/>
                <a:cs typeface="Arial" panose="020B0604020202020204" pitchFamily="34" charset="0"/>
              </a:rPr>
              <a:t>I danni funzionali: </a:t>
            </a:r>
            <a:r>
              <a:rPr lang="it-IT" b="1" dirty="0">
                <a:solidFill>
                  <a:srgbClr val="FF0000"/>
                </a:solidFill>
                <a:latin typeface="Arial" panose="020B0604020202020204" pitchFamily="34" charset="0"/>
                <a:cs typeface="Arial" panose="020B0604020202020204" pitchFamily="34" charset="0"/>
              </a:rPr>
              <a:t>Il buffer fonologico di input</a:t>
            </a:r>
          </a:p>
        </p:txBody>
      </p:sp>
      <p:sp>
        <p:nvSpPr>
          <p:cNvPr id="80899" name="Segnaposto contenuto 2">
            <a:extLst>
              <a:ext uri="{FF2B5EF4-FFF2-40B4-BE49-F238E27FC236}">
                <a16:creationId xmlns:a16="http://schemas.microsoft.com/office/drawing/2014/main" id="{B17DF4D8-9227-A048-9B45-082F5DAFB12E}"/>
              </a:ext>
            </a:extLst>
          </p:cNvPr>
          <p:cNvSpPr>
            <a:spLocks noGrp="1"/>
          </p:cNvSpPr>
          <p:nvPr>
            <p:ph idx="1"/>
          </p:nvPr>
        </p:nvSpPr>
        <p:spPr>
          <a:xfrm>
            <a:off x="1812471" y="1208315"/>
            <a:ext cx="9769929" cy="1943099"/>
          </a:xfrm>
        </p:spPr>
        <p:txBody>
          <a:bodyPr>
            <a:normAutofit/>
          </a:bodyPr>
          <a:lstStyle/>
          <a:p>
            <a:pPr>
              <a:buFont typeface="Wingdings 2" pitchFamily="2" charset="2"/>
              <a:buNone/>
            </a:pPr>
            <a:r>
              <a:rPr lang="it-IT" altLang="it-IT" sz="3000" dirty="0"/>
              <a:t>	</a:t>
            </a:r>
            <a:r>
              <a:rPr lang="it-IT" altLang="it-IT" sz="2400" dirty="0">
                <a:latin typeface="Arial" panose="020B0604020202020204" pitchFamily="34" charset="0"/>
                <a:cs typeface="Arial" panose="020B0604020202020204" pitchFamily="34" charset="0"/>
              </a:rPr>
              <a:t>rende difficile l’identificazione dei fonemi uditi</a:t>
            </a:r>
          </a:p>
          <a:p>
            <a:pPr>
              <a:buFont typeface="Wingdings 2" pitchFamily="2" charset="2"/>
              <a:buNone/>
            </a:pPr>
            <a:r>
              <a:rPr lang="it-IT" altLang="it-IT" sz="2400" dirty="0">
                <a:latin typeface="Arial" panose="020B0604020202020204" pitchFamily="34" charset="0"/>
                <a:cs typeface="Arial" panose="020B0604020202020204" pitchFamily="34" charset="0"/>
              </a:rPr>
              <a:t>	se il danno è severo può dare origine a sordità verbale</a:t>
            </a:r>
          </a:p>
          <a:p>
            <a:pPr>
              <a:buFont typeface="Wingdings 2" pitchFamily="2" charset="2"/>
              <a:buNone/>
            </a:pPr>
            <a:r>
              <a:rPr lang="it-IT" altLang="it-IT" sz="2400" dirty="0">
                <a:latin typeface="Arial" panose="020B0604020202020204" pitchFamily="34" charset="0"/>
                <a:cs typeface="Arial" panose="020B0604020202020204" pitchFamily="34" charset="0"/>
              </a:rPr>
              <a:t>	sensibile all’effetto lunghezza della parola</a:t>
            </a:r>
          </a:p>
        </p:txBody>
      </p:sp>
      <p:sp>
        <p:nvSpPr>
          <p:cNvPr id="4" name="Titolo 1">
            <a:extLst>
              <a:ext uri="{FF2B5EF4-FFF2-40B4-BE49-F238E27FC236}">
                <a16:creationId xmlns:a16="http://schemas.microsoft.com/office/drawing/2014/main" id="{E9F8B434-D62F-9B45-9B4D-1C205BD79DBB}"/>
              </a:ext>
            </a:extLst>
          </p:cNvPr>
          <p:cNvSpPr txBox="1">
            <a:spLocks/>
          </p:cNvSpPr>
          <p:nvPr/>
        </p:nvSpPr>
        <p:spPr>
          <a:xfrm>
            <a:off x="2122714" y="3151414"/>
            <a:ext cx="8303988" cy="1077686"/>
          </a:xfrm>
          <a:prstGeom prst="rect">
            <a:avLst/>
          </a:prstGeom>
        </p:spPr>
        <p:txBody>
          <a:bodyPr anchor="ctr">
            <a:normAutofit fontScale="97500"/>
          </a:bodyPr>
          <a:lstStyle/>
          <a:p>
            <a:pPr>
              <a:defRPr/>
            </a:pPr>
            <a:r>
              <a:rPr lang="it-IT" sz="3600" b="1" dirty="0">
                <a:solidFill>
                  <a:srgbClr val="FF0000"/>
                </a:solidFill>
                <a:effectLst>
                  <a:outerShdw blurRad="50000" dist="30000" dir="5400000" algn="tl" rotWithShape="0">
                    <a:srgbClr val="000000">
                      <a:alpha val="30000"/>
                    </a:srgbClr>
                  </a:outerShdw>
                </a:effectLst>
                <a:latin typeface="+mj-lt"/>
                <a:ea typeface="+mj-ea"/>
                <a:cs typeface="+mj-cs"/>
              </a:rPr>
              <a:t>Il buffer ortografico di input</a:t>
            </a:r>
          </a:p>
        </p:txBody>
      </p:sp>
      <p:sp>
        <p:nvSpPr>
          <p:cNvPr id="5" name="Segnaposto contenuto 2">
            <a:extLst>
              <a:ext uri="{FF2B5EF4-FFF2-40B4-BE49-F238E27FC236}">
                <a16:creationId xmlns:a16="http://schemas.microsoft.com/office/drawing/2014/main" id="{1F06C7F7-9722-DF4A-916F-7420DAC0EF64}"/>
              </a:ext>
            </a:extLst>
          </p:cNvPr>
          <p:cNvSpPr txBox="1">
            <a:spLocks/>
          </p:cNvSpPr>
          <p:nvPr/>
        </p:nvSpPr>
        <p:spPr bwMode="auto">
          <a:xfrm>
            <a:off x="1739447" y="4281712"/>
            <a:ext cx="10000796" cy="1955801"/>
          </a:xfrm>
          <a:prstGeom prst="rect">
            <a:avLst/>
          </a:prstGeom>
          <a:noFill/>
          <a:ln w="9525">
            <a:noFill/>
            <a:miter lim="800000"/>
            <a:headEnd/>
            <a:tailEnd/>
          </a:ln>
        </p:spPr>
        <p:txBody>
          <a:bodyPr/>
          <a:lstStyle/>
          <a:p>
            <a:pPr marL="365125" indent="-282575" algn="just">
              <a:spcBef>
                <a:spcPts val="600"/>
              </a:spcBef>
              <a:buClr>
                <a:schemeClr val="accent1"/>
              </a:buClr>
              <a:buSzPct val="80000"/>
              <a:defRPr/>
            </a:pPr>
            <a:r>
              <a:rPr lang="it-IT" sz="3000" dirty="0"/>
              <a:t>	</a:t>
            </a:r>
            <a:r>
              <a:rPr lang="it-IT" sz="2400" dirty="0">
                <a:latin typeface="Arial" panose="020B0604020202020204" pitchFamily="34" charset="0"/>
                <a:cs typeface="Arial" panose="020B0604020202020204" pitchFamily="34" charset="0"/>
              </a:rPr>
              <a:t>rende difficile l’identificazione dei grafemi che compongono la parola</a:t>
            </a:r>
          </a:p>
          <a:p>
            <a:pPr marL="365125" indent="-282575" algn="just">
              <a:spcBef>
                <a:spcPts val="600"/>
              </a:spcBef>
              <a:buClr>
                <a:schemeClr val="accent1"/>
              </a:buClr>
              <a:buSzPct val="80000"/>
              <a:defRPr/>
            </a:pPr>
            <a:r>
              <a:rPr lang="it-IT" sz="2400" dirty="0">
                <a:latin typeface="Arial" panose="020B0604020202020204" pitchFamily="34" charset="0"/>
                <a:cs typeface="Arial" panose="020B0604020202020204" pitchFamily="34" charset="0"/>
              </a:rPr>
              <a:t>	determina incapacità di lettura o una lettura molto lenta</a:t>
            </a:r>
          </a:p>
        </p:txBody>
      </p:sp>
    </p:spTree>
    <p:extLst>
      <p:ext uri="{BB962C8B-B14F-4D97-AF65-F5344CB8AC3E}">
        <p14:creationId xmlns:p14="http://schemas.microsoft.com/office/powerpoint/2010/main" val="26113469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0331A8-7B6D-8E43-BC35-557D6CE20F07}"/>
              </a:ext>
            </a:extLst>
          </p:cNvPr>
          <p:cNvSpPr>
            <a:spLocks noGrp="1"/>
          </p:cNvSpPr>
          <p:nvPr>
            <p:ph type="title"/>
          </p:nvPr>
        </p:nvSpPr>
        <p:spPr>
          <a:xfrm>
            <a:off x="2971800" y="65088"/>
            <a:ext cx="7499350" cy="755650"/>
          </a:xfrm>
        </p:spPr>
        <p:txBody>
          <a:bodyPr>
            <a:noAutofit/>
          </a:bodyPr>
          <a:lstStyle/>
          <a:p>
            <a:pPr>
              <a:defRPr/>
            </a:pPr>
            <a:r>
              <a:rPr lang="it-IT" dirty="0"/>
              <a:t>I danni funzionali</a:t>
            </a:r>
          </a:p>
        </p:txBody>
      </p:sp>
      <p:sp>
        <p:nvSpPr>
          <p:cNvPr id="81923" name="Segnaposto contenuto 2">
            <a:extLst>
              <a:ext uri="{FF2B5EF4-FFF2-40B4-BE49-F238E27FC236}">
                <a16:creationId xmlns:a16="http://schemas.microsoft.com/office/drawing/2014/main" id="{C0863549-99B7-EA48-8471-F53FA300C226}"/>
              </a:ext>
            </a:extLst>
          </p:cNvPr>
          <p:cNvSpPr>
            <a:spLocks noGrp="1"/>
          </p:cNvSpPr>
          <p:nvPr>
            <p:ph idx="1"/>
          </p:nvPr>
        </p:nvSpPr>
        <p:spPr>
          <a:xfrm>
            <a:off x="2971800" y="820738"/>
            <a:ext cx="7499350" cy="6037262"/>
          </a:xfrm>
        </p:spPr>
        <p:txBody>
          <a:bodyPr/>
          <a:lstStyle/>
          <a:p>
            <a:pPr marL="82550" indent="0">
              <a:buNone/>
            </a:pPr>
            <a:r>
              <a:rPr lang="it-IT" altLang="it-IT">
                <a:solidFill>
                  <a:schemeClr val="bg1"/>
                </a:solidFill>
              </a:rPr>
              <a:t>.</a:t>
            </a:r>
          </a:p>
        </p:txBody>
      </p:sp>
      <p:sp>
        <p:nvSpPr>
          <p:cNvPr id="4" name="Ovale 3">
            <a:extLst>
              <a:ext uri="{FF2B5EF4-FFF2-40B4-BE49-F238E27FC236}">
                <a16:creationId xmlns:a16="http://schemas.microsoft.com/office/drawing/2014/main" id="{C70DBB35-8B8F-7E4A-AB5F-8EAB9FF3F3C1}"/>
              </a:ext>
            </a:extLst>
          </p:cNvPr>
          <p:cNvSpPr/>
          <p:nvPr/>
        </p:nvSpPr>
        <p:spPr>
          <a:xfrm>
            <a:off x="5749925" y="3160714"/>
            <a:ext cx="1944688" cy="1165225"/>
          </a:xfrm>
          <a:prstGeom prst="ellipse">
            <a:avLst/>
          </a:prstGeom>
          <a:solidFill>
            <a:schemeClr val="accent1">
              <a:lumMod val="60000"/>
              <a:lumOff val="40000"/>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Sistema </a:t>
            </a:r>
          </a:p>
          <a:p>
            <a:pPr algn="ctr">
              <a:defRPr/>
            </a:pPr>
            <a:r>
              <a:rPr lang="it-IT" sz="2200" dirty="0">
                <a:solidFill>
                  <a:schemeClr val="tx1"/>
                </a:solidFill>
              </a:rPr>
              <a:t>Semantico</a:t>
            </a:r>
          </a:p>
        </p:txBody>
      </p:sp>
      <p:sp>
        <p:nvSpPr>
          <p:cNvPr id="5" name="Rettangolo 4">
            <a:extLst>
              <a:ext uri="{FF2B5EF4-FFF2-40B4-BE49-F238E27FC236}">
                <a16:creationId xmlns:a16="http://schemas.microsoft.com/office/drawing/2014/main" id="{36083B6E-8098-5040-B6B1-8E38C2D7E7B4}"/>
              </a:ext>
            </a:extLst>
          </p:cNvPr>
          <p:cNvSpPr/>
          <p:nvPr/>
        </p:nvSpPr>
        <p:spPr>
          <a:xfrm>
            <a:off x="7464425" y="2652713"/>
            <a:ext cx="2376488" cy="614362"/>
          </a:xfrm>
          <a:prstGeom prst="rect">
            <a:avLst/>
          </a:prstGeom>
          <a:solidFill>
            <a:srgbClr val="92D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solidFill>
                  <a:schemeClr val="tx1"/>
                </a:solidFill>
              </a:rPr>
              <a:t>Lessico ortografico</a:t>
            </a:r>
          </a:p>
          <a:p>
            <a:pPr algn="ctr">
              <a:defRPr/>
            </a:pPr>
            <a:r>
              <a:rPr lang="it-IT" sz="2000" dirty="0">
                <a:solidFill>
                  <a:schemeClr val="tx1"/>
                </a:solidFill>
              </a:rPr>
              <a:t>di input</a:t>
            </a:r>
          </a:p>
        </p:txBody>
      </p:sp>
      <p:sp>
        <p:nvSpPr>
          <p:cNvPr id="7" name="Rettangolo 6">
            <a:extLst>
              <a:ext uri="{FF2B5EF4-FFF2-40B4-BE49-F238E27FC236}">
                <a16:creationId xmlns:a16="http://schemas.microsoft.com/office/drawing/2014/main" id="{6773486B-4C5B-7F47-9BC5-B0882E591C6C}"/>
              </a:ext>
            </a:extLst>
          </p:cNvPr>
          <p:cNvSpPr/>
          <p:nvPr/>
        </p:nvSpPr>
        <p:spPr>
          <a:xfrm>
            <a:off x="7524750" y="4346576"/>
            <a:ext cx="2393950" cy="587375"/>
          </a:xfrm>
          <a:prstGeom prst="rect">
            <a:avLst/>
          </a:prstGeom>
          <a:solidFill>
            <a:srgbClr val="92D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solidFill>
                  <a:schemeClr val="tx1"/>
                </a:solidFill>
              </a:rPr>
              <a:t>Lessico fonologico</a:t>
            </a:r>
          </a:p>
          <a:p>
            <a:pPr algn="ctr">
              <a:defRPr/>
            </a:pPr>
            <a:r>
              <a:rPr lang="it-IT" sz="2000" dirty="0">
                <a:solidFill>
                  <a:schemeClr val="tx1"/>
                </a:solidFill>
              </a:rPr>
              <a:t>di output</a:t>
            </a:r>
          </a:p>
        </p:txBody>
      </p:sp>
      <p:sp>
        <p:nvSpPr>
          <p:cNvPr id="8" name="Rettangolo 7">
            <a:extLst>
              <a:ext uri="{FF2B5EF4-FFF2-40B4-BE49-F238E27FC236}">
                <a16:creationId xmlns:a16="http://schemas.microsoft.com/office/drawing/2014/main" id="{05E47D6F-28BA-3C43-AA94-861305B3350E}"/>
              </a:ext>
            </a:extLst>
          </p:cNvPr>
          <p:cNvSpPr/>
          <p:nvPr/>
        </p:nvSpPr>
        <p:spPr>
          <a:xfrm>
            <a:off x="3282950" y="2690813"/>
            <a:ext cx="2592388" cy="582612"/>
          </a:xfrm>
          <a:prstGeom prst="rect">
            <a:avLst/>
          </a:prstGeom>
          <a:solidFill>
            <a:srgbClr val="92D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solidFill>
                  <a:schemeClr val="tx1"/>
                </a:solidFill>
              </a:rPr>
              <a:t>Lessico fonologico</a:t>
            </a:r>
          </a:p>
          <a:p>
            <a:pPr algn="ctr">
              <a:defRPr/>
            </a:pPr>
            <a:r>
              <a:rPr lang="it-IT" sz="2000" dirty="0">
                <a:solidFill>
                  <a:schemeClr val="tx1"/>
                </a:solidFill>
              </a:rPr>
              <a:t>di input</a:t>
            </a:r>
          </a:p>
        </p:txBody>
      </p:sp>
      <p:sp>
        <p:nvSpPr>
          <p:cNvPr id="9" name="Rettangolo 8">
            <a:extLst>
              <a:ext uri="{FF2B5EF4-FFF2-40B4-BE49-F238E27FC236}">
                <a16:creationId xmlns:a16="http://schemas.microsoft.com/office/drawing/2014/main" id="{58ACA482-6AAC-EC4D-A9DB-BFBE60199B85}"/>
              </a:ext>
            </a:extLst>
          </p:cNvPr>
          <p:cNvSpPr/>
          <p:nvPr/>
        </p:nvSpPr>
        <p:spPr>
          <a:xfrm>
            <a:off x="3294064" y="4368800"/>
            <a:ext cx="2592387" cy="573088"/>
          </a:xfrm>
          <a:prstGeom prst="rect">
            <a:avLst/>
          </a:prstGeom>
          <a:solidFill>
            <a:srgbClr val="92D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solidFill>
                  <a:schemeClr val="tx1"/>
                </a:solidFill>
              </a:rPr>
              <a:t>Lessico ortografico</a:t>
            </a:r>
          </a:p>
          <a:p>
            <a:pPr algn="ctr">
              <a:defRPr/>
            </a:pPr>
            <a:r>
              <a:rPr lang="it-IT" sz="2000" dirty="0">
                <a:solidFill>
                  <a:schemeClr val="tx1"/>
                </a:solidFill>
              </a:rPr>
              <a:t>di output</a:t>
            </a:r>
          </a:p>
        </p:txBody>
      </p:sp>
      <p:sp>
        <p:nvSpPr>
          <p:cNvPr id="16" name="Freccia angolare in su 15">
            <a:extLst>
              <a:ext uri="{FF2B5EF4-FFF2-40B4-BE49-F238E27FC236}">
                <a16:creationId xmlns:a16="http://schemas.microsoft.com/office/drawing/2014/main" id="{29980097-BAF5-2F43-92A9-E34294AA0D79}"/>
              </a:ext>
            </a:extLst>
          </p:cNvPr>
          <p:cNvSpPr/>
          <p:nvPr/>
        </p:nvSpPr>
        <p:spPr>
          <a:xfrm rot="5400000" flipV="1">
            <a:off x="8027988" y="3035300"/>
            <a:ext cx="487362" cy="1081088"/>
          </a:xfrm>
          <a:prstGeom prst="bentUpArrow">
            <a:avLst>
              <a:gd name="adj1" fmla="val 12098"/>
              <a:gd name="adj2" fmla="val 25000"/>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8" name="Freccia angolare in su 17">
            <a:extLst>
              <a:ext uri="{FF2B5EF4-FFF2-40B4-BE49-F238E27FC236}">
                <a16:creationId xmlns:a16="http://schemas.microsoft.com/office/drawing/2014/main" id="{2C59EBBC-090F-8E4C-9096-75B63DA46778}"/>
              </a:ext>
            </a:extLst>
          </p:cNvPr>
          <p:cNvSpPr/>
          <p:nvPr/>
        </p:nvSpPr>
        <p:spPr>
          <a:xfrm rot="16200000" flipH="1" flipV="1">
            <a:off x="4832351" y="2989264"/>
            <a:ext cx="487363" cy="1081087"/>
          </a:xfrm>
          <a:prstGeom prst="bentUpArrow">
            <a:avLst>
              <a:gd name="adj1" fmla="val 12098"/>
              <a:gd name="adj2" fmla="val 25000"/>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9" name="Freccia angolare in su 18">
            <a:extLst>
              <a:ext uri="{FF2B5EF4-FFF2-40B4-BE49-F238E27FC236}">
                <a16:creationId xmlns:a16="http://schemas.microsoft.com/office/drawing/2014/main" id="{43E22DC7-3325-1E47-B81C-CEDA7CA6B31A}"/>
              </a:ext>
            </a:extLst>
          </p:cNvPr>
          <p:cNvSpPr/>
          <p:nvPr/>
        </p:nvSpPr>
        <p:spPr>
          <a:xfrm rot="10800000" flipH="1">
            <a:off x="7745414" y="3883025"/>
            <a:ext cx="1114425" cy="452438"/>
          </a:xfrm>
          <a:prstGeom prst="bentUpArrow">
            <a:avLst>
              <a:gd name="adj1" fmla="val 12098"/>
              <a:gd name="adj2" fmla="val 25000"/>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0" name="Freccia angolare in su 19">
            <a:extLst>
              <a:ext uri="{FF2B5EF4-FFF2-40B4-BE49-F238E27FC236}">
                <a16:creationId xmlns:a16="http://schemas.microsoft.com/office/drawing/2014/main" id="{4EFE5C8C-9976-0743-BA16-A227C959607D}"/>
              </a:ext>
            </a:extLst>
          </p:cNvPr>
          <p:cNvSpPr/>
          <p:nvPr/>
        </p:nvSpPr>
        <p:spPr>
          <a:xfrm rot="10800000">
            <a:off x="4464051" y="3894139"/>
            <a:ext cx="1114425" cy="452437"/>
          </a:xfrm>
          <a:prstGeom prst="bentUpArrow">
            <a:avLst>
              <a:gd name="adj1" fmla="val 12098"/>
              <a:gd name="adj2" fmla="val 25000"/>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Rettangolo 2">
            <a:extLst>
              <a:ext uri="{FF2B5EF4-FFF2-40B4-BE49-F238E27FC236}">
                <a16:creationId xmlns:a16="http://schemas.microsoft.com/office/drawing/2014/main" id="{164917EC-F35B-DB45-BFD3-5ECD4C232D23}"/>
              </a:ext>
            </a:extLst>
          </p:cNvPr>
          <p:cNvSpPr/>
          <p:nvPr/>
        </p:nvSpPr>
        <p:spPr>
          <a:xfrm>
            <a:off x="3306763" y="1600201"/>
            <a:ext cx="2590800" cy="695325"/>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Buffer fonologico</a:t>
            </a:r>
          </a:p>
          <a:p>
            <a:pPr algn="ctr">
              <a:defRPr/>
            </a:pPr>
            <a:r>
              <a:rPr lang="it-IT" sz="2200" dirty="0">
                <a:solidFill>
                  <a:schemeClr val="tx1"/>
                </a:solidFill>
              </a:rPr>
              <a:t>di input</a:t>
            </a:r>
          </a:p>
        </p:txBody>
      </p:sp>
      <p:sp>
        <p:nvSpPr>
          <p:cNvPr id="14" name="Rettangolo 13">
            <a:extLst>
              <a:ext uri="{FF2B5EF4-FFF2-40B4-BE49-F238E27FC236}">
                <a16:creationId xmlns:a16="http://schemas.microsoft.com/office/drawing/2014/main" id="{1B22D4F4-59FB-E34A-87BA-0D4477A0DE1A}"/>
              </a:ext>
            </a:extLst>
          </p:cNvPr>
          <p:cNvSpPr/>
          <p:nvPr/>
        </p:nvSpPr>
        <p:spPr>
          <a:xfrm>
            <a:off x="3294064" y="5351463"/>
            <a:ext cx="2592387" cy="595312"/>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Buffer ortografico</a:t>
            </a:r>
          </a:p>
          <a:p>
            <a:pPr algn="ctr">
              <a:defRPr/>
            </a:pPr>
            <a:r>
              <a:rPr lang="it-IT" sz="2200" dirty="0">
                <a:solidFill>
                  <a:schemeClr val="tx1"/>
                </a:solidFill>
              </a:rPr>
              <a:t>di output</a:t>
            </a:r>
          </a:p>
        </p:txBody>
      </p:sp>
      <p:sp>
        <p:nvSpPr>
          <p:cNvPr id="15" name="Rettangolo 14">
            <a:extLst>
              <a:ext uri="{FF2B5EF4-FFF2-40B4-BE49-F238E27FC236}">
                <a16:creationId xmlns:a16="http://schemas.microsoft.com/office/drawing/2014/main" id="{1A092287-DC2F-244E-AA91-265FB6220C34}"/>
              </a:ext>
            </a:extLst>
          </p:cNvPr>
          <p:cNvSpPr/>
          <p:nvPr/>
        </p:nvSpPr>
        <p:spPr>
          <a:xfrm>
            <a:off x="7464425" y="1693863"/>
            <a:ext cx="2393950" cy="563562"/>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Buffer ortografico</a:t>
            </a:r>
          </a:p>
          <a:p>
            <a:pPr algn="ctr">
              <a:defRPr/>
            </a:pPr>
            <a:r>
              <a:rPr lang="it-IT" sz="2200" dirty="0">
                <a:solidFill>
                  <a:schemeClr val="tx1"/>
                </a:solidFill>
              </a:rPr>
              <a:t>di input</a:t>
            </a:r>
          </a:p>
        </p:txBody>
      </p:sp>
      <p:sp>
        <p:nvSpPr>
          <p:cNvPr id="17" name="Rettangolo 16">
            <a:extLst>
              <a:ext uri="{FF2B5EF4-FFF2-40B4-BE49-F238E27FC236}">
                <a16:creationId xmlns:a16="http://schemas.microsoft.com/office/drawing/2014/main" id="{73BE7CBA-C2CC-4741-9692-3B9E13B1C22D}"/>
              </a:ext>
            </a:extLst>
          </p:cNvPr>
          <p:cNvSpPr/>
          <p:nvPr/>
        </p:nvSpPr>
        <p:spPr>
          <a:xfrm>
            <a:off x="7499350" y="5380039"/>
            <a:ext cx="2393950" cy="587375"/>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Buffer fonologico</a:t>
            </a:r>
          </a:p>
          <a:p>
            <a:pPr algn="ctr">
              <a:defRPr/>
            </a:pPr>
            <a:r>
              <a:rPr lang="it-IT" sz="2200" dirty="0">
                <a:solidFill>
                  <a:schemeClr val="tx1"/>
                </a:solidFill>
              </a:rPr>
              <a:t>di output</a:t>
            </a:r>
          </a:p>
        </p:txBody>
      </p:sp>
      <p:sp>
        <p:nvSpPr>
          <p:cNvPr id="6" name="Freccia in giù 5">
            <a:extLst>
              <a:ext uri="{FF2B5EF4-FFF2-40B4-BE49-F238E27FC236}">
                <a16:creationId xmlns:a16="http://schemas.microsoft.com/office/drawing/2014/main" id="{0E8AD8C5-3504-7448-BF2B-B0002DF71118}"/>
              </a:ext>
            </a:extLst>
          </p:cNvPr>
          <p:cNvSpPr/>
          <p:nvPr/>
        </p:nvSpPr>
        <p:spPr>
          <a:xfrm>
            <a:off x="4535488" y="2316164"/>
            <a:ext cx="120650" cy="3524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1" name="Freccia in giù 20">
            <a:extLst>
              <a:ext uri="{FF2B5EF4-FFF2-40B4-BE49-F238E27FC236}">
                <a16:creationId xmlns:a16="http://schemas.microsoft.com/office/drawing/2014/main" id="{E49619FB-73F2-3443-BFE6-79A04612D0B7}"/>
              </a:ext>
            </a:extLst>
          </p:cNvPr>
          <p:cNvSpPr/>
          <p:nvPr/>
        </p:nvSpPr>
        <p:spPr>
          <a:xfrm>
            <a:off x="8661400" y="2300289"/>
            <a:ext cx="120650" cy="3524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2" name="Freccia in giù 21">
            <a:extLst>
              <a:ext uri="{FF2B5EF4-FFF2-40B4-BE49-F238E27FC236}">
                <a16:creationId xmlns:a16="http://schemas.microsoft.com/office/drawing/2014/main" id="{247FBBF3-F813-3648-B96A-975083D22532}"/>
              </a:ext>
            </a:extLst>
          </p:cNvPr>
          <p:cNvSpPr/>
          <p:nvPr/>
        </p:nvSpPr>
        <p:spPr>
          <a:xfrm>
            <a:off x="4519613" y="4984751"/>
            <a:ext cx="119062" cy="3524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3" name="Freccia in giù 22">
            <a:extLst>
              <a:ext uri="{FF2B5EF4-FFF2-40B4-BE49-F238E27FC236}">
                <a16:creationId xmlns:a16="http://schemas.microsoft.com/office/drawing/2014/main" id="{16129A76-5DFD-A146-BFB0-E83E3B523F4D}"/>
              </a:ext>
            </a:extLst>
          </p:cNvPr>
          <p:cNvSpPr/>
          <p:nvPr/>
        </p:nvSpPr>
        <p:spPr>
          <a:xfrm>
            <a:off x="8696326" y="4987926"/>
            <a:ext cx="119063" cy="3524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0" name="CasellaDiTesto 9">
            <a:extLst>
              <a:ext uri="{FF2B5EF4-FFF2-40B4-BE49-F238E27FC236}">
                <a16:creationId xmlns:a16="http://schemas.microsoft.com/office/drawing/2014/main" id="{A0B1809C-3B6B-AD4C-9661-D6456D8B0473}"/>
              </a:ext>
            </a:extLst>
          </p:cNvPr>
          <p:cNvSpPr txBox="1"/>
          <p:nvPr/>
        </p:nvSpPr>
        <p:spPr>
          <a:xfrm>
            <a:off x="3756026" y="858839"/>
            <a:ext cx="2129109" cy="430887"/>
          </a:xfrm>
          <a:prstGeom prst="rect">
            <a:avLst/>
          </a:prstGeom>
          <a:noFill/>
        </p:spPr>
        <p:txBody>
          <a:bodyPr wrap="none">
            <a:spAutoFit/>
          </a:bodyPr>
          <a:lstStyle/>
          <a:p>
            <a:pPr>
              <a:defRPr/>
            </a:pPr>
            <a:r>
              <a:rPr lang="it-IT" sz="2200" i="1" dirty="0">
                <a:latin typeface="+mj-lt"/>
              </a:rPr>
              <a:t>stimolo uditivo</a:t>
            </a:r>
          </a:p>
        </p:txBody>
      </p:sp>
      <p:sp>
        <p:nvSpPr>
          <p:cNvPr id="24" name="CasellaDiTesto 23">
            <a:extLst>
              <a:ext uri="{FF2B5EF4-FFF2-40B4-BE49-F238E27FC236}">
                <a16:creationId xmlns:a16="http://schemas.microsoft.com/office/drawing/2014/main" id="{B15EA48B-88FF-5D4C-8604-1542EFB8DEA4}"/>
              </a:ext>
            </a:extLst>
          </p:cNvPr>
          <p:cNvSpPr txBox="1"/>
          <p:nvPr/>
        </p:nvSpPr>
        <p:spPr>
          <a:xfrm>
            <a:off x="7877176" y="896939"/>
            <a:ext cx="1933543" cy="430887"/>
          </a:xfrm>
          <a:prstGeom prst="rect">
            <a:avLst/>
          </a:prstGeom>
          <a:noFill/>
        </p:spPr>
        <p:txBody>
          <a:bodyPr wrap="none">
            <a:spAutoFit/>
          </a:bodyPr>
          <a:lstStyle/>
          <a:p>
            <a:pPr>
              <a:defRPr/>
            </a:pPr>
            <a:r>
              <a:rPr lang="it-IT" sz="2200" i="1" dirty="0">
                <a:latin typeface="+mj-lt"/>
              </a:rPr>
              <a:t>stimolo visivo</a:t>
            </a:r>
          </a:p>
        </p:txBody>
      </p:sp>
      <p:sp>
        <p:nvSpPr>
          <p:cNvPr id="25" name="CasellaDiTesto 24">
            <a:extLst>
              <a:ext uri="{FF2B5EF4-FFF2-40B4-BE49-F238E27FC236}">
                <a16:creationId xmlns:a16="http://schemas.microsoft.com/office/drawing/2014/main" id="{5C18B126-AF5D-1248-8DFA-A602CAD049D4}"/>
              </a:ext>
            </a:extLst>
          </p:cNvPr>
          <p:cNvSpPr txBox="1"/>
          <p:nvPr/>
        </p:nvSpPr>
        <p:spPr>
          <a:xfrm>
            <a:off x="3563938" y="6330951"/>
            <a:ext cx="2622834" cy="430887"/>
          </a:xfrm>
          <a:prstGeom prst="rect">
            <a:avLst/>
          </a:prstGeom>
          <a:noFill/>
        </p:spPr>
        <p:txBody>
          <a:bodyPr wrap="none">
            <a:spAutoFit/>
          </a:bodyPr>
          <a:lstStyle/>
          <a:p>
            <a:pPr>
              <a:defRPr/>
            </a:pPr>
            <a:r>
              <a:rPr lang="it-IT" sz="2200" i="1" dirty="0">
                <a:latin typeface="+mj-lt"/>
              </a:rPr>
              <a:t>produzione scritta</a:t>
            </a:r>
          </a:p>
        </p:txBody>
      </p:sp>
      <p:sp>
        <p:nvSpPr>
          <p:cNvPr id="27" name="CasellaDiTesto 26">
            <a:extLst>
              <a:ext uri="{FF2B5EF4-FFF2-40B4-BE49-F238E27FC236}">
                <a16:creationId xmlns:a16="http://schemas.microsoft.com/office/drawing/2014/main" id="{7DAF35D1-714F-E540-8E9D-1B59B3AC15E6}"/>
              </a:ext>
            </a:extLst>
          </p:cNvPr>
          <p:cNvSpPr txBox="1"/>
          <p:nvPr/>
        </p:nvSpPr>
        <p:spPr>
          <a:xfrm>
            <a:off x="7683500" y="6330951"/>
            <a:ext cx="2505814" cy="430887"/>
          </a:xfrm>
          <a:prstGeom prst="rect">
            <a:avLst/>
          </a:prstGeom>
          <a:noFill/>
        </p:spPr>
        <p:txBody>
          <a:bodyPr wrap="none">
            <a:spAutoFit/>
          </a:bodyPr>
          <a:lstStyle/>
          <a:p>
            <a:pPr>
              <a:defRPr/>
            </a:pPr>
            <a:r>
              <a:rPr lang="it-IT" sz="2200" i="1" dirty="0">
                <a:latin typeface="+mj-lt"/>
              </a:rPr>
              <a:t>produzione orale</a:t>
            </a:r>
          </a:p>
        </p:txBody>
      </p:sp>
      <p:sp>
        <p:nvSpPr>
          <p:cNvPr id="28" name="Freccia in giù 27">
            <a:extLst>
              <a:ext uri="{FF2B5EF4-FFF2-40B4-BE49-F238E27FC236}">
                <a16:creationId xmlns:a16="http://schemas.microsoft.com/office/drawing/2014/main" id="{89A0051F-1F21-444F-9426-B0ABEFAC7C7E}"/>
              </a:ext>
            </a:extLst>
          </p:cNvPr>
          <p:cNvSpPr/>
          <p:nvPr/>
        </p:nvSpPr>
        <p:spPr>
          <a:xfrm>
            <a:off x="4519613" y="1225551"/>
            <a:ext cx="119062" cy="35401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9" name="Freccia in giù 28">
            <a:extLst>
              <a:ext uri="{FF2B5EF4-FFF2-40B4-BE49-F238E27FC236}">
                <a16:creationId xmlns:a16="http://schemas.microsoft.com/office/drawing/2014/main" id="{5726D377-1F5C-1A45-9B36-EC544117F602}"/>
              </a:ext>
            </a:extLst>
          </p:cNvPr>
          <p:cNvSpPr/>
          <p:nvPr/>
        </p:nvSpPr>
        <p:spPr>
          <a:xfrm>
            <a:off x="4530726" y="6057901"/>
            <a:ext cx="119063" cy="35401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0" name="Freccia in giù 29">
            <a:extLst>
              <a:ext uri="{FF2B5EF4-FFF2-40B4-BE49-F238E27FC236}">
                <a16:creationId xmlns:a16="http://schemas.microsoft.com/office/drawing/2014/main" id="{930CCC85-49E9-0D4C-A679-AAEE1D17B4E4}"/>
              </a:ext>
            </a:extLst>
          </p:cNvPr>
          <p:cNvSpPr/>
          <p:nvPr/>
        </p:nvSpPr>
        <p:spPr>
          <a:xfrm>
            <a:off x="8655050" y="1295401"/>
            <a:ext cx="120650" cy="3524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1" name="Freccia in giù 30">
            <a:extLst>
              <a:ext uri="{FF2B5EF4-FFF2-40B4-BE49-F238E27FC236}">
                <a16:creationId xmlns:a16="http://schemas.microsoft.com/office/drawing/2014/main" id="{DA28A5DF-6B0A-7B4D-9DBE-F0B94D31E8C3}"/>
              </a:ext>
            </a:extLst>
          </p:cNvPr>
          <p:cNvSpPr/>
          <p:nvPr/>
        </p:nvSpPr>
        <p:spPr>
          <a:xfrm>
            <a:off x="8715376" y="6057901"/>
            <a:ext cx="119063" cy="35401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1" name="Rettangolo arrotondato 10">
            <a:extLst>
              <a:ext uri="{FF2B5EF4-FFF2-40B4-BE49-F238E27FC236}">
                <a16:creationId xmlns:a16="http://schemas.microsoft.com/office/drawing/2014/main" id="{AA041EB6-130E-134F-9E86-7DE2DEBB5881}"/>
              </a:ext>
            </a:extLst>
          </p:cNvPr>
          <p:cNvSpPr/>
          <p:nvPr/>
        </p:nvSpPr>
        <p:spPr>
          <a:xfrm>
            <a:off x="8910639" y="3400426"/>
            <a:ext cx="1677987" cy="815975"/>
          </a:xfrm>
          <a:prstGeom prst="roundRect">
            <a:avLst/>
          </a:prstGeom>
          <a:solidFill>
            <a:schemeClr val="accent3">
              <a:lumMod val="60000"/>
              <a:lumOff val="40000"/>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it-IT" dirty="0">
                <a:solidFill>
                  <a:schemeClr val="tx1"/>
                </a:solidFill>
              </a:rPr>
              <a:t>Conversione</a:t>
            </a:r>
          </a:p>
          <a:p>
            <a:pPr algn="r">
              <a:defRPr/>
            </a:pPr>
            <a:r>
              <a:rPr lang="it-IT" dirty="0">
                <a:solidFill>
                  <a:schemeClr val="tx1"/>
                </a:solidFill>
              </a:rPr>
              <a:t>grafema-fonema</a:t>
            </a:r>
          </a:p>
        </p:txBody>
      </p:sp>
      <p:sp>
        <p:nvSpPr>
          <p:cNvPr id="33" name="Rettangolo arrotondato 32">
            <a:extLst>
              <a:ext uri="{FF2B5EF4-FFF2-40B4-BE49-F238E27FC236}">
                <a16:creationId xmlns:a16="http://schemas.microsoft.com/office/drawing/2014/main" id="{19E9CCAE-8F92-E044-8716-8BD7334D0BD5}"/>
              </a:ext>
            </a:extLst>
          </p:cNvPr>
          <p:cNvSpPr/>
          <p:nvPr/>
        </p:nvSpPr>
        <p:spPr>
          <a:xfrm>
            <a:off x="2586039" y="3395663"/>
            <a:ext cx="1679575" cy="817562"/>
          </a:xfrm>
          <a:prstGeom prst="roundRect">
            <a:avLst/>
          </a:prstGeom>
          <a:solidFill>
            <a:schemeClr val="accent3">
              <a:lumMod val="60000"/>
              <a:lumOff val="40000"/>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t-IT" dirty="0">
                <a:solidFill>
                  <a:schemeClr val="tx1"/>
                </a:solidFill>
              </a:rPr>
              <a:t>Conversione</a:t>
            </a:r>
          </a:p>
          <a:p>
            <a:pPr>
              <a:defRPr/>
            </a:pPr>
            <a:r>
              <a:rPr lang="it-IT" dirty="0">
                <a:solidFill>
                  <a:schemeClr val="tx1"/>
                </a:solidFill>
              </a:rPr>
              <a:t>fonema-grafema</a:t>
            </a:r>
          </a:p>
        </p:txBody>
      </p:sp>
      <p:sp>
        <p:nvSpPr>
          <p:cNvPr id="34" name="Freccia angolare in su 33">
            <a:extLst>
              <a:ext uri="{FF2B5EF4-FFF2-40B4-BE49-F238E27FC236}">
                <a16:creationId xmlns:a16="http://schemas.microsoft.com/office/drawing/2014/main" id="{20AF6E81-00C5-CE43-B7CF-E50C7AC44A64}"/>
              </a:ext>
            </a:extLst>
          </p:cNvPr>
          <p:cNvSpPr/>
          <p:nvPr/>
        </p:nvSpPr>
        <p:spPr>
          <a:xfrm flipV="1">
            <a:off x="9880601" y="1874839"/>
            <a:ext cx="487363" cy="1520825"/>
          </a:xfrm>
          <a:prstGeom prst="bentUpArrow">
            <a:avLst>
              <a:gd name="adj1" fmla="val 10858"/>
              <a:gd name="adj2" fmla="val 23232"/>
              <a:gd name="adj3" fmla="val 32071"/>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6" name="Freccia angolare in su 35">
            <a:extLst>
              <a:ext uri="{FF2B5EF4-FFF2-40B4-BE49-F238E27FC236}">
                <a16:creationId xmlns:a16="http://schemas.microsoft.com/office/drawing/2014/main" id="{C405AA71-C5E8-F240-ADC9-EF54AD369B89}"/>
              </a:ext>
            </a:extLst>
          </p:cNvPr>
          <p:cNvSpPr/>
          <p:nvPr/>
        </p:nvSpPr>
        <p:spPr>
          <a:xfrm flipH="1" flipV="1">
            <a:off x="2795588" y="1863726"/>
            <a:ext cx="487362" cy="1520825"/>
          </a:xfrm>
          <a:prstGeom prst="bentUpArrow">
            <a:avLst>
              <a:gd name="adj1" fmla="val 10858"/>
              <a:gd name="adj2" fmla="val 23232"/>
              <a:gd name="adj3" fmla="val 32071"/>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7" name="Freccia angolare in su 36">
            <a:extLst>
              <a:ext uri="{FF2B5EF4-FFF2-40B4-BE49-F238E27FC236}">
                <a16:creationId xmlns:a16="http://schemas.microsoft.com/office/drawing/2014/main" id="{C85661AA-5CA0-CC47-8C5F-98D6C33D2581}"/>
              </a:ext>
            </a:extLst>
          </p:cNvPr>
          <p:cNvSpPr/>
          <p:nvPr/>
        </p:nvSpPr>
        <p:spPr>
          <a:xfrm rot="5400000" flipV="1">
            <a:off x="9336088" y="4779963"/>
            <a:ext cx="1560513" cy="446088"/>
          </a:xfrm>
          <a:prstGeom prst="bentUpArrow">
            <a:avLst>
              <a:gd name="adj1" fmla="val 12528"/>
              <a:gd name="adj2" fmla="val 23232"/>
              <a:gd name="adj3" fmla="val 39137"/>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8" name="Freccia angolare in su 37">
            <a:extLst>
              <a:ext uri="{FF2B5EF4-FFF2-40B4-BE49-F238E27FC236}">
                <a16:creationId xmlns:a16="http://schemas.microsoft.com/office/drawing/2014/main" id="{7C3D98B0-A6FB-934A-9AA9-F7CB8C358119}"/>
              </a:ext>
            </a:extLst>
          </p:cNvPr>
          <p:cNvSpPr/>
          <p:nvPr/>
        </p:nvSpPr>
        <p:spPr>
          <a:xfrm rot="16200000" flipH="1" flipV="1">
            <a:off x="2290763" y="4779963"/>
            <a:ext cx="1560513" cy="446088"/>
          </a:xfrm>
          <a:prstGeom prst="bentUpArrow">
            <a:avLst>
              <a:gd name="adj1" fmla="val 12528"/>
              <a:gd name="adj2" fmla="val 23232"/>
              <a:gd name="adj3" fmla="val 39137"/>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5" name="Freccia a destra 34">
            <a:extLst>
              <a:ext uri="{FF2B5EF4-FFF2-40B4-BE49-F238E27FC236}">
                <a16:creationId xmlns:a16="http://schemas.microsoft.com/office/drawing/2014/main" id="{6F366E97-E89F-A34F-A069-FCCEF7113A51}"/>
              </a:ext>
            </a:extLst>
          </p:cNvPr>
          <p:cNvSpPr/>
          <p:nvPr/>
        </p:nvSpPr>
        <p:spPr>
          <a:xfrm>
            <a:off x="1524001" y="765175"/>
            <a:ext cx="5762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9" name="Freccia a destra 38">
            <a:extLst>
              <a:ext uri="{FF2B5EF4-FFF2-40B4-BE49-F238E27FC236}">
                <a16:creationId xmlns:a16="http://schemas.microsoft.com/office/drawing/2014/main" id="{3C8AA075-CC3F-BE47-AE51-DFC8987B3478}"/>
              </a:ext>
            </a:extLst>
          </p:cNvPr>
          <p:cNvSpPr/>
          <p:nvPr/>
        </p:nvSpPr>
        <p:spPr>
          <a:xfrm>
            <a:off x="1524001" y="1125538"/>
            <a:ext cx="576263" cy="215900"/>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40" name="CasellaDiTesto 39">
            <a:extLst>
              <a:ext uri="{FF2B5EF4-FFF2-40B4-BE49-F238E27FC236}">
                <a16:creationId xmlns:a16="http://schemas.microsoft.com/office/drawing/2014/main" id="{9B5DAB27-7B1A-2C41-8BD8-96E92A697EBD}"/>
              </a:ext>
            </a:extLst>
          </p:cNvPr>
          <p:cNvSpPr txBox="1"/>
          <p:nvPr/>
        </p:nvSpPr>
        <p:spPr>
          <a:xfrm>
            <a:off x="2063751" y="765176"/>
            <a:ext cx="1225015" cy="276999"/>
          </a:xfrm>
          <a:prstGeom prst="rect">
            <a:avLst/>
          </a:prstGeom>
          <a:noFill/>
        </p:spPr>
        <p:txBody>
          <a:bodyPr wrap="none">
            <a:spAutoFit/>
          </a:bodyPr>
          <a:lstStyle/>
          <a:p>
            <a:pPr>
              <a:defRPr/>
            </a:pPr>
            <a:r>
              <a:rPr lang="it-IT" sz="1200" b="1" dirty="0">
                <a:latin typeface="+mj-lt"/>
                <a:cs typeface="Arial" charset="0"/>
              </a:rPr>
              <a:t>VIA LESSICALE</a:t>
            </a:r>
          </a:p>
        </p:txBody>
      </p:sp>
      <p:sp>
        <p:nvSpPr>
          <p:cNvPr id="41" name="CasellaDiTesto 40">
            <a:extLst>
              <a:ext uri="{FF2B5EF4-FFF2-40B4-BE49-F238E27FC236}">
                <a16:creationId xmlns:a16="http://schemas.microsoft.com/office/drawing/2014/main" id="{E381077C-2E4F-164F-8712-26F8D7093AF6}"/>
              </a:ext>
            </a:extLst>
          </p:cNvPr>
          <p:cNvSpPr txBox="1"/>
          <p:nvPr/>
        </p:nvSpPr>
        <p:spPr>
          <a:xfrm>
            <a:off x="2063750" y="1052514"/>
            <a:ext cx="1556836" cy="276999"/>
          </a:xfrm>
          <a:prstGeom prst="rect">
            <a:avLst/>
          </a:prstGeom>
          <a:noFill/>
        </p:spPr>
        <p:txBody>
          <a:bodyPr wrap="none">
            <a:spAutoFit/>
          </a:bodyPr>
          <a:lstStyle/>
          <a:p>
            <a:pPr>
              <a:defRPr/>
            </a:pPr>
            <a:r>
              <a:rPr lang="it-IT" sz="1200" b="1" dirty="0">
                <a:latin typeface="+mj-lt"/>
                <a:cs typeface="Arial" charset="0"/>
              </a:rPr>
              <a:t>VIA SUB-LESSICALE</a:t>
            </a:r>
          </a:p>
        </p:txBody>
      </p:sp>
      <p:sp>
        <p:nvSpPr>
          <p:cNvPr id="44" name="Per 43">
            <a:extLst>
              <a:ext uri="{FF2B5EF4-FFF2-40B4-BE49-F238E27FC236}">
                <a16:creationId xmlns:a16="http://schemas.microsoft.com/office/drawing/2014/main" id="{A0510C4F-187E-B24C-9D53-C349140A1BD1}"/>
              </a:ext>
            </a:extLst>
          </p:cNvPr>
          <p:cNvSpPr/>
          <p:nvPr/>
        </p:nvSpPr>
        <p:spPr>
          <a:xfrm>
            <a:off x="3575051" y="4652964"/>
            <a:ext cx="2016125" cy="1944687"/>
          </a:xfrm>
          <a:prstGeom prst="mathMultiply">
            <a:avLst>
              <a:gd name="adj1" fmla="val 14882"/>
            </a:avLst>
          </a:prstGeom>
          <a:solidFill>
            <a:schemeClr val="tx1">
              <a:alpha val="50000"/>
            </a:schemeClr>
          </a:solidFill>
          <a:ln>
            <a:solidFill>
              <a:srgbClr val="FF0000">
                <a:alpha val="63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45" name="Per 44">
            <a:extLst>
              <a:ext uri="{FF2B5EF4-FFF2-40B4-BE49-F238E27FC236}">
                <a16:creationId xmlns:a16="http://schemas.microsoft.com/office/drawing/2014/main" id="{2EE3E5AE-5F49-884E-BC56-E75996D1F8E0}"/>
              </a:ext>
            </a:extLst>
          </p:cNvPr>
          <p:cNvSpPr/>
          <p:nvPr/>
        </p:nvSpPr>
        <p:spPr>
          <a:xfrm>
            <a:off x="7751764" y="4652964"/>
            <a:ext cx="2016125" cy="1944687"/>
          </a:xfrm>
          <a:prstGeom prst="mathMultiply">
            <a:avLst>
              <a:gd name="adj1" fmla="val 14882"/>
            </a:avLst>
          </a:prstGeom>
          <a:solidFill>
            <a:schemeClr val="tx1">
              <a:alpha val="50000"/>
            </a:schemeClr>
          </a:solidFill>
          <a:ln>
            <a:solidFill>
              <a:srgbClr val="FF0000">
                <a:alpha val="63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extLst>
      <p:ext uri="{BB962C8B-B14F-4D97-AF65-F5344CB8AC3E}">
        <p14:creationId xmlns:p14="http://schemas.microsoft.com/office/powerpoint/2010/main" val="4137965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133AAD-7F7E-C942-841F-B1443CD39B3C}"/>
              </a:ext>
            </a:extLst>
          </p:cNvPr>
          <p:cNvSpPr>
            <a:spLocks noGrp="1"/>
          </p:cNvSpPr>
          <p:nvPr>
            <p:ph type="title"/>
          </p:nvPr>
        </p:nvSpPr>
        <p:spPr>
          <a:xfrm>
            <a:off x="1828800" y="549275"/>
            <a:ext cx="10189029" cy="1008065"/>
          </a:xfrm>
        </p:spPr>
        <p:txBody>
          <a:bodyPr>
            <a:noAutofit/>
          </a:bodyPr>
          <a:lstStyle/>
          <a:p>
            <a:pPr>
              <a:defRPr/>
            </a:pPr>
            <a:r>
              <a:rPr lang="it-IT" sz="3200" b="1" dirty="0">
                <a:solidFill>
                  <a:srgbClr val="FF0000"/>
                </a:solidFill>
                <a:latin typeface="Arial" panose="020B0604020202020204" pitchFamily="34" charset="0"/>
                <a:cs typeface="Arial" panose="020B0604020202020204" pitchFamily="34" charset="0"/>
              </a:rPr>
              <a:t>I danni funzionali: Il buffer fonologico di output</a:t>
            </a:r>
          </a:p>
        </p:txBody>
      </p:sp>
      <p:sp>
        <p:nvSpPr>
          <p:cNvPr id="82947" name="Segnaposto contenuto 2">
            <a:extLst>
              <a:ext uri="{FF2B5EF4-FFF2-40B4-BE49-F238E27FC236}">
                <a16:creationId xmlns:a16="http://schemas.microsoft.com/office/drawing/2014/main" id="{DCED60A6-BFDF-3547-8C4E-09686A459386}"/>
              </a:ext>
            </a:extLst>
          </p:cNvPr>
          <p:cNvSpPr>
            <a:spLocks noGrp="1"/>
          </p:cNvSpPr>
          <p:nvPr>
            <p:ph idx="1"/>
          </p:nvPr>
        </p:nvSpPr>
        <p:spPr>
          <a:xfrm>
            <a:off x="1959429" y="1773239"/>
            <a:ext cx="9731828" cy="1329190"/>
          </a:xfrm>
        </p:spPr>
        <p:txBody>
          <a:bodyPr>
            <a:normAutofit/>
          </a:bodyPr>
          <a:lstStyle/>
          <a:p>
            <a:pPr algn="just">
              <a:buFont typeface="Wingdings 2" pitchFamily="2" charset="2"/>
              <a:buNone/>
            </a:pPr>
            <a:r>
              <a:rPr lang="it-IT" altLang="it-IT" sz="3000" dirty="0"/>
              <a:t>	</a:t>
            </a:r>
            <a:r>
              <a:rPr lang="it-IT" altLang="it-IT" sz="2400" dirty="0">
                <a:latin typeface="Arial" panose="020B0604020202020204" pitchFamily="34" charset="0"/>
                <a:cs typeface="Arial" panose="020B0604020202020204" pitchFamily="34" charset="0"/>
              </a:rPr>
              <a:t>errori nella produzione fonologica dello stimolo, in relazione alla lunghezza della parola</a:t>
            </a:r>
          </a:p>
        </p:txBody>
      </p:sp>
      <p:sp>
        <p:nvSpPr>
          <p:cNvPr id="4" name="Titolo 1">
            <a:extLst>
              <a:ext uri="{FF2B5EF4-FFF2-40B4-BE49-F238E27FC236}">
                <a16:creationId xmlns:a16="http://schemas.microsoft.com/office/drawing/2014/main" id="{62E1834F-C775-4B4F-B582-431C601CCBE1}"/>
              </a:ext>
            </a:extLst>
          </p:cNvPr>
          <p:cNvSpPr txBox="1">
            <a:spLocks/>
          </p:cNvSpPr>
          <p:nvPr/>
        </p:nvSpPr>
        <p:spPr>
          <a:xfrm>
            <a:off x="1797270" y="3468413"/>
            <a:ext cx="7420302" cy="756745"/>
          </a:xfrm>
          <a:prstGeom prst="rect">
            <a:avLst/>
          </a:prstGeom>
        </p:spPr>
        <p:txBody>
          <a:bodyPr anchor="ctr">
            <a:noAutofit/>
          </a:bodyPr>
          <a:lstStyle/>
          <a:p>
            <a:pPr>
              <a:defRPr/>
            </a:pPr>
            <a:r>
              <a:rPr lang="it-IT" sz="3600" b="1" dirty="0">
                <a:solidFill>
                  <a:srgbClr val="FF0000"/>
                </a:solidFill>
                <a:effectLst>
                  <a:outerShdw blurRad="50000" dist="30000" dir="5400000" algn="tl" rotWithShape="0">
                    <a:srgbClr val="000000">
                      <a:alpha val="30000"/>
                    </a:srgbClr>
                  </a:outerShdw>
                </a:effectLst>
                <a:latin typeface="Arial" panose="020B0604020202020204" pitchFamily="34" charset="0"/>
                <a:ea typeface="+mj-ea"/>
                <a:cs typeface="Arial" panose="020B0604020202020204" pitchFamily="34" charset="0"/>
              </a:rPr>
              <a:t>Il buffer ortografico di output</a:t>
            </a:r>
          </a:p>
        </p:txBody>
      </p:sp>
      <p:sp>
        <p:nvSpPr>
          <p:cNvPr id="5" name="Segnaposto contenuto 2">
            <a:extLst>
              <a:ext uri="{FF2B5EF4-FFF2-40B4-BE49-F238E27FC236}">
                <a16:creationId xmlns:a16="http://schemas.microsoft.com/office/drawing/2014/main" id="{DF149C22-0C73-F94A-A89E-902BCB358350}"/>
              </a:ext>
            </a:extLst>
          </p:cNvPr>
          <p:cNvSpPr txBox="1">
            <a:spLocks/>
          </p:cNvSpPr>
          <p:nvPr/>
        </p:nvSpPr>
        <p:spPr bwMode="auto">
          <a:xfrm>
            <a:off x="2049518" y="4581524"/>
            <a:ext cx="9434726" cy="1009979"/>
          </a:xfrm>
          <a:prstGeom prst="rect">
            <a:avLst/>
          </a:prstGeom>
          <a:noFill/>
          <a:ln w="9525">
            <a:noFill/>
            <a:miter lim="800000"/>
            <a:headEnd/>
            <a:tailEnd/>
          </a:ln>
        </p:spPr>
        <p:txBody>
          <a:bodyPr/>
          <a:lstStyle/>
          <a:p>
            <a:pPr algn="just">
              <a:defRPr/>
            </a:pPr>
            <a:r>
              <a:rPr lang="it-IT" sz="2400" dirty="0">
                <a:latin typeface="Arial" panose="020B0604020202020204" pitchFamily="34" charset="0"/>
                <a:cs typeface="Arial" panose="020B0604020202020204" pitchFamily="34" charset="0"/>
              </a:rPr>
              <a:t>errori nella produzione ortografica dello stimolo, in relazione alla lunghezza della parola</a:t>
            </a:r>
          </a:p>
        </p:txBody>
      </p:sp>
    </p:spTree>
    <p:extLst>
      <p:ext uri="{BB962C8B-B14F-4D97-AF65-F5344CB8AC3E}">
        <p14:creationId xmlns:p14="http://schemas.microsoft.com/office/powerpoint/2010/main" val="38539397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282AD4-4D3C-D84D-AB2A-F0D8B12EAA1B}"/>
              </a:ext>
            </a:extLst>
          </p:cNvPr>
          <p:cNvSpPr>
            <a:spLocks noGrp="1"/>
          </p:cNvSpPr>
          <p:nvPr>
            <p:ph type="title"/>
          </p:nvPr>
        </p:nvSpPr>
        <p:spPr>
          <a:xfrm>
            <a:off x="2971800" y="65088"/>
            <a:ext cx="7499350" cy="755650"/>
          </a:xfrm>
        </p:spPr>
        <p:txBody>
          <a:bodyPr>
            <a:noAutofit/>
          </a:bodyPr>
          <a:lstStyle/>
          <a:p>
            <a:pPr>
              <a:defRPr/>
            </a:pPr>
            <a:r>
              <a:rPr lang="it-IT" dirty="0"/>
              <a:t>I danni funzionali</a:t>
            </a:r>
          </a:p>
        </p:txBody>
      </p:sp>
      <p:sp>
        <p:nvSpPr>
          <p:cNvPr id="83971" name="Segnaposto contenuto 2">
            <a:extLst>
              <a:ext uri="{FF2B5EF4-FFF2-40B4-BE49-F238E27FC236}">
                <a16:creationId xmlns:a16="http://schemas.microsoft.com/office/drawing/2014/main" id="{851522C8-AD5E-1242-84F7-7888EBAC1A8E}"/>
              </a:ext>
            </a:extLst>
          </p:cNvPr>
          <p:cNvSpPr>
            <a:spLocks noGrp="1"/>
          </p:cNvSpPr>
          <p:nvPr>
            <p:ph idx="1"/>
          </p:nvPr>
        </p:nvSpPr>
        <p:spPr>
          <a:xfrm>
            <a:off x="2971800" y="820738"/>
            <a:ext cx="7499350" cy="6037262"/>
          </a:xfrm>
        </p:spPr>
        <p:txBody>
          <a:bodyPr/>
          <a:lstStyle/>
          <a:p>
            <a:pPr marL="82550" indent="0">
              <a:buNone/>
            </a:pPr>
            <a:r>
              <a:rPr lang="it-IT" altLang="it-IT">
                <a:solidFill>
                  <a:schemeClr val="bg1"/>
                </a:solidFill>
              </a:rPr>
              <a:t>.</a:t>
            </a:r>
          </a:p>
        </p:txBody>
      </p:sp>
      <p:sp>
        <p:nvSpPr>
          <p:cNvPr id="4" name="Ovale 3">
            <a:extLst>
              <a:ext uri="{FF2B5EF4-FFF2-40B4-BE49-F238E27FC236}">
                <a16:creationId xmlns:a16="http://schemas.microsoft.com/office/drawing/2014/main" id="{A1639B48-9D62-F844-A53C-546ACB19B3A7}"/>
              </a:ext>
            </a:extLst>
          </p:cNvPr>
          <p:cNvSpPr/>
          <p:nvPr/>
        </p:nvSpPr>
        <p:spPr>
          <a:xfrm>
            <a:off x="5749925" y="3160714"/>
            <a:ext cx="1944688" cy="1165225"/>
          </a:xfrm>
          <a:prstGeom prst="ellipse">
            <a:avLst/>
          </a:prstGeom>
          <a:solidFill>
            <a:schemeClr val="accent1">
              <a:lumMod val="60000"/>
              <a:lumOff val="40000"/>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Sistema </a:t>
            </a:r>
          </a:p>
          <a:p>
            <a:pPr algn="ctr">
              <a:defRPr/>
            </a:pPr>
            <a:r>
              <a:rPr lang="it-IT" sz="2200" dirty="0">
                <a:solidFill>
                  <a:schemeClr val="tx1"/>
                </a:solidFill>
              </a:rPr>
              <a:t>Semantico</a:t>
            </a:r>
          </a:p>
        </p:txBody>
      </p:sp>
      <p:sp>
        <p:nvSpPr>
          <p:cNvPr id="5" name="Rettangolo 4">
            <a:extLst>
              <a:ext uri="{FF2B5EF4-FFF2-40B4-BE49-F238E27FC236}">
                <a16:creationId xmlns:a16="http://schemas.microsoft.com/office/drawing/2014/main" id="{7AEE5451-5207-5841-8423-F87F3F2F766F}"/>
              </a:ext>
            </a:extLst>
          </p:cNvPr>
          <p:cNvSpPr/>
          <p:nvPr/>
        </p:nvSpPr>
        <p:spPr>
          <a:xfrm>
            <a:off x="7464425" y="2652713"/>
            <a:ext cx="2376488" cy="614362"/>
          </a:xfrm>
          <a:prstGeom prst="rect">
            <a:avLst/>
          </a:prstGeom>
          <a:solidFill>
            <a:srgbClr val="92D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solidFill>
                  <a:schemeClr val="tx1"/>
                </a:solidFill>
              </a:rPr>
              <a:t>Lessico ortografico</a:t>
            </a:r>
          </a:p>
          <a:p>
            <a:pPr algn="ctr">
              <a:defRPr/>
            </a:pPr>
            <a:r>
              <a:rPr lang="it-IT" sz="2000" dirty="0">
                <a:solidFill>
                  <a:schemeClr val="tx1"/>
                </a:solidFill>
              </a:rPr>
              <a:t>di input</a:t>
            </a:r>
          </a:p>
        </p:txBody>
      </p:sp>
      <p:sp>
        <p:nvSpPr>
          <p:cNvPr id="7" name="Rettangolo 6">
            <a:extLst>
              <a:ext uri="{FF2B5EF4-FFF2-40B4-BE49-F238E27FC236}">
                <a16:creationId xmlns:a16="http://schemas.microsoft.com/office/drawing/2014/main" id="{FF4A6DFD-FEE9-4E48-B2D5-DCCB555000AB}"/>
              </a:ext>
            </a:extLst>
          </p:cNvPr>
          <p:cNvSpPr/>
          <p:nvPr/>
        </p:nvSpPr>
        <p:spPr>
          <a:xfrm>
            <a:off x="7524750" y="4346576"/>
            <a:ext cx="2393950" cy="587375"/>
          </a:xfrm>
          <a:prstGeom prst="rect">
            <a:avLst/>
          </a:prstGeom>
          <a:solidFill>
            <a:srgbClr val="92D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solidFill>
                  <a:schemeClr val="tx1"/>
                </a:solidFill>
              </a:rPr>
              <a:t>Lessico fonologico</a:t>
            </a:r>
          </a:p>
          <a:p>
            <a:pPr algn="ctr">
              <a:defRPr/>
            </a:pPr>
            <a:r>
              <a:rPr lang="it-IT" sz="2000" dirty="0">
                <a:solidFill>
                  <a:schemeClr val="tx1"/>
                </a:solidFill>
              </a:rPr>
              <a:t>di output</a:t>
            </a:r>
          </a:p>
        </p:txBody>
      </p:sp>
      <p:sp>
        <p:nvSpPr>
          <p:cNvPr id="8" name="Rettangolo 7">
            <a:extLst>
              <a:ext uri="{FF2B5EF4-FFF2-40B4-BE49-F238E27FC236}">
                <a16:creationId xmlns:a16="http://schemas.microsoft.com/office/drawing/2014/main" id="{482A5D3D-29FE-3840-A04E-A68AB8F1013C}"/>
              </a:ext>
            </a:extLst>
          </p:cNvPr>
          <p:cNvSpPr/>
          <p:nvPr/>
        </p:nvSpPr>
        <p:spPr>
          <a:xfrm>
            <a:off x="3282950" y="2690813"/>
            <a:ext cx="2592388" cy="582612"/>
          </a:xfrm>
          <a:prstGeom prst="rect">
            <a:avLst/>
          </a:prstGeom>
          <a:solidFill>
            <a:srgbClr val="92D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solidFill>
                  <a:schemeClr val="tx1"/>
                </a:solidFill>
              </a:rPr>
              <a:t>Lessico fonologico</a:t>
            </a:r>
          </a:p>
          <a:p>
            <a:pPr algn="ctr">
              <a:defRPr/>
            </a:pPr>
            <a:r>
              <a:rPr lang="it-IT" sz="2000" dirty="0">
                <a:solidFill>
                  <a:schemeClr val="tx1"/>
                </a:solidFill>
              </a:rPr>
              <a:t>di input</a:t>
            </a:r>
          </a:p>
        </p:txBody>
      </p:sp>
      <p:sp>
        <p:nvSpPr>
          <p:cNvPr id="9" name="Rettangolo 8">
            <a:extLst>
              <a:ext uri="{FF2B5EF4-FFF2-40B4-BE49-F238E27FC236}">
                <a16:creationId xmlns:a16="http://schemas.microsoft.com/office/drawing/2014/main" id="{2FFDD12C-F917-8C4B-B4FF-2B6C90817367}"/>
              </a:ext>
            </a:extLst>
          </p:cNvPr>
          <p:cNvSpPr/>
          <p:nvPr/>
        </p:nvSpPr>
        <p:spPr>
          <a:xfrm>
            <a:off x="3294064" y="4368800"/>
            <a:ext cx="2592387" cy="573088"/>
          </a:xfrm>
          <a:prstGeom prst="rect">
            <a:avLst/>
          </a:prstGeom>
          <a:solidFill>
            <a:srgbClr val="92D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solidFill>
                  <a:schemeClr val="tx1"/>
                </a:solidFill>
              </a:rPr>
              <a:t>Lessico ortografico</a:t>
            </a:r>
          </a:p>
          <a:p>
            <a:pPr algn="ctr">
              <a:defRPr/>
            </a:pPr>
            <a:r>
              <a:rPr lang="it-IT" sz="2000" dirty="0">
                <a:solidFill>
                  <a:schemeClr val="tx1"/>
                </a:solidFill>
              </a:rPr>
              <a:t>di output</a:t>
            </a:r>
          </a:p>
        </p:txBody>
      </p:sp>
      <p:sp>
        <p:nvSpPr>
          <p:cNvPr id="16" name="Freccia angolare in su 15">
            <a:extLst>
              <a:ext uri="{FF2B5EF4-FFF2-40B4-BE49-F238E27FC236}">
                <a16:creationId xmlns:a16="http://schemas.microsoft.com/office/drawing/2014/main" id="{504BFECA-A1EC-3B42-999A-29E1E8B24163}"/>
              </a:ext>
            </a:extLst>
          </p:cNvPr>
          <p:cNvSpPr/>
          <p:nvPr/>
        </p:nvSpPr>
        <p:spPr>
          <a:xfrm rot="5400000" flipV="1">
            <a:off x="8027988" y="3035300"/>
            <a:ext cx="487362" cy="1081088"/>
          </a:xfrm>
          <a:prstGeom prst="bentUpArrow">
            <a:avLst>
              <a:gd name="adj1" fmla="val 12098"/>
              <a:gd name="adj2" fmla="val 25000"/>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8" name="Freccia angolare in su 17">
            <a:extLst>
              <a:ext uri="{FF2B5EF4-FFF2-40B4-BE49-F238E27FC236}">
                <a16:creationId xmlns:a16="http://schemas.microsoft.com/office/drawing/2014/main" id="{547D37EC-E792-A049-857E-BE14AA9E454F}"/>
              </a:ext>
            </a:extLst>
          </p:cNvPr>
          <p:cNvSpPr/>
          <p:nvPr/>
        </p:nvSpPr>
        <p:spPr>
          <a:xfrm rot="16200000" flipH="1" flipV="1">
            <a:off x="4832351" y="2989264"/>
            <a:ext cx="487363" cy="1081087"/>
          </a:xfrm>
          <a:prstGeom prst="bentUpArrow">
            <a:avLst>
              <a:gd name="adj1" fmla="val 12098"/>
              <a:gd name="adj2" fmla="val 25000"/>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9" name="Freccia angolare in su 18">
            <a:extLst>
              <a:ext uri="{FF2B5EF4-FFF2-40B4-BE49-F238E27FC236}">
                <a16:creationId xmlns:a16="http://schemas.microsoft.com/office/drawing/2014/main" id="{D71DCDB8-3893-B749-8742-8D22C53BF625}"/>
              </a:ext>
            </a:extLst>
          </p:cNvPr>
          <p:cNvSpPr/>
          <p:nvPr/>
        </p:nvSpPr>
        <p:spPr>
          <a:xfrm rot="10800000" flipH="1">
            <a:off x="7745414" y="3883025"/>
            <a:ext cx="1114425" cy="452438"/>
          </a:xfrm>
          <a:prstGeom prst="bentUpArrow">
            <a:avLst>
              <a:gd name="adj1" fmla="val 12098"/>
              <a:gd name="adj2" fmla="val 25000"/>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0" name="Freccia angolare in su 19">
            <a:extLst>
              <a:ext uri="{FF2B5EF4-FFF2-40B4-BE49-F238E27FC236}">
                <a16:creationId xmlns:a16="http://schemas.microsoft.com/office/drawing/2014/main" id="{0B7E6F81-0078-3740-A541-7E550E7B7046}"/>
              </a:ext>
            </a:extLst>
          </p:cNvPr>
          <p:cNvSpPr/>
          <p:nvPr/>
        </p:nvSpPr>
        <p:spPr>
          <a:xfrm rot="10800000">
            <a:off x="4464051" y="3894139"/>
            <a:ext cx="1114425" cy="452437"/>
          </a:xfrm>
          <a:prstGeom prst="bentUpArrow">
            <a:avLst>
              <a:gd name="adj1" fmla="val 12098"/>
              <a:gd name="adj2" fmla="val 25000"/>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Rettangolo 2">
            <a:extLst>
              <a:ext uri="{FF2B5EF4-FFF2-40B4-BE49-F238E27FC236}">
                <a16:creationId xmlns:a16="http://schemas.microsoft.com/office/drawing/2014/main" id="{6C9F030F-624D-5B4A-8E9A-8330F8C63AE6}"/>
              </a:ext>
            </a:extLst>
          </p:cNvPr>
          <p:cNvSpPr/>
          <p:nvPr/>
        </p:nvSpPr>
        <p:spPr>
          <a:xfrm>
            <a:off x="3306763" y="1600201"/>
            <a:ext cx="2590800" cy="695325"/>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Buffer fonologico</a:t>
            </a:r>
          </a:p>
          <a:p>
            <a:pPr algn="ctr">
              <a:defRPr/>
            </a:pPr>
            <a:r>
              <a:rPr lang="it-IT" sz="2200" dirty="0">
                <a:solidFill>
                  <a:schemeClr val="tx1"/>
                </a:solidFill>
              </a:rPr>
              <a:t>di input</a:t>
            </a:r>
          </a:p>
        </p:txBody>
      </p:sp>
      <p:sp>
        <p:nvSpPr>
          <p:cNvPr id="14" name="Rettangolo 13">
            <a:extLst>
              <a:ext uri="{FF2B5EF4-FFF2-40B4-BE49-F238E27FC236}">
                <a16:creationId xmlns:a16="http://schemas.microsoft.com/office/drawing/2014/main" id="{314D2557-92CF-4D40-921E-2343D0F67F7B}"/>
              </a:ext>
            </a:extLst>
          </p:cNvPr>
          <p:cNvSpPr/>
          <p:nvPr/>
        </p:nvSpPr>
        <p:spPr>
          <a:xfrm>
            <a:off x="3294064" y="5351463"/>
            <a:ext cx="2592387" cy="595312"/>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Buffer ortografico</a:t>
            </a:r>
          </a:p>
          <a:p>
            <a:pPr algn="ctr">
              <a:defRPr/>
            </a:pPr>
            <a:r>
              <a:rPr lang="it-IT" sz="2200" dirty="0">
                <a:solidFill>
                  <a:schemeClr val="tx1"/>
                </a:solidFill>
              </a:rPr>
              <a:t>di output</a:t>
            </a:r>
          </a:p>
        </p:txBody>
      </p:sp>
      <p:sp>
        <p:nvSpPr>
          <p:cNvPr id="15" name="Rettangolo 14">
            <a:extLst>
              <a:ext uri="{FF2B5EF4-FFF2-40B4-BE49-F238E27FC236}">
                <a16:creationId xmlns:a16="http://schemas.microsoft.com/office/drawing/2014/main" id="{E11E4653-209F-2046-9726-C3A7728BD70F}"/>
              </a:ext>
            </a:extLst>
          </p:cNvPr>
          <p:cNvSpPr/>
          <p:nvPr/>
        </p:nvSpPr>
        <p:spPr>
          <a:xfrm>
            <a:off x="7464425" y="1693863"/>
            <a:ext cx="2393950" cy="563562"/>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Buffer ortografico</a:t>
            </a:r>
          </a:p>
          <a:p>
            <a:pPr algn="ctr">
              <a:defRPr/>
            </a:pPr>
            <a:r>
              <a:rPr lang="it-IT" sz="2200" dirty="0">
                <a:solidFill>
                  <a:schemeClr val="tx1"/>
                </a:solidFill>
              </a:rPr>
              <a:t>di input</a:t>
            </a:r>
          </a:p>
        </p:txBody>
      </p:sp>
      <p:sp>
        <p:nvSpPr>
          <p:cNvPr id="17" name="Rettangolo 16">
            <a:extLst>
              <a:ext uri="{FF2B5EF4-FFF2-40B4-BE49-F238E27FC236}">
                <a16:creationId xmlns:a16="http://schemas.microsoft.com/office/drawing/2014/main" id="{FEECF129-C30E-5747-8C6C-E09790BBDAB6}"/>
              </a:ext>
            </a:extLst>
          </p:cNvPr>
          <p:cNvSpPr/>
          <p:nvPr/>
        </p:nvSpPr>
        <p:spPr>
          <a:xfrm>
            <a:off x="7499350" y="5380039"/>
            <a:ext cx="2393950" cy="587375"/>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200" dirty="0">
                <a:solidFill>
                  <a:schemeClr val="tx1"/>
                </a:solidFill>
              </a:rPr>
              <a:t>Buffer fonologico</a:t>
            </a:r>
          </a:p>
          <a:p>
            <a:pPr algn="ctr">
              <a:defRPr/>
            </a:pPr>
            <a:r>
              <a:rPr lang="it-IT" sz="2200" dirty="0">
                <a:solidFill>
                  <a:schemeClr val="tx1"/>
                </a:solidFill>
              </a:rPr>
              <a:t>di output</a:t>
            </a:r>
          </a:p>
        </p:txBody>
      </p:sp>
      <p:sp>
        <p:nvSpPr>
          <p:cNvPr id="6" name="Freccia in giù 5">
            <a:extLst>
              <a:ext uri="{FF2B5EF4-FFF2-40B4-BE49-F238E27FC236}">
                <a16:creationId xmlns:a16="http://schemas.microsoft.com/office/drawing/2014/main" id="{5D9E7956-05F9-9644-89E2-43987660FEF8}"/>
              </a:ext>
            </a:extLst>
          </p:cNvPr>
          <p:cNvSpPr/>
          <p:nvPr/>
        </p:nvSpPr>
        <p:spPr>
          <a:xfrm>
            <a:off x="4535488" y="2316164"/>
            <a:ext cx="120650" cy="3524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1" name="Freccia in giù 20">
            <a:extLst>
              <a:ext uri="{FF2B5EF4-FFF2-40B4-BE49-F238E27FC236}">
                <a16:creationId xmlns:a16="http://schemas.microsoft.com/office/drawing/2014/main" id="{BEFF4BDD-65DB-B64F-8AAA-82D9564AB336}"/>
              </a:ext>
            </a:extLst>
          </p:cNvPr>
          <p:cNvSpPr/>
          <p:nvPr/>
        </p:nvSpPr>
        <p:spPr>
          <a:xfrm>
            <a:off x="8661400" y="2300289"/>
            <a:ext cx="120650" cy="3524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2" name="Freccia in giù 21">
            <a:extLst>
              <a:ext uri="{FF2B5EF4-FFF2-40B4-BE49-F238E27FC236}">
                <a16:creationId xmlns:a16="http://schemas.microsoft.com/office/drawing/2014/main" id="{2EA18ADA-F7BF-AA40-9B6F-9ED6D70D7B99}"/>
              </a:ext>
            </a:extLst>
          </p:cNvPr>
          <p:cNvSpPr/>
          <p:nvPr/>
        </p:nvSpPr>
        <p:spPr>
          <a:xfrm>
            <a:off x="4519613" y="4984751"/>
            <a:ext cx="119062" cy="3524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3" name="Freccia in giù 22">
            <a:extLst>
              <a:ext uri="{FF2B5EF4-FFF2-40B4-BE49-F238E27FC236}">
                <a16:creationId xmlns:a16="http://schemas.microsoft.com/office/drawing/2014/main" id="{65023A3C-B42E-1944-9919-DF009D3B4A07}"/>
              </a:ext>
            </a:extLst>
          </p:cNvPr>
          <p:cNvSpPr/>
          <p:nvPr/>
        </p:nvSpPr>
        <p:spPr>
          <a:xfrm>
            <a:off x="8696326" y="4987926"/>
            <a:ext cx="119063" cy="3524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0" name="CasellaDiTesto 9">
            <a:extLst>
              <a:ext uri="{FF2B5EF4-FFF2-40B4-BE49-F238E27FC236}">
                <a16:creationId xmlns:a16="http://schemas.microsoft.com/office/drawing/2014/main" id="{3586E4A7-E542-F542-9602-BBFECB279212}"/>
              </a:ext>
            </a:extLst>
          </p:cNvPr>
          <p:cNvSpPr txBox="1"/>
          <p:nvPr/>
        </p:nvSpPr>
        <p:spPr>
          <a:xfrm>
            <a:off x="3756026" y="858839"/>
            <a:ext cx="2129109" cy="430887"/>
          </a:xfrm>
          <a:prstGeom prst="rect">
            <a:avLst/>
          </a:prstGeom>
          <a:noFill/>
        </p:spPr>
        <p:txBody>
          <a:bodyPr wrap="none">
            <a:spAutoFit/>
          </a:bodyPr>
          <a:lstStyle/>
          <a:p>
            <a:pPr>
              <a:defRPr/>
            </a:pPr>
            <a:r>
              <a:rPr lang="it-IT" sz="2200" i="1" dirty="0">
                <a:latin typeface="+mj-lt"/>
              </a:rPr>
              <a:t>stimolo uditivo</a:t>
            </a:r>
          </a:p>
        </p:txBody>
      </p:sp>
      <p:sp>
        <p:nvSpPr>
          <p:cNvPr id="24" name="CasellaDiTesto 23">
            <a:extLst>
              <a:ext uri="{FF2B5EF4-FFF2-40B4-BE49-F238E27FC236}">
                <a16:creationId xmlns:a16="http://schemas.microsoft.com/office/drawing/2014/main" id="{57CA6990-3B02-4348-A1FD-46E615B0592D}"/>
              </a:ext>
            </a:extLst>
          </p:cNvPr>
          <p:cNvSpPr txBox="1"/>
          <p:nvPr/>
        </p:nvSpPr>
        <p:spPr>
          <a:xfrm>
            <a:off x="7877176" y="896939"/>
            <a:ext cx="1933543" cy="430887"/>
          </a:xfrm>
          <a:prstGeom prst="rect">
            <a:avLst/>
          </a:prstGeom>
          <a:noFill/>
        </p:spPr>
        <p:txBody>
          <a:bodyPr wrap="none">
            <a:spAutoFit/>
          </a:bodyPr>
          <a:lstStyle/>
          <a:p>
            <a:pPr>
              <a:defRPr/>
            </a:pPr>
            <a:r>
              <a:rPr lang="it-IT" sz="2200" i="1" dirty="0">
                <a:latin typeface="+mj-lt"/>
              </a:rPr>
              <a:t>stimolo visivo</a:t>
            </a:r>
          </a:p>
        </p:txBody>
      </p:sp>
      <p:sp>
        <p:nvSpPr>
          <p:cNvPr id="25" name="CasellaDiTesto 24">
            <a:extLst>
              <a:ext uri="{FF2B5EF4-FFF2-40B4-BE49-F238E27FC236}">
                <a16:creationId xmlns:a16="http://schemas.microsoft.com/office/drawing/2014/main" id="{7E15BFAB-9CE7-374D-96FF-13017E9AF632}"/>
              </a:ext>
            </a:extLst>
          </p:cNvPr>
          <p:cNvSpPr txBox="1"/>
          <p:nvPr/>
        </p:nvSpPr>
        <p:spPr>
          <a:xfrm>
            <a:off x="3563938" y="6330951"/>
            <a:ext cx="2622834" cy="430887"/>
          </a:xfrm>
          <a:prstGeom prst="rect">
            <a:avLst/>
          </a:prstGeom>
          <a:noFill/>
        </p:spPr>
        <p:txBody>
          <a:bodyPr wrap="none">
            <a:spAutoFit/>
          </a:bodyPr>
          <a:lstStyle/>
          <a:p>
            <a:pPr>
              <a:defRPr/>
            </a:pPr>
            <a:r>
              <a:rPr lang="it-IT" sz="2200" i="1" dirty="0">
                <a:latin typeface="+mj-lt"/>
              </a:rPr>
              <a:t>produzione scritta</a:t>
            </a:r>
          </a:p>
        </p:txBody>
      </p:sp>
      <p:sp>
        <p:nvSpPr>
          <p:cNvPr id="27" name="CasellaDiTesto 26">
            <a:extLst>
              <a:ext uri="{FF2B5EF4-FFF2-40B4-BE49-F238E27FC236}">
                <a16:creationId xmlns:a16="http://schemas.microsoft.com/office/drawing/2014/main" id="{BA3F7EA7-A3E6-8543-890C-517DFABB6FB5}"/>
              </a:ext>
            </a:extLst>
          </p:cNvPr>
          <p:cNvSpPr txBox="1"/>
          <p:nvPr/>
        </p:nvSpPr>
        <p:spPr>
          <a:xfrm>
            <a:off x="7683500" y="6330951"/>
            <a:ext cx="2505814" cy="430887"/>
          </a:xfrm>
          <a:prstGeom prst="rect">
            <a:avLst/>
          </a:prstGeom>
          <a:noFill/>
        </p:spPr>
        <p:txBody>
          <a:bodyPr wrap="none">
            <a:spAutoFit/>
          </a:bodyPr>
          <a:lstStyle/>
          <a:p>
            <a:pPr>
              <a:defRPr/>
            </a:pPr>
            <a:r>
              <a:rPr lang="it-IT" sz="2200" i="1" dirty="0">
                <a:latin typeface="+mj-lt"/>
              </a:rPr>
              <a:t>produzione orale</a:t>
            </a:r>
          </a:p>
        </p:txBody>
      </p:sp>
      <p:sp>
        <p:nvSpPr>
          <p:cNvPr id="28" name="Freccia in giù 27">
            <a:extLst>
              <a:ext uri="{FF2B5EF4-FFF2-40B4-BE49-F238E27FC236}">
                <a16:creationId xmlns:a16="http://schemas.microsoft.com/office/drawing/2014/main" id="{507E775E-98A4-164B-A170-09299F212925}"/>
              </a:ext>
            </a:extLst>
          </p:cNvPr>
          <p:cNvSpPr/>
          <p:nvPr/>
        </p:nvSpPr>
        <p:spPr>
          <a:xfrm>
            <a:off x="4519613" y="1225551"/>
            <a:ext cx="119062" cy="35401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9" name="Freccia in giù 28">
            <a:extLst>
              <a:ext uri="{FF2B5EF4-FFF2-40B4-BE49-F238E27FC236}">
                <a16:creationId xmlns:a16="http://schemas.microsoft.com/office/drawing/2014/main" id="{3B1A93CC-4944-864E-9E7E-B6E46D04B96F}"/>
              </a:ext>
            </a:extLst>
          </p:cNvPr>
          <p:cNvSpPr/>
          <p:nvPr/>
        </p:nvSpPr>
        <p:spPr>
          <a:xfrm>
            <a:off x="4530726" y="6057901"/>
            <a:ext cx="119063" cy="35401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0" name="Freccia in giù 29">
            <a:extLst>
              <a:ext uri="{FF2B5EF4-FFF2-40B4-BE49-F238E27FC236}">
                <a16:creationId xmlns:a16="http://schemas.microsoft.com/office/drawing/2014/main" id="{F789A7D6-5CF6-AB44-A305-6FE9F58BDF6A}"/>
              </a:ext>
            </a:extLst>
          </p:cNvPr>
          <p:cNvSpPr/>
          <p:nvPr/>
        </p:nvSpPr>
        <p:spPr>
          <a:xfrm>
            <a:off x="8655050" y="1295401"/>
            <a:ext cx="120650" cy="3524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1" name="Freccia in giù 30">
            <a:extLst>
              <a:ext uri="{FF2B5EF4-FFF2-40B4-BE49-F238E27FC236}">
                <a16:creationId xmlns:a16="http://schemas.microsoft.com/office/drawing/2014/main" id="{527771B3-6FA2-0247-9E26-8FC243EA91A1}"/>
              </a:ext>
            </a:extLst>
          </p:cNvPr>
          <p:cNvSpPr/>
          <p:nvPr/>
        </p:nvSpPr>
        <p:spPr>
          <a:xfrm>
            <a:off x="8715376" y="6057901"/>
            <a:ext cx="119063" cy="35401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1" name="Rettangolo arrotondato 10">
            <a:extLst>
              <a:ext uri="{FF2B5EF4-FFF2-40B4-BE49-F238E27FC236}">
                <a16:creationId xmlns:a16="http://schemas.microsoft.com/office/drawing/2014/main" id="{192DAD53-E98C-7A48-B966-D04CEEB1BC38}"/>
              </a:ext>
            </a:extLst>
          </p:cNvPr>
          <p:cNvSpPr/>
          <p:nvPr/>
        </p:nvSpPr>
        <p:spPr>
          <a:xfrm>
            <a:off x="8910639" y="3400426"/>
            <a:ext cx="1677987" cy="815975"/>
          </a:xfrm>
          <a:prstGeom prst="roundRect">
            <a:avLst/>
          </a:prstGeom>
          <a:solidFill>
            <a:schemeClr val="accent3">
              <a:lumMod val="60000"/>
              <a:lumOff val="40000"/>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it-IT" dirty="0">
                <a:solidFill>
                  <a:schemeClr val="tx1"/>
                </a:solidFill>
              </a:rPr>
              <a:t>Conversione</a:t>
            </a:r>
          </a:p>
          <a:p>
            <a:pPr algn="r">
              <a:defRPr/>
            </a:pPr>
            <a:r>
              <a:rPr lang="it-IT" dirty="0">
                <a:solidFill>
                  <a:schemeClr val="tx1"/>
                </a:solidFill>
              </a:rPr>
              <a:t>grafema-fonema</a:t>
            </a:r>
          </a:p>
        </p:txBody>
      </p:sp>
      <p:sp>
        <p:nvSpPr>
          <p:cNvPr id="33" name="Rettangolo arrotondato 32">
            <a:extLst>
              <a:ext uri="{FF2B5EF4-FFF2-40B4-BE49-F238E27FC236}">
                <a16:creationId xmlns:a16="http://schemas.microsoft.com/office/drawing/2014/main" id="{D85D7145-EA5C-7A4B-9EF4-B26DD8B703CB}"/>
              </a:ext>
            </a:extLst>
          </p:cNvPr>
          <p:cNvSpPr/>
          <p:nvPr/>
        </p:nvSpPr>
        <p:spPr>
          <a:xfrm>
            <a:off x="2586039" y="3395663"/>
            <a:ext cx="1679575" cy="817562"/>
          </a:xfrm>
          <a:prstGeom prst="roundRect">
            <a:avLst/>
          </a:prstGeom>
          <a:solidFill>
            <a:schemeClr val="accent3">
              <a:lumMod val="60000"/>
              <a:lumOff val="40000"/>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t-IT" dirty="0">
                <a:solidFill>
                  <a:schemeClr val="tx1"/>
                </a:solidFill>
              </a:rPr>
              <a:t>Conversione</a:t>
            </a:r>
          </a:p>
          <a:p>
            <a:pPr>
              <a:defRPr/>
            </a:pPr>
            <a:r>
              <a:rPr lang="it-IT" dirty="0">
                <a:solidFill>
                  <a:schemeClr val="tx1"/>
                </a:solidFill>
              </a:rPr>
              <a:t>fonema-grafema</a:t>
            </a:r>
          </a:p>
        </p:txBody>
      </p:sp>
      <p:sp>
        <p:nvSpPr>
          <p:cNvPr id="34" name="Freccia angolare in su 33">
            <a:extLst>
              <a:ext uri="{FF2B5EF4-FFF2-40B4-BE49-F238E27FC236}">
                <a16:creationId xmlns:a16="http://schemas.microsoft.com/office/drawing/2014/main" id="{61C938A4-6C6F-8441-A1F8-47569CB18542}"/>
              </a:ext>
            </a:extLst>
          </p:cNvPr>
          <p:cNvSpPr/>
          <p:nvPr/>
        </p:nvSpPr>
        <p:spPr>
          <a:xfrm flipV="1">
            <a:off x="9880601" y="1874839"/>
            <a:ext cx="487363" cy="1520825"/>
          </a:xfrm>
          <a:prstGeom prst="bentUpArrow">
            <a:avLst>
              <a:gd name="adj1" fmla="val 10858"/>
              <a:gd name="adj2" fmla="val 23232"/>
              <a:gd name="adj3" fmla="val 32071"/>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6" name="Freccia angolare in su 35">
            <a:extLst>
              <a:ext uri="{FF2B5EF4-FFF2-40B4-BE49-F238E27FC236}">
                <a16:creationId xmlns:a16="http://schemas.microsoft.com/office/drawing/2014/main" id="{8972C7C5-50F1-824D-98A5-0C5CC52D9977}"/>
              </a:ext>
            </a:extLst>
          </p:cNvPr>
          <p:cNvSpPr/>
          <p:nvPr/>
        </p:nvSpPr>
        <p:spPr>
          <a:xfrm flipH="1" flipV="1">
            <a:off x="2795588" y="1863726"/>
            <a:ext cx="487362" cy="1520825"/>
          </a:xfrm>
          <a:prstGeom prst="bentUpArrow">
            <a:avLst>
              <a:gd name="adj1" fmla="val 10858"/>
              <a:gd name="adj2" fmla="val 23232"/>
              <a:gd name="adj3" fmla="val 32071"/>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7" name="Freccia angolare in su 36">
            <a:extLst>
              <a:ext uri="{FF2B5EF4-FFF2-40B4-BE49-F238E27FC236}">
                <a16:creationId xmlns:a16="http://schemas.microsoft.com/office/drawing/2014/main" id="{5B2118A4-7F22-934E-A456-42F234E6698E}"/>
              </a:ext>
            </a:extLst>
          </p:cNvPr>
          <p:cNvSpPr/>
          <p:nvPr/>
        </p:nvSpPr>
        <p:spPr>
          <a:xfrm rot="5400000" flipV="1">
            <a:off x="9336088" y="4779963"/>
            <a:ext cx="1560513" cy="446088"/>
          </a:xfrm>
          <a:prstGeom prst="bentUpArrow">
            <a:avLst>
              <a:gd name="adj1" fmla="val 12528"/>
              <a:gd name="adj2" fmla="val 23232"/>
              <a:gd name="adj3" fmla="val 39137"/>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8" name="Freccia angolare in su 37">
            <a:extLst>
              <a:ext uri="{FF2B5EF4-FFF2-40B4-BE49-F238E27FC236}">
                <a16:creationId xmlns:a16="http://schemas.microsoft.com/office/drawing/2014/main" id="{92F28F5E-5C14-7E4B-88D2-3ACA87F5C333}"/>
              </a:ext>
            </a:extLst>
          </p:cNvPr>
          <p:cNvSpPr/>
          <p:nvPr/>
        </p:nvSpPr>
        <p:spPr>
          <a:xfrm rot="16200000" flipH="1" flipV="1">
            <a:off x="2290763" y="4779963"/>
            <a:ext cx="1560513" cy="446088"/>
          </a:xfrm>
          <a:prstGeom prst="bentUpArrow">
            <a:avLst>
              <a:gd name="adj1" fmla="val 12528"/>
              <a:gd name="adj2" fmla="val 23232"/>
              <a:gd name="adj3" fmla="val 39137"/>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5" name="Freccia a destra 34">
            <a:extLst>
              <a:ext uri="{FF2B5EF4-FFF2-40B4-BE49-F238E27FC236}">
                <a16:creationId xmlns:a16="http://schemas.microsoft.com/office/drawing/2014/main" id="{DC5496D5-D86C-7440-8D6D-8A93324CD4FB}"/>
              </a:ext>
            </a:extLst>
          </p:cNvPr>
          <p:cNvSpPr/>
          <p:nvPr/>
        </p:nvSpPr>
        <p:spPr>
          <a:xfrm>
            <a:off x="1524001" y="765175"/>
            <a:ext cx="5762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9" name="Freccia a destra 38">
            <a:extLst>
              <a:ext uri="{FF2B5EF4-FFF2-40B4-BE49-F238E27FC236}">
                <a16:creationId xmlns:a16="http://schemas.microsoft.com/office/drawing/2014/main" id="{A908236A-F7F0-974E-BE95-CAC4CAD7D890}"/>
              </a:ext>
            </a:extLst>
          </p:cNvPr>
          <p:cNvSpPr/>
          <p:nvPr/>
        </p:nvSpPr>
        <p:spPr>
          <a:xfrm>
            <a:off x="1524001" y="1125538"/>
            <a:ext cx="576263" cy="215900"/>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40" name="CasellaDiTesto 39">
            <a:extLst>
              <a:ext uri="{FF2B5EF4-FFF2-40B4-BE49-F238E27FC236}">
                <a16:creationId xmlns:a16="http://schemas.microsoft.com/office/drawing/2014/main" id="{D58846F9-59CD-8843-874C-575A6DD5DA5E}"/>
              </a:ext>
            </a:extLst>
          </p:cNvPr>
          <p:cNvSpPr txBox="1"/>
          <p:nvPr/>
        </p:nvSpPr>
        <p:spPr>
          <a:xfrm>
            <a:off x="2063751" y="765176"/>
            <a:ext cx="1225015" cy="276999"/>
          </a:xfrm>
          <a:prstGeom prst="rect">
            <a:avLst/>
          </a:prstGeom>
          <a:noFill/>
        </p:spPr>
        <p:txBody>
          <a:bodyPr wrap="none">
            <a:spAutoFit/>
          </a:bodyPr>
          <a:lstStyle/>
          <a:p>
            <a:pPr>
              <a:defRPr/>
            </a:pPr>
            <a:r>
              <a:rPr lang="it-IT" sz="1200" b="1" dirty="0">
                <a:latin typeface="+mj-lt"/>
                <a:cs typeface="Arial" charset="0"/>
              </a:rPr>
              <a:t>VIA LESSICALE</a:t>
            </a:r>
          </a:p>
        </p:txBody>
      </p:sp>
      <p:sp>
        <p:nvSpPr>
          <p:cNvPr id="41" name="CasellaDiTesto 40">
            <a:extLst>
              <a:ext uri="{FF2B5EF4-FFF2-40B4-BE49-F238E27FC236}">
                <a16:creationId xmlns:a16="http://schemas.microsoft.com/office/drawing/2014/main" id="{419896B2-6A7E-F045-8C50-86318B61F3D2}"/>
              </a:ext>
            </a:extLst>
          </p:cNvPr>
          <p:cNvSpPr txBox="1"/>
          <p:nvPr/>
        </p:nvSpPr>
        <p:spPr>
          <a:xfrm>
            <a:off x="2063750" y="1052514"/>
            <a:ext cx="1556836" cy="276999"/>
          </a:xfrm>
          <a:prstGeom prst="rect">
            <a:avLst/>
          </a:prstGeom>
          <a:noFill/>
        </p:spPr>
        <p:txBody>
          <a:bodyPr wrap="none">
            <a:spAutoFit/>
          </a:bodyPr>
          <a:lstStyle/>
          <a:p>
            <a:pPr>
              <a:defRPr/>
            </a:pPr>
            <a:r>
              <a:rPr lang="it-IT" sz="1200" b="1" dirty="0">
                <a:latin typeface="+mj-lt"/>
                <a:cs typeface="Arial" charset="0"/>
              </a:rPr>
              <a:t>VIA SUB-LESSICALE</a:t>
            </a:r>
          </a:p>
        </p:txBody>
      </p:sp>
      <p:sp>
        <p:nvSpPr>
          <p:cNvPr id="43" name="Per 42">
            <a:extLst>
              <a:ext uri="{FF2B5EF4-FFF2-40B4-BE49-F238E27FC236}">
                <a16:creationId xmlns:a16="http://schemas.microsoft.com/office/drawing/2014/main" id="{59C64380-53E0-564A-B010-7ECF8530D2B1}"/>
              </a:ext>
            </a:extLst>
          </p:cNvPr>
          <p:cNvSpPr/>
          <p:nvPr/>
        </p:nvSpPr>
        <p:spPr>
          <a:xfrm>
            <a:off x="2063751" y="2781300"/>
            <a:ext cx="2016125" cy="1944688"/>
          </a:xfrm>
          <a:prstGeom prst="mathMultiply">
            <a:avLst>
              <a:gd name="adj1" fmla="val 14882"/>
            </a:avLst>
          </a:prstGeom>
          <a:solidFill>
            <a:schemeClr val="tx1">
              <a:alpha val="50000"/>
            </a:schemeClr>
          </a:solidFill>
          <a:ln>
            <a:solidFill>
              <a:srgbClr val="FF0000">
                <a:alpha val="63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45" name="Per 44">
            <a:extLst>
              <a:ext uri="{FF2B5EF4-FFF2-40B4-BE49-F238E27FC236}">
                <a16:creationId xmlns:a16="http://schemas.microsoft.com/office/drawing/2014/main" id="{CBC83DDF-147E-B24D-8F5D-C08F83333408}"/>
              </a:ext>
            </a:extLst>
          </p:cNvPr>
          <p:cNvSpPr/>
          <p:nvPr/>
        </p:nvSpPr>
        <p:spPr>
          <a:xfrm>
            <a:off x="9048751" y="2781300"/>
            <a:ext cx="2016125" cy="1944688"/>
          </a:xfrm>
          <a:prstGeom prst="mathMultiply">
            <a:avLst>
              <a:gd name="adj1" fmla="val 14882"/>
            </a:avLst>
          </a:prstGeom>
          <a:solidFill>
            <a:schemeClr val="tx1">
              <a:alpha val="50000"/>
            </a:schemeClr>
          </a:solidFill>
          <a:ln>
            <a:solidFill>
              <a:srgbClr val="FF0000">
                <a:alpha val="63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extLst>
      <p:ext uri="{BB962C8B-B14F-4D97-AF65-F5344CB8AC3E}">
        <p14:creationId xmlns:p14="http://schemas.microsoft.com/office/powerpoint/2010/main" val="15602271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75F568-7D22-4B4A-A244-AE0C5A3E28F2}"/>
              </a:ext>
            </a:extLst>
          </p:cNvPr>
          <p:cNvSpPr>
            <a:spLocks noGrp="1"/>
          </p:cNvSpPr>
          <p:nvPr>
            <p:ph type="title"/>
          </p:nvPr>
        </p:nvSpPr>
        <p:spPr>
          <a:xfrm>
            <a:off x="1755532" y="599266"/>
            <a:ext cx="9558230" cy="798610"/>
          </a:xfrm>
        </p:spPr>
        <p:txBody>
          <a:bodyPr>
            <a:normAutofit/>
          </a:bodyPr>
          <a:lstStyle/>
          <a:p>
            <a:pPr>
              <a:defRPr/>
            </a:pPr>
            <a:r>
              <a:rPr lang="it-IT" sz="2800" b="1" dirty="0">
                <a:solidFill>
                  <a:srgbClr val="FF0000"/>
                </a:solidFill>
                <a:latin typeface="Arial" panose="020B0604020202020204" pitchFamily="34" charset="0"/>
                <a:cs typeface="Arial" panose="020B0604020202020204" pitchFamily="34" charset="0"/>
              </a:rPr>
              <a:t>I danni funzionali: </a:t>
            </a:r>
            <a:r>
              <a:rPr lang="it-IT" b="1" dirty="0">
                <a:solidFill>
                  <a:srgbClr val="FF0000"/>
                </a:solidFill>
                <a:latin typeface="Arial" panose="020B0604020202020204" pitchFamily="34" charset="0"/>
                <a:cs typeface="Arial" panose="020B0604020202020204" pitchFamily="34" charset="0"/>
              </a:rPr>
              <a:t>Meccanismi di conversione</a:t>
            </a:r>
          </a:p>
        </p:txBody>
      </p:sp>
      <p:sp>
        <p:nvSpPr>
          <p:cNvPr id="84995" name="Segnaposto contenuto 2">
            <a:extLst>
              <a:ext uri="{FF2B5EF4-FFF2-40B4-BE49-F238E27FC236}">
                <a16:creationId xmlns:a16="http://schemas.microsoft.com/office/drawing/2014/main" id="{81AEEB1A-C12E-DD4E-A2D8-328C7470361A}"/>
              </a:ext>
            </a:extLst>
          </p:cNvPr>
          <p:cNvSpPr>
            <a:spLocks noGrp="1"/>
          </p:cNvSpPr>
          <p:nvPr>
            <p:ph idx="1"/>
          </p:nvPr>
        </p:nvSpPr>
        <p:spPr>
          <a:xfrm>
            <a:off x="1755531" y="1700212"/>
            <a:ext cx="9558231" cy="3863679"/>
          </a:xfrm>
        </p:spPr>
        <p:txBody>
          <a:bodyPr>
            <a:normAutofit/>
          </a:bodyPr>
          <a:lstStyle/>
          <a:p>
            <a:pPr algn="just">
              <a:buFont typeface="Wingdings 2" pitchFamily="2" charset="2"/>
              <a:buNone/>
            </a:pPr>
            <a:r>
              <a:rPr lang="it-IT" altLang="it-IT" sz="3000" dirty="0"/>
              <a:t>	</a:t>
            </a:r>
            <a:r>
              <a:rPr lang="it-IT" altLang="it-IT" sz="2800" dirty="0">
                <a:latin typeface="Arial" panose="020B0604020202020204" pitchFamily="34" charset="0"/>
                <a:cs typeface="Arial" panose="020B0604020202020204" pitchFamily="34" charset="0"/>
              </a:rPr>
              <a:t>nessuna difficoltà nella lettura o scrittura di parole note per integrità della via lessicale</a:t>
            </a:r>
          </a:p>
          <a:p>
            <a:pPr algn="just">
              <a:buFont typeface="Wingdings 2" pitchFamily="2" charset="2"/>
              <a:buNone/>
            </a:pPr>
            <a:endParaRPr lang="it-IT" altLang="it-IT" sz="2800" dirty="0">
              <a:latin typeface="Arial" panose="020B0604020202020204" pitchFamily="34" charset="0"/>
              <a:cs typeface="Arial" panose="020B0604020202020204" pitchFamily="34" charset="0"/>
            </a:endParaRPr>
          </a:p>
          <a:p>
            <a:pPr algn="just">
              <a:buFont typeface="Wingdings 2" pitchFamily="2" charset="2"/>
              <a:buNone/>
            </a:pPr>
            <a:r>
              <a:rPr lang="it-IT" altLang="it-IT" sz="2800" dirty="0">
                <a:latin typeface="Arial" panose="020B0604020202020204" pitchFamily="34" charset="0"/>
                <a:cs typeface="Arial" panose="020B0604020202020204" pitchFamily="34" charset="0"/>
              </a:rPr>
              <a:t>	non sarà possibile leggere o scrivere correttamente parole non note (non-parole o parole nuove</a:t>
            </a:r>
            <a:r>
              <a:rPr lang="it-IT" altLang="it-IT" sz="3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878398958"/>
      </p:ext>
    </p:extLst>
  </p:cSld>
  <p:clrMapOvr>
    <a:masterClrMapping/>
  </p:clrMapOvr>
</p:sld>
</file>

<file path=ppt/theme/theme1.xml><?xml version="1.0" encoding="utf-8"?>
<a:theme xmlns:a="http://schemas.openxmlformats.org/drawingml/2006/main" name="Filo">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Filo</Template>
  <TotalTime>21505</TotalTime>
  <Words>6222</Words>
  <Application>Microsoft Macintosh PowerPoint</Application>
  <PresentationFormat>Widescreen</PresentationFormat>
  <Paragraphs>887</Paragraphs>
  <Slides>96</Slides>
  <Notes>44</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96</vt:i4>
      </vt:variant>
    </vt:vector>
  </HeadingPairs>
  <TitlesOfParts>
    <vt:vector size="104" baseType="lpstr">
      <vt:lpstr>Arial</vt:lpstr>
      <vt:lpstr>Calibri</vt:lpstr>
      <vt:lpstr>Century Gothic</vt:lpstr>
      <vt:lpstr>Wingdings</vt:lpstr>
      <vt:lpstr>Wingdings 2</vt:lpstr>
      <vt:lpstr>Wingdings 3</vt:lpstr>
      <vt:lpstr>Zapf Dingbats</vt:lpstr>
      <vt:lpstr>Filo</vt:lpstr>
      <vt:lpstr>LE AFASIE</vt:lpstr>
      <vt:lpstr>Presentazione standard di PowerPoint</vt:lpstr>
      <vt:lpstr>L’afasia NON è:</vt:lpstr>
      <vt:lpstr>L’afasia NON è:</vt:lpstr>
      <vt:lpstr>Afasia: definizione</vt:lpstr>
      <vt:lpstr>Disturbo acquisito</vt:lpstr>
      <vt:lpstr>Consegue a lesione acquisita</vt:lpstr>
      <vt:lpstr>DISTURBO DELLA COMUNICAZIONE VERBALE</vt:lpstr>
      <vt:lpstr>Compromette componenti dei processi di produzione/comprensione del linguaggio</vt:lpstr>
      <vt:lpstr>Consapevolezza del disturbo</vt:lpstr>
      <vt:lpstr>Un po’ di storia….</vt:lpstr>
      <vt:lpstr>Presentazione standard di PowerPoint</vt:lpstr>
      <vt:lpstr>Lateralizzazione</vt:lpstr>
      <vt:lpstr>Afasia crociata</vt:lpstr>
      <vt:lpstr>Emisfero destro e linguaggio</vt:lpstr>
      <vt:lpstr>Un po’ di storia….</vt:lpstr>
      <vt:lpstr>Presentazione standard di PowerPoint</vt:lpstr>
      <vt:lpstr>Un po’ di storia….</vt:lpstr>
      <vt:lpstr>1874 Diagramma di Wernicke</vt:lpstr>
      <vt:lpstr>1885 Modello di WERNICKE-LICHTHEIM</vt:lpstr>
      <vt:lpstr>Presentazione standard di PowerPoint</vt:lpstr>
      <vt:lpstr>Approcci teorici: dicotomie</vt:lpstr>
      <vt:lpstr>Approcci teorici: dicotomie</vt:lpstr>
      <vt:lpstr>Presentazione standard di PowerPoint</vt:lpstr>
      <vt:lpstr>Presentazione standard di PowerPoint</vt:lpstr>
      <vt:lpstr>LA DIAGNOSI dell’AFASIA</vt:lpstr>
      <vt:lpstr>LA DIAGNOSI dell’AFASIA</vt:lpstr>
      <vt:lpstr>Classificazione degli errori </vt:lpstr>
      <vt:lpstr>Classificazione degli errori </vt:lpstr>
      <vt:lpstr>Processo di valutazione</vt:lpstr>
      <vt:lpstr>Presentazione standard di PowerPoint</vt:lpstr>
      <vt:lpstr>Presentazione standard di PowerPoint</vt:lpstr>
      <vt:lpstr>Quadri clinici di afasia</vt:lpstr>
      <vt:lpstr>Afasie non fluenti: afasia globale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Afasie fluenti: Afasia di Wernicke </vt:lpstr>
      <vt:lpstr>Afasie fluenti: afasia di Wernicke </vt:lpstr>
      <vt:lpstr>Presentazione standard di PowerPoint</vt:lpstr>
      <vt:lpstr>Afasie fluenti: afasia di conduzione </vt:lpstr>
      <vt:lpstr>Afasie fluenti: afasia di conduzione </vt:lpstr>
      <vt:lpstr>Afasie fluenti: afasia di conduzione </vt:lpstr>
      <vt:lpstr>Afasie fluenti: afasia di conduzione </vt:lpstr>
      <vt:lpstr>Afasie fluenti: afasia di conduzione </vt:lpstr>
      <vt:lpstr>Presentazione standard di PowerPoint</vt:lpstr>
      <vt:lpstr>Afasie fluenti: afasia transcorticale sensoriale </vt:lpstr>
      <vt:lpstr>Afasie fluenti: afasia transcorticale sensoriale</vt:lpstr>
      <vt:lpstr>Presentazione standard di PowerPoint</vt:lpstr>
      <vt:lpstr>Afasie fluenti: afasia amnesica o anomica </vt:lpstr>
      <vt:lpstr>Afasie fluenti: afasia amnesica o anomica </vt:lpstr>
      <vt:lpstr>Presentazione standard di PowerPoint</vt:lpstr>
      <vt:lpstr>Presentazione standard di PowerPoint</vt:lpstr>
      <vt:lpstr>Afasie sottocorticali</vt:lpstr>
      <vt:lpstr> Afasie sottocorticali: afasie talamiche</vt:lpstr>
      <vt:lpstr> Afasie sottocorticali: afasie talamiche</vt:lpstr>
      <vt:lpstr> Afasie sottocorticali: afasie gangli della base</vt:lpstr>
      <vt:lpstr>“Nodi” della linguistica</vt:lpstr>
      <vt:lpstr>Dall’approccio classico associazionista a quello semantico-lessicale</vt:lpstr>
      <vt:lpstr>Sistema semantico-lessicale</vt:lpstr>
      <vt:lpstr>Sistema semantico</vt:lpstr>
      <vt:lpstr>Sistema lessicale</vt:lpstr>
      <vt:lpstr>Sistema lessicale</vt:lpstr>
      <vt:lpstr>Sistema lessicale</vt:lpstr>
      <vt:lpstr>Rappresentazione della componente semantica e di quella lessicale</vt:lpstr>
      <vt:lpstr>I buffer</vt:lpstr>
      <vt:lpstr>I buffer</vt:lpstr>
      <vt:lpstr>Sistema semantico-lessicale</vt:lpstr>
      <vt:lpstr>Elaborazione di parole note</vt:lpstr>
      <vt:lpstr>Cosa accade in presenza di parole nuove o non-parole?</vt:lpstr>
      <vt:lpstr>Sistema semantico-lessicale</vt:lpstr>
      <vt:lpstr>Peculiarità della lingua italiana</vt:lpstr>
      <vt:lpstr>Nelle altre lingue…</vt:lpstr>
      <vt:lpstr>I danni funzionali</vt:lpstr>
      <vt:lpstr>I danni funzionali: Sistema semantico</vt:lpstr>
      <vt:lpstr>I danni funzionali</vt:lpstr>
      <vt:lpstr>I danni funzionali: Il lessico fonologico di input</vt:lpstr>
      <vt:lpstr>I danni funzionali</vt:lpstr>
      <vt:lpstr>I danni funzionali: Il lessico ortografico di input</vt:lpstr>
      <vt:lpstr>I danni funzionali</vt:lpstr>
      <vt:lpstr>I danni funzionali: Il lessico fonologico di output</vt:lpstr>
      <vt:lpstr>I danni funzionali</vt:lpstr>
      <vt:lpstr> I danni funzionali: Il lessico ortografico di output</vt:lpstr>
      <vt:lpstr>I danni funzionali</vt:lpstr>
      <vt:lpstr>I danni funzionali: Il buffer fonologico di input</vt:lpstr>
      <vt:lpstr>I danni funzionali</vt:lpstr>
      <vt:lpstr>I danni funzionali: Il buffer fonologico di output</vt:lpstr>
      <vt:lpstr>I danni funzionali</vt:lpstr>
      <vt:lpstr>I danni funzionali: Meccanismi di conversione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Maria Angela Molinari</dc:creator>
  <cp:lastModifiedBy>Maria Angela Molinari</cp:lastModifiedBy>
  <cp:revision>578</cp:revision>
  <dcterms:created xsi:type="dcterms:W3CDTF">2024-01-18T11:26:52Z</dcterms:created>
  <dcterms:modified xsi:type="dcterms:W3CDTF">2024-04-16T06:08:21Z</dcterms:modified>
</cp:coreProperties>
</file>